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3"/>
  </p:notesMasterIdLst>
  <p:sldIdLst>
    <p:sldId id="270" r:id="rId2"/>
    <p:sldId id="271" r:id="rId3"/>
    <p:sldId id="272" r:id="rId4"/>
    <p:sldId id="276" r:id="rId5"/>
    <p:sldId id="278" r:id="rId6"/>
    <p:sldId id="277" r:id="rId7"/>
    <p:sldId id="279" r:id="rId8"/>
    <p:sldId id="273" r:id="rId9"/>
    <p:sldId id="274" r:id="rId10"/>
    <p:sldId id="275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 " lastIdx="1" clrIdx="0">
    <p:extLst>
      <p:ext uri="{19B8F6BF-5375-455C-9EA6-DF929625EA0E}">
        <p15:presenceInfo xmlns:p15="http://schemas.microsoft.com/office/powerpoint/2012/main" userId=" 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12" autoAdjust="0"/>
    <p:restoredTop sz="94658" autoAdjust="0"/>
  </p:normalViewPr>
  <p:slideViewPr>
    <p:cSldViewPr snapToGrid="0">
      <p:cViewPr varScale="1">
        <p:scale>
          <a:sx n="120" d="100"/>
          <a:sy n="120" d="100"/>
        </p:scale>
        <p:origin x="111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ABA8-3950-41A4-8297-598A1AA7839B}" type="datetimeFigureOut">
              <a:rPr lang="ko-KR" altLang="en-US" smtClean="0"/>
              <a:t>2025. 9. 8.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E2BE0-3EA6-423D-818A-FA41026E97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95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2BE0-3EA6-423D-818A-FA41026E976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82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7E2BE0-3EA6-423D-818A-FA41026E976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618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D94AEFB-D342-457E-8BA8-6EEB027D9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220094" cy="690554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96F0131-18BE-40FC-BA03-9DE5AB26653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4213" y="2349502"/>
            <a:ext cx="7772400" cy="1008063"/>
          </a:xfrm>
          <a:prstGeom prst="rect">
            <a:avLst/>
          </a:prstGeom>
        </p:spPr>
        <p:txBody>
          <a:bodyPr anchor="ctr"/>
          <a:lstStyle>
            <a:lvl1pPr algn="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발표 제목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2041672-F9A4-4138-B639-A2D2D516433A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051049" y="3429003"/>
            <a:ext cx="6400800" cy="576263"/>
          </a:xfrm>
          <a:prstGeom prst="rect">
            <a:avLst/>
          </a:prstGeom>
        </p:spPr>
        <p:txBody>
          <a:bodyPr anchor="ctr"/>
          <a:lstStyle>
            <a:lvl1pPr marL="0" indent="0" algn="r">
              <a:buFont typeface="Wingdings" pitchFamily="2" charset="2"/>
              <a:buNone/>
              <a:defRPr sz="14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ko-KR" altLang="en-US" dirty="0"/>
              <a:t>중앙대학교 통계학과 홍길동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378FD8-7029-434F-B48A-FB390A85C0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0056" y="5167042"/>
            <a:ext cx="2061038" cy="25285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400" b="1">
                <a:latin typeface="+mj-ea"/>
                <a:ea typeface="+mj-ea"/>
              </a:defRPr>
            </a:lvl1pPr>
          </a:lstStyle>
          <a:p>
            <a:pPr lvl="0"/>
            <a:r>
              <a:rPr lang="en-US" altLang="ko-KR" dirty="0"/>
              <a:t>20  </a:t>
            </a:r>
            <a:r>
              <a:rPr lang="ko-KR" altLang="en-US" dirty="0"/>
              <a:t>년 </a:t>
            </a:r>
            <a:r>
              <a:rPr lang="en-US" altLang="ko-KR" dirty="0"/>
              <a:t> </a:t>
            </a:r>
            <a:r>
              <a:rPr lang="ko-KR" altLang="en-US" dirty="0"/>
              <a:t>월 </a:t>
            </a:r>
            <a:r>
              <a:rPr lang="en-US" altLang="ko-KR" dirty="0"/>
              <a:t> </a:t>
            </a:r>
            <a:r>
              <a:rPr lang="ko-KR" altLang="en-US" dirty="0"/>
              <a:t>일  요일</a:t>
            </a:r>
          </a:p>
        </p:txBody>
      </p:sp>
    </p:spTree>
    <p:extLst>
      <p:ext uri="{BB962C8B-B14F-4D97-AF65-F5344CB8AC3E}">
        <p14:creationId xmlns:p14="http://schemas.microsoft.com/office/powerpoint/2010/main" val="87928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소챕터 or 마지막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3D94AEFB-D342-457E-8BA8-6EEB027D92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220094" cy="6905546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596F0131-18BE-40FC-BA03-9DE5AB26653A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590571"/>
            <a:ext cx="7772400" cy="1008063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 err="1"/>
              <a:t>소챕터</a:t>
            </a:r>
            <a:r>
              <a:rPr lang="ko-KR" altLang="en-US" dirty="0"/>
              <a:t> 제목 </a:t>
            </a:r>
            <a:r>
              <a:rPr lang="en-US" altLang="ko-KR" dirty="0"/>
              <a:t>or </a:t>
            </a:r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42068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하위 수준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9CB75F2-C7D4-47CA-94B4-255F8C68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44626"/>
            <a:ext cx="8572560" cy="4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AB479-D167-4A39-83A7-DCFFC2ABC1C7}"/>
              </a:ext>
            </a:extLst>
          </p:cNvPr>
          <p:cNvSpPr/>
          <p:nvPr userDrawn="1"/>
        </p:nvSpPr>
        <p:spPr>
          <a:xfrm>
            <a:off x="7240384" y="6118447"/>
            <a:ext cx="1617896" cy="56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201D32A-1F9A-4DD2-AE40-3E39053ADA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" y="723205"/>
            <a:ext cx="8828115" cy="55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50000"/>
              </a:lnSpc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600">
                <a:latin typeface="+mn-ea"/>
                <a:ea typeface="+mn-ea"/>
              </a:defRPr>
            </a:lvl2pPr>
            <a:lvl3pPr>
              <a:lnSpc>
                <a:spcPct val="150000"/>
              </a:lnSpc>
              <a:defRPr sz="1600">
                <a:latin typeface="+mn-ea"/>
                <a:ea typeface="+mn-ea"/>
              </a:defRPr>
            </a:lvl3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</p:spTree>
    <p:extLst>
      <p:ext uri="{BB962C8B-B14F-4D97-AF65-F5344CB8AC3E}">
        <p14:creationId xmlns:p14="http://schemas.microsoft.com/office/powerpoint/2010/main" val="138388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9CB75F2-C7D4-47CA-94B4-255F8C689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44626"/>
            <a:ext cx="8572560" cy="4873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0DAB479-D167-4A39-83A7-DCFFC2ABC1C7}"/>
              </a:ext>
            </a:extLst>
          </p:cNvPr>
          <p:cNvSpPr/>
          <p:nvPr userDrawn="1"/>
        </p:nvSpPr>
        <p:spPr>
          <a:xfrm>
            <a:off x="7240384" y="6118447"/>
            <a:ext cx="1617896" cy="5650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+mn-ea"/>
              <a:ea typeface="+mn-ea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201D32A-1F9A-4DD2-AE40-3E39053ADAFF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182880" y="723205"/>
            <a:ext cx="8828115" cy="55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§"/>
              <a:defRPr sz="1800">
                <a:latin typeface="+mn-ea"/>
                <a:ea typeface="+mn-ea"/>
              </a:defRPr>
            </a:lvl1pPr>
            <a:lvl2pPr>
              <a:lnSpc>
                <a:spcPct val="150000"/>
              </a:lnSpc>
              <a:defRPr sz="1600"/>
            </a:lvl2pPr>
            <a:lvl3pPr>
              <a:lnSpc>
                <a:spcPct val="150000"/>
              </a:lnSpc>
              <a:defRPr sz="1600"/>
            </a:lvl3pPr>
          </a:lstStyle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r>
              <a:rPr lang="ko-KR" altLang="en-US" dirty="0"/>
              <a:t>마스터 텍스트 스타일을 편집합니다</a:t>
            </a:r>
            <a:endParaRPr lang="en-US" altLang="ko-KR" dirty="0"/>
          </a:p>
          <a:p>
            <a:pPr lvl="0"/>
            <a:endParaRPr lang="ko-KR" altLang="en-US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247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6F025B-3AAB-4392-8BCB-6FEC59802B1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43999" cy="68580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AD007CBB-A12D-4F37-80EF-C2FF894992F3}"/>
              </a:ext>
            </a:extLst>
          </p:cNvPr>
          <p:cNvSpPr/>
          <p:nvPr userDrawn="1"/>
        </p:nvSpPr>
        <p:spPr>
          <a:xfrm>
            <a:off x="7356764" y="6342610"/>
            <a:ext cx="1554480" cy="4821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D4438-74CB-43C7-B5BD-C47999935B6D}"/>
              </a:ext>
            </a:extLst>
          </p:cNvPr>
          <p:cNvSpPr txBox="1"/>
          <p:nvPr userDrawn="1"/>
        </p:nvSpPr>
        <p:spPr>
          <a:xfrm>
            <a:off x="4111790" y="6414401"/>
            <a:ext cx="920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200E3F38-7F49-4BF0-923A-917036969D6E}" type="slidenum">
              <a:rPr lang="ko-KR" altLang="en-US" sz="1600" smtClean="0"/>
              <a:pPr algn="ctr"/>
              <a:t>‹#›</a:t>
            </a:fld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952754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5" r:id="rId2"/>
    <p:sldLayoutId id="2147483653" r:id="rId3"/>
    <p:sldLayoutId id="2147483656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Clr>
          <a:srgbClr val="0070C0"/>
        </a:buClr>
        <a:buFont typeface="Wingdings" panose="05000000000000000000" pitchFamily="2" charset="2"/>
        <a:buChar char="v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1" hangingPunct="1">
        <a:lnSpc>
          <a:spcPct val="90000"/>
        </a:lnSpc>
        <a:spcBef>
          <a:spcPts val="500"/>
        </a:spcBef>
        <a:buClr>
          <a:schemeClr val="accent1"/>
        </a:buClr>
        <a:buFont typeface="Calibri" panose="020F0502020204030204" pitchFamily="34" charset="0"/>
        <a:buChar char="̶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3FF708-0474-48D6-B196-1FFC97CE67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</a:t>
            </a:r>
            <a:r>
              <a:rPr lang="en" altLang="ko-KR" dirty="0" err="1"/>
              <a:t>ethinking</a:t>
            </a:r>
            <a:r>
              <a:rPr lang="en" altLang="ko-KR" dirty="0"/>
              <a:t> the Inception Architecture for Computer Vision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72B3744-B1DA-427A-92F0-9EA9FA621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중앙대학교 통계학과 강태영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E18153-091E-4DC9-B64A-D3538D0A08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r>
              <a:rPr lang="en-US" altLang="ko-KR" dirty="0"/>
              <a:t>8</a:t>
            </a:r>
            <a:r>
              <a:rPr lang="ko-KR" altLang="en-US" dirty="0"/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2863452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58DC8-BF6C-9049-E617-AEE040C48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E82B0E-BBE5-2FDF-AC72-D76B5F59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V2 vs V3?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CBEDF-D64C-EDE6-FB6C-AECBCED93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V2 </a:t>
            </a:r>
            <a:r>
              <a:rPr lang="ko-KR" altLang="en-US" dirty="0"/>
              <a:t>에서 튜닝</a:t>
            </a:r>
            <a:r>
              <a:rPr lang="en-US" altLang="ko-KR" dirty="0"/>
              <a:t> </a:t>
            </a:r>
            <a:r>
              <a:rPr lang="ko-KR" altLang="en-US" dirty="0"/>
              <a:t>및 기법 추가</a:t>
            </a:r>
            <a:r>
              <a:rPr lang="en-US" altLang="ko-KR" dirty="0"/>
              <a:t>(BN</a:t>
            </a:r>
            <a:r>
              <a:rPr lang="ko-KR" altLang="en-US" dirty="0"/>
              <a:t> 분류기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RMSProp</a:t>
            </a:r>
            <a:r>
              <a:rPr lang="en-US" altLang="ko-KR" dirty="0"/>
              <a:t>, </a:t>
            </a:r>
            <a:r>
              <a:rPr lang="ko-KR" altLang="en-US" dirty="0"/>
              <a:t>라벨 </a:t>
            </a:r>
            <a:r>
              <a:rPr lang="ko-KR" altLang="en-US" dirty="0" err="1"/>
              <a:t>스무딩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7x7</a:t>
            </a:r>
            <a:r>
              <a:rPr lang="ko-KR" altLang="en-US" dirty="0"/>
              <a:t>분해</a:t>
            </a:r>
            <a:r>
              <a:rPr lang="en-US" altLang="ko-KR" dirty="0"/>
              <a:t>)</a:t>
            </a:r>
            <a:r>
              <a:rPr lang="ko-KR" altLang="en-US" dirty="0"/>
              <a:t>로 </a:t>
            </a:r>
            <a:r>
              <a:rPr lang="en-US" altLang="ko-KR" dirty="0"/>
              <a:t>v3</a:t>
            </a:r>
            <a:r>
              <a:rPr lang="ko-KR" altLang="en-US" dirty="0" err="1"/>
              <a:t>를</a:t>
            </a:r>
            <a:r>
              <a:rPr lang="ko-KR" altLang="en-US" dirty="0"/>
              <a:t> 만듦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9087A9-5D7E-D03F-5337-C7BD66FF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794" y="1396151"/>
            <a:ext cx="3592411" cy="422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6133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44BE2-5D87-4853-80B3-1AD21DEED4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감사합니다</a:t>
            </a:r>
            <a:r>
              <a:rPr lang="en-US" altLang="ko-KR" dirty="0">
                <a:latin typeface="+mj-ea"/>
              </a:rPr>
              <a:t>.</a:t>
            </a:r>
            <a:endParaRPr lang="ko-KR" altLang="en-US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54818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7DF794-97D7-4244-A2CE-320FED53F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13394D-CC50-4F41-87B5-64287E68A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5x5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en-US" altLang="ko-KR" dirty="0"/>
              <a:t>3x3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개로</a:t>
            </a:r>
            <a:r>
              <a:rPr lang="en-US" altLang="ko-KR" dirty="0"/>
              <a:t>(</a:t>
            </a:r>
            <a:r>
              <a:rPr lang="ko-KR" altLang="en-US" dirty="0"/>
              <a:t>연산은 동일</a:t>
            </a:r>
            <a:r>
              <a:rPr lang="en-US" altLang="ko-KR" dirty="0"/>
              <a:t>)</a:t>
            </a:r>
            <a:r>
              <a:rPr lang="ko-KR" altLang="en-US" dirty="0"/>
              <a:t> 하지만 </a:t>
            </a:r>
            <a:r>
              <a:rPr lang="ko-KR" altLang="en-US" dirty="0" err="1"/>
              <a:t>연산량</a:t>
            </a:r>
            <a:r>
              <a:rPr lang="ko-KR" altLang="en-US" dirty="0"/>
              <a:t> </a:t>
            </a:r>
            <a:r>
              <a:rPr lang="en-US" altLang="ko-KR" dirty="0"/>
              <a:t>(9+9)/25</a:t>
            </a:r>
            <a:r>
              <a:rPr lang="ko-KR" altLang="en-US" dirty="0"/>
              <a:t>로 </a:t>
            </a:r>
            <a:r>
              <a:rPr lang="en-US" altLang="ko-KR" dirty="0"/>
              <a:t>28%</a:t>
            </a:r>
            <a:r>
              <a:rPr lang="ko-KR" altLang="en-US" dirty="0"/>
              <a:t>로 감소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AF6748-13F5-FEC0-3D70-C9388410D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8436" y="532015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689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08CD3-0E77-EE90-C33B-50988830E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DAE41-021F-78B0-CD59-A5175BDAA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80541163-AC89-9A5E-7385-D303678E3C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8656" y="1165225"/>
            <a:ext cx="5295900" cy="4686300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4BFF0B4-9160-8A15-49C6-018BAC8AE953}"/>
              </a:ext>
            </a:extLst>
          </p:cNvPr>
          <p:cNvSpPr txBox="1">
            <a:spLocks/>
          </p:cNvSpPr>
          <p:nvPr/>
        </p:nvSpPr>
        <p:spPr bwMode="auto">
          <a:xfrm>
            <a:off x="182880" y="723205"/>
            <a:ext cx="8828115" cy="556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150000"/>
              </a:lnSpc>
              <a:spcBef>
                <a:spcPts val="1000"/>
              </a:spcBef>
              <a:buClr>
                <a:srgbClr val="0070C0"/>
              </a:buClr>
              <a:buFont typeface="Wingdings" panose="05000000000000000000" pitchFamily="2" charset="2"/>
              <a:buChar char="v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085850" indent="-171450" algn="l" defTabSz="914400" rtl="0" eaLnBrk="1" latinLnBrk="1" hangingPunct="1">
              <a:lnSpc>
                <a:spcPct val="150000"/>
              </a:lnSpc>
              <a:spcBef>
                <a:spcPts val="500"/>
              </a:spcBef>
              <a:buClr>
                <a:schemeClr val="accent1"/>
              </a:buClr>
              <a:buFont typeface="Calibri" panose="020F0502020204030204" pitchFamily="34" charset="0"/>
              <a:buChar char="̶"/>
              <a:defRPr sz="16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3x3</a:t>
            </a:r>
            <a:r>
              <a:rPr lang="ko-KR" altLang="en-US" dirty="0"/>
              <a:t>마저도 </a:t>
            </a:r>
            <a:r>
              <a:rPr lang="en-US" altLang="ko-KR" dirty="0"/>
              <a:t>3x1, 1x3</a:t>
            </a:r>
            <a:r>
              <a:rPr lang="ko-KR" altLang="en-US" dirty="0" err="1"/>
              <a:t>으로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ko-KR" altLang="en-US" dirty="0" err="1"/>
              <a:t>연산량</a:t>
            </a:r>
            <a:r>
              <a:rPr lang="ko-KR" altLang="en-US" dirty="0"/>
              <a:t> 동일한 작업이지만 </a:t>
            </a:r>
            <a:r>
              <a:rPr lang="en-US" altLang="ko-KR" dirty="0"/>
              <a:t>~33%</a:t>
            </a:r>
            <a:r>
              <a:rPr lang="ko-KR" altLang="en-US" dirty="0"/>
              <a:t>감소</a:t>
            </a:r>
            <a:endParaRPr lang="en-US" altLang="ko-KR" dirty="0"/>
          </a:p>
          <a:p>
            <a:r>
              <a:rPr lang="ko-KR" altLang="en-US" dirty="0"/>
              <a:t>그러나 중간 </a:t>
            </a:r>
            <a:r>
              <a:rPr lang="en-US" altLang="ko-KR" dirty="0" err="1"/>
              <a:t>featuremap</a:t>
            </a:r>
            <a:r>
              <a:rPr lang="en-US" altLang="ko-KR" dirty="0"/>
              <a:t>(12-20)</a:t>
            </a:r>
            <a:r>
              <a:rPr lang="ko-KR" altLang="en-US" dirty="0"/>
              <a:t>에서만 효과적</a:t>
            </a:r>
          </a:p>
        </p:txBody>
      </p:sp>
    </p:spTree>
    <p:extLst>
      <p:ext uri="{BB962C8B-B14F-4D97-AF65-F5344CB8AC3E}">
        <p14:creationId xmlns:p14="http://schemas.microsoft.com/office/powerpoint/2010/main" val="38758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D8B17-75EF-197C-D9B5-C349C75C2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3659C9-FB1C-7CA5-BC6F-58957B46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0BE2DA-1F3C-CBCE-845E-DD300E59F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4E94C2-344F-1489-41B3-30CAD76B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1397000"/>
            <a:ext cx="4699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6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0BE8D-3490-3E7A-A29C-C3887F782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3955E-D53B-4D7E-0A20-2DBAAA447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</a:t>
            </a:r>
            <a:r>
              <a:rPr lang="en-US" altLang="ko-KR" dirty="0"/>
              <a:t> : A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4EA0389-2597-8DB7-9097-04EC3B81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7BB00A-E51B-45E1-F954-B20C12344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946150"/>
            <a:ext cx="5092700" cy="496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8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0DE28-324D-E262-EB6A-89FAC4DA4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EA3E-FFAD-ADB7-05B3-D3F90378D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341F8E6-E542-D6C0-FD00-B68ED8C3B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2691DB4-D9BE-6E81-BDA2-7402706C9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68" y="871390"/>
            <a:ext cx="3744137" cy="527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9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EAEA8-A522-BBC2-EBF9-8BE0027F7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DAAD8D-5BF0-9BAC-0C8E-4F1A14ED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 </a:t>
            </a:r>
            <a:r>
              <a:rPr lang="ko-KR" altLang="en-US" dirty="0" err="1"/>
              <a:t>합성곱</a:t>
            </a:r>
            <a:r>
              <a:rPr lang="ko-KR" altLang="en-US" dirty="0"/>
              <a:t> 분해</a:t>
            </a:r>
            <a:r>
              <a:rPr lang="en-US" altLang="ko-KR" dirty="0"/>
              <a:t> : C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0ADDDC0-4225-7D5F-ED3D-152537EDD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1702504-C878-A3C9-E975-77E9595D3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565150"/>
            <a:ext cx="5257800" cy="572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6AE92-CE58-32FA-8F61-9A6A21674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D792F4-6536-5365-1C64-AB2CF2D1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B. </a:t>
            </a:r>
            <a:r>
              <a:rPr lang="ko-KR" altLang="en-US" dirty="0"/>
              <a:t>병목 없이 해상도 줄이기 </a:t>
            </a:r>
            <a:r>
              <a:rPr lang="en-US" altLang="ko-KR" dirty="0"/>
              <a:t>(</a:t>
            </a:r>
            <a:r>
              <a:rPr lang="en" altLang="ko-KR" dirty="0"/>
              <a:t>Efficient Grid Reduction)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AE00DA-1F86-25B7-295F-9D8E70CB5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방법</a:t>
            </a:r>
            <a:r>
              <a:rPr lang="en-US" altLang="ko-KR" dirty="0"/>
              <a:t>: </a:t>
            </a:r>
            <a:r>
              <a:rPr lang="en" altLang="ko-KR" dirty="0" err="1"/>
              <a:t>d×d</a:t>
            </a:r>
            <a:r>
              <a:rPr lang="en" altLang="ko-KR" dirty="0"/>
              <a:t>, k </a:t>
            </a:r>
            <a:r>
              <a:rPr lang="ko-KR" altLang="en-US" dirty="0"/>
              <a:t>필터 → </a:t>
            </a:r>
            <a:r>
              <a:rPr lang="en-US" altLang="ko-KR" dirty="0"/>
              <a:t>(</a:t>
            </a:r>
            <a:r>
              <a:rPr lang="en" altLang="ko-KR" dirty="0"/>
              <a:t>d/2)×(d/2), 2k </a:t>
            </a:r>
            <a:r>
              <a:rPr lang="ko-KR" altLang="en-US" dirty="0"/>
              <a:t>필터 </a:t>
            </a:r>
            <a:endParaRPr lang="en-US" altLang="ko-KR" dirty="0"/>
          </a:p>
          <a:p>
            <a:r>
              <a:rPr lang="en" altLang="ko-KR" dirty="0"/>
              <a:t>stride-1 conv (2k) + pooling → </a:t>
            </a:r>
            <a:r>
              <a:rPr lang="ko-KR" altLang="en-US" dirty="0" err="1"/>
              <a:t>연산량</a:t>
            </a:r>
            <a:r>
              <a:rPr lang="ko-KR" altLang="en-US" dirty="0"/>
              <a:t> 크다 </a:t>
            </a:r>
            <a:r>
              <a:rPr lang="en-US" altLang="ko-KR" dirty="0"/>
              <a:t>(2</a:t>
            </a:r>
            <a:r>
              <a:rPr lang="en" altLang="ko-KR" dirty="0"/>
              <a:t>d²k²)     </a:t>
            </a:r>
          </a:p>
          <a:p>
            <a:r>
              <a:rPr lang="ko-KR" altLang="en-US" dirty="0"/>
              <a:t>대안</a:t>
            </a:r>
            <a:r>
              <a:rPr lang="en-US" altLang="ko-KR" dirty="0"/>
              <a:t>: </a:t>
            </a:r>
            <a:r>
              <a:rPr lang="en" altLang="ko-KR" dirty="0"/>
              <a:t>stride-2 conv</a:t>
            </a:r>
            <a:r>
              <a:rPr lang="ko-KR" altLang="en-US" dirty="0"/>
              <a:t>만 → </a:t>
            </a:r>
            <a:r>
              <a:rPr lang="ko-KR" altLang="en-US" dirty="0" err="1"/>
              <a:t>연산량</a:t>
            </a:r>
            <a:r>
              <a:rPr lang="ko-KR" altLang="en-US" dirty="0"/>
              <a:t> 줄지만 병목 발생 </a:t>
            </a:r>
            <a:r>
              <a:rPr lang="en-US" altLang="ko-KR" dirty="0"/>
              <a:t>(</a:t>
            </a:r>
            <a:r>
              <a:rPr lang="ko-KR" altLang="en-US" dirty="0"/>
              <a:t>표현력 저하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제안 방법</a:t>
            </a:r>
            <a:r>
              <a:rPr lang="en-US" altLang="ko-KR" dirty="0"/>
              <a:t>: </a:t>
            </a:r>
            <a:r>
              <a:rPr lang="en" altLang="ko-KR" dirty="0"/>
              <a:t>stride-2 </a:t>
            </a:r>
            <a:r>
              <a:rPr lang="ko-KR" altLang="en-US" dirty="0" err="1"/>
              <a:t>풀링</a:t>
            </a:r>
            <a:r>
              <a:rPr lang="en-US" altLang="ko-KR" dirty="0"/>
              <a:t>(</a:t>
            </a:r>
            <a:r>
              <a:rPr lang="en" altLang="ko-KR" dirty="0"/>
              <a:t>P) + stride-2 conv(C)</a:t>
            </a:r>
            <a:r>
              <a:rPr lang="ko-KR" altLang="en-US" dirty="0" err="1"/>
              <a:t>를</a:t>
            </a:r>
            <a:r>
              <a:rPr lang="ko-KR" altLang="en-US" dirty="0"/>
              <a:t> 병렬로 수행 후</a:t>
            </a:r>
            <a:r>
              <a:rPr lang="en-US" altLang="ko-KR" dirty="0"/>
              <a:t>, </a:t>
            </a:r>
            <a:r>
              <a:rPr lang="ko-KR" altLang="en-US" dirty="0"/>
              <a:t>필터 차원에서 </a:t>
            </a:r>
            <a:r>
              <a:rPr lang="en" altLang="ko-KR" dirty="0"/>
              <a:t>concatenate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8A7DC0A-A3CA-FDA5-1D5A-FA7448B8B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196889"/>
            <a:ext cx="3535280" cy="293790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B451A4-1F90-331D-315B-7416DBF01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" y="3513317"/>
            <a:ext cx="38290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209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0F85B-6F95-BEBB-F5E4-BE368F496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E30DE5-2BE7-4CF4-E0D3-973CFAE61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 </a:t>
            </a:r>
            <a:r>
              <a:rPr lang="en" altLang="ko-KR" dirty="0"/>
              <a:t>Auxiliary Classifier, Label Smoothing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5909DA-A1B1-C9BC-E8C9-BEC94215B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가정 </a:t>
            </a:r>
            <a:r>
              <a:rPr lang="en-US" altLang="ko-KR" dirty="0"/>
              <a:t>:</a:t>
            </a:r>
            <a:r>
              <a:rPr lang="ko-KR" altLang="en-US" dirty="0"/>
              <a:t> 기울기 전달 개선 </a:t>
            </a:r>
            <a:r>
              <a:rPr lang="en-US" altLang="ko-KR" dirty="0"/>
              <a:t>–</a:t>
            </a:r>
            <a:r>
              <a:rPr lang="ko-KR" altLang="en-US" dirty="0"/>
              <a:t> 소실 방지</a:t>
            </a:r>
            <a:endParaRPr lang="en-US" altLang="ko-KR" dirty="0"/>
          </a:p>
          <a:p>
            <a:r>
              <a:rPr lang="ko-KR" altLang="en-US" dirty="0"/>
              <a:t>실제 </a:t>
            </a:r>
            <a:r>
              <a:rPr lang="en-US" altLang="ko-KR" dirty="0"/>
              <a:t>:</a:t>
            </a:r>
            <a:r>
              <a:rPr lang="ko-KR" altLang="en-US" dirty="0"/>
              <a:t> 초기 수렴 도움 없음</a:t>
            </a:r>
            <a:r>
              <a:rPr lang="en-US" altLang="ko-KR" dirty="0"/>
              <a:t>,</a:t>
            </a:r>
            <a:r>
              <a:rPr lang="ko-KR" altLang="en-US" dirty="0"/>
              <a:t> 후반에 일반화에 도움 </a:t>
            </a:r>
            <a:r>
              <a:rPr lang="en-US" altLang="ko-KR" dirty="0"/>
              <a:t>–</a:t>
            </a:r>
            <a:r>
              <a:rPr lang="ko-KR" altLang="en-US" dirty="0"/>
              <a:t> 일종의 정규화</a:t>
            </a:r>
            <a:endParaRPr lang="en-US" altLang="ko-KR" dirty="0"/>
          </a:p>
          <a:p>
            <a:pPr lvl="1"/>
            <a:r>
              <a:rPr lang="en-US" altLang="ko-KR" dirty="0"/>
              <a:t>Why? </a:t>
            </a:r>
            <a:r>
              <a:rPr lang="ko-KR" altLang="en-US" dirty="0"/>
              <a:t>보조분류기에 </a:t>
            </a:r>
            <a:r>
              <a:rPr lang="en-US" altLang="ko-KR" dirty="0"/>
              <a:t>BN/</a:t>
            </a:r>
            <a:r>
              <a:rPr lang="en-US" altLang="ko-KR" dirty="0" err="1"/>
              <a:t>DropOut</a:t>
            </a:r>
            <a:r>
              <a:rPr lang="ko-KR" altLang="en-US" dirty="0"/>
              <a:t>을 적용시에 개선효과가 있었음</a:t>
            </a:r>
            <a:endParaRPr lang="en-US" altLang="ko-KR" dirty="0"/>
          </a:p>
          <a:p>
            <a:r>
              <a:rPr lang="en" altLang="ko-KR" b="1" dirty="0"/>
              <a:t>Label Smoothing</a:t>
            </a:r>
            <a:endParaRPr lang="en" altLang="ko-KR" dirty="0"/>
          </a:p>
          <a:p>
            <a:pPr lvl="1"/>
            <a:r>
              <a:rPr lang="en" altLang="ko-KR" dirty="0"/>
              <a:t>one-hot </a:t>
            </a:r>
            <a:r>
              <a:rPr lang="ko-KR" altLang="en-US" dirty="0"/>
              <a:t>대신 </a:t>
            </a:r>
            <a:r>
              <a:rPr lang="en-US" altLang="ko-KR" b="1" dirty="0"/>
              <a:t>(1−</a:t>
            </a:r>
            <a:r>
              <a:rPr lang="el-GR" altLang="ko-KR" b="1" dirty="0"/>
              <a:t>ε)·</a:t>
            </a:r>
            <a:r>
              <a:rPr lang="en" altLang="ko-KR" b="1" dirty="0"/>
              <a:t>one-hot + </a:t>
            </a:r>
            <a:r>
              <a:rPr lang="el-GR" altLang="ko-KR" b="1" dirty="0"/>
              <a:t>ε·</a:t>
            </a:r>
            <a:r>
              <a:rPr lang="en" altLang="ko-KR" b="1" dirty="0"/>
              <a:t>uniform</a:t>
            </a:r>
            <a:endParaRPr lang="en" altLang="ko-KR" dirty="0"/>
          </a:p>
          <a:p>
            <a:pPr lvl="1"/>
            <a:r>
              <a:rPr lang="ko-KR" altLang="en-US" dirty="0"/>
              <a:t>모델의 “</a:t>
            </a:r>
            <a:r>
              <a:rPr lang="ko-KR" altLang="en-US" dirty="0" err="1"/>
              <a:t>과확신</a:t>
            </a:r>
            <a:r>
              <a:rPr lang="ko-KR" altLang="en-US" dirty="0"/>
              <a:t>” 완화 → </a:t>
            </a:r>
            <a:r>
              <a:rPr lang="ko-KR" altLang="en-US" b="1" dirty="0"/>
              <a:t>일반화↑</a:t>
            </a:r>
            <a:r>
              <a:rPr lang="en-US" altLang="ko-KR" dirty="0"/>
              <a:t>, </a:t>
            </a:r>
            <a:r>
              <a:rPr lang="en" altLang="ko-KR" dirty="0"/>
              <a:t>ImageNet</a:t>
            </a:r>
            <a:r>
              <a:rPr lang="ko-KR" altLang="en-US" dirty="0"/>
              <a:t>에서 </a:t>
            </a:r>
            <a:r>
              <a:rPr lang="el-GR" altLang="ko-KR" b="1" dirty="0"/>
              <a:t>ε=0.1</a:t>
            </a:r>
            <a:r>
              <a:rPr lang="ko-KR" altLang="en-US" dirty="0"/>
              <a:t>이 안정적 개선</a:t>
            </a:r>
            <a:endParaRPr lang="en-US" altLang="ko-KR" dirty="0"/>
          </a:p>
          <a:p>
            <a:pPr lvl="1"/>
            <a:r>
              <a:rPr lang="en-US" altLang="ko-KR" dirty="0"/>
              <a:t>"</a:t>
            </a:r>
            <a:r>
              <a:rPr lang="ko-KR" altLang="en-US" dirty="0"/>
              <a:t>이건 </a:t>
            </a:r>
            <a:r>
              <a:rPr lang="en-US" altLang="ko-KR" dirty="0"/>
              <a:t>90% </a:t>
            </a:r>
            <a:r>
              <a:rPr lang="ko-KR" altLang="en-US" dirty="0"/>
              <a:t>확률로 개가 맞아</a:t>
            </a:r>
            <a:r>
              <a:rPr lang="en-US" altLang="ko-KR" dirty="0"/>
              <a:t>. </a:t>
            </a:r>
            <a:r>
              <a:rPr lang="ko-KR" altLang="en-US" dirty="0"/>
              <a:t>하지만 나머지 </a:t>
            </a:r>
            <a:r>
              <a:rPr lang="en-US" altLang="ko-KR" dirty="0"/>
              <a:t>10%</a:t>
            </a:r>
            <a:r>
              <a:rPr lang="ko-KR" altLang="en-US" dirty="0"/>
              <a:t>는 다른 것일 수도 있다는 가능성을 열어두자</a:t>
            </a:r>
            <a:r>
              <a:rPr lang="en-US" altLang="ko-KR" dirty="0"/>
              <a:t>"</a:t>
            </a:r>
            <a:r>
              <a:rPr lang="ko-KR" altLang="en-US" dirty="0" err="1"/>
              <a:t>라고</a:t>
            </a:r>
            <a:r>
              <a:rPr lang="ko-KR" altLang="en-US" dirty="0"/>
              <a:t> 가르치고</a:t>
            </a:r>
            <a:r>
              <a:rPr lang="en-US" altLang="ko-KR" dirty="0"/>
              <a:t>, 10%</a:t>
            </a:r>
            <a:r>
              <a:rPr lang="ko-KR" altLang="en-US" dirty="0"/>
              <a:t>의 확률을 다른 모든 라벨</a:t>
            </a:r>
            <a:r>
              <a:rPr lang="en-US" altLang="ko-KR" dirty="0"/>
              <a:t>(</a:t>
            </a:r>
            <a:r>
              <a:rPr lang="ko-KR" altLang="en-US" dirty="0"/>
              <a:t>고양이</a:t>
            </a:r>
            <a:r>
              <a:rPr lang="en-US" altLang="ko-KR" dirty="0"/>
              <a:t>, </a:t>
            </a:r>
            <a:r>
              <a:rPr lang="ko-KR" altLang="en-US" dirty="0"/>
              <a:t>토끼 등</a:t>
            </a:r>
            <a:r>
              <a:rPr lang="en-US" altLang="ko-KR" dirty="0"/>
              <a:t>)</a:t>
            </a:r>
            <a:r>
              <a:rPr lang="ko-KR" altLang="en-US" dirty="0" err="1"/>
              <a:t>에</a:t>
            </a:r>
            <a:r>
              <a:rPr lang="ko-KR" altLang="en-US" dirty="0"/>
              <a:t> 조금씩 나눠준다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53807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5239</TotalTime>
  <Words>310</Words>
  <Application>Microsoft Macintosh PowerPoint</Application>
  <PresentationFormat>화면 슬라이드 쇼(4:3)</PresentationFormat>
  <Paragraphs>30</Paragraphs>
  <Slides>11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Calibri</vt:lpstr>
      <vt:lpstr>Wingdings</vt:lpstr>
      <vt:lpstr>Office 테마</vt:lpstr>
      <vt:lpstr>Rethinking the Inception Architecture for Computer Vision</vt:lpstr>
      <vt:lpstr>A. 합성곱 분해</vt:lpstr>
      <vt:lpstr>A. 합성곱 분해</vt:lpstr>
      <vt:lpstr>A. 합성곱 분해</vt:lpstr>
      <vt:lpstr>A. 합성곱 분해 : A</vt:lpstr>
      <vt:lpstr>A. 합성곱 분해 : B</vt:lpstr>
      <vt:lpstr>A. 합성곱 분해 : C</vt:lpstr>
      <vt:lpstr>B. 병목 없이 해상도 줄이기 (Efficient Grid Reduction)</vt:lpstr>
      <vt:lpstr>C. Auxiliary Classifier, Label Smoothing</vt:lpstr>
      <vt:lpstr>V2 vs V3?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Statistics</dc:creator>
  <cp:lastModifiedBy>강태영</cp:lastModifiedBy>
  <cp:revision>286</cp:revision>
  <dcterms:created xsi:type="dcterms:W3CDTF">2019-01-16T10:07:02Z</dcterms:created>
  <dcterms:modified xsi:type="dcterms:W3CDTF">2025-09-08T07:33:50Z</dcterms:modified>
</cp:coreProperties>
</file>