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b9c608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b9c608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9c6086a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9c6086a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9c6086a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9c6086a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9c6086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b9c6086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9c6086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9c6086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9c6086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9c6086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9c6086a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9c6086a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9c6086a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b9c6086a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9c6086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b9c6086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9c6086a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9c6086a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b9c6086a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b9c6086a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9c6086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9c6086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9c6086a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9c6086a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b9c6086a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b9c6086a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9c6086a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9c6086a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9c6086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4b9c6086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9c6086a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9c6086a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9c6086a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4b9c6086a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b9c6086a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b9c6086a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9c6086a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4b9c6086a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b9c6086a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4b9c6086a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b9c6086a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b9c6086a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9c6086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9c6086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b9c6086a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4b9c6086a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9c6086a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4b9c6086a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b9c6086a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b9c6086a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b9c6086a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4b9c6086a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b9c6086a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4b9c6086a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b9c6086a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4b9c6086a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9c6086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9c6086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b9c6086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b9c6086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9c6086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b9c6086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9c6086a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9c6086a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9c6086a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9c6086a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9c6086a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9c6086a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1" lang="ru" sz="19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9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9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19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b="1" lang="ru" sz="19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9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r>
              <a:rPr b="1" lang="ru" sz="19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и цисло в качестве аргумента и возвращает новый массив, содержащий элементы массива умноженные на переданное число</a:t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328625" y="2550325"/>
            <a:ext cx="8229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multiplyArray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(arr, multiplier)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(numbers, 2))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[2, 4, 6, 8]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11700" y="24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new_names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(new_names)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["Hello Anna!", "Hello Ploy!", "Hello Sara!"]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и цисло в качестве аргумента и возвращает новый массив, содержащий элементы массива умноженные на переданное число, используйте метод map</a:t>
            </a:r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328625" y="2550325"/>
            <a:ext cx="8229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multiplyArray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(arr, multiplier)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(numbers, 2))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[2, 4, 6, 8]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в качестве аргумента и возвращает новый массив, содержащий только положительные числа из исходного массива.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328625" y="2550325"/>
            <a:ext cx="8229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[2, 4, 6, 8]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8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anna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(anna)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['Anna']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в качестве аргумента и возвращает новый массив, содержащий только положительные числа из исходного массива. Используйте метод filter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328625" y="2550325"/>
            <a:ext cx="8229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5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filterEven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(number))</a:t>
            </a:r>
            <a:r>
              <a:rPr b="1" lang="ru" sz="15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5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[2, 4, 6, 8]</a:t>
            </a:r>
            <a:endParaRPr b="1" sz="15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в качестве аргумента и возвращает сумму всех элементов массива.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328625" y="2550325"/>
            <a:ext cx="8229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45</a:t>
            </a:r>
            <a:endParaRPr b="1" sz="16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24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all_names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prev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(all_names)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AnnaPloySara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массив чисел в качестве аргумента и возвращает сумму всех элементов массива. Используйте метод 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328625" y="2550325"/>
            <a:ext cx="8229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16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(number))</a:t>
            </a:r>
            <a:r>
              <a:rPr b="1" lang="ru" sz="16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6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45</a:t>
            </a:r>
            <a:endParaRPr b="1" sz="16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`str`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any </a:t>
            </a:r>
            <a:r>
              <a:rPr b="1" lang="ru" sz="2000">
                <a:solidFill>
                  <a:srgbClr val="0488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b="1" lang="ru" sz="2000">
                <a:solidFill>
                  <a:srgbClr val="5D5D5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{},</a:t>
            </a:r>
            <a:r>
              <a:rPr b="1" lang="ru" sz="2000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 b="1" lang="ru" sz="2000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“string”, [1, 2, 3]</a:t>
            </a:r>
            <a:r>
              <a:rPr b="1" lang="ru" sz="2000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ru" sz="2000">
                <a:solidFill>
                  <a:srgbClr val="7788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ru" sz="2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20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1" lang="ru" sz="2000">
                <a:solidFill>
                  <a:srgbClr val="8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H</a:t>
            </a:r>
            <a:endParaRPr b="1" sz="2000">
              <a:solidFill>
                <a:srgbClr val="8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20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ru" sz="2000">
                <a:solidFill>
                  <a:srgbClr val="7788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b="1" lang="ru" sz="2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2000">
                <a:solidFill>
                  <a:srgbClr val="8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b="1" sz="2000">
              <a:solidFill>
                <a:srgbClr val="8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строку и символ и возвращает количество этих символов в строке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328625" y="2550325"/>
            <a:ext cx="822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endParaRPr b="1" sz="2000">
              <a:solidFill>
                <a:srgbClr val="0BA46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countChar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countChar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225975" y="94975"/>
            <a:ext cx="85206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функцию, которая принимает строку в качестве аргумента и возвращает самое длинное слово в этой строке.</a:t>
            </a:r>
            <a:endParaRPr/>
          </a:p>
        </p:txBody>
      </p:sp>
      <p:sp>
        <p:nvSpPr>
          <p:cNvPr id="170" name="Google Shape;170;p34"/>
          <p:cNvSpPr txBox="1"/>
          <p:nvPr/>
        </p:nvSpPr>
        <p:spPr>
          <a:xfrm>
            <a:off x="307175" y="1500200"/>
            <a:ext cx="8229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 name is Giovanni Giorgio'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findLongest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findLongest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(str))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7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Giovanni</a:t>
            </a:r>
            <a:endParaRPr b="1" sz="17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364325" y="4044050"/>
            <a:ext cx="705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b="1" lang="ru" sz="13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words </a:t>
            </a:r>
            <a:r>
              <a:rPr b="1" lang="ru" sz="13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</a:t>
            </a: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3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3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["Hello", "World"]</a:t>
            </a:r>
            <a:endParaRPr b="1" sz="13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1229725"/>
            <a:ext cx="85206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200"/>
              <a:t> DOM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200"/>
              <a:t>(Document Object Model)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200"/>
              <a:t>и</a:t>
            </a:r>
            <a:br>
              <a:rPr b="1" lang="ru" sz="3200"/>
            </a:br>
            <a:r>
              <a:rPr b="1" lang="ru" sz="3200"/>
              <a:t>BOM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200"/>
              <a:t>(Browser Object Model)</a:t>
            </a:r>
            <a:br>
              <a:rPr b="1" lang="ru" sz="3200"/>
            </a:br>
            <a:endParaRPr b="1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75"/>
            <a:ext cx="9143998" cy="43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/>
          <p:nvPr/>
        </p:nvSpPr>
        <p:spPr>
          <a:xfrm>
            <a:off x="336300" y="624525"/>
            <a:ext cx="8407500" cy="42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463075" y="224325"/>
            <a:ext cx="228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ru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БРАУЗЕР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450" y="1874950"/>
            <a:ext cx="3170776" cy="28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496450" y="1401225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myAwesomeFile.html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7"/>
          <p:cNvSpPr/>
          <p:nvPr/>
        </p:nvSpPr>
        <p:spPr>
          <a:xfrm>
            <a:off x="3851350" y="2571750"/>
            <a:ext cx="1152900" cy="7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425" y="1251200"/>
            <a:ext cx="3325500" cy="34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074" cy="4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/>
        </p:nvSpPr>
        <p:spPr>
          <a:xfrm>
            <a:off x="449725" y="808050"/>
            <a:ext cx="846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Получение элементов страницы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Изменение содержимого элементов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Манипуляция атрибутами и стилями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Обработка событий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Получение элементов страницы: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Метод </a:t>
            </a:r>
            <a:r>
              <a:rPr lang="ru" sz="2100">
                <a:solidFill>
                  <a:srgbClr val="FF0000"/>
                </a:solidFill>
              </a:rPr>
              <a:t>getElementById</a:t>
            </a:r>
            <a:r>
              <a:rPr lang="ru" sz="2100"/>
              <a:t>: получение элемента по его идентификатору.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Методы </a:t>
            </a:r>
            <a:r>
              <a:rPr lang="ru" sz="2100">
                <a:solidFill>
                  <a:srgbClr val="4A86E8"/>
                </a:solidFill>
              </a:rPr>
              <a:t>getElementsByClassName</a:t>
            </a:r>
            <a:r>
              <a:rPr lang="ru" sz="2100"/>
              <a:t> и </a:t>
            </a:r>
            <a:r>
              <a:rPr lang="ru" sz="2100">
                <a:solidFill>
                  <a:srgbClr val="9900FF"/>
                </a:solidFill>
              </a:rPr>
              <a:t>getElementsByTagName</a:t>
            </a:r>
            <a:r>
              <a:rPr lang="ru" sz="2100"/>
              <a:t>: получение коллекции элементов по их классу или тегу соответственно.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Метод </a:t>
            </a:r>
            <a:r>
              <a:rPr lang="ru" sz="2100">
                <a:solidFill>
                  <a:srgbClr val="F6B26B"/>
                </a:solidFill>
              </a:rPr>
              <a:t>querySelector</a:t>
            </a:r>
            <a:r>
              <a:rPr lang="ru" sz="2100"/>
              <a:t> и </a:t>
            </a:r>
            <a:r>
              <a:rPr lang="ru" sz="2100">
                <a:solidFill>
                  <a:srgbClr val="741B47"/>
                </a:solidFill>
              </a:rPr>
              <a:t>querySelectorAll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Манипуляция атрибутами и стилями: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Свойства </a:t>
            </a:r>
            <a:r>
              <a:rPr lang="ru" sz="2100">
                <a:solidFill>
                  <a:srgbClr val="FF0000"/>
                </a:solidFill>
              </a:rPr>
              <a:t>getAttribute</a:t>
            </a:r>
            <a:r>
              <a:rPr lang="ru" sz="2100"/>
              <a:t> и </a:t>
            </a:r>
            <a:r>
              <a:rPr lang="ru" sz="2100">
                <a:solidFill>
                  <a:srgbClr val="0000FF"/>
                </a:solidFill>
              </a:rPr>
              <a:t>setAttribute</a:t>
            </a:r>
            <a:r>
              <a:rPr lang="ru" sz="2100"/>
              <a:t>: получение или установка значения атрибута элемента.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Свойства </a:t>
            </a:r>
            <a:r>
              <a:rPr lang="ru" sz="2100">
                <a:solidFill>
                  <a:srgbClr val="3C78D8"/>
                </a:solidFill>
              </a:rPr>
              <a:t>style</a:t>
            </a:r>
            <a:r>
              <a:rPr lang="ru" sz="2100"/>
              <a:t>: управление стилями элемента, такими как цвет, шрифт, размер и другие.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445025"/>
            <a:ext cx="8520600" cy="4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Обработка событий: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Метод </a:t>
            </a:r>
            <a:r>
              <a:rPr lang="ru" sz="2100">
                <a:solidFill>
                  <a:srgbClr val="FF0000"/>
                </a:solidFill>
              </a:rPr>
              <a:t>addEventListener</a:t>
            </a:r>
            <a:r>
              <a:rPr lang="ru" sz="2100"/>
              <a:t>: привязка обработчика события к элементу.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Метод </a:t>
            </a:r>
            <a:r>
              <a:rPr lang="ru" sz="2100">
                <a:solidFill>
                  <a:srgbClr val="0000FF"/>
                </a:solidFill>
              </a:rPr>
              <a:t>removeEventListener</a:t>
            </a:r>
            <a:r>
              <a:rPr lang="ru" sz="2100"/>
              <a:t> удаление обработчика события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445025"/>
            <a:ext cx="85206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Изменение содержимого элементов: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/>
              <a:t>Свойство </a:t>
            </a:r>
            <a:r>
              <a:rPr lang="ru" sz="2100">
                <a:solidFill>
                  <a:srgbClr val="FF0000"/>
                </a:solidFill>
              </a:rPr>
              <a:t>innerHTML</a:t>
            </a:r>
            <a:r>
              <a:rPr lang="ru" sz="2100"/>
              <a:t>: получение или установка HTML-содержимого элемента.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2100"/>
              <a:t>Свойство </a:t>
            </a:r>
            <a:r>
              <a:rPr lang="ru" sz="2100">
                <a:solidFill>
                  <a:srgbClr val="FF0000"/>
                </a:solidFill>
              </a:rPr>
              <a:t>innerText</a:t>
            </a:r>
            <a:r>
              <a:rPr lang="ru" sz="2100"/>
              <a:t>: получение или установка текстого содержимого элемента.</a:t>
            </a:r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40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>
                <a:solidFill>
                  <a:srgbClr val="E1239A"/>
                </a:solidFill>
              </a:rPr>
              <a:t>createElement</a:t>
            </a:r>
            <a:r>
              <a:rPr lang="ru"/>
              <a:t>: создание нового элемента.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311700" y="445025"/>
            <a:ext cx="85206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Изменение содержимого элементов: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– добавляет переданный node в конец 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prepend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– вставляет переданный node в начало 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–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вставляет переданный node до 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–</a:t>
            </a:r>
            <a:r>
              <a:rPr b="1" lang="ru" sz="17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ru" sz="17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вставляет переданный node после node</a:t>
            </a:r>
            <a:r>
              <a:rPr b="1" lang="ru" sz="17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445025"/>
            <a:ext cx="85206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ru"/>
              <a:t>Создать елементы input, button и div с id “</a:t>
            </a:r>
            <a:r>
              <a:rPr lang="ru">
                <a:solidFill>
                  <a:schemeClr val="accent5"/>
                </a:solidFill>
              </a:rPr>
              <a:t>wrapper</a:t>
            </a:r>
            <a:r>
              <a:rPr lang="ru"/>
              <a:t>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ru"/>
              <a:t>при нажатии на кнопку создать и добавить элемент &lt;p&gt; с текстом из input и очистить значение input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ru"/>
              <a:t>event для получения значения &lt;input/&gt;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ru"/>
              <a:t>input.addEventListener(“</a:t>
            </a:r>
            <a:r>
              <a:rPr lang="ru">
                <a:solidFill>
                  <a:srgbClr val="FF7E00"/>
                </a:solidFill>
              </a:rPr>
              <a:t>input</a:t>
            </a:r>
            <a:r>
              <a:rPr lang="ru"/>
              <a:t>”, …)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445025"/>
            <a:ext cx="85206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добавить кнопку “</a:t>
            </a:r>
            <a:r>
              <a:rPr lang="ru">
                <a:solidFill>
                  <a:srgbClr val="FF0000"/>
                </a:solidFill>
              </a:rPr>
              <a:t>delete</a:t>
            </a:r>
            <a:r>
              <a:rPr lang="ru"/>
              <a:t>” в элемент &lt;p&gt; который удаляет этот елемент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удаления ноды есть методы node.remove().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68825" y="198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vector&lt;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console.log(names[0]) // “Anna”</a:t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(names[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Jenny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E1239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47650" y="32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array_length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(array_length)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247650" y="32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array_length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(array_length)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FF7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array_length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(names[i])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0075" y="463875"/>
            <a:ext cx="90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123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 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"Ploy"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5D5D5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["Anna", "Ploy", "Sara", "Jenny"]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["Anna", "Ploy", "Sara"]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["Ploy", "Sara"]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2000">
                <a:solidFill>
                  <a:srgbClr val="0488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2000">
                <a:solidFill>
                  <a:srgbClr val="0BA46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2000">
                <a:solidFill>
                  <a:srgbClr val="5D5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20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000">
                <a:solidFill>
                  <a:srgbClr val="A8A8A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["Jenny", "Ploy", "Sara"]</a:t>
            </a:r>
            <a:endParaRPr b="1" sz="2000">
              <a:solidFill>
                <a:srgbClr val="A8A8A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