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handoutMasterIdLst>
    <p:handoutMasterId r:id="rId50"/>
  </p:handoutMasterIdLst>
  <p:sldIdLst>
    <p:sldId id="256" r:id="rId3"/>
    <p:sldId id="278" r:id="rId4"/>
    <p:sldId id="257" r:id="rId5"/>
    <p:sldId id="273" r:id="rId6"/>
    <p:sldId id="276" r:id="rId7"/>
    <p:sldId id="367" r:id="rId8"/>
    <p:sldId id="369" r:id="rId9"/>
    <p:sldId id="370" r:id="rId10"/>
    <p:sldId id="373" r:id="rId11"/>
    <p:sldId id="372" r:id="rId12"/>
    <p:sldId id="374" r:id="rId13"/>
    <p:sldId id="375" r:id="rId14"/>
    <p:sldId id="376" r:id="rId15"/>
    <p:sldId id="379" r:id="rId16"/>
    <p:sldId id="378" r:id="rId17"/>
    <p:sldId id="377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66" r:id="rId32"/>
    <p:sldId id="393" r:id="rId33"/>
    <p:sldId id="394" r:id="rId34"/>
    <p:sldId id="395" r:id="rId35"/>
    <p:sldId id="396" r:id="rId36"/>
    <p:sldId id="397" r:id="rId37"/>
    <p:sldId id="398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258" r:id="rId48"/>
  </p:sldIdLst>
  <p:sldSz cx="9612313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027">
          <p15:clr>
            <a:srgbClr val="A4A3A4"/>
          </p15:clr>
        </p15:guide>
        <p15:guide id="3" pos="31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A3"/>
    <a:srgbClr val="C57E62"/>
    <a:srgbClr val="5B9BD5"/>
    <a:srgbClr val="6666FF"/>
    <a:srgbClr val="006699"/>
    <a:srgbClr val="009999"/>
    <a:srgbClr val="00CC99"/>
    <a:srgbClr val="47ACAD"/>
    <a:srgbClr val="F4D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95141"/>
  </p:normalViewPr>
  <p:slideViewPr>
    <p:cSldViewPr snapToGrid="0">
      <p:cViewPr>
        <p:scale>
          <a:sx n="92" d="100"/>
          <a:sy n="92" d="100"/>
        </p:scale>
        <p:origin x="408" y="552"/>
      </p:cViewPr>
      <p:guideLst>
        <p:guide orient="horz" pos="2041"/>
        <p:guide pos="3027"/>
        <p:guide pos="3127"/>
      </p:guideLst>
    </p:cSldViewPr>
  </p:slideViewPr>
  <p:outlineViewPr>
    <p:cViewPr>
      <p:scale>
        <a:sx n="33" d="100"/>
        <a:sy n="33" d="100"/>
      </p:scale>
      <p:origin x="0" y="-1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21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DEBF-3E20-FB42-A0BB-C9B2E1743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837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E875E-3DD8-FE43-98CA-820440D2DE13}" type="datetimeFigureOut">
              <a:rPr kumimoji="1" lang="zh-CN" altLang="en-US" smtClean="0"/>
              <a:t>17/5/14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143000"/>
            <a:ext cx="4578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76E75-EDF0-B84E-8EDE-641CE53174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75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8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8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1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3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34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11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5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99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34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4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821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56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14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26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0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98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9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3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96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1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52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7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59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26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06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15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34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8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41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92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40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6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443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41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86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42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207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43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40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44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055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45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5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8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72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4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52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1502" y="1060502"/>
            <a:ext cx="7209011" cy="2256003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1502" y="3403506"/>
            <a:ext cx="7209011" cy="156450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8598" y="345001"/>
            <a:ext cx="2072591" cy="54915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0826" y="345001"/>
            <a:ext cx="6097622" cy="54915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3235" y="6050712"/>
            <a:ext cx="259041" cy="261734"/>
          </a:xfrm>
          <a:prstGeom prst="rect">
            <a:avLst/>
          </a:prstGeom>
        </p:spPr>
        <p:txBody>
          <a:bodyPr/>
          <a:lstStyle>
            <a:lvl1pPr defTabSz="864032"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656235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210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820" y="1615503"/>
            <a:ext cx="8290363" cy="269550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5820" y="4336507"/>
            <a:ext cx="8290363" cy="1417502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826" y="1725003"/>
            <a:ext cx="4085106" cy="41115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6083" y="1725003"/>
            <a:ext cx="4085106" cy="41115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345001"/>
            <a:ext cx="8290363" cy="12525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2078" y="1588503"/>
            <a:ext cx="4066332" cy="77850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2078" y="2367004"/>
            <a:ext cx="4066332" cy="348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6083" y="1588503"/>
            <a:ext cx="4086358" cy="77850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6083" y="2367004"/>
            <a:ext cx="4086358" cy="348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432001"/>
            <a:ext cx="3100125" cy="1512002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6358" y="933001"/>
            <a:ext cx="4866083" cy="4605007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078" y="1944003"/>
            <a:ext cx="3100125" cy="3601506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432001"/>
            <a:ext cx="3100125" cy="1512002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86358" y="933001"/>
            <a:ext cx="4866083" cy="4605007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078" y="1944003"/>
            <a:ext cx="3100125" cy="3601506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826" y="345001"/>
            <a:ext cx="8290363" cy="125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826" y="1725003"/>
            <a:ext cx="8290363" cy="41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826" y="6006009"/>
            <a:ext cx="2162703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83980" y="6006009"/>
            <a:ext cx="3244055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88485" y="6006009"/>
            <a:ext cx="2162703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265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661590" y="345170"/>
            <a:ext cx="8299960" cy="1253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661590" y="1725849"/>
            <a:ext cx="8299960" cy="411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2509" y="6050672"/>
            <a:ext cx="259041" cy="26173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881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/>
  <p:txStyles>
    <p:titleStyle>
      <a:lvl1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6008" marR="0" indent="-215373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7181" marR="0" indent="-254530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76395" marR="0" indent="-3110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26711" marR="0" indent="-3293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58727" marR="0" indent="-3293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187081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644510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101938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559366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85229" y="1630066"/>
            <a:ext cx="737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600" dirty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HTML</a:t>
            </a:r>
            <a:r>
              <a:rPr lang="zh-CN" altLang="en-US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基础</a:t>
            </a:r>
          </a:p>
          <a:p>
            <a:r>
              <a:rPr lang="en-US" altLang="zh-CN" sz="4400" dirty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H5</a:t>
            </a:r>
            <a:r>
              <a:rPr lang="zh-CN" altLang="en-US" sz="4400" dirty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新增特性</a:t>
            </a:r>
            <a:r>
              <a:rPr lang="en-US" altLang="zh-CN" sz="4400" dirty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3</a:t>
            </a:r>
            <a:endParaRPr lang="zh-CN" altLang="en-US" sz="4400" dirty="0" smtClean="0">
              <a:solidFill>
                <a:srgbClr val="F4D025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27268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transition(</a:t>
            </a:r>
            <a:r>
              <a:rPr lang="zh-CN" altLang="en-US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复合样式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777325" y="1847133"/>
            <a:ext cx="85141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</a:p>
          <a:p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transition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属性是一个简写属性，用于设置四个过渡属性：</a:t>
            </a: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transition-property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transition-duration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transition-timing-function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transition-delay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transition: property duration timing-function delay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12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24703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transition-property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5819" y="1661245"/>
            <a:ext cx="4384611" cy="147732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-transition: width 2s linear 2s;</a:t>
            </a:r>
          </a:p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moz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-transition: width 2s linear 2s;</a:t>
            </a:r>
          </a:p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-transition: width 2s linear 2s;</a:t>
            </a:r>
          </a:p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-o-transition: width 2s linear 2s;</a:t>
            </a:r>
          </a:p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transition: width 2s linear 2s;</a:t>
            </a:r>
          </a:p>
        </p:txBody>
      </p:sp>
      <p:sp>
        <p:nvSpPr>
          <p:cNvPr id="10" name="矩形 9"/>
          <p:cNvSpPr/>
          <p:nvPr/>
        </p:nvSpPr>
        <p:spPr>
          <a:xfrm>
            <a:off x="386188" y="1753578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.SF NS Text" charset="0"/>
              </a:rPr>
              <a:t>案例一</a:t>
            </a:r>
            <a:r>
              <a:rPr lang="en-US" altLang="zh-CN" dirty="0" smtClean="0">
                <a:solidFill>
                  <a:srgbClr val="000000"/>
                </a:solidFill>
                <a:latin typeface=".SF NS Text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.SF NS Text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.SF NS Text" charset="0"/>
              </a:rPr>
              <a:t>	</a:t>
            </a:r>
            <a:endParaRPr lang="zh-CN" altLang="en-US" dirty="0" smtClean="0">
              <a:solidFill>
                <a:srgbClr val="000000"/>
              </a:solidFill>
              <a:latin typeface=".SF NS Text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.SF NS Text" charset="0"/>
              </a:rPr>
              <a:t>一</a:t>
            </a:r>
            <a:r>
              <a:rPr lang="zh-CN" altLang="en-US" dirty="0">
                <a:solidFill>
                  <a:srgbClr val="000000"/>
                </a:solidFill>
                <a:latin typeface=".SF NS Text" charset="0"/>
              </a:rPr>
              <a:t>个属性或者所有属性设置过渡效果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6188" y="3439550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.SF NS Text" charset="0"/>
              </a:rPr>
              <a:t>案例二</a:t>
            </a:r>
            <a:r>
              <a:rPr lang="en-US" altLang="zh-CN" dirty="0" smtClean="0">
                <a:solidFill>
                  <a:srgbClr val="000000"/>
                </a:solidFill>
                <a:latin typeface=".SF NS Text" charset="0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.SF NS Text" charset="0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.SF NS Text" charset="0"/>
              </a:rPr>
              <a:t>多</a:t>
            </a:r>
            <a:r>
              <a:rPr lang="zh-CN" altLang="en-US" dirty="0">
                <a:solidFill>
                  <a:srgbClr val="000000"/>
                </a:solidFill>
                <a:latin typeface=".SF NS Text" charset="0"/>
              </a:rPr>
              <a:t>个属性设置过渡效果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631" y="4275552"/>
            <a:ext cx="7615084" cy="175432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-transition: width 2s linear 2s,background-color 2s ease-in 2s;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moz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-transition: width 2s linear 2s,background-color 2s ease-in 2s;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-transition: width 2s linear 2s,background-color 2s ease-in 2s;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-o-transition: width 2s linear 2s,background-color 2s ease-in 2s;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transition: width 2s linear 2s,background-color 2s ease-in 2s;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4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altLang="zh-CN" sz="8000" dirty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transform</a:t>
            </a:r>
            <a:endParaRPr lang="zh-CN" altLang="en-US" sz="800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7975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87541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translate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平移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76264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857">
              <a:defRPr/>
            </a:pP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transform:translate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x,y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2000" dirty="0"/>
              <a:t>水平方向和垂直方向同时移动（也就是</a:t>
            </a:r>
            <a:r>
              <a:rPr lang="en-US" altLang="zh-CN" sz="2000" dirty="0"/>
              <a:t>X</a:t>
            </a:r>
            <a:r>
              <a:rPr lang="zh-CN" altLang="en-US" sz="2000" dirty="0"/>
              <a:t>轴和</a:t>
            </a:r>
            <a:r>
              <a:rPr lang="en-US" altLang="zh-CN" sz="2000" dirty="0"/>
              <a:t>Y</a:t>
            </a:r>
            <a:r>
              <a:rPr lang="zh-CN" altLang="en-US" sz="2000" dirty="0"/>
              <a:t>轴同时</a:t>
            </a:r>
            <a:r>
              <a:rPr lang="zh-CN" altLang="en-US" sz="2000" dirty="0" smtClean="0"/>
              <a:t>移动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762575" y="3038981"/>
            <a:ext cx="6940551" cy="1538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endParaRPr lang="zh-CN" altLang="en-US" dirty="0">
              <a:solidFill>
                <a:srgbClr val="40404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transform:translate</a:t>
            </a:r>
            <a:r>
              <a:rPr lang="en-US" altLang="zh-CN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(100px,20px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):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683" y="3168791"/>
            <a:ext cx="3048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2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87541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translate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平移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401808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857">
              <a:defRPr/>
            </a:pP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transform:translateX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(n)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仅垂直方向移动（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轴移动）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5" y="3038981"/>
            <a:ext cx="6940551" cy="1231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endParaRPr lang="zh-CN" altLang="en-US" dirty="0">
              <a:solidFill>
                <a:srgbClr val="40404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transform:translateX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(100px</a:t>
            </a:r>
            <a:r>
              <a:rPr lang="en-US" altLang="zh-CN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97" y="3038981"/>
            <a:ext cx="3009900" cy="1574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47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87541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translate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平移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401808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857">
              <a:defRPr/>
            </a:pP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transform:translateY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(n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仅垂直方向移动（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轴移动）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5" y="3038981"/>
            <a:ext cx="6940551" cy="1231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endParaRPr lang="zh-CN" altLang="en-US" dirty="0">
              <a:solidFill>
                <a:srgbClr val="40404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transform:translateY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(20px):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302" y="3038981"/>
            <a:ext cx="2794000" cy="165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09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5924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scale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缩放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7831631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857">
              <a:defRPr/>
            </a:pP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transform:scale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x,y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使元素水平方向和垂直方向同时缩放（也就是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轴和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轴同时缩放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2575" y="3038981"/>
            <a:ext cx="6940551" cy="1231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endParaRPr lang="zh-CN" altLang="en-US" dirty="0">
              <a:solidFill>
                <a:srgbClr val="40404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transform:scale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(2,1.5)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465" y="3038981"/>
            <a:ext cx="2794000" cy="1651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0000" y="49855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72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5924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scale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缩放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4489371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857">
              <a:defRPr/>
            </a:pP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transform:scaleX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(x)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元素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仅水平方向缩放（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轴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缩放）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2575" y="3038981"/>
            <a:ext cx="6940551" cy="1231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endParaRPr lang="zh-CN" altLang="en-US" dirty="0">
              <a:solidFill>
                <a:srgbClr val="40404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transform:scaleX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(2)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52" y="3038981"/>
            <a:ext cx="3128819" cy="18394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07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5924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scale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缩放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401808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857"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transform: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scaleY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仅垂直方向缩放（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轴缩放）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5" y="3038981"/>
            <a:ext cx="6940551" cy="1231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endParaRPr lang="zh-CN" altLang="en-US" dirty="0">
              <a:solidFill>
                <a:srgbClr val="40404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transform:scaleY</a:t>
            </a:r>
            <a:r>
              <a:rPr lang="en-US" altLang="zh-CN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(2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318" y="3038981"/>
            <a:ext cx="3430371" cy="1933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9510" y="5121072"/>
            <a:ext cx="8359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scale(</a:t>
            </a:r>
            <a:r>
              <a:rPr lang="en-US" altLang="zh-CN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x,y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scaleX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(x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scaleY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(y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，它们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具有相同的缩放中心点和基数，其中心点就是元素的中心位置，缩放基数为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，如果其值大于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元素就放大，反之其值小于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元素</a:t>
            </a:r>
            <a:endParaRPr lang="zh-CN" altLang="en-US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09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2879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skew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倾斜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840913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857"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transform: skew(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x,y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/>
              <a:t>使元素在水平和垂直方向同时扭曲（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轴同时按一定的角度值进行扭曲变形</a:t>
            </a:r>
            <a:r>
              <a:rPr lang="zh-CN" altLang="en-US" dirty="0" smtClean="0"/>
              <a:t>）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0000" y="3483814"/>
            <a:ext cx="4682260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r>
              <a:rPr lang="zh-CN" altLang="en-US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transform:skew</a:t>
            </a:r>
            <a:r>
              <a:rPr lang="en-US" altLang="zh-CN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(30deg,10deg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):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36" y="3449564"/>
            <a:ext cx="3256179" cy="20260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77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26504"/>
            <a:ext cx="1733848" cy="584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CN" altLang="en-US" sz="3200" b="0" kern="0" dirty="0" smtClean="0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重点回顾</a:t>
            </a:r>
            <a:endParaRPr sz="3200" b="0" kern="0" dirty="0"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Shape 135"/>
          <p:cNvSpPr txBox="1">
            <a:spLocks/>
          </p:cNvSpPr>
          <p:nvPr/>
        </p:nvSpPr>
        <p:spPr bwMode="auto">
          <a:xfrm>
            <a:off x="125636" y="1295871"/>
            <a:ext cx="11623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14" tIns="64657" rIns="129314" bIns="64657"/>
          <a:lstStyle>
            <a:lvl1pPr marL="765175" indent="-457200" defTabSz="350838">
              <a:lnSpc>
                <a:spcPct val="90000"/>
              </a:lnSpc>
              <a:spcBef>
                <a:spcPts val="1338"/>
              </a:spcBef>
              <a:buFont typeface="Arial" charset="0"/>
              <a:buChar char="•"/>
              <a:defRPr sz="37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647700" indent="-215900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0795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5113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9431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4003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8575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3147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7719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en-US" altLang="zh-CN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en-US" altLang="zh-CN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64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2879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skew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倾斜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84091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857"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skewX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(x)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仅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使元素在水平方向扭曲变形（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轴扭曲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变形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0000" y="3483814"/>
            <a:ext cx="4682260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transform:skewX</a:t>
            </a:r>
            <a:r>
              <a:rPr lang="en-US" altLang="zh-CN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(30deg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456" y="3483814"/>
            <a:ext cx="3484634" cy="19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39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2879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skew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倾斜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8409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857"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skewY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(y)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仅使元素在垂直方向扭曲变形（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轴扭曲变形）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0000" y="3483814"/>
            <a:ext cx="4682260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sv-SE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sv-SE" altLang="zh-CN" dirty="0" err="1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transform:skewY</a:t>
            </a:r>
            <a:r>
              <a:rPr lang="zh-CN" altLang="sv-SE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sv-SE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10deg</a:t>
            </a:r>
            <a:r>
              <a:rPr lang="zh-CN" altLang="sv-SE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60" y="3544916"/>
            <a:ext cx="3159849" cy="17860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58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4513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en-US" altLang="zh-CN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rotate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旋转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856474"/>
            <a:ext cx="840913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857"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transform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rotate(&lt;angle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defRPr/>
            </a:pP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angle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是指旋转角度，如果设置的值为正数表示顺时针旋转，如果设置的值为负数，则表示逆时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针旋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8428" y="3771725"/>
            <a:ext cx="4682260" cy="954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transform:rotate</a:t>
            </a:r>
            <a:r>
              <a:rPr lang="en-US" altLang="zh-CN" dirty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(30deg):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88" y="3771725"/>
            <a:ext cx="3111500" cy="2095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24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1236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2D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组合效果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6297" y="1935616"/>
            <a:ext cx="8439157" cy="147732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-transform:  scale(2,2) rotate(360deg)  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translateX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(200px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moz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-transform:  scale(2,2) rotate(360deg) 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translateX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(200px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-transform:  scale(2,2) rotate(360deg) 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translateX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(200px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o-transform:  scale(2,2) rotate(360deg) 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translateX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(200px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transform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:  scale(2,2) rotate(360deg) 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translateX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(200px);</a:t>
            </a:r>
          </a:p>
        </p:txBody>
      </p:sp>
      <p:sp>
        <p:nvSpPr>
          <p:cNvPr id="3" name="矩形 2"/>
          <p:cNvSpPr/>
          <p:nvPr/>
        </p:nvSpPr>
        <p:spPr>
          <a:xfrm>
            <a:off x="566297" y="3872169"/>
            <a:ext cx="7566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组合效果的先后顺序 决定变换效果 以及最后停留的位置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80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646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基准点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transform-origin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626" y="3938407"/>
            <a:ext cx="7993497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作用：</a:t>
            </a:r>
          </a:p>
          <a:p>
            <a:pPr hangingPunct="0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在进行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transform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动作之前可以改变元素的基点位置</a:t>
            </a:r>
            <a:endParaRPr kumimoji="0" lang="zh-CN" altLang="en-US" b="0" i="0" u="none" strike="noStrike" cap="none" spc="0" normalizeH="0" baseline="0" dirty="0">
              <a:ln>
                <a:noFill/>
              </a:ln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00" y="1726327"/>
            <a:ext cx="87426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浏览器支持情况：</a:t>
            </a:r>
          </a:p>
          <a:p>
            <a:endParaRPr lang="zh-CN" altLang="en-US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Internet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Explorer 10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Firefox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Opera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支持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transform-origin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属性。</a:t>
            </a:r>
          </a:p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Internet Explorer 9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支持替代的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-transform-origin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属性（仅适用于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2D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转换）。</a:t>
            </a:r>
          </a:p>
          <a:p>
            <a:r>
              <a:rPr lang="de-DE" altLang="zh-CN" dirty="0">
                <a:latin typeface="Microsoft YaHei" charset="0"/>
                <a:ea typeface="Microsoft YaHei" charset="0"/>
                <a:cs typeface="Microsoft YaHei" charset="0"/>
              </a:rPr>
              <a:t>Safari </a:t>
            </a:r>
            <a:r>
              <a:rPr lang="zh-CN" altLang="de-DE" dirty="0">
                <a:latin typeface="Microsoft YaHei" charset="0"/>
                <a:ea typeface="Microsoft YaHei" charset="0"/>
                <a:cs typeface="Microsoft YaHei" charset="0"/>
              </a:rPr>
              <a:t>和 </a:t>
            </a:r>
            <a:r>
              <a:rPr lang="de-DE" altLang="zh-CN" dirty="0">
                <a:latin typeface="Microsoft YaHei" charset="0"/>
                <a:ea typeface="Microsoft YaHei" charset="0"/>
                <a:cs typeface="Microsoft YaHei" charset="0"/>
              </a:rPr>
              <a:t>Chrome </a:t>
            </a:r>
            <a:r>
              <a:rPr lang="zh-CN" altLang="de-DE" dirty="0">
                <a:latin typeface="Microsoft YaHei" charset="0"/>
                <a:ea typeface="Microsoft YaHei" charset="0"/>
                <a:cs typeface="Microsoft YaHei" charset="0"/>
              </a:rPr>
              <a:t>支持替代的 </a:t>
            </a:r>
            <a:r>
              <a:rPr lang="de-DE" altLang="zh-CN" dirty="0">
                <a:latin typeface="Microsoft YaHei" charset="0"/>
                <a:ea typeface="Microsoft YaHei" charset="0"/>
                <a:cs typeface="Microsoft YaHei" charset="0"/>
              </a:rPr>
              <a:t>-webkit-transform-</a:t>
            </a:r>
            <a:r>
              <a:rPr lang="de-DE" altLang="zh-CN" dirty="0" err="1">
                <a:latin typeface="Microsoft YaHei" charset="0"/>
                <a:ea typeface="Microsoft YaHei" charset="0"/>
                <a:cs typeface="Microsoft YaHei" charset="0"/>
              </a:rPr>
              <a:t>origin</a:t>
            </a:r>
            <a:r>
              <a:rPr lang="de-DE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de-DE" dirty="0">
                <a:latin typeface="Microsoft YaHei" charset="0"/>
                <a:ea typeface="Microsoft YaHei" charset="0"/>
                <a:cs typeface="Microsoft YaHei" charset="0"/>
              </a:rPr>
              <a:t>属性（</a:t>
            </a:r>
            <a:r>
              <a:rPr lang="de-DE" altLang="zh-CN" dirty="0">
                <a:latin typeface="Microsoft YaHei" charset="0"/>
                <a:ea typeface="Microsoft YaHei" charset="0"/>
                <a:cs typeface="Microsoft YaHei" charset="0"/>
              </a:rPr>
              <a:t>3D </a:t>
            </a:r>
            <a:r>
              <a:rPr lang="zh-CN" altLang="de-DE" dirty="0">
                <a:latin typeface="Microsoft YaHei" charset="0"/>
                <a:ea typeface="Microsoft YaHei" charset="0"/>
                <a:cs typeface="Microsoft YaHei" charset="0"/>
              </a:rPr>
              <a:t>和 </a:t>
            </a:r>
            <a:r>
              <a:rPr lang="de-DE" altLang="zh-CN" dirty="0">
                <a:latin typeface="Microsoft YaHei" charset="0"/>
                <a:ea typeface="Microsoft YaHei" charset="0"/>
                <a:cs typeface="Microsoft YaHei" charset="0"/>
              </a:rPr>
              <a:t>2D </a:t>
            </a:r>
            <a:r>
              <a:rPr lang="zh-CN" altLang="de-DE" dirty="0">
                <a:latin typeface="Microsoft YaHei" charset="0"/>
                <a:ea typeface="Microsoft YaHei" charset="0"/>
                <a:cs typeface="Microsoft YaHei" charset="0"/>
              </a:rPr>
              <a:t>转换）。</a:t>
            </a:r>
          </a:p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Opera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只支持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2D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转换。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17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646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基准点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transform-origin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576" y="1791597"/>
            <a:ext cx="7993497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transform-origin: x-axis y-axis z-axis;</a:t>
            </a:r>
            <a:endParaRPr kumimoji="0" lang="zh-CN" altLang="en-US" b="0" i="0" u="none" strike="noStrike" cap="none" spc="0" normalizeH="0" baseline="0" dirty="0">
              <a:ln>
                <a:noFill/>
              </a:ln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71747"/>
              </p:ext>
            </p:extLst>
          </p:nvPr>
        </p:nvGraphicFramePr>
        <p:xfrm>
          <a:off x="762574" y="2891254"/>
          <a:ext cx="829829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396"/>
                <a:gridCol w="2587812"/>
                <a:gridCol w="332509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属性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可能的值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x-axis 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运动基点在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轴的位置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left/center/right/length/%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y-axis 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运动基点在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轴的位置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left/center/right/length/%</a:t>
                      </a:r>
                      <a:endParaRPr lang="zh-CN" altLang="en-US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z-axis(3D)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运动基点在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轴的位置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length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20000" y="4873367"/>
            <a:ext cx="6969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当不设置旋转基点时默认是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center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center</a:t>
            </a:r>
            <a:endParaRPr lang="zh-CN" altLang="en-US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16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28390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创建</a:t>
            </a:r>
            <a:r>
              <a:rPr lang="en-US" altLang="zh-CN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3D</a:t>
            </a:r>
            <a:r>
              <a:rPr lang="zh-CN" altLang="en-US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空间</a:t>
            </a:r>
            <a:endParaRPr lang="en-US" altLang="zh-CN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8427" y="1829676"/>
            <a:ext cx="884973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857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给需要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3D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效果元素的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父级添加</a:t>
            </a:r>
          </a:p>
          <a:p>
            <a:pPr defTabSz="914857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需在外⾯嵌套⼀层，将建⽴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3D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空间的代码放在外层，即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transformstyle:preserve-3d;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然后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再进⾏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3D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变换。这样做的理由是，让他的所有⼦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元素都处在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3D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空间中。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3955" y="3521789"/>
            <a:ext cx="5878627" cy="2062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r>
              <a:rPr lang="zh-CN" altLang="en-US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solidFill>
                  <a:srgbClr val="40404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transform-style: preserve-3d;</a:t>
            </a: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-transform-style: preserve-3d;</a:t>
            </a: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moz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-transform-style: preserve-3d;</a:t>
            </a: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-transform-style: preserve-3d;</a:t>
            </a: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-o-transform-style: preserve-3d;</a:t>
            </a:r>
            <a:endParaRPr lang="zh-CN" altLang="en-US" sz="200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19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646471" y="1014730"/>
            <a:ext cx="414985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fr-FR" altLang="zh-CN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perspective(</a:t>
            </a:r>
            <a:r>
              <a:rPr lang="zh-CN" altLang="fr-FR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景深</a:t>
            </a:r>
            <a:r>
              <a:rPr lang="fr-FR" altLang="zh-CN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en-US" altLang="zh-CN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5300" y="1791597"/>
            <a:ext cx="8849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857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1.perspective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属性定义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3D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元素距视图的距离，以像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素计。</a:t>
            </a:r>
          </a:p>
          <a:p>
            <a:pPr defTabSz="914857">
              <a:lnSpc>
                <a:spcPct val="150000"/>
              </a:lnSpc>
              <a:defRPr/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当为元素定义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perspective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属性时，其子元素会获得透视效果，而不是元素本身。</a:t>
            </a:r>
          </a:p>
          <a:p>
            <a:pPr defTabSz="914857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注：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perspective 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属性只影响 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3D 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转换元素</a:t>
            </a:r>
          </a:p>
          <a:p>
            <a:pPr defTabSz="914857">
              <a:lnSpc>
                <a:spcPct val="150000"/>
              </a:lnSpc>
              <a:defRPr/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3.perspective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属性指定了观察者与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z=0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平面的距离，使具有三维位置变换的元素产生透视效果。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z&gt;0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的三维元素比正常大，而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z&lt;0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时则比正常小，大小程度由该属性的值决定。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46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646471" y="1014730"/>
            <a:ext cx="42510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backface</a:t>
            </a:r>
            <a:r>
              <a:rPr lang="en-US" altLang="zh-CN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-visibility</a:t>
            </a:r>
            <a:endParaRPr lang="en-US" altLang="zh-CN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5300" y="1791597"/>
            <a:ext cx="8849737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857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概述：</a:t>
            </a:r>
          </a:p>
          <a:p>
            <a:pPr defTabSz="914857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backface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-visibility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属性定义当元素不面向屏幕时是否可见。</a:t>
            </a:r>
          </a:p>
          <a:p>
            <a:pPr defTabSz="914857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如果在旋转元素不希望看到其背面时，该属性很有用。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pPr defTabSz="914857">
              <a:lnSpc>
                <a:spcPct val="150000"/>
              </a:lnSpc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backface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-visibility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visible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hidden;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visible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：背面是可见的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defTabSz="914857">
              <a:lnSpc>
                <a:spcPct val="150000"/>
              </a:lnSpc>
              <a:defRPr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nl-NL" altLang="zh-CN" dirty="0" err="1">
                <a:latin typeface="Microsoft YaHei" charset="0"/>
                <a:ea typeface="Microsoft YaHei" charset="0"/>
                <a:cs typeface="Microsoft YaHei" charset="0"/>
              </a:rPr>
              <a:t>hidden</a:t>
            </a:r>
            <a:r>
              <a:rPr lang="nl-NL" altLang="zh-CN" dirty="0"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zh-CN" altLang="nl-NL" dirty="0">
                <a:latin typeface="Microsoft YaHei" charset="0"/>
                <a:ea typeface="Microsoft YaHei" charset="0"/>
                <a:cs typeface="Microsoft YaHei" charset="0"/>
              </a:rPr>
              <a:t>背面不可见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857">
              <a:lnSpc>
                <a:spcPct val="150000"/>
              </a:lnSpc>
              <a:defRPr/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59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646471" y="1014730"/>
            <a:ext cx="277735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变换 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增加函数</a:t>
            </a:r>
            <a:endParaRPr lang="en-US" altLang="zh-CN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08060"/>
              </p:ext>
            </p:extLst>
          </p:nvPr>
        </p:nvGraphicFramePr>
        <p:xfrm>
          <a:off x="514377" y="1870346"/>
          <a:ext cx="8837441" cy="261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13"/>
                <a:gridCol w="3891730"/>
                <a:gridCol w="3348698"/>
              </a:tblGrid>
              <a:tr h="3741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变换类型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函数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41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平移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transform:translate3d(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x,y,z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3D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转化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x,y,z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为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x,y,z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轴平移的值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417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transform:translateZ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(z)	</a:t>
                      </a:r>
                      <a:endParaRPr lang="zh-CN" altLang="en-US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定义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3D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转换，用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轴的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41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缩放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transform:scale3d(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x,y,z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	</a:t>
                      </a:r>
                      <a:endParaRPr lang="zh-CN" altLang="en-US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定义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3D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缩放转换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4178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transform:scaleZ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(z)	</a:t>
                      </a:r>
                      <a:endParaRPr lang="zh-CN" altLang="en-US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设置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轴的值定义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3D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缩放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41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旋转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transform:rotate3d(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x,y,z,angle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</a:t>
                      </a:r>
                      <a:endParaRPr lang="zh-CN" altLang="en-US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定义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3D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旋转。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4178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transform:rotateZ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(angle)	</a:t>
                      </a:r>
                      <a:endParaRPr lang="zh-CN" altLang="en-US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定义沿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Z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轴的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3D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旋转。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89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9525" y="2729865"/>
            <a:ext cx="1394460" cy="411480"/>
          </a:xfrm>
          <a:prstGeom prst="rect">
            <a:avLst/>
          </a:prstGeom>
          <a:solidFill>
            <a:srgbClr val="00999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2415" y="2752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第一节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6035" y="3335655"/>
            <a:ext cx="1377950" cy="394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50670" y="3355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第二节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2415" y="3969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42415" y="455803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第四章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38450" y="272986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38450" y="3334385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transform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96035" y="3989705"/>
            <a:ext cx="1377950" cy="394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42415" y="40153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第三节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38450" y="396938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animation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55115" y="4604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3300" y="459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09928" y="5226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6763" y="1541661"/>
            <a:ext cx="88923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我们规定，横坐标（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轴⽅向）的正⽅向是向右，纵坐标（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轴⽅向）的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正⽅向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是向下。（注意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轴的正⽅向与数学坐标系中的相反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平移时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当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的值为正数时，向坐标轴的正⽅向移动；当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的值为负数时，向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坐标轴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的负⽅向移动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旋转函数和倾斜函数可以设置旋转基点，⽽位移函数和缩放函数没有旋转基点⼀说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三维元素在观察者后面的部分不会绘制出来，即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z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轴坐标值大于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perspective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属性值的部分。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00" y="36000"/>
            <a:ext cx="211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</a:t>
            </a:r>
            <a:r>
              <a:rPr lang="en-US" altLang="zh-CN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form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动画</a:t>
            </a:r>
            <a:endParaRPr lang="zh-CN" altLang="en-US" sz="800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30969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8329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关键帧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err="1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keyframes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5" y="1726327"/>
            <a:ext cx="8367569" cy="3462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概述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0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通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过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@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keyframes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规则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，能够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创建动画。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创建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动画的原理是，将一套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CSS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样式逐渐变化为另一套样式。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在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动画过程中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，能够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多次改变这套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CSS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样式。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以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百分比来规定改变发生的时间，或者通过关键词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"from"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和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"to"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，等价于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0%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和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100%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%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是动画的开始时间，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100%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动画的结束时间。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为了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获得最佳的浏览器支持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，应该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始终定义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0%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和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100%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选择器。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89934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8329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关键帧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err="1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keyframes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5" y="1726327"/>
            <a:ext cx="8367569" cy="969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0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keyframes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animationname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{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keyframes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-selector {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css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-styles;}}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575" y="2695819"/>
            <a:ext cx="5711820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animationname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fr-FR" dirty="0" smtClean="0">
                <a:latin typeface="Microsoft YaHei" charset="0"/>
                <a:ea typeface="Microsoft YaHei" charset="0"/>
                <a:cs typeface="Microsoft YaHei" charset="0"/>
              </a:rPr>
              <a:t>必需</a:t>
            </a:r>
            <a:r>
              <a:rPr lang="zh-CN" altLang="fr-FR" dirty="0">
                <a:latin typeface="Microsoft YaHei" charset="0"/>
                <a:ea typeface="Microsoft YaHei" charset="0"/>
                <a:cs typeface="Microsoft YaHei" charset="0"/>
              </a:rPr>
              <a:t>。定义动画的名称</a:t>
            </a:r>
            <a:r>
              <a:rPr lang="zh-CN" altLang="fr-FR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keyframes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-selector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：必需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。动画时长的百分比。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合法的值：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0-100%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（与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0%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相同）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to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（与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100%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相同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-styles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必需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。一个或多个合法的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CSS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样式属性。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51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8329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关键帧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err="1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keyframes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5" y="1726327"/>
            <a:ext cx="8367569" cy="969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:</a:t>
            </a:r>
            <a:endParaRPr kumimoji="0" lang="zh-CN" altLang="en-US" sz="2000" b="0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keyframes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animationname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{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keyframes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-selector {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css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-styles;}}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575" y="2695819"/>
            <a:ext cx="5711820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animationname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fr-FR" dirty="0" smtClean="0">
                <a:latin typeface="Microsoft YaHei" charset="0"/>
                <a:ea typeface="Microsoft YaHei" charset="0"/>
                <a:cs typeface="Microsoft YaHei" charset="0"/>
              </a:rPr>
              <a:t>必需</a:t>
            </a:r>
            <a:r>
              <a:rPr lang="zh-CN" altLang="fr-FR" dirty="0">
                <a:latin typeface="Microsoft YaHei" charset="0"/>
                <a:ea typeface="Microsoft YaHei" charset="0"/>
                <a:cs typeface="Microsoft YaHei" charset="0"/>
              </a:rPr>
              <a:t>。定义动画的名称</a:t>
            </a:r>
            <a:r>
              <a:rPr lang="zh-CN" altLang="fr-FR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keyframes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-selector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：必需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。动画时长的百分比。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合法的值：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0-100%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from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（与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0%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相同）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to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（与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100%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相同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-styles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必需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。一个或多个合法的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CSS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样式属性。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36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0052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animation-name</a:t>
            </a:r>
          </a:p>
        </p:txBody>
      </p:sp>
      <p:sp>
        <p:nvSpPr>
          <p:cNvPr id="4" name="矩形 3"/>
          <p:cNvSpPr/>
          <p:nvPr/>
        </p:nvSpPr>
        <p:spPr>
          <a:xfrm>
            <a:off x="777325" y="1847133"/>
            <a:ext cx="85141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animation-name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keyframes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动画规定名称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</a:t>
            </a:r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animation-name: </a:t>
            </a:r>
            <a:r>
              <a:rPr lang="en-US" altLang="zh-CN" dirty="0" err="1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keyframename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none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0469"/>
              </p:ext>
            </p:extLst>
          </p:nvPr>
        </p:nvGraphicFramePr>
        <p:xfrm>
          <a:off x="777325" y="3821659"/>
          <a:ext cx="7555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450"/>
                <a:gridCol w="556806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keyframename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规定需要绑定到选择器的 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keyframe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的名称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none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规定无动画效果（可用于覆盖来自级联的动画）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77325" y="5400600"/>
            <a:ext cx="716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示例：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如果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keyframe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命名为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move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animation-name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 move;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10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43807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animation-duration</a:t>
            </a:r>
          </a:p>
        </p:txBody>
      </p:sp>
      <p:sp>
        <p:nvSpPr>
          <p:cNvPr id="4" name="矩形 3"/>
          <p:cNvSpPr/>
          <p:nvPr/>
        </p:nvSpPr>
        <p:spPr>
          <a:xfrm>
            <a:off x="777325" y="1847133"/>
            <a:ext cx="851416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动画完成一个周期所需要的时间，以秒或毫秒计</a:t>
            </a:r>
            <a:r>
              <a:rPr lang="zh-CN" altLang="en-US" dirty="0" smtClean="0"/>
              <a:t>。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</a:t>
            </a:r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animation-duration: time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值：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time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规定完成动画所花费的时间。默认值是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，意味着没有动画效果。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7325" y="4307041"/>
            <a:ext cx="716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示例：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animation-duration: 2s;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37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55826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动画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animation-timing-function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576" y="3382301"/>
          <a:ext cx="821516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497"/>
                <a:gridCol w="55556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linear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规定以相同速度开始至结束的过渡效果，匀速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ease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规定慢速开始，然后变快，然后慢速结束的过渡效果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ease-in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规定以慢速开始的过渡效果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ease-out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规定以慢速结束的过渡效果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ease-in-out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规定以慢速开始和结束的过渡效果等于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cubic-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bezier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(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n,n,n,n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在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cubic-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bezier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函数中定义自己的值。可能的值是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至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之间的数值。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000" y="1541661"/>
            <a:ext cx="85141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规定动画的速度曲线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</a:t>
            </a:r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animation-timing-function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linear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ease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ease-in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ease-out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ease-in-out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cubic-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bezier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n,n,n,n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09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55826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动画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animation-iteration-count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61336"/>
              </p:ext>
            </p:extLst>
          </p:nvPr>
        </p:nvGraphicFramePr>
        <p:xfrm>
          <a:off x="720000" y="3336709"/>
          <a:ext cx="8215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497"/>
                <a:gridCol w="55556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定义动画播放次数的数值。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infinite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规定动画应该无限次播放。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000" y="1541661"/>
            <a:ext cx="85141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定义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动画的播放次数。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</a:t>
            </a:r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animation-iteration-count: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infinite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0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5807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动画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animation-direction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79772"/>
              </p:ext>
            </p:extLst>
          </p:nvPr>
        </p:nvGraphicFramePr>
        <p:xfrm>
          <a:off x="720000" y="3336709"/>
          <a:ext cx="821516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497"/>
                <a:gridCol w="55556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normal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默认值。动画应该正常播放。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alternate</a:t>
                      </a: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动画应该轮流反向播放。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reverse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反向运动</a:t>
                      </a:r>
                      <a:endParaRPr lang="zh-CN" altLang="en-US" sz="32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000" y="1541661"/>
            <a:ext cx="85141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属性定义是否应该轮流反向播放动画。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</a:t>
            </a:r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animation-direction: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normal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alternate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en-US" altLang="zh-CN" dirty="0">
                <a:solidFill>
                  <a:schemeClr val="dk1"/>
                </a:solidFill>
                <a:latin typeface="Microsoft YaHei" charset="0"/>
                <a:ea typeface="Microsoft YaHei" charset="0"/>
                <a:cs typeface="Microsoft YaHei" charset="0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latin typeface="Microsoft YaHei" charset="0"/>
                <a:ea typeface="Microsoft YaHei" charset="0"/>
                <a:cs typeface="Microsoft YaHei" charset="0"/>
                <a:sym typeface="Calibri"/>
              </a:rPr>
              <a:t>reverse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  <a:sym typeface="Calibri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41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altLang="zh-CN" sz="8000" dirty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transition</a:t>
            </a:r>
            <a:endParaRPr lang="zh-CN" altLang="en-US" sz="800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0677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82920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动画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animation-play-state 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66488"/>
              </p:ext>
            </p:extLst>
          </p:nvPr>
        </p:nvGraphicFramePr>
        <p:xfrm>
          <a:off x="720000" y="3336709"/>
          <a:ext cx="8215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497"/>
                <a:gridCol w="55556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paused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规定动画已暂停。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running</a:t>
                      </a: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规定动画正在播放。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000" y="1541661"/>
            <a:ext cx="85141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属性规定动画正在运行还是暂停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</a:t>
            </a:r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animation-play-state: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paused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running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6239" y="4736172"/>
            <a:ext cx="750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一般在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JavaScript 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中使用该属性，这样就能在播放过程中暂停动画。</a:t>
            </a:r>
          </a:p>
        </p:txBody>
      </p:sp>
    </p:spTree>
    <p:extLst>
      <p:ext uri="{BB962C8B-B14F-4D97-AF65-F5344CB8AC3E}">
        <p14:creationId xmlns:p14="http://schemas.microsoft.com/office/powerpoint/2010/main" val="436904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82920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动画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animation-fill-mode 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90836"/>
              </p:ext>
            </p:extLst>
          </p:nvPr>
        </p:nvGraphicFramePr>
        <p:xfrm>
          <a:off x="720000" y="3336709"/>
          <a:ext cx="821516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497"/>
                <a:gridCol w="55556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none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不改变默认行为。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forwards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当动画完成后，保持最后一个属性值（在最后一个关键帧中定义）。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backwards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在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animation-delay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所指定的一段时间内，在动画显示之前，应用开始属性值（在第一个关键帧中定义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000" y="1541661"/>
            <a:ext cx="85141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规定动画结束停留位置</a:t>
            </a:r>
          </a:p>
          <a:p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</a:t>
            </a:r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animation-fill-mode : none | forwards | backwards;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01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70843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动画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</a:t>
            </a:r>
            <a:r>
              <a:rPr lang="zh-CN" altLang="en-US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复合属性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000" y="1541661"/>
            <a:ext cx="8514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</a:t>
            </a:r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animation: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名称 运动时间 运动方式 运动次数 延时 运动方向 停留位置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000" y="3342288"/>
            <a:ext cx="8165043" cy="9233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-webkit-animation: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“move”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2s linear infinite 1s normal backwards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o-animation: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“move”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2s linear infinite 1s normal backwards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animation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"move" 2s linear infinite 1s normal backwards;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0000" y="2695821"/>
            <a:ext cx="236912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代码示例：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65046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43271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animation.css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000" y="1541661"/>
            <a:ext cx="851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概述：</a:t>
            </a:r>
            <a:endParaRPr lang="zh-CN" altLang="en-US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animate.css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是一个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css3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动画库，可以到</a:t>
            </a: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github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上去下载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animate.css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内置了很多典型的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css3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动画，兼容性好使用方便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576" y="3203651"/>
            <a:ext cx="6221127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官网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地址：</a:t>
            </a:r>
          </a:p>
          <a:p>
            <a:pPr hangingPunct="0"/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http://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daneden.github.io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animate.css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</a:t>
            </a:r>
            <a:endParaRPr kumimoji="0" lang="zh-CN" altLang="en-US" b="0" i="0" u="none" strike="noStrike" cap="none" spc="0" normalizeH="0" baseline="0" dirty="0">
              <a:ln>
                <a:noFill/>
              </a:ln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43832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06296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err="1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animation.css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使用 方式一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1726327"/>
            <a:ext cx="43358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、首先引入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animate.css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&lt;link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rel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=“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stylesheet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type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=“text/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href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=“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animate.css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”/&gt;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找到需要使用的动画的动画样式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名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3.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给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animation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样式设置对应的样式名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68120" y="1014730"/>
            <a:ext cx="4465638" cy="507831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link rel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=“stylesheet”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type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=“text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css”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href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=“animate.css”/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style type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=“text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css”&gt;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div1{			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500px;		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100px;	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background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-color: chartreuse;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webkit-animation: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“zoomIn”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2s linear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o-animation: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“zoomIn”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2s linear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animation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“zoomIn”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2s linear;	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/style&gt;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body&gt;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&lt;div class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=“div1”&gt;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&lt;/div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/body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36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06296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err="1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animation.css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使用 方式一</a:t>
            </a:r>
            <a:endParaRPr lang="en-US" altLang="zh-CN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动画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9646" y="1563879"/>
            <a:ext cx="433589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、首先引入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animate.css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&lt;link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rel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=“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stylesheet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type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=“text/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”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href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=“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animate.css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”/&gt;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找到需要使用的动画的动画样式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给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对应的标签设置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类名这里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包括两个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名，第一个是基本的，必须添加的样式名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-animated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，任何想实现的元素都得添加这个。第二个是指定的动画样式名。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5544" y="1563879"/>
            <a:ext cx="4465638" cy="4247317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link rel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=“stylesheet”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type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=“text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css”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href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=“animate.css”/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style type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=“text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css”&gt;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div1{			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width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500px;		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height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100px;	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background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-color: chartreuse;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/style&gt;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body&gt;	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 class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=“div1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animated 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zoomIn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”&gt;&lt;/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div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/body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5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06750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过渡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7325" y="1847133"/>
            <a:ext cx="85141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浏览器支持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情况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Internet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Explorer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Firefox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Chrome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以及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Opera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支持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transition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属性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7325" y="3361771"/>
            <a:ext cx="8071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css3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标准不固定 所以针对不同的浏览器进行兼容，前缀代表不同的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浏览器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it-IT" altLang="zh-CN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it-IT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it-IT" altLang="zh-CN" dirty="0">
                <a:latin typeface="Microsoft YaHei" charset="0"/>
                <a:ea typeface="Microsoft YaHei" charset="0"/>
                <a:cs typeface="Microsoft YaHei" charset="0"/>
              </a:rPr>
              <a:t>safari </a:t>
            </a:r>
            <a:r>
              <a:rPr lang="it-IT" altLang="zh-CN" dirty="0" err="1">
                <a:latin typeface="Microsoft YaHei" charset="0"/>
                <a:ea typeface="Microsoft YaHei" charset="0"/>
                <a:cs typeface="Microsoft YaHei" charset="0"/>
              </a:rPr>
              <a:t>chrome</a:t>
            </a:r>
            <a:r>
              <a:rPr lang="it-IT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猎豹</a:t>
            </a:r>
          </a:p>
          <a:p>
            <a:r>
              <a:rPr lang="it-IT" altLang="zh-CN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moz</a:t>
            </a:r>
            <a:r>
              <a:rPr lang="it-IT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it-IT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mozilia</a:t>
            </a:r>
            <a:r>
              <a:rPr lang="it-IT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it-IT" dirty="0">
                <a:latin typeface="Microsoft YaHei" charset="0"/>
                <a:ea typeface="Microsoft YaHei" charset="0"/>
                <a:cs typeface="Microsoft YaHei" charset="0"/>
              </a:rPr>
              <a:t>火狐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微软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IE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opera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后来转谷歌内核</a:t>
            </a:r>
          </a:p>
        </p:txBody>
      </p:sp>
    </p:spTree>
    <p:extLst>
      <p:ext uri="{BB962C8B-B14F-4D97-AF65-F5344CB8AC3E}">
        <p14:creationId xmlns:p14="http://schemas.microsoft.com/office/powerpoint/2010/main" val="1472300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24703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transition-property</a:t>
            </a:r>
          </a:p>
        </p:txBody>
      </p:sp>
      <p:sp>
        <p:nvSpPr>
          <p:cNvPr id="4" name="矩形 3"/>
          <p:cNvSpPr/>
          <p:nvPr/>
        </p:nvSpPr>
        <p:spPr>
          <a:xfrm>
            <a:off x="777325" y="1847133"/>
            <a:ext cx="85141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规定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应用过渡效果的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CSS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属性的名称。（当指定的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CSS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属性改变时，过渡效果将开始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endParaRPr lang="zh-CN" altLang="en-US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transition-property: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none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all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property;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48399"/>
              </p:ext>
            </p:extLst>
          </p:nvPr>
        </p:nvGraphicFramePr>
        <p:xfrm>
          <a:off x="777325" y="3821659"/>
          <a:ext cx="75555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450"/>
                <a:gridCol w="556806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none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没有属性会获得过渡效果。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all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所有属性都将获得过渡效果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property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定义应用过渡效果的 </a:t>
                      </a: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CSS </a:t>
                      </a: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属性名称列表，列表以逗号分隔。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25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51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55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24703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transition-property</a:t>
            </a:r>
            <a:endParaRPr lang="en-US" altLang="zh-CN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188" y="3044934"/>
            <a:ext cx="4384611" cy="147732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-transition-property: width;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moz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-transition-property: width;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-transition-property: width;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-o-transition-property: width;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transition-property: width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6188" y="1753578"/>
            <a:ext cx="39998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.SF NS Text" charset="0"/>
              </a:rPr>
              <a:t>案例一</a:t>
            </a:r>
            <a:r>
              <a:rPr lang="en-US" altLang="zh-CN" dirty="0" smtClean="0">
                <a:latin typeface=".SF NS Text" charset="0"/>
              </a:rPr>
              <a:t>:</a:t>
            </a:r>
            <a:endParaRPr lang="zh-CN" altLang="en-US" dirty="0" smtClean="0">
              <a:latin typeface=".SF NS Text" charset="0"/>
            </a:endParaRPr>
          </a:p>
          <a:p>
            <a:endParaRPr lang="zh-CN" altLang="en-US" dirty="0" smtClean="0">
              <a:latin typeface=".SF NS Text" charset="0"/>
            </a:endParaRPr>
          </a:p>
          <a:p>
            <a:r>
              <a:rPr lang="en-US" altLang="zh-CN" dirty="0" smtClean="0">
                <a:latin typeface=".SF NS Text" charset="0"/>
              </a:rPr>
              <a:t>width </a:t>
            </a:r>
            <a:r>
              <a:rPr lang="zh-CN" altLang="en-US" dirty="0">
                <a:latin typeface=".SF NS Text" charset="0"/>
              </a:rPr>
              <a:t>属相值发生变化时，有过渡效果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66846" y="1734232"/>
            <a:ext cx="40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.SF NS Text" charset="0"/>
              </a:rPr>
              <a:t>案例二</a:t>
            </a:r>
            <a:r>
              <a:rPr lang="en-US" altLang="zh-CN" dirty="0" smtClean="0">
                <a:latin typeface=".SF NS Text" charset="0"/>
              </a:rPr>
              <a:t>:</a:t>
            </a:r>
            <a:endParaRPr lang="zh-CN" altLang="en-US" dirty="0" smtClean="0">
              <a:latin typeface=".SF NS Text" charset="0"/>
            </a:endParaRPr>
          </a:p>
          <a:p>
            <a:endParaRPr lang="zh-CN" altLang="en-US" dirty="0" smtClean="0">
              <a:latin typeface=".SF NS Text" charset="0"/>
            </a:endParaRPr>
          </a:p>
          <a:p>
            <a:r>
              <a:rPr lang="en-US" altLang="zh-CN" dirty="0">
                <a:latin typeface=".SF NS Text" charset="0"/>
              </a:rPr>
              <a:t>width </a:t>
            </a:r>
            <a:r>
              <a:rPr lang="zh-CN" altLang="en-US" dirty="0">
                <a:latin typeface=".SF NS Text" charset="0"/>
              </a:rPr>
              <a:t>和</a:t>
            </a:r>
            <a:r>
              <a:rPr lang="en-US" altLang="zh-CN" dirty="0">
                <a:latin typeface=".SF NS Text" charset="0"/>
              </a:rPr>
              <a:t>color</a:t>
            </a:r>
            <a:r>
              <a:rPr lang="zh-CN" altLang="en-US" dirty="0">
                <a:latin typeface=".SF NS Text" charset="0"/>
              </a:rPr>
              <a:t>发生变化时，有过渡效果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66846" y="2981734"/>
            <a:ext cx="4384611" cy="175432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-transition-property: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width,color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moz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-transition-property: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width,color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-transition-property: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width,color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-o-transition-property: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width,color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transition-property: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width,color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2568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22459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transition-duration</a:t>
            </a:r>
          </a:p>
        </p:txBody>
      </p:sp>
      <p:sp>
        <p:nvSpPr>
          <p:cNvPr id="4" name="矩形 3"/>
          <p:cNvSpPr/>
          <p:nvPr/>
        </p:nvSpPr>
        <p:spPr>
          <a:xfrm>
            <a:off x="777325" y="1847133"/>
            <a:ext cx="85141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属性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规定完成过渡效果需要花费的时间（以秒或毫秒计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endParaRPr lang="zh-CN" altLang="en-US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transition-duration: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time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值：</a:t>
            </a: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time: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规定完成过渡效果需要花费的时间（以秒或毫秒计）。默认值是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，意味着不会有效果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示例：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transition-duration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 2s;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57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transition</a:t>
            </a: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27777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transition-timing-function</a:t>
            </a:r>
          </a:p>
        </p:txBody>
      </p:sp>
      <p:sp>
        <p:nvSpPr>
          <p:cNvPr id="4" name="矩形 3"/>
          <p:cNvSpPr/>
          <p:nvPr/>
        </p:nvSpPr>
        <p:spPr>
          <a:xfrm>
            <a:off x="748329" y="1536794"/>
            <a:ext cx="85141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描述：</a:t>
            </a:r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属性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规定过渡效果的速度曲线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该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属性允许过渡效果随着时间来改变其速度。</a:t>
            </a:r>
            <a:endParaRPr lang="zh-CN" altLang="en-US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transition-timing-function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linear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ease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ease-in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ease-out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ease-in-out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cubic-</a:t>
            </a:r>
            <a:r>
              <a:rPr lang="en-US" altLang="zh-CN" dirty="0" err="1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bezier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n,n,n,n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23962"/>
              </p:ext>
            </p:extLst>
          </p:nvPr>
        </p:nvGraphicFramePr>
        <p:xfrm>
          <a:off x="762576" y="3382301"/>
          <a:ext cx="821516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497"/>
                <a:gridCol w="55556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描述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linear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规定以相同速度开始至结束的过渡效果，匀速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ease	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规定慢速开始，然后变快，然后慢速结束的过渡效果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ease-in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规定以慢速开始的过渡效果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ease-out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规定以慢速结束的过渡效果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ease-in-out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规定以慢速开始和结束的过渡效果等于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cubic-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bezier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(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n,n,n,n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)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在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cubic-</a:t>
                      </a: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bezier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函数中定义自己的值。可能的值是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至 </a:t>
                      </a: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 </a:t>
                      </a: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之间的数值。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6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22306</TotalTime>
  <Words>1754</Words>
  <Application>Microsoft Macintosh PowerPoint</Application>
  <PresentationFormat>自定义</PresentationFormat>
  <Paragraphs>547</Paragraphs>
  <Slides>46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2" baseType="lpstr">
      <vt:lpstr>.SF NS Text</vt:lpstr>
      <vt:lpstr>Calibri</vt:lpstr>
      <vt:lpstr>Calibri Light</vt:lpstr>
      <vt:lpstr>DengXian</vt:lpstr>
      <vt:lpstr>Helvetica</vt:lpstr>
      <vt:lpstr>Microsoft YaHei</vt:lpstr>
      <vt:lpstr>STHeiti Light</vt:lpstr>
      <vt:lpstr>STKaiti</vt:lpstr>
      <vt:lpstr>Wingdings</vt:lpstr>
      <vt:lpstr>Yuanti SC Regular</vt:lpstr>
      <vt:lpstr>汉仪大宋简</vt:lpstr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用户</cp:lastModifiedBy>
  <cp:revision>418</cp:revision>
  <dcterms:created xsi:type="dcterms:W3CDTF">2015-12-25T06:43:00Z</dcterms:created>
  <dcterms:modified xsi:type="dcterms:W3CDTF">2017-05-14T18:41:31Z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