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7"/>
  </p:notesMasterIdLst>
  <p:sldIdLst>
    <p:sldId id="256" r:id="rId2"/>
    <p:sldId id="257" r:id="rId3"/>
    <p:sldId id="287" r:id="rId4"/>
    <p:sldId id="318" r:id="rId5"/>
    <p:sldId id="319" r:id="rId6"/>
    <p:sldId id="288" r:id="rId7"/>
    <p:sldId id="289" r:id="rId8"/>
    <p:sldId id="317" r:id="rId9"/>
    <p:sldId id="291" r:id="rId10"/>
    <p:sldId id="294" r:id="rId11"/>
    <p:sldId id="295" r:id="rId12"/>
    <p:sldId id="305" r:id="rId13"/>
    <p:sldId id="306" r:id="rId14"/>
    <p:sldId id="315" r:id="rId15"/>
    <p:sldId id="316" r:id="rId16"/>
    <p:sldId id="307" r:id="rId17"/>
    <p:sldId id="308" r:id="rId18"/>
    <p:sldId id="338" r:id="rId19"/>
    <p:sldId id="339" r:id="rId20"/>
    <p:sldId id="340" r:id="rId21"/>
    <p:sldId id="341" r:id="rId22"/>
    <p:sldId id="309" r:id="rId23"/>
    <p:sldId id="310" r:id="rId24"/>
    <p:sldId id="336" r:id="rId25"/>
    <p:sldId id="337" r:id="rId26"/>
    <p:sldId id="292" r:id="rId27"/>
    <p:sldId id="293" r:id="rId28"/>
    <p:sldId id="320" r:id="rId29"/>
    <p:sldId id="322" r:id="rId30"/>
    <p:sldId id="323" r:id="rId31"/>
    <p:sldId id="324" r:id="rId32"/>
    <p:sldId id="326" r:id="rId33"/>
    <p:sldId id="311" r:id="rId34"/>
    <p:sldId id="327" r:id="rId35"/>
    <p:sldId id="328" r:id="rId36"/>
    <p:sldId id="329" r:id="rId37"/>
    <p:sldId id="330" r:id="rId38"/>
    <p:sldId id="286" r:id="rId39"/>
    <p:sldId id="312" r:id="rId40"/>
    <p:sldId id="325" r:id="rId41"/>
    <p:sldId id="331" r:id="rId42"/>
    <p:sldId id="332" r:id="rId43"/>
    <p:sldId id="335" r:id="rId44"/>
    <p:sldId id="333" r:id="rId45"/>
    <p:sldId id="342" r:id="rId46"/>
  </p:sldIdLst>
  <p:sldSz cx="9144000" cy="5143500" type="screen16x9"/>
  <p:notesSz cx="6858000" cy="9144000"/>
  <p:embeddedFontLst>
    <p:embeddedFont>
      <p:font typeface="Segoe UI" panose="020B0502040204020203"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
      <p:font typeface="Muli" panose="020B0604020202020204" charset="0"/>
      <p:regular r:id="rId56"/>
      <p:italic r:id="rId57"/>
    </p:embeddedFont>
    <p:embeddedFont>
      <p:font typeface="Arvo" panose="020B060402020202020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339966"/>
    <a:srgbClr val="006600"/>
    <a:srgbClr val="009900"/>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6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503323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024743" y="1487823"/>
            <a:ext cx="5094514" cy="802020"/>
          </a:xfrm>
          <a:prstGeom prst="rect">
            <a:avLst/>
          </a:prstGeom>
        </p:spPr>
        <p:txBody>
          <a:bodyPr lIns="91425" tIns="91425" rIns="91425" bIns="91425" anchor="ctr" anchorCtr="0">
            <a:noAutofit/>
          </a:bodyPr>
          <a:lstStyle/>
          <a:p>
            <a:pPr lvl="0">
              <a:spcBef>
                <a:spcPts val="0"/>
              </a:spcBef>
              <a:buNone/>
            </a:pPr>
            <a:r>
              <a:rPr lang="en" dirty="0">
                <a:solidFill>
                  <a:srgbClr val="FF0000"/>
                </a:solidFill>
              </a:rPr>
              <a:t>COLLECTION METHODS</a:t>
            </a:r>
          </a:p>
        </p:txBody>
      </p:sp>
      <p:sp>
        <p:nvSpPr>
          <p:cNvPr id="2" name="TextBox 1"/>
          <p:cNvSpPr txBox="1"/>
          <p:nvPr/>
        </p:nvSpPr>
        <p:spPr>
          <a:xfrm>
            <a:off x="4511381" y="3070035"/>
            <a:ext cx="2607876" cy="954107"/>
          </a:xfrm>
          <a:prstGeom prst="rect">
            <a:avLst/>
          </a:prstGeom>
          <a:noFill/>
        </p:spPr>
        <p:txBody>
          <a:bodyPr wrap="square" rtlCol="0">
            <a:spAutoFit/>
          </a:bodyPr>
          <a:lstStyle/>
          <a:p>
            <a:r>
              <a:rPr lang="vi-VN" dirty="0">
                <a:solidFill>
                  <a:srgbClr val="FF0000"/>
                </a:solidFill>
              </a:rPr>
              <a:t>Thành viên: Lê Phương Hiền</a:t>
            </a:r>
          </a:p>
          <a:p>
            <a:r>
              <a:rPr lang="vi-VN" dirty="0">
                <a:solidFill>
                  <a:srgbClr val="FF0000"/>
                </a:solidFill>
              </a:rPr>
              <a:t>                    Trần Gia Huy</a:t>
            </a:r>
          </a:p>
          <a:p>
            <a:endParaRPr lang="vi-VN" dirty="0">
              <a:solidFill>
                <a:srgbClr val="FF0000"/>
              </a:solidFill>
            </a:endParaRPr>
          </a:p>
          <a:p>
            <a:r>
              <a:rPr lang="vi-VN" dirty="0">
                <a:solidFill>
                  <a:srgbClr val="FF0000"/>
                </a:solidFill>
              </a:rPr>
              <a:t>Lớp : 06ĐHCNTT3</a:t>
            </a:r>
            <a:endParaRPr lang="en-US" dirty="0">
              <a:solidFill>
                <a:srgbClr val="FF0000"/>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715570"/>
            <a:ext cx="6658604" cy="1834861"/>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a:t>
            </a: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addFields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t>T</a:t>
            </a:r>
            <a:r>
              <a:rPr lang="vi-VN" dirty="0" smtClean="0"/>
              <a:t>hêm </a:t>
            </a:r>
            <a:r>
              <a:rPr lang="vi-VN" dirty="0"/>
              <a:t>vào kết quả một vài trường dữ liệu bằng $</a:t>
            </a:r>
            <a:r>
              <a:rPr lang="vi-VN" dirty="0" smtClean="0"/>
              <a:t>addFields.</a:t>
            </a:r>
            <a:endParaRPr lang="en-US" dirty="0" smtClean="0"/>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1800" dirty="0">
                <a:solidFill>
                  <a:srgbClr val="222222"/>
                </a:solidFill>
                <a:latin typeface="Consolas" panose="020B0609020204030204" pitchFamily="49" charset="0"/>
              </a:rPr>
              <a:t>{ $</a:t>
            </a:r>
            <a:r>
              <a:rPr lang="en-US" altLang="en-US" sz="1800" dirty="0" err="1">
                <a:solidFill>
                  <a:srgbClr val="222222"/>
                </a:solidFill>
                <a:latin typeface="Consolas" panose="020B0609020204030204" pitchFamily="49" charset="0"/>
              </a:rPr>
              <a:t>addFields</a:t>
            </a:r>
            <a:r>
              <a:rPr lang="en-US" altLang="en-US" sz="1800" dirty="0">
                <a:solidFill>
                  <a:srgbClr val="666666"/>
                </a:solidFill>
                <a:latin typeface="Consolas" panose="020B0609020204030204" pitchFamily="49" charset="0"/>
              </a:rPr>
              <a:t>:</a:t>
            </a:r>
            <a:r>
              <a:rPr lang="en-US" altLang="en-US" sz="1800" dirty="0">
                <a:solidFill>
                  <a:srgbClr val="222222"/>
                </a:solidFill>
                <a:latin typeface="Consolas" panose="020B0609020204030204" pitchFamily="49" charset="0"/>
              </a:rPr>
              <a:t> { </a:t>
            </a:r>
            <a:r>
              <a:rPr lang="en-US" altLang="en-US" sz="1800" dirty="0">
                <a:solidFill>
                  <a:srgbClr val="666666"/>
                </a:solidFill>
                <a:latin typeface="Consolas" panose="020B0609020204030204" pitchFamily="49" charset="0"/>
              </a:rPr>
              <a:t>&lt;</a:t>
            </a:r>
            <a:r>
              <a:rPr lang="en-US" altLang="en-US" sz="1800" dirty="0" err="1">
                <a:solidFill>
                  <a:srgbClr val="222222"/>
                </a:solidFill>
                <a:latin typeface="Consolas" panose="020B0609020204030204" pitchFamily="49" charset="0"/>
              </a:rPr>
              <a:t>newField</a:t>
            </a:r>
            <a:r>
              <a:rPr lang="en-US" altLang="en-US" sz="1800" dirty="0">
                <a:solidFill>
                  <a:srgbClr val="666666"/>
                </a:solidFill>
                <a:latin typeface="Consolas" panose="020B0609020204030204" pitchFamily="49" charset="0"/>
              </a:rPr>
              <a:t>&gt;:</a:t>
            </a:r>
            <a:r>
              <a:rPr lang="en-US" altLang="en-US" sz="1800" dirty="0">
                <a:solidFill>
                  <a:srgbClr val="222222"/>
                </a:solidFill>
                <a:latin typeface="Consolas" panose="020B0609020204030204" pitchFamily="49" charset="0"/>
              </a:rPr>
              <a:t> </a:t>
            </a:r>
            <a:r>
              <a:rPr lang="en-US" altLang="en-US" sz="1800" dirty="0">
                <a:solidFill>
                  <a:srgbClr val="666666"/>
                </a:solidFill>
                <a:latin typeface="Consolas" panose="020B0609020204030204" pitchFamily="49" charset="0"/>
              </a:rPr>
              <a:t>&lt;</a:t>
            </a:r>
            <a:r>
              <a:rPr lang="en-US" altLang="en-US" sz="1800" dirty="0">
                <a:solidFill>
                  <a:srgbClr val="222222"/>
                </a:solidFill>
                <a:latin typeface="Consolas" panose="020B0609020204030204" pitchFamily="49" charset="0"/>
              </a:rPr>
              <a:t>expression</a:t>
            </a:r>
            <a:r>
              <a:rPr lang="en-US" altLang="en-US" sz="1800" dirty="0">
                <a:solidFill>
                  <a:srgbClr val="666666"/>
                </a:solidFill>
                <a:latin typeface="Consolas" panose="020B0609020204030204" pitchFamily="49" charset="0"/>
              </a:rPr>
              <a:t>&gt;</a:t>
            </a:r>
            <a:r>
              <a:rPr lang="en-US" altLang="en-US" sz="1800" dirty="0">
                <a:solidFill>
                  <a:srgbClr val="222222"/>
                </a:solidFill>
                <a:latin typeface="Consolas" panose="020B0609020204030204" pitchFamily="49" charset="0"/>
              </a:rPr>
              <a:t>, ... } }</a:t>
            </a:r>
            <a:r>
              <a:rPr lang="en-US" altLang="en-US" sz="18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3929786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338098" y="1038415"/>
            <a:ext cx="5654140" cy="307777"/>
          </a:xfrm>
          <a:prstGeom prst="rect">
            <a:avLst/>
          </a:prstGeom>
          <a:noFill/>
        </p:spPr>
        <p:txBody>
          <a:bodyPr wrap="square" rtlCol="0">
            <a:spAutoFit/>
          </a:bodyPr>
          <a:lstStyle/>
          <a:p>
            <a:r>
              <a:rPr lang="en-US" dirty="0" err="1" smtClean="0"/>
              <a:t>Thêm</a:t>
            </a:r>
            <a:r>
              <a:rPr lang="en-US" dirty="0" smtClean="0"/>
              <a:t> </a:t>
            </a:r>
            <a:r>
              <a:rPr lang="en-US" dirty="0" err="1" smtClean="0"/>
              <a:t>trường</a:t>
            </a:r>
            <a:r>
              <a:rPr lang="en-US" dirty="0" smtClean="0"/>
              <a:t> “Truong” </a:t>
            </a:r>
            <a:r>
              <a:rPr lang="en-US" dirty="0" err="1" smtClean="0"/>
              <a:t>và</a:t>
            </a:r>
            <a:r>
              <a:rPr lang="en-US" dirty="0" smtClean="0"/>
              <a:t> </a:t>
            </a:r>
            <a:r>
              <a:rPr lang="en-US" dirty="0" err="1" smtClean="0"/>
              <a:t>gán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là</a:t>
            </a:r>
            <a:r>
              <a:rPr lang="en-US" dirty="0" smtClean="0"/>
              <a:t> “ Tai Nguyen </a:t>
            </a:r>
            <a:r>
              <a:rPr lang="en-US" dirty="0" err="1" smtClean="0"/>
              <a:t>Moi</a:t>
            </a:r>
            <a:r>
              <a:rPr lang="en-US" dirty="0" smtClean="0"/>
              <a:t> Truong”.</a:t>
            </a:r>
            <a:endParaRPr lang="en-US" dirty="0"/>
          </a:p>
        </p:txBody>
      </p:sp>
      <p:pic>
        <p:nvPicPr>
          <p:cNvPr id="4" name="Picture 3"/>
          <p:cNvPicPr>
            <a:picLocks noChangeAspect="1"/>
          </p:cNvPicPr>
          <p:nvPr/>
        </p:nvPicPr>
        <p:blipFill>
          <a:blip r:embed="rId2"/>
          <a:stretch>
            <a:fillRect/>
          </a:stretch>
        </p:blipFill>
        <p:spPr>
          <a:xfrm>
            <a:off x="0" y="1670613"/>
            <a:ext cx="9144000" cy="2366366"/>
          </a:xfrm>
          <a:prstGeom prst="rect">
            <a:avLst/>
          </a:prstGeom>
        </p:spPr>
      </p:pic>
    </p:spTree>
    <p:extLst>
      <p:ext uri="{BB962C8B-B14F-4D97-AF65-F5344CB8AC3E}">
        <p14:creationId xmlns:p14="http://schemas.microsoft.com/office/powerpoint/2010/main" val="384489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715570"/>
            <a:ext cx="6658604" cy="1619418"/>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$limit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dirty="0"/>
              <a:t>Giới hạn số lượng tài liệu được chuyển sang giai đoạn tiếp theo trong </a:t>
            </a:r>
            <a:r>
              <a:rPr lang="en-US" dirty="0" smtClean="0"/>
              <a:t>pipeline</a:t>
            </a:r>
            <a:r>
              <a:rPr lang="vi-VN" dirty="0" smtClean="0"/>
              <a:t>.</a:t>
            </a:r>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1800" dirty="0">
                <a:solidFill>
                  <a:srgbClr val="222222"/>
                </a:solidFill>
                <a:latin typeface="Consolas" panose="020B0609020204030204" pitchFamily="49" charset="0"/>
              </a:rPr>
              <a:t>{ $limit</a:t>
            </a:r>
            <a:r>
              <a:rPr lang="en-US" altLang="en-US" sz="1800" dirty="0">
                <a:solidFill>
                  <a:srgbClr val="666666"/>
                </a:solidFill>
                <a:latin typeface="Consolas" panose="020B0609020204030204" pitchFamily="49" charset="0"/>
              </a:rPr>
              <a:t>:</a:t>
            </a:r>
            <a:r>
              <a:rPr lang="en-US" altLang="en-US" sz="1800" dirty="0">
                <a:solidFill>
                  <a:srgbClr val="222222"/>
                </a:solidFill>
                <a:latin typeface="Consolas" panose="020B0609020204030204" pitchFamily="49" charset="0"/>
              </a:rPr>
              <a:t> </a:t>
            </a:r>
            <a:r>
              <a:rPr lang="en-US" altLang="en-US" sz="1800" dirty="0">
                <a:solidFill>
                  <a:srgbClr val="666666"/>
                </a:solidFill>
                <a:latin typeface="Consolas" panose="020B0609020204030204" pitchFamily="49" charset="0"/>
              </a:rPr>
              <a:t>&lt;</a:t>
            </a:r>
            <a:r>
              <a:rPr lang="en-US" altLang="en-US" sz="1800" dirty="0">
                <a:solidFill>
                  <a:srgbClr val="222222"/>
                </a:solidFill>
                <a:latin typeface="Consolas" panose="020B0609020204030204" pitchFamily="49" charset="0"/>
              </a:rPr>
              <a:t>positive integer</a:t>
            </a:r>
            <a:r>
              <a:rPr lang="en-US" altLang="en-US" sz="1800" dirty="0">
                <a:solidFill>
                  <a:srgbClr val="666666"/>
                </a:solidFill>
                <a:latin typeface="Consolas" panose="020B0609020204030204" pitchFamily="49" charset="0"/>
              </a:rPr>
              <a:t>&gt;</a:t>
            </a:r>
            <a:r>
              <a:rPr lang="en-US" altLang="en-US" sz="1800" dirty="0">
                <a:solidFill>
                  <a:srgbClr val="222222"/>
                </a:solidFill>
                <a:latin typeface="Consolas" panose="020B0609020204030204" pitchFamily="49" charset="0"/>
              </a:rPr>
              <a:t> }</a:t>
            </a:r>
            <a:r>
              <a:rPr lang="en-US" altLang="en-US" sz="18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29185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830704"/>
            <a:ext cx="2951449" cy="322845"/>
          </a:xfrm>
          <a:prstGeom prst="rect">
            <a:avLst/>
          </a:prstGeom>
        </p:spPr>
        <p:txBody>
          <a:bodyPr wrap="none">
            <a:spAutoFit/>
          </a:bodyPr>
          <a:lstStyle/>
          <a:p>
            <a:pPr>
              <a:lnSpc>
                <a:spcPct val="107000"/>
              </a:lnSpc>
              <a:spcAft>
                <a:spcPts val="800"/>
              </a:spcAft>
            </a:pPr>
            <a:r>
              <a:rPr lang="en-US" dirty="0" err="1" smtClean="0">
                <a:latin typeface="Arial" panose="020B0604020202020204" pitchFamily="34" charset="0"/>
                <a:ea typeface="Calibri" panose="020F0502020204030204" pitchFamily="34" charset="0"/>
                <a:cs typeface="Times New Roman" panose="02020603050405020304" pitchFamily="18" charset="0"/>
              </a:rPr>
              <a:t>Chỉ</a:t>
            </a:r>
            <a:r>
              <a:rPr lang="en-US" dirty="0" smtClean="0">
                <a:latin typeface="Arial" panose="020B0604020202020204" pitchFamily="34" charset="0"/>
                <a:ea typeface="Calibri" panose="020F0502020204030204" pitchFamily="34" charset="0"/>
                <a:cs typeface="Times New Roman" panose="02020603050405020304" pitchFamily="18" charset="0"/>
              </a:rPr>
              <a:t> </a:t>
            </a:r>
            <a:r>
              <a:rPr lang="en-US" dirty="0" err="1" smtClean="0">
                <a:latin typeface="Arial" panose="020B0604020202020204" pitchFamily="34" charset="0"/>
                <a:ea typeface="Calibri" panose="020F0502020204030204" pitchFamily="34" charset="0"/>
                <a:cs typeface="Times New Roman" panose="02020603050405020304" pitchFamily="18" charset="0"/>
              </a:rPr>
              <a:t>hiển</a:t>
            </a:r>
            <a:r>
              <a:rPr lang="en-US" dirty="0" smtClean="0">
                <a:latin typeface="Arial" panose="020B0604020202020204" pitchFamily="34" charset="0"/>
                <a:ea typeface="Calibri" panose="020F0502020204030204" pitchFamily="34" charset="0"/>
                <a:cs typeface="Times New Roman" panose="02020603050405020304" pitchFamily="18" charset="0"/>
              </a:rPr>
              <a:t> </a:t>
            </a:r>
            <a:r>
              <a:rPr lang="en-US" dirty="0" err="1" smtClean="0">
                <a:latin typeface="Arial" panose="020B0604020202020204" pitchFamily="34" charset="0"/>
                <a:ea typeface="Calibri" panose="020F0502020204030204" pitchFamily="34" charset="0"/>
                <a:cs typeface="Times New Roman" panose="02020603050405020304" pitchFamily="18" charset="0"/>
              </a:rPr>
              <a:t>thị</a:t>
            </a:r>
            <a:r>
              <a:rPr lang="en-US" dirty="0" smtClean="0">
                <a:latin typeface="Arial" panose="020B0604020202020204" pitchFamily="34" charset="0"/>
                <a:ea typeface="Calibri" panose="020F0502020204030204" pitchFamily="34" charset="0"/>
                <a:cs typeface="Times New Roman" panose="02020603050405020304" pitchFamily="18" charset="0"/>
              </a:rPr>
              <a:t> 4 </a:t>
            </a:r>
            <a:r>
              <a:rPr lang="en-US" dirty="0" err="1" smtClean="0">
                <a:latin typeface="Arial" panose="020B0604020202020204" pitchFamily="34" charset="0"/>
                <a:ea typeface="Calibri" panose="020F0502020204030204" pitchFamily="34" charset="0"/>
                <a:cs typeface="Times New Roman" panose="02020603050405020304" pitchFamily="18" charset="0"/>
              </a:rPr>
              <a:t>tài</a:t>
            </a:r>
            <a:r>
              <a:rPr lang="en-US" dirty="0" smtClean="0">
                <a:latin typeface="Arial" panose="020B0604020202020204" pitchFamily="34" charset="0"/>
                <a:ea typeface="Calibri" panose="020F0502020204030204" pitchFamily="34" charset="0"/>
                <a:cs typeface="Times New Roman" panose="02020603050405020304" pitchFamily="18" charset="0"/>
              </a:rPr>
              <a:t> </a:t>
            </a:r>
            <a:r>
              <a:rPr lang="en-US" dirty="0" err="1" smtClean="0">
                <a:latin typeface="Arial" panose="020B0604020202020204" pitchFamily="34" charset="0"/>
                <a:ea typeface="Calibri" panose="020F0502020204030204" pitchFamily="34" charset="0"/>
                <a:cs typeface="Times New Roman" panose="02020603050405020304" pitchFamily="18" charset="0"/>
              </a:rPr>
              <a:t>liệu</a:t>
            </a:r>
            <a:r>
              <a:rPr lang="en-US" dirty="0" smtClean="0">
                <a:latin typeface="Arial" panose="020B0604020202020204" pitchFamily="34" charset="0"/>
                <a:ea typeface="Calibri" panose="020F0502020204030204" pitchFamily="34" charset="0"/>
                <a:cs typeface="Times New Roman" panose="02020603050405020304" pitchFamily="18" charset="0"/>
              </a:rPr>
              <a:t> </a:t>
            </a:r>
            <a:r>
              <a:rPr lang="en-US" dirty="0" err="1" smtClean="0">
                <a:latin typeface="Arial" panose="020B0604020202020204" pitchFamily="34" charset="0"/>
                <a:ea typeface="Calibri" panose="020F0502020204030204" pitchFamily="34" charset="0"/>
                <a:cs typeface="Times New Roman" panose="02020603050405020304" pitchFamily="18" charset="0"/>
              </a:rPr>
              <a:t>trong</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smtClean="0">
                <a:latin typeface="Arial" panose="020B0604020202020204" pitchFamily="34" charset="0"/>
                <a:ea typeface="Calibri" panose="020F0502020204030204" pitchFamily="34" charset="0"/>
                <a:cs typeface="Times New Roman" panose="02020603050405020304" pitchFamily="18" charset="0"/>
              </a:rPr>
              <a:t>dữ</a:t>
            </a:r>
            <a:r>
              <a:rPr lang="en-US" dirty="0" smtClean="0">
                <a:latin typeface="Arial" panose="020B0604020202020204" pitchFamily="34" charset="0"/>
                <a:ea typeface="Calibri" panose="020F0502020204030204" pitchFamily="34" charset="0"/>
                <a:cs typeface="Times New Roman" panose="02020603050405020304" pitchFamily="18" charset="0"/>
              </a:rPr>
              <a:t> </a:t>
            </a:r>
            <a:r>
              <a:rPr lang="en-US" dirty="0" err="1" smtClean="0">
                <a:latin typeface="Arial" panose="020B0604020202020204" pitchFamily="34" charset="0"/>
                <a:ea typeface="Calibri" panose="020F0502020204030204" pitchFamily="34" charset="0"/>
                <a:cs typeface="Times New Roman" panose="02020603050405020304" pitchFamily="18" charset="0"/>
              </a:rPr>
              <a:t>liệu</a:t>
            </a:r>
            <a:r>
              <a:rPr lang="en-US" dirty="0" smtClean="0">
                <a:latin typeface="Arial" panose="020B0604020202020204" pitchFamily="34" charset="0"/>
                <a:ea typeface="Calibri" panose="020F0502020204030204" pitchFamily="34" charset="0"/>
                <a:cs typeface="Times New Roman" panose="02020603050405020304" pitchFamily="18" charset="0"/>
              </a:rPr>
              <a:t> .</a:t>
            </a:r>
            <a:endParaRPr lang="en-US"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7403" y="1636678"/>
            <a:ext cx="8874206" cy="1087471"/>
          </a:xfrm>
          <a:prstGeom prst="rect">
            <a:avLst/>
          </a:prstGeom>
        </p:spPr>
      </p:pic>
    </p:spTree>
    <p:extLst>
      <p:ext uri="{BB962C8B-B14F-4D97-AF65-F5344CB8AC3E}">
        <p14:creationId xmlns:p14="http://schemas.microsoft.com/office/powerpoint/2010/main" val="33012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2604303"/>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$count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t>S</a:t>
            </a:r>
            <a:r>
              <a:rPr lang="vi-VN" dirty="0" smtClean="0"/>
              <a:t>ố </a:t>
            </a:r>
            <a:r>
              <a:rPr lang="vi-VN" dirty="0"/>
              <a:t>lượng tài liệu đầu vào cho giai đoạn</a:t>
            </a:r>
            <a:r>
              <a:rPr lang="vi-VN" dirty="0" smtClean="0"/>
              <a:t>.</a:t>
            </a:r>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altLang="en-US" sz="2000" dirty="0">
                <a:solidFill>
                  <a:srgbClr val="222222"/>
                </a:solidFill>
                <a:latin typeface="Consolas" panose="020B0609020204030204" pitchFamily="49" charset="0"/>
              </a:rPr>
              <a:t>{ $count</a:t>
            </a:r>
            <a:r>
              <a:rPr lang="en-US" altLang="en-US" sz="2000" dirty="0">
                <a:solidFill>
                  <a:srgbClr val="666666"/>
                </a:solidFill>
                <a:latin typeface="Consolas" panose="020B0609020204030204" pitchFamily="49" charset="0"/>
              </a:rPr>
              <a:t>:</a:t>
            </a:r>
            <a:r>
              <a:rPr lang="en-US" altLang="en-US" sz="2000" dirty="0">
                <a:solidFill>
                  <a:srgbClr val="222222"/>
                </a:solidFill>
                <a:latin typeface="Consolas" panose="020B0609020204030204" pitchFamily="49" charset="0"/>
              </a:rPr>
              <a:t> </a:t>
            </a:r>
            <a:r>
              <a:rPr lang="en-US" altLang="en-US" sz="2000" dirty="0">
                <a:solidFill>
                  <a:srgbClr val="666666"/>
                </a:solidFill>
                <a:latin typeface="Consolas" panose="020B0609020204030204" pitchFamily="49" charset="0"/>
              </a:rPr>
              <a:t>&lt;</a:t>
            </a:r>
            <a:r>
              <a:rPr lang="en-US" altLang="en-US" sz="2000" dirty="0">
                <a:solidFill>
                  <a:srgbClr val="222222"/>
                </a:solidFill>
                <a:latin typeface="Consolas" panose="020B0609020204030204" pitchFamily="49" charset="0"/>
              </a:rPr>
              <a:t>string</a:t>
            </a:r>
            <a:r>
              <a:rPr lang="en-US" altLang="en-US" sz="2000" dirty="0">
                <a:solidFill>
                  <a:srgbClr val="666666"/>
                </a:solidFill>
                <a:latin typeface="Consolas" panose="020B0609020204030204" pitchFamily="49" charset="0"/>
              </a:rPr>
              <a:t>&gt;</a:t>
            </a:r>
            <a:r>
              <a:rPr lang="en-US" altLang="en-US" sz="2000" dirty="0">
                <a:solidFill>
                  <a:srgbClr val="222222"/>
                </a:solidFill>
                <a:latin typeface="Consolas" panose="020B0609020204030204" pitchFamily="49" charset="0"/>
              </a:rPr>
              <a:t> }</a:t>
            </a:r>
            <a:r>
              <a:rPr lang="en-US" altLang="en-US" sz="2000" dirty="0">
                <a:solidFill>
                  <a:schemeClr val="tx1"/>
                </a:solidFill>
                <a:latin typeface="Consolas" panose="020B0609020204030204" pitchFamily="49" charset="0"/>
              </a:rPr>
              <a:t> </a:t>
            </a: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715522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81832" y="3095361"/>
            <a:ext cx="5099473" cy="355803"/>
          </a:xfrm>
          <a:prstGeom prst="rect">
            <a:avLst/>
          </a:prstGeom>
        </p:spPr>
        <p:txBody>
          <a:bodyPr wrap="none">
            <a:spAutoFit/>
          </a:bodyPr>
          <a:lstStyle/>
          <a:p>
            <a:pPr>
              <a:lnSpc>
                <a:spcPct val="107000"/>
              </a:lnSpc>
              <a:spcAft>
                <a:spcPts val="800"/>
              </a:spcAft>
            </a:pPr>
            <a:r>
              <a:rPr lang="en-US" sz="1600" dirty="0" err="1" smtClean="0">
                <a:latin typeface="+mj-lt"/>
                <a:ea typeface="Calibri" panose="020F0502020204030204" pitchFamily="34" charset="0"/>
                <a:cs typeface="Times New Roman" panose="02020603050405020304" pitchFamily="18" charset="0"/>
              </a:rPr>
              <a:t>Đếm</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có</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bao</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nhiêu</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học</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sinh</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thi</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môn</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Văn</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dưới</a:t>
            </a:r>
            <a:r>
              <a:rPr lang="en-US" sz="1600" dirty="0" smtClean="0">
                <a:latin typeface="+mj-lt"/>
                <a:ea typeface="Calibri" panose="020F0502020204030204" pitchFamily="34" charset="0"/>
                <a:cs typeface="Times New Roman" panose="02020603050405020304" pitchFamily="18" charset="0"/>
              </a:rPr>
              <a:t> 6 </a:t>
            </a:r>
            <a:r>
              <a:rPr lang="en-US" sz="1600" dirty="0" err="1" smtClean="0">
                <a:latin typeface="+mj-lt"/>
                <a:ea typeface="Calibri" panose="020F0502020204030204" pitchFamily="34" charset="0"/>
                <a:cs typeface="Times New Roman" panose="02020603050405020304" pitchFamily="18" charset="0"/>
              </a:rPr>
              <a:t>điểm</a:t>
            </a:r>
            <a:r>
              <a:rPr lang="en-US" sz="1600" dirty="0" smtClean="0">
                <a:latin typeface="+mj-lt"/>
                <a:ea typeface="Calibri" panose="020F0502020204030204" pitchFamily="34" charset="0"/>
                <a:cs typeface="Times New Roman" panose="02020603050405020304" pitchFamily="18" charset="0"/>
              </a:rPr>
              <a:t>  </a:t>
            </a:r>
            <a:endParaRPr lang="en-US" sz="1600" dirty="0">
              <a:effectLst/>
              <a:latin typeface="+mj-lt"/>
              <a:ea typeface="Calibri" panose="020F0502020204030204" pitchFamily="34"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470331" y="706382"/>
            <a:ext cx="8467725" cy="2247900"/>
          </a:xfrm>
          <a:prstGeom prst="rect">
            <a:avLst/>
          </a:prstGeom>
        </p:spPr>
      </p:pic>
      <p:sp>
        <p:nvSpPr>
          <p:cNvPr id="5" name="Rectangle 4"/>
          <p:cNvSpPr/>
          <p:nvPr/>
        </p:nvSpPr>
        <p:spPr>
          <a:xfrm>
            <a:off x="5447490" y="1878971"/>
            <a:ext cx="924127" cy="214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9890" y="2031371"/>
            <a:ext cx="924127" cy="214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53975" y="2492826"/>
            <a:ext cx="924127" cy="214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470331" y="3592243"/>
            <a:ext cx="8440205" cy="446357"/>
          </a:xfrm>
          <a:prstGeom prst="rect">
            <a:avLst/>
          </a:prstGeom>
        </p:spPr>
      </p:pic>
    </p:spTree>
    <p:extLst>
      <p:ext uri="{BB962C8B-B14F-4D97-AF65-F5344CB8AC3E}">
        <p14:creationId xmlns:p14="http://schemas.microsoft.com/office/powerpoint/2010/main" val="136035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2173415"/>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$group</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dirty="0"/>
              <a:t>Nhóm các input document dựa vào các điều kiện cho </a:t>
            </a:r>
            <a:r>
              <a:rPr lang="vi-VN" dirty="0" smtClean="0"/>
              <a:t>trước</a:t>
            </a:r>
            <a:r>
              <a:rPr lang="en-US" dirty="0" smtClean="0"/>
              <a:t>.</a:t>
            </a: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sz="2000" dirty="0">
                <a:latin typeface="Consolas" panose="020B0609020204030204" pitchFamily="49" charset="0"/>
              </a:rPr>
              <a:t>{ $group: { _id: &lt;expression&gt;, // Group By </a:t>
            </a:r>
            <a:r>
              <a:rPr lang="en-US" sz="2000" dirty="0" smtClean="0">
                <a:latin typeface="Consolas" panose="020B0609020204030204" pitchFamily="49" charset="0"/>
              </a:rPr>
              <a:t>Expression </a:t>
            </a:r>
            <a:r>
              <a:rPr lang="en-US" sz="2000" dirty="0">
                <a:latin typeface="Consolas" panose="020B0609020204030204" pitchFamily="49" charset="0"/>
              </a:rPr>
              <a:t>&lt;field1&gt;: { &lt;accumulator1&gt; : &lt;expression1&gt; }, ... } }</a:t>
            </a:r>
            <a:endParaRPr lang="en-US"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602907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884008"/>
            <a:ext cx="6995826" cy="355803"/>
          </a:xfrm>
          <a:prstGeom prst="rect">
            <a:avLst/>
          </a:prstGeom>
        </p:spPr>
        <p:txBody>
          <a:bodyPr wrap="none">
            <a:spAutoFit/>
          </a:bodyPr>
          <a:lstStyle/>
          <a:p>
            <a:pPr>
              <a:lnSpc>
                <a:spcPct val="107000"/>
              </a:lnSpc>
              <a:spcAft>
                <a:spcPts val="800"/>
              </a:spcAft>
            </a:pPr>
            <a:r>
              <a:rPr lang="en-US" sz="1600" dirty="0" err="1" smtClean="0">
                <a:latin typeface="+mj-lt"/>
                <a:ea typeface="Calibri" panose="020F0502020204030204" pitchFamily="34" charset="0"/>
                <a:cs typeface="Times New Roman" panose="02020603050405020304" pitchFamily="18" charset="0"/>
              </a:rPr>
              <a:t>Nhóm</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các</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nhóm</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khối</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thi</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lại</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và</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đưa</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ra</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có</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bao</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nhiêu</a:t>
            </a:r>
            <a:r>
              <a:rPr lang="en-US" sz="1600" dirty="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học</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sinh</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trong</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khối</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đó</a:t>
            </a:r>
            <a:r>
              <a:rPr lang="en-US" sz="1600" dirty="0" smtClean="0">
                <a:latin typeface="+mj-lt"/>
                <a:ea typeface="Calibri" panose="020F0502020204030204" pitchFamily="34" charset="0"/>
                <a:cs typeface="Times New Roman" panose="02020603050405020304" pitchFamily="18" charset="0"/>
              </a:rPr>
              <a:t> .</a:t>
            </a:r>
            <a:endParaRPr lang="en-US" sz="1600" dirty="0">
              <a:effectLst/>
              <a:latin typeface="+mj-lt"/>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8606" y="1574766"/>
            <a:ext cx="7524240" cy="1431081"/>
          </a:xfrm>
          <a:prstGeom prst="rect">
            <a:avLst/>
          </a:prstGeom>
        </p:spPr>
      </p:pic>
    </p:spTree>
    <p:extLst>
      <p:ext uri="{BB962C8B-B14F-4D97-AF65-F5344CB8AC3E}">
        <p14:creationId xmlns:p14="http://schemas.microsoft.com/office/powerpoint/2010/main" val="135249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1865639"/>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$out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dirty="0"/>
              <a:t>Đưa các tài liệu được trả về </a:t>
            </a:r>
            <a:r>
              <a:rPr lang="vi-VN" dirty="0" smtClean="0"/>
              <a:t>bởi</a:t>
            </a:r>
            <a:r>
              <a:rPr lang="en-US" dirty="0" smtClean="0"/>
              <a:t> pipeline</a:t>
            </a:r>
            <a:r>
              <a:rPr lang="vi-VN" dirty="0" smtClean="0"/>
              <a:t> </a:t>
            </a:r>
            <a:r>
              <a:rPr lang="vi-VN" dirty="0"/>
              <a:t>tổng hợp và ghi chúng vào một </a:t>
            </a:r>
            <a:r>
              <a:rPr lang="en-US" dirty="0" smtClean="0"/>
              <a:t>collection</a:t>
            </a:r>
            <a:r>
              <a:rPr lang="vi-VN" dirty="0" smtClean="0"/>
              <a:t> </a:t>
            </a:r>
            <a:r>
              <a:rPr lang="vi-VN" dirty="0"/>
              <a:t>được chỉ định</a:t>
            </a:r>
            <a:r>
              <a:rPr lang="vi-VN" dirty="0" smtClean="0"/>
              <a:t>.</a:t>
            </a:r>
            <a:endParaRPr lang="en-US" dirty="0" smtClean="0"/>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sz="2000" dirty="0" smtClean="0">
                <a:latin typeface="Consolas" panose="020B0609020204030204" pitchFamily="49" charset="0"/>
              </a:rPr>
              <a:t>{ $out : “ output _ collection “ }</a:t>
            </a:r>
            <a:endParaRPr lang="en-US"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08036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884008"/>
            <a:ext cx="6745757" cy="702693"/>
          </a:xfrm>
          <a:prstGeom prst="rect">
            <a:avLst/>
          </a:prstGeom>
        </p:spPr>
        <p:txBody>
          <a:bodyPr wrap="none">
            <a:spAutoFit/>
          </a:bodyPr>
          <a:lstStyle/>
          <a:p>
            <a:pPr>
              <a:lnSpc>
                <a:spcPct val="107000"/>
              </a:lnSpc>
              <a:spcAft>
                <a:spcPts val="800"/>
              </a:spcAft>
            </a:pPr>
            <a:r>
              <a:rPr lang="en-US" sz="1600" dirty="0" err="1" smtClean="0">
                <a:latin typeface="+mj-lt"/>
                <a:ea typeface="Calibri" panose="020F0502020204030204" pitchFamily="34" charset="0"/>
                <a:cs typeface="Times New Roman" panose="02020603050405020304" pitchFamily="18" charset="0"/>
              </a:rPr>
              <a:t>Xuất</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ra</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các</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Khối</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và</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tên</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học</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sinh</a:t>
            </a:r>
            <a:r>
              <a:rPr lang="en-US" sz="1600" dirty="0" smtClean="0">
                <a:latin typeface="+mj-lt"/>
                <a:ea typeface="Calibri" panose="020F0502020204030204" pitchFamily="34" charset="0"/>
                <a:cs typeface="Times New Roman" panose="02020603050405020304" pitchFamily="18" charset="0"/>
              </a:rPr>
              <a:t> ở </a:t>
            </a:r>
            <a:r>
              <a:rPr lang="en-US" sz="1600" dirty="0" err="1" smtClean="0">
                <a:latin typeface="+mj-lt"/>
                <a:ea typeface="Calibri" panose="020F0502020204030204" pitchFamily="34" charset="0"/>
                <a:cs typeface="Times New Roman" panose="02020603050405020304" pitchFamily="18" charset="0"/>
              </a:rPr>
              <a:t>mỗi</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khối</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và</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lưu</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dữ</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liệu</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truy</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xuất</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vào</a:t>
            </a:r>
            <a:r>
              <a:rPr lang="en-US" sz="1600" dirty="0" smtClean="0">
                <a:latin typeface="+mj-lt"/>
                <a:ea typeface="Calibri" panose="020F0502020204030204" pitchFamily="34" charset="0"/>
                <a:cs typeface="Times New Roman" panose="02020603050405020304" pitchFamily="18" charset="0"/>
              </a:rPr>
              <a:t> </a:t>
            </a:r>
          </a:p>
          <a:p>
            <a:pPr>
              <a:lnSpc>
                <a:spcPct val="107000"/>
              </a:lnSpc>
              <a:spcAft>
                <a:spcPts val="800"/>
              </a:spcAft>
            </a:pPr>
            <a:r>
              <a:rPr lang="en-US" sz="1600" dirty="0" err="1">
                <a:latin typeface="+mj-lt"/>
                <a:ea typeface="Calibri" panose="020F0502020204030204" pitchFamily="34" charset="0"/>
                <a:cs typeface="Times New Roman" panose="02020603050405020304" pitchFamily="18" charset="0"/>
              </a:rPr>
              <a:t>m</a:t>
            </a:r>
            <a:r>
              <a:rPr lang="en-US" sz="1600" dirty="0" err="1" smtClean="0">
                <a:latin typeface="+mj-lt"/>
                <a:ea typeface="Calibri" panose="020F0502020204030204" pitchFamily="34" charset="0"/>
                <a:cs typeface="Times New Roman" panose="02020603050405020304" pitchFamily="18" charset="0"/>
              </a:rPr>
              <a:t>ột</a:t>
            </a:r>
            <a:r>
              <a:rPr lang="en-US" sz="1600" dirty="0" smtClean="0">
                <a:latin typeface="+mj-lt"/>
                <a:ea typeface="Calibri" panose="020F0502020204030204" pitchFamily="34" charset="0"/>
                <a:cs typeface="Times New Roman" panose="02020603050405020304" pitchFamily="18" charset="0"/>
              </a:rPr>
              <a:t> collection </a:t>
            </a:r>
            <a:r>
              <a:rPr lang="en-US" sz="1600" dirty="0" err="1" smtClean="0">
                <a:latin typeface="+mj-lt"/>
                <a:ea typeface="Calibri" panose="020F0502020204030204" pitchFamily="34" charset="0"/>
                <a:cs typeface="Times New Roman" panose="02020603050405020304" pitchFamily="18" charset="0"/>
              </a:rPr>
              <a:t>tên</a:t>
            </a:r>
            <a:r>
              <a:rPr lang="en-US" sz="1600" dirty="0" smtClean="0">
                <a:latin typeface="+mj-lt"/>
                <a:ea typeface="Calibri" panose="020F0502020204030204" pitchFamily="34" charset="0"/>
                <a:cs typeface="Times New Roman" panose="02020603050405020304" pitchFamily="18" charset="0"/>
              </a:rPr>
              <a:t> “names”.</a:t>
            </a:r>
            <a:endParaRPr lang="en-US" sz="1600" dirty="0">
              <a:effectLst/>
              <a:latin typeface="+mj-lt"/>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rotWithShape="1">
          <a:blip r:embed="rId2"/>
          <a:srcRect t="1854"/>
          <a:stretch/>
        </p:blipFill>
        <p:spPr>
          <a:xfrm>
            <a:off x="338097" y="1896894"/>
            <a:ext cx="8689541" cy="1721795"/>
          </a:xfrm>
          <a:prstGeom prst="rect">
            <a:avLst/>
          </a:prstGeom>
        </p:spPr>
      </p:pic>
    </p:spTree>
    <p:extLst>
      <p:ext uri="{BB962C8B-B14F-4D97-AF65-F5344CB8AC3E}">
        <p14:creationId xmlns:p14="http://schemas.microsoft.com/office/powerpoint/2010/main" val="28748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 name="Group 26">
            <a:extLst>
              <a:ext uri="{FF2B5EF4-FFF2-40B4-BE49-F238E27FC236}">
                <a16:creationId xmlns="" xmlns:a16="http://schemas.microsoft.com/office/drawing/2014/main" id="{6B58277E-23D1-437D-81D1-1F2F35497C03}"/>
              </a:ext>
            </a:extLst>
          </p:cNvPr>
          <p:cNvGrpSpPr>
            <a:grpSpLocks/>
          </p:cNvGrpSpPr>
          <p:nvPr/>
        </p:nvGrpSpPr>
        <p:grpSpPr bwMode="auto">
          <a:xfrm>
            <a:off x="707639" y="1183474"/>
            <a:ext cx="2378075" cy="2425700"/>
            <a:chOff x="579" y="1589"/>
            <a:chExt cx="1358" cy="1358"/>
          </a:xfrm>
        </p:grpSpPr>
        <p:sp>
          <p:nvSpPr>
            <p:cNvPr id="27" name="Oval 27">
              <a:extLst>
                <a:ext uri="{FF2B5EF4-FFF2-40B4-BE49-F238E27FC236}">
                  <a16:creationId xmlns="" xmlns:a16="http://schemas.microsoft.com/office/drawing/2014/main" id="{73DB1337-1997-4D0C-B758-1F7131028910}"/>
                </a:ext>
              </a:extLst>
            </p:cNvPr>
            <p:cNvSpPr>
              <a:spLocks noChangeArrowheads="1"/>
            </p:cNvSpPr>
            <p:nvPr/>
          </p:nvSpPr>
          <p:spPr bwMode="gray">
            <a:xfrm>
              <a:off x="579" y="1589"/>
              <a:ext cx="1358" cy="1358"/>
            </a:xfrm>
            <a:prstGeom prst="ellipse">
              <a:avLst/>
            </a:prstGeom>
            <a:gradFill rotWithShape="1">
              <a:gsLst>
                <a:gs pos="0">
                  <a:schemeClr val="tx2">
                    <a:gamma/>
                    <a:tint val="10980"/>
                    <a:invGamma/>
                  </a:schemeClr>
                </a:gs>
                <a:gs pos="100000">
                  <a:schemeClr val="tx2"/>
                </a:gs>
              </a:gsLst>
              <a:lin ang="2700000" scaled="1"/>
            </a:gradFill>
            <a:ln w="38100">
              <a:solidFill>
                <a:srgbClr val="F8F8F8"/>
              </a:solidFill>
              <a:round/>
              <a:headEnd/>
              <a:tailEnd/>
            </a:ln>
            <a:effectLst>
              <a:outerShdw dist="45791" dir="3378596" algn="ctr" rotWithShape="0">
                <a:srgbClr val="5F5F5F">
                  <a:alpha val="50000"/>
                </a:srgbClr>
              </a:outerShdw>
            </a:effectLst>
          </p:spPr>
          <p:txBody>
            <a:bodyPr wrap="none" anchor="ctr"/>
            <a:lstStyle/>
            <a:p>
              <a:pPr algn="ctr" eaLnBrk="1" hangingPunct="1">
                <a:defRPr/>
              </a:pPr>
              <a:endParaRPr lang="en-US">
                <a:latin typeface="Arial" charset="0"/>
              </a:endParaRPr>
            </a:p>
          </p:txBody>
        </p:sp>
        <p:sp>
          <p:nvSpPr>
            <p:cNvPr id="28" name="Oval 28">
              <a:extLst>
                <a:ext uri="{FF2B5EF4-FFF2-40B4-BE49-F238E27FC236}">
                  <a16:creationId xmlns="" xmlns:a16="http://schemas.microsoft.com/office/drawing/2014/main" id="{409E3E27-75C4-4931-A1AF-5BCE7DB8C6F8}"/>
                </a:ext>
              </a:extLst>
            </p:cNvPr>
            <p:cNvSpPr>
              <a:spLocks noChangeArrowheads="1"/>
            </p:cNvSpPr>
            <p:nvPr/>
          </p:nvSpPr>
          <p:spPr bwMode="gray">
            <a:xfrm>
              <a:off x="635" y="1642"/>
              <a:ext cx="1245" cy="1246"/>
            </a:xfrm>
            <a:prstGeom prst="ellipse">
              <a:avLst/>
            </a:prstGeom>
            <a:gradFill rotWithShape="1">
              <a:gsLst>
                <a:gs pos="0">
                  <a:schemeClr val="tx2"/>
                </a:gs>
                <a:gs pos="100000">
                  <a:schemeClr val="tx2">
                    <a:gamma/>
                    <a:tint val="53725"/>
                    <a:invGamma/>
                  </a:schemeClr>
                </a:gs>
              </a:gsLst>
              <a:lin ang="2700000" scaled="1"/>
            </a:gradFill>
            <a:ln>
              <a:noFill/>
            </a:ln>
            <a:effectLst>
              <a:outerShdw algn="ctr" rotWithShape="0">
                <a:srgbClr val="000000">
                  <a:alpha val="50000"/>
                </a:srgbClr>
              </a:outerShdw>
            </a:effectLst>
            <a:extLst>
              <a:ext uri="{91240B29-F687-4F45-9708-019B960494DF}">
                <a14:hiddenLine xmlns:a14="http://schemas.microsoft.com/office/drawing/2010/main" w="9525">
                  <a:solidFill>
                    <a:srgbClr val="DDDDDD"/>
                  </a:solidFill>
                  <a:round/>
                  <a:headEnd/>
                  <a:tailEnd/>
                </a14:hiddenLine>
              </a:ext>
            </a:extLst>
          </p:spPr>
          <p:txBody>
            <a:bodyPr wrap="none" anchor="ctr"/>
            <a:lstStyle/>
            <a:p>
              <a:pPr algn="ctr" eaLnBrk="1" hangingPunct="1">
                <a:defRPr/>
              </a:pPr>
              <a:endParaRPr lang="en-US">
                <a:latin typeface="Arial" charset="0"/>
              </a:endParaRPr>
            </a:p>
          </p:txBody>
        </p:sp>
        <p:sp>
          <p:nvSpPr>
            <p:cNvPr id="29" name="Oval 29">
              <a:extLst>
                <a:ext uri="{FF2B5EF4-FFF2-40B4-BE49-F238E27FC236}">
                  <a16:creationId xmlns="" xmlns:a16="http://schemas.microsoft.com/office/drawing/2014/main" id="{52D5AA36-528F-4BBD-956F-E23FBD1C5283}"/>
                </a:ext>
              </a:extLst>
            </p:cNvPr>
            <p:cNvSpPr>
              <a:spLocks noChangeArrowheads="1"/>
            </p:cNvSpPr>
            <p:nvPr/>
          </p:nvSpPr>
          <p:spPr bwMode="gray">
            <a:xfrm>
              <a:off x="865" y="1880"/>
              <a:ext cx="799" cy="798"/>
            </a:xfrm>
            <a:prstGeom prst="ellipse">
              <a:avLst/>
            </a:prstGeom>
            <a:gradFill rotWithShape="1">
              <a:gsLst>
                <a:gs pos="0">
                  <a:schemeClr val="tx2">
                    <a:gamma/>
                    <a:shade val="69804"/>
                    <a:invGamma/>
                  </a:schemeClr>
                </a:gs>
                <a:gs pos="100000">
                  <a:schemeClr val="tx2"/>
                </a:gs>
              </a:gsLst>
              <a:lin ang="5400000" scaled="1"/>
            </a:gradFill>
            <a:ln>
              <a:noFill/>
            </a:ln>
            <a:effectLst/>
            <a:extLst>
              <a:ext uri="{91240B29-F687-4F45-9708-019B960494DF}">
                <a14:hiddenLine xmlns:a14="http://schemas.microsoft.com/office/drawing/2010/main" w="9525">
                  <a:solidFill>
                    <a:srgbClr val="B2B2B2"/>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sp>
        <p:nvSpPr>
          <p:cNvPr id="30" name="Oval 30">
            <a:extLst>
              <a:ext uri="{FF2B5EF4-FFF2-40B4-BE49-F238E27FC236}">
                <a16:creationId xmlns="" xmlns:a16="http://schemas.microsoft.com/office/drawing/2014/main" id="{67EAF5B8-F6AB-4A45-8F75-3C156A12FC31}"/>
              </a:ext>
            </a:extLst>
          </p:cNvPr>
          <p:cNvSpPr>
            <a:spLocks noChangeArrowheads="1"/>
          </p:cNvSpPr>
          <p:nvPr/>
        </p:nvSpPr>
        <p:spPr bwMode="auto">
          <a:xfrm>
            <a:off x="287663" y="792753"/>
            <a:ext cx="3216275" cy="3246437"/>
          </a:xfrm>
          <a:prstGeom prst="ellipse">
            <a:avLst/>
          </a:prstGeom>
          <a:noFill/>
          <a:ln w="19050">
            <a:solidFill>
              <a:srgbClr val="B2B2B2">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en-US" sz="1800" b="0">
              <a:solidFill>
                <a:schemeClr val="tx1"/>
              </a:solidFill>
            </a:endParaRPr>
          </a:p>
        </p:txBody>
      </p:sp>
      <p:sp>
        <p:nvSpPr>
          <p:cNvPr id="31" name="Oval 25">
            <a:extLst>
              <a:ext uri="{FF2B5EF4-FFF2-40B4-BE49-F238E27FC236}">
                <a16:creationId xmlns="" xmlns:a16="http://schemas.microsoft.com/office/drawing/2014/main" id="{57F08C0B-2118-40E4-A152-24D030BD5EB5}"/>
              </a:ext>
            </a:extLst>
          </p:cNvPr>
          <p:cNvSpPr>
            <a:spLocks noChangeArrowheads="1"/>
          </p:cNvSpPr>
          <p:nvPr/>
        </p:nvSpPr>
        <p:spPr bwMode="gray">
          <a:xfrm>
            <a:off x="485659" y="957452"/>
            <a:ext cx="2844800" cy="2867025"/>
          </a:xfrm>
          <a:prstGeom prst="ellipse">
            <a:avLst/>
          </a:prstGeom>
          <a:noFill/>
          <a:ln w="9525">
            <a:solidFill>
              <a:srgbClr val="B2B2B2">
                <a:alpha val="50195"/>
              </a:srgbClr>
            </a:solidFill>
            <a:round/>
            <a:headEnd/>
            <a:tailEnd/>
          </a:ln>
          <a:effectLst/>
          <a:extLst>
            <a:ext uri="{909E8E84-426E-40DD-AFC4-6F175D3DCCD1}">
              <a14:hiddenFill xmlns:a14="http://schemas.microsoft.com/office/drawing/2010/main">
                <a:solidFill>
                  <a:schemeClr val="accent1">
                    <a:alpha val="65097"/>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en-US" sz="1800" b="0">
              <a:solidFill>
                <a:schemeClr val="tx1"/>
              </a:solidFill>
            </a:endParaRPr>
          </a:p>
        </p:txBody>
      </p:sp>
      <p:grpSp>
        <p:nvGrpSpPr>
          <p:cNvPr id="32" name="Group 42">
            <a:extLst>
              <a:ext uri="{FF2B5EF4-FFF2-40B4-BE49-F238E27FC236}">
                <a16:creationId xmlns="" xmlns:a16="http://schemas.microsoft.com/office/drawing/2014/main" id="{3A1B4000-39E5-457E-AB85-C55BECEC118C}"/>
              </a:ext>
            </a:extLst>
          </p:cNvPr>
          <p:cNvGrpSpPr>
            <a:grpSpLocks/>
          </p:cNvGrpSpPr>
          <p:nvPr/>
        </p:nvGrpSpPr>
        <p:grpSpPr bwMode="auto">
          <a:xfrm>
            <a:off x="3031985" y="1183474"/>
            <a:ext cx="339725" cy="339725"/>
            <a:chOff x="2928" y="2208"/>
            <a:chExt cx="262" cy="262"/>
          </a:xfrm>
        </p:grpSpPr>
        <p:sp>
          <p:nvSpPr>
            <p:cNvPr id="33" name="Oval 43">
              <a:extLst>
                <a:ext uri="{FF2B5EF4-FFF2-40B4-BE49-F238E27FC236}">
                  <a16:creationId xmlns="" xmlns:a16="http://schemas.microsoft.com/office/drawing/2014/main" id="{82407040-21F5-4646-8A72-93C30E521B43}"/>
                </a:ext>
              </a:extLst>
            </p:cNvPr>
            <p:cNvSpPr>
              <a:spLocks noChangeArrowheads="1"/>
            </p:cNvSpPr>
            <p:nvPr/>
          </p:nvSpPr>
          <p:spPr bwMode="gray">
            <a:xfrm>
              <a:off x="2928" y="2208"/>
              <a:ext cx="262" cy="262"/>
            </a:xfrm>
            <a:prstGeom prst="ellipse">
              <a:avLst/>
            </a:prstGeom>
            <a:gradFill rotWithShape="1">
              <a:gsLst>
                <a:gs pos="0">
                  <a:schemeClr val="tx2">
                    <a:gamma/>
                    <a:tint val="28627"/>
                    <a:invGamma/>
                  </a:schemeClr>
                </a:gs>
                <a:gs pos="100000">
                  <a:schemeClr val="tx2"/>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ctr" eaLnBrk="1" hangingPunct="1">
                <a:defRPr/>
              </a:pPr>
              <a:endParaRPr lang="en-US">
                <a:latin typeface="Arial" charset="0"/>
              </a:endParaRPr>
            </a:p>
          </p:txBody>
        </p:sp>
        <p:sp>
          <p:nvSpPr>
            <p:cNvPr id="34" name="Oval 44">
              <a:extLst>
                <a:ext uri="{FF2B5EF4-FFF2-40B4-BE49-F238E27FC236}">
                  <a16:creationId xmlns="" xmlns:a16="http://schemas.microsoft.com/office/drawing/2014/main" id="{0032BDC5-354A-4511-9086-82AF5E8DB242}"/>
                </a:ext>
              </a:extLst>
            </p:cNvPr>
            <p:cNvSpPr>
              <a:spLocks noChangeArrowheads="1"/>
            </p:cNvSpPr>
            <p:nvPr/>
          </p:nvSpPr>
          <p:spPr bwMode="gray">
            <a:xfrm>
              <a:off x="2949" y="2230"/>
              <a:ext cx="218" cy="218"/>
            </a:xfrm>
            <a:prstGeom prst="ellipse">
              <a:avLst/>
            </a:prstGeom>
            <a:gradFill rotWithShape="1">
              <a:gsLst>
                <a:gs pos="0">
                  <a:schemeClr val="tx2"/>
                </a:gs>
                <a:gs pos="100000">
                  <a:schemeClr val="tx2">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grpSp>
        <p:nvGrpSpPr>
          <p:cNvPr id="35" name="Group 42">
            <a:extLst>
              <a:ext uri="{FF2B5EF4-FFF2-40B4-BE49-F238E27FC236}">
                <a16:creationId xmlns="" xmlns:a16="http://schemas.microsoft.com/office/drawing/2014/main" id="{33FD6532-1155-40BD-83E9-DE0F1057E974}"/>
              </a:ext>
            </a:extLst>
          </p:cNvPr>
          <p:cNvGrpSpPr>
            <a:grpSpLocks/>
          </p:cNvGrpSpPr>
          <p:nvPr/>
        </p:nvGrpSpPr>
        <p:grpSpPr bwMode="auto">
          <a:xfrm>
            <a:off x="3345664" y="1913920"/>
            <a:ext cx="339725" cy="339725"/>
            <a:chOff x="2928" y="2208"/>
            <a:chExt cx="262" cy="262"/>
          </a:xfrm>
        </p:grpSpPr>
        <p:sp>
          <p:nvSpPr>
            <p:cNvPr id="36" name="Oval 43">
              <a:extLst>
                <a:ext uri="{FF2B5EF4-FFF2-40B4-BE49-F238E27FC236}">
                  <a16:creationId xmlns="" xmlns:a16="http://schemas.microsoft.com/office/drawing/2014/main" id="{B14DECFB-130B-42B0-9DE1-8A96730C0616}"/>
                </a:ext>
              </a:extLst>
            </p:cNvPr>
            <p:cNvSpPr>
              <a:spLocks noChangeArrowheads="1"/>
            </p:cNvSpPr>
            <p:nvPr/>
          </p:nvSpPr>
          <p:spPr bwMode="gray">
            <a:xfrm>
              <a:off x="2928" y="2208"/>
              <a:ext cx="262" cy="262"/>
            </a:xfrm>
            <a:prstGeom prst="ellipse">
              <a:avLst/>
            </a:prstGeom>
            <a:gradFill rotWithShape="1">
              <a:gsLst>
                <a:gs pos="0">
                  <a:schemeClr val="tx2">
                    <a:gamma/>
                    <a:tint val="28627"/>
                    <a:invGamma/>
                  </a:schemeClr>
                </a:gs>
                <a:gs pos="100000">
                  <a:schemeClr val="tx2"/>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ctr" eaLnBrk="1" hangingPunct="1">
                <a:defRPr/>
              </a:pPr>
              <a:endParaRPr lang="en-US">
                <a:latin typeface="Arial" charset="0"/>
              </a:endParaRPr>
            </a:p>
          </p:txBody>
        </p:sp>
        <p:sp>
          <p:nvSpPr>
            <p:cNvPr id="37" name="Oval 44">
              <a:extLst>
                <a:ext uri="{FF2B5EF4-FFF2-40B4-BE49-F238E27FC236}">
                  <a16:creationId xmlns="" xmlns:a16="http://schemas.microsoft.com/office/drawing/2014/main" id="{005012FE-57B8-4DF1-A75E-132FC26BF736}"/>
                </a:ext>
              </a:extLst>
            </p:cNvPr>
            <p:cNvSpPr>
              <a:spLocks noChangeArrowheads="1"/>
            </p:cNvSpPr>
            <p:nvPr/>
          </p:nvSpPr>
          <p:spPr bwMode="gray">
            <a:xfrm>
              <a:off x="2949" y="2230"/>
              <a:ext cx="218" cy="218"/>
            </a:xfrm>
            <a:prstGeom prst="ellipse">
              <a:avLst/>
            </a:prstGeom>
            <a:gradFill rotWithShape="1">
              <a:gsLst>
                <a:gs pos="0">
                  <a:schemeClr val="tx2"/>
                </a:gs>
                <a:gs pos="100000">
                  <a:schemeClr val="tx2">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grpSp>
        <p:nvGrpSpPr>
          <p:cNvPr id="38" name="Group 42">
            <a:extLst>
              <a:ext uri="{FF2B5EF4-FFF2-40B4-BE49-F238E27FC236}">
                <a16:creationId xmlns="" xmlns:a16="http://schemas.microsoft.com/office/drawing/2014/main" id="{4DFEA0D1-CAA6-4D86-B90B-669D154805F6}"/>
              </a:ext>
            </a:extLst>
          </p:cNvPr>
          <p:cNvGrpSpPr>
            <a:grpSpLocks/>
          </p:cNvGrpSpPr>
          <p:nvPr/>
        </p:nvGrpSpPr>
        <p:grpSpPr bwMode="auto">
          <a:xfrm>
            <a:off x="3339790" y="2580710"/>
            <a:ext cx="339725" cy="339725"/>
            <a:chOff x="2928" y="2208"/>
            <a:chExt cx="262" cy="262"/>
          </a:xfrm>
        </p:grpSpPr>
        <p:sp>
          <p:nvSpPr>
            <p:cNvPr id="39" name="Oval 43">
              <a:extLst>
                <a:ext uri="{FF2B5EF4-FFF2-40B4-BE49-F238E27FC236}">
                  <a16:creationId xmlns="" xmlns:a16="http://schemas.microsoft.com/office/drawing/2014/main" id="{D54FBFFF-A12C-4735-BCC3-08AF734E6F47}"/>
                </a:ext>
              </a:extLst>
            </p:cNvPr>
            <p:cNvSpPr>
              <a:spLocks noChangeArrowheads="1"/>
            </p:cNvSpPr>
            <p:nvPr/>
          </p:nvSpPr>
          <p:spPr bwMode="gray">
            <a:xfrm>
              <a:off x="2928" y="2208"/>
              <a:ext cx="262" cy="262"/>
            </a:xfrm>
            <a:prstGeom prst="ellipse">
              <a:avLst/>
            </a:prstGeom>
            <a:gradFill rotWithShape="1">
              <a:gsLst>
                <a:gs pos="0">
                  <a:schemeClr val="tx2">
                    <a:gamma/>
                    <a:tint val="28627"/>
                    <a:invGamma/>
                  </a:schemeClr>
                </a:gs>
                <a:gs pos="100000">
                  <a:schemeClr val="tx2"/>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ctr" eaLnBrk="1" hangingPunct="1">
                <a:defRPr/>
              </a:pPr>
              <a:endParaRPr lang="en-US">
                <a:latin typeface="Arial" charset="0"/>
              </a:endParaRPr>
            </a:p>
          </p:txBody>
        </p:sp>
        <p:sp>
          <p:nvSpPr>
            <p:cNvPr id="40" name="Oval 44">
              <a:extLst>
                <a:ext uri="{FF2B5EF4-FFF2-40B4-BE49-F238E27FC236}">
                  <a16:creationId xmlns="" xmlns:a16="http://schemas.microsoft.com/office/drawing/2014/main" id="{6308F54D-8FC8-499B-913B-4D03EAA5E40A}"/>
                </a:ext>
              </a:extLst>
            </p:cNvPr>
            <p:cNvSpPr>
              <a:spLocks noChangeArrowheads="1"/>
            </p:cNvSpPr>
            <p:nvPr/>
          </p:nvSpPr>
          <p:spPr bwMode="gray">
            <a:xfrm>
              <a:off x="2949" y="2230"/>
              <a:ext cx="218" cy="218"/>
            </a:xfrm>
            <a:prstGeom prst="ellipse">
              <a:avLst/>
            </a:prstGeom>
            <a:gradFill rotWithShape="1">
              <a:gsLst>
                <a:gs pos="0">
                  <a:schemeClr val="tx2"/>
                </a:gs>
                <a:gs pos="100000">
                  <a:schemeClr val="tx2">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grpSp>
        <p:nvGrpSpPr>
          <p:cNvPr id="41" name="Group 42">
            <a:extLst>
              <a:ext uri="{FF2B5EF4-FFF2-40B4-BE49-F238E27FC236}">
                <a16:creationId xmlns="" xmlns:a16="http://schemas.microsoft.com/office/drawing/2014/main" id="{9B615D4A-B6FD-4247-8B4C-19BDA0A1F1A8}"/>
              </a:ext>
            </a:extLst>
          </p:cNvPr>
          <p:cNvGrpSpPr>
            <a:grpSpLocks/>
          </p:cNvGrpSpPr>
          <p:nvPr/>
        </p:nvGrpSpPr>
        <p:grpSpPr bwMode="auto">
          <a:xfrm>
            <a:off x="3063611" y="3263119"/>
            <a:ext cx="339725" cy="339725"/>
            <a:chOff x="2928" y="2208"/>
            <a:chExt cx="262" cy="262"/>
          </a:xfrm>
        </p:grpSpPr>
        <p:sp>
          <p:nvSpPr>
            <p:cNvPr id="42" name="Oval 43">
              <a:extLst>
                <a:ext uri="{FF2B5EF4-FFF2-40B4-BE49-F238E27FC236}">
                  <a16:creationId xmlns="" xmlns:a16="http://schemas.microsoft.com/office/drawing/2014/main" id="{F96B4F30-411C-478E-924B-2188CE4A5EB5}"/>
                </a:ext>
              </a:extLst>
            </p:cNvPr>
            <p:cNvSpPr>
              <a:spLocks noChangeArrowheads="1"/>
            </p:cNvSpPr>
            <p:nvPr/>
          </p:nvSpPr>
          <p:spPr bwMode="gray">
            <a:xfrm>
              <a:off x="2928" y="2208"/>
              <a:ext cx="262" cy="262"/>
            </a:xfrm>
            <a:prstGeom prst="ellipse">
              <a:avLst/>
            </a:prstGeom>
            <a:gradFill rotWithShape="1">
              <a:gsLst>
                <a:gs pos="0">
                  <a:schemeClr val="tx2">
                    <a:gamma/>
                    <a:tint val="28627"/>
                    <a:invGamma/>
                  </a:schemeClr>
                </a:gs>
                <a:gs pos="100000">
                  <a:schemeClr val="tx2"/>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ctr" eaLnBrk="1" hangingPunct="1">
                <a:defRPr/>
              </a:pPr>
              <a:endParaRPr lang="en-US">
                <a:latin typeface="Arial" charset="0"/>
              </a:endParaRPr>
            </a:p>
          </p:txBody>
        </p:sp>
        <p:sp>
          <p:nvSpPr>
            <p:cNvPr id="43" name="Oval 44">
              <a:extLst>
                <a:ext uri="{FF2B5EF4-FFF2-40B4-BE49-F238E27FC236}">
                  <a16:creationId xmlns="" xmlns:a16="http://schemas.microsoft.com/office/drawing/2014/main" id="{F2F3D57C-836E-41B7-8108-4E8EEAD2168A}"/>
                </a:ext>
              </a:extLst>
            </p:cNvPr>
            <p:cNvSpPr>
              <a:spLocks noChangeArrowheads="1"/>
            </p:cNvSpPr>
            <p:nvPr/>
          </p:nvSpPr>
          <p:spPr bwMode="gray">
            <a:xfrm>
              <a:off x="2949" y="2230"/>
              <a:ext cx="218" cy="218"/>
            </a:xfrm>
            <a:prstGeom prst="ellipse">
              <a:avLst/>
            </a:prstGeom>
            <a:gradFill rotWithShape="1">
              <a:gsLst>
                <a:gs pos="0">
                  <a:schemeClr val="tx2"/>
                </a:gs>
                <a:gs pos="100000">
                  <a:schemeClr val="tx2">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sp>
        <p:nvSpPr>
          <p:cNvPr id="8" name="TextBox 7">
            <a:extLst>
              <a:ext uri="{FF2B5EF4-FFF2-40B4-BE49-F238E27FC236}">
                <a16:creationId xmlns="" xmlns:a16="http://schemas.microsoft.com/office/drawing/2014/main" id="{E614DCB1-CAB3-47F1-9ECA-7EE9D8B3B027}"/>
              </a:ext>
            </a:extLst>
          </p:cNvPr>
          <p:cNvSpPr txBox="1"/>
          <p:nvPr/>
        </p:nvSpPr>
        <p:spPr>
          <a:xfrm>
            <a:off x="3391021" y="1140730"/>
            <a:ext cx="5245893" cy="400110"/>
          </a:xfrm>
          <a:prstGeom prst="rect">
            <a:avLst/>
          </a:prstGeom>
          <a:noFill/>
        </p:spPr>
        <p:txBody>
          <a:bodyPr wrap="square" rtlCol="0">
            <a:spAutoFit/>
          </a:bodyPr>
          <a:lstStyle/>
          <a:p>
            <a:r>
              <a:rPr lang="en-US" sz="2000" dirty="0" smtClean="0"/>
              <a:t>Remove</a:t>
            </a:r>
            <a:endParaRPr lang="en-US" sz="2000" dirty="0"/>
          </a:p>
        </p:txBody>
      </p:sp>
      <p:sp>
        <p:nvSpPr>
          <p:cNvPr id="9" name="TextBox 8">
            <a:extLst>
              <a:ext uri="{FF2B5EF4-FFF2-40B4-BE49-F238E27FC236}">
                <a16:creationId xmlns="" xmlns:a16="http://schemas.microsoft.com/office/drawing/2014/main" id="{38E39694-B462-45A9-AE26-F422BB8D4E24}"/>
              </a:ext>
            </a:extLst>
          </p:cNvPr>
          <p:cNvSpPr txBox="1"/>
          <p:nvPr/>
        </p:nvSpPr>
        <p:spPr>
          <a:xfrm>
            <a:off x="3679515" y="1888817"/>
            <a:ext cx="2811383" cy="400110"/>
          </a:xfrm>
          <a:prstGeom prst="rect">
            <a:avLst/>
          </a:prstGeom>
          <a:noFill/>
        </p:spPr>
        <p:txBody>
          <a:bodyPr wrap="square" rtlCol="0">
            <a:spAutoFit/>
          </a:bodyPr>
          <a:lstStyle/>
          <a:p>
            <a:r>
              <a:rPr lang="vi-VN" sz="2000" dirty="0"/>
              <a:t>DataSize</a:t>
            </a:r>
            <a:endParaRPr lang="en-US" sz="2000" dirty="0"/>
          </a:p>
        </p:txBody>
      </p:sp>
      <p:sp>
        <p:nvSpPr>
          <p:cNvPr id="10" name="TextBox 9">
            <a:extLst>
              <a:ext uri="{FF2B5EF4-FFF2-40B4-BE49-F238E27FC236}">
                <a16:creationId xmlns="" xmlns:a16="http://schemas.microsoft.com/office/drawing/2014/main" id="{C96B00C8-0249-46EE-AFD1-5B9CA909DFC0}"/>
              </a:ext>
            </a:extLst>
          </p:cNvPr>
          <p:cNvSpPr txBox="1"/>
          <p:nvPr/>
        </p:nvSpPr>
        <p:spPr>
          <a:xfrm>
            <a:off x="3698184" y="2548421"/>
            <a:ext cx="4667616" cy="400110"/>
          </a:xfrm>
          <a:prstGeom prst="rect">
            <a:avLst/>
          </a:prstGeom>
          <a:noFill/>
        </p:spPr>
        <p:txBody>
          <a:bodyPr wrap="square" rtlCol="0">
            <a:spAutoFit/>
          </a:bodyPr>
          <a:lstStyle/>
          <a:p>
            <a:r>
              <a:rPr lang="en-US" sz="2000" dirty="0" smtClean="0"/>
              <a:t>Aggregate</a:t>
            </a:r>
            <a:endParaRPr lang="en-US" sz="2000" dirty="0"/>
          </a:p>
        </p:txBody>
      </p:sp>
      <p:sp>
        <p:nvSpPr>
          <p:cNvPr id="11" name="TextBox 10">
            <a:extLst>
              <a:ext uri="{FF2B5EF4-FFF2-40B4-BE49-F238E27FC236}">
                <a16:creationId xmlns="" xmlns:a16="http://schemas.microsoft.com/office/drawing/2014/main" id="{1858B0E2-DE94-4479-9199-C93DBC77903B}"/>
              </a:ext>
            </a:extLst>
          </p:cNvPr>
          <p:cNvSpPr txBox="1"/>
          <p:nvPr/>
        </p:nvSpPr>
        <p:spPr>
          <a:xfrm>
            <a:off x="1014225" y="2250224"/>
            <a:ext cx="1971673" cy="338554"/>
          </a:xfrm>
          <a:prstGeom prst="rect">
            <a:avLst/>
          </a:prstGeom>
          <a:noFill/>
        </p:spPr>
        <p:txBody>
          <a:bodyPr wrap="square" rtlCol="0">
            <a:spAutoFit/>
          </a:bodyPr>
          <a:lstStyle/>
          <a:p>
            <a:r>
              <a:rPr lang="vi-VN" sz="1600" dirty="0">
                <a:solidFill>
                  <a:srgbClr val="FF0000"/>
                </a:solidFill>
              </a:rPr>
              <a:t>Collection Methods</a:t>
            </a:r>
            <a:endParaRPr lang="en-US" sz="1600" dirty="0">
              <a:solidFill>
                <a:srgbClr val="FF0000"/>
              </a:solidFill>
            </a:endParaRPr>
          </a:p>
        </p:txBody>
      </p:sp>
      <p:sp>
        <p:nvSpPr>
          <p:cNvPr id="24" name="TextBox 23">
            <a:extLst>
              <a:ext uri="{FF2B5EF4-FFF2-40B4-BE49-F238E27FC236}">
                <a16:creationId xmlns="" xmlns:a16="http://schemas.microsoft.com/office/drawing/2014/main" id="{C96B00C8-0249-46EE-AFD1-5B9CA909DFC0}"/>
              </a:ext>
            </a:extLst>
          </p:cNvPr>
          <p:cNvSpPr txBox="1"/>
          <p:nvPr/>
        </p:nvSpPr>
        <p:spPr>
          <a:xfrm>
            <a:off x="3530072" y="3260222"/>
            <a:ext cx="4667616" cy="400110"/>
          </a:xfrm>
          <a:prstGeom prst="rect">
            <a:avLst/>
          </a:prstGeom>
          <a:noFill/>
        </p:spPr>
        <p:txBody>
          <a:bodyPr wrap="square" rtlCol="0">
            <a:spAutoFit/>
          </a:bodyPr>
          <a:lstStyle/>
          <a:p>
            <a:r>
              <a:rPr lang="en-US" sz="2000" dirty="0" smtClean="0"/>
              <a:t>Limit</a:t>
            </a:r>
            <a:endParaRPr lang="en-US" sz="20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2383858"/>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$skip</a:t>
            </a:r>
          </a:p>
          <a:p>
            <a:pPr>
              <a:lnSpc>
                <a:spcPct val="107000"/>
              </a:lnSpc>
              <a:spcBef>
                <a:spcPts val="1800"/>
              </a:spcBef>
              <a:spcAft>
                <a:spcPts val="72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dirty="0"/>
              <a:t>Bỏ qua số lượng tài liệu được chỉ </a:t>
            </a:r>
            <a:r>
              <a:rPr lang="vi-VN" dirty="0" smtClean="0"/>
              <a:t>định</a:t>
            </a:r>
            <a:r>
              <a:rPr lang="en-US" dirty="0" smtClean="0"/>
              <a:t> </a:t>
            </a:r>
            <a:r>
              <a:rPr lang="vi-VN" dirty="0" smtClean="0"/>
              <a:t>.</a:t>
            </a:r>
            <a:endParaRPr lang="en-US" dirty="0" smtClean="0"/>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sz="2000" dirty="0" smtClean="0">
                <a:latin typeface="Consolas" panose="020B0609020204030204" pitchFamily="49" charset="0"/>
              </a:rPr>
              <a:t>{ $skip : “ positive - integer “ }</a:t>
            </a:r>
            <a:endParaRPr lang="en-US"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724862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884008"/>
            <a:ext cx="5161991" cy="355803"/>
          </a:xfrm>
          <a:prstGeom prst="rect">
            <a:avLst/>
          </a:prstGeom>
        </p:spPr>
        <p:txBody>
          <a:bodyPr wrap="none">
            <a:spAutoFit/>
          </a:bodyPr>
          <a:lstStyle/>
          <a:p>
            <a:pPr>
              <a:lnSpc>
                <a:spcPct val="107000"/>
              </a:lnSpc>
              <a:spcAft>
                <a:spcPts val="800"/>
              </a:spcAft>
            </a:pPr>
            <a:r>
              <a:rPr lang="en-US" sz="1600" dirty="0" err="1" smtClean="0">
                <a:latin typeface="+mj-lt"/>
                <a:ea typeface="Calibri" panose="020F0502020204030204" pitchFamily="34" charset="0"/>
                <a:cs typeface="Times New Roman" panose="02020603050405020304" pitchFamily="18" charset="0"/>
              </a:rPr>
              <a:t>Xuất</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ra</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các</a:t>
            </a:r>
            <a:r>
              <a:rPr lang="en-US" sz="1600" dirty="0" smtClean="0">
                <a:latin typeface="+mj-lt"/>
                <a:ea typeface="Calibri" panose="020F0502020204030204" pitchFamily="34" charset="0"/>
                <a:cs typeface="Times New Roman" panose="02020603050405020304" pitchFamily="18" charset="0"/>
              </a:rPr>
              <a:t> document </a:t>
            </a:r>
            <a:r>
              <a:rPr lang="en-US" sz="1600" dirty="0" err="1" smtClean="0">
                <a:latin typeface="+mj-lt"/>
                <a:ea typeface="Calibri" panose="020F0502020204030204" pitchFamily="34" charset="0"/>
                <a:cs typeface="Times New Roman" panose="02020603050405020304" pitchFamily="18" charset="0"/>
              </a:rPr>
              <a:t>nhưng</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bỏ</a:t>
            </a:r>
            <a:r>
              <a:rPr lang="en-US" sz="1600" dirty="0" smtClean="0">
                <a:latin typeface="+mj-lt"/>
                <a:ea typeface="Calibri" panose="020F0502020204030204" pitchFamily="34" charset="0"/>
                <a:cs typeface="Times New Roman" panose="02020603050405020304" pitchFamily="18" charset="0"/>
              </a:rPr>
              <a:t> qua 5 document </a:t>
            </a:r>
            <a:r>
              <a:rPr lang="en-US" sz="1600" dirty="0" err="1" smtClean="0">
                <a:latin typeface="+mj-lt"/>
                <a:ea typeface="Calibri" panose="020F0502020204030204" pitchFamily="34" charset="0"/>
                <a:cs typeface="Times New Roman" panose="02020603050405020304" pitchFamily="18" charset="0"/>
              </a:rPr>
              <a:t>đầu</a:t>
            </a:r>
            <a:r>
              <a:rPr lang="en-US" sz="1600" dirty="0" smtClean="0">
                <a:latin typeface="+mj-lt"/>
                <a:ea typeface="Calibri" panose="020F0502020204030204" pitchFamily="34" charset="0"/>
                <a:cs typeface="Times New Roman" panose="02020603050405020304" pitchFamily="18" charset="0"/>
              </a:rPr>
              <a:t> .</a:t>
            </a:r>
            <a:endParaRPr lang="en-US" sz="1600" dirty="0">
              <a:effectLst/>
              <a:latin typeface="+mj-lt"/>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9093" y="1838325"/>
            <a:ext cx="8837983" cy="1673359"/>
          </a:xfrm>
          <a:prstGeom prst="rect">
            <a:avLst/>
          </a:prstGeom>
        </p:spPr>
      </p:pic>
    </p:spTree>
    <p:extLst>
      <p:ext uri="{BB962C8B-B14F-4D97-AF65-F5344CB8AC3E}">
        <p14:creationId xmlns:p14="http://schemas.microsoft.com/office/powerpoint/2010/main" val="293769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2388859"/>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$sort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dirty="0"/>
              <a:t>T</a:t>
            </a:r>
            <a:r>
              <a:rPr lang="vi-VN" dirty="0" smtClean="0"/>
              <a:t>hường </a:t>
            </a:r>
            <a:r>
              <a:rPr lang="vi-VN" dirty="0"/>
              <a:t>được dùng để sắp xếp các kết quả sau khi đã thực hiện tính toán xong</a:t>
            </a:r>
            <a:r>
              <a:rPr lang="vi-VN" dirty="0" smtClean="0"/>
              <a:t>.</a:t>
            </a:r>
            <a:endParaRPr lang="en-US" dirty="0" smtClean="0"/>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sz="1800" dirty="0">
                <a:latin typeface="Consolas" panose="020B0609020204030204" pitchFamily="49" charset="0"/>
              </a:rPr>
              <a:t>{ $sort: { &lt;field1&gt;: &lt;sort order&gt;, &lt;field2&gt;: &lt;sort order&gt; ... } </a:t>
            </a:r>
            <a:r>
              <a:rPr lang="en-US" sz="1800" dirty="0" smtClean="0">
                <a:latin typeface="Consolas" panose="020B0609020204030204" pitchFamily="49" charset="0"/>
              </a:rPr>
              <a:t>}</a:t>
            </a:r>
          </a:p>
          <a:p>
            <a:pPr lvl="0" eaLnBrk="0" fontAlgn="base" hangingPunct="0">
              <a:spcBef>
                <a:spcPct val="0"/>
              </a:spcBef>
              <a:spcAft>
                <a:spcPct val="0"/>
              </a:spcAft>
            </a:pPr>
            <a:endParaRPr lang="en-US" altLang="en-US" sz="1800" dirty="0">
              <a:solidFill>
                <a:schemeClr val="tx1"/>
              </a:solidFill>
              <a:latin typeface="Consolas" panose="020B0609020204030204" pitchFamily="49" charset="0"/>
            </a:endParaRPr>
          </a:p>
          <a:p>
            <a:pPr lvl="0" eaLnBrk="0" fontAlgn="base" hangingPunct="0">
              <a:spcBef>
                <a:spcPct val="0"/>
              </a:spcBef>
              <a:spcAft>
                <a:spcPct val="0"/>
              </a:spcAft>
            </a:pPr>
            <a:r>
              <a:rPr lang="en-US" sz="1800" dirty="0">
                <a:latin typeface="+mj-lt"/>
              </a:rPr>
              <a:t>&lt;sort order</a:t>
            </a:r>
            <a:r>
              <a:rPr lang="en-US" sz="1800" dirty="0" smtClean="0">
                <a:latin typeface="+mj-lt"/>
              </a:rPr>
              <a:t>&gt; : 1 </a:t>
            </a:r>
            <a:r>
              <a:rPr lang="en-US" sz="1800" dirty="0" err="1" smtClean="0">
                <a:latin typeface="+mj-lt"/>
              </a:rPr>
              <a:t>là</a:t>
            </a:r>
            <a:r>
              <a:rPr lang="en-US" sz="1800" dirty="0" smtClean="0">
                <a:latin typeface="+mj-lt"/>
              </a:rPr>
              <a:t> </a:t>
            </a:r>
            <a:r>
              <a:rPr lang="en-US" sz="1800" dirty="0" err="1" smtClean="0">
                <a:latin typeface="+mj-lt"/>
              </a:rPr>
              <a:t>tăng</a:t>
            </a:r>
            <a:r>
              <a:rPr lang="en-US" sz="1800" dirty="0" smtClean="0">
                <a:latin typeface="+mj-lt"/>
              </a:rPr>
              <a:t> </a:t>
            </a:r>
            <a:r>
              <a:rPr lang="en-US" sz="1800" dirty="0" err="1" smtClean="0">
                <a:latin typeface="+mj-lt"/>
              </a:rPr>
              <a:t>dần</a:t>
            </a:r>
            <a:r>
              <a:rPr lang="en-US" sz="1800" dirty="0" smtClean="0">
                <a:latin typeface="+mj-lt"/>
              </a:rPr>
              <a:t> , -1 </a:t>
            </a:r>
            <a:r>
              <a:rPr lang="en-US" sz="1800" dirty="0" err="1" smtClean="0">
                <a:latin typeface="+mj-lt"/>
              </a:rPr>
              <a:t>là</a:t>
            </a:r>
            <a:r>
              <a:rPr lang="en-US" sz="1800" dirty="0" smtClean="0">
                <a:latin typeface="+mj-lt"/>
              </a:rPr>
              <a:t> </a:t>
            </a:r>
            <a:r>
              <a:rPr lang="en-US" sz="1800" dirty="0" err="1" smtClean="0">
                <a:latin typeface="+mj-lt"/>
              </a:rPr>
              <a:t>giảm</a:t>
            </a:r>
            <a:r>
              <a:rPr lang="en-US" sz="1800" dirty="0" smtClean="0">
                <a:latin typeface="+mj-lt"/>
              </a:rPr>
              <a:t> </a:t>
            </a:r>
            <a:r>
              <a:rPr lang="en-US" sz="1800" dirty="0" err="1" smtClean="0">
                <a:latin typeface="+mj-lt"/>
              </a:rPr>
              <a:t>dần</a:t>
            </a:r>
            <a:endParaRPr lang="en-US" altLang="en-US" sz="1800" dirty="0">
              <a:solidFill>
                <a:schemeClr val="tx1"/>
              </a:solidFill>
              <a:latin typeface="+mj-lt"/>
            </a:endParaRPr>
          </a:p>
        </p:txBody>
      </p:sp>
    </p:spTree>
    <p:extLst>
      <p:ext uri="{BB962C8B-B14F-4D97-AF65-F5344CB8AC3E}">
        <p14:creationId xmlns:p14="http://schemas.microsoft.com/office/powerpoint/2010/main" val="2022394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993752"/>
            <a:ext cx="5615231" cy="619272"/>
          </a:xfrm>
          <a:prstGeom prst="rect">
            <a:avLst/>
          </a:prstGeom>
        </p:spPr>
        <p:txBody>
          <a:bodyPr wrap="square">
            <a:spAutoFit/>
          </a:bodyPr>
          <a:lstStyle/>
          <a:p>
            <a:pPr>
              <a:lnSpc>
                <a:spcPct val="107000"/>
              </a:lnSpc>
              <a:spcAft>
                <a:spcPts val="800"/>
              </a:spcAft>
            </a:pPr>
            <a:r>
              <a:rPr lang="en-US" sz="1600" dirty="0" err="1" smtClean="0">
                <a:latin typeface="+mj-lt"/>
                <a:ea typeface="Calibri" panose="020F0502020204030204" pitchFamily="34" charset="0"/>
                <a:cs typeface="Times New Roman" panose="02020603050405020304" pitchFamily="18" charset="0"/>
              </a:rPr>
              <a:t>Hiển</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thị</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tất</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cả</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các</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học</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sinh</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có</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điểm</a:t>
            </a:r>
            <a:r>
              <a:rPr lang="en-US" sz="1600" dirty="0" smtClean="0">
                <a:latin typeface="+mj-lt"/>
                <a:ea typeface="Calibri" panose="020F0502020204030204" pitchFamily="34" charset="0"/>
                <a:cs typeface="Times New Roman" panose="02020603050405020304" pitchFamily="18" charset="0"/>
              </a:rPr>
              <a:t> Anh </a:t>
            </a:r>
            <a:r>
              <a:rPr lang="en-US" sz="1600" dirty="0" err="1" smtClean="0">
                <a:latin typeface="+mj-lt"/>
                <a:ea typeface="Calibri" panose="020F0502020204030204" pitchFamily="34" charset="0"/>
                <a:cs typeface="Times New Roman" panose="02020603050405020304" pitchFamily="18" charset="0"/>
              </a:rPr>
              <a:t>trên</a:t>
            </a:r>
            <a:r>
              <a:rPr lang="en-US" sz="1600" dirty="0" smtClean="0">
                <a:latin typeface="+mj-lt"/>
                <a:ea typeface="Calibri" panose="020F0502020204030204" pitchFamily="34" charset="0"/>
                <a:cs typeface="Times New Roman" panose="02020603050405020304" pitchFamily="18" charset="0"/>
              </a:rPr>
              <a:t> 5 </a:t>
            </a:r>
            <a:r>
              <a:rPr lang="en-US" sz="1600" dirty="0" err="1" smtClean="0">
                <a:latin typeface="+mj-lt"/>
                <a:ea typeface="Calibri" panose="020F0502020204030204" pitchFamily="34" charset="0"/>
                <a:cs typeface="Times New Roman" panose="02020603050405020304" pitchFamily="18" charset="0"/>
              </a:rPr>
              <a:t>và</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sắp</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xếp</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theo</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thứ</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tự</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điểm</a:t>
            </a:r>
            <a:r>
              <a:rPr lang="en-US" sz="1600" dirty="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tăng</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dần</a:t>
            </a:r>
            <a:endParaRPr lang="en-US" sz="1600" dirty="0">
              <a:effectLst/>
              <a:latin typeface="+mj-lt"/>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0474" y="2114550"/>
            <a:ext cx="8803026" cy="1017756"/>
          </a:xfrm>
          <a:prstGeom prst="rect">
            <a:avLst/>
          </a:prstGeom>
        </p:spPr>
      </p:pic>
    </p:spTree>
    <p:extLst>
      <p:ext uri="{BB962C8B-B14F-4D97-AF65-F5344CB8AC3E}">
        <p14:creationId xmlns:p14="http://schemas.microsoft.com/office/powerpoint/2010/main" val="17396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2358081"/>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$set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dirty="0"/>
              <a:t>Thêm các lĩnh vực mới vào tài liệu. $ đặt các tài liệu đầu ra có chứa tất cả các trường hiện có từ các tài liệu đầu vào và các trường mới được thêm vào</a:t>
            </a:r>
            <a:r>
              <a:rPr lang="vi-VN" dirty="0" smtClean="0"/>
              <a:t>.</a:t>
            </a:r>
            <a:endParaRPr lang="en-US" dirty="0" smtClean="0"/>
          </a:p>
          <a:p>
            <a:endParaRPr lang="en-US" spc="-5">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1800" dirty="0">
                <a:solidFill>
                  <a:srgbClr val="222222"/>
                </a:solidFill>
                <a:latin typeface="Consolas" panose="020B0609020204030204" pitchFamily="49" charset="0"/>
              </a:rPr>
              <a:t>{ $set</a:t>
            </a:r>
            <a:r>
              <a:rPr lang="en-US" altLang="en-US" sz="1800" dirty="0">
                <a:solidFill>
                  <a:srgbClr val="666666"/>
                </a:solidFill>
                <a:latin typeface="Consolas" panose="020B0609020204030204" pitchFamily="49" charset="0"/>
              </a:rPr>
              <a:t>:</a:t>
            </a:r>
            <a:r>
              <a:rPr lang="en-US" altLang="en-US" sz="1800" dirty="0">
                <a:solidFill>
                  <a:srgbClr val="222222"/>
                </a:solidFill>
                <a:latin typeface="Consolas" panose="020B0609020204030204" pitchFamily="49" charset="0"/>
              </a:rPr>
              <a:t> { </a:t>
            </a:r>
            <a:r>
              <a:rPr lang="en-US" altLang="en-US" sz="1800" dirty="0">
                <a:solidFill>
                  <a:srgbClr val="666666"/>
                </a:solidFill>
                <a:latin typeface="Consolas" panose="020B0609020204030204" pitchFamily="49" charset="0"/>
              </a:rPr>
              <a:t>&lt;</a:t>
            </a:r>
            <a:r>
              <a:rPr lang="en-US" altLang="en-US" sz="1800" dirty="0" err="1">
                <a:solidFill>
                  <a:srgbClr val="222222"/>
                </a:solidFill>
                <a:latin typeface="Consolas" panose="020B0609020204030204" pitchFamily="49" charset="0"/>
              </a:rPr>
              <a:t>newField</a:t>
            </a:r>
            <a:r>
              <a:rPr lang="en-US" altLang="en-US" sz="1800" dirty="0">
                <a:solidFill>
                  <a:srgbClr val="666666"/>
                </a:solidFill>
                <a:latin typeface="Consolas" panose="020B0609020204030204" pitchFamily="49" charset="0"/>
              </a:rPr>
              <a:t>&gt;:</a:t>
            </a:r>
            <a:r>
              <a:rPr lang="en-US" altLang="en-US" sz="1800" dirty="0">
                <a:solidFill>
                  <a:srgbClr val="222222"/>
                </a:solidFill>
                <a:latin typeface="Consolas" panose="020B0609020204030204" pitchFamily="49" charset="0"/>
              </a:rPr>
              <a:t> </a:t>
            </a:r>
            <a:r>
              <a:rPr lang="en-US" altLang="en-US" sz="1800" dirty="0">
                <a:solidFill>
                  <a:srgbClr val="666666"/>
                </a:solidFill>
                <a:latin typeface="Consolas" panose="020B0609020204030204" pitchFamily="49" charset="0"/>
              </a:rPr>
              <a:t>&lt;</a:t>
            </a:r>
            <a:r>
              <a:rPr lang="en-US" altLang="en-US" sz="1800" dirty="0">
                <a:solidFill>
                  <a:srgbClr val="222222"/>
                </a:solidFill>
                <a:latin typeface="Consolas" panose="020B0609020204030204" pitchFamily="49" charset="0"/>
              </a:rPr>
              <a:t>expression</a:t>
            </a:r>
            <a:r>
              <a:rPr lang="en-US" altLang="en-US" sz="1800" dirty="0">
                <a:solidFill>
                  <a:srgbClr val="666666"/>
                </a:solidFill>
                <a:latin typeface="Consolas" panose="020B0609020204030204" pitchFamily="49" charset="0"/>
              </a:rPr>
              <a:t>&gt;</a:t>
            </a:r>
            <a:r>
              <a:rPr lang="en-US" altLang="en-US" sz="1800" dirty="0">
                <a:solidFill>
                  <a:srgbClr val="222222"/>
                </a:solidFill>
                <a:latin typeface="Consolas" panose="020B0609020204030204" pitchFamily="49" charset="0"/>
              </a:rPr>
              <a:t>, ... } }</a:t>
            </a:r>
            <a:r>
              <a:rPr lang="en-US" altLang="en-US" sz="18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1679591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993752"/>
            <a:ext cx="5615231" cy="355803"/>
          </a:xfrm>
          <a:prstGeom prst="rect">
            <a:avLst/>
          </a:prstGeom>
        </p:spPr>
        <p:txBody>
          <a:bodyPr wrap="square">
            <a:spAutoFit/>
          </a:bodyPr>
          <a:lstStyle/>
          <a:p>
            <a:pPr>
              <a:lnSpc>
                <a:spcPct val="107000"/>
              </a:lnSpc>
              <a:spcAft>
                <a:spcPts val="800"/>
              </a:spcAft>
            </a:pPr>
            <a:r>
              <a:rPr lang="en-US" sz="1600" dirty="0" err="1" smtClean="0">
                <a:latin typeface="+mj-lt"/>
                <a:ea typeface="Calibri" panose="020F0502020204030204" pitchFamily="34" charset="0"/>
                <a:cs typeface="Times New Roman" panose="02020603050405020304" pitchFamily="18" charset="0"/>
              </a:rPr>
              <a:t>Tính</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tổng</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điểm</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của</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các</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học</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sinh</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trong</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trường</a:t>
            </a:r>
            <a:r>
              <a:rPr lang="en-US" sz="1600" dirty="0" smtClean="0">
                <a:latin typeface="+mj-lt"/>
                <a:ea typeface="Calibri" panose="020F0502020204030204" pitchFamily="34" charset="0"/>
                <a:cs typeface="Times New Roman" panose="02020603050405020304" pitchFamily="18" charset="0"/>
              </a:rPr>
              <a:t> “</a:t>
            </a:r>
            <a:r>
              <a:rPr lang="en-US" sz="1600" dirty="0" err="1" smtClean="0">
                <a:latin typeface="+mj-lt"/>
                <a:ea typeface="Calibri" panose="020F0502020204030204" pitchFamily="34" charset="0"/>
                <a:cs typeface="Times New Roman" panose="02020603050405020304" pitchFamily="18" charset="0"/>
              </a:rPr>
              <a:t>TongDiem</a:t>
            </a:r>
            <a:r>
              <a:rPr lang="en-US" sz="1600" dirty="0" smtClean="0">
                <a:latin typeface="+mj-lt"/>
                <a:ea typeface="Calibri" panose="020F0502020204030204" pitchFamily="34" charset="0"/>
                <a:cs typeface="Times New Roman" panose="02020603050405020304" pitchFamily="18" charset="0"/>
              </a:rPr>
              <a:t>” .</a:t>
            </a:r>
            <a:endParaRPr lang="en-US" sz="1600" dirty="0">
              <a:effectLst/>
              <a:latin typeface="+mj-lt"/>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1802373"/>
            <a:ext cx="9144000" cy="2433697"/>
          </a:xfrm>
          <a:prstGeom prst="rect">
            <a:avLst/>
          </a:prstGeom>
        </p:spPr>
      </p:pic>
    </p:spTree>
    <p:extLst>
      <p:ext uri="{BB962C8B-B14F-4D97-AF65-F5344CB8AC3E}">
        <p14:creationId xmlns:p14="http://schemas.microsoft.com/office/powerpoint/2010/main" val="352112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715570"/>
            <a:ext cx="6658604" cy="4358309"/>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$bucket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dirty="0" err="1"/>
              <a:t>Phân</a:t>
            </a:r>
            <a:r>
              <a:rPr lang="en-US" dirty="0"/>
              <a:t> </a:t>
            </a:r>
            <a:r>
              <a:rPr lang="en-US" dirty="0" err="1"/>
              <a:t>loại</a:t>
            </a:r>
            <a:r>
              <a:rPr lang="en-US" dirty="0"/>
              <a:t> </a:t>
            </a:r>
            <a:r>
              <a:rPr lang="en-US" dirty="0" err="1"/>
              <a:t>tài</a:t>
            </a:r>
            <a:r>
              <a:rPr lang="en-US" dirty="0"/>
              <a:t> </a:t>
            </a:r>
            <a:r>
              <a:rPr lang="en-US" dirty="0" err="1"/>
              <a:t>liệu</a:t>
            </a:r>
            <a:r>
              <a:rPr lang="en-US" dirty="0"/>
              <a:t> </a:t>
            </a:r>
            <a:r>
              <a:rPr lang="en-US" dirty="0" err="1"/>
              <a:t>đến</a:t>
            </a:r>
            <a:r>
              <a:rPr lang="en-US" dirty="0"/>
              <a:t> </a:t>
            </a:r>
            <a:r>
              <a:rPr lang="en-US" dirty="0" err="1"/>
              <a:t>thành</a:t>
            </a:r>
            <a:r>
              <a:rPr lang="en-US" dirty="0"/>
              <a:t> </a:t>
            </a:r>
            <a:r>
              <a:rPr lang="en-US" dirty="0" err="1"/>
              <a:t>các</a:t>
            </a:r>
            <a:r>
              <a:rPr lang="en-US" dirty="0"/>
              <a:t> </a:t>
            </a:r>
            <a:r>
              <a:rPr lang="en-US" dirty="0" err="1"/>
              <a:t>nhóm</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nhóm</a:t>
            </a:r>
            <a:r>
              <a:rPr lang="en-US" dirty="0"/>
              <a:t>, </a:t>
            </a:r>
            <a:r>
              <a:rPr lang="en-US" dirty="0" err="1"/>
              <a:t>dựa</a:t>
            </a:r>
            <a:r>
              <a:rPr lang="en-US" dirty="0"/>
              <a:t> </a:t>
            </a:r>
            <a:r>
              <a:rPr lang="en-US" dirty="0" err="1"/>
              <a:t>trên</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và</a:t>
            </a:r>
            <a:r>
              <a:rPr lang="en-US" dirty="0"/>
              <a:t> </a:t>
            </a:r>
            <a:r>
              <a:rPr lang="en-US" dirty="0" err="1"/>
              <a:t>ranh</a:t>
            </a:r>
            <a:r>
              <a:rPr lang="en-US" dirty="0"/>
              <a:t> </a:t>
            </a:r>
            <a:r>
              <a:rPr lang="en-US" dirty="0" err="1"/>
              <a:t>giới</a:t>
            </a:r>
            <a:r>
              <a:rPr lang="en-US" dirty="0"/>
              <a:t> </a:t>
            </a:r>
            <a:r>
              <a:rPr lang="en-US" dirty="0" err="1"/>
              <a:t>nhóm</a:t>
            </a:r>
            <a:r>
              <a:rPr lang="en-US" dirty="0"/>
              <a:t> </a:t>
            </a:r>
            <a:r>
              <a:rPr lang="en-US" dirty="0" err="1"/>
              <a:t>được</a:t>
            </a:r>
            <a:r>
              <a:rPr lang="en-US" dirty="0"/>
              <a:t> </a:t>
            </a:r>
            <a:r>
              <a:rPr lang="en-US" dirty="0" err="1"/>
              <a:t>chỉ</a:t>
            </a:r>
            <a:r>
              <a:rPr lang="en-US" dirty="0"/>
              <a:t> </a:t>
            </a:r>
            <a:r>
              <a:rPr lang="en-US" dirty="0" err="1"/>
              <a:t>định</a:t>
            </a:r>
            <a:r>
              <a:rPr lang="en-US" dirty="0"/>
              <a:t>.</a:t>
            </a:r>
          </a:p>
          <a:p>
            <a:pPr>
              <a:lnSpc>
                <a:spcPct val="107000"/>
              </a:lnSpc>
              <a:spcBef>
                <a:spcPts val="1800"/>
              </a:spcBef>
            </a:pPr>
            <a:r>
              <a:rPr lang="en-US" spc="-5" dirty="0" err="1"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smtClean="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atinLnBrk="1"/>
            <a:r>
              <a:rPr lang="en-US" sz="1600" dirty="0">
                <a:latin typeface="Consolas" panose="020B0609020204030204" pitchFamily="49" charset="0"/>
              </a:rPr>
              <a:t>{</a:t>
            </a:r>
          </a:p>
          <a:p>
            <a:pPr latinLnBrk="1"/>
            <a:r>
              <a:rPr lang="en-US" sz="1600" dirty="0">
                <a:latin typeface="Consolas" panose="020B0609020204030204" pitchFamily="49" charset="0"/>
              </a:rPr>
              <a:t>  $bucket: {</a:t>
            </a:r>
          </a:p>
          <a:p>
            <a:pPr latinLnBrk="1"/>
            <a:r>
              <a:rPr lang="en-US" sz="1600" dirty="0">
                <a:latin typeface="Consolas" panose="020B0609020204030204" pitchFamily="49" charset="0"/>
              </a:rPr>
              <a:t>      </a:t>
            </a:r>
            <a:r>
              <a:rPr lang="en-US" sz="1600" dirty="0" err="1">
                <a:latin typeface="Consolas" panose="020B0609020204030204" pitchFamily="49" charset="0"/>
              </a:rPr>
              <a:t>groupBy</a:t>
            </a:r>
            <a:r>
              <a:rPr lang="en-US" sz="1600" dirty="0">
                <a:latin typeface="Consolas" panose="020B0609020204030204" pitchFamily="49" charset="0"/>
              </a:rPr>
              <a:t>: &lt;expression&gt;,</a:t>
            </a:r>
          </a:p>
          <a:p>
            <a:pPr latinLnBrk="1"/>
            <a:r>
              <a:rPr lang="en-US" sz="1600" dirty="0">
                <a:latin typeface="Consolas" panose="020B0609020204030204" pitchFamily="49" charset="0"/>
              </a:rPr>
              <a:t>      boundaries: [ &lt;lowerbound1&gt;, &lt;lowerbound2&gt;, ... ],</a:t>
            </a:r>
          </a:p>
          <a:p>
            <a:pPr latinLnBrk="1"/>
            <a:r>
              <a:rPr lang="en-US" sz="1600" dirty="0">
                <a:latin typeface="Consolas" panose="020B0609020204030204" pitchFamily="49" charset="0"/>
              </a:rPr>
              <a:t>      </a:t>
            </a:r>
            <a:r>
              <a:rPr lang="en-US" sz="1600" b="1" dirty="0">
                <a:latin typeface="Consolas" panose="020B0609020204030204" pitchFamily="49" charset="0"/>
              </a:rPr>
              <a:t>default</a:t>
            </a:r>
            <a:r>
              <a:rPr lang="en-US" sz="1600" dirty="0">
                <a:latin typeface="Consolas" panose="020B0609020204030204" pitchFamily="49" charset="0"/>
              </a:rPr>
              <a:t>: &lt;literal&gt;,</a:t>
            </a:r>
          </a:p>
          <a:p>
            <a:pPr latinLnBrk="1"/>
            <a:r>
              <a:rPr lang="en-US" sz="1600" dirty="0">
                <a:latin typeface="Consolas" panose="020B0609020204030204" pitchFamily="49" charset="0"/>
              </a:rPr>
              <a:t>      output: {</a:t>
            </a:r>
          </a:p>
          <a:p>
            <a:pPr latinLnBrk="1"/>
            <a:r>
              <a:rPr lang="en-US" sz="1600" dirty="0">
                <a:latin typeface="Consolas" panose="020B0609020204030204" pitchFamily="49" charset="0"/>
              </a:rPr>
              <a:t>         &lt;output1&gt;: { &lt;$accumulator expression&gt; },</a:t>
            </a:r>
          </a:p>
          <a:p>
            <a:pPr latinLnBrk="1"/>
            <a:r>
              <a:rPr lang="en-US" sz="1600" dirty="0">
                <a:latin typeface="Consolas" panose="020B0609020204030204" pitchFamily="49" charset="0"/>
              </a:rPr>
              <a:t>         ...</a:t>
            </a:r>
          </a:p>
          <a:p>
            <a:pPr latinLnBrk="1"/>
            <a:r>
              <a:rPr lang="en-US" sz="1600" dirty="0">
                <a:latin typeface="Consolas" panose="020B0609020204030204" pitchFamily="49" charset="0"/>
              </a:rPr>
              <a:t>         &lt;</a:t>
            </a:r>
            <a:r>
              <a:rPr lang="en-US" sz="1600" dirty="0" err="1">
                <a:latin typeface="Consolas" panose="020B0609020204030204" pitchFamily="49" charset="0"/>
              </a:rPr>
              <a:t>outputN</a:t>
            </a:r>
            <a:r>
              <a:rPr lang="en-US" sz="1600" dirty="0">
                <a:latin typeface="Consolas" panose="020B0609020204030204" pitchFamily="49" charset="0"/>
              </a:rPr>
              <a:t>&gt;: { &lt;$accumulator expression&gt; }</a:t>
            </a:r>
          </a:p>
          <a:p>
            <a:pPr latinLnBrk="1"/>
            <a:r>
              <a:rPr lang="en-US" sz="1600" dirty="0">
                <a:latin typeface="Consolas" panose="020B0609020204030204" pitchFamily="49" charset="0"/>
              </a:rPr>
              <a:t>      }</a:t>
            </a:r>
          </a:p>
          <a:p>
            <a:pPr latinLnBrk="1"/>
            <a:r>
              <a:rPr lang="en-US" sz="1600" dirty="0">
                <a:latin typeface="Consolas" panose="020B0609020204030204" pitchFamily="49" charset="0"/>
              </a:rPr>
              <a:t>   }</a:t>
            </a:r>
          </a:p>
          <a:p>
            <a:pPr latinLnBrk="1"/>
            <a:r>
              <a:rPr lang="en-US" sz="1600" dirty="0">
                <a:latin typeface="Consolas" panose="020B0609020204030204" pitchFamily="49" charset="0"/>
              </a:rPr>
              <a:t>}</a:t>
            </a:r>
          </a:p>
        </p:txBody>
      </p:sp>
    </p:spTree>
    <p:extLst>
      <p:ext uri="{BB962C8B-B14F-4D97-AF65-F5344CB8AC3E}">
        <p14:creationId xmlns:p14="http://schemas.microsoft.com/office/powerpoint/2010/main" val="3370049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393683" y="392725"/>
            <a:ext cx="1636987" cy="322845"/>
          </a:xfrm>
          <a:prstGeom prst="rect">
            <a:avLst/>
          </a:prstGeom>
        </p:spPr>
        <p:txBody>
          <a:bodyPr wrap="none">
            <a:spAutoFit/>
          </a:bodyPr>
          <a:lstStyle/>
          <a:p>
            <a:pPr>
              <a:lnSpc>
                <a:spcPct val="107000"/>
              </a:lnSpc>
              <a:spcAft>
                <a:spcPts val="800"/>
              </a:spcAft>
            </a:pPr>
            <a:r>
              <a:rPr lang="en-US" dirty="0" err="1">
                <a:ea typeface="Calibri" panose="020F0502020204030204" pitchFamily="34" charset="0"/>
                <a:cs typeface="Times New Roman" panose="02020603050405020304" pitchFamily="18" charset="0"/>
              </a:rPr>
              <a:t>Kết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quả</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trả</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về</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là</a:t>
            </a:r>
            <a:r>
              <a:rPr lang="en-US" dirty="0">
                <a:ea typeface="Calibri" panose="020F0502020204030204" pitchFamily="34" charset="0"/>
                <a:cs typeface="Times New Roman" panose="02020603050405020304" pitchFamily="18" charset="0"/>
              </a:rPr>
              <a:t> : </a:t>
            </a:r>
          </a:p>
        </p:txBody>
      </p:sp>
      <p:pic>
        <p:nvPicPr>
          <p:cNvPr id="3" name="Picture 2"/>
          <p:cNvPicPr>
            <a:picLocks noChangeAspect="1"/>
          </p:cNvPicPr>
          <p:nvPr/>
        </p:nvPicPr>
        <p:blipFill>
          <a:blip r:embed="rId2"/>
          <a:stretch>
            <a:fillRect/>
          </a:stretch>
        </p:blipFill>
        <p:spPr>
          <a:xfrm>
            <a:off x="452533" y="2639620"/>
            <a:ext cx="3600450" cy="1819275"/>
          </a:xfrm>
          <a:prstGeom prst="rect">
            <a:avLst/>
          </a:prstGeom>
        </p:spPr>
      </p:pic>
      <p:sp>
        <p:nvSpPr>
          <p:cNvPr id="10" name="TextBox 9"/>
          <p:cNvSpPr txBox="1"/>
          <p:nvPr/>
        </p:nvSpPr>
        <p:spPr>
          <a:xfrm>
            <a:off x="338098" y="1038415"/>
            <a:ext cx="5055586" cy="954107"/>
          </a:xfrm>
          <a:prstGeom prst="rect">
            <a:avLst/>
          </a:prstGeom>
          <a:noFill/>
        </p:spPr>
        <p:txBody>
          <a:bodyPr wrap="square" rtlCol="0">
            <a:spAutoFit/>
          </a:bodyPr>
          <a:lstStyle/>
          <a:p>
            <a:r>
              <a:rPr lang="en-US" dirty="0" err="1" smtClean="0"/>
              <a:t>Xuất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tên</a:t>
            </a:r>
            <a:r>
              <a:rPr lang="en-US" dirty="0" smtClean="0"/>
              <a:t> </a:t>
            </a:r>
            <a:r>
              <a:rPr lang="en-US" dirty="0" err="1" smtClean="0"/>
              <a:t>các</a:t>
            </a:r>
            <a:r>
              <a:rPr lang="en-US" dirty="0" smtClean="0"/>
              <a:t> </a:t>
            </a:r>
            <a:r>
              <a:rPr lang="en-US" dirty="0" err="1" smtClean="0"/>
              <a:t>học</a:t>
            </a:r>
            <a:r>
              <a:rPr lang="en-US" dirty="0" smtClean="0"/>
              <a:t> </a:t>
            </a:r>
            <a:r>
              <a:rPr lang="en-US" dirty="0" err="1" smtClean="0"/>
              <a:t>sinh</a:t>
            </a:r>
            <a:r>
              <a:rPr lang="en-US" dirty="0" smtClean="0"/>
              <a:t> </a:t>
            </a:r>
            <a:r>
              <a:rPr lang="en-US" dirty="0" err="1" smtClean="0"/>
              <a:t>có</a:t>
            </a:r>
            <a:r>
              <a:rPr lang="en-US" dirty="0" smtClean="0"/>
              <a:t> </a:t>
            </a:r>
            <a:r>
              <a:rPr lang="en-US" dirty="0" err="1" smtClean="0"/>
              <a:t>điểm</a:t>
            </a:r>
            <a:r>
              <a:rPr lang="en-US" dirty="0" smtClean="0"/>
              <a:t> </a:t>
            </a:r>
            <a:r>
              <a:rPr lang="en-US" dirty="0" err="1" smtClean="0"/>
              <a:t>thi</a:t>
            </a:r>
            <a:r>
              <a:rPr lang="en-US" dirty="0" smtClean="0"/>
              <a:t> </a:t>
            </a:r>
            <a:r>
              <a:rPr lang="en-US" dirty="0" err="1" smtClean="0"/>
              <a:t>toán</a:t>
            </a:r>
            <a:r>
              <a:rPr lang="en-US" dirty="0" smtClean="0"/>
              <a:t> </a:t>
            </a:r>
            <a:r>
              <a:rPr lang="en-US" dirty="0" err="1" smtClean="0"/>
              <a:t>từ</a:t>
            </a:r>
            <a:r>
              <a:rPr lang="en-US" dirty="0" smtClean="0"/>
              <a:t> 6 </a:t>
            </a:r>
            <a:r>
              <a:rPr lang="en-US" dirty="0" err="1" smtClean="0"/>
              <a:t>đến</a:t>
            </a:r>
            <a:r>
              <a:rPr lang="en-US" dirty="0" smtClean="0"/>
              <a:t> 10 </a:t>
            </a:r>
            <a:r>
              <a:rPr lang="en-US" dirty="0" err="1" smtClean="0"/>
              <a:t>cho</a:t>
            </a:r>
            <a:r>
              <a:rPr lang="en-US" dirty="0"/>
              <a:t> </a:t>
            </a:r>
            <a:r>
              <a:rPr lang="en-US" dirty="0" err="1" smtClean="0"/>
              <a:t>vào</a:t>
            </a:r>
            <a:r>
              <a:rPr lang="en-US" dirty="0" smtClean="0"/>
              <a:t> </a:t>
            </a:r>
            <a:r>
              <a:rPr lang="en-US" dirty="0" err="1" smtClean="0"/>
              <a:t>một</a:t>
            </a:r>
            <a:r>
              <a:rPr lang="en-US" dirty="0" smtClean="0"/>
              <a:t> </a:t>
            </a:r>
            <a:r>
              <a:rPr lang="en-US" dirty="0" err="1" smtClean="0"/>
              <a:t>trường</a:t>
            </a:r>
            <a:r>
              <a:rPr lang="en-US" dirty="0" smtClean="0"/>
              <a:t> </a:t>
            </a:r>
            <a:r>
              <a:rPr lang="en-US" dirty="0" err="1" smtClean="0"/>
              <a:t>riêng</a:t>
            </a:r>
            <a:r>
              <a:rPr lang="en-US" dirty="0" smtClean="0"/>
              <a:t> “titles” </a:t>
            </a:r>
            <a:r>
              <a:rPr lang="en-US" dirty="0" err="1" smtClean="0"/>
              <a:t>và</a:t>
            </a:r>
            <a:r>
              <a:rPr lang="en-US" dirty="0" smtClean="0"/>
              <a:t> </a:t>
            </a:r>
            <a:r>
              <a:rPr lang="en-US" dirty="0" err="1" smtClean="0"/>
              <a:t>đưa</a:t>
            </a:r>
            <a:r>
              <a:rPr lang="en-US" dirty="0" smtClean="0"/>
              <a:t> </a:t>
            </a:r>
            <a:r>
              <a:rPr lang="en-US" dirty="0" err="1" smtClean="0"/>
              <a:t>ra</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các</a:t>
            </a:r>
            <a:r>
              <a:rPr lang="en-US" dirty="0" smtClean="0"/>
              <a:t> </a:t>
            </a:r>
            <a:r>
              <a:rPr lang="en-US" dirty="0" err="1" smtClean="0"/>
              <a:t>thí</a:t>
            </a:r>
            <a:r>
              <a:rPr lang="en-US" dirty="0" smtClean="0"/>
              <a:t> </a:t>
            </a:r>
            <a:r>
              <a:rPr lang="en-US" dirty="0" err="1" smtClean="0"/>
              <a:t>sinh</a:t>
            </a:r>
            <a:r>
              <a:rPr lang="en-US" dirty="0" smtClean="0"/>
              <a:t> </a:t>
            </a:r>
            <a:r>
              <a:rPr lang="en-US" dirty="0" err="1" smtClean="0"/>
              <a:t>còn</a:t>
            </a:r>
            <a:r>
              <a:rPr lang="en-US" dirty="0" smtClean="0"/>
              <a:t> </a:t>
            </a:r>
            <a:r>
              <a:rPr lang="en-US" dirty="0" err="1" smtClean="0"/>
              <a:t>lại</a:t>
            </a:r>
            <a:r>
              <a:rPr lang="en-US" dirty="0" smtClean="0"/>
              <a:t> </a:t>
            </a:r>
            <a:r>
              <a:rPr lang="en-US" dirty="0" err="1" smtClean="0"/>
              <a:t>bỏ</a:t>
            </a:r>
            <a:r>
              <a:rPr lang="en-US" dirty="0" smtClean="0"/>
              <a:t> </a:t>
            </a:r>
            <a:r>
              <a:rPr lang="en-US" dirty="0" err="1" smtClean="0"/>
              <a:t>vào</a:t>
            </a:r>
            <a:r>
              <a:rPr lang="en-US" dirty="0" smtClean="0"/>
              <a:t> </a:t>
            </a:r>
            <a:r>
              <a:rPr lang="en-US" dirty="0" err="1" smtClean="0"/>
              <a:t>một</a:t>
            </a:r>
            <a:r>
              <a:rPr lang="en-US" dirty="0" smtClean="0"/>
              <a:t> document “Others” </a:t>
            </a:r>
            <a:r>
              <a:rPr lang="en-US" dirty="0" err="1" smtClean="0"/>
              <a:t>và</a:t>
            </a:r>
            <a:r>
              <a:rPr lang="en-US" dirty="0" smtClean="0"/>
              <a:t> </a:t>
            </a:r>
            <a:r>
              <a:rPr lang="en-US" dirty="0" err="1" smtClean="0"/>
              <a:t>cũng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như</a:t>
            </a:r>
            <a:r>
              <a:rPr lang="en-US" dirty="0" smtClean="0"/>
              <a:t> </a:t>
            </a:r>
            <a:r>
              <a:rPr lang="en-US" dirty="0" err="1" smtClean="0"/>
              <a:t>vậy</a:t>
            </a:r>
            <a:r>
              <a:rPr lang="en-US" dirty="0" smtClean="0"/>
              <a:t> . </a:t>
            </a:r>
            <a:endParaRPr lang="en-US" dirty="0"/>
          </a:p>
        </p:txBody>
      </p:sp>
      <p:pic>
        <p:nvPicPr>
          <p:cNvPr id="5" name="Picture 4"/>
          <p:cNvPicPr>
            <a:picLocks noChangeAspect="1"/>
          </p:cNvPicPr>
          <p:nvPr/>
        </p:nvPicPr>
        <p:blipFill>
          <a:blip r:embed="rId3"/>
          <a:stretch>
            <a:fillRect/>
          </a:stretch>
        </p:blipFill>
        <p:spPr>
          <a:xfrm>
            <a:off x="5506564" y="715570"/>
            <a:ext cx="3267075" cy="3867150"/>
          </a:xfrm>
          <a:prstGeom prst="rect">
            <a:avLst/>
          </a:prstGeom>
        </p:spPr>
      </p:pic>
    </p:spTree>
    <p:extLst>
      <p:ext uri="{BB962C8B-B14F-4D97-AF65-F5344CB8AC3E}">
        <p14:creationId xmlns:p14="http://schemas.microsoft.com/office/powerpoint/2010/main" val="71293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404983"/>
          </a:xfrm>
          <a:prstGeom prst="rect">
            <a:avLst/>
          </a:prstGeom>
        </p:spPr>
        <p:txBody>
          <a:bodyPr wrap="square">
            <a:spAutoFit/>
          </a:bodyPr>
          <a:lstStyle/>
          <a:p>
            <a:pPr>
              <a:lnSpc>
                <a:spcPct val="107000"/>
              </a:lnSpc>
              <a:spcBef>
                <a:spcPts val="1800"/>
              </a:spcBef>
              <a:spcAft>
                <a:spcPts val="720"/>
              </a:spcAft>
            </a:pPr>
            <a:r>
              <a:rPr lang="en-US" sz="2000" b="1" dirty="0" smtClean="0">
                <a:solidFill>
                  <a:srgbClr val="292B2C"/>
                </a:solidFill>
                <a:latin typeface="Segoe UI" panose="020B0502040204020203" pitchFamily="34" charset="0"/>
                <a:ea typeface="Calibri" panose="020F0502020204030204" pitchFamily="34" charset="0"/>
                <a:cs typeface="Times New Roman" panose="02020603050405020304" pitchFamily="18" charset="0"/>
              </a:rPr>
              <a:t>DỮ LIỆU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60604" y="1377590"/>
            <a:ext cx="8467725" cy="2247900"/>
          </a:xfrm>
          <a:prstGeom prst="rect">
            <a:avLst/>
          </a:prstGeom>
        </p:spPr>
      </p:pic>
    </p:spTree>
    <p:extLst>
      <p:ext uri="{BB962C8B-B14F-4D97-AF65-F5344CB8AC3E}">
        <p14:creationId xmlns:p14="http://schemas.microsoft.com/office/powerpoint/2010/main" val="1489935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404983"/>
          </a:xfrm>
          <a:prstGeom prst="rect">
            <a:avLst/>
          </a:prstGeom>
        </p:spPr>
        <p:txBody>
          <a:bodyPr wrap="square">
            <a:spAutoFit/>
          </a:bodyPr>
          <a:lstStyle/>
          <a:p>
            <a:pPr>
              <a:lnSpc>
                <a:spcPct val="107000"/>
              </a:lnSpc>
              <a:spcBef>
                <a:spcPts val="1800"/>
              </a:spcBef>
              <a:spcAft>
                <a:spcPts val="720"/>
              </a:spcAft>
            </a:pP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$sum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1373946" y="1041231"/>
            <a:ext cx="6312961" cy="307777"/>
          </a:xfrm>
          <a:prstGeom prst="rect">
            <a:avLst/>
          </a:prstGeom>
          <a:noFill/>
        </p:spPr>
        <p:txBody>
          <a:bodyPr wrap="square" rtlCol="0">
            <a:spAutoFit/>
          </a:bodyPr>
          <a:lstStyle/>
          <a:p>
            <a:r>
              <a:rPr lang="en-US" dirty="0" err="1" smtClean="0"/>
              <a:t>Đếm</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học</a:t>
            </a:r>
            <a:r>
              <a:rPr lang="en-US" dirty="0" smtClean="0"/>
              <a:t> </a:t>
            </a:r>
            <a:r>
              <a:rPr lang="en-US" dirty="0" err="1" smtClean="0"/>
              <a:t>sinh</a:t>
            </a:r>
            <a:r>
              <a:rPr lang="en-US" dirty="0" smtClean="0"/>
              <a:t> </a:t>
            </a:r>
            <a:r>
              <a:rPr lang="en-US" dirty="0" err="1" smtClean="0"/>
              <a:t>có</a:t>
            </a:r>
            <a:r>
              <a:rPr lang="en-US" dirty="0" smtClean="0"/>
              <a:t> </a:t>
            </a:r>
            <a:r>
              <a:rPr lang="en-US" dirty="0" err="1" smtClean="0"/>
              <a:t>tổng</a:t>
            </a:r>
            <a:r>
              <a:rPr lang="en-US" dirty="0" smtClean="0"/>
              <a:t> </a:t>
            </a:r>
            <a:r>
              <a:rPr lang="en-US" dirty="0" err="1" smtClean="0"/>
              <a:t>điểm</a:t>
            </a:r>
            <a:r>
              <a:rPr lang="en-US" dirty="0" smtClean="0"/>
              <a:t> </a:t>
            </a:r>
            <a:r>
              <a:rPr lang="en-US" dirty="0" err="1" smtClean="0"/>
              <a:t>trên</a:t>
            </a:r>
            <a:r>
              <a:rPr lang="en-US" dirty="0" smtClean="0"/>
              <a:t> 18 </a:t>
            </a:r>
            <a:r>
              <a:rPr lang="en-US" dirty="0" err="1" smtClean="0"/>
              <a:t>điểm</a:t>
            </a:r>
            <a:r>
              <a:rPr lang="en-US" dirty="0" smtClean="0"/>
              <a:t> </a:t>
            </a:r>
            <a:r>
              <a:rPr lang="en-US" dirty="0" err="1" smtClean="0"/>
              <a:t>và</a:t>
            </a:r>
            <a:r>
              <a:rPr lang="en-US" dirty="0" smtClean="0"/>
              <a:t> </a:t>
            </a:r>
            <a:r>
              <a:rPr lang="en-US" dirty="0" err="1" smtClean="0"/>
              <a:t>hiện</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dat</a:t>
            </a:r>
            <a:r>
              <a:rPr lang="en-US" dirty="0" smtClean="0"/>
              <a:t>” </a:t>
            </a:r>
            <a:endParaRPr lang="en-US" dirty="0"/>
          </a:p>
        </p:txBody>
      </p:sp>
      <p:sp>
        <p:nvSpPr>
          <p:cNvPr id="14" name="TextBox 13"/>
          <p:cNvSpPr txBox="1"/>
          <p:nvPr/>
        </p:nvSpPr>
        <p:spPr>
          <a:xfrm>
            <a:off x="1246471" y="2405407"/>
            <a:ext cx="6651057" cy="523220"/>
          </a:xfrm>
          <a:prstGeom prst="rect">
            <a:avLst/>
          </a:prstGeom>
          <a:noFill/>
        </p:spPr>
        <p:txBody>
          <a:bodyPr wrap="square" rtlCol="0">
            <a:spAutoFit/>
          </a:bodyPr>
          <a:lstStyle/>
          <a:p>
            <a:r>
              <a:rPr lang="en-US" dirty="0" err="1" smtClean="0"/>
              <a:t>Đưa</a:t>
            </a:r>
            <a:r>
              <a:rPr lang="en-US" dirty="0" smtClean="0"/>
              <a:t> </a:t>
            </a:r>
            <a:r>
              <a:rPr lang="en-US" dirty="0" err="1" smtClean="0"/>
              <a:t>ra</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thông</a:t>
            </a:r>
            <a:r>
              <a:rPr lang="en-US" dirty="0" smtClean="0"/>
              <a:t> tin </a:t>
            </a:r>
            <a:r>
              <a:rPr lang="en-US" dirty="0" err="1" smtClean="0"/>
              <a:t>và</a:t>
            </a:r>
            <a:r>
              <a:rPr lang="en-US" dirty="0" smtClean="0"/>
              <a:t> </a:t>
            </a:r>
            <a:r>
              <a:rPr lang="en-US" dirty="0" err="1" smtClean="0"/>
              <a:t>tính</a:t>
            </a:r>
            <a:r>
              <a:rPr lang="en-US" dirty="0" smtClean="0"/>
              <a:t> </a:t>
            </a:r>
            <a:r>
              <a:rPr lang="en-US" dirty="0" err="1" smtClean="0"/>
              <a:t>tổng</a:t>
            </a:r>
            <a:r>
              <a:rPr lang="en-US" dirty="0" smtClean="0"/>
              <a:t> </a:t>
            </a:r>
            <a:r>
              <a:rPr lang="en-US" dirty="0" err="1" smtClean="0"/>
              <a:t>điểm</a:t>
            </a:r>
            <a:r>
              <a:rPr lang="en-US" dirty="0" smtClean="0"/>
              <a:t> </a:t>
            </a:r>
            <a:r>
              <a:rPr lang="en-US" dirty="0" err="1" smtClean="0"/>
              <a:t>các</a:t>
            </a:r>
            <a:r>
              <a:rPr lang="en-US" dirty="0" smtClean="0"/>
              <a:t> </a:t>
            </a:r>
            <a:r>
              <a:rPr lang="en-US" dirty="0" err="1" smtClean="0"/>
              <a:t>học</a:t>
            </a:r>
            <a:r>
              <a:rPr lang="en-US" dirty="0" smtClean="0"/>
              <a:t> </a:t>
            </a:r>
            <a:r>
              <a:rPr lang="en-US" dirty="0" err="1" smtClean="0"/>
              <a:t>sinh</a:t>
            </a:r>
            <a:r>
              <a:rPr lang="en-US" dirty="0" smtClean="0"/>
              <a:t>, </a:t>
            </a:r>
            <a:r>
              <a:rPr lang="en-US" dirty="0" err="1" smtClean="0"/>
              <a:t>chỉ</a:t>
            </a:r>
            <a:r>
              <a:rPr lang="en-US" dirty="0" smtClean="0"/>
              <a:t> </a:t>
            </a:r>
            <a:r>
              <a:rPr lang="en-US" dirty="0" err="1" smtClean="0"/>
              <a:t>xuất</a:t>
            </a:r>
            <a:r>
              <a:rPr lang="en-US" dirty="0" smtClean="0"/>
              <a:t> </a:t>
            </a:r>
            <a:r>
              <a:rPr lang="en-US" dirty="0" err="1" smtClean="0"/>
              <a:t>các</a:t>
            </a:r>
            <a:r>
              <a:rPr lang="en-US" dirty="0" smtClean="0"/>
              <a:t> </a:t>
            </a:r>
            <a:r>
              <a:rPr lang="en-US" dirty="0" err="1" smtClean="0"/>
              <a:t>học</a:t>
            </a:r>
            <a:r>
              <a:rPr lang="en-US" dirty="0" smtClean="0"/>
              <a:t> </a:t>
            </a:r>
            <a:r>
              <a:rPr lang="en-US" dirty="0" err="1" smtClean="0"/>
              <a:t>sinh</a:t>
            </a:r>
            <a:r>
              <a:rPr lang="en-US" dirty="0" smtClean="0"/>
              <a:t> </a:t>
            </a:r>
            <a:r>
              <a:rPr lang="en-US" dirty="0" err="1" smtClean="0"/>
              <a:t>thi</a:t>
            </a:r>
            <a:r>
              <a:rPr lang="en-US" dirty="0" smtClean="0"/>
              <a:t> </a:t>
            </a:r>
            <a:r>
              <a:rPr lang="en-US" dirty="0" err="1" smtClean="0"/>
              <a:t>tổng</a:t>
            </a:r>
            <a:r>
              <a:rPr lang="en-US" dirty="0" smtClean="0"/>
              <a:t> </a:t>
            </a:r>
            <a:r>
              <a:rPr lang="en-US" dirty="0" err="1" smtClean="0"/>
              <a:t>điểm</a:t>
            </a:r>
            <a:r>
              <a:rPr lang="en-US" dirty="0" smtClean="0"/>
              <a:t> </a:t>
            </a:r>
            <a:r>
              <a:rPr lang="en-US" dirty="0" err="1" smtClean="0"/>
              <a:t>trên</a:t>
            </a:r>
            <a:r>
              <a:rPr lang="en-US" dirty="0" smtClean="0"/>
              <a:t> 18 </a:t>
            </a:r>
            <a:r>
              <a:rPr lang="en-US" dirty="0" err="1" smtClean="0"/>
              <a:t>điểm</a:t>
            </a:r>
            <a:r>
              <a:rPr lang="en-US" dirty="0" smtClean="0"/>
              <a:t> .</a:t>
            </a:r>
            <a:endParaRPr lang="en-US" dirty="0"/>
          </a:p>
        </p:txBody>
      </p:sp>
      <p:pic>
        <p:nvPicPr>
          <p:cNvPr id="4" name="Picture 3"/>
          <p:cNvPicPr>
            <a:picLocks noChangeAspect="1"/>
          </p:cNvPicPr>
          <p:nvPr/>
        </p:nvPicPr>
        <p:blipFill>
          <a:blip r:embed="rId2"/>
          <a:stretch>
            <a:fillRect/>
          </a:stretch>
        </p:blipFill>
        <p:spPr>
          <a:xfrm>
            <a:off x="0" y="1514888"/>
            <a:ext cx="9144000" cy="823933"/>
          </a:xfrm>
          <a:prstGeom prst="rect">
            <a:avLst/>
          </a:prstGeom>
        </p:spPr>
      </p:pic>
      <p:pic>
        <p:nvPicPr>
          <p:cNvPr id="5" name="Picture 4"/>
          <p:cNvPicPr>
            <a:picLocks noChangeAspect="1"/>
          </p:cNvPicPr>
          <p:nvPr/>
        </p:nvPicPr>
        <p:blipFill>
          <a:blip r:embed="rId3"/>
          <a:stretch>
            <a:fillRect/>
          </a:stretch>
        </p:blipFill>
        <p:spPr>
          <a:xfrm>
            <a:off x="0" y="2995213"/>
            <a:ext cx="9144000" cy="2060395"/>
          </a:xfrm>
          <a:prstGeom prst="rect">
            <a:avLst/>
          </a:prstGeom>
        </p:spPr>
      </p:pic>
    </p:spTree>
    <p:extLst>
      <p:ext uri="{BB962C8B-B14F-4D97-AF65-F5344CB8AC3E}">
        <p14:creationId xmlns:p14="http://schemas.microsoft.com/office/powerpoint/2010/main" val="6109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02656420-4CA3-4E1C-BA53-8FE4ADF74AC1}"/>
              </a:ext>
            </a:extLst>
          </p:cNvPr>
          <p:cNvSpPr/>
          <p:nvPr/>
        </p:nvSpPr>
        <p:spPr>
          <a:xfrm>
            <a:off x="338098" y="1035770"/>
            <a:ext cx="7470315" cy="400110"/>
          </a:xfrm>
          <a:prstGeom prst="rect">
            <a:avLst/>
          </a:prstGeom>
        </p:spPr>
        <p:txBody>
          <a:bodyPr wrap="non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smtClean="0">
                <a:solidFill>
                  <a:srgbClr val="FF0000"/>
                </a:solidFill>
                <a:latin typeface="Times New Roman" panose="02020603050405020304" pitchFamily="18" charset="0"/>
                <a:cs typeface="Times New Roman" panose="02020603050405020304" pitchFamily="18" charset="0"/>
              </a:rPr>
              <a:t>db.Collection_name.</a:t>
            </a:r>
            <a:r>
              <a:rPr lang="en-US" sz="2000" dirty="0" smtClean="0">
                <a:solidFill>
                  <a:srgbClr val="FF0000"/>
                </a:solidFill>
                <a:latin typeface="Times New Roman" panose="02020603050405020304" pitchFamily="18" charset="0"/>
                <a:cs typeface="Times New Roman" panose="02020603050405020304" pitchFamily="18" charset="0"/>
              </a:rPr>
              <a:t>aggregate</a:t>
            </a:r>
            <a:r>
              <a:rPr lang="vi-VN" sz="2000" dirty="0" smtClean="0">
                <a:solidFill>
                  <a:srgbClr val="FF0000"/>
                </a:solidFill>
                <a:latin typeface="Times New Roman" panose="02020603050405020304" pitchFamily="18" charset="0"/>
                <a:cs typeface="Times New Roman" panose="02020603050405020304" pitchFamily="18" charset="0"/>
              </a:rPr>
              <a:t>(</a:t>
            </a:r>
            <a:r>
              <a:rPr lang="en-US" sz="2000" dirty="0" smtClean="0">
                <a:solidFill>
                  <a:srgbClr val="FF0000"/>
                </a:solidFill>
                <a:latin typeface="Times New Roman" panose="02020603050405020304" pitchFamily="18" charset="0"/>
                <a:cs typeface="Times New Roman" panose="02020603050405020304" pitchFamily="18" charset="0"/>
              </a:rPr>
              <a:t>pipeline,&lt;options&gt;</a:t>
            </a:r>
            <a:r>
              <a:rPr lang="vi-VN" sz="2000" dirty="0" smtClean="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5F85B624-5EE3-48F2-A2F9-541EE69C981C}"/>
              </a:ext>
            </a:extLst>
          </p:cNvPr>
          <p:cNvSpPr/>
          <p:nvPr/>
        </p:nvSpPr>
        <p:spPr>
          <a:xfrm>
            <a:off x="2220686" y="1067810"/>
            <a:ext cx="5484932"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8097" y="1553060"/>
            <a:ext cx="7131215" cy="1477328"/>
          </a:xfrm>
          <a:prstGeom prst="rect">
            <a:avLst/>
          </a:prstGeom>
        </p:spPr>
        <p:txBody>
          <a:bodyPr wrap="square">
            <a:spAutoFit/>
          </a:bodyPr>
          <a:lstStyle/>
          <a:p>
            <a:pPr>
              <a:spcBef>
                <a:spcPts val="1800"/>
              </a:spcBef>
            </a:pPr>
            <a:r>
              <a:rPr lang="vi-VN" sz="1800" dirty="0"/>
              <a:t>Aggregation có thể hiểu là sự tập hợp. Các </a:t>
            </a:r>
            <a:r>
              <a:rPr lang="vi-VN" sz="1800" b="1" dirty="0"/>
              <a:t>Aggregation</a:t>
            </a:r>
            <a:r>
              <a:rPr lang="vi-VN" sz="1800" dirty="0"/>
              <a:t> operation xử lý các bản ghi dữ liệu và trả về kết quả đã được tính toán. Các phép toán tập hợp nhóm các giá trị từ nhiều Document lại với nhau, và có thể thực hiện nhiều phép toán đa dạng trên dữ liệu đã được nhóm đó để trả về một kết quả duy </a:t>
            </a:r>
            <a:r>
              <a:rPr lang="vi-VN" sz="1800" dirty="0" smtClean="0"/>
              <a:t>nhất.</a:t>
            </a:r>
            <a:endParaRPr lang="en-US" sz="1800" dirty="0">
              <a:effectLst/>
              <a:latin typeface="+mj-lt"/>
              <a:ea typeface="Times New Roman" panose="02020603050405020304" pitchFamily="18" charset="0"/>
            </a:endParaRPr>
          </a:p>
        </p:txBody>
      </p:sp>
    </p:spTree>
    <p:extLst>
      <p:ext uri="{BB962C8B-B14F-4D97-AF65-F5344CB8AC3E}">
        <p14:creationId xmlns:p14="http://schemas.microsoft.com/office/powerpoint/2010/main" val="181603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404983"/>
          </a:xfrm>
          <a:prstGeom prst="rect">
            <a:avLst/>
          </a:prstGeom>
        </p:spPr>
        <p:txBody>
          <a:bodyPr wrap="square">
            <a:spAutoFit/>
          </a:bodyPr>
          <a:lstStyle/>
          <a:p>
            <a:pPr>
              <a:lnSpc>
                <a:spcPct val="107000"/>
              </a:lnSpc>
              <a:spcBef>
                <a:spcPts val="1800"/>
              </a:spcBef>
              <a:spcAft>
                <a:spcPts val="720"/>
              </a:spcAft>
            </a:pP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avg</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38096" y="1392188"/>
            <a:ext cx="4572000" cy="523220"/>
          </a:xfrm>
          <a:prstGeom prst="rect">
            <a:avLst/>
          </a:prstGeom>
        </p:spPr>
        <p:txBody>
          <a:bodyPr>
            <a:spAutoFit/>
          </a:bodyPr>
          <a:lstStyle/>
          <a:p>
            <a:r>
              <a:rPr lang="en-US" dirty="0" err="1" smtClean="0"/>
              <a:t>Tìm</a:t>
            </a:r>
            <a:r>
              <a:rPr lang="en-US" dirty="0" smtClean="0"/>
              <a:t> </a:t>
            </a:r>
            <a:r>
              <a:rPr lang="en-US" dirty="0" err="1" smtClean="0"/>
              <a:t>các</a:t>
            </a:r>
            <a:r>
              <a:rPr lang="en-US" dirty="0" smtClean="0"/>
              <a:t> </a:t>
            </a:r>
            <a:r>
              <a:rPr lang="en-US" dirty="0" err="1" smtClean="0"/>
              <a:t>học</a:t>
            </a:r>
            <a:r>
              <a:rPr lang="en-US" dirty="0" smtClean="0"/>
              <a:t> </a:t>
            </a:r>
            <a:r>
              <a:rPr lang="en-US" dirty="0" err="1" smtClean="0"/>
              <a:t>sinh</a:t>
            </a:r>
            <a:r>
              <a:rPr lang="en-US" dirty="0" smtClean="0"/>
              <a:t> </a:t>
            </a:r>
            <a:r>
              <a:rPr lang="en-US" dirty="0" err="1" smtClean="0"/>
              <a:t>có</a:t>
            </a:r>
            <a:r>
              <a:rPr lang="en-US" dirty="0" smtClean="0"/>
              <a:t> </a:t>
            </a:r>
            <a:r>
              <a:rPr lang="en-US" dirty="0" err="1" smtClean="0"/>
              <a:t>tổng</a:t>
            </a:r>
            <a:r>
              <a:rPr lang="en-US" dirty="0" smtClean="0"/>
              <a:t> </a:t>
            </a:r>
            <a:r>
              <a:rPr lang="en-US" dirty="0" err="1" smtClean="0"/>
              <a:t>điểm</a:t>
            </a:r>
            <a:r>
              <a:rPr lang="en-US" dirty="0" smtClean="0"/>
              <a:t> </a:t>
            </a:r>
            <a:r>
              <a:rPr lang="en-US" dirty="0" err="1" smtClean="0"/>
              <a:t>trung</a:t>
            </a:r>
            <a:r>
              <a:rPr lang="en-US" dirty="0" smtClean="0"/>
              <a:t> </a:t>
            </a:r>
            <a:r>
              <a:rPr lang="en-US" dirty="0" err="1" smtClean="0"/>
              <a:t>bình</a:t>
            </a:r>
            <a:r>
              <a:rPr lang="en-US" dirty="0" smtClean="0"/>
              <a:t> </a:t>
            </a:r>
            <a:r>
              <a:rPr lang="en-US" dirty="0" err="1" smtClean="0"/>
              <a:t>các</a:t>
            </a:r>
            <a:r>
              <a:rPr lang="en-US" dirty="0" smtClean="0"/>
              <a:t> </a:t>
            </a:r>
            <a:r>
              <a:rPr lang="en-US" dirty="0" err="1" smtClean="0"/>
              <a:t>môn</a:t>
            </a:r>
            <a:r>
              <a:rPr lang="en-US" dirty="0" smtClean="0"/>
              <a:t> </a:t>
            </a:r>
            <a:r>
              <a:rPr lang="en-US" dirty="0" err="1" smtClean="0"/>
              <a:t>duới</a:t>
            </a:r>
            <a:r>
              <a:rPr lang="en-US" dirty="0" smtClean="0"/>
              <a:t> 8 </a:t>
            </a:r>
            <a:r>
              <a:rPr lang="en-US" dirty="0" err="1" smtClean="0"/>
              <a:t>điểm</a:t>
            </a:r>
            <a:r>
              <a:rPr lang="en-US" dirty="0" smtClean="0"/>
              <a:t> .</a:t>
            </a:r>
            <a:endParaRPr lang="en-US" dirty="0"/>
          </a:p>
        </p:txBody>
      </p:sp>
      <p:pic>
        <p:nvPicPr>
          <p:cNvPr id="5" name="Picture 4"/>
          <p:cNvPicPr>
            <a:picLocks noChangeAspect="1"/>
          </p:cNvPicPr>
          <p:nvPr/>
        </p:nvPicPr>
        <p:blipFill>
          <a:blip r:embed="rId2"/>
          <a:stretch>
            <a:fillRect/>
          </a:stretch>
        </p:blipFill>
        <p:spPr>
          <a:xfrm>
            <a:off x="0" y="2187042"/>
            <a:ext cx="9144000" cy="1801297"/>
          </a:xfrm>
          <a:prstGeom prst="rect">
            <a:avLst/>
          </a:prstGeom>
        </p:spPr>
      </p:pic>
    </p:spTree>
    <p:extLst>
      <p:ext uri="{BB962C8B-B14F-4D97-AF65-F5344CB8AC3E}">
        <p14:creationId xmlns:p14="http://schemas.microsoft.com/office/powerpoint/2010/main" val="39632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404983"/>
          </a:xfrm>
          <a:prstGeom prst="rect">
            <a:avLst/>
          </a:prstGeom>
        </p:spPr>
        <p:txBody>
          <a:bodyPr wrap="square">
            <a:spAutoFit/>
          </a:bodyPr>
          <a:lstStyle/>
          <a:p>
            <a:pPr>
              <a:lnSpc>
                <a:spcPct val="107000"/>
              </a:lnSpc>
              <a:spcBef>
                <a:spcPts val="1800"/>
              </a:spcBef>
              <a:spcAft>
                <a:spcPts val="720"/>
              </a:spcAft>
            </a:pP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$max</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38096" y="1392188"/>
            <a:ext cx="4572000" cy="523220"/>
          </a:xfrm>
          <a:prstGeom prst="rect">
            <a:avLst/>
          </a:prstGeom>
        </p:spPr>
        <p:txBody>
          <a:bodyPr>
            <a:spAutoFit/>
          </a:bodyPr>
          <a:lstStyle/>
          <a:p>
            <a:r>
              <a:rPr lang="en-US" dirty="0" err="1" smtClean="0"/>
              <a:t>Tìm</a:t>
            </a:r>
            <a:r>
              <a:rPr lang="en-US" dirty="0" smtClean="0"/>
              <a:t> </a:t>
            </a:r>
            <a:r>
              <a:rPr lang="en-US" dirty="0" err="1" smtClean="0"/>
              <a:t>điểm</a:t>
            </a:r>
            <a:r>
              <a:rPr lang="en-US" dirty="0" smtClean="0"/>
              <a:t> </a:t>
            </a:r>
            <a:r>
              <a:rPr lang="en-US" dirty="0" err="1" smtClean="0"/>
              <a:t>cao</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thí</a:t>
            </a:r>
            <a:r>
              <a:rPr lang="en-US" dirty="0" smtClean="0"/>
              <a:t> </a:t>
            </a:r>
            <a:r>
              <a:rPr lang="en-US" dirty="0" err="1" smtClean="0"/>
              <a:t>sinh</a:t>
            </a:r>
            <a:r>
              <a:rPr lang="en-US" dirty="0" smtClean="0"/>
              <a:t> </a:t>
            </a:r>
            <a:r>
              <a:rPr lang="en-US" dirty="0" err="1" smtClean="0"/>
              <a:t>với</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điểm</a:t>
            </a:r>
            <a:r>
              <a:rPr lang="en-US" dirty="0" smtClean="0"/>
              <a:t> </a:t>
            </a:r>
            <a:r>
              <a:rPr lang="en-US" dirty="0" err="1" smtClean="0"/>
              <a:t>cao</a:t>
            </a:r>
            <a:r>
              <a:rPr lang="en-US" dirty="0" smtClean="0"/>
              <a:t> </a:t>
            </a:r>
            <a:r>
              <a:rPr lang="en-US" dirty="0" err="1" smtClean="0"/>
              <a:t>nhất</a:t>
            </a:r>
            <a:r>
              <a:rPr lang="en-US" dirty="0" smtClean="0"/>
              <a:t> </a:t>
            </a:r>
            <a:r>
              <a:rPr lang="en-US" dirty="0" err="1" smtClean="0"/>
              <a:t>phải</a:t>
            </a:r>
            <a:r>
              <a:rPr lang="en-US" dirty="0" smtClean="0"/>
              <a:t> </a:t>
            </a:r>
            <a:r>
              <a:rPr lang="en-US" dirty="0" err="1" smtClean="0"/>
              <a:t>trên</a:t>
            </a:r>
            <a:r>
              <a:rPr lang="en-US" dirty="0" smtClean="0"/>
              <a:t> 8 </a:t>
            </a:r>
            <a:r>
              <a:rPr lang="en-US" dirty="0" err="1" smtClean="0"/>
              <a:t>điểm</a:t>
            </a:r>
            <a:r>
              <a:rPr lang="en-US" dirty="0" smtClean="0"/>
              <a:t> .</a:t>
            </a:r>
            <a:endParaRPr lang="en-US" dirty="0"/>
          </a:p>
        </p:txBody>
      </p:sp>
      <p:pic>
        <p:nvPicPr>
          <p:cNvPr id="5" name="Picture 4"/>
          <p:cNvPicPr>
            <a:picLocks noChangeAspect="1"/>
          </p:cNvPicPr>
          <p:nvPr/>
        </p:nvPicPr>
        <p:blipFill>
          <a:blip r:embed="rId2"/>
          <a:stretch>
            <a:fillRect/>
          </a:stretch>
        </p:blipFill>
        <p:spPr>
          <a:xfrm>
            <a:off x="0" y="2187043"/>
            <a:ext cx="9144000" cy="1793436"/>
          </a:xfrm>
          <a:prstGeom prst="rect">
            <a:avLst/>
          </a:prstGeom>
        </p:spPr>
      </p:pic>
    </p:spTree>
    <p:extLst>
      <p:ext uri="{BB962C8B-B14F-4D97-AF65-F5344CB8AC3E}">
        <p14:creationId xmlns:p14="http://schemas.microsoft.com/office/powerpoint/2010/main" val="407775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630806" cy="421654"/>
          </a:xfrm>
          <a:prstGeom prst="rect">
            <a:avLst/>
          </a:prstGeom>
        </p:spPr>
        <p:txBody>
          <a:bodyPr wrap="square">
            <a:spAutoFit/>
          </a:bodyPr>
          <a:lstStyle/>
          <a:p>
            <a:pPr>
              <a:lnSpc>
                <a:spcPct val="107000"/>
              </a:lnSpc>
              <a:spcBef>
                <a:spcPts val="1800"/>
              </a:spcBef>
              <a:spcAft>
                <a:spcPts val="720"/>
              </a:spcAft>
            </a:pP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$push </a:t>
            </a:r>
            <a:r>
              <a:rPr lang="en-US"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a:t>
            </a:r>
            <a:r>
              <a:rPr lang="en-US"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smtClean="0"/>
              <a:t>Chèn</a:t>
            </a:r>
            <a:r>
              <a:rPr lang="en-US" dirty="0" smtClean="0"/>
              <a:t> </a:t>
            </a:r>
            <a:r>
              <a:rPr lang="en-US" dirty="0" err="1"/>
              <a:t>giá</a:t>
            </a:r>
            <a:r>
              <a:rPr lang="en-US" dirty="0"/>
              <a:t> </a:t>
            </a:r>
            <a:r>
              <a:rPr lang="en-US" dirty="0" err="1"/>
              <a:t>trị</a:t>
            </a:r>
            <a:r>
              <a:rPr lang="en-US" dirty="0"/>
              <a:t> </a:t>
            </a:r>
            <a:r>
              <a:rPr lang="en-US" dirty="0" err="1"/>
              <a:t>vào</a:t>
            </a:r>
            <a:r>
              <a:rPr lang="en-US" dirty="0"/>
              <a:t> </a:t>
            </a:r>
            <a:r>
              <a:rPr lang="en-US" dirty="0" err="1"/>
              <a:t>trong</a:t>
            </a:r>
            <a:r>
              <a:rPr lang="en-US" dirty="0"/>
              <a:t> </a:t>
            </a:r>
            <a:r>
              <a:rPr lang="en-US" dirty="0" err="1"/>
              <a:t>một</a:t>
            </a:r>
            <a:r>
              <a:rPr lang="en-US" dirty="0"/>
              <a:t> </a:t>
            </a:r>
            <a:r>
              <a:rPr lang="en-US" dirty="0" err="1"/>
              <a:t>mảng</a:t>
            </a:r>
            <a:r>
              <a:rPr lang="en-US" dirty="0"/>
              <a:t> </a:t>
            </a:r>
            <a:r>
              <a:rPr lang="en-US" dirty="0" err="1"/>
              <a:t>trong</a:t>
            </a:r>
            <a:r>
              <a:rPr lang="en-US" dirty="0"/>
              <a:t> Document </a:t>
            </a:r>
            <a:r>
              <a:rPr lang="en-US" dirty="0" err="1"/>
              <a:t>kết</a:t>
            </a:r>
            <a:r>
              <a:rPr lang="en-US" dirty="0"/>
              <a:t> </a:t>
            </a:r>
            <a:r>
              <a:rPr lang="en-US" dirty="0" err="1"/>
              <a:t>quả</a:t>
            </a:r>
            <a:r>
              <a:rPr lang="en-US" dirty="0"/>
              <a:t> )</a:t>
            </a:r>
          </a:p>
        </p:txBody>
      </p:sp>
      <p:sp>
        <p:nvSpPr>
          <p:cNvPr id="6" name="Rectangle 5"/>
          <p:cNvSpPr/>
          <p:nvPr/>
        </p:nvSpPr>
        <p:spPr>
          <a:xfrm>
            <a:off x="111564" y="1490606"/>
            <a:ext cx="4572000" cy="523220"/>
          </a:xfrm>
          <a:prstGeom prst="rect">
            <a:avLst/>
          </a:prstGeom>
        </p:spPr>
        <p:txBody>
          <a:bodyPr>
            <a:spAutoFit/>
          </a:bodyPr>
          <a:lstStyle/>
          <a:p>
            <a:r>
              <a:rPr lang="en-US" dirty="0" err="1" smtClean="0"/>
              <a:t>Xuất</a:t>
            </a:r>
            <a:r>
              <a:rPr lang="en-US" dirty="0" smtClean="0"/>
              <a:t> </a:t>
            </a:r>
            <a:r>
              <a:rPr lang="en-US" dirty="0" err="1" smtClean="0"/>
              <a:t>ra</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học</a:t>
            </a:r>
            <a:r>
              <a:rPr lang="en-US" dirty="0" smtClean="0"/>
              <a:t> </a:t>
            </a:r>
            <a:r>
              <a:rPr lang="en-US" dirty="0" err="1" smtClean="0"/>
              <a:t>sinh</a:t>
            </a:r>
            <a:r>
              <a:rPr lang="en-US" dirty="0" smtClean="0"/>
              <a:t> ở </a:t>
            </a:r>
            <a:r>
              <a:rPr lang="en-US" dirty="0" err="1" smtClean="0"/>
              <a:t>mỗi</a:t>
            </a:r>
            <a:r>
              <a:rPr lang="en-US" dirty="0" smtClean="0"/>
              <a:t> </a:t>
            </a:r>
            <a:r>
              <a:rPr lang="en-US" dirty="0" err="1" smtClean="0"/>
              <a:t>khối</a:t>
            </a:r>
            <a:r>
              <a:rPr lang="en-US" dirty="0" smtClean="0"/>
              <a:t> </a:t>
            </a:r>
            <a:r>
              <a:rPr lang="en-US" dirty="0" err="1" smtClean="0"/>
              <a:t>và</a:t>
            </a:r>
            <a:r>
              <a:rPr lang="en-US" dirty="0" smtClean="0"/>
              <a:t> </a:t>
            </a:r>
            <a:r>
              <a:rPr lang="en-US" dirty="0" err="1" smtClean="0"/>
              <a:t>cho</a:t>
            </a:r>
            <a:r>
              <a:rPr lang="en-US" dirty="0" smtClean="0"/>
              <a:t> </a:t>
            </a:r>
            <a:r>
              <a:rPr lang="en-US" dirty="0" err="1" smtClean="0"/>
              <a:t>biết</a:t>
            </a:r>
            <a:r>
              <a:rPr lang="en-US" dirty="0" smtClean="0"/>
              <a:t> </a:t>
            </a:r>
            <a:r>
              <a:rPr lang="en-US" dirty="0" err="1" smtClean="0"/>
              <a:t>tên</a:t>
            </a:r>
            <a:r>
              <a:rPr lang="en-US" dirty="0" smtClean="0"/>
              <a:t> </a:t>
            </a:r>
            <a:r>
              <a:rPr lang="en-US" dirty="0" err="1" smtClean="0"/>
              <a:t>các</a:t>
            </a:r>
            <a:r>
              <a:rPr lang="en-US" dirty="0" smtClean="0"/>
              <a:t> </a:t>
            </a:r>
            <a:r>
              <a:rPr lang="en-US" dirty="0" err="1" smtClean="0"/>
              <a:t>học</a:t>
            </a:r>
            <a:r>
              <a:rPr lang="en-US" dirty="0" smtClean="0"/>
              <a:t> </a:t>
            </a:r>
            <a:r>
              <a:rPr lang="en-US" dirty="0" err="1" smtClean="0"/>
              <a:t>sinh</a:t>
            </a:r>
            <a:r>
              <a:rPr lang="en-US" dirty="0" smtClean="0"/>
              <a:t> </a:t>
            </a:r>
            <a:r>
              <a:rPr lang="en-US" dirty="0" err="1" smtClean="0"/>
              <a:t>đó</a:t>
            </a:r>
            <a:r>
              <a:rPr lang="en-US" dirty="0" smtClean="0"/>
              <a:t> (  </a:t>
            </a:r>
            <a:r>
              <a:rPr lang="en-US" dirty="0" err="1" smtClean="0"/>
              <a:t>sắp</a:t>
            </a:r>
            <a:r>
              <a:rPr lang="en-US" dirty="0" smtClean="0"/>
              <a:t> </a:t>
            </a:r>
            <a:r>
              <a:rPr lang="en-US" dirty="0" err="1" smtClean="0"/>
              <a:t>xếp</a:t>
            </a:r>
            <a:r>
              <a:rPr lang="en-US" dirty="0" smtClean="0"/>
              <a:t> </a:t>
            </a:r>
            <a:r>
              <a:rPr lang="en-US" dirty="0" err="1" smtClean="0"/>
              <a:t>khối</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 .</a:t>
            </a:r>
            <a:endParaRPr lang="en-US" dirty="0"/>
          </a:p>
        </p:txBody>
      </p:sp>
      <p:pic>
        <p:nvPicPr>
          <p:cNvPr id="4" name="Picture 3"/>
          <p:cNvPicPr>
            <a:picLocks noChangeAspect="1"/>
          </p:cNvPicPr>
          <p:nvPr/>
        </p:nvPicPr>
        <p:blipFill>
          <a:blip r:embed="rId2"/>
          <a:stretch>
            <a:fillRect/>
          </a:stretch>
        </p:blipFill>
        <p:spPr>
          <a:xfrm>
            <a:off x="208536" y="2210204"/>
            <a:ext cx="8760366" cy="1953233"/>
          </a:xfrm>
          <a:prstGeom prst="rect">
            <a:avLst/>
          </a:prstGeom>
        </p:spPr>
      </p:pic>
    </p:spTree>
    <p:extLst>
      <p:ext uri="{BB962C8B-B14F-4D97-AF65-F5344CB8AC3E}">
        <p14:creationId xmlns:p14="http://schemas.microsoft.com/office/powerpoint/2010/main" val="284597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6" y="715570"/>
            <a:ext cx="8384663" cy="3091039"/>
          </a:xfrm>
          <a:prstGeom prst="rect">
            <a:avLst/>
          </a:prstGeom>
        </p:spPr>
        <p:txBody>
          <a:bodyPr wrap="square">
            <a:spAutoFit/>
          </a:bodyPr>
          <a:lstStyle/>
          <a:p>
            <a:r>
              <a:rPr lang="vi-VN" sz="1800" b="1" dirty="0"/>
              <a:t>Kết </a:t>
            </a:r>
            <a:r>
              <a:rPr lang="vi-VN" sz="1800" b="1" dirty="0" smtClean="0"/>
              <a:t>luận</a:t>
            </a:r>
            <a:endParaRPr lang="en-US" sz="1800" b="1" dirty="0" smtClean="0"/>
          </a:p>
          <a:p>
            <a:endParaRPr lang="vi-VN" sz="1800" b="1" dirty="0"/>
          </a:p>
          <a:p>
            <a:r>
              <a:rPr lang="vi-VN" sz="1800" dirty="0"/>
              <a:t>Aggregation là một trong những tính năng nổi bật và quan trọng trong việc tính toán xử lý dữ liệu trong mongoDb mà hầu hết các hệ thống hiện nay đang dùng. Nắm vững Aggregation Framework khiến chúng ta dễ dàng thao tác xử lý một cách đơn giản data với MongoDB. Aggregation còn rất nhiều tính năng phạm vi bài viết chưa đề cập đến như : cursor(dùng cho việc xử lý dữ liệu quá 16MB) , explain hay allowDiskUse. Trong bài viết kế tiếp mình sẽ đề cập đến các tính năng này. Hẹn gặp lại các bạn trong các bài viết tiếp theo</a:t>
            </a:r>
          </a:p>
          <a:p>
            <a:pPr>
              <a:lnSpc>
                <a:spcPct val="107000"/>
              </a:lnSpc>
              <a:spcBef>
                <a:spcPts val="1800"/>
              </a:spcBef>
              <a:spcAft>
                <a:spcPts val="720"/>
              </a:spcAft>
            </a:pPr>
            <a:endParaRPr lang="en-US" altLang="en-US" sz="1800" dirty="0">
              <a:solidFill>
                <a:schemeClr val="tx1"/>
              </a:solidFill>
              <a:latin typeface="+mj-lt"/>
            </a:endParaRPr>
          </a:p>
        </p:txBody>
      </p:sp>
    </p:spTree>
    <p:extLst>
      <p:ext uri="{BB962C8B-B14F-4D97-AF65-F5344CB8AC3E}">
        <p14:creationId xmlns:p14="http://schemas.microsoft.com/office/powerpoint/2010/main" val="3718146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REMOVE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02656420-4CA3-4E1C-BA53-8FE4ADF74AC1}"/>
              </a:ext>
            </a:extLst>
          </p:cNvPr>
          <p:cNvSpPr/>
          <p:nvPr/>
        </p:nvSpPr>
        <p:spPr>
          <a:xfrm>
            <a:off x="338098" y="1035770"/>
            <a:ext cx="7092006" cy="400110"/>
          </a:xfrm>
          <a:prstGeom prst="rect">
            <a:avLst/>
          </a:prstGeom>
        </p:spPr>
        <p:txBody>
          <a:bodyPr wrap="non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smtClean="0">
                <a:solidFill>
                  <a:srgbClr val="FF0000"/>
                </a:solidFill>
                <a:latin typeface="Times New Roman" panose="02020603050405020304" pitchFamily="18" charset="0"/>
                <a:cs typeface="Times New Roman" panose="02020603050405020304" pitchFamily="18" charset="0"/>
              </a:rPr>
              <a:t>db.Collection_name.</a:t>
            </a:r>
            <a:r>
              <a:rPr lang="en-US" sz="2000" dirty="0" smtClean="0">
                <a:solidFill>
                  <a:srgbClr val="FF0000"/>
                </a:solidFill>
                <a:latin typeface="Times New Roman" panose="02020603050405020304" pitchFamily="18" charset="0"/>
                <a:cs typeface="Times New Roman" panose="02020603050405020304" pitchFamily="18" charset="0"/>
              </a:rPr>
              <a:t>remove</a:t>
            </a:r>
            <a:r>
              <a:rPr lang="vi-VN" sz="2000" dirty="0" smtClean="0">
                <a:solidFill>
                  <a:srgbClr val="FF0000"/>
                </a:solidFill>
                <a:latin typeface="Times New Roman" panose="02020603050405020304" pitchFamily="18" charset="0"/>
                <a:cs typeface="Times New Roman" panose="02020603050405020304" pitchFamily="18" charset="0"/>
              </a:rPr>
              <a:t>(</a:t>
            </a:r>
            <a:r>
              <a:rPr lang="en-US" sz="2000" dirty="0" smtClean="0">
                <a:solidFill>
                  <a:srgbClr val="FF0000"/>
                </a:solidFill>
                <a:latin typeface="Times New Roman" panose="02020603050405020304" pitchFamily="18" charset="0"/>
                <a:cs typeface="Times New Roman" panose="02020603050405020304" pitchFamily="18" charset="0"/>
              </a:rPr>
              <a:t>&lt;query&gt;,&lt;option&gt;</a:t>
            </a:r>
            <a:r>
              <a:rPr lang="vi-VN" sz="2000" dirty="0" smtClean="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5F85B624-5EE3-48F2-A2F9-541EE69C981C}"/>
              </a:ext>
            </a:extLst>
          </p:cNvPr>
          <p:cNvSpPr/>
          <p:nvPr/>
        </p:nvSpPr>
        <p:spPr>
          <a:xfrm>
            <a:off x="2220686" y="1067810"/>
            <a:ext cx="5094514"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8098" y="1748646"/>
            <a:ext cx="6668877" cy="369332"/>
          </a:xfrm>
          <a:prstGeom prst="rect">
            <a:avLst/>
          </a:prstGeom>
        </p:spPr>
        <p:txBody>
          <a:bodyPr wrap="square">
            <a:spAutoFit/>
          </a:bodyPr>
          <a:lstStyle/>
          <a:p>
            <a:r>
              <a:rPr lang="en-US" sz="1800" dirty="0" err="1" smtClean="0"/>
              <a:t>Xóa</a:t>
            </a:r>
            <a:r>
              <a:rPr lang="en-US" sz="1800" dirty="0" smtClean="0"/>
              <a:t> </a:t>
            </a:r>
            <a:r>
              <a:rPr lang="en-US" sz="1800" dirty="0" err="1" smtClean="0"/>
              <a:t>các</a:t>
            </a:r>
            <a:r>
              <a:rPr lang="en-US" sz="1800" dirty="0" smtClean="0"/>
              <a:t> document </a:t>
            </a:r>
            <a:r>
              <a:rPr lang="en-US" sz="1800" dirty="0" err="1" smtClean="0"/>
              <a:t>không</a:t>
            </a:r>
            <a:r>
              <a:rPr lang="en-US" sz="1800" dirty="0" smtClean="0"/>
              <a:t> </a:t>
            </a:r>
            <a:r>
              <a:rPr lang="en-US" sz="1800" dirty="0" err="1" smtClean="0"/>
              <a:t>mong</a:t>
            </a:r>
            <a:r>
              <a:rPr lang="en-US" sz="1800" dirty="0" smtClean="0"/>
              <a:t> </a:t>
            </a:r>
            <a:r>
              <a:rPr lang="en-US" sz="1800" dirty="0" err="1" smtClean="0"/>
              <a:t>muốn</a:t>
            </a:r>
            <a:r>
              <a:rPr lang="en-US" sz="1800" dirty="0" smtClean="0"/>
              <a:t> </a:t>
            </a:r>
            <a:r>
              <a:rPr lang="en-US" sz="1800" dirty="0" err="1" smtClean="0"/>
              <a:t>ra</a:t>
            </a:r>
            <a:r>
              <a:rPr lang="en-US" sz="1800" dirty="0" smtClean="0"/>
              <a:t> </a:t>
            </a:r>
            <a:r>
              <a:rPr lang="en-US" sz="1800" dirty="0" err="1" smtClean="0"/>
              <a:t>khỏi</a:t>
            </a:r>
            <a:r>
              <a:rPr lang="en-US" sz="1800" dirty="0" smtClean="0"/>
              <a:t> Collection . </a:t>
            </a:r>
            <a:endParaRPr lang="en-US" sz="1800" dirty="0"/>
          </a:p>
        </p:txBody>
      </p:sp>
      <p:sp>
        <p:nvSpPr>
          <p:cNvPr id="6" name="Rectangle 5"/>
          <p:cNvSpPr/>
          <p:nvPr/>
        </p:nvSpPr>
        <p:spPr>
          <a:xfrm>
            <a:off x="338098" y="2294557"/>
            <a:ext cx="8300064" cy="2462213"/>
          </a:xfrm>
          <a:prstGeom prst="rect">
            <a:avLst/>
          </a:prstGeom>
        </p:spPr>
        <p:txBody>
          <a:bodyPr wrap="square">
            <a:spAutoFit/>
          </a:bodyPr>
          <a:lstStyle/>
          <a:p>
            <a:r>
              <a:rPr lang="en-US" dirty="0">
                <a:solidFill>
                  <a:schemeClr val="tx1"/>
                </a:solidFill>
                <a:latin typeface="+mj-lt"/>
                <a:cs typeface="Times New Roman" panose="02020603050405020304" pitchFamily="18" charset="0"/>
              </a:rPr>
              <a:t>&lt;query</a:t>
            </a:r>
            <a:r>
              <a:rPr lang="en-US" dirty="0" smtClean="0">
                <a:solidFill>
                  <a:schemeClr val="tx1"/>
                </a:solidFill>
                <a:latin typeface="+mj-lt"/>
                <a:cs typeface="Times New Roman" panose="02020603050405020304" pitchFamily="18" charset="0"/>
              </a:rPr>
              <a:t>&gt; : </a:t>
            </a:r>
            <a:r>
              <a:rPr lang="en-US" dirty="0" err="1">
                <a:solidFill>
                  <a:schemeClr val="tx1"/>
                </a:solidFill>
                <a:latin typeface="+mj-lt"/>
                <a:cs typeface="Times New Roman" panose="02020603050405020304" pitchFamily="18" charset="0"/>
              </a:rPr>
              <a:t>C</a:t>
            </a:r>
            <a:r>
              <a:rPr lang="en-US" dirty="0" err="1" smtClean="0">
                <a:solidFill>
                  <a:schemeClr val="tx1"/>
                </a:solidFill>
                <a:latin typeface="+mj-lt"/>
                <a:cs typeface="Times New Roman" panose="02020603050405020304" pitchFamily="18" charset="0"/>
              </a:rPr>
              <a:t>ác</a:t>
            </a:r>
            <a:r>
              <a:rPr lang="en-US" dirty="0" smtClean="0">
                <a:solidFill>
                  <a:schemeClr val="tx1"/>
                </a:solidFill>
                <a:latin typeface="+mj-lt"/>
                <a:cs typeface="Times New Roman" panose="02020603050405020304" pitchFamily="18" charset="0"/>
              </a:rPr>
              <a:t> </a:t>
            </a:r>
            <a:r>
              <a:rPr lang="en-US" dirty="0" err="1" smtClean="0">
                <a:solidFill>
                  <a:schemeClr val="tx1"/>
                </a:solidFill>
                <a:latin typeface="+mj-lt"/>
                <a:cs typeface="Times New Roman" panose="02020603050405020304" pitchFamily="18" charset="0"/>
              </a:rPr>
              <a:t>điều</a:t>
            </a:r>
            <a:r>
              <a:rPr lang="en-US" dirty="0" smtClean="0">
                <a:solidFill>
                  <a:schemeClr val="tx1"/>
                </a:solidFill>
                <a:latin typeface="+mj-lt"/>
                <a:cs typeface="Times New Roman" panose="02020603050405020304" pitchFamily="18" charset="0"/>
              </a:rPr>
              <a:t> </a:t>
            </a:r>
            <a:r>
              <a:rPr lang="en-US" dirty="0" err="1" smtClean="0">
                <a:solidFill>
                  <a:schemeClr val="tx1"/>
                </a:solidFill>
                <a:latin typeface="+mj-lt"/>
                <a:cs typeface="Times New Roman" panose="02020603050405020304" pitchFamily="18" charset="0"/>
              </a:rPr>
              <a:t>kiện</a:t>
            </a:r>
            <a:r>
              <a:rPr lang="en-US" dirty="0" smtClean="0">
                <a:solidFill>
                  <a:schemeClr val="tx1"/>
                </a:solidFill>
                <a:latin typeface="+mj-lt"/>
                <a:cs typeface="Times New Roman" panose="02020603050405020304" pitchFamily="18" charset="0"/>
              </a:rPr>
              <a:t> </a:t>
            </a:r>
            <a:r>
              <a:rPr lang="en-US" dirty="0" err="1" smtClean="0">
                <a:solidFill>
                  <a:schemeClr val="tx1"/>
                </a:solidFill>
                <a:latin typeface="+mj-lt"/>
                <a:cs typeface="Times New Roman" panose="02020603050405020304" pitchFamily="18" charset="0"/>
              </a:rPr>
              <a:t>truy</a:t>
            </a:r>
            <a:r>
              <a:rPr lang="en-US" dirty="0" smtClean="0">
                <a:solidFill>
                  <a:schemeClr val="tx1"/>
                </a:solidFill>
                <a:latin typeface="+mj-lt"/>
                <a:cs typeface="Times New Roman" panose="02020603050405020304" pitchFamily="18" charset="0"/>
              </a:rPr>
              <a:t> </a:t>
            </a:r>
            <a:r>
              <a:rPr lang="en-US" dirty="0" err="1" smtClean="0">
                <a:solidFill>
                  <a:schemeClr val="tx1"/>
                </a:solidFill>
                <a:latin typeface="+mj-lt"/>
                <a:cs typeface="Times New Roman" panose="02020603050405020304" pitchFamily="18" charset="0"/>
              </a:rPr>
              <a:t>vấn</a:t>
            </a:r>
            <a:r>
              <a:rPr lang="en-US" dirty="0" smtClean="0">
                <a:solidFill>
                  <a:schemeClr val="tx1"/>
                </a:solidFill>
                <a:latin typeface="+mj-lt"/>
                <a:cs typeface="Times New Roman" panose="02020603050405020304" pitchFamily="18" charset="0"/>
              </a:rPr>
              <a:t> .</a:t>
            </a:r>
          </a:p>
          <a:p>
            <a:endParaRPr lang="en-US" dirty="0">
              <a:solidFill>
                <a:schemeClr val="tx1"/>
              </a:solidFill>
              <a:latin typeface="+mj-lt"/>
              <a:cs typeface="Times New Roman" panose="02020603050405020304" pitchFamily="18" charset="0"/>
            </a:endParaRPr>
          </a:p>
          <a:p>
            <a:r>
              <a:rPr lang="en-US" dirty="0" smtClean="0">
                <a:solidFill>
                  <a:schemeClr val="tx1"/>
                </a:solidFill>
                <a:latin typeface="+mj-lt"/>
                <a:cs typeface="Times New Roman" panose="02020603050405020304" pitchFamily="18" charset="0"/>
              </a:rPr>
              <a:t>&lt;</a:t>
            </a:r>
            <a:r>
              <a:rPr lang="en-US" dirty="0">
                <a:solidFill>
                  <a:schemeClr val="tx1"/>
                </a:solidFill>
                <a:latin typeface="+mj-lt"/>
                <a:cs typeface="Times New Roman" panose="02020603050405020304" pitchFamily="18" charset="0"/>
              </a:rPr>
              <a:t>option</a:t>
            </a:r>
            <a:r>
              <a:rPr lang="en-US" dirty="0" smtClean="0">
                <a:solidFill>
                  <a:schemeClr val="tx1"/>
                </a:solidFill>
                <a:latin typeface="+mj-lt"/>
                <a:cs typeface="Times New Roman" panose="02020603050405020304" pitchFamily="18" charset="0"/>
              </a:rPr>
              <a:t>&gt; : </a:t>
            </a:r>
            <a:r>
              <a:rPr lang="en-US" dirty="0" err="1" smtClean="0">
                <a:solidFill>
                  <a:schemeClr val="tx1"/>
                </a:solidFill>
                <a:latin typeface="+mj-lt"/>
                <a:cs typeface="Times New Roman" panose="02020603050405020304" pitchFamily="18" charset="0"/>
              </a:rPr>
              <a:t>Không</a:t>
            </a:r>
            <a:r>
              <a:rPr lang="en-US" dirty="0" smtClean="0">
                <a:solidFill>
                  <a:schemeClr val="tx1"/>
                </a:solidFill>
                <a:latin typeface="+mj-lt"/>
                <a:cs typeface="Times New Roman" panose="02020603050405020304" pitchFamily="18" charset="0"/>
              </a:rPr>
              <a:t> </a:t>
            </a:r>
            <a:r>
              <a:rPr lang="en-US" dirty="0" err="1" smtClean="0">
                <a:solidFill>
                  <a:schemeClr val="tx1"/>
                </a:solidFill>
                <a:latin typeface="+mj-lt"/>
                <a:cs typeface="Times New Roman" panose="02020603050405020304" pitchFamily="18" charset="0"/>
              </a:rPr>
              <a:t>bắt</a:t>
            </a:r>
            <a:r>
              <a:rPr lang="en-US" dirty="0" smtClean="0">
                <a:solidFill>
                  <a:schemeClr val="tx1"/>
                </a:solidFill>
                <a:latin typeface="+mj-lt"/>
                <a:cs typeface="Times New Roman" panose="02020603050405020304" pitchFamily="18" charset="0"/>
              </a:rPr>
              <a:t> </a:t>
            </a:r>
            <a:r>
              <a:rPr lang="en-US" dirty="0" err="1" smtClean="0">
                <a:solidFill>
                  <a:schemeClr val="tx1"/>
                </a:solidFill>
                <a:latin typeface="+mj-lt"/>
                <a:cs typeface="Times New Roman" panose="02020603050405020304" pitchFamily="18" charset="0"/>
              </a:rPr>
              <a:t>buộc</a:t>
            </a:r>
            <a:r>
              <a:rPr lang="en-US" dirty="0" smtClean="0">
                <a:solidFill>
                  <a:schemeClr val="tx1"/>
                </a:solidFill>
                <a:latin typeface="+mj-lt"/>
                <a:cs typeface="Times New Roman" panose="02020603050405020304" pitchFamily="18" charset="0"/>
              </a:rPr>
              <a:t>, </a:t>
            </a:r>
            <a:r>
              <a:rPr lang="en-US" dirty="0" err="1" smtClean="0">
                <a:solidFill>
                  <a:schemeClr val="tx1"/>
                </a:solidFill>
                <a:latin typeface="+mj-lt"/>
                <a:cs typeface="Times New Roman" panose="02020603050405020304" pitchFamily="18" charset="0"/>
              </a:rPr>
              <a:t>lựa</a:t>
            </a:r>
            <a:r>
              <a:rPr lang="en-US" dirty="0" smtClean="0">
                <a:solidFill>
                  <a:schemeClr val="tx1"/>
                </a:solidFill>
                <a:latin typeface="+mj-lt"/>
                <a:cs typeface="Times New Roman" panose="02020603050405020304" pitchFamily="18" charset="0"/>
              </a:rPr>
              <a:t> </a:t>
            </a:r>
            <a:r>
              <a:rPr lang="en-US" dirty="0" err="1" smtClean="0">
                <a:solidFill>
                  <a:schemeClr val="tx1"/>
                </a:solidFill>
                <a:latin typeface="+mj-lt"/>
                <a:cs typeface="Times New Roman" panose="02020603050405020304" pitchFamily="18" charset="0"/>
              </a:rPr>
              <a:t>chọn</a:t>
            </a:r>
            <a:r>
              <a:rPr lang="en-US" dirty="0" smtClean="0">
                <a:solidFill>
                  <a:schemeClr val="tx1"/>
                </a:solidFill>
                <a:latin typeface="+mj-lt"/>
                <a:cs typeface="Times New Roman" panose="02020603050405020304" pitchFamily="18" charset="0"/>
              </a:rPr>
              <a:t> .</a:t>
            </a:r>
          </a:p>
          <a:p>
            <a:endParaRPr lang="en-US" dirty="0" smtClean="0">
              <a:solidFill>
                <a:schemeClr val="tx1"/>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dirty="0" smtClean="0">
                <a:solidFill>
                  <a:schemeClr val="tx1"/>
                </a:solidFill>
                <a:latin typeface="Source Code Pro"/>
              </a:rPr>
              <a:t>	</a:t>
            </a:r>
            <a:r>
              <a:rPr lang="en-US" altLang="en-US" dirty="0" err="1" smtClean="0">
                <a:solidFill>
                  <a:schemeClr val="tx1"/>
                </a:solidFill>
                <a:latin typeface="Source Code Pro"/>
              </a:rPr>
              <a:t>justOne</a:t>
            </a:r>
            <a:r>
              <a:rPr lang="en-US" altLang="en-US" dirty="0">
                <a:solidFill>
                  <a:schemeClr val="tx1"/>
                </a:solidFill>
                <a:latin typeface="Arial" panose="020B0604020202020204" pitchFamily="34" charset="0"/>
              </a:rPr>
              <a:t>:</a:t>
            </a:r>
            <a:r>
              <a:rPr lang="en-US" altLang="en-US" dirty="0">
                <a:solidFill>
                  <a:schemeClr val="tx1"/>
                </a:solidFill>
                <a:latin typeface="Source Code Pro"/>
              </a:rPr>
              <a:t> </a:t>
            </a:r>
            <a:r>
              <a:rPr lang="en-US" altLang="en-US" dirty="0">
                <a:solidFill>
                  <a:schemeClr val="tx1"/>
                </a:solidFill>
                <a:latin typeface="Arial" panose="020B0604020202020204" pitchFamily="34" charset="0"/>
              </a:rPr>
              <a:t>&lt;</a:t>
            </a:r>
            <a:r>
              <a:rPr lang="en-US" altLang="en-US" dirty="0" err="1" smtClean="0">
                <a:solidFill>
                  <a:schemeClr val="tx1"/>
                </a:solidFill>
                <a:latin typeface="Source Code Pro"/>
              </a:rPr>
              <a:t>boolean</a:t>
            </a:r>
            <a:r>
              <a:rPr lang="en-US" altLang="en-US" dirty="0" smtClean="0">
                <a:solidFill>
                  <a:schemeClr val="tx1"/>
                </a:solidFill>
                <a:latin typeface="Arial" panose="020B0604020202020204" pitchFamily="34" charset="0"/>
              </a:rPr>
              <a:t>&gt; : </a:t>
            </a:r>
            <a:r>
              <a:rPr lang="vi-VN" altLang="en-US" dirty="0">
                <a:solidFill>
                  <a:schemeClr val="tx1"/>
                </a:solidFill>
                <a:latin typeface="inherit"/>
              </a:rPr>
              <a:t>Để giới hạn xóa chỉ một tài liệu, đặt </a:t>
            </a:r>
            <a:r>
              <a:rPr lang="vi-VN" altLang="en-US" dirty="0" smtClean="0">
                <a:solidFill>
                  <a:schemeClr val="tx1"/>
                </a:solidFill>
                <a:latin typeface="inherit"/>
              </a:rPr>
              <a:t>thành</a:t>
            </a:r>
            <a:r>
              <a:rPr lang="en-US" altLang="en-US" dirty="0" smtClean="0">
                <a:solidFill>
                  <a:schemeClr val="tx1"/>
                </a:solidFill>
                <a:latin typeface="inherit"/>
              </a:rPr>
              <a:t> true.</a:t>
            </a:r>
            <a:endParaRPr lang="vi-VN" altLang="en-US" sz="1100" dirty="0">
              <a:solidFill>
                <a:schemeClr val="tx1"/>
              </a:solidFill>
              <a:latin typeface="Arial" panose="020B0604020202020204" pitchFamily="34" charset="0"/>
            </a:endParaRPr>
          </a:p>
          <a:p>
            <a:pPr lvl="0" eaLnBrk="0" fontAlgn="base" hangingPunct="0">
              <a:spcBef>
                <a:spcPct val="0"/>
              </a:spcBef>
              <a:spcAft>
                <a:spcPct val="0"/>
              </a:spcAft>
            </a:pPr>
            <a:r>
              <a:rPr lang="en-US" altLang="en-US" dirty="0" smtClean="0">
                <a:solidFill>
                  <a:schemeClr val="tx1"/>
                </a:solidFill>
                <a:latin typeface="Arial" panose="020B0604020202020204" pitchFamily="34" charset="0"/>
              </a:rPr>
              <a:t> </a:t>
            </a:r>
            <a:endParaRPr lang="en-US" altLang="en-US" dirty="0">
              <a:solidFill>
                <a:schemeClr val="tx1"/>
              </a:solidFill>
              <a:latin typeface="Source Code Pro"/>
            </a:endParaRPr>
          </a:p>
          <a:p>
            <a:pPr lvl="0" eaLnBrk="0" fontAlgn="base" hangingPunct="0">
              <a:spcBef>
                <a:spcPct val="0"/>
              </a:spcBef>
              <a:spcAft>
                <a:spcPct val="0"/>
              </a:spcAft>
            </a:pPr>
            <a:r>
              <a:rPr lang="en-US" altLang="en-US" dirty="0" smtClean="0">
                <a:solidFill>
                  <a:schemeClr val="tx1"/>
                </a:solidFill>
                <a:latin typeface="Source Code Pro"/>
              </a:rPr>
              <a:t>	</a:t>
            </a:r>
            <a:r>
              <a:rPr lang="en-US" altLang="en-US" dirty="0" err="1" smtClean="0">
                <a:solidFill>
                  <a:schemeClr val="tx1"/>
                </a:solidFill>
                <a:latin typeface="Source Code Pro"/>
              </a:rPr>
              <a:t>writeConcern</a:t>
            </a:r>
            <a:r>
              <a:rPr lang="en-US" altLang="en-US" dirty="0">
                <a:solidFill>
                  <a:schemeClr val="tx1"/>
                </a:solidFill>
                <a:latin typeface="Arial" panose="020B0604020202020204" pitchFamily="34" charset="0"/>
              </a:rPr>
              <a:t>:</a:t>
            </a:r>
            <a:r>
              <a:rPr lang="en-US" altLang="en-US" dirty="0">
                <a:solidFill>
                  <a:schemeClr val="tx1"/>
                </a:solidFill>
                <a:latin typeface="Source Code Pro"/>
              </a:rPr>
              <a:t> </a:t>
            </a:r>
            <a:r>
              <a:rPr lang="en-US" altLang="en-US" dirty="0" smtClean="0">
                <a:solidFill>
                  <a:schemeClr val="tx1"/>
                </a:solidFill>
                <a:latin typeface="Arial" panose="020B0604020202020204" pitchFamily="34" charset="0"/>
              </a:rPr>
              <a:t>&lt;document&gt; : </a:t>
            </a:r>
            <a:r>
              <a:rPr lang="en-US" altLang="en-US" dirty="0" err="1" smtClean="0">
                <a:solidFill>
                  <a:schemeClr val="tx1"/>
                </a:solidFill>
                <a:latin typeface="Arial" panose="020B0604020202020204" pitchFamily="34" charset="0"/>
              </a:rPr>
              <a:t>Dùng</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để</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yêu</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cầu</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mongoDB</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xác</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nhận</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một</a:t>
            </a:r>
            <a:r>
              <a:rPr lang="en-US" altLang="en-US" dirty="0" smtClean="0">
                <a:solidFill>
                  <a:schemeClr val="tx1"/>
                </a:solidFill>
                <a:latin typeface="Arial" panose="020B0604020202020204" pitchFamily="34" charset="0"/>
              </a:rPr>
              <a:t> write request </a:t>
            </a:r>
            <a:r>
              <a:rPr lang="en-US" altLang="en-US" dirty="0" err="1" smtClean="0">
                <a:solidFill>
                  <a:schemeClr val="tx1"/>
                </a:solidFill>
                <a:latin typeface="Arial" panose="020B0604020202020204" pitchFamily="34" charset="0"/>
              </a:rPr>
              <a:t>có</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thành</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công</a:t>
            </a:r>
            <a:r>
              <a:rPr lang="en-US" altLang="en-US" dirty="0" smtClean="0">
                <a:solidFill>
                  <a:schemeClr val="tx1"/>
                </a:solidFill>
                <a:latin typeface="Arial" panose="020B0604020202020204" pitchFamily="34" charset="0"/>
              </a:rPr>
              <a:t> hay </a:t>
            </a:r>
            <a:r>
              <a:rPr lang="en-US" altLang="en-US" dirty="0" err="1" smtClean="0">
                <a:solidFill>
                  <a:schemeClr val="tx1"/>
                </a:solidFill>
                <a:latin typeface="Arial" panose="020B0604020202020204" pitchFamily="34" charset="0"/>
              </a:rPr>
              <a:t>không</a:t>
            </a:r>
            <a:r>
              <a:rPr lang="en-US" altLang="en-US" dirty="0" smtClean="0">
                <a:solidFill>
                  <a:schemeClr val="tx1"/>
                </a:solidFill>
                <a:latin typeface="Arial" panose="020B0604020202020204" pitchFamily="34" charset="0"/>
              </a:rPr>
              <a:t> .</a:t>
            </a:r>
          </a:p>
          <a:p>
            <a:pPr lvl="0" eaLnBrk="0" fontAlgn="base" hangingPunct="0">
              <a:spcBef>
                <a:spcPct val="0"/>
              </a:spcBef>
              <a:spcAft>
                <a:spcPct val="0"/>
              </a:spcAft>
            </a:pPr>
            <a:endParaRPr lang="en-US" altLang="en-US" dirty="0" smtClean="0">
              <a:solidFill>
                <a:schemeClr val="tx1"/>
              </a:solidFill>
              <a:latin typeface="Source Code Pro"/>
            </a:endParaRPr>
          </a:p>
          <a:p>
            <a:pPr lvl="0" eaLnBrk="0" fontAlgn="base" hangingPunct="0">
              <a:spcBef>
                <a:spcPct val="0"/>
              </a:spcBef>
              <a:spcAft>
                <a:spcPct val="0"/>
              </a:spcAft>
            </a:pPr>
            <a:r>
              <a:rPr lang="en-US" altLang="en-US" dirty="0" smtClean="0">
                <a:solidFill>
                  <a:schemeClr val="tx1"/>
                </a:solidFill>
                <a:latin typeface="Source Code Pro"/>
              </a:rPr>
              <a:t>	collation</a:t>
            </a:r>
            <a:r>
              <a:rPr lang="en-US" altLang="en-US" dirty="0">
                <a:solidFill>
                  <a:schemeClr val="tx1"/>
                </a:solidFill>
                <a:latin typeface="Arial" panose="020B0604020202020204" pitchFamily="34" charset="0"/>
              </a:rPr>
              <a:t>:</a:t>
            </a:r>
            <a:r>
              <a:rPr lang="en-US" altLang="en-US" dirty="0">
                <a:solidFill>
                  <a:schemeClr val="tx1"/>
                </a:solidFill>
                <a:latin typeface="Source Code Pro"/>
              </a:rPr>
              <a:t> </a:t>
            </a:r>
            <a:r>
              <a:rPr lang="en-US" altLang="en-US" dirty="0" smtClean="0">
                <a:solidFill>
                  <a:schemeClr val="tx1"/>
                </a:solidFill>
                <a:latin typeface="Arial" panose="020B0604020202020204" pitchFamily="34" charset="0"/>
              </a:rPr>
              <a:t>&lt;document&gt;</a:t>
            </a:r>
            <a:r>
              <a:rPr lang="en-US" altLang="en-US" dirty="0" smtClean="0">
                <a:solidFill>
                  <a:schemeClr val="tx1"/>
                </a:solidFill>
              </a:rPr>
              <a:t> : </a:t>
            </a:r>
            <a:r>
              <a:rPr lang="en-US" altLang="en-US" dirty="0" err="1" smtClean="0">
                <a:solidFill>
                  <a:schemeClr val="tx1"/>
                </a:solidFill>
              </a:rPr>
              <a:t>Chỉ</a:t>
            </a:r>
            <a:r>
              <a:rPr lang="en-US" altLang="en-US" dirty="0" smtClean="0">
                <a:solidFill>
                  <a:schemeClr val="tx1"/>
                </a:solidFill>
              </a:rPr>
              <a:t> </a:t>
            </a:r>
            <a:r>
              <a:rPr lang="en-US" altLang="en-US" dirty="0" err="1" smtClean="0">
                <a:solidFill>
                  <a:schemeClr val="tx1"/>
                </a:solidFill>
              </a:rPr>
              <a:t>định</a:t>
            </a:r>
            <a:r>
              <a:rPr lang="en-US" altLang="en-US" dirty="0" smtClean="0">
                <a:solidFill>
                  <a:schemeClr val="tx1"/>
                </a:solidFill>
              </a:rPr>
              <a:t> </a:t>
            </a:r>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quy</a:t>
            </a:r>
            <a:r>
              <a:rPr lang="en-US" altLang="en-US" dirty="0" smtClean="0">
                <a:solidFill>
                  <a:schemeClr val="tx1"/>
                </a:solidFill>
              </a:rPr>
              <a:t> </a:t>
            </a:r>
            <a:r>
              <a:rPr lang="en-US" altLang="en-US" dirty="0" err="1" smtClean="0">
                <a:solidFill>
                  <a:schemeClr val="tx1"/>
                </a:solidFill>
              </a:rPr>
              <a:t>tăc</a:t>
            </a:r>
            <a:r>
              <a:rPr lang="en-US" altLang="en-US" dirty="0" smtClean="0">
                <a:solidFill>
                  <a:schemeClr val="tx1"/>
                </a:solidFill>
              </a:rPr>
              <a:t> </a:t>
            </a:r>
            <a:r>
              <a:rPr lang="en-US" altLang="en-US" dirty="0" err="1" smtClean="0">
                <a:solidFill>
                  <a:schemeClr val="tx1"/>
                </a:solidFill>
              </a:rPr>
              <a:t>dành</a:t>
            </a:r>
            <a:r>
              <a:rPr lang="en-US" altLang="en-US" dirty="0" smtClean="0">
                <a:solidFill>
                  <a:schemeClr val="tx1"/>
                </a:solidFill>
              </a:rPr>
              <a:t> </a:t>
            </a:r>
            <a:r>
              <a:rPr lang="en-US" altLang="en-US" dirty="0" err="1" smtClean="0">
                <a:solidFill>
                  <a:schemeClr val="tx1"/>
                </a:solidFill>
              </a:rPr>
              <a:t>riêng</a:t>
            </a:r>
            <a:r>
              <a:rPr lang="en-US" altLang="en-US" dirty="0" smtClean="0">
                <a:solidFill>
                  <a:schemeClr val="tx1"/>
                </a:solidFill>
              </a:rPr>
              <a:t> </a:t>
            </a:r>
            <a:r>
              <a:rPr lang="en-US" altLang="en-US" dirty="0" err="1" smtClean="0">
                <a:solidFill>
                  <a:schemeClr val="tx1"/>
                </a:solidFill>
              </a:rPr>
              <a:t>cho</a:t>
            </a:r>
            <a:r>
              <a:rPr lang="en-US" altLang="en-US" dirty="0" smtClean="0">
                <a:solidFill>
                  <a:schemeClr val="tx1"/>
                </a:solidFill>
              </a:rPr>
              <a:t> </a:t>
            </a:r>
            <a:r>
              <a:rPr lang="en-US" altLang="en-US" dirty="0" err="1" smtClean="0">
                <a:solidFill>
                  <a:schemeClr val="tx1"/>
                </a:solidFill>
              </a:rPr>
              <a:t>ngôn</a:t>
            </a:r>
            <a:r>
              <a:rPr lang="en-US" altLang="en-US" dirty="0" smtClean="0">
                <a:solidFill>
                  <a:schemeClr val="tx1"/>
                </a:solidFill>
              </a:rPr>
              <a:t> </a:t>
            </a:r>
            <a:r>
              <a:rPr lang="en-US" altLang="en-US" dirty="0" err="1" smtClean="0">
                <a:solidFill>
                  <a:schemeClr val="tx1"/>
                </a:solidFill>
              </a:rPr>
              <a:t>ngữ</a:t>
            </a:r>
            <a:r>
              <a:rPr lang="en-US" altLang="en-US" dirty="0" smtClean="0">
                <a:solidFill>
                  <a:schemeClr val="tx1"/>
                </a:solidFill>
              </a:rPr>
              <a:t> </a:t>
            </a:r>
            <a:r>
              <a:rPr lang="en-US" altLang="en-US" dirty="0" err="1" smtClean="0">
                <a:solidFill>
                  <a:schemeClr val="tx1"/>
                </a:solidFill>
              </a:rPr>
              <a:t>để</a:t>
            </a:r>
            <a:r>
              <a:rPr lang="en-US" altLang="en-US" dirty="0" smtClean="0">
                <a:solidFill>
                  <a:schemeClr val="tx1"/>
                </a:solidFill>
              </a:rPr>
              <a:t> so </a:t>
            </a:r>
            <a:r>
              <a:rPr lang="en-US" altLang="en-US" dirty="0" err="1" smtClean="0">
                <a:solidFill>
                  <a:schemeClr val="tx1"/>
                </a:solidFill>
              </a:rPr>
              <a:t>sánh</a:t>
            </a:r>
            <a:r>
              <a:rPr lang="en-US" altLang="en-US" dirty="0" smtClean="0">
                <a:solidFill>
                  <a:schemeClr val="tx1"/>
                </a:solidFill>
              </a:rPr>
              <a:t> </a:t>
            </a:r>
            <a:r>
              <a:rPr lang="en-US" altLang="en-US" dirty="0" err="1" smtClean="0">
                <a:solidFill>
                  <a:schemeClr val="tx1"/>
                </a:solidFill>
              </a:rPr>
              <a:t>chuỗi</a:t>
            </a:r>
            <a:r>
              <a:rPr lang="en-US" altLang="en-US" dirty="0" smtClean="0">
                <a:solidFill>
                  <a:schemeClr val="tx1"/>
                </a:solidFill>
              </a:rPr>
              <a:t> .</a:t>
            </a:r>
            <a:endParaRPr lang="en-US" altLang="en-US" dirty="0">
              <a:solidFill>
                <a:schemeClr val="tx1"/>
              </a:solidFill>
              <a:latin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3428812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REMOVE</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92760" y="1416764"/>
            <a:ext cx="3785418" cy="450310"/>
          </a:xfrm>
          <a:prstGeom prst="rect">
            <a:avLst/>
          </a:prstGeom>
        </p:spPr>
      </p:pic>
      <p:sp>
        <p:nvSpPr>
          <p:cNvPr id="5" name="Rectangle 4"/>
          <p:cNvSpPr/>
          <p:nvPr/>
        </p:nvSpPr>
        <p:spPr>
          <a:xfrm>
            <a:off x="414938" y="885218"/>
            <a:ext cx="6668877" cy="369332"/>
          </a:xfrm>
          <a:prstGeom prst="rect">
            <a:avLst/>
          </a:prstGeom>
        </p:spPr>
        <p:txBody>
          <a:bodyPr wrap="square">
            <a:spAutoFit/>
          </a:bodyPr>
          <a:lstStyle/>
          <a:p>
            <a:r>
              <a:rPr lang="en-US" sz="1800" dirty="0" err="1" smtClean="0"/>
              <a:t>Xoá</a:t>
            </a:r>
            <a:r>
              <a:rPr lang="en-US" sz="1800" dirty="0" smtClean="0"/>
              <a:t> </a:t>
            </a:r>
            <a:r>
              <a:rPr lang="en-US" sz="1800" dirty="0" err="1" smtClean="0"/>
              <a:t>các</a:t>
            </a:r>
            <a:r>
              <a:rPr lang="en-US" sz="1800" dirty="0" smtClean="0"/>
              <a:t> document </a:t>
            </a:r>
            <a:r>
              <a:rPr lang="en-US" sz="1800" dirty="0" err="1" smtClean="0"/>
              <a:t>có</a:t>
            </a:r>
            <a:r>
              <a:rPr lang="en-US" sz="1800" dirty="0" smtClean="0"/>
              <a:t> </a:t>
            </a:r>
            <a:r>
              <a:rPr lang="en-US" sz="1800" dirty="0" err="1" smtClean="0"/>
              <a:t>Khối</a:t>
            </a:r>
            <a:r>
              <a:rPr lang="en-US" sz="1800" dirty="0" smtClean="0"/>
              <a:t> </a:t>
            </a:r>
            <a:r>
              <a:rPr lang="en-US" sz="1800" dirty="0" err="1" smtClean="0"/>
              <a:t>là</a:t>
            </a:r>
            <a:r>
              <a:rPr lang="en-US" sz="1800" dirty="0" smtClean="0"/>
              <a:t> </a:t>
            </a:r>
            <a:r>
              <a:rPr lang="en-US" sz="1800" dirty="0" err="1" smtClean="0"/>
              <a:t>khối</a:t>
            </a:r>
            <a:r>
              <a:rPr lang="en-US" sz="1800" dirty="0" smtClean="0"/>
              <a:t> C .</a:t>
            </a:r>
            <a:endParaRPr lang="en-US" sz="1800" dirty="0"/>
          </a:p>
        </p:txBody>
      </p:sp>
      <p:pic>
        <p:nvPicPr>
          <p:cNvPr id="4" name="Picture 3"/>
          <p:cNvPicPr>
            <a:picLocks noChangeAspect="1"/>
          </p:cNvPicPr>
          <p:nvPr/>
        </p:nvPicPr>
        <p:blipFill>
          <a:blip r:embed="rId3"/>
          <a:stretch>
            <a:fillRect/>
          </a:stretch>
        </p:blipFill>
        <p:spPr>
          <a:xfrm>
            <a:off x="269024" y="2277690"/>
            <a:ext cx="8624206" cy="1671739"/>
          </a:xfrm>
          <a:prstGeom prst="rect">
            <a:avLst/>
          </a:prstGeom>
        </p:spPr>
      </p:pic>
    </p:spTree>
    <p:extLst>
      <p:ext uri="{BB962C8B-B14F-4D97-AF65-F5344CB8AC3E}">
        <p14:creationId xmlns:p14="http://schemas.microsoft.com/office/powerpoint/2010/main" val="411431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REMOVE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81474" y="2066629"/>
            <a:ext cx="6668877" cy="369332"/>
          </a:xfrm>
          <a:prstGeom prst="rect">
            <a:avLst/>
          </a:prstGeom>
        </p:spPr>
        <p:txBody>
          <a:bodyPr wrap="square">
            <a:spAutoFit/>
          </a:bodyPr>
          <a:lstStyle/>
          <a:p>
            <a:r>
              <a:rPr lang="en-US" sz="1800" dirty="0" err="1" smtClean="0"/>
              <a:t>Xoá</a:t>
            </a:r>
            <a:r>
              <a:rPr lang="en-US" sz="1800" dirty="0" smtClean="0"/>
              <a:t> </a:t>
            </a:r>
            <a:r>
              <a:rPr lang="en-US" sz="1800" dirty="0" err="1" smtClean="0"/>
              <a:t>một</a:t>
            </a:r>
            <a:r>
              <a:rPr lang="en-US" sz="1800" dirty="0" smtClean="0"/>
              <a:t> document </a:t>
            </a:r>
            <a:r>
              <a:rPr lang="en-US" sz="1800" dirty="0" err="1" smtClean="0"/>
              <a:t>có</a:t>
            </a:r>
            <a:r>
              <a:rPr lang="en-US" sz="1800" dirty="0" smtClean="0"/>
              <a:t> </a:t>
            </a:r>
            <a:r>
              <a:rPr lang="en-US" sz="1800" dirty="0" err="1" smtClean="0"/>
              <a:t>Khối</a:t>
            </a:r>
            <a:r>
              <a:rPr lang="en-US" sz="1800" dirty="0" smtClean="0"/>
              <a:t> </a:t>
            </a:r>
            <a:r>
              <a:rPr lang="en-US" sz="1800" dirty="0" err="1" smtClean="0"/>
              <a:t>là</a:t>
            </a:r>
            <a:r>
              <a:rPr lang="en-US" sz="1800" dirty="0" smtClean="0"/>
              <a:t> </a:t>
            </a:r>
            <a:r>
              <a:rPr lang="en-US" sz="1800" dirty="0" err="1" smtClean="0"/>
              <a:t>khối</a:t>
            </a:r>
            <a:r>
              <a:rPr lang="en-US" sz="1800" dirty="0" smtClean="0"/>
              <a:t> A .</a:t>
            </a:r>
            <a:endParaRPr lang="en-US" sz="1800" dirty="0"/>
          </a:p>
        </p:txBody>
      </p:sp>
      <p:pic>
        <p:nvPicPr>
          <p:cNvPr id="6" name="Picture 5"/>
          <p:cNvPicPr>
            <a:picLocks noChangeAspect="1"/>
          </p:cNvPicPr>
          <p:nvPr/>
        </p:nvPicPr>
        <p:blipFill>
          <a:blip r:embed="rId2"/>
          <a:stretch>
            <a:fillRect/>
          </a:stretch>
        </p:blipFill>
        <p:spPr>
          <a:xfrm>
            <a:off x="288479" y="723004"/>
            <a:ext cx="6931523" cy="1343625"/>
          </a:xfrm>
          <a:prstGeom prst="rect">
            <a:avLst/>
          </a:prstGeom>
        </p:spPr>
      </p:pic>
      <p:pic>
        <p:nvPicPr>
          <p:cNvPr id="7" name="Picture 6"/>
          <p:cNvPicPr>
            <a:picLocks noChangeAspect="1"/>
          </p:cNvPicPr>
          <p:nvPr/>
        </p:nvPicPr>
        <p:blipFill>
          <a:blip r:embed="rId3"/>
          <a:stretch>
            <a:fillRect/>
          </a:stretch>
        </p:blipFill>
        <p:spPr>
          <a:xfrm>
            <a:off x="288478" y="2435960"/>
            <a:ext cx="4069689" cy="472609"/>
          </a:xfrm>
          <a:prstGeom prst="rect">
            <a:avLst/>
          </a:prstGeom>
        </p:spPr>
      </p:pic>
      <p:pic>
        <p:nvPicPr>
          <p:cNvPr id="8" name="Picture 7"/>
          <p:cNvPicPr>
            <a:picLocks noChangeAspect="1"/>
          </p:cNvPicPr>
          <p:nvPr/>
        </p:nvPicPr>
        <p:blipFill>
          <a:blip r:embed="rId4"/>
          <a:stretch>
            <a:fillRect/>
          </a:stretch>
        </p:blipFill>
        <p:spPr>
          <a:xfrm>
            <a:off x="288478" y="3079498"/>
            <a:ext cx="8382000" cy="1400175"/>
          </a:xfrm>
          <a:prstGeom prst="rect">
            <a:avLst/>
          </a:prstGeom>
        </p:spPr>
      </p:pic>
      <p:sp>
        <p:nvSpPr>
          <p:cNvPr id="9" name="Rectangle 8"/>
          <p:cNvSpPr/>
          <p:nvPr/>
        </p:nvSpPr>
        <p:spPr>
          <a:xfrm>
            <a:off x="181474" y="846306"/>
            <a:ext cx="7201820" cy="1459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181" y="3215700"/>
            <a:ext cx="8970175" cy="1500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45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REMOVE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89178" y="2309168"/>
            <a:ext cx="6668877" cy="369332"/>
          </a:xfrm>
          <a:prstGeom prst="rect">
            <a:avLst/>
          </a:prstGeom>
        </p:spPr>
        <p:txBody>
          <a:bodyPr wrap="square">
            <a:spAutoFit/>
          </a:bodyPr>
          <a:lstStyle/>
          <a:p>
            <a:r>
              <a:rPr lang="en-US" sz="1800" dirty="0" err="1" smtClean="0"/>
              <a:t>Xoá</a:t>
            </a:r>
            <a:r>
              <a:rPr lang="en-US" sz="1800" dirty="0" smtClean="0"/>
              <a:t> </a:t>
            </a:r>
            <a:r>
              <a:rPr lang="en-US" sz="1800" dirty="0" err="1" smtClean="0"/>
              <a:t>một</a:t>
            </a:r>
            <a:r>
              <a:rPr lang="en-US" sz="1800" dirty="0" smtClean="0"/>
              <a:t> document </a:t>
            </a:r>
            <a:r>
              <a:rPr lang="en-US" sz="1800" dirty="0" err="1" smtClean="0"/>
              <a:t>có</a:t>
            </a:r>
            <a:r>
              <a:rPr lang="en-US" sz="1800" dirty="0" smtClean="0"/>
              <a:t> </a:t>
            </a:r>
            <a:r>
              <a:rPr lang="en-US" sz="1800" dirty="0" err="1" smtClean="0"/>
              <a:t>tên</a:t>
            </a:r>
            <a:r>
              <a:rPr lang="en-US" sz="1800" dirty="0" smtClean="0"/>
              <a:t> </a:t>
            </a:r>
            <a:r>
              <a:rPr lang="en-US" sz="1800" dirty="0" err="1" smtClean="0"/>
              <a:t>Nguyễn</a:t>
            </a:r>
            <a:r>
              <a:rPr lang="en-US" sz="1800" dirty="0" smtClean="0"/>
              <a:t> </a:t>
            </a:r>
            <a:r>
              <a:rPr lang="en-US" sz="1800" dirty="0" err="1" smtClean="0"/>
              <a:t>Thị</a:t>
            </a:r>
            <a:r>
              <a:rPr lang="en-US" sz="1800" dirty="0" smtClean="0"/>
              <a:t> Long .</a:t>
            </a:r>
            <a:endParaRPr lang="en-US" sz="1800" dirty="0"/>
          </a:p>
        </p:txBody>
      </p:sp>
      <p:pic>
        <p:nvPicPr>
          <p:cNvPr id="4" name="Picture 3"/>
          <p:cNvPicPr>
            <a:picLocks noChangeAspect="1"/>
          </p:cNvPicPr>
          <p:nvPr/>
        </p:nvPicPr>
        <p:blipFill>
          <a:blip r:embed="rId2"/>
          <a:stretch>
            <a:fillRect/>
          </a:stretch>
        </p:blipFill>
        <p:spPr>
          <a:xfrm>
            <a:off x="389178" y="2819318"/>
            <a:ext cx="6467475" cy="342900"/>
          </a:xfrm>
          <a:prstGeom prst="rect">
            <a:avLst/>
          </a:prstGeom>
        </p:spPr>
      </p:pic>
      <p:pic>
        <p:nvPicPr>
          <p:cNvPr id="11" name="Picture 10"/>
          <p:cNvPicPr>
            <a:picLocks noChangeAspect="1"/>
          </p:cNvPicPr>
          <p:nvPr/>
        </p:nvPicPr>
        <p:blipFill>
          <a:blip r:embed="rId3"/>
          <a:stretch>
            <a:fillRect/>
          </a:stretch>
        </p:blipFill>
        <p:spPr>
          <a:xfrm>
            <a:off x="181474" y="611984"/>
            <a:ext cx="6309847" cy="1675055"/>
          </a:xfrm>
          <a:prstGeom prst="rect">
            <a:avLst/>
          </a:prstGeom>
        </p:spPr>
      </p:pic>
      <p:sp>
        <p:nvSpPr>
          <p:cNvPr id="12" name="Rectangle 11"/>
          <p:cNvSpPr/>
          <p:nvPr/>
        </p:nvSpPr>
        <p:spPr>
          <a:xfrm>
            <a:off x="18181" y="1144263"/>
            <a:ext cx="6630768" cy="1183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371257" y="3333604"/>
            <a:ext cx="7270919" cy="1773803"/>
          </a:xfrm>
          <a:prstGeom prst="rect">
            <a:avLst/>
          </a:prstGeom>
        </p:spPr>
      </p:pic>
      <p:sp>
        <p:nvSpPr>
          <p:cNvPr id="14" name="Rectangle 13"/>
          <p:cNvSpPr/>
          <p:nvPr/>
        </p:nvSpPr>
        <p:spPr>
          <a:xfrm>
            <a:off x="18180" y="3952314"/>
            <a:ext cx="7919589" cy="749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11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DATESIZE</a:t>
            </a:r>
          </a:p>
        </p:txBody>
      </p:sp>
      <p:sp>
        <p:nvSpPr>
          <p:cNvPr id="3" name="Rectangle 2">
            <a:extLst>
              <a:ext uri="{FF2B5EF4-FFF2-40B4-BE49-F238E27FC236}">
                <a16:creationId xmlns="" xmlns:a16="http://schemas.microsoft.com/office/drawing/2014/main" id="{02656420-4CA3-4E1C-BA53-8FE4ADF74AC1}"/>
              </a:ext>
            </a:extLst>
          </p:cNvPr>
          <p:cNvSpPr/>
          <p:nvPr/>
        </p:nvSpPr>
        <p:spPr>
          <a:xfrm>
            <a:off x="338098" y="1035770"/>
            <a:ext cx="5312673" cy="400110"/>
          </a:xfrm>
          <a:prstGeom prst="rect">
            <a:avLst/>
          </a:prstGeom>
        </p:spPr>
        <p:txBody>
          <a:bodyPr wrap="non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a:solidFill>
                  <a:srgbClr val="FF0000"/>
                </a:solidFill>
                <a:latin typeface="Times New Roman" panose="02020603050405020304" pitchFamily="18" charset="0"/>
                <a:cs typeface="Times New Roman" panose="02020603050405020304" pitchFamily="18" charset="0"/>
              </a:rPr>
              <a:t>db.Collection_name.</a:t>
            </a:r>
            <a:r>
              <a:rPr lang="en-US" sz="2000" dirty="0" err="1">
                <a:solidFill>
                  <a:srgbClr val="FF0000"/>
                </a:solidFill>
                <a:latin typeface="Times New Roman" panose="02020603050405020304" pitchFamily="18" charset="0"/>
                <a:cs typeface="Times New Roman" panose="02020603050405020304" pitchFamily="18" charset="0"/>
              </a:rPr>
              <a:t>dataSize</a:t>
            </a:r>
            <a:r>
              <a:rPr lang="vi-VN" sz="2000" dirty="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5F85B624-5EE3-48F2-A2F9-541EE69C981C}"/>
              </a:ext>
            </a:extLst>
          </p:cNvPr>
          <p:cNvSpPr/>
          <p:nvPr/>
        </p:nvSpPr>
        <p:spPr>
          <a:xfrm>
            <a:off x="2220686" y="1067810"/>
            <a:ext cx="3488551"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8098" y="1748646"/>
            <a:ext cx="6668877" cy="1200329"/>
          </a:xfrm>
          <a:prstGeom prst="rect">
            <a:avLst/>
          </a:prstGeom>
        </p:spPr>
        <p:txBody>
          <a:bodyPr wrap="square">
            <a:spAutoFit/>
          </a:bodyPr>
          <a:lstStyle/>
          <a:p>
            <a:r>
              <a:rPr lang="en-US" sz="1800" dirty="0" err="1"/>
              <a:t>Trả</a:t>
            </a:r>
            <a:r>
              <a:rPr lang="en-US" sz="1800" dirty="0"/>
              <a:t> </a:t>
            </a:r>
            <a:r>
              <a:rPr lang="en-US" sz="1800" dirty="0" err="1"/>
              <a:t>về</a:t>
            </a:r>
            <a:r>
              <a:rPr lang="en-US" sz="1800" dirty="0"/>
              <a:t>: </a:t>
            </a:r>
            <a:r>
              <a:rPr lang="en-US" sz="1800" dirty="0" err="1"/>
              <a:t>Kích</a:t>
            </a:r>
            <a:r>
              <a:rPr lang="en-US" sz="1800" dirty="0"/>
              <a:t> </a:t>
            </a:r>
            <a:r>
              <a:rPr lang="en-US" sz="1800" dirty="0" err="1"/>
              <a:t>thước</a:t>
            </a:r>
            <a:r>
              <a:rPr lang="en-US" sz="1800" dirty="0"/>
              <a:t> </a:t>
            </a:r>
            <a:r>
              <a:rPr lang="en-US" sz="1800" dirty="0" err="1"/>
              <a:t>tính</a:t>
            </a:r>
            <a:r>
              <a:rPr lang="en-US" sz="1800" dirty="0"/>
              <a:t> </a:t>
            </a:r>
            <a:r>
              <a:rPr lang="en-US" sz="1800" dirty="0" err="1"/>
              <a:t>theo</a:t>
            </a:r>
            <a:r>
              <a:rPr lang="en-US" sz="1800" dirty="0"/>
              <a:t> byte </a:t>
            </a:r>
            <a:r>
              <a:rPr lang="en-US" sz="1800" dirty="0" err="1"/>
              <a:t>của</a:t>
            </a:r>
            <a:r>
              <a:rPr lang="en-US" sz="1800" dirty="0"/>
              <a:t> </a:t>
            </a:r>
            <a:r>
              <a:rPr lang="en-US" sz="1800" dirty="0" err="1"/>
              <a:t>bộ</a:t>
            </a:r>
            <a:r>
              <a:rPr lang="en-US" sz="1800" dirty="0"/>
              <a:t> </a:t>
            </a:r>
            <a:r>
              <a:rPr lang="en-US" sz="1800" dirty="0" err="1"/>
              <a:t>sưu</a:t>
            </a:r>
            <a:r>
              <a:rPr lang="en-US" sz="1800" dirty="0"/>
              <a:t> </a:t>
            </a:r>
            <a:r>
              <a:rPr lang="en-US" sz="1800" dirty="0" err="1"/>
              <a:t>tập</a:t>
            </a:r>
            <a:r>
              <a:rPr lang="en-US" sz="1800" dirty="0" smtClean="0"/>
              <a:t>.</a:t>
            </a:r>
          </a:p>
          <a:p>
            <a:endParaRPr lang="en-US" sz="1800" dirty="0"/>
          </a:p>
          <a:p>
            <a:endParaRPr lang="en-US" sz="1800" dirty="0"/>
          </a:p>
          <a:p>
            <a:r>
              <a:rPr lang="en-US" sz="1800" dirty="0" err="1"/>
              <a:t>Nén</a:t>
            </a:r>
            <a:r>
              <a:rPr lang="en-US" sz="1800" dirty="0"/>
              <a:t> </a:t>
            </a:r>
            <a:r>
              <a:rPr lang="en-US" sz="1800" dirty="0" err="1"/>
              <a:t>dữ</a:t>
            </a:r>
            <a:r>
              <a:rPr lang="en-US" sz="1800" dirty="0"/>
              <a:t> </a:t>
            </a:r>
            <a:r>
              <a:rPr lang="en-US" sz="1800" dirty="0" err="1"/>
              <a:t>liệu</a:t>
            </a:r>
            <a:r>
              <a:rPr lang="en-US" sz="1800" dirty="0"/>
              <a:t> </a:t>
            </a:r>
            <a:r>
              <a:rPr lang="en-US" sz="1800" dirty="0" err="1"/>
              <a:t>không</a:t>
            </a:r>
            <a:r>
              <a:rPr lang="en-US" sz="1800" dirty="0"/>
              <a:t> </a:t>
            </a:r>
            <a:r>
              <a:rPr lang="en-US" sz="1800" dirty="0" err="1"/>
              <a:t>ảnh</a:t>
            </a:r>
            <a:r>
              <a:rPr lang="en-US" sz="1800" dirty="0"/>
              <a:t> </a:t>
            </a:r>
            <a:r>
              <a:rPr lang="en-US" sz="1800" dirty="0" err="1"/>
              <a:t>hưởng</a:t>
            </a:r>
            <a:r>
              <a:rPr lang="en-US" sz="1800" dirty="0"/>
              <a:t> </a:t>
            </a:r>
            <a:r>
              <a:rPr lang="en-US" sz="1800" dirty="0" err="1"/>
              <a:t>đến</a:t>
            </a:r>
            <a:r>
              <a:rPr lang="en-US" sz="1800" dirty="0"/>
              <a:t> </a:t>
            </a:r>
            <a:r>
              <a:rPr lang="en-US" sz="1800" dirty="0" err="1"/>
              <a:t>giá</a:t>
            </a:r>
            <a:r>
              <a:rPr lang="en-US" sz="1800" dirty="0"/>
              <a:t> </a:t>
            </a:r>
            <a:r>
              <a:rPr lang="en-US" sz="1800" dirty="0" err="1"/>
              <a:t>trị</a:t>
            </a:r>
            <a:r>
              <a:rPr lang="en-US" sz="1800" dirty="0"/>
              <a:t> </a:t>
            </a:r>
            <a:r>
              <a:rPr lang="en-US" sz="1800" dirty="0" err="1"/>
              <a:t>này</a:t>
            </a:r>
            <a:r>
              <a:rPr lang="en-US" sz="1800" dirty="0"/>
              <a:t>.</a:t>
            </a:r>
          </a:p>
        </p:txBody>
      </p:sp>
    </p:spTree>
    <p:extLst>
      <p:ext uri="{BB962C8B-B14F-4D97-AF65-F5344CB8AC3E}">
        <p14:creationId xmlns:p14="http://schemas.microsoft.com/office/powerpoint/2010/main" val="105737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DATESIZE</a:t>
            </a:r>
          </a:p>
        </p:txBody>
      </p:sp>
      <p:sp>
        <p:nvSpPr>
          <p:cNvPr id="3" name="Rectangle 2">
            <a:extLst>
              <a:ext uri="{FF2B5EF4-FFF2-40B4-BE49-F238E27FC236}">
                <a16:creationId xmlns="" xmlns:a16="http://schemas.microsoft.com/office/drawing/2014/main" id="{02656420-4CA3-4E1C-BA53-8FE4ADF74AC1}"/>
              </a:ext>
            </a:extLst>
          </p:cNvPr>
          <p:cNvSpPr/>
          <p:nvPr/>
        </p:nvSpPr>
        <p:spPr>
          <a:xfrm>
            <a:off x="338098" y="1035770"/>
            <a:ext cx="5312673" cy="400110"/>
          </a:xfrm>
          <a:prstGeom prst="rect">
            <a:avLst/>
          </a:prstGeom>
        </p:spPr>
        <p:txBody>
          <a:bodyPr wrap="non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a:solidFill>
                  <a:srgbClr val="FF0000"/>
                </a:solidFill>
                <a:latin typeface="Times New Roman" panose="02020603050405020304" pitchFamily="18" charset="0"/>
                <a:cs typeface="Times New Roman" panose="02020603050405020304" pitchFamily="18" charset="0"/>
              </a:rPr>
              <a:t>db.Collection_name.</a:t>
            </a:r>
            <a:r>
              <a:rPr lang="en-US" sz="2000" dirty="0" err="1">
                <a:solidFill>
                  <a:srgbClr val="FF0000"/>
                </a:solidFill>
                <a:latin typeface="Times New Roman" panose="02020603050405020304" pitchFamily="18" charset="0"/>
                <a:cs typeface="Times New Roman" panose="02020603050405020304" pitchFamily="18" charset="0"/>
              </a:rPr>
              <a:t>dataSize</a:t>
            </a:r>
            <a:r>
              <a:rPr lang="vi-VN" sz="2000" dirty="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5F85B624-5EE3-48F2-A2F9-541EE69C981C}"/>
              </a:ext>
            </a:extLst>
          </p:cNvPr>
          <p:cNvSpPr/>
          <p:nvPr/>
        </p:nvSpPr>
        <p:spPr>
          <a:xfrm>
            <a:off x="2220686" y="1067810"/>
            <a:ext cx="3488551"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38098" y="1521553"/>
            <a:ext cx="6309847" cy="1675055"/>
          </a:xfrm>
          <a:prstGeom prst="rect">
            <a:avLst/>
          </a:prstGeom>
        </p:spPr>
      </p:pic>
      <p:pic>
        <p:nvPicPr>
          <p:cNvPr id="6" name="Picture 5"/>
          <p:cNvPicPr>
            <a:picLocks noChangeAspect="1"/>
          </p:cNvPicPr>
          <p:nvPr/>
        </p:nvPicPr>
        <p:blipFill rotWithShape="1">
          <a:blip r:embed="rId3"/>
          <a:srcRect b="9241"/>
          <a:stretch/>
        </p:blipFill>
        <p:spPr>
          <a:xfrm>
            <a:off x="2220686" y="3728227"/>
            <a:ext cx="5087883" cy="727042"/>
          </a:xfrm>
          <a:prstGeom prst="rect">
            <a:avLst/>
          </a:prstGeom>
        </p:spPr>
      </p:pic>
    </p:spTree>
    <p:extLst>
      <p:ext uri="{BB962C8B-B14F-4D97-AF65-F5344CB8AC3E}">
        <p14:creationId xmlns:p14="http://schemas.microsoft.com/office/powerpoint/2010/main" val="301402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02656420-4CA3-4E1C-BA53-8FE4ADF74AC1}"/>
              </a:ext>
            </a:extLst>
          </p:cNvPr>
          <p:cNvSpPr/>
          <p:nvPr/>
        </p:nvSpPr>
        <p:spPr>
          <a:xfrm>
            <a:off x="338098" y="1035770"/>
            <a:ext cx="7470315" cy="400110"/>
          </a:xfrm>
          <a:prstGeom prst="rect">
            <a:avLst/>
          </a:prstGeom>
        </p:spPr>
        <p:txBody>
          <a:bodyPr wrap="non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smtClean="0">
                <a:solidFill>
                  <a:srgbClr val="FF0000"/>
                </a:solidFill>
                <a:latin typeface="Times New Roman" panose="02020603050405020304" pitchFamily="18" charset="0"/>
                <a:cs typeface="Times New Roman" panose="02020603050405020304" pitchFamily="18" charset="0"/>
              </a:rPr>
              <a:t>db.Collection_name.</a:t>
            </a:r>
            <a:r>
              <a:rPr lang="en-US" sz="2000" dirty="0" smtClean="0">
                <a:solidFill>
                  <a:srgbClr val="FF0000"/>
                </a:solidFill>
                <a:latin typeface="Times New Roman" panose="02020603050405020304" pitchFamily="18" charset="0"/>
                <a:cs typeface="Times New Roman" panose="02020603050405020304" pitchFamily="18" charset="0"/>
              </a:rPr>
              <a:t>aggregate</a:t>
            </a:r>
            <a:r>
              <a:rPr lang="vi-VN" sz="2000" dirty="0" smtClean="0">
                <a:solidFill>
                  <a:srgbClr val="FF0000"/>
                </a:solidFill>
                <a:latin typeface="Times New Roman" panose="02020603050405020304" pitchFamily="18" charset="0"/>
                <a:cs typeface="Times New Roman" panose="02020603050405020304" pitchFamily="18" charset="0"/>
              </a:rPr>
              <a:t>(</a:t>
            </a:r>
            <a:r>
              <a:rPr lang="en-US" sz="2000" dirty="0" smtClean="0">
                <a:solidFill>
                  <a:srgbClr val="FF0000"/>
                </a:solidFill>
                <a:latin typeface="Times New Roman" panose="02020603050405020304" pitchFamily="18" charset="0"/>
                <a:cs typeface="Times New Roman" panose="02020603050405020304" pitchFamily="18" charset="0"/>
              </a:rPr>
              <a:t>pipeline,&lt;options&gt;</a:t>
            </a:r>
            <a:r>
              <a:rPr lang="vi-VN" sz="2000" dirty="0" smtClean="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5F85B624-5EE3-48F2-A2F9-541EE69C981C}"/>
              </a:ext>
            </a:extLst>
          </p:cNvPr>
          <p:cNvSpPr/>
          <p:nvPr/>
        </p:nvSpPr>
        <p:spPr>
          <a:xfrm>
            <a:off x="2220686" y="1067810"/>
            <a:ext cx="5484932"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8097" y="1553060"/>
            <a:ext cx="7131215" cy="3600986"/>
          </a:xfrm>
          <a:prstGeom prst="rect">
            <a:avLst/>
          </a:prstGeom>
        </p:spPr>
        <p:txBody>
          <a:bodyPr wrap="square">
            <a:spAutoFit/>
          </a:bodyPr>
          <a:lstStyle/>
          <a:p>
            <a:pPr>
              <a:spcBef>
                <a:spcPts val="600"/>
              </a:spcBef>
            </a:pPr>
            <a:r>
              <a:rPr lang="en-US" sz="1800" spc="-5" dirty="0" err="1">
                <a:solidFill>
                  <a:schemeClr val="tx1"/>
                </a:solidFill>
                <a:latin typeface="+mj-lt"/>
                <a:ea typeface="Times New Roman" panose="02020603050405020304" pitchFamily="18" charset="0"/>
              </a:rPr>
              <a:t>Truớc</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hết</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là</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về</a:t>
            </a:r>
            <a:r>
              <a:rPr lang="en-US" sz="1800" spc="-5" dirty="0">
                <a:solidFill>
                  <a:schemeClr val="tx1"/>
                </a:solidFill>
                <a:latin typeface="+mj-lt"/>
                <a:ea typeface="Times New Roman" panose="02020603050405020304" pitchFamily="18" charset="0"/>
              </a:rPr>
              <a:t> pipeline, </a:t>
            </a:r>
            <a:r>
              <a:rPr lang="en-US" sz="1800" spc="-5" dirty="0" err="1">
                <a:solidFill>
                  <a:schemeClr val="tx1"/>
                </a:solidFill>
                <a:latin typeface="+mj-lt"/>
                <a:ea typeface="Times New Roman" panose="02020603050405020304" pitchFamily="18" charset="0"/>
              </a:rPr>
              <a:t>nó</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là</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khái</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niệm</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dùng</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để</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miêu</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tả</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sự</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xử</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lí</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truyền</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tải</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dữ</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liệu</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xuôi</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theo</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một</a:t>
            </a:r>
            <a:r>
              <a:rPr lang="en-US" sz="1800" spc="-5" dirty="0">
                <a:solidFill>
                  <a:schemeClr val="tx1"/>
                </a:solidFill>
                <a:latin typeface="+mj-lt"/>
                <a:ea typeface="Times New Roman" panose="02020603050405020304" pitchFamily="18" charset="0"/>
              </a:rPr>
              <a:t> </a:t>
            </a:r>
            <a:r>
              <a:rPr lang="en-US" sz="1800" spc="-5" dirty="0" err="1" smtClean="0">
                <a:solidFill>
                  <a:schemeClr val="tx1"/>
                </a:solidFill>
                <a:latin typeface="+mj-lt"/>
                <a:ea typeface="Times New Roman" panose="02020603050405020304" pitchFamily="18" charset="0"/>
              </a:rPr>
              <a:t>luồng</a:t>
            </a:r>
            <a:r>
              <a:rPr lang="en-US" sz="1800" spc="-5" dirty="0">
                <a:solidFill>
                  <a:schemeClr val="tx1"/>
                </a:solidFill>
                <a:latin typeface="+mj-lt"/>
                <a:ea typeface="Times New Roman" panose="02020603050405020304" pitchFamily="18" charset="0"/>
              </a:rPr>
              <a:t> </a:t>
            </a:r>
            <a:r>
              <a:rPr lang="en-US" sz="1800" spc="-5" dirty="0" err="1" smtClean="0">
                <a:solidFill>
                  <a:schemeClr val="tx1"/>
                </a:solidFill>
                <a:latin typeface="+mj-lt"/>
                <a:ea typeface="Times New Roman" panose="02020603050405020304" pitchFamily="18" charset="0"/>
              </a:rPr>
              <a:t>và</a:t>
            </a:r>
            <a:r>
              <a:rPr lang="en-US" sz="1800" spc="-5" dirty="0" smtClean="0">
                <a:solidFill>
                  <a:schemeClr val="tx1"/>
                </a:solidFill>
                <a:latin typeface="+mj-lt"/>
                <a:ea typeface="Times New Roman" panose="02020603050405020304" pitchFamily="18" charset="0"/>
              </a:rPr>
              <a:t> </a:t>
            </a:r>
            <a:r>
              <a:rPr lang="en-US" sz="1800" spc="-5" dirty="0">
                <a:solidFill>
                  <a:schemeClr val="tx1"/>
                </a:solidFill>
                <a:latin typeface="+mj-lt"/>
                <a:ea typeface="Times New Roman" panose="02020603050405020304" pitchFamily="18" charset="0"/>
              </a:rPr>
              <a:t>Aggregation Pipeline </a:t>
            </a:r>
            <a:r>
              <a:rPr lang="en-US" sz="1800" spc="-5" dirty="0" err="1">
                <a:solidFill>
                  <a:schemeClr val="tx1"/>
                </a:solidFill>
                <a:latin typeface="+mj-lt"/>
                <a:ea typeface="Times New Roman" panose="02020603050405020304" pitchFamily="18" charset="0"/>
              </a:rPr>
              <a:t>là</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một</a:t>
            </a:r>
            <a:r>
              <a:rPr lang="en-US" sz="1800" spc="-5" dirty="0">
                <a:solidFill>
                  <a:schemeClr val="tx1"/>
                </a:solidFill>
                <a:latin typeface="+mj-lt"/>
                <a:ea typeface="Times New Roman" panose="02020603050405020304" pitchFamily="18" charset="0"/>
              </a:rPr>
              <a:t> framework </a:t>
            </a:r>
            <a:r>
              <a:rPr lang="en-US" sz="1800" spc="-5" dirty="0" err="1">
                <a:solidFill>
                  <a:schemeClr val="tx1"/>
                </a:solidFill>
                <a:latin typeface="+mj-lt"/>
                <a:ea typeface="Times New Roman" panose="02020603050405020304" pitchFamily="18" charset="0"/>
              </a:rPr>
              <a:t>dùng</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để</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tổng</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hợp</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lại</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dữ</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liệu</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được</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mô</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hình</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hóa</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dựa</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trên</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kỹ</a:t>
            </a:r>
            <a:r>
              <a:rPr lang="en-US" sz="1800" spc="-5" dirty="0">
                <a:solidFill>
                  <a:schemeClr val="tx1"/>
                </a:solidFill>
                <a:latin typeface="+mj-lt"/>
                <a:ea typeface="Times New Roman" panose="02020603050405020304" pitchFamily="18" charset="0"/>
              </a:rPr>
              <a:t> </a:t>
            </a:r>
            <a:r>
              <a:rPr lang="en-US" sz="1800" spc="-5" dirty="0" err="1">
                <a:solidFill>
                  <a:schemeClr val="tx1"/>
                </a:solidFill>
                <a:latin typeface="+mj-lt"/>
                <a:ea typeface="Times New Roman" panose="02020603050405020304" pitchFamily="18" charset="0"/>
              </a:rPr>
              <a:t>thuật</a:t>
            </a:r>
            <a:r>
              <a:rPr lang="en-US" sz="1800" spc="-5" dirty="0">
                <a:solidFill>
                  <a:schemeClr val="tx1"/>
                </a:solidFill>
                <a:latin typeface="+mj-lt"/>
                <a:ea typeface="Times New Roman" panose="02020603050405020304" pitchFamily="18" charset="0"/>
              </a:rPr>
              <a:t> pipeline</a:t>
            </a:r>
            <a:r>
              <a:rPr lang="en-US" sz="1800" spc="-5" dirty="0" smtClean="0">
                <a:solidFill>
                  <a:schemeClr val="tx1"/>
                </a:solidFill>
                <a:latin typeface="+mj-lt"/>
                <a:ea typeface="Times New Roman" panose="02020603050405020304" pitchFamily="18" charset="0"/>
              </a:rPr>
              <a:t>.</a:t>
            </a:r>
            <a:endParaRPr lang="en-US" sz="1800" spc="-5" dirty="0">
              <a:solidFill>
                <a:schemeClr val="tx1"/>
              </a:solidFill>
              <a:latin typeface="+mj-lt"/>
              <a:ea typeface="Times New Roman" panose="02020603050405020304" pitchFamily="18" charset="0"/>
            </a:endParaRPr>
          </a:p>
          <a:p>
            <a:pPr>
              <a:spcBef>
                <a:spcPts val="1800"/>
              </a:spcBef>
            </a:pPr>
            <a:r>
              <a:rPr lang="en-US" sz="1800" dirty="0" err="1">
                <a:latin typeface="+mj-lt"/>
              </a:rPr>
              <a:t>Những</a:t>
            </a:r>
            <a:r>
              <a:rPr lang="en-US" sz="1800" dirty="0">
                <a:latin typeface="+mj-lt"/>
              </a:rPr>
              <a:t> Document </a:t>
            </a:r>
            <a:r>
              <a:rPr lang="en-US" sz="1800" dirty="0" err="1">
                <a:latin typeface="+mj-lt"/>
              </a:rPr>
              <a:t>có</a:t>
            </a:r>
            <a:r>
              <a:rPr lang="en-US" sz="1800" dirty="0">
                <a:latin typeface="+mj-lt"/>
              </a:rPr>
              <a:t> </a:t>
            </a:r>
            <a:r>
              <a:rPr lang="en-US" sz="1800" dirty="0" err="1">
                <a:latin typeface="+mj-lt"/>
              </a:rPr>
              <a:t>thể</a:t>
            </a:r>
            <a:r>
              <a:rPr lang="en-US" sz="1800" dirty="0">
                <a:latin typeface="+mj-lt"/>
              </a:rPr>
              <a:t> </a:t>
            </a:r>
            <a:r>
              <a:rPr lang="en-US" sz="1800" dirty="0" err="1">
                <a:latin typeface="+mj-lt"/>
              </a:rPr>
              <a:t>được</a:t>
            </a:r>
            <a:r>
              <a:rPr lang="en-US" sz="1800" dirty="0">
                <a:latin typeface="+mj-lt"/>
              </a:rPr>
              <a:t> </a:t>
            </a:r>
            <a:r>
              <a:rPr lang="en-US" sz="1800" dirty="0" err="1">
                <a:latin typeface="+mj-lt"/>
              </a:rPr>
              <a:t>đưa</a:t>
            </a:r>
            <a:r>
              <a:rPr lang="en-US" sz="1800" dirty="0">
                <a:latin typeface="+mj-lt"/>
              </a:rPr>
              <a:t> qua </a:t>
            </a:r>
            <a:r>
              <a:rPr lang="en-US" sz="1800" dirty="0" err="1">
                <a:latin typeface="+mj-lt"/>
              </a:rPr>
              <a:t>một</a:t>
            </a:r>
            <a:r>
              <a:rPr lang="en-US" sz="1800" dirty="0">
                <a:latin typeface="+mj-lt"/>
              </a:rPr>
              <a:t> </a:t>
            </a:r>
            <a:r>
              <a:rPr lang="en-US" sz="1800" dirty="0" err="1">
                <a:latin typeface="+mj-lt"/>
              </a:rPr>
              <a:t>chuỗi</a:t>
            </a:r>
            <a:r>
              <a:rPr lang="en-US" sz="1800" dirty="0">
                <a:latin typeface="+mj-lt"/>
              </a:rPr>
              <a:t> </a:t>
            </a:r>
            <a:r>
              <a:rPr lang="en-US" sz="1800" dirty="0" err="1">
                <a:latin typeface="+mj-lt"/>
              </a:rPr>
              <a:t>các</a:t>
            </a:r>
            <a:r>
              <a:rPr lang="en-US" sz="1800" dirty="0">
                <a:latin typeface="+mj-lt"/>
              </a:rPr>
              <a:t> </a:t>
            </a:r>
            <a:r>
              <a:rPr lang="en-US" sz="1800" dirty="0" err="1">
                <a:latin typeface="+mj-lt"/>
              </a:rPr>
              <a:t>giai</a:t>
            </a:r>
            <a:r>
              <a:rPr lang="en-US" sz="1800" dirty="0">
                <a:latin typeface="+mj-lt"/>
              </a:rPr>
              <a:t> </a:t>
            </a:r>
            <a:r>
              <a:rPr lang="en-US" sz="1800" dirty="0" err="1">
                <a:latin typeface="+mj-lt"/>
              </a:rPr>
              <a:t>đoạn</a:t>
            </a:r>
            <a:r>
              <a:rPr lang="en-US" sz="1800" dirty="0">
                <a:latin typeface="+mj-lt"/>
              </a:rPr>
              <a:t> pipeline </a:t>
            </a:r>
            <a:r>
              <a:rPr lang="en-US" sz="1800" dirty="0" err="1">
                <a:latin typeface="+mj-lt"/>
              </a:rPr>
              <a:t>để</a:t>
            </a:r>
            <a:r>
              <a:rPr lang="en-US" sz="1800" dirty="0">
                <a:latin typeface="+mj-lt"/>
              </a:rPr>
              <a:t> </a:t>
            </a:r>
            <a:r>
              <a:rPr lang="en-US" sz="1800" dirty="0" err="1">
                <a:latin typeface="+mj-lt"/>
              </a:rPr>
              <a:t>biến</a:t>
            </a:r>
            <a:r>
              <a:rPr lang="en-US" sz="1800" dirty="0">
                <a:latin typeface="+mj-lt"/>
              </a:rPr>
              <a:t> </a:t>
            </a:r>
            <a:r>
              <a:rPr lang="en-US" sz="1800" dirty="0" err="1">
                <a:latin typeface="+mj-lt"/>
              </a:rPr>
              <a:t>đổi</a:t>
            </a:r>
            <a:r>
              <a:rPr lang="en-US" sz="1800" dirty="0">
                <a:latin typeface="+mj-lt"/>
              </a:rPr>
              <a:t> </a:t>
            </a:r>
            <a:r>
              <a:rPr lang="en-US" sz="1800" dirty="0" err="1">
                <a:latin typeface="+mj-lt"/>
              </a:rPr>
              <a:t>và</a:t>
            </a:r>
            <a:r>
              <a:rPr lang="en-US" sz="1800" dirty="0">
                <a:latin typeface="+mj-lt"/>
              </a:rPr>
              <a:t> </a:t>
            </a:r>
            <a:r>
              <a:rPr lang="en-US" sz="1800" dirty="0" err="1">
                <a:latin typeface="+mj-lt"/>
              </a:rPr>
              <a:t>kết</a:t>
            </a:r>
            <a:r>
              <a:rPr lang="en-US" sz="1800" dirty="0">
                <a:latin typeface="+mj-lt"/>
              </a:rPr>
              <a:t> </a:t>
            </a:r>
            <a:r>
              <a:rPr lang="en-US" sz="1800" dirty="0" err="1">
                <a:latin typeface="+mj-lt"/>
              </a:rPr>
              <a:t>quả</a:t>
            </a:r>
            <a:r>
              <a:rPr lang="en-US" sz="1800" dirty="0">
                <a:latin typeface="+mj-lt"/>
              </a:rPr>
              <a:t> </a:t>
            </a:r>
            <a:r>
              <a:rPr lang="en-US" sz="1800" dirty="0" err="1">
                <a:latin typeface="+mj-lt"/>
              </a:rPr>
              <a:t>nhận</a:t>
            </a:r>
            <a:r>
              <a:rPr lang="en-US" sz="1800" dirty="0">
                <a:latin typeface="+mj-lt"/>
              </a:rPr>
              <a:t> </a:t>
            </a:r>
            <a:r>
              <a:rPr lang="en-US" sz="1800" dirty="0" err="1">
                <a:latin typeface="+mj-lt"/>
              </a:rPr>
              <a:t>được</a:t>
            </a:r>
            <a:r>
              <a:rPr lang="en-US" sz="1800" dirty="0">
                <a:latin typeface="+mj-lt"/>
              </a:rPr>
              <a:t> </a:t>
            </a:r>
            <a:r>
              <a:rPr lang="en-US" sz="1800" dirty="0" err="1">
                <a:latin typeface="+mj-lt"/>
              </a:rPr>
              <a:t>sẽ</a:t>
            </a:r>
            <a:r>
              <a:rPr lang="en-US" sz="1800" dirty="0">
                <a:latin typeface="+mj-lt"/>
              </a:rPr>
              <a:t> </a:t>
            </a:r>
            <a:r>
              <a:rPr lang="en-US" sz="1800" dirty="0" err="1">
                <a:latin typeface="+mj-lt"/>
              </a:rPr>
              <a:t>là</a:t>
            </a:r>
            <a:r>
              <a:rPr lang="en-US" sz="1800" dirty="0">
                <a:latin typeface="+mj-lt"/>
              </a:rPr>
              <a:t> </a:t>
            </a:r>
            <a:r>
              <a:rPr lang="en-US" sz="1800" dirty="0" err="1">
                <a:latin typeface="+mj-lt"/>
              </a:rPr>
              <a:t>sự</a:t>
            </a:r>
            <a:r>
              <a:rPr lang="en-US" sz="1800" dirty="0">
                <a:latin typeface="+mj-lt"/>
              </a:rPr>
              <a:t> </a:t>
            </a:r>
            <a:r>
              <a:rPr lang="en-US" sz="1800" dirty="0" err="1">
                <a:latin typeface="+mj-lt"/>
              </a:rPr>
              <a:t>tổng</a:t>
            </a:r>
            <a:r>
              <a:rPr lang="en-US" sz="1800" dirty="0">
                <a:latin typeface="+mj-lt"/>
              </a:rPr>
              <a:t> </a:t>
            </a:r>
            <a:r>
              <a:rPr lang="en-US" sz="1800" dirty="0" err="1">
                <a:latin typeface="+mj-lt"/>
              </a:rPr>
              <a:t>hợp</a:t>
            </a:r>
            <a:r>
              <a:rPr lang="en-US" sz="1800" dirty="0">
                <a:latin typeface="+mj-lt"/>
              </a:rPr>
              <a:t> </a:t>
            </a:r>
            <a:r>
              <a:rPr lang="en-US" sz="1800" dirty="0" err="1">
                <a:latin typeface="+mj-lt"/>
              </a:rPr>
              <a:t>của</a:t>
            </a:r>
            <a:r>
              <a:rPr lang="en-US" sz="1800" dirty="0">
                <a:latin typeface="+mj-lt"/>
              </a:rPr>
              <a:t> </a:t>
            </a:r>
            <a:r>
              <a:rPr lang="en-US" sz="1800" dirty="0" err="1">
                <a:latin typeface="+mj-lt"/>
              </a:rPr>
              <a:t>các</a:t>
            </a:r>
            <a:r>
              <a:rPr lang="en-US" sz="1800" dirty="0">
                <a:latin typeface="+mj-lt"/>
              </a:rPr>
              <a:t> so </a:t>
            </a:r>
            <a:r>
              <a:rPr lang="en-US" sz="1800" dirty="0" err="1">
                <a:latin typeface="+mj-lt"/>
              </a:rPr>
              <a:t>sánh</a:t>
            </a:r>
            <a:r>
              <a:rPr lang="en-US" sz="1800" dirty="0">
                <a:latin typeface="+mj-lt"/>
              </a:rPr>
              <a:t>, </a:t>
            </a:r>
            <a:r>
              <a:rPr lang="en-US" sz="1800" dirty="0" err="1">
                <a:latin typeface="+mj-lt"/>
              </a:rPr>
              <a:t>sàng</a:t>
            </a:r>
            <a:r>
              <a:rPr lang="en-US" sz="1800" dirty="0">
                <a:latin typeface="+mj-lt"/>
              </a:rPr>
              <a:t> </a:t>
            </a:r>
            <a:r>
              <a:rPr lang="en-US" sz="1800" dirty="0" err="1">
                <a:latin typeface="+mj-lt"/>
              </a:rPr>
              <a:t>lọc</a:t>
            </a:r>
            <a:r>
              <a:rPr lang="en-US" sz="1800" dirty="0">
                <a:latin typeface="+mj-lt"/>
              </a:rPr>
              <a:t>, </a:t>
            </a:r>
            <a:r>
              <a:rPr lang="en-US" sz="1800" dirty="0" err="1">
                <a:latin typeface="+mj-lt"/>
              </a:rPr>
              <a:t>thêm</a:t>
            </a:r>
            <a:r>
              <a:rPr lang="en-US" sz="1800" dirty="0">
                <a:latin typeface="+mj-lt"/>
              </a:rPr>
              <a:t> </a:t>
            </a:r>
            <a:r>
              <a:rPr lang="en-US" sz="1800" dirty="0" err="1">
                <a:latin typeface="+mj-lt"/>
              </a:rPr>
              <a:t>bớt</a:t>
            </a:r>
            <a:r>
              <a:rPr lang="en-US" sz="1800" dirty="0">
                <a:latin typeface="+mj-lt"/>
              </a:rPr>
              <a:t> </a:t>
            </a:r>
            <a:r>
              <a:rPr lang="en-US" sz="1800" dirty="0" err="1">
                <a:latin typeface="+mj-lt"/>
              </a:rPr>
              <a:t>nội</a:t>
            </a:r>
            <a:r>
              <a:rPr lang="en-US" sz="1800" dirty="0">
                <a:latin typeface="+mj-lt"/>
              </a:rPr>
              <a:t> dung </a:t>
            </a:r>
            <a:r>
              <a:rPr lang="en-US" sz="1800" dirty="0" smtClean="0">
                <a:latin typeface="+mj-lt"/>
              </a:rPr>
              <a:t>.</a:t>
            </a:r>
            <a:r>
              <a:rPr lang="en-US" sz="1800" dirty="0" err="1" smtClean="0">
                <a:latin typeface="+mj-lt"/>
              </a:rPr>
              <a:t>Mỗi</a:t>
            </a:r>
            <a:r>
              <a:rPr lang="en-US" sz="1800" dirty="0" smtClean="0">
                <a:latin typeface="+mj-lt"/>
              </a:rPr>
              <a:t> </a:t>
            </a:r>
            <a:r>
              <a:rPr lang="en-US" sz="1800" dirty="0" err="1">
                <a:latin typeface="+mj-lt"/>
              </a:rPr>
              <a:t>giai</a:t>
            </a:r>
            <a:r>
              <a:rPr lang="en-US" sz="1800" dirty="0">
                <a:latin typeface="+mj-lt"/>
              </a:rPr>
              <a:t> </a:t>
            </a:r>
            <a:r>
              <a:rPr lang="en-US" sz="1800" dirty="0" err="1">
                <a:latin typeface="+mj-lt"/>
              </a:rPr>
              <a:t>của</a:t>
            </a:r>
            <a:r>
              <a:rPr lang="en-US" sz="1800" dirty="0">
                <a:latin typeface="+mj-lt"/>
              </a:rPr>
              <a:t> pipeline </a:t>
            </a:r>
            <a:r>
              <a:rPr lang="en-US" sz="1800" dirty="0" err="1">
                <a:latin typeface="+mj-lt"/>
              </a:rPr>
              <a:t>biến</a:t>
            </a:r>
            <a:r>
              <a:rPr lang="en-US" sz="1800" dirty="0">
                <a:latin typeface="+mj-lt"/>
              </a:rPr>
              <a:t> </a:t>
            </a:r>
            <a:r>
              <a:rPr lang="en-US" sz="1800" dirty="0" err="1">
                <a:latin typeface="+mj-lt"/>
              </a:rPr>
              <a:t>đổi</a:t>
            </a:r>
            <a:r>
              <a:rPr lang="en-US" sz="1800" dirty="0">
                <a:latin typeface="+mj-lt"/>
              </a:rPr>
              <a:t> </a:t>
            </a:r>
            <a:r>
              <a:rPr lang="en-US" sz="1800" dirty="0" err="1">
                <a:latin typeface="+mj-lt"/>
              </a:rPr>
              <a:t>các</a:t>
            </a:r>
            <a:r>
              <a:rPr lang="en-US" sz="1800" dirty="0">
                <a:latin typeface="+mj-lt"/>
              </a:rPr>
              <a:t> Document </a:t>
            </a:r>
            <a:r>
              <a:rPr lang="en-US" sz="1800" dirty="0" err="1">
                <a:latin typeface="+mj-lt"/>
              </a:rPr>
              <a:t>khi</a:t>
            </a:r>
            <a:r>
              <a:rPr lang="en-US" sz="1800" dirty="0">
                <a:latin typeface="+mj-lt"/>
              </a:rPr>
              <a:t> </a:t>
            </a:r>
            <a:r>
              <a:rPr lang="en-US" sz="1800" dirty="0" err="1">
                <a:latin typeface="+mj-lt"/>
              </a:rPr>
              <a:t>chúng</a:t>
            </a:r>
            <a:r>
              <a:rPr lang="en-US" sz="1800" dirty="0">
                <a:latin typeface="+mj-lt"/>
              </a:rPr>
              <a:t> </a:t>
            </a:r>
            <a:r>
              <a:rPr lang="en-US" sz="1800" dirty="0" err="1">
                <a:latin typeface="+mj-lt"/>
              </a:rPr>
              <a:t>đi</a:t>
            </a:r>
            <a:r>
              <a:rPr lang="en-US" sz="1800" dirty="0">
                <a:latin typeface="+mj-lt"/>
              </a:rPr>
              <a:t> qua, </a:t>
            </a:r>
            <a:r>
              <a:rPr lang="en-US" sz="1800" dirty="0" err="1">
                <a:latin typeface="+mj-lt"/>
              </a:rPr>
              <a:t>thậm</a:t>
            </a:r>
            <a:r>
              <a:rPr lang="en-US" sz="1800" dirty="0">
                <a:latin typeface="+mj-lt"/>
              </a:rPr>
              <a:t> </a:t>
            </a:r>
            <a:r>
              <a:rPr lang="en-US" sz="1800" dirty="0" err="1">
                <a:latin typeface="+mj-lt"/>
              </a:rPr>
              <a:t>chí</a:t>
            </a:r>
            <a:r>
              <a:rPr lang="en-US" sz="1800" dirty="0">
                <a:latin typeface="+mj-lt"/>
              </a:rPr>
              <a:t> </a:t>
            </a:r>
            <a:r>
              <a:rPr lang="en-US" sz="1800" dirty="0" err="1">
                <a:latin typeface="+mj-lt"/>
              </a:rPr>
              <a:t>là</a:t>
            </a:r>
            <a:r>
              <a:rPr lang="en-US" sz="1800" dirty="0">
                <a:latin typeface="+mj-lt"/>
              </a:rPr>
              <a:t> </a:t>
            </a:r>
            <a:r>
              <a:rPr lang="en-US" sz="1800" dirty="0" err="1">
                <a:latin typeface="+mj-lt"/>
              </a:rPr>
              <a:t>tạo</a:t>
            </a:r>
            <a:r>
              <a:rPr lang="en-US" sz="1800" dirty="0">
                <a:latin typeface="+mj-lt"/>
              </a:rPr>
              <a:t> </a:t>
            </a:r>
            <a:r>
              <a:rPr lang="en-US" sz="1800" dirty="0" err="1">
                <a:latin typeface="+mj-lt"/>
              </a:rPr>
              <a:t>ra</a:t>
            </a:r>
            <a:r>
              <a:rPr lang="en-US" sz="1800" dirty="0">
                <a:latin typeface="+mj-lt"/>
              </a:rPr>
              <a:t> </a:t>
            </a:r>
            <a:r>
              <a:rPr lang="en-US" sz="1800" dirty="0" err="1">
                <a:latin typeface="+mj-lt"/>
              </a:rPr>
              <a:t>loại</a:t>
            </a:r>
            <a:r>
              <a:rPr lang="en-US" sz="1800" dirty="0">
                <a:latin typeface="+mj-lt"/>
              </a:rPr>
              <a:t> Document </a:t>
            </a:r>
            <a:r>
              <a:rPr lang="en-US" sz="1800" dirty="0" err="1">
                <a:latin typeface="+mj-lt"/>
              </a:rPr>
              <a:t>khác</a:t>
            </a:r>
            <a:r>
              <a:rPr lang="en-US" sz="1800" dirty="0">
                <a:latin typeface="+mj-lt"/>
              </a:rPr>
              <a:t> </a:t>
            </a:r>
            <a:r>
              <a:rPr lang="en-US" sz="1800" dirty="0" err="1">
                <a:latin typeface="+mj-lt"/>
              </a:rPr>
              <a:t>hẳn</a:t>
            </a:r>
            <a:r>
              <a:rPr lang="en-US" sz="1800" dirty="0">
                <a:latin typeface="+mj-lt"/>
              </a:rPr>
              <a:t> ban </a:t>
            </a:r>
            <a:r>
              <a:rPr lang="en-US" sz="1800" dirty="0" err="1">
                <a:latin typeface="+mj-lt"/>
              </a:rPr>
              <a:t>đầu</a:t>
            </a:r>
            <a:r>
              <a:rPr lang="en-US" sz="1800" dirty="0">
                <a:latin typeface="+mj-lt"/>
              </a:rPr>
              <a:t>, </a:t>
            </a:r>
            <a:r>
              <a:rPr lang="en-US" sz="1800" dirty="0" err="1">
                <a:latin typeface="+mj-lt"/>
              </a:rPr>
              <a:t>kết</a:t>
            </a:r>
            <a:r>
              <a:rPr lang="en-US" sz="1800" dirty="0">
                <a:latin typeface="+mj-lt"/>
              </a:rPr>
              <a:t> </a:t>
            </a:r>
            <a:r>
              <a:rPr lang="en-US" sz="1800" dirty="0" err="1">
                <a:latin typeface="+mj-lt"/>
              </a:rPr>
              <a:t>quả</a:t>
            </a:r>
            <a:r>
              <a:rPr lang="en-US" sz="1800" dirty="0">
                <a:latin typeface="+mj-lt"/>
              </a:rPr>
              <a:t> </a:t>
            </a:r>
            <a:r>
              <a:rPr lang="en-US" sz="1800" dirty="0" err="1">
                <a:latin typeface="+mj-lt"/>
              </a:rPr>
              <a:t>bước</a:t>
            </a:r>
            <a:r>
              <a:rPr lang="en-US" sz="1800" dirty="0">
                <a:latin typeface="+mj-lt"/>
              </a:rPr>
              <a:t> </a:t>
            </a:r>
            <a:r>
              <a:rPr lang="en-US" sz="1800" dirty="0" err="1">
                <a:latin typeface="+mj-lt"/>
              </a:rPr>
              <a:t>trước</a:t>
            </a:r>
            <a:r>
              <a:rPr lang="en-US" sz="1800" dirty="0">
                <a:latin typeface="+mj-lt"/>
              </a:rPr>
              <a:t> </a:t>
            </a:r>
            <a:r>
              <a:rPr lang="en-US" sz="1800" dirty="0" err="1">
                <a:latin typeface="+mj-lt"/>
              </a:rPr>
              <a:t>làm</a:t>
            </a:r>
            <a:r>
              <a:rPr lang="en-US" sz="1800" dirty="0">
                <a:latin typeface="+mj-lt"/>
              </a:rPr>
              <a:t> </a:t>
            </a:r>
            <a:r>
              <a:rPr lang="en-US" sz="1800" dirty="0" err="1">
                <a:latin typeface="+mj-lt"/>
              </a:rPr>
              <a:t>đầu</a:t>
            </a:r>
            <a:r>
              <a:rPr lang="en-US" sz="1800" dirty="0">
                <a:latin typeface="+mj-lt"/>
              </a:rPr>
              <a:t> </a:t>
            </a:r>
            <a:r>
              <a:rPr lang="en-US" sz="1800" dirty="0" err="1">
                <a:latin typeface="+mj-lt"/>
              </a:rPr>
              <a:t>vào</a:t>
            </a:r>
            <a:r>
              <a:rPr lang="en-US" sz="1800" dirty="0">
                <a:latin typeface="+mj-lt"/>
              </a:rPr>
              <a:t> </a:t>
            </a:r>
            <a:r>
              <a:rPr lang="en-US" sz="1800" dirty="0" err="1">
                <a:latin typeface="+mj-lt"/>
              </a:rPr>
              <a:t>cho</a:t>
            </a:r>
            <a:r>
              <a:rPr lang="en-US" sz="1800" dirty="0">
                <a:latin typeface="+mj-lt"/>
              </a:rPr>
              <a:t> </a:t>
            </a:r>
            <a:r>
              <a:rPr lang="en-US" sz="1800" dirty="0" err="1">
                <a:latin typeface="+mj-lt"/>
              </a:rPr>
              <a:t>bước</a:t>
            </a:r>
            <a:r>
              <a:rPr lang="en-US" sz="1800" dirty="0">
                <a:latin typeface="+mj-lt"/>
              </a:rPr>
              <a:t> </a:t>
            </a:r>
            <a:r>
              <a:rPr lang="en-US" sz="1800" dirty="0" err="1">
                <a:latin typeface="+mj-lt"/>
              </a:rPr>
              <a:t>sau</a:t>
            </a:r>
            <a:r>
              <a:rPr lang="en-US" sz="1800" dirty="0">
                <a:latin typeface="+mj-lt"/>
              </a:rPr>
              <a:t>.</a:t>
            </a:r>
          </a:p>
          <a:p>
            <a:pPr>
              <a:spcBef>
                <a:spcPts val="1800"/>
              </a:spcBef>
            </a:pPr>
            <a:endParaRPr lang="en-US" sz="1800" dirty="0">
              <a:effectLst/>
              <a:latin typeface="+mj-lt"/>
              <a:ea typeface="Times New Roman" panose="02020603050405020304" pitchFamily="18" charset="0"/>
            </a:endParaRPr>
          </a:p>
        </p:txBody>
      </p:sp>
    </p:spTree>
    <p:extLst>
      <p:ext uri="{BB962C8B-B14F-4D97-AF65-F5344CB8AC3E}">
        <p14:creationId xmlns:p14="http://schemas.microsoft.com/office/powerpoint/2010/main" val="50004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DATESIZE</a:t>
            </a:r>
          </a:p>
        </p:txBody>
      </p:sp>
      <p:sp>
        <p:nvSpPr>
          <p:cNvPr id="3" name="Rectangle 2">
            <a:extLst>
              <a:ext uri="{FF2B5EF4-FFF2-40B4-BE49-F238E27FC236}">
                <a16:creationId xmlns="" xmlns:a16="http://schemas.microsoft.com/office/drawing/2014/main" id="{02656420-4CA3-4E1C-BA53-8FE4ADF74AC1}"/>
              </a:ext>
            </a:extLst>
          </p:cNvPr>
          <p:cNvSpPr/>
          <p:nvPr/>
        </p:nvSpPr>
        <p:spPr>
          <a:xfrm>
            <a:off x="338098" y="1035770"/>
            <a:ext cx="5312673" cy="400110"/>
          </a:xfrm>
          <a:prstGeom prst="rect">
            <a:avLst/>
          </a:prstGeom>
        </p:spPr>
        <p:txBody>
          <a:bodyPr wrap="non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a:solidFill>
                  <a:srgbClr val="FF0000"/>
                </a:solidFill>
                <a:latin typeface="Times New Roman" panose="02020603050405020304" pitchFamily="18" charset="0"/>
                <a:cs typeface="Times New Roman" panose="02020603050405020304" pitchFamily="18" charset="0"/>
              </a:rPr>
              <a:t>db.Collection_name.</a:t>
            </a:r>
            <a:r>
              <a:rPr lang="en-US" sz="2000" dirty="0" err="1">
                <a:solidFill>
                  <a:srgbClr val="FF0000"/>
                </a:solidFill>
                <a:latin typeface="Times New Roman" panose="02020603050405020304" pitchFamily="18" charset="0"/>
                <a:cs typeface="Times New Roman" panose="02020603050405020304" pitchFamily="18" charset="0"/>
              </a:rPr>
              <a:t>dataSize</a:t>
            </a:r>
            <a:r>
              <a:rPr lang="vi-VN" sz="2000" dirty="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5F85B624-5EE3-48F2-A2F9-541EE69C981C}"/>
              </a:ext>
            </a:extLst>
          </p:cNvPr>
          <p:cNvSpPr/>
          <p:nvPr/>
        </p:nvSpPr>
        <p:spPr>
          <a:xfrm>
            <a:off x="2220686" y="1067810"/>
            <a:ext cx="3488551"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279632" y="1435879"/>
            <a:ext cx="3397323" cy="3534462"/>
          </a:xfrm>
          <a:prstGeom prst="rect">
            <a:avLst/>
          </a:prstGeom>
        </p:spPr>
      </p:pic>
      <p:pic>
        <p:nvPicPr>
          <p:cNvPr id="8" name="Picture 7"/>
          <p:cNvPicPr>
            <a:picLocks noChangeAspect="1"/>
          </p:cNvPicPr>
          <p:nvPr/>
        </p:nvPicPr>
        <p:blipFill rotWithShape="1">
          <a:blip r:embed="rId3"/>
          <a:srcRect b="11249"/>
          <a:stretch/>
        </p:blipFill>
        <p:spPr>
          <a:xfrm>
            <a:off x="4847312" y="2283769"/>
            <a:ext cx="2905632" cy="566435"/>
          </a:xfrm>
          <a:prstGeom prst="rect">
            <a:avLst/>
          </a:prstGeom>
        </p:spPr>
      </p:pic>
    </p:spTree>
    <p:extLst>
      <p:ext uri="{BB962C8B-B14F-4D97-AF65-F5344CB8AC3E}">
        <p14:creationId xmlns:p14="http://schemas.microsoft.com/office/powerpoint/2010/main" val="241048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A8F0E64-3BC1-4FE0-8A46-2F5B63FF7334}"/>
              </a:ext>
            </a:extLst>
          </p:cNvPr>
          <p:cNvSpPr txBox="1"/>
          <p:nvPr/>
        </p:nvSpPr>
        <p:spPr>
          <a:xfrm>
            <a:off x="414939"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LIMIT</a:t>
            </a:r>
          </a:p>
        </p:txBody>
      </p:sp>
      <p:sp>
        <p:nvSpPr>
          <p:cNvPr id="3" name="Rectangle 2">
            <a:extLst>
              <a:ext uri="{FF2B5EF4-FFF2-40B4-BE49-F238E27FC236}">
                <a16:creationId xmlns:a16="http://schemas.microsoft.com/office/drawing/2014/main" xmlns="" id="{DD3B7AA4-5D12-42F6-8401-DA53008D7706}"/>
              </a:ext>
            </a:extLst>
          </p:cNvPr>
          <p:cNvSpPr/>
          <p:nvPr/>
        </p:nvSpPr>
        <p:spPr>
          <a:xfrm>
            <a:off x="338098" y="1035771"/>
            <a:ext cx="6746581" cy="1015663"/>
          </a:xfrm>
          <a:prstGeom prst="rect">
            <a:avLst/>
          </a:prstGeom>
        </p:spPr>
        <p:txBody>
          <a:bodyPr wrap="squar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a:solidFill>
                  <a:srgbClr val="FF0000"/>
                </a:solidFill>
                <a:latin typeface="Times New Roman" panose="02020603050405020304" pitchFamily="18" charset="0"/>
                <a:cs typeface="Times New Roman" panose="02020603050405020304" pitchFamily="18" charset="0"/>
              </a:rPr>
              <a:t>db.Collection_name.</a:t>
            </a:r>
            <a:r>
              <a:rPr lang="en-US" sz="2000" dirty="0">
                <a:solidFill>
                  <a:srgbClr val="FF0000"/>
                </a:solidFill>
                <a:latin typeface="Times New Roman" panose="02020603050405020304" pitchFamily="18" charset="0"/>
                <a:cs typeface="Times New Roman" panose="02020603050405020304" pitchFamily="18" charset="0"/>
              </a:rPr>
              <a:t>find().limit</a:t>
            </a:r>
            <a:r>
              <a:rPr lang="vi-VN" sz="2000" dirty="0">
                <a:solidFill>
                  <a:srgbClr val="FF0000"/>
                </a:solidFill>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number</a:t>
            </a:r>
            <a:r>
              <a:rPr lang="vi-VN" sz="2000" dirty="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ra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xmlns="" id="{3D0544DD-ACCD-43D2-9610-9B7C5CA0A455}"/>
              </a:ext>
            </a:extLst>
          </p:cNvPr>
          <p:cNvSpPr/>
          <p:nvPr/>
        </p:nvSpPr>
        <p:spPr>
          <a:xfrm>
            <a:off x="2220685" y="1067811"/>
            <a:ext cx="4456740"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09596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5DEFBF2-B1C6-42F5-9A2F-4803E02CBD92}"/>
              </a:ext>
            </a:extLst>
          </p:cNvPr>
          <p:cNvSpPr txBox="1"/>
          <p:nvPr/>
        </p:nvSpPr>
        <p:spPr>
          <a:xfrm>
            <a:off x="806825" y="407255"/>
            <a:ext cx="3642231" cy="369332"/>
          </a:xfrm>
          <a:prstGeom prst="rect">
            <a:avLst/>
          </a:prstGeom>
          <a:noFill/>
        </p:spPr>
        <p:txBody>
          <a:bodyPr wrap="square" rtlCol="0">
            <a:spAutoFit/>
          </a:bodyPr>
          <a:lstStyle/>
          <a:p>
            <a:r>
              <a:rPr lang="en-US" sz="1800" dirty="0" err="1"/>
              <a:t>Ví</a:t>
            </a:r>
            <a:r>
              <a:rPr lang="en-US" sz="1800" dirty="0"/>
              <a:t> </a:t>
            </a:r>
            <a:r>
              <a:rPr lang="en-US" sz="1800" dirty="0" err="1"/>
              <a:t>dụ</a:t>
            </a:r>
            <a:r>
              <a:rPr lang="en-US" sz="1800" dirty="0"/>
              <a:t> :</a:t>
            </a:r>
          </a:p>
        </p:txBody>
      </p:sp>
      <p:pic>
        <p:nvPicPr>
          <p:cNvPr id="5" name="Picture 4"/>
          <p:cNvPicPr>
            <a:picLocks noChangeAspect="1"/>
          </p:cNvPicPr>
          <p:nvPr/>
        </p:nvPicPr>
        <p:blipFill>
          <a:blip r:embed="rId2"/>
          <a:stretch>
            <a:fillRect/>
          </a:stretch>
        </p:blipFill>
        <p:spPr>
          <a:xfrm>
            <a:off x="386736" y="1083808"/>
            <a:ext cx="8266242" cy="2194413"/>
          </a:xfrm>
          <a:prstGeom prst="rect">
            <a:avLst/>
          </a:prstGeom>
        </p:spPr>
      </p:pic>
    </p:spTree>
    <p:extLst>
      <p:ext uri="{BB962C8B-B14F-4D97-AF65-F5344CB8AC3E}">
        <p14:creationId xmlns:p14="http://schemas.microsoft.com/office/powerpoint/2010/main" val="3940075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B4A7F7-8649-497D-8FA9-6160B06CB26A}"/>
              </a:ext>
            </a:extLst>
          </p:cNvPr>
          <p:cNvSpPr txBox="1"/>
          <p:nvPr/>
        </p:nvSpPr>
        <p:spPr>
          <a:xfrm>
            <a:off x="430307" y="453359"/>
            <a:ext cx="6431536" cy="646331"/>
          </a:xfrm>
          <a:prstGeom prst="rect">
            <a:avLst/>
          </a:prstGeom>
          <a:noFill/>
        </p:spPr>
        <p:txBody>
          <a:bodyPr wrap="square" rtlCol="0">
            <a:spAutoFit/>
          </a:bodyPr>
          <a:lstStyle/>
          <a:p>
            <a:r>
              <a:rPr lang="en-US" sz="1800" dirty="0" err="1"/>
              <a:t>Nếu</a:t>
            </a:r>
            <a:r>
              <a:rPr lang="en-US" sz="1800" dirty="0"/>
              <a:t> </a:t>
            </a:r>
            <a:r>
              <a:rPr lang="en-US" sz="1800" dirty="0" err="1"/>
              <a:t>không</a:t>
            </a:r>
            <a:r>
              <a:rPr lang="en-US" sz="1800" dirty="0"/>
              <a:t> </a:t>
            </a:r>
            <a:r>
              <a:rPr lang="en-US" sz="1800" dirty="0" err="1"/>
              <a:t>xác</a:t>
            </a:r>
            <a:r>
              <a:rPr lang="en-US" sz="1800" dirty="0"/>
              <a:t> </a:t>
            </a:r>
            <a:r>
              <a:rPr lang="en-US" sz="1800" dirty="0" err="1"/>
              <a:t>định</a:t>
            </a:r>
            <a:r>
              <a:rPr lang="en-US" sz="1800" dirty="0"/>
              <a:t> </a:t>
            </a:r>
            <a:r>
              <a:rPr lang="en-US" sz="1800" dirty="0" err="1"/>
              <a:t>tham</a:t>
            </a:r>
            <a:r>
              <a:rPr lang="en-US" sz="1800" dirty="0"/>
              <a:t> </a:t>
            </a:r>
            <a:r>
              <a:rPr lang="en-US" sz="1800" dirty="0" err="1"/>
              <a:t>số</a:t>
            </a:r>
            <a:r>
              <a:rPr lang="en-US" sz="1800" dirty="0"/>
              <a:t> number </a:t>
            </a:r>
            <a:r>
              <a:rPr lang="en-US" sz="1800" dirty="0" err="1"/>
              <a:t>truyền</a:t>
            </a:r>
            <a:r>
              <a:rPr lang="en-US" sz="1800" dirty="0"/>
              <a:t> </a:t>
            </a:r>
            <a:r>
              <a:rPr lang="en-US" sz="1800" dirty="0" err="1"/>
              <a:t>vào</a:t>
            </a:r>
            <a:r>
              <a:rPr lang="en-US" sz="1800" dirty="0"/>
              <a:t> </a:t>
            </a:r>
            <a:r>
              <a:rPr lang="en-US" sz="1800" dirty="0" err="1"/>
              <a:t>thì</a:t>
            </a:r>
            <a:r>
              <a:rPr lang="en-US" sz="1800" dirty="0"/>
              <a:t> </a:t>
            </a:r>
            <a:r>
              <a:rPr lang="en-US" sz="1800" dirty="0" err="1"/>
              <a:t>nó</a:t>
            </a:r>
            <a:r>
              <a:rPr lang="en-US" sz="1800" dirty="0"/>
              <a:t> </a:t>
            </a:r>
            <a:r>
              <a:rPr lang="en-US" sz="1800" dirty="0" err="1"/>
              <a:t>sẽ</a:t>
            </a:r>
            <a:r>
              <a:rPr lang="en-US" sz="1800" dirty="0"/>
              <a:t> </a:t>
            </a:r>
            <a:r>
              <a:rPr lang="en-US" sz="1800" dirty="0" err="1"/>
              <a:t>hiển</a:t>
            </a:r>
            <a:r>
              <a:rPr lang="en-US" sz="1800" dirty="0"/>
              <a:t> </a:t>
            </a:r>
            <a:r>
              <a:rPr lang="en-US" sz="1800" dirty="0" err="1"/>
              <a:t>thị</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Documet</a:t>
            </a:r>
            <a:r>
              <a:rPr lang="en-US" sz="1800" dirty="0"/>
              <a:t> </a:t>
            </a:r>
            <a:r>
              <a:rPr lang="en-US" sz="1800" dirty="0" err="1"/>
              <a:t>trong</a:t>
            </a:r>
            <a:r>
              <a:rPr lang="en-US" sz="1800" dirty="0"/>
              <a:t> Collection</a:t>
            </a:r>
          </a:p>
        </p:txBody>
      </p:sp>
      <p:pic>
        <p:nvPicPr>
          <p:cNvPr id="4" name="Picture 3"/>
          <p:cNvPicPr>
            <a:picLocks noChangeAspect="1"/>
          </p:cNvPicPr>
          <p:nvPr/>
        </p:nvPicPr>
        <p:blipFill>
          <a:blip r:embed="rId2"/>
          <a:stretch>
            <a:fillRect/>
          </a:stretch>
        </p:blipFill>
        <p:spPr>
          <a:xfrm>
            <a:off x="271462" y="1490662"/>
            <a:ext cx="8601075" cy="2200275"/>
          </a:xfrm>
          <a:prstGeom prst="rect">
            <a:avLst/>
          </a:prstGeom>
        </p:spPr>
      </p:pic>
    </p:spTree>
    <p:extLst>
      <p:ext uri="{BB962C8B-B14F-4D97-AF65-F5344CB8AC3E}">
        <p14:creationId xmlns:p14="http://schemas.microsoft.com/office/powerpoint/2010/main" val="20804083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A536B6-4D2A-46D5-B74F-92D2672642C6}"/>
              </a:ext>
            </a:extLst>
          </p:cNvPr>
          <p:cNvSpPr txBox="1"/>
          <p:nvPr/>
        </p:nvSpPr>
        <p:spPr>
          <a:xfrm>
            <a:off x="299678" y="345782"/>
            <a:ext cx="4379899" cy="646331"/>
          </a:xfrm>
          <a:prstGeom prst="rect">
            <a:avLst/>
          </a:prstGeom>
          <a:noFill/>
        </p:spPr>
        <p:txBody>
          <a:bodyPr wrap="square" rtlCol="0">
            <a:spAutoFit/>
          </a:bodyPr>
          <a:lstStyle/>
          <a:p>
            <a:endParaRPr lang="en-US" sz="1800" dirty="0"/>
          </a:p>
          <a:p>
            <a:r>
              <a:rPr lang="en-US" sz="1800" dirty="0" err="1" smtClean="0"/>
              <a:t>Xuất</a:t>
            </a:r>
            <a:r>
              <a:rPr lang="en-US" sz="1800" dirty="0" smtClean="0"/>
              <a:t> 3 document </a:t>
            </a:r>
            <a:r>
              <a:rPr lang="en-US" sz="1800" dirty="0" err="1" smtClean="0"/>
              <a:t>đầu</a:t>
            </a:r>
            <a:r>
              <a:rPr lang="en-US" sz="1800" dirty="0" smtClean="0"/>
              <a:t> </a:t>
            </a:r>
            <a:r>
              <a:rPr lang="en-US" sz="1800" dirty="0" err="1" smtClean="0"/>
              <a:t>trong</a:t>
            </a:r>
            <a:r>
              <a:rPr lang="en-US" sz="1800" dirty="0" smtClean="0"/>
              <a:t> collection </a:t>
            </a:r>
            <a:endParaRPr lang="en-US" sz="1800" dirty="0"/>
          </a:p>
        </p:txBody>
      </p:sp>
      <p:pic>
        <p:nvPicPr>
          <p:cNvPr id="4" name="Picture 3"/>
          <p:cNvPicPr>
            <a:picLocks noChangeAspect="1"/>
          </p:cNvPicPr>
          <p:nvPr/>
        </p:nvPicPr>
        <p:blipFill>
          <a:blip r:embed="rId2"/>
          <a:stretch>
            <a:fillRect/>
          </a:stretch>
        </p:blipFill>
        <p:spPr>
          <a:xfrm>
            <a:off x="5074798" y="102951"/>
            <a:ext cx="3371850" cy="4762500"/>
          </a:xfrm>
          <a:prstGeom prst="rect">
            <a:avLst/>
          </a:prstGeom>
        </p:spPr>
      </p:pic>
    </p:spTree>
    <p:extLst>
      <p:ext uri="{BB962C8B-B14F-4D97-AF65-F5344CB8AC3E}">
        <p14:creationId xmlns:p14="http://schemas.microsoft.com/office/powerpoint/2010/main" val="144259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áº¿t quáº£ hÃ¬nh áº£nh cho lá»i káº¿t cho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
            <a:ext cx="4812349"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80624" y="3200401"/>
            <a:ext cx="7075976" cy="369332"/>
          </a:xfrm>
          <a:prstGeom prst="rect">
            <a:avLst/>
          </a:prstGeom>
          <a:noFill/>
        </p:spPr>
        <p:txBody>
          <a:bodyPr wrap="none" rtlCol="0">
            <a:spAutoFit/>
          </a:bodyPr>
          <a:lstStyle/>
          <a:p>
            <a:r>
              <a:rPr lang="en-US" sz="1800" b="1" dirty="0" smtClean="0"/>
              <a:t>CẢM ƠN GIẢNG VIÊN VÀ CÁC BẠN ĐÃ CHÚ Ý LẮNG NGHE !</a:t>
            </a:r>
            <a:endParaRPr lang="en-US" sz="1800" b="1" dirty="0"/>
          </a:p>
        </p:txBody>
      </p:sp>
    </p:spTree>
    <p:extLst>
      <p:ext uri="{BB962C8B-B14F-4D97-AF65-F5344CB8AC3E}">
        <p14:creationId xmlns:p14="http://schemas.microsoft.com/office/powerpoint/2010/main" val="117851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5209948" cy="954107"/>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   OPERATOR</a:t>
            </a:r>
            <a:r>
              <a:rPr lang="en-US" sz="2800" b="1" dirty="0" smtClean="0"/>
              <a:t> </a:t>
            </a:r>
            <a:endParaRPr lang="en-US" sz="2800" b="1" dirty="0"/>
          </a:p>
          <a:p>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062901" y="859626"/>
            <a:ext cx="5189400" cy="4031873"/>
          </a:xfrm>
          <a:prstGeom prst="rect">
            <a:avLst/>
          </a:prstGeom>
        </p:spPr>
        <p:txBody>
          <a:bodyPr wrap="square">
            <a:spAutoFit/>
          </a:bodyPr>
          <a:lstStyle/>
          <a:p>
            <a:r>
              <a:rPr lang="en-US" sz="1600" u="sng" dirty="0"/>
              <a:t>$</a:t>
            </a:r>
            <a:r>
              <a:rPr lang="en-US" sz="1600" u="sng" dirty="0" err="1" smtClean="0"/>
              <a:t>addFields</a:t>
            </a:r>
            <a:endParaRPr lang="en-US" sz="1600" u="sng" dirty="0" smtClean="0"/>
          </a:p>
          <a:p>
            <a:r>
              <a:rPr lang="en-US" sz="1600" u="sng" dirty="0" smtClean="0"/>
              <a:t>$bucket</a:t>
            </a:r>
          </a:p>
          <a:p>
            <a:r>
              <a:rPr lang="en-US" sz="1600" dirty="0" smtClean="0"/>
              <a:t>$</a:t>
            </a:r>
            <a:r>
              <a:rPr lang="en-US" sz="1600" dirty="0" err="1" smtClean="0"/>
              <a:t>bucketAuto</a:t>
            </a:r>
            <a:endParaRPr lang="en-US" sz="1600" dirty="0" smtClean="0"/>
          </a:p>
          <a:p>
            <a:r>
              <a:rPr lang="en-US" sz="1600" dirty="0" smtClean="0"/>
              <a:t>$</a:t>
            </a:r>
            <a:r>
              <a:rPr lang="en-US" sz="1600" dirty="0" err="1" smtClean="0"/>
              <a:t>collStats</a:t>
            </a:r>
            <a:endParaRPr lang="en-US" sz="1600" dirty="0" smtClean="0"/>
          </a:p>
          <a:p>
            <a:r>
              <a:rPr lang="en-US" sz="1600" u="sng" dirty="0" smtClean="0"/>
              <a:t>$count</a:t>
            </a:r>
          </a:p>
          <a:p>
            <a:r>
              <a:rPr lang="en-US" sz="1600" dirty="0" smtClean="0"/>
              <a:t>$facet</a:t>
            </a:r>
          </a:p>
          <a:p>
            <a:r>
              <a:rPr lang="en-US" sz="1600" dirty="0" smtClean="0"/>
              <a:t>$</a:t>
            </a:r>
            <a:r>
              <a:rPr lang="en-US" sz="1600" dirty="0" err="1" smtClean="0"/>
              <a:t>geoNear</a:t>
            </a:r>
            <a:endParaRPr lang="en-US" sz="1600" dirty="0" smtClean="0"/>
          </a:p>
          <a:p>
            <a:r>
              <a:rPr lang="en-US" sz="1600" dirty="0" smtClean="0"/>
              <a:t>$</a:t>
            </a:r>
            <a:r>
              <a:rPr lang="en-US" sz="1600" dirty="0" err="1" smtClean="0"/>
              <a:t>graphLookup</a:t>
            </a:r>
            <a:endParaRPr lang="en-US" sz="1600" dirty="0" smtClean="0"/>
          </a:p>
          <a:p>
            <a:r>
              <a:rPr lang="en-US" sz="1600" u="sng" dirty="0" smtClean="0"/>
              <a:t>$group</a:t>
            </a:r>
          </a:p>
          <a:p>
            <a:r>
              <a:rPr lang="en-US" sz="1600" dirty="0" smtClean="0"/>
              <a:t>$</a:t>
            </a:r>
            <a:r>
              <a:rPr lang="en-US" sz="1600" dirty="0" err="1" smtClean="0"/>
              <a:t>indexStats</a:t>
            </a:r>
            <a:endParaRPr lang="en-US" sz="1600" dirty="0" smtClean="0"/>
          </a:p>
          <a:p>
            <a:r>
              <a:rPr lang="en-US" sz="1600" u="sng" dirty="0" smtClean="0"/>
              <a:t>$limit</a:t>
            </a:r>
          </a:p>
          <a:p>
            <a:r>
              <a:rPr lang="en-US" sz="1600" dirty="0" smtClean="0"/>
              <a:t>$</a:t>
            </a:r>
            <a:r>
              <a:rPr lang="en-US" sz="1600" dirty="0" err="1" smtClean="0"/>
              <a:t>listSessions</a:t>
            </a:r>
            <a:endParaRPr lang="en-US" sz="1600" dirty="0" smtClean="0"/>
          </a:p>
          <a:p>
            <a:r>
              <a:rPr lang="en-US" sz="1600" dirty="0" smtClean="0"/>
              <a:t>$lookup</a:t>
            </a:r>
          </a:p>
          <a:p>
            <a:r>
              <a:rPr lang="en-US" sz="1600" u="sng" dirty="0" smtClean="0"/>
              <a:t>$</a:t>
            </a:r>
            <a:r>
              <a:rPr lang="en-US" sz="1600" u="sng" dirty="0"/>
              <a:t>match</a:t>
            </a:r>
          </a:p>
          <a:p>
            <a:r>
              <a:rPr lang="en-US" sz="1600" dirty="0"/>
              <a:t>$merge</a:t>
            </a:r>
          </a:p>
          <a:p>
            <a:endParaRPr lang="en-US" sz="1600" dirty="0" smtClean="0"/>
          </a:p>
        </p:txBody>
      </p:sp>
      <p:sp>
        <p:nvSpPr>
          <p:cNvPr id="9" name="Rectangle 8"/>
          <p:cNvSpPr/>
          <p:nvPr/>
        </p:nvSpPr>
        <p:spPr>
          <a:xfrm>
            <a:off x="4854040" y="859626"/>
            <a:ext cx="4572000" cy="3293209"/>
          </a:xfrm>
          <a:prstGeom prst="rect">
            <a:avLst/>
          </a:prstGeom>
        </p:spPr>
        <p:txBody>
          <a:bodyPr>
            <a:spAutoFit/>
          </a:bodyPr>
          <a:lstStyle/>
          <a:p>
            <a:r>
              <a:rPr lang="en-US" sz="1600" u="sng" dirty="0" smtClean="0"/>
              <a:t>$</a:t>
            </a:r>
            <a:r>
              <a:rPr lang="en-US" sz="1600" u="sng" dirty="0"/>
              <a:t>out</a:t>
            </a:r>
          </a:p>
          <a:p>
            <a:r>
              <a:rPr lang="en-US" sz="1600" dirty="0" smtClean="0"/>
              <a:t>$</a:t>
            </a:r>
            <a:r>
              <a:rPr lang="en-US" sz="1600" dirty="0" err="1"/>
              <a:t>planCacheStats</a:t>
            </a:r>
            <a:endParaRPr lang="en-US" sz="1600" dirty="0"/>
          </a:p>
          <a:p>
            <a:r>
              <a:rPr lang="en-US" sz="1600" dirty="0"/>
              <a:t>$project</a:t>
            </a:r>
          </a:p>
          <a:p>
            <a:r>
              <a:rPr lang="en-US" sz="1600" dirty="0"/>
              <a:t>$redact</a:t>
            </a:r>
          </a:p>
          <a:p>
            <a:r>
              <a:rPr lang="en-US" sz="1600" dirty="0"/>
              <a:t>$</a:t>
            </a:r>
            <a:r>
              <a:rPr lang="en-US" sz="1600" dirty="0" err="1"/>
              <a:t>replaceRoot</a:t>
            </a:r>
            <a:endParaRPr lang="en-US" sz="1600" dirty="0"/>
          </a:p>
          <a:p>
            <a:r>
              <a:rPr lang="en-US" sz="1600" dirty="0"/>
              <a:t>$</a:t>
            </a:r>
            <a:r>
              <a:rPr lang="en-US" sz="1600" dirty="0" err="1" smtClean="0"/>
              <a:t>replaceWith</a:t>
            </a:r>
            <a:endParaRPr lang="en-US" sz="1600" dirty="0" smtClean="0"/>
          </a:p>
          <a:p>
            <a:r>
              <a:rPr lang="en-US" sz="1600" dirty="0" smtClean="0"/>
              <a:t>$sample</a:t>
            </a:r>
          </a:p>
          <a:p>
            <a:r>
              <a:rPr lang="en-US" sz="1600" u="sng" dirty="0" smtClean="0"/>
              <a:t>$set</a:t>
            </a:r>
          </a:p>
          <a:p>
            <a:r>
              <a:rPr lang="en-US" sz="1600" u="sng" dirty="0" smtClean="0"/>
              <a:t>$skip</a:t>
            </a:r>
          </a:p>
          <a:p>
            <a:r>
              <a:rPr lang="en-US" sz="1600" u="sng" dirty="0" smtClean="0"/>
              <a:t>$sort</a:t>
            </a:r>
          </a:p>
          <a:p>
            <a:r>
              <a:rPr lang="en-US" sz="1600" dirty="0" smtClean="0"/>
              <a:t>$</a:t>
            </a:r>
            <a:r>
              <a:rPr lang="en-US" sz="1600" dirty="0" err="1" smtClean="0"/>
              <a:t>sortByCount</a:t>
            </a:r>
            <a:endParaRPr lang="en-US" sz="1600" dirty="0" smtClean="0"/>
          </a:p>
          <a:p>
            <a:r>
              <a:rPr lang="en-US" sz="1600" dirty="0" smtClean="0"/>
              <a:t>$unset</a:t>
            </a:r>
          </a:p>
          <a:p>
            <a:r>
              <a:rPr lang="en-US" sz="1600" dirty="0" smtClean="0"/>
              <a:t>$unwind</a:t>
            </a:r>
          </a:p>
        </p:txBody>
      </p:sp>
    </p:spTree>
    <p:extLst>
      <p:ext uri="{BB962C8B-B14F-4D97-AF65-F5344CB8AC3E}">
        <p14:creationId xmlns:p14="http://schemas.microsoft.com/office/powerpoint/2010/main" val="2128776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6" y="192350"/>
            <a:ext cx="7346973"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 </a:t>
            </a:r>
            <a:r>
              <a:rPr lang="en-US" sz="2800" b="1" dirty="0" smtClean="0">
                <a:solidFill>
                  <a:srgbClr val="FF0000"/>
                </a:solidFill>
                <a:latin typeface="Times New Roman" panose="02020603050405020304" pitchFamily="18" charset="0"/>
                <a:cs typeface="Times New Roman" panose="02020603050405020304" pitchFamily="18" charset="0"/>
              </a:rPr>
              <a:t>  EXPRESSION (</a:t>
            </a:r>
            <a:r>
              <a:rPr lang="en-US" sz="2800" b="1" dirty="0" err="1" smtClean="0">
                <a:solidFill>
                  <a:srgbClr val="FF0000"/>
                </a:solidFill>
                <a:latin typeface="Times New Roman" panose="02020603050405020304" pitchFamily="18" charset="0"/>
                <a:cs typeface="Times New Roman" panose="02020603050405020304" pitchFamily="18" charset="0"/>
              </a:rPr>
              <a:t>biểu</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thức</a:t>
            </a:r>
            <a:r>
              <a:rPr lang="en-US" sz="2800" b="1" dirty="0" smtClean="0">
                <a:solidFill>
                  <a:srgbClr val="FF0000"/>
                </a:solidFill>
                <a:latin typeface="Times New Roman" panose="02020603050405020304" pitchFamily="18" charset="0"/>
                <a:cs typeface="Times New Roman" panose="02020603050405020304" pitchFamily="18" charset="0"/>
              </a:rPr>
              <a: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38096" y="715570"/>
            <a:ext cx="8559323" cy="4031873"/>
          </a:xfrm>
          <a:prstGeom prst="rect">
            <a:avLst/>
          </a:prstGeom>
        </p:spPr>
        <p:txBody>
          <a:bodyPr wrap="square">
            <a:spAutoFit/>
          </a:bodyPr>
          <a:lstStyle/>
          <a:p>
            <a:r>
              <a:rPr lang="en-US" sz="1600" dirty="0" smtClean="0"/>
              <a:t>$sum : </a:t>
            </a:r>
            <a:r>
              <a:rPr lang="vi-VN" sz="1600" dirty="0"/>
              <a:t>Tổng giá trị được xác định từ tất cả Document trong Collection đó</a:t>
            </a:r>
          </a:p>
          <a:p>
            <a:endParaRPr lang="en-US" sz="1600" dirty="0" smtClean="0"/>
          </a:p>
          <a:p>
            <a:r>
              <a:rPr lang="en-US" sz="1600" dirty="0" smtClean="0"/>
              <a:t>$</a:t>
            </a:r>
            <a:r>
              <a:rPr lang="en-US" sz="1600" dirty="0" err="1" smtClean="0"/>
              <a:t>avg</a:t>
            </a:r>
            <a:r>
              <a:rPr lang="en-US" sz="1600" dirty="0" smtClean="0"/>
              <a:t> : </a:t>
            </a:r>
            <a:r>
              <a:rPr lang="en-US" sz="1600" dirty="0" err="1"/>
              <a:t>Tính</a:t>
            </a:r>
            <a:r>
              <a:rPr lang="en-US" sz="1600" dirty="0"/>
              <a:t> </a:t>
            </a:r>
            <a:r>
              <a:rPr lang="en-US" sz="1600" dirty="0" err="1"/>
              <a:t>trung</a:t>
            </a:r>
            <a:r>
              <a:rPr lang="en-US" sz="1600" dirty="0"/>
              <a:t> </a:t>
            </a:r>
            <a:r>
              <a:rPr lang="en-US" sz="1600" dirty="0" err="1"/>
              <a:t>bình</a:t>
            </a:r>
            <a:r>
              <a:rPr lang="en-US" sz="1600" dirty="0"/>
              <a:t> </a:t>
            </a:r>
            <a:r>
              <a:rPr lang="en-US" sz="1600" dirty="0" err="1"/>
              <a:t>của</a:t>
            </a:r>
            <a:r>
              <a:rPr lang="en-US" sz="1600" dirty="0"/>
              <a:t> </a:t>
            </a:r>
            <a:r>
              <a:rPr lang="en-US" sz="1600" dirty="0" err="1"/>
              <a:t>tất</a:t>
            </a:r>
            <a:r>
              <a:rPr lang="en-US" sz="1600" dirty="0"/>
              <a:t> </a:t>
            </a:r>
            <a:r>
              <a:rPr lang="en-US" sz="1600" dirty="0" err="1"/>
              <a:t>cả</a:t>
            </a:r>
            <a:r>
              <a:rPr lang="en-US" sz="1600" dirty="0"/>
              <a:t> </a:t>
            </a:r>
            <a:r>
              <a:rPr lang="en-US" sz="1600" dirty="0" err="1"/>
              <a:t>giá</a:t>
            </a:r>
            <a:r>
              <a:rPr lang="en-US" sz="1600" dirty="0"/>
              <a:t> </a:t>
            </a:r>
            <a:r>
              <a:rPr lang="en-US" sz="1600" dirty="0" err="1"/>
              <a:t>trị</a:t>
            </a:r>
            <a:r>
              <a:rPr lang="en-US" sz="1600" dirty="0"/>
              <a:t> </a:t>
            </a:r>
            <a:r>
              <a:rPr lang="en-US" sz="1600" dirty="0" err="1"/>
              <a:t>đã</a:t>
            </a:r>
            <a:r>
              <a:rPr lang="en-US" sz="1600" dirty="0"/>
              <a:t> </a:t>
            </a:r>
            <a:r>
              <a:rPr lang="en-US" sz="1600" dirty="0" err="1"/>
              <a:t>cho</a:t>
            </a:r>
            <a:r>
              <a:rPr lang="en-US" sz="1600" dirty="0"/>
              <a:t> </a:t>
            </a:r>
            <a:r>
              <a:rPr lang="en-US" sz="1600" dirty="0" err="1"/>
              <a:t>từ</a:t>
            </a:r>
            <a:r>
              <a:rPr lang="en-US" sz="1600" dirty="0"/>
              <a:t> </a:t>
            </a:r>
            <a:r>
              <a:rPr lang="en-US" sz="1600" dirty="0" err="1"/>
              <a:t>tất</a:t>
            </a:r>
            <a:r>
              <a:rPr lang="en-US" sz="1600" dirty="0"/>
              <a:t> </a:t>
            </a:r>
            <a:r>
              <a:rPr lang="en-US" sz="1600" dirty="0" err="1"/>
              <a:t>cả</a:t>
            </a:r>
            <a:r>
              <a:rPr lang="en-US" sz="1600" dirty="0"/>
              <a:t> Document </a:t>
            </a:r>
            <a:r>
              <a:rPr lang="en-US" sz="1600" dirty="0" err="1"/>
              <a:t>trong</a:t>
            </a:r>
            <a:r>
              <a:rPr lang="en-US" sz="1600" dirty="0"/>
              <a:t> Collection </a:t>
            </a:r>
            <a:r>
              <a:rPr lang="en-US" sz="1600" dirty="0" err="1"/>
              <a:t>đó</a:t>
            </a:r>
            <a:endParaRPr lang="en-US" sz="1600" dirty="0" smtClean="0"/>
          </a:p>
          <a:p>
            <a:endParaRPr lang="en-US" sz="1600" dirty="0" smtClean="0"/>
          </a:p>
          <a:p>
            <a:r>
              <a:rPr lang="en-US" sz="1600" dirty="0" smtClean="0"/>
              <a:t>$min : </a:t>
            </a:r>
            <a:r>
              <a:rPr lang="en-US" sz="1600" dirty="0" err="1"/>
              <a:t>Lấy</a:t>
            </a:r>
            <a:r>
              <a:rPr lang="en-US" sz="1600" dirty="0"/>
              <a:t> </a:t>
            </a:r>
            <a:r>
              <a:rPr lang="en-US" sz="1600" dirty="0" err="1"/>
              <a:t>giá</a:t>
            </a:r>
            <a:r>
              <a:rPr lang="en-US" sz="1600" dirty="0"/>
              <a:t> </a:t>
            </a:r>
            <a:r>
              <a:rPr lang="en-US" sz="1600" dirty="0" err="1"/>
              <a:t>trị</a:t>
            </a:r>
            <a:r>
              <a:rPr lang="en-US" sz="1600" dirty="0"/>
              <a:t> </a:t>
            </a:r>
            <a:r>
              <a:rPr lang="en-US" sz="1600" dirty="0" err="1"/>
              <a:t>nhỏ</a:t>
            </a:r>
            <a:r>
              <a:rPr lang="en-US" sz="1600" dirty="0"/>
              <a:t> </a:t>
            </a:r>
            <a:r>
              <a:rPr lang="en-US" sz="1600" dirty="0" err="1"/>
              <a:t>nhất</a:t>
            </a:r>
            <a:r>
              <a:rPr lang="en-US" sz="1600" dirty="0"/>
              <a:t> </a:t>
            </a:r>
            <a:r>
              <a:rPr lang="en-US" sz="1600" dirty="0" err="1"/>
              <a:t>của</a:t>
            </a:r>
            <a:r>
              <a:rPr lang="en-US" sz="1600" dirty="0"/>
              <a:t> </a:t>
            </a:r>
            <a:r>
              <a:rPr lang="en-US" sz="1600" dirty="0" err="1"/>
              <a:t>các</a:t>
            </a:r>
            <a:r>
              <a:rPr lang="en-US" sz="1600" dirty="0"/>
              <a:t> </a:t>
            </a:r>
            <a:r>
              <a:rPr lang="en-US" sz="1600" dirty="0" err="1"/>
              <a:t>giá</a:t>
            </a:r>
            <a:r>
              <a:rPr lang="en-US" sz="1600" dirty="0"/>
              <a:t> </a:t>
            </a:r>
            <a:r>
              <a:rPr lang="en-US" sz="1600" dirty="0" err="1"/>
              <a:t>trị</a:t>
            </a:r>
            <a:r>
              <a:rPr lang="en-US" sz="1600" dirty="0"/>
              <a:t> </a:t>
            </a:r>
            <a:r>
              <a:rPr lang="en-US" sz="1600" dirty="0" err="1"/>
              <a:t>từ</a:t>
            </a:r>
            <a:r>
              <a:rPr lang="en-US" sz="1600" dirty="0"/>
              <a:t> </a:t>
            </a:r>
            <a:r>
              <a:rPr lang="en-US" sz="1600" dirty="0" err="1"/>
              <a:t>tất</a:t>
            </a:r>
            <a:r>
              <a:rPr lang="en-US" sz="1600" dirty="0"/>
              <a:t> </a:t>
            </a:r>
            <a:r>
              <a:rPr lang="en-US" sz="1600" dirty="0" err="1"/>
              <a:t>cả</a:t>
            </a:r>
            <a:r>
              <a:rPr lang="en-US" sz="1600" dirty="0"/>
              <a:t> Document </a:t>
            </a:r>
            <a:r>
              <a:rPr lang="en-US" sz="1600" dirty="0" err="1"/>
              <a:t>trong</a:t>
            </a:r>
            <a:r>
              <a:rPr lang="en-US" sz="1600" dirty="0"/>
              <a:t> Collection </a:t>
            </a:r>
            <a:r>
              <a:rPr lang="en-US" sz="1600" dirty="0" err="1"/>
              <a:t>đó</a:t>
            </a:r>
            <a:endParaRPr lang="en-US" sz="1600" dirty="0" smtClean="0"/>
          </a:p>
          <a:p>
            <a:endParaRPr lang="en-US" sz="1600" dirty="0" smtClean="0"/>
          </a:p>
          <a:p>
            <a:r>
              <a:rPr lang="en-US" sz="1600" dirty="0" smtClean="0"/>
              <a:t>$max : </a:t>
            </a:r>
            <a:r>
              <a:rPr lang="en-US" sz="1600" dirty="0" err="1"/>
              <a:t>Lấy</a:t>
            </a:r>
            <a:r>
              <a:rPr lang="en-US" sz="1600" dirty="0"/>
              <a:t> </a:t>
            </a:r>
            <a:r>
              <a:rPr lang="en-US" sz="1600" dirty="0" err="1"/>
              <a:t>giá</a:t>
            </a:r>
            <a:r>
              <a:rPr lang="en-US" sz="1600" dirty="0"/>
              <a:t> </a:t>
            </a:r>
            <a:r>
              <a:rPr lang="en-US" sz="1600" dirty="0" err="1"/>
              <a:t>trị</a:t>
            </a:r>
            <a:r>
              <a:rPr lang="en-US" sz="1600" dirty="0"/>
              <a:t> </a:t>
            </a:r>
            <a:r>
              <a:rPr lang="en-US" sz="1600" dirty="0" err="1"/>
              <a:t>lớn</a:t>
            </a:r>
            <a:r>
              <a:rPr lang="en-US" sz="1600" dirty="0"/>
              <a:t> </a:t>
            </a:r>
            <a:r>
              <a:rPr lang="en-US" sz="1600" dirty="0" err="1"/>
              <a:t>nhất</a:t>
            </a:r>
            <a:r>
              <a:rPr lang="en-US" sz="1600" dirty="0"/>
              <a:t> </a:t>
            </a:r>
            <a:r>
              <a:rPr lang="en-US" sz="1600" dirty="0" err="1"/>
              <a:t>của</a:t>
            </a:r>
            <a:r>
              <a:rPr lang="en-US" sz="1600" dirty="0"/>
              <a:t> </a:t>
            </a:r>
            <a:r>
              <a:rPr lang="en-US" sz="1600" dirty="0" err="1"/>
              <a:t>các</a:t>
            </a:r>
            <a:r>
              <a:rPr lang="en-US" sz="1600" dirty="0"/>
              <a:t> </a:t>
            </a:r>
            <a:r>
              <a:rPr lang="en-US" sz="1600" dirty="0" err="1"/>
              <a:t>giá</a:t>
            </a:r>
            <a:r>
              <a:rPr lang="en-US" sz="1600" dirty="0"/>
              <a:t> </a:t>
            </a:r>
            <a:r>
              <a:rPr lang="en-US" sz="1600" dirty="0" err="1"/>
              <a:t>trị</a:t>
            </a:r>
            <a:r>
              <a:rPr lang="en-US" sz="1600" dirty="0"/>
              <a:t> </a:t>
            </a:r>
            <a:r>
              <a:rPr lang="en-US" sz="1600" dirty="0" err="1"/>
              <a:t>từ</a:t>
            </a:r>
            <a:r>
              <a:rPr lang="en-US" sz="1600" dirty="0"/>
              <a:t> </a:t>
            </a:r>
            <a:r>
              <a:rPr lang="en-US" sz="1600" dirty="0" err="1"/>
              <a:t>tất</a:t>
            </a:r>
            <a:r>
              <a:rPr lang="en-US" sz="1600" dirty="0"/>
              <a:t> </a:t>
            </a:r>
            <a:r>
              <a:rPr lang="en-US" sz="1600" dirty="0" err="1"/>
              <a:t>cả</a:t>
            </a:r>
            <a:r>
              <a:rPr lang="en-US" sz="1600" dirty="0"/>
              <a:t> Document </a:t>
            </a:r>
            <a:r>
              <a:rPr lang="en-US" sz="1600" dirty="0" err="1"/>
              <a:t>trong</a:t>
            </a:r>
            <a:r>
              <a:rPr lang="en-US" sz="1600" dirty="0"/>
              <a:t> Collection </a:t>
            </a:r>
            <a:r>
              <a:rPr lang="en-US" sz="1600" dirty="0" err="1" smtClean="0"/>
              <a:t>đó</a:t>
            </a:r>
            <a:r>
              <a:rPr lang="en-US" sz="1600" dirty="0" smtClean="0"/>
              <a:t>.</a:t>
            </a:r>
          </a:p>
          <a:p>
            <a:endParaRPr lang="en-US" sz="1600" dirty="0" smtClean="0"/>
          </a:p>
          <a:p>
            <a:r>
              <a:rPr lang="en-US" sz="1600" dirty="0" smtClean="0"/>
              <a:t>$push : </a:t>
            </a:r>
            <a:r>
              <a:rPr lang="en-US" sz="1600" dirty="0" err="1"/>
              <a:t>Chèn</a:t>
            </a:r>
            <a:r>
              <a:rPr lang="en-US" sz="1600" dirty="0"/>
              <a:t> </a:t>
            </a:r>
            <a:r>
              <a:rPr lang="en-US" sz="1600" dirty="0" err="1"/>
              <a:t>giá</a:t>
            </a:r>
            <a:r>
              <a:rPr lang="en-US" sz="1600" dirty="0"/>
              <a:t> </a:t>
            </a:r>
            <a:r>
              <a:rPr lang="en-US" sz="1600" dirty="0" err="1"/>
              <a:t>trị</a:t>
            </a:r>
            <a:r>
              <a:rPr lang="en-US" sz="1600" dirty="0"/>
              <a:t> </a:t>
            </a:r>
            <a:r>
              <a:rPr lang="en-US" sz="1600" dirty="0" err="1"/>
              <a:t>vào</a:t>
            </a:r>
            <a:r>
              <a:rPr lang="en-US" sz="1600" dirty="0"/>
              <a:t> </a:t>
            </a:r>
            <a:r>
              <a:rPr lang="en-US" sz="1600" dirty="0" err="1"/>
              <a:t>trong</a:t>
            </a:r>
            <a:r>
              <a:rPr lang="en-US" sz="1600" dirty="0"/>
              <a:t> </a:t>
            </a:r>
            <a:r>
              <a:rPr lang="en-US" sz="1600" dirty="0" err="1"/>
              <a:t>một</a:t>
            </a:r>
            <a:r>
              <a:rPr lang="en-US" sz="1600" dirty="0"/>
              <a:t> </a:t>
            </a:r>
            <a:r>
              <a:rPr lang="en-US" sz="1600" dirty="0" err="1"/>
              <a:t>mảng</a:t>
            </a:r>
            <a:r>
              <a:rPr lang="en-US" sz="1600" dirty="0"/>
              <a:t> </a:t>
            </a:r>
            <a:r>
              <a:rPr lang="en-US" sz="1600" dirty="0" err="1"/>
              <a:t>trong</a:t>
            </a:r>
            <a:r>
              <a:rPr lang="en-US" sz="1600" dirty="0"/>
              <a:t> Document </a:t>
            </a:r>
            <a:r>
              <a:rPr lang="en-US" sz="1600" dirty="0" err="1"/>
              <a:t>kết</a:t>
            </a:r>
            <a:r>
              <a:rPr lang="en-US" sz="1600" dirty="0"/>
              <a:t> </a:t>
            </a:r>
            <a:r>
              <a:rPr lang="en-US" sz="1600" dirty="0" err="1" smtClean="0"/>
              <a:t>quả</a:t>
            </a:r>
            <a:r>
              <a:rPr lang="en-US" sz="1600" dirty="0" smtClean="0"/>
              <a:t> .</a:t>
            </a:r>
          </a:p>
          <a:p>
            <a:endParaRPr lang="en-US" sz="1600" dirty="0" smtClean="0"/>
          </a:p>
          <a:p>
            <a:r>
              <a:rPr lang="en-US" sz="1600" dirty="0" smtClean="0"/>
              <a:t>$</a:t>
            </a:r>
            <a:r>
              <a:rPr lang="en-US" sz="1600" dirty="0" err="1" smtClean="0"/>
              <a:t>addToSet</a:t>
            </a:r>
            <a:r>
              <a:rPr lang="en-US" sz="1600" dirty="0" smtClean="0"/>
              <a:t> : </a:t>
            </a:r>
            <a:r>
              <a:rPr lang="vi-VN" sz="1600" dirty="0"/>
              <a:t>Chèn giá trị tới một mảng trong Document kết quả, nhưng không tạo các bản </a:t>
            </a:r>
            <a:r>
              <a:rPr lang="vi-VN" sz="1600" dirty="0" smtClean="0"/>
              <a:t>sao</a:t>
            </a:r>
            <a:r>
              <a:rPr lang="en-US" sz="1600" dirty="0" smtClean="0"/>
              <a:t>.</a:t>
            </a:r>
          </a:p>
          <a:p>
            <a:r>
              <a:rPr lang="en-US" sz="1600" dirty="0" smtClean="0"/>
              <a:t> </a:t>
            </a:r>
          </a:p>
          <a:p>
            <a:r>
              <a:rPr lang="en-US" sz="1600" dirty="0" smtClean="0"/>
              <a:t>$first : </a:t>
            </a:r>
            <a:r>
              <a:rPr lang="en-US" sz="1600" dirty="0" err="1"/>
              <a:t>Lấy</a:t>
            </a:r>
            <a:r>
              <a:rPr lang="en-US" sz="1600" dirty="0"/>
              <a:t> Document </a:t>
            </a:r>
            <a:r>
              <a:rPr lang="en-US" sz="1600" dirty="0" err="1"/>
              <a:t>đầu</a:t>
            </a:r>
            <a:r>
              <a:rPr lang="en-US" sz="1600" dirty="0"/>
              <a:t> </a:t>
            </a:r>
            <a:r>
              <a:rPr lang="en-US" sz="1600" dirty="0" err="1"/>
              <a:t>tiên</a:t>
            </a:r>
            <a:r>
              <a:rPr lang="en-US" sz="1600" dirty="0"/>
              <a:t> </a:t>
            </a:r>
            <a:r>
              <a:rPr lang="en-US" sz="1600" dirty="0" err="1"/>
              <a:t>từ</a:t>
            </a:r>
            <a:r>
              <a:rPr lang="en-US" sz="1600" dirty="0"/>
              <a:t> Source Document </a:t>
            </a:r>
            <a:r>
              <a:rPr lang="en-US" sz="1600" dirty="0" err="1"/>
              <a:t>theo</a:t>
            </a:r>
            <a:r>
              <a:rPr lang="en-US" sz="1600" dirty="0"/>
              <a:t> </a:t>
            </a:r>
            <a:r>
              <a:rPr lang="en-US" sz="1600" dirty="0" err="1" smtClean="0"/>
              <a:t>nhóm</a:t>
            </a:r>
            <a:r>
              <a:rPr lang="en-US" sz="1600" dirty="0" smtClean="0"/>
              <a:t> .</a:t>
            </a:r>
          </a:p>
          <a:p>
            <a:endParaRPr lang="en-US" sz="1600" dirty="0" smtClean="0"/>
          </a:p>
          <a:p>
            <a:r>
              <a:rPr lang="en-US" sz="1600" dirty="0" smtClean="0"/>
              <a:t>$last : </a:t>
            </a:r>
            <a:r>
              <a:rPr lang="en-US" sz="1600" dirty="0" err="1"/>
              <a:t>Lấy</a:t>
            </a:r>
            <a:r>
              <a:rPr lang="en-US" sz="1600" dirty="0"/>
              <a:t> Document </a:t>
            </a:r>
            <a:r>
              <a:rPr lang="en-US" sz="1600" dirty="0" err="1"/>
              <a:t>cuối</a:t>
            </a:r>
            <a:r>
              <a:rPr lang="en-US" sz="1600" dirty="0"/>
              <a:t> </a:t>
            </a:r>
            <a:r>
              <a:rPr lang="en-US" sz="1600" dirty="0" err="1"/>
              <a:t>cùng</a:t>
            </a:r>
            <a:r>
              <a:rPr lang="en-US" sz="1600" dirty="0"/>
              <a:t> </a:t>
            </a:r>
            <a:r>
              <a:rPr lang="en-US" sz="1600" dirty="0" err="1"/>
              <a:t>từ</a:t>
            </a:r>
            <a:r>
              <a:rPr lang="en-US" sz="1600" dirty="0"/>
              <a:t> Source Document </a:t>
            </a:r>
            <a:r>
              <a:rPr lang="en-US" sz="1600" dirty="0" err="1"/>
              <a:t>theo</a:t>
            </a:r>
            <a:r>
              <a:rPr lang="en-US" sz="1600" dirty="0"/>
              <a:t> </a:t>
            </a:r>
            <a:r>
              <a:rPr lang="en-US" sz="1600" dirty="0" err="1"/>
              <a:t>nhóm</a:t>
            </a:r>
            <a:endParaRPr lang="en-US" sz="1600" dirty="0" smtClean="0"/>
          </a:p>
        </p:txBody>
      </p:sp>
    </p:spTree>
    <p:extLst>
      <p:ext uri="{BB962C8B-B14F-4D97-AF65-F5344CB8AC3E}">
        <p14:creationId xmlns:p14="http://schemas.microsoft.com/office/powerpoint/2010/main" val="1451504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38137" y="1447800"/>
            <a:ext cx="8467725" cy="2247900"/>
          </a:xfrm>
          <a:prstGeom prst="rect">
            <a:avLst/>
          </a:prstGeom>
        </p:spPr>
      </p:pic>
    </p:spTree>
    <p:extLst>
      <p:ext uri="{BB962C8B-B14F-4D97-AF65-F5344CB8AC3E}">
        <p14:creationId xmlns:p14="http://schemas.microsoft.com/office/powerpoint/2010/main" val="1700104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097" y="715570"/>
            <a:ext cx="6658604" cy="1865639"/>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smtClean="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$match</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dirty="0"/>
              <a:t>Lọc các tài liệu để chỉ chuyển các tài liệu phù hợp với (các) điều kiện được chỉ định cho giai đoạn </a:t>
            </a:r>
            <a:r>
              <a:rPr lang="en-US" dirty="0" err="1" smtClean="0"/>
              <a:t>tiếp</a:t>
            </a:r>
            <a:r>
              <a:rPr lang="en-US" dirty="0" smtClean="0"/>
              <a:t> </a:t>
            </a:r>
            <a:r>
              <a:rPr lang="en-US" dirty="0" err="1" smtClean="0"/>
              <a:t>theo.</a:t>
            </a:r>
            <a:endParaRPr lang="en-US" dirty="0" smtClean="0"/>
          </a:p>
          <a:p>
            <a:endParaRPr lang="en-US" dirty="0"/>
          </a:p>
          <a:p>
            <a:r>
              <a:rPr lang="en-US" dirty="0" err="1" smtClean="0"/>
              <a:t>Cú</a:t>
            </a:r>
            <a:r>
              <a:rPr lang="en-US" dirty="0" smtClean="0"/>
              <a:t> </a:t>
            </a:r>
            <a:r>
              <a:rPr lang="en-US" dirty="0" err="1" smtClean="0"/>
              <a:t>pháp</a:t>
            </a:r>
            <a:r>
              <a:rPr lang="en-US" dirty="0" smtClean="0"/>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atinLnBrk="1"/>
            <a:r>
              <a:rPr lang="en-US" sz="2000" dirty="0" smtClean="0">
                <a:latin typeface="Consolas" panose="020B0609020204030204" pitchFamily="49" charset="0"/>
              </a:rPr>
              <a:t>{ $match: { &lt;query&gt; } }</a:t>
            </a:r>
            <a:endParaRPr lang="en-US" sz="2000" dirty="0">
              <a:latin typeface="Consolas" panose="020B0609020204030204" pitchFamily="49" charset="0"/>
            </a:endParaRPr>
          </a:p>
        </p:txBody>
      </p:sp>
    </p:spTree>
    <p:extLst>
      <p:ext uri="{BB962C8B-B14F-4D97-AF65-F5344CB8AC3E}">
        <p14:creationId xmlns:p14="http://schemas.microsoft.com/office/powerpoint/2010/main" val="1274071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AGGREGATE</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38097" y="906635"/>
            <a:ext cx="6312961" cy="307777"/>
          </a:xfrm>
          <a:prstGeom prst="rect">
            <a:avLst/>
          </a:prstGeom>
          <a:noFill/>
        </p:spPr>
        <p:txBody>
          <a:bodyPr wrap="square" rtlCol="0">
            <a:spAutoFit/>
          </a:bodyPr>
          <a:lstStyle/>
          <a:p>
            <a:r>
              <a:rPr lang="en-US" dirty="0" err="1" smtClean="0"/>
              <a:t>Chỉ</a:t>
            </a:r>
            <a:r>
              <a:rPr lang="en-US" dirty="0" smtClean="0"/>
              <a:t> </a:t>
            </a:r>
            <a:r>
              <a:rPr lang="en-US" dirty="0" err="1" smtClean="0"/>
              <a:t>xuất</a:t>
            </a:r>
            <a:r>
              <a:rPr lang="en-US" dirty="0" smtClean="0"/>
              <a:t> </a:t>
            </a:r>
            <a:r>
              <a:rPr lang="en-US" dirty="0" err="1" smtClean="0"/>
              <a:t>các</a:t>
            </a:r>
            <a:r>
              <a:rPr lang="en-US" dirty="0" smtClean="0"/>
              <a:t> document </a:t>
            </a:r>
            <a:r>
              <a:rPr lang="en-US" dirty="0" err="1" smtClean="0"/>
              <a:t>học</a:t>
            </a:r>
            <a:r>
              <a:rPr lang="en-US" dirty="0" smtClean="0"/>
              <a:t> </a:t>
            </a:r>
            <a:r>
              <a:rPr lang="en-US" dirty="0" err="1" smtClean="0"/>
              <a:t>sinh</a:t>
            </a:r>
            <a:r>
              <a:rPr lang="en-US" dirty="0" smtClean="0"/>
              <a:t> </a:t>
            </a:r>
            <a:r>
              <a:rPr lang="en-US" dirty="0" err="1" smtClean="0"/>
              <a:t>trong</a:t>
            </a:r>
            <a:r>
              <a:rPr lang="en-US" dirty="0" smtClean="0"/>
              <a:t> </a:t>
            </a:r>
            <a:r>
              <a:rPr lang="en-US" dirty="0" err="1" smtClean="0"/>
              <a:t>khối</a:t>
            </a:r>
            <a:r>
              <a:rPr lang="en-US" dirty="0" smtClean="0"/>
              <a:t> C. . </a:t>
            </a:r>
            <a:endParaRPr lang="en-US" dirty="0"/>
          </a:p>
        </p:txBody>
      </p:sp>
      <p:pic>
        <p:nvPicPr>
          <p:cNvPr id="4" name="Picture 3"/>
          <p:cNvPicPr>
            <a:picLocks noChangeAspect="1"/>
          </p:cNvPicPr>
          <p:nvPr/>
        </p:nvPicPr>
        <p:blipFill>
          <a:blip r:embed="rId2"/>
          <a:stretch>
            <a:fillRect/>
          </a:stretch>
        </p:blipFill>
        <p:spPr>
          <a:xfrm>
            <a:off x="338097" y="1750434"/>
            <a:ext cx="8608926" cy="1049916"/>
          </a:xfrm>
          <a:prstGeom prst="rect">
            <a:avLst/>
          </a:prstGeom>
        </p:spPr>
      </p:pic>
    </p:spTree>
    <p:extLst>
      <p:ext uri="{BB962C8B-B14F-4D97-AF65-F5344CB8AC3E}">
        <p14:creationId xmlns:p14="http://schemas.microsoft.com/office/powerpoint/2010/main" val="25229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2946</TotalTime>
  <Words>1514</Words>
  <Application>Microsoft Office PowerPoint</Application>
  <PresentationFormat>On-screen Show (16:9)</PresentationFormat>
  <Paragraphs>232</Paragraphs>
  <Slides>45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Segoe UI</vt:lpstr>
      <vt:lpstr>Source Code Pro</vt:lpstr>
      <vt:lpstr>Consolas</vt:lpstr>
      <vt:lpstr>Muli</vt:lpstr>
      <vt:lpstr>Arvo</vt:lpstr>
      <vt:lpstr>Calibri</vt:lpstr>
      <vt:lpstr>Times New Roman</vt:lpstr>
      <vt:lpstr>inherit</vt:lpstr>
      <vt:lpstr>Titania template</vt:lpstr>
      <vt:lpstr>COLLECTION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Huy Bong</cp:lastModifiedBy>
  <cp:revision>101</cp:revision>
  <dcterms:modified xsi:type="dcterms:W3CDTF">2019-10-18T07:37:54Z</dcterms:modified>
</cp:coreProperties>
</file>