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7559675" cx="10080625"/>
  <p:notesSz cx="7559675" cy="10691800"/>
  <p:embeddedFontLst>
    <p:embeddedFont>
      <p:font typeface="Oswald Medium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62FB04-B5EC-4CAC-85B7-8444BFBBBA70}">
  <a:tblStyle styleId="{4E62FB04-B5EC-4CAC-85B7-8444BFBBBA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Medium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Oswal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720000" y="4680000"/>
            <a:ext cx="611964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491ff1838_0_108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4491ff1838_0_108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4491ff1838_0_10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491ff1838_0_121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4491ff1838_0_121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4491ff1838_0_1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491ff1838_0_150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4491ff1838_0_150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4491ff1838_0_15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91ff1838_0_189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4491ff1838_0_189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4491ff1838_0_18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94f7cb8f2_0_11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d94f7cb8f2_0_11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d94f7cb8f2_0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491ff1838_0_162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4491ff1838_0_162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4491ff1838_0_16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94f7cb8f2_0_22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d94f7cb8f2_0_22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d94f7cb8f2_0_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491ff1838_0_201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4491ff1838_0_201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4491ff1838_0_20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491ff1838_0_212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4491ff1838_0_212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4491ff1838_0_2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94f7cb8f2_0_0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d94f7cb8f2_0_0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d94f7cb8f2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ead0bd80b_0_9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3ead0bd80b_0_9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3ead0bd80b_0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491ff1838_0_138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4491ff1838_0_138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4491ff1838_0_1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720000" y="4680000"/>
            <a:ext cx="611964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ad0bd80b_0_22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ead0bd80b_0_22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3ead0bd80b_0_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91ff1838_0_12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4491ff1838_0_12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Fallback -&gt; sistema de contingência.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4491ff1838_0_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491ff1838_0_40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4491ff1838_0_40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4491ff1838_0_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491ff1838_0_54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4491ff1838_0_54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4491ff1838_0_5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491ff1838_0_79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4491ff1838_0_79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4491ff1838_0_7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91ff1838_0_91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4491ff1838_0_91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4491ff1838_0_9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04000" y="1768680"/>
            <a:ext cx="9072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04000" y="4059000"/>
            <a:ext cx="9072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504000" y="1768680"/>
            <a:ext cx="9072000" cy="438444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3"/>
          <p:cNvSpPr/>
          <p:nvPr/>
        </p:nvSpPr>
        <p:spPr>
          <a:xfrm>
            <a:off x="504000" y="1768680"/>
            <a:ext cx="9072000" cy="43844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504000" y="4059000"/>
            <a:ext cx="9072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hyperlink" Target="https://rockcontent.com/br/blog/baixar-fontes/" TargetMode="External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hyperlink" Target="https://www.w3.org/TR/css-fonts-3/#the-font-face-rule" TargetMode="External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" y="288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" y="-17978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1175850" y="5417875"/>
            <a:ext cx="75540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E-mail: </a:t>
            </a:r>
            <a:r>
              <a:rPr b="1" lang="pt-BR" sz="28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i="0" lang="pt-BR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andido</a:t>
            </a:r>
            <a:r>
              <a:rPr b="1" lang="pt-BR" sz="2800">
                <a:latin typeface="Roboto"/>
                <a:ea typeface="Roboto"/>
                <a:cs typeface="Roboto"/>
                <a:sym typeface="Roboto"/>
              </a:rPr>
              <a:t>-lfarias@educar.rs.gov.br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351321" y="5105125"/>
            <a:ext cx="3378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Prof. Cândido Farias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175855" y="2330405"/>
            <a:ext cx="7464600" cy="10833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Criação de Sites 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1563" y="3473313"/>
            <a:ext cx="1572175" cy="15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Fontes CSS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720000" y="2520000"/>
            <a:ext cx="9360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Tamanho da fonte com </a:t>
            </a:r>
            <a:r>
              <a:rPr lang="pt-BR" sz="2250">
                <a:solidFill>
                  <a:schemeClr val="dk1"/>
                </a:solidFill>
              </a:rPr>
              <a:t>combinação de porcentagem e </a:t>
            </a:r>
            <a:r>
              <a:rPr b="1" lang="pt-BR" sz="2250">
                <a:solidFill>
                  <a:schemeClr val="dk1"/>
                </a:solidFill>
              </a:rPr>
              <a:t>em</a:t>
            </a:r>
            <a:endParaRPr b="1" sz="225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A solução que funciona em todos os navegadores é definir um tamanho de fonte padrão em porcentagem para o elemento &lt;body&gt;</a:t>
            </a:r>
            <a:endParaRPr i="1"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i="1" lang="pt-BR" sz="2400">
                <a:solidFill>
                  <a:schemeClr val="dk1"/>
                </a:solidFill>
                <a:highlight>
                  <a:srgbClr val="FFFFFF"/>
                </a:highlight>
              </a:rPr>
              <a:t>Exemplo: </a:t>
            </a:r>
            <a:endParaRPr i="1"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100%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6477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2.5em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6477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1.875em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6477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font-size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0.875em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;}</a:t>
            </a:r>
            <a:endParaRPr sz="180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rgbClr val="FFFFFF"/>
                </a:highlight>
              </a:rPr>
              <a:t>Ps: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 Desta forma é possivel redimensionar o texto em qualquer navegador.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" y="1336657"/>
            <a:ext cx="1276000" cy="11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Fontes CSS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720000" y="2520000"/>
            <a:ext cx="9360600" cy="46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pt-BR" sz="2250">
                <a:solidFill>
                  <a:schemeClr val="dk1"/>
                </a:solidFill>
              </a:rPr>
              <a:t>Tamanho da Fonte Responsivo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O tamanho do texto pode ser definido com uma unidade </a:t>
            </a:r>
            <a:r>
              <a:rPr lang="pt-BR" sz="2400">
                <a:solidFill>
                  <a:srgbClr val="DC143C"/>
                </a:solidFill>
                <a:highlight>
                  <a:srgbClr val="F1F1F1"/>
                </a:highlight>
              </a:rPr>
              <a:t>vw</a:t>
            </a:r>
            <a:endParaRPr i="1"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i="1" lang="pt-BR" sz="2400">
                <a:solidFill>
                  <a:schemeClr val="dk1"/>
                </a:solidFill>
                <a:highlight>
                  <a:srgbClr val="FFFFFF"/>
                </a:highlight>
              </a:rPr>
              <a:t>vw - Viewport - 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largura da janela de visualização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  <a:highlight>
                  <a:srgbClr val="FFFFCC"/>
                </a:highlight>
              </a:rPr>
              <a:t>1vw = 1% da largura da janela de visualização. </a:t>
            </a:r>
            <a:endParaRPr sz="2400">
              <a:solidFill>
                <a:schemeClr val="dk1"/>
              </a:solidFill>
              <a:highlight>
                <a:srgbClr val="FFFFCC"/>
              </a:highlight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  <a:highlight>
                  <a:srgbClr val="FFFFCC"/>
                </a:highlight>
              </a:rPr>
              <a:t>Se a janela de visualização tiver 50 cm de largura, 1vw é de 0,5 cm.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i="1" lang="pt-BR" sz="2400">
                <a:solidFill>
                  <a:schemeClr val="dk1"/>
                </a:solidFill>
                <a:highlight>
                  <a:srgbClr val="FFFFFF"/>
                </a:highlight>
              </a:rPr>
              <a:t>Exemplo: </a:t>
            </a:r>
            <a:endParaRPr i="1"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style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b="1"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font-size:10vw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Olá Mundo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" y="1336657"/>
            <a:ext cx="1276000" cy="11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Fontes CSS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720000" y="2520000"/>
            <a:ext cx="9360600" cy="46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Fontes externas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>
                <a:highlight>
                  <a:srgbClr val="FFFFFF"/>
                </a:highlight>
              </a:rPr>
              <a:t>A propriedade </a:t>
            </a:r>
            <a:r>
              <a:rPr lang="pt-BR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font-face</a:t>
            </a:r>
            <a:r>
              <a:rPr lang="pt-BR" sz="2400"/>
              <a:t> possibilita utilizar fontes externas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Permite utilizar fontes fora dos padrões do navegador</a:t>
            </a:r>
            <a:endParaRPr sz="2400">
              <a:solidFill>
                <a:schemeClr val="dk1"/>
              </a:solidFill>
              <a:highlight>
                <a:srgbClr val="FFFFCC"/>
              </a:highlight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i="1" lang="pt-BR" sz="2400">
                <a:solidFill>
                  <a:schemeClr val="dk1"/>
                </a:solidFill>
                <a:highlight>
                  <a:srgbClr val="FFFFFF"/>
                </a:highlight>
              </a:rPr>
              <a:t>Exemplo: </a:t>
            </a:r>
            <a:endParaRPr i="1"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rgbClr val="F0F0F0"/>
                </a:highlight>
              </a:rPr>
              <a:t>@</a:t>
            </a:r>
            <a:r>
              <a:rPr lang="pt-BR" sz="2400">
                <a:solidFill>
                  <a:srgbClr val="A52A2A"/>
                </a:solidFill>
                <a:highlight>
                  <a:srgbClr val="F0F0F0"/>
                </a:highlight>
              </a:rPr>
              <a:t>font-face</a:t>
            </a:r>
            <a:r>
              <a:rPr lang="pt-BR" sz="2400">
                <a:solidFill>
                  <a:schemeClr val="dk1"/>
                </a:solidFill>
                <a:highlight>
                  <a:srgbClr val="F0F0F0"/>
                </a:highlight>
              </a:rPr>
              <a:t> {</a:t>
            </a:r>
            <a:br>
              <a:rPr lang="pt-BR" sz="2400">
                <a:solidFill>
                  <a:schemeClr val="dk1"/>
                </a:solidFill>
                <a:highlight>
                  <a:srgbClr val="F0F0F0"/>
                </a:highlight>
              </a:rPr>
            </a:br>
            <a:r>
              <a:rPr lang="pt-BR" sz="2400">
                <a:solidFill>
                  <a:schemeClr val="dk1"/>
                </a:solidFill>
                <a:highlight>
                  <a:srgbClr val="F0F0F0"/>
                </a:highlight>
              </a:rPr>
              <a:t>     		</a:t>
            </a:r>
            <a:r>
              <a:rPr lang="pt-BR" sz="2400">
                <a:solidFill>
                  <a:srgbClr val="DC143C"/>
                </a:solidFill>
                <a:highlight>
                  <a:srgbClr val="F0F0F0"/>
                </a:highlight>
              </a:rPr>
              <a:t>font-family</a:t>
            </a:r>
            <a:r>
              <a:rPr lang="pt-BR" sz="2400">
                <a:solidFill>
                  <a:schemeClr val="dk1"/>
                </a:solidFill>
                <a:highlight>
                  <a:srgbClr val="F0F0F0"/>
                </a:highlight>
              </a:rPr>
              <a:t>: </a:t>
            </a:r>
            <a:r>
              <a:rPr lang="pt-BR" sz="2400">
                <a:solidFill>
                  <a:srgbClr val="0000CD"/>
                </a:solidFill>
                <a:highlight>
                  <a:srgbClr val="F0F0F0"/>
                </a:highlight>
              </a:rPr>
              <a:t>helveticaneue</a:t>
            </a:r>
            <a:r>
              <a:rPr lang="pt-BR" sz="2400">
                <a:solidFill>
                  <a:schemeClr val="dk1"/>
                </a:solidFill>
                <a:highlight>
                  <a:srgbClr val="F0F0F0"/>
                </a:highlight>
              </a:rPr>
              <a:t>; </a:t>
            </a:r>
            <a:r>
              <a:rPr lang="pt-BR" sz="2400">
                <a:solidFill>
                  <a:srgbClr val="008000"/>
                </a:solidFill>
                <a:highlight>
                  <a:srgbClr val="F0F0F0"/>
                </a:highlight>
              </a:rPr>
              <a:t>//Nome da fonte importada</a:t>
            </a:r>
            <a:br>
              <a:rPr lang="pt-BR" sz="2400">
                <a:solidFill>
                  <a:schemeClr val="dk1"/>
                </a:solidFill>
                <a:highlight>
                  <a:srgbClr val="F0F0F0"/>
                </a:highlight>
              </a:rPr>
            </a:br>
            <a:r>
              <a:rPr lang="pt-BR" sz="2400">
                <a:solidFill>
                  <a:schemeClr val="dk1"/>
                </a:solidFill>
                <a:highlight>
                  <a:srgbClr val="F0F0F0"/>
                </a:highlight>
              </a:rPr>
              <a:t>     		</a:t>
            </a:r>
            <a:r>
              <a:rPr lang="pt-BR" sz="2400">
                <a:solidFill>
                  <a:srgbClr val="DC143C"/>
                </a:solidFill>
                <a:highlight>
                  <a:srgbClr val="F0F0F0"/>
                </a:highlight>
              </a:rPr>
              <a:t>src:</a:t>
            </a:r>
            <a:r>
              <a:rPr lang="pt-BR" sz="2400">
                <a:solidFill>
                  <a:schemeClr val="dk1"/>
                </a:solidFill>
                <a:highlight>
                  <a:srgbClr val="F0F0F0"/>
                </a:highlight>
              </a:rPr>
              <a:t> url(</a:t>
            </a:r>
            <a:r>
              <a:rPr lang="pt-BR" sz="2400">
                <a:solidFill>
                  <a:srgbClr val="0000CD"/>
                </a:solidFill>
                <a:highlight>
                  <a:srgbClr val="F0F0F0"/>
                </a:highlight>
              </a:rPr>
              <a:t>'HelveticaNeueLTStd-UltLt.otf'</a:t>
            </a:r>
            <a:r>
              <a:rPr lang="pt-BR" sz="2400">
                <a:solidFill>
                  <a:schemeClr val="dk1"/>
                </a:solidFill>
                <a:highlight>
                  <a:srgbClr val="F0F0F0"/>
                </a:highlight>
              </a:rPr>
              <a:t>);</a:t>
            </a:r>
            <a:r>
              <a:rPr lang="pt-BR" sz="2400">
                <a:solidFill>
                  <a:srgbClr val="008000"/>
                </a:solidFill>
                <a:highlight>
                  <a:srgbClr val="F0F0F0"/>
                </a:highlight>
              </a:rPr>
              <a:t>//Endereço da fonte</a:t>
            </a:r>
            <a:br>
              <a:rPr lang="pt-BR" sz="2400">
                <a:solidFill>
                  <a:schemeClr val="dk1"/>
                </a:solidFill>
                <a:highlight>
                  <a:srgbClr val="F0F0F0"/>
                </a:highlight>
              </a:rPr>
            </a:br>
            <a:r>
              <a:rPr lang="pt-BR" sz="2400">
                <a:solidFill>
                  <a:schemeClr val="dk1"/>
                </a:solidFill>
                <a:highlight>
                  <a:srgbClr val="F0F0F0"/>
                </a:highlight>
              </a:rPr>
              <a:t>	}</a:t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b="1" lang="pt-BR" sz="1800"/>
              <a:t>Ps</a:t>
            </a:r>
            <a:r>
              <a:rPr lang="pt-BR" sz="1800"/>
              <a:t>: É utilizada como qualquer outra fonte.</a:t>
            </a:r>
            <a:endParaRPr sz="1800"/>
          </a:p>
        </p:txBody>
      </p:sp>
      <p:sp>
        <p:nvSpPr>
          <p:cNvPr id="184" name="Google Shape;184;p25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" y="1336657"/>
            <a:ext cx="1276000" cy="11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Fontes HTML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720000" y="2520000"/>
            <a:ext cx="9360600" cy="46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Fontes externas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As fontes externas podem ser linkadas através do HTML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Utilizando um CDN, ou um caminho interno.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Exemplo: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link rel="preconnect" href="https://fonts.gstatic.com"&gt;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&lt;link href="https://fonts.googleapis.com/css2?family=</a:t>
            </a:r>
            <a:r>
              <a:rPr b="1"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Teko:wght@300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&amp;display=swap" rel="stylesheet"&gt;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" y="1336657"/>
            <a:ext cx="1276000" cy="11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Fontes CSS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720000" y="2520000"/>
            <a:ext cx="9360600" cy="46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Fontes externas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Utilizando um CND para carregar a fonte através do CSS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Exemplo: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&lt;style&gt;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@import url('https://fonts.googleapis.com/css2?family=</a:t>
            </a:r>
            <a:r>
              <a:rPr b="1"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Teko:wght@300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&amp;display=swap');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&lt;/style&gt;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" y="1336657"/>
            <a:ext cx="1276000" cy="11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Fontes CSS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720000" y="2520000"/>
            <a:ext cx="9360600" cy="46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Fontes externas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Os  browsers podem adotar uma série de formatos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" y="1336657"/>
            <a:ext cx="1276000" cy="1136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9" name="Google Shape;219;p28"/>
          <p:cNvGraphicFramePr/>
          <p:nvPr/>
        </p:nvGraphicFramePr>
        <p:xfrm>
          <a:off x="719988" y="3808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{4E62FB04-B5EC-4CAC-85B7-8444BFBBBA70}</a:tableStyleId>
              </a:tblPr>
              <a:tblGrid>
                <a:gridCol w="1928325"/>
                <a:gridCol w="5221350"/>
                <a:gridCol w="144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Tipo da fonte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Formato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Extensões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.ttf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.ttf, .otf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truetype-aat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highlight>
                            <a:srgbClr val="FFFFFF"/>
                          </a:highlight>
                        </a:rPr>
                        <a:t>TrueType com extensões de tipografia avançadas da Apple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.ttf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embedded-opentype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Embedded OpenType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.eot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svg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SVG Font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.svg, .svgz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Fontes CSS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720000" y="2520000"/>
            <a:ext cx="9360600" cy="47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Fontes externas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Os  browsers podem adotar uma série de formatos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Exemplo: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300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@font-face {</a:t>
            </a:r>
            <a:br>
              <a:rPr lang="pt-BR" sz="2000">
                <a:solidFill>
                  <a:schemeClr val="dk1"/>
                </a:solidFill>
              </a:rPr>
            </a:br>
            <a:r>
              <a:rPr lang="pt-BR" sz="2000">
                <a:solidFill>
                  <a:schemeClr val="dk1"/>
                </a:solidFill>
              </a:rPr>
              <a:t>  font-family: 'NomeDaFont';</a:t>
            </a:r>
            <a:br>
              <a:rPr lang="pt-BR" sz="2000">
                <a:solidFill>
                  <a:schemeClr val="dk1"/>
                </a:solidFill>
              </a:rPr>
            </a:br>
            <a:r>
              <a:rPr lang="pt-BR" sz="2000">
                <a:solidFill>
                  <a:schemeClr val="dk1"/>
                </a:solidFill>
              </a:rPr>
              <a:t>  src: url('nomedafont.eot');</a:t>
            </a:r>
            <a:br>
              <a:rPr lang="pt-BR" sz="2000">
                <a:solidFill>
                  <a:schemeClr val="dk1"/>
                </a:solidFill>
              </a:rPr>
            </a:br>
            <a:r>
              <a:rPr lang="pt-BR" sz="2000">
                <a:solidFill>
                  <a:schemeClr val="dk1"/>
                </a:solidFill>
              </a:rPr>
              <a:t>  src: url('nomedafont?#iefix') format('embedded-opentype'),</a:t>
            </a:r>
            <a:br>
              <a:rPr lang="pt-BR" sz="2000">
                <a:solidFill>
                  <a:schemeClr val="dk1"/>
                </a:solidFill>
              </a:rPr>
            </a:br>
            <a:r>
              <a:rPr lang="pt-BR" sz="2000">
                <a:solidFill>
                  <a:schemeClr val="dk1"/>
                </a:solidFill>
              </a:rPr>
              <a:t>    url('nomedafont.svg#Locaweb-Icons') format('svg'),</a:t>
            </a:r>
            <a:br>
              <a:rPr lang="pt-BR" sz="2000">
                <a:solidFill>
                  <a:schemeClr val="dk1"/>
                </a:solidFill>
              </a:rPr>
            </a:br>
            <a:r>
              <a:rPr lang="pt-BR" sz="2000">
                <a:solidFill>
                  <a:schemeClr val="dk1"/>
                </a:solidFill>
              </a:rPr>
              <a:t>    url('nomedafont.ttf') format('truetype');</a:t>
            </a:r>
            <a:br>
              <a:rPr lang="pt-BR" sz="2000">
                <a:solidFill>
                  <a:schemeClr val="dk1"/>
                </a:solidFill>
              </a:rPr>
            </a:br>
            <a:r>
              <a:rPr lang="pt-BR" sz="2000">
                <a:solidFill>
                  <a:schemeClr val="dk1"/>
                </a:solidFill>
              </a:rPr>
              <a:t>  font-weight: normal;</a:t>
            </a:r>
            <a:br>
              <a:rPr lang="pt-BR" sz="2000">
                <a:solidFill>
                  <a:schemeClr val="dk1"/>
                </a:solidFill>
              </a:rPr>
            </a:br>
            <a:r>
              <a:rPr lang="pt-BR" sz="2000">
                <a:solidFill>
                  <a:schemeClr val="dk1"/>
                </a:solidFill>
              </a:rPr>
              <a:t>  font-style: normal;</a:t>
            </a:r>
            <a:br>
              <a:rPr lang="pt-BR" sz="2000">
                <a:solidFill>
                  <a:schemeClr val="dk1"/>
                </a:solidFill>
              </a:rPr>
            </a:br>
            <a:r>
              <a:rPr lang="pt-BR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" y="1336657"/>
            <a:ext cx="1276000" cy="11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Fontes CSS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39" name="Google Shape;239;p30"/>
          <p:cNvSpPr/>
          <p:nvPr/>
        </p:nvSpPr>
        <p:spPr>
          <a:xfrm>
            <a:off x="720000" y="2520000"/>
            <a:ext cx="9360600" cy="46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Fontes externas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Compatibilidade</a:t>
            </a:r>
            <a:endParaRPr sz="24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As versões 7, 8 e 9 do Internet Explorer aceitam o @font-face apenas se a font for EOT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TTF pode ser convertido EOT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30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" y="1336657"/>
            <a:ext cx="1276000" cy="11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Fontes CSS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50" name="Google Shape;250;p31"/>
          <p:cNvSpPr/>
          <p:nvPr/>
        </p:nvSpPr>
        <p:spPr>
          <a:xfrm>
            <a:off x="720000" y="2520000"/>
            <a:ext cx="9360600" cy="46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Fontes externas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Fontes pagas</a:t>
            </a:r>
            <a:endParaRPr sz="24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arquivo da fonte é disponibilizado no servidor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Qualquer um tem acesso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Fonte paga normalmente tem direitos de copyright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Distribuição ilegal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Tem direito de uso no projeto mas não pode distribuir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Qualquer um pode fazer o download da fonte a partir do site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Solução: buscar fontes gratuitas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30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" y="1336657"/>
            <a:ext cx="1276000" cy="11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Fontes CSS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720000" y="2520000"/>
            <a:ext cx="9360600" cy="46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Fontes externas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Fontes gratuitas</a:t>
            </a:r>
            <a:endParaRPr sz="24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Há diversas opções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https://rockcontent.com/br/blog/baixar-fontes/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" y="1336657"/>
            <a:ext cx="1276000" cy="11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6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720000" y="2520000"/>
            <a:ext cx="86403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Roboto"/>
                <a:ea typeface="Roboto"/>
                <a:cs typeface="Roboto"/>
                <a:sym typeface="Roboto"/>
              </a:rPr>
              <a:t>CSS - Fontes de texto</a:t>
            </a:r>
            <a:endParaRPr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87725" y="1676525"/>
            <a:ext cx="90882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Oswald Medium"/>
                <a:ea typeface="Oswald Medium"/>
                <a:cs typeface="Oswald Medium"/>
                <a:sym typeface="Oswald Medium"/>
              </a:rPr>
              <a:t>Nesta Aula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Fontes CSS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720000" y="2520000"/>
            <a:ext cx="9360600" cy="46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hlinkClick r:id="rId5"/>
              </a:rPr>
              <a:t>Saiba mais sobre </a:t>
            </a:r>
            <a:r>
              <a:rPr lang="pt-BR" sz="2400" u="sng">
                <a:solidFill>
                  <a:schemeClr val="hlink"/>
                </a:solidFill>
              </a:rPr>
              <a:t>fontes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4" name="Google Shape;27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" y="1336657"/>
            <a:ext cx="1276000" cy="11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0" cy="759564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504360" y="1676520"/>
            <a:ext cx="9071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Oswald Medium"/>
                <a:ea typeface="Oswald Medium"/>
                <a:cs typeface="Oswald Medium"/>
                <a:sym typeface="Oswald Medium"/>
              </a:rPr>
              <a:t>Objetivos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720000" y="2520000"/>
            <a:ext cx="86403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Calibri"/>
              <a:buChar char="●"/>
            </a:pPr>
            <a:r>
              <a:rPr lang="pt-BR" sz="28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Aplicar diferentes fontes de texto</a:t>
            </a:r>
            <a:endParaRPr sz="28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Calibri"/>
              <a:buChar char="●"/>
            </a:pPr>
            <a:r>
              <a:rPr lang="pt-BR" sz="28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Incorporar fontes externas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Fontes CSS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720000" y="2520000"/>
            <a:ext cx="9360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Existem dois tipos de nomes de famílias de fontes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</a:pPr>
            <a:r>
              <a:rPr b="1" lang="pt-BR" sz="2400">
                <a:solidFill>
                  <a:schemeClr val="dk1"/>
                </a:solidFill>
              </a:rPr>
              <a:t>Genérica</a:t>
            </a:r>
            <a:r>
              <a:rPr lang="pt-BR" sz="2400">
                <a:solidFill>
                  <a:schemeClr val="dk1"/>
                </a:solidFill>
              </a:rPr>
              <a:t> - 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um grupo de famílias de fontes com aparência semelhante (como "Serif" ou "Monospace")</a:t>
            </a:r>
            <a:endParaRPr sz="20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</a:pPr>
            <a:r>
              <a:rPr b="1" lang="pt-BR" sz="2400">
                <a:solidFill>
                  <a:schemeClr val="dk1"/>
                </a:solidFill>
              </a:rPr>
              <a:t>Fonte Específica</a:t>
            </a:r>
            <a:r>
              <a:rPr lang="pt-BR" sz="2400">
                <a:solidFill>
                  <a:schemeClr val="dk1"/>
                </a:solidFill>
              </a:rPr>
              <a:t> - 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uma família de fontes específica (como "Times New Roman" ou "Arial")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highlight>
                  <a:srgbClr val="FFFFFF"/>
                </a:highlight>
              </a:rPr>
              <a:t>	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" y="1336657"/>
            <a:ext cx="1276000" cy="1136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" name="Google Shape;97;p17"/>
          <p:cNvGraphicFramePr/>
          <p:nvPr/>
        </p:nvGraphicFramePr>
        <p:xfrm>
          <a:off x="482100" y="4669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{4E62FB04-B5EC-4CAC-85B7-8444BFBBBA70}</a:tableStyleId>
              </a:tblPr>
              <a:tblGrid>
                <a:gridCol w="1602775"/>
                <a:gridCol w="2085500"/>
                <a:gridCol w="5428125"/>
              </a:tblGrid>
              <a:tr h="43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Família Genérica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Família da Fonte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5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Serif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Times New Roman Georgia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As fontes Serif possuem pequenas linhas nas extremidades de alguns caracteres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Sans-serif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Arial Verdana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"Sans" significa sem - essas fontes não possuem as linhas nas extremidades dos caracteres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1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Monospace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highlight>
                            <a:srgbClr val="F1F1F1"/>
                          </a:highlight>
                        </a:rPr>
                        <a:t>Courier New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1F1F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highlight>
                            <a:srgbClr val="F1F1F1"/>
                          </a:highlight>
                        </a:rPr>
                        <a:t>Lucida Console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Todos os caracteres monoespaços têm a mesma largura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Fontes CSS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720000" y="2520000"/>
            <a:ext cx="9360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Família de fontes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definida com a propriedade </a:t>
            </a:r>
            <a:r>
              <a:rPr lang="pt-BR" sz="24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propriedade deve conter vários nomes de fontes como um sistema de "fallback".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Se o navegador não suportar a primeira fonte, ele tentará a próxima fonte e assim por diante.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Começar com a fonte desejada e termine com uma família genérica.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Mais de uma família de fontes é especificada em uma lista separada por vírgulas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Exemplo: </a:t>
            </a:r>
            <a:r>
              <a:rPr lang="pt-BR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0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"Times New Roman", Times, serif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" y="1336657"/>
            <a:ext cx="1276000" cy="11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Fontes CSS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720000" y="2520000"/>
            <a:ext cx="9360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Estilo da fonte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A propriedade </a:t>
            </a:r>
            <a:r>
              <a:rPr lang="pt-BR" sz="240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font-style</a:t>
            </a:r>
            <a:r>
              <a:rPr lang="pt-BR" sz="2400">
                <a:solidFill>
                  <a:srgbClr val="DC143C"/>
                </a:solidFill>
                <a:highlight>
                  <a:srgbClr val="F1F1F1"/>
                </a:highlight>
              </a:rPr>
              <a:t> 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é usada principalmente para especificar texto em itálico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Esta propriedade tem três valores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normal - O texto é mostrado normalmente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2" marL="13716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■"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itálic - O texto é mostrado em itálico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2" marL="13716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■"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oblíque - O texto é "inclinado"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Exemplo:  </a:t>
            </a:r>
            <a:r>
              <a:rPr lang="pt-BR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font-style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0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italic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673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" y="1336657"/>
            <a:ext cx="1276000" cy="11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Fontes CSS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720000" y="2520000"/>
            <a:ext cx="9360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Tamanho da fonte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A propriedade </a:t>
            </a:r>
            <a:r>
              <a:rPr lang="pt-BR" sz="240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t-BR" sz="2400">
                <a:solidFill>
                  <a:srgbClr val="DC143C"/>
                </a:solidFill>
                <a:highlight>
                  <a:srgbClr val="F1F1F1"/>
                </a:highlight>
              </a:rPr>
              <a:t> 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define o tamanho do texto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O valor do tamanho pode ser absoluto ou relativo.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Tamanho Absoluto</a:t>
            </a:r>
            <a:endParaRPr sz="24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pt-BR" sz="1800">
                <a:solidFill>
                  <a:schemeClr val="dk1"/>
                </a:solidFill>
              </a:rPr>
              <a:t>Define o texto para um tamanho especificado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pt-BR" sz="1800">
                <a:solidFill>
                  <a:schemeClr val="dk1"/>
                </a:solidFill>
              </a:rPr>
              <a:t>Não permite que um usuário altere o tamanho do texto em todos os navegadores (ruim por motivos de acessibilidade)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pt-BR" sz="1800">
                <a:solidFill>
                  <a:schemeClr val="dk1"/>
                </a:solidFill>
              </a:rPr>
              <a:t>O tamanho absoluto é útil quando o tamanho físico da saída é conhecido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Tamanho relativo</a:t>
            </a:r>
            <a:endParaRPr sz="24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pt-BR" sz="1800">
                <a:solidFill>
                  <a:schemeClr val="dk1"/>
                </a:solidFill>
              </a:rPr>
              <a:t>Define o tamanho em relação aos elementos circundantes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pt-BR" sz="1800">
                <a:solidFill>
                  <a:schemeClr val="dk1"/>
                </a:solidFill>
              </a:rPr>
              <a:t>Permite que um usuário altere o tamanho do texto em navegadores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" y="1336657"/>
            <a:ext cx="1276000" cy="11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Fontes CSS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720000" y="2520000"/>
            <a:ext cx="9360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Tamanho da fonte em pixels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Definir o tamanho do texto com pixels oferece controle total sobre o tamanho do texto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Exemplo: 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40px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6477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30px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647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14px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" y="1336657"/>
            <a:ext cx="1276000" cy="11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Fontes CSS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720000" y="2520000"/>
            <a:ext cx="9360600" cy="47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Tamanho da fonte com </a:t>
            </a:r>
            <a:r>
              <a:rPr b="1" lang="pt-BR" sz="2400">
                <a:solidFill>
                  <a:schemeClr val="dk1"/>
                </a:solidFill>
              </a:rPr>
              <a:t>Em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A unidade de tamanho </a:t>
            </a:r>
            <a:r>
              <a:rPr b="1" lang="pt-BR" sz="2400">
                <a:solidFill>
                  <a:schemeClr val="dk1"/>
                </a:solidFill>
                <a:highlight>
                  <a:srgbClr val="FFFFFF"/>
                </a:highlight>
              </a:rPr>
              <a:t>em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 é recomendada pelo W3C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pt-BR" sz="2400">
                <a:solidFill>
                  <a:schemeClr val="dk1"/>
                </a:solidFill>
                <a:highlight>
                  <a:srgbClr val="FFFFFF"/>
                </a:highlight>
              </a:rPr>
              <a:t>1em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 é igual ao tamanho da fonte atual.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O tamanho do texto padrão nos navegadores é 16px.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O tamanho padrão de 1em é 16px.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O tamanho pode ser calculado com base em pixels usando a fórmula: </a:t>
            </a:r>
            <a:r>
              <a:rPr i="1" lang="pt-BR" sz="2400">
                <a:solidFill>
                  <a:schemeClr val="dk1"/>
                </a:solidFill>
                <a:highlight>
                  <a:srgbClr val="FFFFFF"/>
                </a:highlight>
              </a:rPr>
              <a:t>pixels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 / 16 = </a:t>
            </a:r>
            <a:r>
              <a:rPr i="1" lang="pt-BR" sz="2400">
                <a:solidFill>
                  <a:schemeClr val="dk1"/>
                </a:solidFill>
                <a:highlight>
                  <a:srgbClr val="FFFFFF"/>
                </a:highlight>
              </a:rPr>
              <a:t>em</a:t>
            </a:r>
            <a:endParaRPr i="1"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i="1" lang="pt-BR" sz="2400">
                <a:solidFill>
                  <a:schemeClr val="dk1"/>
                </a:solidFill>
                <a:highlight>
                  <a:srgbClr val="FFFFFF"/>
                </a:highlight>
              </a:rPr>
              <a:t>Exemplo: </a:t>
            </a:r>
            <a:endParaRPr i="1"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font-size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2.5em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40px/16=2.5em */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font-size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1.875em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30px/16=1.875em */}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font-size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0.875em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14px/16=0.875em */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Ps: Apresenta problemas com versoes antigas do Internet Exlorer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" y="1336657"/>
            <a:ext cx="1276000" cy="11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