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7559675" cx="10080625"/>
  <p:notesSz cx="7559675" cy="10691800"/>
  <p:embeddedFontLst>
    <p:embeddedFont>
      <p:font typeface="Oswald Medium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Medium-bold.fntdata"/><Relationship Id="rId14" Type="http://schemas.openxmlformats.org/officeDocument/2006/relationships/slide" Target="slides/slide10.xml"/><Relationship Id="rId36" Type="http://schemas.openxmlformats.org/officeDocument/2006/relationships/font" Target="fonts/OswaldMedium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720000" y="4680000"/>
            <a:ext cx="611964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9506391b_0_86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19506391b_0_86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e19506391b_0_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9506391b_0_100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19506391b_0_100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19506391b_0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9506391b_0_114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19506391b_0_114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19506391b_0_1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9506391b_0_128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19506391b_0_128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19506391b_0_1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19506391b_0_143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19506391b_0_143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19506391b_0_1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9506391b_0_157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19506391b_0_157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19506391b_0_1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19506391b_0_17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e19506391b_0_17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19506391b_0_1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9506391b_0_185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19506391b_0_185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19506391b_0_1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9506391b_0_199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e19506391b_0_199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19506391b_0_19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19506391b_0_213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19506391b_0_213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e19506391b_0_2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ad0bd80b_0_9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ead0bd80b_0_9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ead0bd80b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19506391b_0_227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e19506391b_0_227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e19506391b_0_2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19506391b_0_24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e19506391b_0_24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e19506391b_0_2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19506391b_0_257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19506391b_0_257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e19506391b_0_2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19506391b_0_27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e19506391b_0_27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19506391b_0_2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9506391b_0_285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e19506391b_0_285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e19506391b_0_2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19506391b_0_303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e19506391b_0_303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e19506391b_0_30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19506391b_0_317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e19506391b_0_317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19506391b_0_3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19506391b_0_33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e19506391b_0_33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e19506391b_0_3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19506391b_0_346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e19506391b_0_346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19506391b_0_3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19506391b_0_36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e19506391b_0_36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19506391b_0_3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6e08c422_1_104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f6e08c422_1_104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f6e08c422_1_10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19506391b_0_376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e19506391b_0_376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e19506391b_0_3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19506391b_0_390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e19506391b_0_390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e19506391b_0_3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cf9d9da1_1_2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95cf9d9da1_1_2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95cf9d9da1_1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9506391b_0_14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19506391b_0_14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19506391b_0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9506391b_0_26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e19506391b_0_26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e19506391b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9506391b_0_4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19506391b_0_4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19506391b_0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9506391b_0_55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19506391b_0_55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19506391b_0_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9506391b_0_71:notes"/>
          <p:cNvSpPr/>
          <p:nvPr/>
        </p:nvSpPr>
        <p:spPr>
          <a:xfrm>
            <a:off x="4278960" y="10157400"/>
            <a:ext cx="32802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19506391b_0_71:notes"/>
          <p:cNvSpPr txBox="1"/>
          <p:nvPr>
            <p:ph idx="1" type="body"/>
          </p:nvPr>
        </p:nvSpPr>
        <p:spPr>
          <a:xfrm>
            <a:off x="720000" y="4680000"/>
            <a:ext cx="6119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19506391b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76868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/>
          <p:nvPr/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justify-content_end" TargetMode="External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align-content_center" TargetMode="External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align-content_center" TargetMode="External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align-content_center" TargetMode="External"/><Relationship Id="rId7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align-content_center" TargetMode="External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align-content_center" TargetMode="External"/><Relationship Id="rId7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align-content_center" TargetMode="External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column_line" TargetMode="External"/><Relationship Id="rId7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column" TargetMode="External"/><Relationship Id="rId7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column2" TargetMode="External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row1" TargetMode="External"/><Relationship Id="rId7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row2" TargetMode="External"/><Relationship Id="rId7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area1" TargetMode="External"/><Relationship Id="rId7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area1" TargetMode="External"/><Relationship Id="rId7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area_named" TargetMode="External"/><Relationship Id="rId7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area_named1" TargetMode="External"/><Relationship Id="rId7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area_named2" TargetMode="External"/><Relationship Id="rId7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s://www.w3schools.com/css/tryit.asp?filename=trycss_grid_grid-area_named3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hyperlink" Target="https://www.w3schools.com/css/tryit.asp?filename=trycss_grid_grid-template-columns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template-columns2" TargetMode="External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grid-template-rows" TargetMode="External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css/tryit.asp?filename=trycss_grid_justify-content_space-evenly" TargetMode="External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" y="288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" y="-17978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2238810" y="5457450"/>
            <a:ext cx="55977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E-mail: </a:t>
            </a:r>
            <a:r>
              <a:rPr b="1" lang="pt-BR" sz="2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pt-BR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andido.cimol@</a:t>
            </a:r>
            <a:r>
              <a:rPr b="1" lang="pt-BR" sz="2800">
                <a:latin typeface="Roboto"/>
                <a:ea typeface="Roboto"/>
                <a:cs typeface="Roboto"/>
                <a:sym typeface="Roboto"/>
              </a:rPr>
              <a:t>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351308" y="5216025"/>
            <a:ext cx="3378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Prof. Cândido Farias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75855" y="2330405"/>
            <a:ext cx="7464600" cy="1083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Criação de Sites 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625" y="3168075"/>
            <a:ext cx="1454050" cy="20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justify-content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231013" y="4832125"/>
            <a:ext cx="96186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justify-content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space-between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https://www.w3schools.com/css/tryit.asp?filename=trycss_grid_justify-content_space-between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575" y="4128875"/>
            <a:ext cx="57340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justify-content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231013" y="4832125"/>
            <a:ext cx="96186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justify-content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https://www.w3schools.com/css/tryit.asp?filename=trycss_grid_justify-content_center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0825" y="4172575"/>
            <a:ext cx="6054699" cy="1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justify-content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231013" y="4832125"/>
            <a:ext cx="96186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justify-content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https://www.w3schools.com/css/tryit.asp?filename=trycss_grid_justify-content_start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3225" y="4216275"/>
            <a:ext cx="57340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justify-content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231013" y="4832125"/>
            <a:ext cx="9618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justify-content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https://www.w3schools.com/css/tryit.asp?filename=trycss_grid_justify-content_end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1500" y="4245425"/>
            <a:ext cx="6058125" cy="18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align</a:t>
            </a:r>
            <a:r>
              <a:rPr lang="pt-BR" sz="1800">
                <a:highlight>
                  <a:srgbClr val="FFFFFF"/>
                </a:highlight>
              </a:rPr>
              <a:t>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231013" y="4832125"/>
            <a:ext cx="9618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align-content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https://www.w3schools.com/css/tryit.asp?filename=trycss_grid_align-content_center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0100" y="2520000"/>
            <a:ext cx="56769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align-content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225288" y="4246200"/>
            <a:ext cx="96186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align-content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space-evenly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https://www.w3schools.com/css/tryit.asp?filename=trycss_grid_align-content_space_evenly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8425" y="2651900"/>
            <a:ext cx="57054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align-content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225288" y="4246200"/>
            <a:ext cx="96186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align-content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space-around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https://www.w3schools.com/css/tryit.asp?filename=trycss_grid_align-content_space_around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8425" y="2632850"/>
            <a:ext cx="57054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align-content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225288" y="4246200"/>
            <a:ext cx="96186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align-content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space-between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https://www.w3schools.com/css/tryit.asp?filename=trycss_grid_align-content_space_between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7600" y="2755052"/>
            <a:ext cx="5556300" cy="394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align-content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225288" y="4246200"/>
            <a:ext cx="96186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align-content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https://www.w3schools.com/css/tryit.asp?filename=trycss_grid_align-content_start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0850" y="2642375"/>
            <a:ext cx="56864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align-content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/>
          <p:nvPr/>
        </p:nvSpPr>
        <p:spPr>
          <a:xfrm>
            <a:off x="225288" y="4246200"/>
            <a:ext cx="96186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align-content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https://www.w3schools.com/css/tryit.asp?filename=trycss_grid_align-content_end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6900" y="2759675"/>
            <a:ext cx="57054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20000" y="2520000"/>
            <a:ext cx="86403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Roboto"/>
                <a:ea typeface="Roboto"/>
                <a:cs typeface="Roboto"/>
                <a:sym typeface="Roboto"/>
              </a:rPr>
              <a:t>Grid Layout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87725" y="1676525"/>
            <a:ext cx="9088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swald Medium"/>
                <a:ea typeface="Oswald Medium"/>
                <a:cs typeface="Oswald Medium"/>
                <a:sym typeface="Oswald Medium"/>
              </a:rPr>
              <a:t>Nesta Aula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072" y="3183575"/>
            <a:ext cx="7164476" cy="40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grid-column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225288" y="4479250"/>
            <a:ext cx="9618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grid-column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 / 5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https://www.w3schools.com/css/tryit.asp?filename=trycss_grid_grid-column_line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5200" y="3799125"/>
            <a:ext cx="5988701" cy="2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grid-column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/>
        </p:nvSpPr>
        <p:spPr>
          <a:xfrm>
            <a:off x="225288" y="4624900"/>
            <a:ext cx="9618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grid-column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 / span 3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https://www.w3schools.com/css/tryit.asp?filename=trycss_grid_grid-column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2250" y="3877575"/>
            <a:ext cx="5841650" cy="2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grid-column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225288" y="4624900"/>
            <a:ext cx="96186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.item2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grid-column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 / span 3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https://www.w3schools.com/css/tryit.asp?filename=trycss_grid_grid-column2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8525" y="4017625"/>
            <a:ext cx="6055375" cy="2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grid-row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6"/>
          <p:cNvSpPr txBox="1"/>
          <p:nvPr/>
        </p:nvSpPr>
        <p:spPr>
          <a:xfrm>
            <a:off x="225288" y="4624900"/>
            <a:ext cx="96186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grid-row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 / 4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https://www.w3schools.com/css/tryit.asp?filename=trycss_grid_grid-row1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8200" y="3793850"/>
            <a:ext cx="6195700" cy="270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7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grid-row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/>
        </p:nvSpPr>
        <p:spPr>
          <a:xfrm>
            <a:off x="225288" y="4624900"/>
            <a:ext cx="96186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{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grid-row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 / span 2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https://www.w3schools.com/css/tryit.asp?filename=trycss_grid_grid-row2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7800" y="3638900"/>
            <a:ext cx="60861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8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/>
        </p:nvSpPr>
        <p:spPr>
          <a:xfrm>
            <a:off x="225288" y="4624900"/>
            <a:ext cx="96186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.item8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grid-area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 / 2 / 5 / 6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https://www.w3schools.com/css/tryit.asp?filename=trycss_grid_grid-area1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950" y="2439325"/>
            <a:ext cx="56959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2" name="Google Shape;3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/>
        </p:nvSpPr>
        <p:spPr>
          <a:xfrm>
            <a:off x="225288" y="4624900"/>
            <a:ext cx="96186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.item8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grid-area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 / 1 / span 2 / span 3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rgbClr val="1155C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https://www.w3schools.com/css/tryit.asp?filename=trycss_grid_grid-area2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6650" y="2518863"/>
            <a:ext cx="56959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0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5" name="Google Shape;3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225288" y="4402500"/>
            <a:ext cx="96186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</a:t>
            </a: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grid-area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myArea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grid-template-areas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'myArea myArea myArea myArea myArea'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https://www.w3schools.com/css/tryit.asp?filename=trycss_grid_grid-area_named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7" name="Google Shape;39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4250" y="3768924"/>
            <a:ext cx="6428350" cy="193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1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8" name="Google Shape;4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1"/>
          <p:cNvSpPr txBox="1"/>
          <p:nvPr/>
        </p:nvSpPr>
        <p:spPr>
          <a:xfrm>
            <a:off x="225288" y="4185825"/>
            <a:ext cx="96186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grid-template-areas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'myArea myArea . . .'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6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https://www.w3schools.com/css/tryit.asp?filename=trycss_grid_grid-area_named1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0" name="Google Shape;41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5000" y="4022175"/>
            <a:ext cx="6318901" cy="1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2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21" name="Google Shape;42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2"/>
          <p:cNvSpPr txBox="1"/>
          <p:nvPr/>
        </p:nvSpPr>
        <p:spPr>
          <a:xfrm>
            <a:off x="231013" y="5209500"/>
            <a:ext cx="96186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grid-template-areas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'myArea myArea . . .' 'myArea myArea . . .'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https://www.w3schools.com/css/tryit.asp?filename=trycss_grid_grid-area_named2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23" name="Google Shape;42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4100" y="3998100"/>
            <a:ext cx="6175525" cy="18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Conceito que visa organizar os elementos de uma página HTML dentro de seus containers de forma consistente.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Ideais para o layout de grandes seções do site.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Apresenta um sistema bi-dimencional de grid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Reorganização do conteúdo de acordo com a necessidade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Composto por um conjunto de propriedades</a:t>
            </a:r>
            <a:endParaRPr sz="2400"/>
          </a:p>
          <a:p>
            <a:pPr indent="0" lvl="0" marL="0" rtl="0" algn="l">
              <a:lnSpc>
                <a:spcPct val="14673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3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32" name="Google Shape;432;p43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4" name="Google Shape;4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3"/>
          <p:cNvSpPr txBox="1"/>
          <p:nvPr/>
        </p:nvSpPr>
        <p:spPr>
          <a:xfrm>
            <a:off x="231000" y="4932150"/>
            <a:ext cx="39081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.item1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grid-area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header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.item2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grid-area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menu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.item3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grid-area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.item4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grid-area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.item5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grid-area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footer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139100" y="3897600"/>
            <a:ext cx="58176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grid-container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grid-template-areas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'header header header header header header'</a:t>
            </a:r>
            <a:endParaRPr sz="16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'menu main main main right right'</a:t>
            </a:r>
            <a:endParaRPr sz="16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'menu footer footer footer footer footer'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" y="-16553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4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grid-itens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grid-area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https://www.w3schools.com/css/tryit.asp?filename=trycss_grid_grid-area_named3</a:t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47" name="Google Shape;44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2600" y="4099925"/>
            <a:ext cx="6097400" cy="27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grid-template-columns</a:t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grid-template-rows</a:t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</a:rPr>
              <a:t>justify-content</a:t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align-content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Grid-item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grid-column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grid-column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</a:rPr>
              <a:t>grid-row</a:t>
            </a:r>
            <a:endParaRPr sz="1800">
              <a:solidFill>
                <a:srgbClr val="434343"/>
              </a:solidFill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grid-area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3" marL="18288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</a:rPr>
              <a:t>grid-template-areas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grid-template-columns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2675" y="4187938"/>
            <a:ext cx="57340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31013" y="4832125"/>
            <a:ext cx="96186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grid-template-columns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auto auto auto auto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https://www.w3schools.com/css/tryit.asp?filename=trycss_grid_grid-template-columns1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grid-template-columns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31013" y="4832125"/>
            <a:ext cx="96186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grid-template-columns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 200px auto 40px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https://www.w3schools.com/css/tryit.asp?filename=trycss_grid_grid-template-columns2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5575" y="4158000"/>
            <a:ext cx="57340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grid-template-rows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31013" y="4832125"/>
            <a:ext cx="96186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grid-template-rows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 200px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https://www.w3schools.com/css/tryit.asp?filename=trycss_grid_grid-template-rows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9175" y="3556875"/>
            <a:ext cx="4476925" cy="23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justify-content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231013" y="4832125"/>
            <a:ext cx="96186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justify-content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space-evenly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5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https://www.w3schools.com/css/tryit.asp?filename=trycss_grid_justify-content_space-evenly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4950" y="4201700"/>
            <a:ext cx="57340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2520"/>
            <a:ext cx="10073880" cy="75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0" y="2160"/>
            <a:ext cx="10078561" cy="759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1155401" y="1676525"/>
            <a:ext cx="842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</a:rPr>
              <a:t>  CSS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720000" y="2520000"/>
            <a:ext cx="9282600" cy="4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Grid Layout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rgbClr val="253A44"/>
                </a:solidFill>
              </a:rPr>
              <a:t>Propriedades:</a:t>
            </a:r>
            <a:endParaRPr sz="2400">
              <a:solidFill>
                <a:srgbClr val="253A44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grid-container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display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justify-content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8975" y="7208975"/>
            <a:ext cx="4559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Professor: Cândido Farias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680" y="1084745"/>
            <a:ext cx="1276000" cy="11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31013" y="4832125"/>
            <a:ext cx="96186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.grid-container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display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justify-content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space-around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https://www.w3schools.com/css/tryit.asp?filename=trycss_grid_justify-content_space-around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575" y="4172600"/>
            <a:ext cx="57340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