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0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4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0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5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68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1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F3A6-8522-41D9-BDBF-025E7B0F94F7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8441-9604-4654-A243-D64A5A73F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+mn-lt"/>
              </a:rPr>
              <a:t>Матчинг</a:t>
            </a:r>
            <a:r>
              <a:rPr lang="ru-RU" dirty="0">
                <a:latin typeface="+mn-lt"/>
              </a:rPr>
              <a:t> пользователей мобильной связи</a:t>
            </a:r>
          </a:p>
        </p:txBody>
      </p:sp>
    </p:spTree>
    <p:extLst>
      <p:ext uri="{BB962C8B-B14F-4D97-AF65-F5344CB8AC3E}">
        <p14:creationId xmlns:p14="http://schemas.microsoft.com/office/powerpoint/2010/main" val="144027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DE72AD-73BA-4C41-9203-E145CCC4A236}"/>
              </a:ext>
            </a:extLst>
          </p:cNvPr>
          <p:cNvSpPr txBox="1">
            <a:spLocks/>
          </p:cNvSpPr>
          <p:nvPr/>
        </p:nvSpPr>
        <p:spPr>
          <a:xfrm>
            <a:off x="647006" y="781052"/>
            <a:ext cx="10706794" cy="5395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/>
              <a:t>Задача</a:t>
            </a:r>
            <a:r>
              <a:rPr lang="en-US" sz="2800" b="1" dirty="0"/>
              <a:t>:</a:t>
            </a:r>
            <a:r>
              <a:rPr lang="ru-RU" sz="2800" b="1" dirty="0"/>
              <a:t> </a:t>
            </a:r>
            <a:r>
              <a:rPr lang="ru-RU" sz="2800" dirty="0"/>
              <a:t>Найти соответствие между </a:t>
            </a:r>
            <a:r>
              <a:rPr lang="en-US" sz="2800" dirty="0"/>
              <a:t>id </a:t>
            </a:r>
            <a:r>
              <a:rPr lang="ru-RU" sz="2800" dirty="0"/>
              <a:t>пользователя в первой половине месяца и второй половине месяца </a:t>
            </a:r>
            <a:endParaRPr lang="en-US" sz="2800" dirty="0"/>
          </a:p>
          <a:p>
            <a:pPr algn="l"/>
            <a:r>
              <a:rPr lang="ru-RU" sz="2800" b="1" dirty="0"/>
              <a:t>Период</a:t>
            </a:r>
            <a:r>
              <a:rPr lang="en-US" sz="2800" b="1" dirty="0"/>
              <a:t>: </a:t>
            </a:r>
            <a:r>
              <a:rPr lang="ru-RU" sz="2800" dirty="0"/>
              <a:t>сентябрь 2018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 1 по 14 сентября 2018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 16 по 30 сентября 2018</a:t>
            </a:r>
            <a:br>
              <a:rPr lang="ru-RU" sz="2800" dirty="0"/>
            </a:br>
            <a:endParaRPr lang="ru-RU" sz="2800" dirty="0"/>
          </a:p>
          <a:p>
            <a:pPr algn="l"/>
            <a:r>
              <a:rPr lang="ru-RU" sz="2800" b="1" dirty="0"/>
              <a:t>Данные</a:t>
            </a:r>
            <a:r>
              <a:rPr lang="en-US" sz="2800" b="1" dirty="0"/>
              <a:t>: </a:t>
            </a:r>
            <a:r>
              <a:rPr lang="ru-RU" sz="2800" b="1" dirty="0"/>
              <a:t> </a:t>
            </a:r>
            <a:r>
              <a:rPr lang="ru-RU" sz="2800" dirty="0"/>
              <a:t>Регистрации (</a:t>
            </a:r>
            <a:r>
              <a:rPr lang="ru-RU" sz="2800" dirty="0" err="1"/>
              <a:t>логи</a:t>
            </a:r>
            <a:r>
              <a:rPr lang="ru-RU" sz="2800" dirty="0"/>
              <a:t>) поведения </a:t>
            </a:r>
            <a:r>
              <a:rPr lang="ru-RU" sz="2800" dirty="0">
                <a:solidFill>
                  <a:srgbClr val="C00000"/>
                </a:solidFill>
              </a:rPr>
              <a:t>2248 (2298) пользователей</a:t>
            </a:r>
            <a:r>
              <a:rPr lang="ru-RU" sz="2800" dirty="0"/>
              <a:t> в течение месяца</a:t>
            </a:r>
            <a:r>
              <a:rPr lang="en-US" sz="28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разметка соответствия для 491 пары</a:t>
            </a: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 err="1"/>
              <a:t>гео</a:t>
            </a:r>
            <a:r>
              <a:rPr lang="ru-RU" sz="2800" dirty="0"/>
              <a:t> локация (зона мобильного оператора)</a:t>
            </a: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время </a:t>
            </a:r>
            <a:r>
              <a:rPr lang="ru-RU" sz="2800" dirty="0" err="1">
                <a:solidFill>
                  <a:schemeClr val="bg1">
                    <a:lumMod val="65000"/>
                  </a:schemeClr>
                </a:solidFill>
              </a:rPr>
              <a:t>логирования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 algn="l"/>
            <a:endParaRPr lang="ru-RU" sz="2800" dirty="0"/>
          </a:p>
          <a:p>
            <a:pPr algn="l"/>
            <a:br>
              <a:rPr lang="ru-RU" sz="2800" dirty="0"/>
            </a:br>
            <a:br>
              <a:rPr lang="en-US" sz="2800" dirty="0"/>
            </a:b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7FB6D-FFC8-8F4E-9678-F448C5B6FCB4}"/>
              </a:ext>
            </a:extLst>
          </p:cNvPr>
          <p:cNvSpPr txBox="1"/>
          <p:nvPr/>
        </p:nvSpPr>
        <p:spPr>
          <a:xfrm>
            <a:off x="647006" y="73165"/>
            <a:ext cx="438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42130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AC1437-307B-184E-9818-D7C112923645}"/>
              </a:ext>
            </a:extLst>
          </p:cNvPr>
          <p:cNvSpPr txBox="1">
            <a:spLocks/>
          </p:cNvSpPr>
          <p:nvPr/>
        </p:nvSpPr>
        <p:spPr>
          <a:xfrm>
            <a:off x="647006" y="781052"/>
            <a:ext cx="10706794" cy="5395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/>
              <a:t>Задача</a:t>
            </a:r>
            <a:r>
              <a:rPr lang="en-US" sz="2800" b="1" dirty="0"/>
              <a:t>:</a:t>
            </a:r>
            <a:r>
              <a:rPr lang="ru-RU" sz="2800" b="1" dirty="0"/>
              <a:t> </a:t>
            </a:r>
            <a:r>
              <a:rPr lang="ru-RU" sz="2800" dirty="0"/>
              <a:t>Классификации пар </a:t>
            </a:r>
            <a:r>
              <a:rPr lang="en-US" sz="2800" dirty="0"/>
              <a:t>id1 </a:t>
            </a:r>
            <a:r>
              <a:rPr lang="ru-RU" sz="2800" dirty="0"/>
              <a:t>и </a:t>
            </a:r>
            <a:r>
              <a:rPr lang="en-US" sz="2800" dirty="0"/>
              <a:t>id2 </a:t>
            </a:r>
            <a:r>
              <a:rPr lang="ru-RU" sz="2800" dirty="0"/>
              <a:t>с негативным </a:t>
            </a:r>
            <a:r>
              <a:rPr lang="ru-RU" sz="2800" dirty="0" err="1"/>
              <a:t>семплированием</a:t>
            </a:r>
            <a:r>
              <a:rPr lang="ru-RU" sz="2800" dirty="0"/>
              <a:t> </a:t>
            </a:r>
            <a:r>
              <a:rPr lang="en-US" sz="2800" dirty="0">
                <a:solidFill>
                  <a:prstClr val="black"/>
                </a:solidFill>
              </a:rPr>
              <a:t>“</a:t>
            </a:r>
            <a:r>
              <a:rPr lang="ru-RU" sz="2800" dirty="0"/>
              <a:t>отрицательных</a:t>
            </a:r>
            <a:r>
              <a:rPr lang="en-US" sz="2800" dirty="0">
                <a:solidFill>
                  <a:prstClr val="black"/>
                </a:solidFill>
              </a:rPr>
              <a:t>”</a:t>
            </a:r>
            <a:r>
              <a:rPr lang="ru-RU" sz="2800" dirty="0"/>
              <a:t> примеров </a:t>
            </a:r>
            <a:endParaRPr lang="en-US" sz="2800" dirty="0"/>
          </a:p>
          <a:p>
            <a:pPr algn="l"/>
            <a:r>
              <a:rPr lang="ru-RU" sz="2800" b="1" dirty="0"/>
              <a:t>Метод</a:t>
            </a:r>
            <a:r>
              <a:rPr lang="en-US" sz="2800" b="1" dirty="0"/>
              <a:t>: </a:t>
            </a:r>
            <a:r>
              <a:rPr lang="ru-RU" sz="2800" dirty="0"/>
              <a:t>Логистическая регрессия</a:t>
            </a:r>
          </a:p>
          <a:p>
            <a:pPr algn="l"/>
            <a:r>
              <a:rPr lang="ru-RU" sz="2800" b="1" dirty="0"/>
              <a:t>Качество</a:t>
            </a:r>
            <a:r>
              <a:rPr lang="en-US" sz="2800" b="1" dirty="0"/>
              <a:t> (</a:t>
            </a:r>
            <a:r>
              <a:rPr lang="ru-RU" sz="2800" b="1" dirty="0"/>
              <a:t>на </a:t>
            </a:r>
            <a:r>
              <a:rPr lang="en-US" sz="2800" b="1" dirty="0"/>
              <a:t>test): </a:t>
            </a:r>
            <a:endParaRPr lang="ru-RU" sz="28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GINI: </a:t>
            </a:r>
            <a:r>
              <a:rPr lang="ru-RU" sz="2800" dirty="0"/>
              <a:t>75</a:t>
            </a:r>
            <a:endParaRPr lang="ru-RU" sz="28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precision@1: 75</a:t>
            </a:r>
            <a:r>
              <a:rPr lang="ru-RU" sz="2800" dirty="0"/>
              <a:t>%</a:t>
            </a:r>
          </a:p>
          <a:p>
            <a:pPr algn="l"/>
            <a:r>
              <a:rPr lang="ru-RU" sz="2800" b="1" dirty="0"/>
              <a:t>Плюсы</a:t>
            </a:r>
            <a:r>
              <a:rPr lang="en-US" sz="2800" b="1" dirty="0"/>
              <a:t>:</a:t>
            </a:r>
            <a:endParaRPr lang="ru-RU" sz="28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92D050"/>
                </a:solidFill>
              </a:rPr>
              <a:t>достаточно неплохое качество</a:t>
            </a:r>
            <a:endParaRPr lang="en-US" sz="2800" dirty="0">
              <a:solidFill>
                <a:srgbClr val="92D050"/>
              </a:solidFill>
            </a:endParaRPr>
          </a:p>
          <a:p>
            <a:pPr algn="l"/>
            <a:r>
              <a:rPr lang="ru-RU" sz="2800" b="1" dirty="0"/>
              <a:t>Минусы</a:t>
            </a:r>
            <a:r>
              <a:rPr lang="en-US" sz="2800" b="1" dirty="0"/>
              <a:t>:</a:t>
            </a: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F0000"/>
                </a:solidFill>
              </a:rPr>
              <a:t>плохая масштабируемость</a:t>
            </a:r>
            <a:endParaRPr lang="en-US" sz="2800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0000"/>
                </a:solidFill>
              </a:rPr>
              <a:t>неучет</a:t>
            </a:r>
            <a:r>
              <a:rPr lang="ru-RU" sz="2800" dirty="0">
                <a:solidFill>
                  <a:srgbClr val="FF0000"/>
                </a:solidFill>
              </a:rPr>
              <a:t> поведения клиента по времени</a:t>
            </a:r>
            <a:endParaRPr lang="en-US" sz="2800" dirty="0">
              <a:solidFill>
                <a:srgbClr val="FF0000"/>
              </a:solidFill>
            </a:endParaRPr>
          </a:p>
          <a:p>
            <a:pPr lvl="1" algn="l"/>
            <a:br>
              <a:rPr lang="ru-RU" sz="2800" dirty="0"/>
            </a:br>
            <a:br>
              <a:rPr lang="en-US" sz="2800" dirty="0"/>
            </a:b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1564F-1EA9-3744-B424-EC7136A007F2}"/>
              </a:ext>
            </a:extLst>
          </p:cNvPr>
          <p:cNvSpPr txBox="1"/>
          <p:nvPr/>
        </p:nvSpPr>
        <p:spPr>
          <a:xfrm>
            <a:off x="647006" y="73165"/>
            <a:ext cx="103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MVP </a:t>
            </a:r>
            <a:r>
              <a:rPr lang="ru-RU" sz="4000" dirty="0">
                <a:solidFill>
                  <a:prstClr val="black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78758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78" y="1148575"/>
            <a:ext cx="10721622" cy="50828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Сгененировать</a:t>
            </a:r>
            <a:r>
              <a:rPr lang="ru-RU" dirty="0"/>
              <a:t> признаки на основе времени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Попробовать разные варианты негативного </a:t>
            </a:r>
            <a:r>
              <a:rPr lang="ru-RU" dirty="0" err="1"/>
              <a:t>семплирования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Попробовать </a:t>
            </a:r>
            <a:r>
              <a:rPr lang="ru-RU" dirty="0" err="1"/>
              <a:t>бустинг</a:t>
            </a:r>
            <a:r>
              <a:rPr lang="ru-RU" dirty="0"/>
              <a:t> для задачи классификации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Воспользоваться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ru-RU" dirty="0"/>
              <a:t>для отбора кандидатов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Перейти к задаче ранжирования</a:t>
            </a:r>
            <a:r>
              <a:rPr lang="en-US" dirty="0"/>
              <a:t> (</a:t>
            </a:r>
            <a:r>
              <a:rPr lang="ru-RU" dirty="0"/>
              <a:t>предварительный отбор кандидатов)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Попробовать сетки для последовательностей с  </a:t>
            </a:r>
            <a:r>
              <a:rPr lang="en-US" dirty="0"/>
              <a:t>triplet loss (</a:t>
            </a:r>
            <a:r>
              <a:rPr lang="ru-RU" dirty="0"/>
              <a:t>например</a:t>
            </a:r>
            <a:r>
              <a:rPr lang="en-US" dirty="0"/>
              <a:t>, </a:t>
            </a:r>
            <a:r>
              <a:rPr lang="ru-RU" dirty="0"/>
              <a:t>сиамские сети)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33A40-AD3F-1847-9DC5-F726A8D4C82D}"/>
              </a:ext>
            </a:extLst>
          </p:cNvPr>
          <p:cNvSpPr txBox="1"/>
          <p:nvPr/>
        </p:nvSpPr>
        <p:spPr>
          <a:xfrm>
            <a:off x="632178" y="73165"/>
            <a:ext cx="10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prstClr val="black"/>
                </a:solidFill>
              </a:rPr>
              <a:t>Дальнейшие пути улучшения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ru-RU" sz="4000" dirty="0">
                <a:solidFill>
                  <a:prstClr val="black"/>
                </a:solidFill>
              </a:rPr>
              <a:t>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20768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10087</TotalTime>
  <Words>166</Words>
  <Application>Microsoft Macintosh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Матчинг пользователей мобильной связи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среднего времени операций для СКМ (МП)</dc:title>
  <dc:creator>Носенко Артем Петрович</dc:creator>
  <cp:lastModifiedBy>Microsoft Office User</cp:lastModifiedBy>
  <cp:revision>93</cp:revision>
  <dcterms:created xsi:type="dcterms:W3CDTF">2021-11-29T07:58:14Z</dcterms:created>
  <dcterms:modified xsi:type="dcterms:W3CDTF">2022-06-26T15:50:56Z</dcterms:modified>
</cp:coreProperties>
</file>