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88825"/>
  <p:notesSz cx="6858000" cy="9144000"/>
  <p:embeddedFontLst>
    <p:embeddedFont>
      <p:font typeface="Corbel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C3rHx0djYpkCR/KmhURN7r+Xm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Corbel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bold.fntdata"/><Relationship Id="rId6" Type="http://schemas.openxmlformats.org/officeDocument/2006/relationships/slide" Target="slides/slide1.xml"/><Relationship Id="rId18" Type="http://schemas.openxmlformats.org/officeDocument/2006/relationships/font" Target="fonts/Corbel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purpose of our project was to create a online shopping website, where the user is able to create a account and login in order to order the items that they would like and check them out.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065214" y="1828800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orbel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065213" y="48006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" type="body"/>
          </p:nvPr>
        </p:nvSpPr>
        <p:spPr>
          <a:xfrm rot="5400000">
            <a:off x="4032208" y="-604796"/>
            <a:ext cx="4114801" cy="9134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 rot="5400000">
            <a:off x="7085013" y="2438401"/>
            <a:ext cx="5638800" cy="1524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" type="body"/>
          </p:nvPr>
        </p:nvSpPr>
        <p:spPr>
          <a:xfrm rot="5400000">
            <a:off x="2398711" y="-495298"/>
            <a:ext cx="5638800" cy="739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title"/>
          </p:nvPr>
        </p:nvSpPr>
        <p:spPr>
          <a:xfrm>
            <a:off x="1059614" y="2514600"/>
            <a:ext cx="8692399" cy="28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1065213" y="5410200"/>
            <a:ext cx="8687333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" type="body"/>
          </p:nvPr>
        </p:nvSpPr>
        <p:spPr>
          <a:xfrm>
            <a:off x="152241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17"/>
          <p:cNvSpPr txBox="1"/>
          <p:nvPr>
            <p:ph idx="2" type="body"/>
          </p:nvPr>
        </p:nvSpPr>
        <p:spPr>
          <a:xfrm>
            <a:off x="152241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17"/>
          <p:cNvSpPr txBox="1"/>
          <p:nvPr>
            <p:ph idx="3" type="body"/>
          </p:nvPr>
        </p:nvSpPr>
        <p:spPr>
          <a:xfrm>
            <a:off x="624986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17"/>
          <p:cNvSpPr txBox="1"/>
          <p:nvPr>
            <p:ph idx="4" type="body"/>
          </p:nvPr>
        </p:nvSpPr>
        <p:spPr>
          <a:xfrm>
            <a:off x="624986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" type="body"/>
          </p:nvPr>
        </p:nvSpPr>
        <p:spPr>
          <a:xfrm>
            <a:off x="1504781" y="1905001"/>
            <a:ext cx="44195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8"/>
          <p:cNvSpPr txBox="1"/>
          <p:nvPr>
            <p:ph idx="2" type="body"/>
          </p:nvPr>
        </p:nvSpPr>
        <p:spPr>
          <a:xfrm>
            <a:off x="6229183" y="1905001"/>
            <a:ext cx="441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2" type="body"/>
          </p:nvPr>
        </p:nvSpPr>
        <p:spPr>
          <a:xfrm>
            <a:off x="4951414" y="685800"/>
            <a:ext cx="6400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descr="An empty placeholder to add an image. Click on the placeholder and select the image that you wish to add." id="65" name="Google Shape;65;p22"/>
          <p:cNvSpPr/>
          <p:nvPr>
            <p:ph idx="2" type="pic"/>
          </p:nvPr>
        </p:nvSpPr>
        <p:spPr>
          <a:xfrm>
            <a:off x="4951414" y="685800"/>
            <a:ext cx="6400799" cy="53340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11.jp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1065214" y="1828800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orbel"/>
              <a:buNone/>
            </a:pPr>
            <a:r>
              <a:rPr lang="en-GB"/>
              <a:t>Online Shopping Project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065213" y="48006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/>
              <a:t>NOSENTE GOLL, MARLEY CURTIS &amp; NOOR BAAKZA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>
            <p:ph type="title"/>
          </p:nvPr>
        </p:nvSpPr>
        <p:spPr>
          <a:xfrm>
            <a:off x="1059614" y="2514600"/>
            <a:ext cx="8692399" cy="28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</a:pPr>
            <a:r>
              <a:rPr lang="en-GB"/>
              <a:t>Improvements...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type="title"/>
          </p:nvPr>
        </p:nvSpPr>
        <p:spPr>
          <a:xfrm>
            <a:off x="1059614" y="2514600"/>
            <a:ext cx="8692399" cy="28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</a:pPr>
            <a:r>
              <a:rPr lang="en-GB"/>
              <a:t>Any questions?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type="title"/>
          </p:nvPr>
        </p:nvSpPr>
        <p:spPr>
          <a:xfrm>
            <a:off x="1059614" y="2514600"/>
            <a:ext cx="8692399" cy="28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</a:pPr>
            <a:r>
              <a:rPr lang="en-GB"/>
              <a:t>Thanks for watching!</a:t>
            </a:r>
            <a:endParaRPr/>
          </a:p>
        </p:txBody>
      </p:sp>
      <p:sp>
        <p:nvSpPr>
          <p:cNvPr id="179" name="Google Shape;179;p12"/>
          <p:cNvSpPr txBox="1"/>
          <p:nvPr>
            <p:ph idx="1" type="body"/>
          </p:nvPr>
        </p:nvSpPr>
        <p:spPr>
          <a:xfrm>
            <a:off x="1065213" y="5410200"/>
            <a:ext cx="8687333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1522411" y="764704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GB"/>
              <a:t>Meet the Team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1745140" y="4797151"/>
            <a:ext cx="183569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Nosente Goll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Scrum Master</a:t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5063684" y="2357106"/>
            <a:ext cx="2061454" cy="24957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5176562" y="4892967"/>
            <a:ext cx="183569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Marley Curtis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Back End Developer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8604957" y="2357106"/>
            <a:ext cx="2061454" cy="249572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1522411" y="2357106"/>
            <a:ext cx="2058426" cy="244004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8604957" y="4935650"/>
            <a:ext cx="183569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Noor Baakza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Front End Developer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1059614" y="2514600"/>
            <a:ext cx="8692399" cy="28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</a:pPr>
            <a:r>
              <a:rPr lang="en-GB"/>
              <a:t>Purpose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1065213" y="5410200"/>
            <a:ext cx="8687333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/>
              <a:t>TO CREATE AN ONLINE SHOPPING WEBSITE AND BE ABLE TO HAVE A PROFILE THAT CAN CHECKOUT ITEMS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GB"/>
              <a:t>Requirements </a:t>
            </a:r>
            <a:endParaRPr/>
          </a:p>
        </p:txBody>
      </p:sp>
      <p:sp>
        <p:nvSpPr>
          <p:cNvPr id="110" name="Google Shape;110;p4"/>
          <p:cNvSpPr txBox="1"/>
          <p:nvPr>
            <p:ph idx="2" type="body"/>
          </p:nvPr>
        </p:nvSpPr>
        <p:spPr>
          <a:xfrm>
            <a:off x="1341884" y="2132856"/>
            <a:ext cx="9433048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3838" lvl="0" marL="2238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Registration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Login 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Profile Page 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Products 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Basket 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Proceed to checkout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GB"/>
              <a:t>LIFE CYCLE 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1504781" y="1905000"/>
            <a:ext cx="8118023" cy="4116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3838" lvl="0" marL="2238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Scrum Meeting </a:t>
            </a:r>
            <a:endParaRPr/>
          </a:p>
          <a:p>
            <a:pPr indent="-231775" lvl="1" marL="4635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Roles and Tasks</a:t>
            </a:r>
            <a:endParaRPr/>
          </a:p>
          <a:p>
            <a:pPr indent="-231775" lvl="1" marL="4635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Database Development</a:t>
            </a:r>
            <a:endParaRPr/>
          </a:p>
          <a:p>
            <a:pPr indent="-231775" lvl="1" marL="4635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Presentation Planning</a:t>
            </a:r>
            <a:endParaRPr/>
          </a:p>
          <a:p>
            <a:pPr indent="-231775" lvl="1" marL="4635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Agile</a:t>
            </a:r>
            <a:endParaRPr/>
          </a:p>
          <a:p>
            <a:pPr indent="-223837" lvl="0" marL="223837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Daily Standups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00"/>
              <a:buChar char="•"/>
            </a:pPr>
            <a:r>
              <a:rPr lang="en-GB" sz="2200"/>
              <a:t>Sprint Lengths</a:t>
            </a:r>
            <a:endParaRPr/>
          </a:p>
          <a:p>
            <a:pPr indent="-231775" lvl="1" marL="4635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Sprint lengths were a couple of days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00"/>
              <a:buChar char="•"/>
            </a:pPr>
            <a:r>
              <a:rPr lang="en-GB" sz="2200"/>
              <a:t>Road Blocks</a:t>
            </a:r>
            <a:endParaRPr sz="1800"/>
          </a:p>
          <a:p>
            <a:pPr indent="-231775" lvl="1" marL="4635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Limitations and Extenuating circumstances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GB"/>
              <a:t>Development Tools </a:t>
            </a:r>
            <a:endParaRPr/>
          </a:p>
        </p:txBody>
      </p:sp>
      <p:grpSp>
        <p:nvGrpSpPr>
          <p:cNvPr id="122" name="Google Shape;122;p6"/>
          <p:cNvGrpSpPr/>
          <p:nvPr/>
        </p:nvGrpSpPr>
        <p:grpSpPr>
          <a:xfrm>
            <a:off x="1558657" y="1688514"/>
            <a:ext cx="9061985" cy="4468715"/>
            <a:chOff x="36244" y="-216486"/>
            <a:chExt cx="9061985" cy="4468715"/>
          </a:xfrm>
        </p:grpSpPr>
        <p:sp>
          <p:nvSpPr>
            <p:cNvPr id="123" name="Google Shape;123;p6"/>
            <p:cNvSpPr/>
            <p:nvPr/>
          </p:nvSpPr>
          <p:spPr>
            <a:xfrm>
              <a:off x="36244" y="1049273"/>
              <a:ext cx="2444561" cy="2016252"/>
            </a:xfrm>
            <a:prstGeom prst="roundRect">
              <a:avLst>
                <a:gd fmla="val 10000" name="adj"/>
              </a:avLst>
            </a:prstGeom>
            <a:solidFill>
              <a:srgbClr val="BFE9F6">
                <a:alpha val="89803"/>
              </a:srgbClr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6"/>
            <p:cNvSpPr txBox="1"/>
            <p:nvPr/>
          </p:nvSpPr>
          <p:spPr>
            <a:xfrm>
              <a:off x="82644" y="1095673"/>
              <a:ext cx="2351761" cy="1491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900" lIns="41900" spcFirstLastPara="1" rIns="41900" wrap="square" tIns="419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orbel"/>
                <a:buChar char="•"/>
              </a:pPr>
              <a:r>
                <a:rPr b="0" i="0" lang="en-GB" sz="22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JavaScript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orbel"/>
                <a:buChar char="•"/>
              </a:pPr>
              <a:r>
                <a:rPr b="0" i="0" lang="en-GB" sz="22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CSS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orbel"/>
                <a:buChar char="•"/>
              </a:pPr>
              <a:r>
                <a:rPr b="0" i="0" lang="en-GB" sz="22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Bootstrap	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orbel"/>
                <a:buChar char="•"/>
              </a:pPr>
              <a:r>
                <a:rPr b="0" i="0" lang="en-GB" sz="22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HTML</a:t>
              </a: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1394360" y="1473226"/>
              <a:ext cx="2779003" cy="2779003"/>
            </a:xfrm>
            <a:custGeom>
              <a:rect b="b" l="l" r="r" t="t"/>
              <a:pathLst>
                <a:path extrusionOk="0" h="120000" w="120000">
                  <a:moveTo>
                    <a:pt x="10228" y="88265"/>
                  </a:moveTo>
                  <a:lnTo>
                    <a:pt x="13829" y="86220"/>
                  </a:lnTo>
                  <a:lnTo>
                    <a:pt x="13829" y="86220"/>
                  </a:lnTo>
                  <a:cubicBezTo>
                    <a:pt x="22659" y="101770"/>
                    <a:pt x="38724" y="111831"/>
                    <a:pt x="56570" y="112986"/>
                  </a:cubicBezTo>
                  <a:cubicBezTo>
                    <a:pt x="74415" y="114141"/>
                    <a:pt x="91643" y="106236"/>
                    <a:pt x="102405" y="91955"/>
                  </a:cubicBezTo>
                  <a:lnTo>
                    <a:pt x="100018" y="90599"/>
                  </a:lnTo>
                  <a:lnTo>
                    <a:pt x="107972" y="87243"/>
                  </a:lnTo>
                  <a:lnTo>
                    <a:pt x="108422" y="95372"/>
                  </a:lnTo>
                  <a:lnTo>
                    <a:pt x="106034" y="94016"/>
                  </a:lnTo>
                  <a:lnTo>
                    <a:pt x="106034" y="94016"/>
                  </a:lnTo>
                  <a:cubicBezTo>
                    <a:pt x="94521" y="109596"/>
                    <a:pt x="75909" y="118296"/>
                    <a:pt x="56571" y="117135"/>
                  </a:cubicBezTo>
                  <a:cubicBezTo>
                    <a:pt x="37233" y="115975"/>
                    <a:pt x="19794" y="105111"/>
                    <a:pt x="10228" y="88265"/>
                  </a:cubicBezTo>
                  <a:close/>
                </a:path>
              </a:pathLst>
            </a:custGeom>
            <a:solidFill>
              <a:srgbClr val="A8A8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579480" y="2633472"/>
              <a:ext cx="2172943" cy="864108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19050">
              <a:solidFill>
                <a:srgbClr val="BFE9F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 txBox="1"/>
            <p:nvPr/>
          </p:nvSpPr>
          <p:spPr>
            <a:xfrm>
              <a:off x="604789" y="2658781"/>
              <a:ext cx="2122325" cy="813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250" lIns="72375" spcFirstLastPara="1" rIns="72375" wrap="square" tIns="4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Corbel"/>
                <a:buNone/>
              </a:pPr>
              <a:r>
                <a:rPr lang="en-GB" sz="3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Front End </a:t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3209147" y="1049274"/>
              <a:ext cx="2444561" cy="2016252"/>
            </a:xfrm>
            <a:prstGeom prst="roundRect">
              <a:avLst>
                <a:gd fmla="val 10000" name="adj"/>
              </a:avLst>
            </a:prstGeom>
            <a:solidFill>
              <a:srgbClr val="BFE9F6">
                <a:alpha val="89803"/>
              </a:srgbClr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 txBox="1"/>
            <p:nvPr/>
          </p:nvSpPr>
          <p:spPr>
            <a:xfrm>
              <a:off x="3255547" y="1527728"/>
              <a:ext cx="2351761" cy="1491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900" lIns="41900" spcFirstLastPara="1" rIns="41900" wrap="square" tIns="419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orbel"/>
                <a:buChar char="•"/>
              </a:pPr>
              <a:r>
                <a:rPr b="0" i="0" lang="en-GB" sz="22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Java 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orbel"/>
                <a:buChar char="•"/>
              </a:pPr>
              <a:r>
                <a:rPr b="0" i="0" lang="en-GB" sz="22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Spring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orbel"/>
                <a:buChar char="•"/>
              </a:pPr>
              <a:r>
                <a:rPr b="0" i="0" lang="en-GB" sz="22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JPA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orbel"/>
                <a:buChar char="•"/>
              </a:pPr>
              <a:r>
                <a:rPr b="0" i="0" lang="en-GB" sz="22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Junit Testing</a:t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6892" y="-216486"/>
              <a:ext cx="3091364" cy="3091364"/>
            </a:xfrm>
            <a:custGeom>
              <a:rect b="b" l="l" r="r" t="t"/>
              <a:pathLst>
                <a:path extrusionOk="0" h="120000" w="120000">
                  <a:moveTo>
                    <a:pt x="9985" y="31597"/>
                  </a:moveTo>
                  <a:lnTo>
                    <a:pt x="9985" y="31597"/>
                  </a:lnTo>
                  <a:cubicBezTo>
                    <a:pt x="19661" y="14557"/>
                    <a:pt x="37347" y="3616"/>
                    <a:pt x="56915" y="2565"/>
                  </a:cubicBezTo>
                  <a:cubicBezTo>
                    <a:pt x="76482" y="1514"/>
                    <a:pt x="95239" y="10497"/>
                    <a:pt x="106685" y="26403"/>
                  </a:cubicBezTo>
                  <a:lnTo>
                    <a:pt x="108834" y="25182"/>
                  </a:lnTo>
                  <a:lnTo>
                    <a:pt x="108397" y="32516"/>
                  </a:lnTo>
                  <a:lnTo>
                    <a:pt x="101279" y="29473"/>
                  </a:lnTo>
                  <a:lnTo>
                    <a:pt x="103427" y="28253"/>
                  </a:lnTo>
                  <a:lnTo>
                    <a:pt x="103427" y="28253"/>
                  </a:lnTo>
                  <a:cubicBezTo>
                    <a:pt x="92653" y="13515"/>
                    <a:pt x="75140" y="5247"/>
                    <a:pt x="56914" y="6294"/>
                  </a:cubicBezTo>
                  <a:cubicBezTo>
                    <a:pt x="38688" y="7342"/>
                    <a:pt x="22238" y="17561"/>
                    <a:pt x="13222" y="33435"/>
                  </a:cubicBezTo>
                  <a:close/>
                </a:path>
              </a:pathLst>
            </a:custGeom>
            <a:solidFill>
              <a:srgbClr val="A8A8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752383" y="617220"/>
              <a:ext cx="2172943" cy="864108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19050">
              <a:solidFill>
                <a:srgbClr val="BFE9F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 txBox="1"/>
            <p:nvPr/>
          </p:nvSpPr>
          <p:spPr>
            <a:xfrm>
              <a:off x="3777692" y="642529"/>
              <a:ext cx="2122325" cy="813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250" lIns="72375" spcFirstLastPara="1" rIns="72375" wrap="square" tIns="4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Corbel"/>
                <a:buNone/>
              </a:pPr>
              <a:r>
                <a:rPr lang="en-GB" sz="3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Back End </a:t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6382050" y="1049273"/>
              <a:ext cx="2444561" cy="2016252"/>
            </a:xfrm>
            <a:prstGeom prst="roundRect">
              <a:avLst>
                <a:gd fmla="val 10000" name="adj"/>
              </a:avLst>
            </a:prstGeom>
            <a:solidFill>
              <a:srgbClr val="BFE9F6">
                <a:alpha val="89803"/>
              </a:srgbClr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6"/>
            <p:cNvSpPr txBox="1"/>
            <p:nvPr/>
          </p:nvSpPr>
          <p:spPr>
            <a:xfrm>
              <a:off x="6428450" y="1095673"/>
              <a:ext cx="2351761" cy="1491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900" lIns="41900" spcFirstLastPara="1" rIns="41900" wrap="square" tIns="419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orbel"/>
                <a:buChar char="•"/>
              </a:pPr>
              <a:r>
                <a:rPr b="0" i="0" lang="en-GB" sz="22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MySQL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orbel"/>
                <a:buChar char="•"/>
              </a:pPr>
              <a:r>
                <a:rPr b="0" i="0" lang="en-GB" sz="22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PHP admin</a:t>
              </a: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6925286" y="2633472"/>
              <a:ext cx="2172943" cy="864108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19050">
              <a:solidFill>
                <a:srgbClr val="BFE9F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6"/>
            <p:cNvSpPr txBox="1"/>
            <p:nvPr/>
          </p:nvSpPr>
          <p:spPr>
            <a:xfrm>
              <a:off x="6950595" y="2658781"/>
              <a:ext cx="2122325" cy="813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250" lIns="72375" spcFirstLastPara="1" rIns="72375" wrap="square" tIns="4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Corbel"/>
                <a:buNone/>
              </a:pPr>
              <a:r>
                <a:rPr lang="en-GB" sz="3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Database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1522411" y="152399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GB"/>
              <a:t>Back End Structure</a:t>
            </a:r>
            <a:endParaRPr/>
          </a:p>
        </p:txBody>
      </p:sp>
      <p:sp>
        <p:nvSpPr>
          <p:cNvPr id="142" name="Google Shape;142;p7"/>
          <p:cNvSpPr txBox="1"/>
          <p:nvPr>
            <p:ph idx="2" type="body"/>
          </p:nvPr>
        </p:nvSpPr>
        <p:spPr>
          <a:xfrm>
            <a:off x="6229183" y="1905001"/>
            <a:ext cx="441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3838" lvl="0" marL="2238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The back end is organised using the MVC (Model, View and Controller) structure.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Repositories are used to access the database content.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Services is where the business logic for each entity takes place.</a:t>
            </a:r>
            <a:endParaRPr/>
          </a:p>
        </p:txBody>
      </p:sp>
      <p:graphicFrame>
        <p:nvGraphicFramePr>
          <p:cNvPr id="143" name="Google Shape;143;p7"/>
          <p:cNvGraphicFramePr/>
          <p:nvPr/>
        </p:nvGraphicFramePr>
        <p:xfrm>
          <a:off x="1269876" y="1523999"/>
          <a:ext cx="3086100" cy="5226050"/>
        </p:xfrm>
        <a:graphic>
          <a:graphicData uri="http://schemas.openxmlformats.org/presentationml/2006/ole">
            <mc:AlternateContent>
              <mc:Choice Requires="v">
                <p:oleObj r:id="rId4" imgH="5226050" imgW="3086100" progId="Paint.Picture" spid="_x0000_s1">
                  <p:embed/>
                </p:oleObj>
              </mc:Choice>
              <mc:Fallback>
                <p:oleObj r:id="rId5" imgH="5226050" imgW="3086100" progId="Paint.Picture">
                  <p:embed/>
                  <p:pic>
                    <p:nvPicPr>
                      <p:cNvPr id="143" name="Google Shape;143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269876" y="1523999"/>
                        <a:ext cx="3086100" cy="522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GB"/>
              <a:t>Development</a:t>
            </a:r>
            <a:endParaRPr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152241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/>
              <a:t>FRONT END	</a:t>
            </a:r>
            <a:endParaRPr/>
          </a:p>
        </p:txBody>
      </p:sp>
      <p:pic>
        <p:nvPicPr>
          <p:cNvPr descr="Graphical user interface, application&#10;&#10;Description automatically generated" id="150" name="Google Shape;150;p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463" y="3097696"/>
            <a:ext cx="4416425" cy="256760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8"/>
          <p:cNvSpPr txBox="1"/>
          <p:nvPr>
            <p:ph idx="3" type="body"/>
          </p:nvPr>
        </p:nvSpPr>
        <p:spPr>
          <a:xfrm>
            <a:off x="624986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/>
              <a:t>BACK END </a:t>
            </a:r>
            <a:endParaRPr/>
          </a:p>
        </p:txBody>
      </p:sp>
      <p:pic>
        <p:nvPicPr>
          <p:cNvPr descr="Graphical user interface, text, application, email&#10;&#10;Description automatically generated" id="152" name="Google Shape;152;p8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9988" y="3141116"/>
            <a:ext cx="4416425" cy="2480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GB"/>
              <a:t>Development</a:t>
            </a:r>
            <a:endParaRPr/>
          </a:p>
        </p:txBody>
      </p:sp>
      <p:sp>
        <p:nvSpPr>
          <p:cNvPr id="158" name="Google Shape;158;p9"/>
          <p:cNvSpPr txBox="1"/>
          <p:nvPr>
            <p:ph idx="1" type="body"/>
          </p:nvPr>
        </p:nvSpPr>
        <p:spPr>
          <a:xfrm>
            <a:off x="152241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/>
              <a:t>FRONT END	</a:t>
            </a:r>
            <a:endParaRPr/>
          </a:p>
        </p:txBody>
      </p:sp>
      <p:pic>
        <p:nvPicPr>
          <p:cNvPr descr="Graphical user interface, application&#10;&#10;Description automatically generated" id="159" name="Google Shape;159;p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729" y="3097696"/>
            <a:ext cx="4416425" cy="256760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9"/>
          <p:cNvSpPr txBox="1"/>
          <p:nvPr>
            <p:ph idx="3" type="body"/>
          </p:nvPr>
        </p:nvSpPr>
        <p:spPr>
          <a:xfrm>
            <a:off x="624986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/>
              <a:t>BACK END </a:t>
            </a:r>
            <a:endParaRPr/>
          </a:p>
        </p:txBody>
      </p:sp>
      <p:pic>
        <p:nvPicPr>
          <p:cNvPr descr="Graphical user interface, text, application, email&#10;&#10;Description automatically generated" id="161" name="Google Shape;161;p9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0535" y="3298544"/>
            <a:ext cx="4416425" cy="24807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application&#10;&#10;Description automatically generated" id="162" name="Google Shape;16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7116" y="3120781"/>
            <a:ext cx="4342418" cy="25416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163" name="Google Shape;16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44970" y="3095895"/>
            <a:ext cx="4463579" cy="2700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gital Blue Tunnel 16x9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2021-12-06T15:53:35Z</dcterms:created>
  <dc:creator>Nosente Goll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