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Lst>
  <p:sldSz cx="9753600" cy="7315200"/>
  <p:notesSz cx="6858000" cy="9144000"/>
  <p:embeddedFontLst>
    <p:embeddedFont>
      <p:font typeface="Calibri (MS)" panose="020B0604020202020204" charset="0"/>
      <p:regular r:id="rId6"/>
    </p:embeddedFont>
    <p:embeddedFont>
      <p:font typeface="Calibri (MS) Bold" panose="020B0604020202020204" charset="0"/>
      <p:regular r:id="rId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CD11F3-B01C-40D8-92A9-27B5ECF132AC}" v="3" dt="2025-02-24T01:46:48.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2" autoAdjust="0"/>
  </p:normalViewPr>
  <p:slideViewPr>
    <p:cSldViewPr>
      <p:cViewPr varScale="1">
        <p:scale>
          <a:sx n="73" d="100"/>
          <a:sy n="73" d="100"/>
        </p:scale>
        <p:origin x="1627" y="9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font" Target="fonts/font2.fnt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shin Islam" userId="ccf4fda62eaa1364" providerId="LiveId" clId="{E4CD11F3-B01C-40D8-92A9-27B5ECF132AC}"/>
    <pc:docChg chg="undo custSel modSld">
      <pc:chgData name="Noshin Islam" userId="ccf4fda62eaa1364" providerId="LiveId" clId="{E4CD11F3-B01C-40D8-92A9-27B5ECF132AC}" dt="2025-02-24T02:41:07.557" v="2079" actId="20577"/>
      <pc:docMkLst>
        <pc:docMk/>
      </pc:docMkLst>
      <pc:sldChg chg="modSp mod">
        <pc:chgData name="Noshin Islam" userId="ccf4fda62eaa1364" providerId="LiveId" clId="{E4CD11F3-B01C-40D8-92A9-27B5ECF132AC}" dt="2025-02-24T02:41:07.557" v="2079" actId="20577"/>
        <pc:sldMkLst>
          <pc:docMk/>
          <pc:sldMk cId="0" sldId="256"/>
        </pc:sldMkLst>
        <pc:spChg chg="mod">
          <ac:chgData name="Noshin Islam" userId="ccf4fda62eaa1364" providerId="LiveId" clId="{E4CD11F3-B01C-40D8-92A9-27B5ECF132AC}" dt="2025-02-24T01:46:41.182" v="789" actId="1076"/>
          <ac:spMkLst>
            <pc:docMk/>
            <pc:sldMk cId="0" sldId="256"/>
            <ac:spMk id="9" creationId="{00000000-0000-0000-0000-000000000000}"/>
          </ac:spMkLst>
        </pc:spChg>
        <pc:spChg chg="mod">
          <ac:chgData name="Noshin Islam" userId="ccf4fda62eaa1364" providerId="LiveId" clId="{E4CD11F3-B01C-40D8-92A9-27B5ECF132AC}" dt="2025-02-24T01:46:56.254" v="791" actId="14100"/>
          <ac:spMkLst>
            <pc:docMk/>
            <pc:sldMk cId="0" sldId="256"/>
            <ac:spMk id="10" creationId="{00000000-0000-0000-0000-000000000000}"/>
          </ac:spMkLst>
        </pc:spChg>
        <pc:spChg chg="mod">
          <ac:chgData name="Noshin Islam" userId="ccf4fda62eaa1364" providerId="LiveId" clId="{E4CD11F3-B01C-40D8-92A9-27B5ECF132AC}" dt="2025-02-24T01:47:42.171" v="798" actId="20577"/>
          <ac:spMkLst>
            <pc:docMk/>
            <pc:sldMk cId="0" sldId="256"/>
            <ac:spMk id="13" creationId="{00000000-0000-0000-0000-000000000000}"/>
          </ac:spMkLst>
        </pc:spChg>
        <pc:spChg chg="mod">
          <ac:chgData name="Noshin Islam" userId="ccf4fda62eaa1364" providerId="LiveId" clId="{E4CD11F3-B01C-40D8-92A9-27B5ECF132AC}" dt="2025-02-24T02:41:07.557" v="2079" actId="20577"/>
          <ac:spMkLst>
            <pc:docMk/>
            <pc:sldMk cId="0" sldId="256"/>
            <ac:spMk id="16" creationId="{00000000-0000-0000-0000-000000000000}"/>
          </ac:spMkLst>
        </pc:spChg>
        <pc:grpChg chg="mod">
          <ac:chgData name="Noshin Islam" userId="ccf4fda62eaa1364" providerId="LiveId" clId="{E4CD11F3-B01C-40D8-92A9-27B5ECF132AC}" dt="2025-02-24T01:45:00.134" v="751" actId="14100"/>
          <ac:grpSpMkLst>
            <pc:docMk/>
            <pc:sldMk cId="0" sldId="256"/>
            <ac:grpSpMk id="8" creationId="{00000000-0000-0000-0000-000000000000}"/>
          </ac:grpSpMkLst>
        </pc:grpChg>
        <pc:grpChg chg="mod">
          <ac:chgData name="Noshin Islam" userId="ccf4fda62eaa1364" providerId="LiveId" clId="{E4CD11F3-B01C-40D8-92A9-27B5ECF132AC}" dt="2025-02-24T01:48:00.820" v="800" actId="14100"/>
          <ac:grpSpMkLst>
            <pc:docMk/>
            <pc:sldMk cId="0" sldId="256"/>
            <ac:grpSpMk id="14" creationId="{00000000-0000-0000-0000-000000000000}"/>
          </ac:grpSpMkLst>
        </pc:grpChg>
      </pc:sldChg>
      <pc:sldChg chg="modSp mod">
        <pc:chgData name="Noshin Islam" userId="ccf4fda62eaa1364" providerId="LiveId" clId="{E4CD11F3-B01C-40D8-92A9-27B5ECF132AC}" dt="2025-02-24T02:13:11.676" v="1441" actId="20577"/>
        <pc:sldMkLst>
          <pc:docMk/>
          <pc:sldMk cId="0" sldId="257"/>
        </pc:sldMkLst>
        <pc:spChg chg="mod">
          <ac:chgData name="Noshin Islam" userId="ccf4fda62eaa1364" providerId="LiveId" clId="{E4CD11F3-B01C-40D8-92A9-27B5ECF132AC}" dt="2025-02-24T02:13:11.676" v="1441" actId="20577"/>
          <ac:spMkLst>
            <pc:docMk/>
            <pc:sldMk cId="0" sldId="257"/>
            <ac:spMk id="7" creationId="{00000000-0000-0000-0000-000000000000}"/>
          </ac:spMkLst>
        </pc:spChg>
        <pc:grpChg chg="mod">
          <ac:chgData name="Noshin Islam" userId="ccf4fda62eaa1364" providerId="LiveId" clId="{E4CD11F3-B01C-40D8-92A9-27B5ECF132AC}" dt="2025-02-24T02:09:43.524" v="1321" actId="14100"/>
          <ac:grpSpMkLst>
            <pc:docMk/>
            <pc:sldMk cId="0" sldId="257"/>
            <ac:grpSpMk id="5" creationId="{00000000-0000-0000-0000-000000000000}"/>
          </ac:grpSpMkLst>
        </pc:grpChg>
      </pc:sldChg>
      <pc:sldChg chg="modSp mod">
        <pc:chgData name="Noshin Islam" userId="ccf4fda62eaa1364" providerId="LiveId" clId="{E4CD11F3-B01C-40D8-92A9-27B5ECF132AC}" dt="2025-02-24T02:27:32.377" v="1887" actId="313"/>
        <pc:sldMkLst>
          <pc:docMk/>
          <pc:sldMk cId="0" sldId="258"/>
        </pc:sldMkLst>
        <pc:spChg chg="mod">
          <ac:chgData name="Noshin Islam" userId="ccf4fda62eaa1364" providerId="LiveId" clId="{E4CD11F3-B01C-40D8-92A9-27B5ECF132AC}" dt="2025-02-24T02:13:47.484" v="1456" actId="20577"/>
          <ac:spMkLst>
            <pc:docMk/>
            <pc:sldMk cId="0" sldId="258"/>
            <ac:spMk id="4" creationId="{00000000-0000-0000-0000-000000000000}"/>
          </ac:spMkLst>
        </pc:spChg>
        <pc:spChg chg="mod">
          <ac:chgData name="Noshin Islam" userId="ccf4fda62eaa1364" providerId="LiveId" clId="{E4CD11F3-B01C-40D8-92A9-27B5ECF132AC}" dt="2025-02-24T02:27:32.377" v="1887" actId="313"/>
          <ac:spMkLst>
            <pc:docMk/>
            <pc:sldMk cId="0" sldId="258"/>
            <ac:spMk id="7" creationId="{00000000-0000-0000-0000-000000000000}"/>
          </ac:spMkLst>
        </pc:spChg>
      </pc:sldChg>
      <pc:sldChg chg="modSp mod">
        <pc:chgData name="Noshin Islam" userId="ccf4fda62eaa1364" providerId="LiveId" clId="{E4CD11F3-B01C-40D8-92A9-27B5ECF132AC}" dt="2025-02-24T02:36:26.484" v="2067" actId="20577"/>
        <pc:sldMkLst>
          <pc:docMk/>
          <pc:sldMk cId="0" sldId="259"/>
        </pc:sldMkLst>
        <pc:spChg chg="mod">
          <ac:chgData name="Noshin Islam" userId="ccf4fda62eaa1364" providerId="LiveId" clId="{E4CD11F3-B01C-40D8-92A9-27B5ECF132AC}" dt="2025-02-24T02:36:26.484" v="2067" actId="20577"/>
          <ac:spMkLst>
            <pc:docMk/>
            <pc:sldMk cId="0" sldId="259"/>
            <ac:spMk id="7" creationId="{00000000-0000-0000-0000-000000000000}"/>
          </ac:spMkLst>
        </pc:spChg>
        <pc:grpChg chg="mod">
          <ac:chgData name="Noshin Islam" userId="ccf4fda62eaa1364" providerId="LiveId" clId="{E4CD11F3-B01C-40D8-92A9-27B5ECF132AC}" dt="2025-02-24T02:31:18.358" v="1967" actId="1076"/>
          <ac:grpSpMkLst>
            <pc:docMk/>
            <pc:sldMk cId="0" sldId="259"/>
            <ac:grpSpMk id="5" creationId="{00000000-0000-0000-0000-000000000000}"/>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9448800" cy="1432560"/>
            <a:chOff x="0" y="0"/>
            <a:chExt cx="12598400" cy="1910080"/>
          </a:xfrm>
        </p:grpSpPr>
        <p:sp>
          <p:nvSpPr>
            <p:cNvPr id="3" name="Freeform 3"/>
            <p:cNvSpPr/>
            <p:nvPr/>
          </p:nvSpPr>
          <p:spPr>
            <a:xfrm>
              <a:off x="0" y="0"/>
              <a:ext cx="12598400" cy="1910080"/>
            </a:xfrm>
            <a:custGeom>
              <a:avLst/>
              <a:gdLst/>
              <a:ahLst/>
              <a:cxnLst/>
              <a:rect l="l" t="t" r="r" b="b"/>
              <a:pathLst>
                <a:path w="12598400" h="1910080">
                  <a:moveTo>
                    <a:pt x="0" y="0"/>
                  </a:moveTo>
                  <a:lnTo>
                    <a:pt x="12598400" y="0"/>
                  </a:lnTo>
                  <a:lnTo>
                    <a:pt x="12598400" y="1910080"/>
                  </a:lnTo>
                  <a:lnTo>
                    <a:pt x="0" y="1910080"/>
                  </a:lnTo>
                  <a:close/>
                </a:path>
              </a:pathLst>
            </a:custGeom>
            <a:solidFill>
              <a:srgbClr val="000000">
                <a:alpha val="0"/>
              </a:srgbClr>
            </a:solidFill>
          </p:spPr>
          <p:txBody>
            <a:bodyPr/>
            <a:lstStyle/>
            <a:p>
              <a:endParaRPr lang="en-US"/>
            </a:p>
          </p:txBody>
        </p:sp>
        <p:sp>
          <p:nvSpPr>
            <p:cNvPr id="4" name="TextBox 4"/>
            <p:cNvSpPr txBox="1"/>
            <p:nvPr/>
          </p:nvSpPr>
          <p:spPr>
            <a:xfrm>
              <a:off x="0" y="-85725"/>
              <a:ext cx="12598400" cy="1995805"/>
            </a:xfrm>
            <a:prstGeom prst="rect">
              <a:avLst/>
            </a:prstGeom>
          </p:spPr>
          <p:txBody>
            <a:bodyPr lIns="0" tIns="0" rIns="0" bIns="0" rtlCol="0" anchor="ctr"/>
            <a:lstStyle/>
            <a:p>
              <a:pPr algn="ctr">
                <a:lnSpc>
                  <a:spcPts val="5068"/>
                </a:lnSpc>
              </a:pPr>
              <a:r>
                <a:rPr lang="en-US" sz="4223" dirty="0">
                  <a:solidFill>
                    <a:srgbClr val="000000"/>
                  </a:solidFill>
                  <a:latin typeface="Calibri (MS)"/>
                  <a:ea typeface="Calibri (MS)"/>
                  <a:cs typeface="Calibri (MS)"/>
                  <a:sym typeface="Calibri (MS)"/>
                </a:rPr>
                <a:t>🚀Space Invaders Clone: A retro-style Space Invaders game </a:t>
              </a:r>
            </a:p>
          </p:txBody>
        </p:sp>
      </p:grpSp>
      <p:grpSp>
        <p:nvGrpSpPr>
          <p:cNvPr id="5" name="Group 5"/>
          <p:cNvGrpSpPr/>
          <p:nvPr/>
        </p:nvGrpSpPr>
        <p:grpSpPr>
          <a:xfrm>
            <a:off x="416563" y="1443926"/>
            <a:ext cx="2506978" cy="740060"/>
            <a:chOff x="-230291" y="-228685"/>
            <a:chExt cx="3342637" cy="986746"/>
          </a:xfrm>
        </p:grpSpPr>
        <p:sp>
          <p:nvSpPr>
            <p:cNvPr id="6" name="Freeform 6"/>
            <p:cNvSpPr/>
            <p:nvPr/>
          </p:nvSpPr>
          <p:spPr>
            <a:xfrm>
              <a:off x="-230291" y="-228685"/>
              <a:ext cx="3115733" cy="525272"/>
            </a:xfrm>
            <a:custGeom>
              <a:avLst/>
              <a:gdLst/>
              <a:ahLst/>
              <a:cxnLst/>
              <a:rect l="l" t="t" r="r" b="b"/>
              <a:pathLst>
                <a:path w="3115733" h="525272">
                  <a:moveTo>
                    <a:pt x="0" y="0"/>
                  </a:moveTo>
                  <a:lnTo>
                    <a:pt x="3115733" y="0"/>
                  </a:lnTo>
                  <a:lnTo>
                    <a:pt x="3115733" y="525272"/>
                  </a:lnTo>
                  <a:lnTo>
                    <a:pt x="0" y="525272"/>
                  </a:lnTo>
                  <a:close/>
                </a:path>
              </a:pathLst>
            </a:custGeom>
            <a:solidFill>
              <a:srgbClr val="000000">
                <a:alpha val="0"/>
              </a:srgbClr>
            </a:solidFill>
          </p:spPr>
          <p:txBody>
            <a:bodyPr/>
            <a:lstStyle/>
            <a:p>
              <a:endParaRPr lang="en-US"/>
            </a:p>
          </p:txBody>
        </p:sp>
        <p:sp>
          <p:nvSpPr>
            <p:cNvPr id="7" name="TextBox 7"/>
            <p:cNvSpPr txBox="1"/>
            <p:nvPr/>
          </p:nvSpPr>
          <p:spPr>
            <a:xfrm>
              <a:off x="-3387" y="185164"/>
              <a:ext cx="3115733" cy="572897"/>
            </a:xfrm>
            <a:prstGeom prst="rect">
              <a:avLst/>
            </a:prstGeom>
          </p:spPr>
          <p:txBody>
            <a:bodyPr lIns="0" tIns="0" rIns="0" bIns="0" rtlCol="0" anchor="t"/>
            <a:lstStyle/>
            <a:p>
              <a:pPr marL="123545" lvl="1" algn="l">
                <a:lnSpc>
                  <a:spcPts val="2304"/>
                </a:lnSpc>
              </a:pPr>
              <a:r>
                <a:rPr lang="en-US" sz="2000" dirty="0">
                  <a:solidFill>
                    <a:srgbClr val="000000"/>
                  </a:solidFill>
                  <a:latin typeface="Calibri (MS)"/>
                  <a:ea typeface="Calibri (MS)"/>
                  <a:cs typeface="Calibri (MS)"/>
                  <a:sym typeface="Calibri (MS)"/>
                </a:rPr>
                <a:t>🔹 </a:t>
              </a:r>
              <a:r>
                <a:rPr lang="en-US" sz="1920" b="1" dirty="0">
                  <a:solidFill>
                    <a:srgbClr val="000000"/>
                  </a:solidFill>
                  <a:latin typeface="Calibri (MS) Bold"/>
                  <a:ea typeface="Calibri (MS) Bold"/>
                  <a:cs typeface="Calibri (MS) Bold"/>
                  <a:sym typeface="Calibri (MS) Bold"/>
                </a:rPr>
                <a:t>Project Member :</a:t>
              </a:r>
            </a:p>
          </p:txBody>
        </p:sp>
      </p:grpSp>
      <p:grpSp>
        <p:nvGrpSpPr>
          <p:cNvPr id="8" name="Group 8"/>
          <p:cNvGrpSpPr/>
          <p:nvPr/>
        </p:nvGrpSpPr>
        <p:grpSpPr>
          <a:xfrm>
            <a:off x="2923541" y="1678803"/>
            <a:ext cx="5077459" cy="1742831"/>
            <a:chOff x="-39907" y="-145444"/>
            <a:chExt cx="4198736" cy="1707135"/>
          </a:xfrm>
        </p:grpSpPr>
        <p:sp>
          <p:nvSpPr>
            <p:cNvPr id="9" name="Freeform 9"/>
            <p:cNvSpPr/>
            <p:nvPr/>
          </p:nvSpPr>
          <p:spPr>
            <a:xfrm>
              <a:off x="-39907" y="-145444"/>
              <a:ext cx="4158828" cy="1707135"/>
            </a:xfrm>
            <a:custGeom>
              <a:avLst/>
              <a:gdLst/>
              <a:ahLst/>
              <a:cxnLst/>
              <a:rect l="l" t="t" r="r" b="b"/>
              <a:pathLst>
                <a:path w="4158828" h="1707135">
                  <a:moveTo>
                    <a:pt x="0" y="0"/>
                  </a:moveTo>
                  <a:lnTo>
                    <a:pt x="4158828" y="0"/>
                  </a:lnTo>
                  <a:lnTo>
                    <a:pt x="4158828" y="1707135"/>
                  </a:lnTo>
                  <a:lnTo>
                    <a:pt x="0" y="1707135"/>
                  </a:lnTo>
                  <a:close/>
                </a:path>
              </a:pathLst>
            </a:custGeom>
            <a:solidFill>
              <a:srgbClr val="000000">
                <a:alpha val="0"/>
              </a:srgbClr>
            </a:solidFill>
          </p:spPr>
          <p:txBody>
            <a:bodyPr/>
            <a:lstStyle/>
            <a:p>
              <a:endParaRPr lang="en-US"/>
            </a:p>
          </p:txBody>
        </p:sp>
        <p:sp>
          <p:nvSpPr>
            <p:cNvPr id="10" name="TextBox 10"/>
            <p:cNvSpPr txBox="1"/>
            <p:nvPr/>
          </p:nvSpPr>
          <p:spPr>
            <a:xfrm>
              <a:off x="-39906" y="-47626"/>
              <a:ext cx="4198735" cy="1562448"/>
            </a:xfrm>
            <a:prstGeom prst="rect">
              <a:avLst/>
            </a:prstGeom>
          </p:spPr>
          <p:txBody>
            <a:bodyPr lIns="0" tIns="0" rIns="0" bIns="0" rtlCol="0" anchor="t"/>
            <a:lstStyle/>
            <a:p>
              <a:pPr marL="247091" lvl="1" indent="-123546" algn="l">
                <a:lnSpc>
                  <a:spcPts val="2304"/>
                </a:lnSpc>
                <a:buAutoNum type="romanLcPeriod"/>
              </a:pPr>
              <a:r>
                <a:rPr lang="en-US" sz="1920" dirty="0">
                  <a:solidFill>
                    <a:srgbClr val="000000"/>
                  </a:solidFill>
                  <a:latin typeface="Calibri (MS)"/>
                  <a:ea typeface="Calibri (MS)"/>
                  <a:cs typeface="Calibri (MS)"/>
                  <a:sym typeface="Calibri (MS)"/>
                </a:rPr>
                <a:t> M.M. Rubaiet Ahmed (2512223042)</a:t>
              </a:r>
            </a:p>
            <a:p>
              <a:pPr marL="247091" lvl="1" indent="-123546" algn="l">
                <a:lnSpc>
                  <a:spcPts val="2304"/>
                </a:lnSpc>
                <a:buAutoNum type="romanLcPeriod"/>
              </a:pPr>
              <a:r>
                <a:rPr lang="en-US" sz="1920" dirty="0">
                  <a:solidFill>
                    <a:srgbClr val="000000"/>
                  </a:solidFill>
                  <a:latin typeface="Calibri (MS)"/>
                  <a:ea typeface="Calibri (MS)"/>
                  <a:cs typeface="Calibri (MS)"/>
                  <a:sym typeface="Calibri (MS)"/>
                </a:rPr>
                <a:t> Noshin Islam (2511819642)</a:t>
              </a:r>
            </a:p>
            <a:p>
              <a:pPr marL="247091" lvl="1" indent="-123546" algn="l">
                <a:lnSpc>
                  <a:spcPts val="2304"/>
                </a:lnSpc>
                <a:buAutoNum type="romanLcPeriod"/>
              </a:pPr>
              <a:r>
                <a:rPr lang="en-US" sz="1920" dirty="0">
                  <a:solidFill>
                    <a:srgbClr val="000000"/>
                  </a:solidFill>
                  <a:latin typeface="Calibri (MS)"/>
                  <a:ea typeface="Calibri (MS)"/>
                  <a:cs typeface="Calibri (MS)"/>
                  <a:sym typeface="Calibri (MS)"/>
                </a:rPr>
                <a:t> Mahin Ahmad (</a:t>
              </a:r>
              <a:r>
                <a:rPr lang="en-US" sz="1800" i="0" dirty="0">
                  <a:effectLst/>
                  <a:latin typeface="Arial" panose="020B0604020202020204" pitchFamily="34" charset="0"/>
                </a:rPr>
                <a:t>2413417042</a:t>
              </a:r>
              <a:r>
                <a:rPr lang="en-US" sz="1920" dirty="0">
                  <a:solidFill>
                    <a:srgbClr val="000000"/>
                  </a:solidFill>
                  <a:latin typeface="Calibri (MS)"/>
                  <a:ea typeface="Calibri (MS)"/>
                  <a:cs typeface="Calibri (MS)"/>
                  <a:sym typeface="Calibri (MS)"/>
                </a:rPr>
                <a:t>)</a:t>
              </a:r>
            </a:p>
            <a:p>
              <a:pPr marL="247091" lvl="1" indent="-123546" algn="l">
                <a:lnSpc>
                  <a:spcPts val="2304"/>
                </a:lnSpc>
                <a:buAutoNum type="romanLcPeriod"/>
              </a:pPr>
              <a:r>
                <a:rPr lang="en-US" sz="1920" dirty="0">
                  <a:solidFill>
                    <a:srgbClr val="000000"/>
                  </a:solidFill>
                  <a:latin typeface="Calibri (MS)"/>
                  <a:ea typeface="Calibri (MS)"/>
                  <a:cs typeface="Calibri (MS)"/>
                  <a:sym typeface="Calibri (MS)"/>
                </a:rPr>
                <a:t> Md. Nafiz Rahman (2511238042) </a:t>
              </a:r>
            </a:p>
          </p:txBody>
        </p:sp>
      </p:grpSp>
      <p:grpSp>
        <p:nvGrpSpPr>
          <p:cNvPr id="11" name="Group 11"/>
          <p:cNvGrpSpPr/>
          <p:nvPr/>
        </p:nvGrpSpPr>
        <p:grpSpPr>
          <a:xfrm>
            <a:off x="589279" y="3027680"/>
            <a:ext cx="4287520" cy="775779"/>
            <a:chOff x="-1" y="0"/>
            <a:chExt cx="5716693" cy="1034372"/>
          </a:xfrm>
        </p:grpSpPr>
        <p:sp>
          <p:nvSpPr>
            <p:cNvPr id="12" name="Freeform 12"/>
            <p:cNvSpPr/>
            <p:nvPr/>
          </p:nvSpPr>
          <p:spPr>
            <a:xfrm>
              <a:off x="0" y="0"/>
              <a:ext cx="5716692" cy="525272"/>
            </a:xfrm>
            <a:custGeom>
              <a:avLst/>
              <a:gdLst/>
              <a:ahLst/>
              <a:cxnLst/>
              <a:rect l="l" t="t" r="r" b="b"/>
              <a:pathLst>
                <a:path w="5716692" h="525272">
                  <a:moveTo>
                    <a:pt x="0" y="0"/>
                  </a:moveTo>
                  <a:lnTo>
                    <a:pt x="5716692" y="0"/>
                  </a:lnTo>
                  <a:lnTo>
                    <a:pt x="5716692" y="525272"/>
                  </a:lnTo>
                  <a:lnTo>
                    <a:pt x="0" y="525272"/>
                  </a:lnTo>
                  <a:close/>
                </a:path>
              </a:pathLst>
            </a:custGeom>
            <a:solidFill>
              <a:srgbClr val="000000">
                <a:alpha val="0"/>
              </a:srgbClr>
            </a:solidFill>
          </p:spPr>
          <p:txBody>
            <a:bodyPr/>
            <a:lstStyle/>
            <a:p>
              <a:endParaRPr lang="en-US"/>
            </a:p>
          </p:txBody>
        </p:sp>
        <p:sp>
          <p:nvSpPr>
            <p:cNvPr id="13" name="TextBox 13"/>
            <p:cNvSpPr txBox="1"/>
            <p:nvPr/>
          </p:nvSpPr>
          <p:spPr>
            <a:xfrm>
              <a:off x="-1" y="461475"/>
              <a:ext cx="5716692" cy="572897"/>
            </a:xfrm>
            <a:prstGeom prst="rect">
              <a:avLst/>
            </a:prstGeom>
          </p:spPr>
          <p:txBody>
            <a:bodyPr lIns="0" tIns="0" rIns="0" bIns="0" rtlCol="0" anchor="t"/>
            <a:lstStyle/>
            <a:p>
              <a:pPr marL="123545" lvl="1" algn="l">
                <a:lnSpc>
                  <a:spcPts val="2304"/>
                </a:lnSpc>
              </a:pPr>
              <a:r>
                <a:rPr lang="en-US" sz="2000" dirty="0">
                  <a:solidFill>
                    <a:srgbClr val="000000"/>
                  </a:solidFill>
                  <a:latin typeface="Calibri (MS)"/>
                  <a:ea typeface="Calibri (MS)"/>
                  <a:cs typeface="Calibri (MS)"/>
                  <a:sym typeface="Calibri (MS)"/>
                </a:rPr>
                <a:t>🔹 </a:t>
              </a:r>
              <a:r>
                <a:rPr lang="en-US" sz="1920" b="1" dirty="0">
                  <a:solidFill>
                    <a:srgbClr val="000000"/>
                  </a:solidFill>
                  <a:latin typeface="Calibri (MS) Bold"/>
                  <a:ea typeface="Calibri (MS) Bold"/>
                  <a:cs typeface="Calibri (MS) Bold"/>
                  <a:sym typeface="Calibri (MS) Bold"/>
                </a:rPr>
                <a:t>Presentation Date :  </a:t>
              </a:r>
              <a:r>
                <a:rPr lang="en-US" sz="1920" dirty="0">
                  <a:solidFill>
                    <a:srgbClr val="000000"/>
                  </a:solidFill>
                  <a:latin typeface="Calibri (MS) Bold"/>
                  <a:ea typeface="Calibri (MS) Bold"/>
                  <a:cs typeface="Calibri (MS) Bold"/>
                  <a:sym typeface="Calibri (MS) Bold"/>
                </a:rPr>
                <a:t>24-02-2025</a:t>
              </a:r>
            </a:p>
          </p:txBody>
        </p:sp>
      </p:grpSp>
      <p:grpSp>
        <p:nvGrpSpPr>
          <p:cNvPr id="14" name="Group 14"/>
          <p:cNvGrpSpPr/>
          <p:nvPr/>
        </p:nvGrpSpPr>
        <p:grpSpPr>
          <a:xfrm>
            <a:off x="416563" y="4038601"/>
            <a:ext cx="9337038" cy="2101532"/>
            <a:chOff x="0" y="0"/>
            <a:chExt cx="12909972" cy="2757678"/>
          </a:xfrm>
        </p:grpSpPr>
        <p:sp>
          <p:nvSpPr>
            <p:cNvPr id="15" name="Freeform 15"/>
            <p:cNvSpPr/>
            <p:nvPr/>
          </p:nvSpPr>
          <p:spPr>
            <a:xfrm>
              <a:off x="0" y="0"/>
              <a:ext cx="12909972" cy="2757678"/>
            </a:xfrm>
            <a:custGeom>
              <a:avLst/>
              <a:gdLst/>
              <a:ahLst/>
              <a:cxnLst/>
              <a:rect l="l" t="t" r="r" b="b"/>
              <a:pathLst>
                <a:path w="12909972" h="2757678">
                  <a:moveTo>
                    <a:pt x="0" y="0"/>
                  </a:moveTo>
                  <a:lnTo>
                    <a:pt x="12909972" y="0"/>
                  </a:lnTo>
                  <a:lnTo>
                    <a:pt x="12909972" y="2757678"/>
                  </a:lnTo>
                  <a:lnTo>
                    <a:pt x="0" y="2757678"/>
                  </a:lnTo>
                  <a:close/>
                </a:path>
              </a:pathLst>
            </a:custGeom>
            <a:solidFill>
              <a:srgbClr val="000000">
                <a:alpha val="0"/>
              </a:srgbClr>
            </a:solidFill>
          </p:spPr>
          <p:txBody>
            <a:bodyPr/>
            <a:lstStyle/>
            <a:p>
              <a:endParaRPr lang="en-US"/>
            </a:p>
          </p:txBody>
        </p:sp>
        <p:sp>
          <p:nvSpPr>
            <p:cNvPr id="16" name="TextBox 16"/>
            <p:cNvSpPr txBox="1"/>
            <p:nvPr/>
          </p:nvSpPr>
          <p:spPr>
            <a:xfrm>
              <a:off x="0" y="0"/>
              <a:ext cx="12398752" cy="2757678"/>
            </a:xfrm>
            <a:prstGeom prst="rect">
              <a:avLst/>
            </a:prstGeom>
          </p:spPr>
          <p:txBody>
            <a:bodyPr lIns="0" tIns="0" rIns="0" bIns="0" rtlCol="0" anchor="t"/>
            <a:lstStyle/>
            <a:p>
              <a:pPr algn="l">
                <a:lnSpc>
                  <a:spcPts val="3071"/>
                </a:lnSpc>
              </a:pPr>
              <a:r>
                <a:rPr lang="en-US" sz="2559" dirty="0">
                  <a:solidFill>
                    <a:srgbClr val="000000"/>
                  </a:solidFill>
                  <a:latin typeface="Calibri (MS)"/>
                  <a:ea typeface="Calibri (MS)"/>
                  <a:cs typeface="Calibri (MS)"/>
                  <a:sym typeface="Calibri (MS)"/>
                </a:rPr>
                <a:t>Space Invaders Clone is a retro style game where you take control of a spaceship to defend incoming aliens. Your goal is simple! Just shoot down the aliens before they reach you in the battlefield. As the game progresses, It makes every moment more intense and thrilling. It is a perfect mixture of nostalgia and action!</a:t>
              </a:r>
            </a:p>
            <a:p>
              <a:pPr algn="l">
                <a:lnSpc>
                  <a:spcPts val="3071"/>
                </a:lnSpc>
              </a:pPr>
              <a:endParaRPr lang="en-US" sz="2559" dirty="0">
                <a:solidFill>
                  <a:srgbClr val="000000"/>
                </a:solidFill>
                <a:latin typeface="Calibri (MS)"/>
                <a:ea typeface="Calibri (MS)"/>
                <a:cs typeface="Calibri (MS)"/>
                <a:sym typeface="Calibri (MS)"/>
              </a:endParaRPr>
            </a:p>
            <a:p>
              <a:pPr algn="l">
                <a:lnSpc>
                  <a:spcPts val="3071"/>
                </a:lnSpc>
              </a:pPr>
              <a:r>
                <a:rPr lang="en-US" sz="1400" i="1" dirty="0">
                  <a:solidFill>
                    <a:srgbClr val="000000"/>
                  </a:solidFill>
                  <a:latin typeface="Calibri (MS)"/>
                  <a:ea typeface="Calibri (MS)"/>
                  <a:cs typeface="Calibri (MS)"/>
                  <a:sym typeface="Calibri (MS)"/>
                </a:rPr>
                <a:t>M.M. Rubaiet Ahmed                  Noshin Islam                       </a:t>
              </a:r>
              <a:r>
                <a:rPr lang="en-US" sz="1400" b="1" dirty="0">
                  <a:solidFill>
                    <a:srgbClr val="000000"/>
                  </a:solidFill>
                  <a:latin typeface="Calibri (MS)"/>
                  <a:ea typeface="Calibri (MS)"/>
                  <a:cs typeface="Calibri (MS)"/>
                  <a:sym typeface="Calibri (MS)"/>
                </a:rPr>
                <a:t>Group 8                      </a:t>
              </a:r>
              <a:r>
                <a:rPr lang="en-US" sz="1400" i="1" dirty="0">
                  <a:solidFill>
                    <a:srgbClr val="000000"/>
                  </a:solidFill>
                  <a:latin typeface="Calibri (MS)"/>
                  <a:ea typeface="Calibri (MS)"/>
                  <a:cs typeface="Calibri (MS)"/>
                  <a:sym typeface="Calibri (MS)"/>
                </a:rPr>
                <a:t>Mahin Ahmad                     Md. Nafiz Rahman</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04800" y="457200"/>
            <a:ext cx="8778240" cy="1219200"/>
            <a:chOff x="0" y="0"/>
            <a:chExt cx="11704320" cy="1625600"/>
          </a:xfrm>
        </p:grpSpPr>
        <p:sp>
          <p:nvSpPr>
            <p:cNvPr id="3" name="Freeform 3"/>
            <p:cNvSpPr/>
            <p:nvPr/>
          </p:nvSpPr>
          <p:spPr>
            <a:xfrm>
              <a:off x="0" y="0"/>
              <a:ext cx="11704320" cy="1625600"/>
            </a:xfrm>
            <a:custGeom>
              <a:avLst/>
              <a:gdLst/>
              <a:ahLst/>
              <a:cxnLst/>
              <a:rect l="l" t="t" r="r" b="b"/>
              <a:pathLst>
                <a:path w="11704320" h="1625600">
                  <a:moveTo>
                    <a:pt x="0" y="0"/>
                  </a:moveTo>
                  <a:lnTo>
                    <a:pt x="11704320" y="0"/>
                  </a:lnTo>
                  <a:lnTo>
                    <a:pt x="11704320" y="1625600"/>
                  </a:lnTo>
                  <a:lnTo>
                    <a:pt x="0" y="1625600"/>
                  </a:lnTo>
                  <a:close/>
                </a:path>
              </a:pathLst>
            </a:custGeom>
            <a:solidFill>
              <a:srgbClr val="000000">
                <a:alpha val="0"/>
              </a:srgbClr>
            </a:solidFill>
          </p:spPr>
          <p:txBody>
            <a:bodyPr/>
            <a:lstStyle/>
            <a:p>
              <a:endParaRPr lang="en-US"/>
            </a:p>
          </p:txBody>
        </p:sp>
        <p:sp>
          <p:nvSpPr>
            <p:cNvPr id="4" name="TextBox 4"/>
            <p:cNvSpPr txBox="1"/>
            <p:nvPr/>
          </p:nvSpPr>
          <p:spPr>
            <a:xfrm>
              <a:off x="0" y="-95250"/>
              <a:ext cx="11704320" cy="1720850"/>
            </a:xfrm>
            <a:prstGeom prst="rect">
              <a:avLst/>
            </a:prstGeom>
          </p:spPr>
          <p:txBody>
            <a:bodyPr lIns="0" tIns="0" rIns="0" bIns="0" rtlCol="0" anchor="ctr"/>
            <a:lstStyle/>
            <a:p>
              <a:pPr algn="ctr">
                <a:lnSpc>
                  <a:spcPts val="5631"/>
                </a:lnSpc>
              </a:pPr>
              <a:r>
                <a:rPr lang="en-US" sz="4800" dirty="0">
                  <a:solidFill>
                    <a:srgbClr val="000000"/>
                  </a:solidFill>
                  <a:latin typeface="Calibri (MS)"/>
                  <a:ea typeface="Calibri (MS)"/>
                  <a:cs typeface="Calibri (MS)"/>
                  <a:sym typeface="Calibri (MS)"/>
                </a:rPr>
                <a:t>🚀</a:t>
              </a:r>
              <a:r>
                <a:rPr lang="en-US" sz="4693" dirty="0">
                  <a:solidFill>
                    <a:srgbClr val="000000"/>
                  </a:solidFill>
                  <a:latin typeface="Calibri (MS)"/>
                  <a:ea typeface="Calibri (MS)"/>
                  <a:cs typeface="Calibri (MS)"/>
                  <a:sym typeface="Calibri (MS)"/>
                </a:rPr>
                <a:t> Understanding the Code - How It Works</a:t>
              </a:r>
            </a:p>
          </p:txBody>
        </p:sp>
      </p:grpSp>
      <p:grpSp>
        <p:nvGrpSpPr>
          <p:cNvPr id="5" name="Group 5"/>
          <p:cNvGrpSpPr/>
          <p:nvPr/>
        </p:nvGrpSpPr>
        <p:grpSpPr>
          <a:xfrm>
            <a:off x="381000" y="1676400"/>
            <a:ext cx="9220200" cy="3657599"/>
            <a:chOff x="-765936" y="-586643"/>
            <a:chExt cx="13334680" cy="6464903"/>
          </a:xfrm>
        </p:grpSpPr>
        <p:sp>
          <p:nvSpPr>
            <p:cNvPr id="6" name="Freeform 6"/>
            <p:cNvSpPr/>
            <p:nvPr/>
          </p:nvSpPr>
          <p:spPr>
            <a:xfrm>
              <a:off x="0" y="0"/>
              <a:ext cx="11704320" cy="5201920"/>
            </a:xfrm>
            <a:custGeom>
              <a:avLst/>
              <a:gdLst/>
              <a:ahLst/>
              <a:cxnLst/>
              <a:rect l="l" t="t" r="r" b="b"/>
              <a:pathLst>
                <a:path w="11704320" h="5201920">
                  <a:moveTo>
                    <a:pt x="0" y="0"/>
                  </a:moveTo>
                  <a:lnTo>
                    <a:pt x="11704320" y="0"/>
                  </a:lnTo>
                  <a:lnTo>
                    <a:pt x="11704320" y="5201920"/>
                  </a:lnTo>
                  <a:lnTo>
                    <a:pt x="0" y="5201920"/>
                  </a:lnTo>
                  <a:close/>
                </a:path>
              </a:pathLst>
            </a:custGeom>
            <a:solidFill>
              <a:srgbClr val="000000">
                <a:alpha val="0"/>
              </a:srgbClr>
            </a:solidFill>
          </p:spPr>
          <p:txBody>
            <a:bodyPr/>
            <a:lstStyle/>
            <a:p>
              <a:endParaRPr lang="en-US" dirty="0"/>
            </a:p>
          </p:txBody>
        </p:sp>
        <p:sp>
          <p:nvSpPr>
            <p:cNvPr id="7" name="TextBox 7"/>
            <p:cNvSpPr txBox="1"/>
            <p:nvPr/>
          </p:nvSpPr>
          <p:spPr>
            <a:xfrm>
              <a:off x="-765936" y="-586643"/>
              <a:ext cx="13334680" cy="6464903"/>
            </a:xfrm>
            <a:prstGeom prst="rect">
              <a:avLst/>
            </a:prstGeom>
          </p:spPr>
          <p:txBody>
            <a:bodyPr lIns="0" tIns="0" rIns="0" bIns="0" rtlCol="0" anchor="t"/>
            <a:lstStyle/>
            <a:p>
              <a:pPr algn="l">
                <a:lnSpc>
                  <a:spcPts val="2304"/>
                </a:lnSpc>
              </a:pPr>
              <a:r>
                <a:rPr lang="en-US" sz="2000" dirty="0">
                  <a:solidFill>
                    <a:srgbClr val="000000"/>
                  </a:solidFill>
                  <a:latin typeface="Calibri (MS)"/>
                  <a:ea typeface="Calibri (MS)"/>
                  <a:cs typeface="Calibri (MS)"/>
                  <a:sym typeface="Calibri (MS)"/>
                </a:rPr>
                <a:t>1️⃣ **Initializing the Spaceship and Bullet**</a:t>
              </a:r>
            </a:p>
            <a:p>
              <a:pPr algn="l">
                <a:lnSpc>
                  <a:spcPts val="2304"/>
                </a:lnSpc>
              </a:pPr>
              <a:endParaRPr lang="en-US" sz="2000" dirty="0">
                <a:solidFill>
                  <a:srgbClr val="000000"/>
                </a:solidFill>
                <a:latin typeface="Calibri (MS)"/>
                <a:ea typeface="Calibri (MS)"/>
                <a:cs typeface="Calibri (MS)"/>
                <a:sym typeface="Calibri (MS)"/>
              </a:endParaRPr>
            </a:p>
            <a:p>
              <a:pPr algn="l">
                <a:lnSpc>
                  <a:spcPts val="2304"/>
                </a:lnSpc>
              </a:pPr>
              <a:r>
                <a:rPr lang="en-US" sz="2000" dirty="0">
                  <a:solidFill>
                    <a:srgbClr val="000000"/>
                  </a:solidFill>
                  <a:latin typeface="Calibri (MS)"/>
                  <a:ea typeface="Calibri (MS)"/>
                  <a:cs typeface="Calibri (MS)"/>
                  <a:sym typeface="Calibri (MS)"/>
                </a:rPr>
                <a:t>🔹 The spaceship ('A') is placed at row 15, column 15 using ANSI escape code.</a:t>
              </a:r>
            </a:p>
            <a:p>
              <a:pPr algn="l">
                <a:lnSpc>
                  <a:spcPts val="2304"/>
                </a:lnSpc>
              </a:pPr>
              <a:r>
                <a:rPr lang="en-US" sz="2000" dirty="0">
                  <a:solidFill>
                    <a:srgbClr val="000000"/>
                  </a:solidFill>
                  <a:latin typeface="Calibri (MS)"/>
                  <a:ea typeface="Calibri (MS)"/>
                  <a:cs typeface="Calibri (MS)"/>
                  <a:sym typeface="Calibri (MS)"/>
                </a:rPr>
                <a:t>🔹 The bullet ('|’) is positioned just above the spaceship at row 14, column 15 similarly. </a:t>
              </a:r>
            </a:p>
            <a:p>
              <a:pPr algn="l">
                <a:lnSpc>
                  <a:spcPts val="2304"/>
                </a:lnSpc>
              </a:pPr>
              <a:endParaRPr lang="en-US" sz="2000" dirty="0">
                <a:solidFill>
                  <a:srgbClr val="000000"/>
                </a:solidFill>
                <a:latin typeface="Calibri (MS)"/>
                <a:ea typeface="Calibri (MS)"/>
                <a:cs typeface="Calibri (MS)"/>
                <a:sym typeface="Calibri (MS)"/>
              </a:endParaRPr>
            </a:p>
            <a:p>
              <a:pPr algn="l">
                <a:lnSpc>
                  <a:spcPts val="2304"/>
                </a:lnSpc>
              </a:pPr>
              <a:r>
                <a:rPr lang="en-US" sz="2000" dirty="0">
                  <a:solidFill>
                    <a:srgbClr val="000000"/>
                  </a:solidFill>
                  <a:latin typeface="Calibri (MS)"/>
                  <a:ea typeface="Calibri (MS)"/>
                  <a:cs typeface="Calibri (MS)"/>
                  <a:sym typeface="Calibri (MS)"/>
                </a:rPr>
                <a:t>2️⃣ **Waiting for the bullet to trigger*</a:t>
              </a:r>
            </a:p>
            <a:p>
              <a:pPr algn="l">
                <a:lnSpc>
                  <a:spcPts val="2304"/>
                </a:lnSpc>
              </a:pPr>
              <a:endParaRPr lang="en-US" sz="2000" dirty="0">
                <a:solidFill>
                  <a:srgbClr val="000000"/>
                </a:solidFill>
                <a:latin typeface="Calibri (MS)"/>
                <a:ea typeface="Calibri (MS)"/>
                <a:cs typeface="Calibri (MS)"/>
                <a:sym typeface="Calibri (MS)"/>
              </a:endParaRPr>
            </a:p>
            <a:p>
              <a:pPr>
                <a:lnSpc>
                  <a:spcPts val="2304"/>
                </a:lnSpc>
              </a:pPr>
              <a:r>
                <a:rPr lang="en-US" sz="2000" dirty="0">
                  <a:solidFill>
                    <a:srgbClr val="000000"/>
                  </a:solidFill>
                  <a:latin typeface="Calibri (MS)"/>
                  <a:ea typeface="Calibri (MS)"/>
                  <a:cs typeface="Calibri (MS)"/>
                  <a:sym typeface="Calibri (MS)"/>
                </a:rPr>
                <a:t>🔹Using </a:t>
              </a:r>
              <a:r>
                <a:rPr lang="en-US" sz="2000" dirty="0" err="1">
                  <a:solidFill>
                    <a:srgbClr val="000000"/>
                  </a:solidFill>
                  <a:latin typeface="Calibri (MS)"/>
                  <a:ea typeface="Calibri (MS)"/>
                  <a:cs typeface="Calibri (MS)"/>
                  <a:sym typeface="Calibri (MS)"/>
                </a:rPr>
                <a:t>scanf</a:t>
              </a:r>
              <a:r>
                <a:rPr lang="en-US" sz="2000" dirty="0">
                  <a:solidFill>
                    <a:srgbClr val="000000"/>
                  </a:solidFill>
                  <a:latin typeface="Calibri (MS)"/>
                  <a:ea typeface="Calibri (MS)"/>
                  <a:cs typeface="Calibri (MS)"/>
                  <a:sym typeface="Calibri (MS)"/>
                </a:rPr>
                <a:t>(), the program waits for the player to input ('Enter’) key to fire a bullet.</a:t>
              </a:r>
            </a:p>
            <a:p>
              <a:pPr algn="l">
                <a:lnSpc>
                  <a:spcPts val="2304"/>
                </a:lnSpc>
              </a:pPr>
              <a:r>
                <a:rPr lang="en-US" sz="2000" dirty="0">
                  <a:solidFill>
                    <a:srgbClr val="000000"/>
                  </a:solidFill>
                  <a:latin typeface="Calibri (MS)"/>
                  <a:ea typeface="Calibri (MS)"/>
                  <a:cs typeface="Calibri (MS)"/>
                  <a:sym typeface="Calibri (MS)"/>
                </a:rPr>
                <a:t>🔹 This simulates pressing Enter to shoot.</a:t>
              </a:r>
            </a:p>
            <a:p>
              <a:pPr algn="l">
                <a:lnSpc>
                  <a:spcPts val="2304"/>
                </a:lnSpc>
              </a:pPr>
              <a:endParaRPr lang="en-US" sz="2000" dirty="0">
                <a:solidFill>
                  <a:srgbClr val="000000"/>
                </a:solidFill>
                <a:latin typeface="Calibri (MS)"/>
                <a:ea typeface="Calibri (MS)"/>
                <a:cs typeface="Calibri (MS)"/>
                <a:sym typeface="Calibri (MS)"/>
              </a:endParaRPr>
            </a:p>
            <a:p>
              <a:pPr algn="l">
                <a:lnSpc>
                  <a:spcPts val="2304"/>
                </a:lnSpc>
              </a:pPr>
              <a:r>
                <a:rPr lang="en-US" sz="2000" dirty="0">
                  <a:solidFill>
                    <a:srgbClr val="000000"/>
                  </a:solidFill>
                  <a:latin typeface="Calibri (MS)"/>
                  <a:ea typeface="Calibri (MS)"/>
                  <a:cs typeface="Calibri (MS)"/>
                  <a:sym typeface="Calibri (MS)"/>
                </a:rPr>
                <a:t>3️⃣ **Bullet movement**</a:t>
              </a:r>
            </a:p>
            <a:p>
              <a:pPr algn="ctr">
                <a:lnSpc>
                  <a:spcPts val="2304"/>
                </a:lnSpc>
              </a:pPr>
              <a:endParaRPr lang="en-US" sz="2000" dirty="0">
                <a:solidFill>
                  <a:srgbClr val="000000"/>
                </a:solidFill>
                <a:latin typeface="Calibri (MS)"/>
                <a:ea typeface="Calibri (MS)"/>
                <a:cs typeface="Calibri (MS)"/>
                <a:sym typeface="Calibri (MS)"/>
              </a:endParaRPr>
            </a:p>
            <a:p>
              <a:pPr>
                <a:lnSpc>
                  <a:spcPts val="2304"/>
                </a:lnSpc>
              </a:pPr>
              <a:r>
                <a:rPr lang="en-US" sz="2000" dirty="0">
                  <a:solidFill>
                    <a:srgbClr val="000000"/>
                  </a:solidFill>
                  <a:latin typeface="Calibri (MS)"/>
                  <a:ea typeface="Calibri (MS)"/>
                  <a:cs typeface="Calibri (MS)"/>
                  <a:sym typeface="Calibri (MS)"/>
                </a:rPr>
                <a:t>🔹Using a while loop with a condition and a decrement, the row of the bullet is assigned again and again until the condition is false.</a:t>
              </a:r>
            </a:p>
            <a:p>
              <a:pPr algn="l">
                <a:lnSpc>
                  <a:spcPts val="2304"/>
                </a:lnSpc>
              </a:pPr>
              <a:r>
                <a:rPr lang="en-US" sz="2000" dirty="0">
                  <a:solidFill>
                    <a:srgbClr val="000000"/>
                  </a:solidFill>
                  <a:latin typeface="Calibri (MS)"/>
                  <a:ea typeface="Calibri (MS)"/>
                  <a:cs typeface="Calibri (MS)"/>
                  <a:sym typeface="Calibri (MS)"/>
                </a:rPr>
                <a:t>🔹This makes the bullet disappear after it reaches the top.</a:t>
              </a:r>
            </a:p>
            <a:p>
              <a:pPr algn="l">
                <a:lnSpc>
                  <a:spcPts val="2304"/>
                </a:lnSpc>
              </a:pPr>
              <a:endParaRPr lang="en-US" sz="2000" dirty="0">
                <a:solidFill>
                  <a:srgbClr val="000000"/>
                </a:solidFill>
                <a:latin typeface="Calibri (MS)"/>
                <a:ea typeface="Calibri (MS)"/>
                <a:cs typeface="Calibri (MS)"/>
                <a:sym typeface="Calibri (MS)"/>
              </a:endParaRPr>
            </a:p>
            <a:p>
              <a:pPr algn="l">
                <a:lnSpc>
                  <a:spcPts val="2304"/>
                </a:lnSpc>
              </a:pPr>
              <a:endParaRPr lang="en-US" sz="2000" dirty="0">
                <a:solidFill>
                  <a:srgbClr val="000000"/>
                </a:solidFill>
                <a:latin typeface="Calibri (MS)"/>
                <a:ea typeface="Calibri (MS)"/>
                <a:cs typeface="Calibri (MS)"/>
                <a:sym typeface="Calibri (MS)"/>
              </a:endParaRPr>
            </a:p>
            <a:p>
              <a:pPr>
                <a:lnSpc>
                  <a:spcPts val="2304"/>
                </a:lnSpc>
              </a:pPr>
              <a:r>
                <a:rPr lang="en-US" sz="1400" i="1" dirty="0">
                  <a:solidFill>
                    <a:srgbClr val="000000"/>
                  </a:solidFill>
                  <a:latin typeface="Calibri (MS)"/>
                  <a:ea typeface="Calibri (MS)"/>
                  <a:cs typeface="Calibri (MS)"/>
                  <a:sym typeface="Calibri (MS)"/>
                </a:rPr>
                <a:t>M.M. Rubaiet Ahmed                      Noshin Islam              </a:t>
              </a:r>
              <a:r>
                <a:rPr lang="en-US" sz="1400" b="1" dirty="0">
                  <a:solidFill>
                    <a:srgbClr val="000000"/>
                  </a:solidFill>
                  <a:latin typeface="Calibri (MS)"/>
                  <a:ea typeface="Calibri (MS)"/>
                  <a:cs typeface="Calibri (MS)"/>
                  <a:sym typeface="Calibri (MS)"/>
                </a:rPr>
                <a:t>Group 8               </a:t>
              </a:r>
              <a:r>
                <a:rPr lang="en-US" sz="1400" i="1" dirty="0">
                  <a:solidFill>
                    <a:srgbClr val="000000"/>
                  </a:solidFill>
                  <a:latin typeface="Calibri (MS)"/>
                  <a:ea typeface="Calibri (MS)"/>
                  <a:cs typeface="Calibri (MS)"/>
                  <a:sym typeface="Calibri (MS)"/>
                </a:rPr>
                <a:t>Mahin Ahmad                        Md. Nafiz Rahman</a:t>
              </a:r>
            </a:p>
            <a:p>
              <a:pPr algn="l">
                <a:lnSpc>
                  <a:spcPts val="2304"/>
                </a:lnSpc>
              </a:pPr>
              <a:endParaRPr lang="en-US" sz="2400" dirty="0">
                <a:solidFill>
                  <a:srgbClr val="000000"/>
                </a:solidFill>
                <a:latin typeface="Calibri (MS)"/>
                <a:ea typeface="Calibri (MS)"/>
                <a:cs typeface="Calibri (MS)"/>
                <a:sym typeface="Calibri (M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8600" y="330041"/>
            <a:ext cx="8884920" cy="1290638"/>
            <a:chOff x="-142240" y="-95250"/>
            <a:chExt cx="11846560" cy="1720850"/>
          </a:xfrm>
        </p:grpSpPr>
        <p:sp>
          <p:nvSpPr>
            <p:cNvPr id="3" name="Freeform 3"/>
            <p:cNvSpPr/>
            <p:nvPr/>
          </p:nvSpPr>
          <p:spPr>
            <a:xfrm>
              <a:off x="-142240" y="29139"/>
              <a:ext cx="11602720" cy="1503679"/>
            </a:xfrm>
            <a:custGeom>
              <a:avLst/>
              <a:gdLst/>
              <a:ahLst/>
              <a:cxnLst/>
              <a:rect l="l" t="t" r="r" b="b"/>
              <a:pathLst>
                <a:path w="11704320" h="1625600">
                  <a:moveTo>
                    <a:pt x="0" y="0"/>
                  </a:moveTo>
                  <a:lnTo>
                    <a:pt x="11704320" y="0"/>
                  </a:lnTo>
                  <a:lnTo>
                    <a:pt x="11704320" y="1625600"/>
                  </a:lnTo>
                  <a:lnTo>
                    <a:pt x="0" y="1625600"/>
                  </a:lnTo>
                  <a:close/>
                </a:path>
              </a:pathLst>
            </a:custGeom>
            <a:solidFill>
              <a:srgbClr val="000000">
                <a:alpha val="0"/>
              </a:srgbClr>
            </a:solidFill>
          </p:spPr>
          <p:txBody>
            <a:bodyPr/>
            <a:lstStyle/>
            <a:p>
              <a:endParaRPr lang="en-US" dirty="0"/>
            </a:p>
          </p:txBody>
        </p:sp>
        <p:sp>
          <p:nvSpPr>
            <p:cNvPr id="4" name="TextBox 4"/>
            <p:cNvSpPr txBox="1"/>
            <p:nvPr/>
          </p:nvSpPr>
          <p:spPr>
            <a:xfrm>
              <a:off x="0" y="-95250"/>
              <a:ext cx="11704320" cy="1720850"/>
            </a:xfrm>
            <a:prstGeom prst="rect">
              <a:avLst/>
            </a:prstGeom>
          </p:spPr>
          <p:txBody>
            <a:bodyPr lIns="0" tIns="0" rIns="0" bIns="0" rtlCol="0" anchor="ctr"/>
            <a:lstStyle/>
            <a:p>
              <a:pPr algn="ctr">
                <a:lnSpc>
                  <a:spcPts val="5631"/>
                </a:lnSpc>
              </a:pPr>
              <a:r>
                <a:rPr lang="en-US" sz="4800" dirty="0">
                  <a:solidFill>
                    <a:srgbClr val="000000"/>
                  </a:solidFill>
                  <a:latin typeface="Calibri (MS)"/>
                  <a:ea typeface="Calibri (MS)"/>
                  <a:cs typeface="Calibri (MS)"/>
                  <a:sym typeface="Calibri (MS)"/>
                </a:rPr>
                <a:t>🚀</a:t>
              </a:r>
              <a:r>
                <a:rPr lang="en-US" sz="4693" dirty="0">
                  <a:solidFill>
                    <a:srgbClr val="000000"/>
                  </a:solidFill>
                  <a:latin typeface="Calibri (MS)"/>
                  <a:ea typeface="Calibri (MS)"/>
                  <a:cs typeface="Calibri (MS)"/>
                  <a:sym typeface="Calibri (MS)"/>
                </a:rPr>
                <a:t> Bullet Movement &amp; Animation</a:t>
              </a:r>
            </a:p>
            <a:p>
              <a:pPr algn="ctr">
                <a:lnSpc>
                  <a:spcPts val="5631"/>
                </a:lnSpc>
              </a:pPr>
              <a:r>
                <a:rPr lang="en-US" sz="4693" dirty="0">
                  <a:solidFill>
                    <a:srgbClr val="000000"/>
                  </a:solidFill>
                  <a:latin typeface="Calibri (MS)"/>
                  <a:ea typeface="Calibri (MS)"/>
                  <a:cs typeface="Calibri (MS)"/>
                  <a:sym typeface="Calibri (MS)"/>
                </a:rPr>
                <a:t>(In details)</a:t>
              </a:r>
            </a:p>
          </p:txBody>
        </p:sp>
      </p:grpSp>
      <p:grpSp>
        <p:nvGrpSpPr>
          <p:cNvPr id="5" name="Group 5"/>
          <p:cNvGrpSpPr/>
          <p:nvPr/>
        </p:nvGrpSpPr>
        <p:grpSpPr>
          <a:xfrm>
            <a:off x="17780" y="1644385"/>
            <a:ext cx="9550400" cy="4785360"/>
            <a:chOff x="-470747" y="-216535"/>
            <a:chExt cx="12733867" cy="6380480"/>
          </a:xfrm>
        </p:grpSpPr>
        <p:sp>
          <p:nvSpPr>
            <p:cNvPr id="6" name="Freeform 6"/>
            <p:cNvSpPr/>
            <p:nvPr/>
          </p:nvSpPr>
          <p:spPr>
            <a:xfrm>
              <a:off x="-470747" y="-216535"/>
              <a:ext cx="12354560" cy="6380480"/>
            </a:xfrm>
            <a:custGeom>
              <a:avLst/>
              <a:gdLst/>
              <a:ahLst/>
              <a:cxnLst/>
              <a:rect l="l" t="t" r="r" b="b"/>
              <a:pathLst>
                <a:path w="11704320" h="5201920">
                  <a:moveTo>
                    <a:pt x="0" y="0"/>
                  </a:moveTo>
                  <a:lnTo>
                    <a:pt x="11704320" y="0"/>
                  </a:lnTo>
                  <a:lnTo>
                    <a:pt x="11704320" y="5201920"/>
                  </a:lnTo>
                  <a:lnTo>
                    <a:pt x="0" y="5201920"/>
                  </a:lnTo>
                  <a:close/>
                </a:path>
              </a:pathLst>
            </a:custGeom>
            <a:solidFill>
              <a:srgbClr val="000000">
                <a:alpha val="0"/>
              </a:srgbClr>
            </a:solidFill>
          </p:spPr>
          <p:txBody>
            <a:bodyPr/>
            <a:lstStyle/>
            <a:p>
              <a:endParaRPr lang="en-US"/>
            </a:p>
          </p:txBody>
        </p:sp>
        <p:sp>
          <p:nvSpPr>
            <p:cNvPr id="7" name="TextBox 7"/>
            <p:cNvSpPr txBox="1"/>
            <p:nvPr/>
          </p:nvSpPr>
          <p:spPr>
            <a:xfrm>
              <a:off x="91440" y="609600"/>
              <a:ext cx="12171680" cy="5554345"/>
            </a:xfrm>
            <a:prstGeom prst="rect">
              <a:avLst/>
            </a:prstGeom>
          </p:spPr>
          <p:txBody>
            <a:bodyPr lIns="0" tIns="0" rIns="0" bIns="0" rtlCol="0" anchor="t"/>
            <a:lstStyle/>
            <a:p>
              <a:pPr algn="l">
                <a:lnSpc>
                  <a:spcPts val="2304"/>
                </a:lnSpc>
              </a:pPr>
              <a:r>
                <a:rPr lang="en-US" sz="2400" dirty="0">
                  <a:solidFill>
                    <a:srgbClr val="000000"/>
                  </a:solidFill>
                  <a:latin typeface="Calibri (MS)"/>
                  <a:ea typeface="Calibri (MS)"/>
                  <a:cs typeface="Calibri (MS)"/>
                  <a:sym typeface="Calibri (MS)"/>
                </a:rPr>
                <a:t>4️⃣ **Moving the Bullet Upwards**</a:t>
              </a:r>
            </a:p>
            <a:p>
              <a:pPr algn="l">
                <a:lnSpc>
                  <a:spcPts val="2304"/>
                </a:lnSpc>
              </a:pPr>
              <a:endParaRPr lang="en-US" sz="2400" dirty="0">
                <a:solidFill>
                  <a:srgbClr val="000000"/>
                </a:solidFill>
                <a:latin typeface="Calibri (MS)"/>
                <a:ea typeface="Calibri (MS)"/>
                <a:cs typeface="Calibri (MS)"/>
                <a:sym typeface="Calibri (MS)"/>
              </a:endParaRPr>
            </a:p>
            <a:p>
              <a:pPr algn="l">
                <a:lnSpc>
                  <a:spcPts val="2304"/>
                </a:lnSpc>
              </a:pPr>
              <a:r>
                <a:rPr lang="en-US" sz="2400" dirty="0">
                  <a:solidFill>
                    <a:srgbClr val="000000"/>
                  </a:solidFill>
                  <a:latin typeface="Calibri (MS)"/>
                  <a:ea typeface="Calibri (MS)"/>
                  <a:cs typeface="Calibri (MS)"/>
                  <a:sym typeface="Calibri (MS)"/>
                </a:rPr>
                <a:t>🔹 The bullet moves up one row at a time using a ‘while’ loop with the equation: </a:t>
              </a:r>
              <a:r>
                <a:rPr lang="en-US" sz="2400" dirty="0" err="1">
                  <a:solidFill>
                    <a:srgbClr val="000000"/>
                  </a:solidFill>
                  <a:latin typeface="Calibri (MS)"/>
                  <a:ea typeface="Calibri (MS)"/>
                  <a:cs typeface="Calibri (MS)"/>
                  <a:sym typeface="Calibri (MS)"/>
                </a:rPr>
                <a:t>rowB</a:t>
              </a:r>
              <a:r>
                <a:rPr lang="en-US" sz="2400" dirty="0">
                  <a:solidFill>
                    <a:srgbClr val="000000"/>
                  </a:solidFill>
                  <a:latin typeface="Calibri (MS)"/>
                  <a:ea typeface="Calibri (MS)"/>
                  <a:cs typeface="Calibri (MS)"/>
                  <a:sym typeface="Calibri (MS)"/>
                </a:rPr>
                <a:t>=rowA-1 and column stays the same using: </a:t>
              </a:r>
              <a:r>
                <a:rPr lang="en-US" sz="2400" dirty="0" err="1">
                  <a:solidFill>
                    <a:srgbClr val="000000"/>
                  </a:solidFill>
                  <a:latin typeface="Calibri (MS)"/>
                  <a:ea typeface="Calibri (MS)"/>
                  <a:cs typeface="Calibri (MS)"/>
                  <a:sym typeface="Calibri (MS)"/>
                </a:rPr>
                <a:t>colB</a:t>
              </a:r>
              <a:r>
                <a:rPr lang="en-US" sz="2400" dirty="0">
                  <a:solidFill>
                    <a:srgbClr val="000000"/>
                  </a:solidFill>
                  <a:latin typeface="Calibri (MS)"/>
                  <a:ea typeface="Calibri (MS)"/>
                  <a:cs typeface="Calibri (MS)"/>
                  <a:sym typeface="Calibri (MS)"/>
                </a:rPr>
                <a:t>=</a:t>
              </a:r>
              <a:r>
                <a:rPr lang="en-US" sz="2400" dirty="0" err="1">
                  <a:solidFill>
                    <a:srgbClr val="000000"/>
                  </a:solidFill>
                  <a:latin typeface="Calibri (MS)"/>
                  <a:ea typeface="Calibri (MS)"/>
                  <a:cs typeface="Calibri (MS)"/>
                  <a:sym typeface="Calibri (MS)"/>
                </a:rPr>
                <a:t>colA</a:t>
              </a:r>
              <a:r>
                <a:rPr lang="en-US" sz="2400" dirty="0">
                  <a:solidFill>
                    <a:srgbClr val="000000"/>
                  </a:solidFill>
                  <a:latin typeface="Calibri (MS)"/>
                  <a:ea typeface="Calibri (MS)"/>
                  <a:cs typeface="Calibri (MS)"/>
                  <a:sym typeface="Calibri (MS)"/>
                </a:rPr>
                <a:t>. </a:t>
              </a:r>
            </a:p>
            <a:p>
              <a:pPr algn="l">
                <a:lnSpc>
                  <a:spcPts val="2304"/>
                </a:lnSpc>
              </a:pPr>
              <a:endParaRPr lang="en-US" sz="2400" dirty="0">
                <a:solidFill>
                  <a:srgbClr val="000000"/>
                </a:solidFill>
                <a:latin typeface="Calibri (MS)"/>
                <a:ea typeface="Calibri (MS)"/>
                <a:cs typeface="Calibri (MS)"/>
                <a:sym typeface="Calibri (MS)"/>
              </a:endParaRPr>
            </a:p>
            <a:p>
              <a:pPr algn="l">
                <a:lnSpc>
                  <a:spcPts val="2304"/>
                </a:lnSpc>
              </a:pPr>
              <a:r>
                <a:rPr lang="en-US" sz="2400" dirty="0">
                  <a:solidFill>
                    <a:srgbClr val="000000"/>
                  </a:solidFill>
                  <a:latin typeface="Calibri (MS)"/>
                  <a:ea typeface="Calibri (MS)"/>
                  <a:cs typeface="Calibri (MS)"/>
                  <a:sym typeface="Calibri (MS)"/>
                </a:rPr>
                <a:t>🔹 Each frame:</a:t>
              </a:r>
            </a:p>
            <a:p>
              <a:pPr algn="l">
                <a:lnSpc>
                  <a:spcPts val="2304"/>
                </a:lnSpc>
              </a:pPr>
              <a:endParaRPr lang="en-US" sz="2400" dirty="0">
                <a:solidFill>
                  <a:srgbClr val="000000"/>
                </a:solidFill>
                <a:latin typeface="Calibri (MS)"/>
                <a:ea typeface="Calibri (MS)"/>
                <a:cs typeface="Calibri (MS)"/>
                <a:sym typeface="Calibri (MS)"/>
              </a:endParaRPr>
            </a:p>
            <a:p>
              <a:pPr>
                <a:lnSpc>
                  <a:spcPts val="2304"/>
                </a:lnSpc>
              </a:pPr>
              <a:r>
                <a:rPr lang="en-US" sz="2400" dirty="0">
                  <a:solidFill>
                    <a:srgbClr val="000000"/>
                  </a:solidFill>
                  <a:latin typeface="Calibri (MS)"/>
                  <a:ea typeface="Calibri (MS)"/>
                  <a:cs typeface="Calibri (MS)"/>
                  <a:sym typeface="Calibri (MS)"/>
                </a:rPr>
                <a:t>  ▪️ The bullet ('|') prints at `(</a:t>
              </a:r>
              <a:r>
                <a:rPr lang="en-US" sz="2400" dirty="0" err="1">
                  <a:solidFill>
                    <a:srgbClr val="000000"/>
                  </a:solidFill>
                  <a:latin typeface="Calibri (MS)"/>
                  <a:ea typeface="Calibri (MS)"/>
                  <a:cs typeface="Calibri (MS)"/>
                  <a:sym typeface="Calibri (MS)"/>
                </a:rPr>
                <a:t>rowB</a:t>
              </a:r>
              <a:r>
                <a:rPr lang="en-US" sz="2400" dirty="0">
                  <a:solidFill>
                    <a:srgbClr val="000000"/>
                  </a:solidFill>
                  <a:latin typeface="Calibri (MS)"/>
                  <a:ea typeface="Calibri (MS)"/>
                  <a:cs typeface="Calibri (MS)"/>
                  <a:sym typeface="Calibri (MS)"/>
                </a:rPr>
                <a:t>, </a:t>
              </a:r>
              <a:r>
                <a:rPr lang="en-US" sz="2400" dirty="0" err="1">
                  <a:solidFill>
                    <a:srgbClr val="000000"/>
                  </a:solidFill>
                  <a:latin typeface="Calibri (MS)"/>
                  <a:ea typeface="Calibri (MS)"/>
                  <a:cs typeface="Calibri (MS)"/>
                  <a:sym typeface="Calibri (MS)"/>
                </a:rPr>
                <a:t>colB</a:t>
              </a:r>
              <a:r>
                <a:rPr lang="en-US" sz="2400" dirty="0">
                  <a:solidFill>
                    <a:srgbClr val="000000"/>
                  </a:solidFill>
                  <a:latin typeface="Calibri (MS)"/>
                  <a:ea typeface="Calibri (MS)"/>
                  <a:cs typeface="Calibri (MS)"/>
                  <a:sym typeface="Calibri (MS)"/>
                </a:rPr>
                <a:t>)`.</a:t>
              </a:r>
            </a:p>
            <a:p>
              <a:pPr>
                <a:lnSpc>
                  <a:spcPts val="2304"/>
                </a:lnSpc>
              </a:pPr>
              <a:r>
                <a:rPr lang="en-US" sz="2400" dirty="0">
                  <a:solidFill>
                    <a:srgbClr val="000000"/>
                  </a:solidFill>
                  <a:latin typeface="Calibri (MS)"/>
                  <a:ea typeface="Calibri (MS)"/>
                  <a:cs typeface="Calibri (MS)"/>
                  <a:sym typeface="Calibri (MS)"/>
                </a:rPr>
                <a:t>  ▪️ The previous bullet position is cleared after a certain amount of time using the time duration mentioned in the Sleep() function.</a:t>
              </a:r>
            </a:p>
            <a:p>
              <a:pPr>
                <a:lnSpc>
                  <a:spcPts val="2304"/>
                </a:lnSpc>
              </a:pPr>
              <a:r>
                <a:rPr lang="en-US" sz="2400" dirty="0">
                  <a:solidFill>
                    <a:srgbClr val="000000"/>
                  </a:solidFill>
                  <a:latin typeface="Calibri (MS)"/>
                  <a:ea typeface="Calibri (MS)"/>
                  <a:cs typeface="Calibri (MS)"/>
                  <a:sym typeface="Calibri (MS)"/>
                </a:rPr>
                <a:t>  ▪️ </a:t>
              </a:r>
              <a:r>
                <a:rPr lang="en-US" sz="2400" dirty="0" err="1">
                  <a:solidFill>
                    <a:srgbClr val="000000"/>
                  </a:solidFill>
                  <a:latin typeface="Calibri (MS)"/>
                  <a:ea typeface="Calibri (MS)"/>
                  <a:cs typeface="Calibri (MS)"/>
                  <a:sym typeface="Calibri (MS)"/>
                </a:rPr>
                <a:t>rowB</a:t>
              </a:r>
              <a:r>
                <a:rPr lang="en-US" sz="2400" dirty="0">
                  <a:solidFill>
                    <a:srgbClr val="000000"/>
                  </a:solidFill>
                  <a:latin typeface="Calibri (MS)"/>
                  <a:ea typeface="Calibri (MS)"/>
                  <a:cs typeface="Calibri (MS)"/>
                  <a:sym typeface="Calibri (MS)"/>
                </a:rPr>
                <a:t>– decrements the loop.</a:t>
              </a:r>
            </a:p>
            <a:p>
              <a:pPr>
                <a:lnSpc>
                  <a:spcPts val="2304"/>
                </a:lnSpc>
              </a:pPr>
              <a:endParaRPr lang="en-US" sz="2400" dirty="0">
                <a:solidFill>
                  <a:srgbClr val="000000"/>
                </a:solidFill>
                <a:latin typeface="Calibri (MS)"/>
                <a:ea typeface="Calibri (MS)"/>
                <a:cs typeface="Calibri (MS)"/>
                <a:sym typeface="Calibri (MS)"/>
              </a:endParaRPr>
            </a:p>
            <a:p>
              <a:pPr>
                <a:lnSpc>
                  <a:spcPts val="2304"/>
                </a:lnSpc>
              </a:pPr>
              <a:r>
                <a:rPr lang="en-US" sz="2400" dirty="0">
                  <a:solidFill>
                    <a:srgbClr val="000000"/>
                  </a:solidFill>
                  <a:latin typeface="Calibri (MS)"/>
                  <a:ea typeface="Calibri (MS)"/>
                  <a:cs typeface="Calibri (MS)"/>
                  <a:sym typeface="Calibri (MS)"/>
                </a:rPr>
                <a:t>🔹 Loop stops when the bullet reaches the top of the console screen as the while condition ‘(row&gt;0)’ is no longer valid.</a:t>
              </a:r>
            </a:p>
            <a:p>
              <a:pPr>
                <a:lnSpc>
                  <a:spcPts val="2304"/>
                </a:lnSpc>
              </a:pPr>
              <a:endParaRPr lang="en-US" sz="2400" dirty="0">
                <a:solidFill>
                  <a:srgbClr val="000000"/>
                </a:solidFill>
                <a:latin typeface="Calibri (MS)"/>
                <a:ea typeface="Calibri (MS)"/>
                <a:cs typeface="Calibri (MS)"/>
                <a:sym typeface="Calibri (MS)"/>
              </a:endParaRPr>
            </a:p>
            <a:p>
              <a:pPr>
                <a:lnSpc>
                  <a:spcPts val="2304"/>
                </a:lnSpc>
              </a:pPr>
              <a:r>
                <a:rPr lang="en-US" sz="1400" i="1" dirty="0">
                  <a:solidFill>
                    <a:srgbClr val="000000"/>
                  </a:solidFill>
                  <a:latin typeface="Calibri (MS)"/>
                  <a:ea typeface="Calibri (MS)"/>
                  <a:cs typeface="Calibri (MS)"/>
                  <a:sym typeface="Calibri (MS)"/>
                </a:rPr>
                <a:t>M.M. Rubaiet Ahmed                         Noshin Islam                  </a:t>
              </a:r>
              <a:r>
                <a:rPr lang="en-US" sz="1400" b="1" dirty="0">
                  <a:solidFill>
                    <a:srgbClr val="000000"/>
                  </a:solidFill>
                  <a:latin typeface="Calibri (MS)"/>
                  <a:ea typeface="Calibri (MS)"/>
                  <a:cs typeface="Calibri (MS)"/>
                  <a:sym typeface="Calibri (MS)"/>
                </a:rPr>
                <a:t>Group 8                   </a:t>
              </a:r>
              <a:r>
                <a:rPr lang="en-US" sz="1400" i="1" dirty="0">
                  <a:solidFill>
                    <a:srgbClr val="000000"/>
                  </a:solidFill>
                  <a:latin typeface="Calibri (MS)"/>
                  <a:ea typeface="Calibri (MS)"/>
                  <a:cs typeface="Calibri (MS)"/>
                  <a:sym typeface="Calibri (MS)"/>
                </a:rPr>
                <a:t>Mahin Ahmad                          Md. Nafiz Rahman</a:t>
              </a:r>
            </a:p>
            <a:p>
              <a:pPr>
                <a:lnSpc>
                  <a:spcPts val="2304"/>
                </a:lnSpc>
              </a:pPr>
              <a:endParaRPr lang="en-US" sz="2400" dirty="0">
                <a:solidFill>
                  <a:srgbClr val="000000"/>
                </a:solidFill>
                <a:latin typeface="Calibri (MS)"/>
                <a:ea typeface="Calibri (MS)"/>
                <a:cs typeface="Calibri (MS)"/>
                <a:sym typeface="Calibri (MS)"/>
              </a:endParaRPr>
            </a:p>
            <a:p>
              <a:pPr>
                <a:lnSpc>
                  <a:spcPts val="2304"/>
                </a:lnSpc>
              </a:pPr>
              <a:endParaRPr lang="en-US" sz="2400" dirty="0">
                <a:solidFill>
                  <a:srgbClr val="000000"/>
                </a:solidFill>
                <a:latin typeface="Calibri (MS)"/>
                <a:ea typeface="Calibri (MS)"/>
                <a:cs typeface="Calibri (MS)"/>
                <a:sym typeface="Calibri (M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87680" y="292947"/>
            <a:ext cx="8778240" cy="1219200"/>
            <a:chOff x="0" y="0"/>
            <a:chExt cx="11704320" cy="1625600"/>
          </a:xfrm>
        </p:grpSpPr>
        <p:sp>
          <p:nvSpPr>
            <p:cNvPr id="3" name="Freeform 3"/>
            <p:cNvSpPr/>
            <p:nvPr/>
          </p:nvSpPr>
          <p:spPr>
            <a:xfrm>
              <a:off x="0" y="0"/>
              <a:ext cx="11704320" cy="1625600"/>
            </a:xfrm>
            <a:custGeom>
              <a:avLst/>
              <a:gdLst/>
              <a:ahLst/>
              <a:cxnLst/>
              <a:rect l="l" t="t" r="r" b="b"/>
              <a:pathLst>
                <a:path w="11704320" h="1625600">
                  <a:moveTo>
                    <a:pt x="0" y="0"/>
                  </a:moveTo>
                  <a:lnTo>
                    <a:pt x="11704320" y="0"/>
                  </a:lnTo>
                  <a:lnTo>
                    <a:pt x="11704320" y="1625600"/>
                  </a:lnTo>
                  <a:lnTo>
                    <a:pt x="0" y="1625600"/>
                  </a:lnTo>
                  <a:close/>
                </a:path>
              </a:pathLst>
            </a:custGeom>
            <a:solidFill>
              <a:srgbClr val="000000">
                <a:alpha val="0"/>
              </a:srgbClr>
            </a:solidFill>
          </p:spPr>
          <p:txBody>
            <a:bodyPr/>
            <a:lstStyle/>
            <a:p>
              <a:endParaRPr lang="en-US"/>
            </a:p>
          </p:txBody>
        </p:sp>
        <p:sp>
          <p:nvSpPr>
            <p:cNvPr id="4" name="TextBox 4"/>
            <p:cNvSpPr txBox="1"/>
            <p:nvPr/>
          </p:nvSpPr>
          <p:spPr>
            <a:xfrm>
              <a:off x="0" y="-95250"/>
              <a:ext cx="11704320" cy="1720850"/>
            </a:xfrm>
            <a:prstGeom prst="rect">
              <a:avLst/>
            </a:prstGeom>
          </p:spPr>
          <p:txBody>
            <a:bodyPr lIns="0" tIns="0" rIns="0" bIns="0" rtlCol="0" anchor="ctr"/>
            <a:lstStyle/>
            <a:p>
              <a:pPr algn="ctr">
                <a:lnSpc>
                  <a:spcPts val="5631"/>
                </a:lnSpc>
              </a:pPr>
              <a:r>
                <a:rPr lang="en-US" sz="4693">
                  <a:solidFill>
                    <a:srgbClr val="000000"/>
                  </a:solidFill>
                  <a:latin typeface="Calibri (MS)"/>
                  <a:ea typeface="Calibri (MS)"/>
                  <a:cs typeface="Calibri (MS)"/>
                  <a:sym typeface="Calibri (MS)"/>
                </a:rPr>
                <a:t>🚀 Code Improvements &amp; Future Development</a:t>
              </a:r>
            </a:p>
          </p:txBody>
        </p:sp>
      </p:grpSp>
      <p:grpSp>
        <p:nvGrpSpPr>
          <p:cNvPr id="5" name="Group 5"/>
          <p:cNvGrpSpPr/>
          <p:nvPr/>
        </p:nvGrpSpPr>
        <p:grpSpPr>
          <a:xfrm>
            <a:off x="487680" y="1295400"/>
            <a:ext cx="8900160" cy="3185160"/>
            <a:chOff x="0" y="0"/>
            <a:chExt cx="11866880" cy="5852160"/>
          </a:xfrm>
        </p:grpSpPr>
        <p:sp>
          <p:nvSpPr>
            <p:cNvPr id="6" name="Freeform 6"/>
            <p:cNvSpPr/>
            <p:nvPr/>
          </p:nvSpPr>
          <p:spPr>
            <a:xfrm>
              <a:off x="0" y="0"/>
              <a:ext cx="11704320" cy="5201920"/>
            </a:xfrm>
            <a:custGeom>
              <a:avLst/>
              <a:gdLst/>
              <a:ahLst/>
              <a:cxnLst/>
              <a:rect l="l" t="t" r="r" b="b"/>
              <a:pathLst>
                <a:path w="11704320" h="5201920">
                  <a:moveTo>
                    <a:pt x="0" y="0"/>
                  </a:moveTo>
                  <a:lnTo>
                    <a:pt x="11704320" y="0"/>
                  </a:lnTo>
                  <a:lnTo>
                    <a:pt x="11704320" y="5201920"/>
                  </a:lnTo>
                  <a:lnTo>
                    <a:pt x="0" y="5201920"/>
                  </a:lnTo>
                  <a:close/>
                </a:path>
              </a:pathLst>
            </a:custGeom>
            <a:solidFill>
              <a:srgbClr val="000000">
                <a:alpha val="0"/>
              </a:srgbClr>
            </a:solidFill>
          </p:spPr>
          <p:txBody>
            <a:bodyPr/>
            <a:lstStyle/>
            <a:p>
              <a:endParaRPr lang="en-US"/>
            </a:p>
          </p:txBody>
        </p:sp>
        <p:sp>
          <p:nvSpPr>
            <p:cNvPr id="7" name="TextBox 7"/>
            <p:cNvSpPr txBox="1"/>
            <p:nvPr/>
          </p:nvSpPr>
          <p:spPr>
            <a:xfrm>
              <a:off x="162560" y="602615"/>
              <a:ext cx="11704320" cy="5249545"/>
            </a:xfrm>
            <a:prstGeom prst="rect">
              <a:avLst/>
            </a:prstGeom>
          </p:spPr>
          <p:txBody>
            <a:bodyPr lIns="0" tIns="0" rIns="0" bIns="0" rtlCol="0" anchor="t"/>
            <a:lstStyle/>
            <a:p>
              <a:pPr algn="l">
                <a:lnSpc>
                  <a:spcPts val="2304"/>
                </a:lnSpc>
              </a:pPr>
              <a:r>
                <a:rPr lang="en-US" dirty="0">
                  <a:solidFill>
                    <a:srgbClr val="000000"/>
                  </a:solidFill>
                  <a:latin typeface="Calibri (MS)"/>
                  <a:ea typeface="Calibri (MS)"/>
                  <a:cs typeface="Calibri (MS)"/>
                  <a:sym typeface="Calibri (MS)"/>
                </a:rPr>
                <a:t>✅ **What’s Working Now?**</a:t>
              </a:r>
            </a:p>
            <a:p>
              <a:pPr algn="l">
                <a:lnSpc>
                  <a:spcPts val="2304"/>
                </a:lnSpc>
              </a:pPr>
              <a:endParaRPr lang="en-US" dirty="0">
                <a:solidFill>
                  <a:srgbClr val="000000"/>
                </a:solidFill>
                <a:latin typeface="Calibri (MS)"/>
                <a:ea typeface="Calibri (MS)"/>
                <a:cs typeface="Calibri (MS)"/>
                <a:sym typeface="Calibri (MS)"/>
              </a:endParaRPr>
            </a:p>
            <a:p>
              <a:pPr algn="l">
                <a:lnSpc>
                  <a:spcPts val="2304"/>
                </a:lnSpc>
              </a:pPr>
              <a:r>
                <a:rPr lang="en-US" dirty="0">
                  <a:solidFill>
                    <a:srgbClr val="000000"/>
                  </a:solidFill>
                  <a:latin typeface="Calibri (MS)"/>
                  <a:ea typeface="Calibri (MS)"/>
                  <a:cs typeface="Calibri (MS)"/>
                  <a:sym typeface="Calibri (MS)"/>
                </a:rPr>
                <a:t>• Spaceship and bullet are both properly positioned.</a:t>
              </a:r>
            </a:p>
            <a:p>
              <a:pPr algn="l">
                <a:lnSpc>
                  <a:spcPts val="2304"/>
                </a:lnSpc>
              </a:pPr>
              <a:r>
                <a:rPr lang="en-US" dirty="0">
                  <a:solidFill>
                    <a:srgbClr val="000000"/>
                  </a:solidFill>
                  <a:latin typeface="Calibri (MS)"/>
                  <a:ea typeface="Calibri (MS)"/>
                  <a:cs typeface="Calibri (MS)"/>
                  <a:sym typeface="Calibri (MS)"/>
                </a:rPr>
                <a:t>• Bullet fires when pressing Enter.</a:t>
              </a:r>
            </a:p>
            <a:p>
              <a:pPr algn="l">
                <a:lnSpc>
                  <a:spcPts val="2304"/>
                </a:lnSpc>
              </a:pPr>
              <a:r>
                <a:rPr lang="en-US" dirty="0">
                  <a:solidFill>
                    <a:srgbClr val="000000"/>
                  </a:solidFill>
                  <a:latin typeface="Calibri (MS)"/>
                  <a:ea typeface="Calibri (MS)"/>
                  <a:cs typeface="Calibri (MS)"/>
                  <a:sym typeface="Calibri (MS)"/>
                </a:rPr>
                <a:t>• Bullet moves smoothly upwards.</a:t>
              </a:r>
            </a:p>
            <a:p>
              <a:pPr algn="l">
                <a:lnSpc>
                  <a:spcPts val="2304"/>
                </a:lnSpc>
              </a:pPr>
              <a:endParaRPr lang="en-US" dirty="0">
                <a:solidFill>
                  <a:srgbClr val="000000"/>
                </a:solidFill>
                <a:latin typeface="Calibri (MS)"/>
                <a:ea typeface="Calibri (MS)"/>
                <a:cs typeface="Calibri (MS)"/>
                <a:sym typeface="Calibri (MS)"/>
              </a:endParaRPr>
            </a:p>
            <a:p>
              <a:pPr algn="l">
                <a:lnSpc>
                  <a:spcPts val="2304"/>
                </a:lnSpc>
              </a:pPr>
              <a:r>
                <a:rPr lang="en-US" dirty="0">
                  <a:solidFill>
                    <a:srgbClr val="000000"/>
                  </a:solidFill>
                  <a:latin typeface="Calibri (MS)"/>
                  <a:ea typeface="Calibri (MS)"/>
                  <a:cs typeface="Calibri (MS)"/>
                  <a:sym typeface="Calibri (MS)"/>
                </a:rPr>
                <a:t>🔧 **What Needs Improvement?**</a:t>
              </a:r>
            </a:p>
            <a:p>
              <a:pPr algn="l">
                <a:lnSpc>
                  <a:spcPts val="2304"/>
                </a:lnSpc>
              </a:pPr>
              <a:endParaRPr lang="en-US" dirty="0">
                <a:solidFill>
                  <a:srgbClr val="000000"/>
                </a:solidFill>
                <a:latin typeface="Calibri (MS)"/>
                <a:ea typeface="Calibri (MS)"/>
                <a:cs typeface="Calibri (MS)"/>
                <a:sym typeface="Calibri (MS)"/>
              </a:endParaRPr>
            </a:p>
            <a:p>
              <a:pPr algn="l">
                <a:lnSpc>
                  <a:spcPts val="2304"/>
                </a:lnSpc>
              </a:pPr>
              <a:r>
                <a:rPr lang="en-US" dirty="0">
                  <a:solidFill>
                    <a:srgbClr val="000000"/>
                  </a:solidFill>
                  <a:latin typeface="Calibri (MS)"/>
                  <a:ea typeface="Calibri (MS)"/>
                  <a:cs typeface="Calibri (MS)"/>
                  <a:sym typeface="Calibri (MS)"/>
                </a:rPr>
                <a:t>• Spaceship movement using “A, D, W, S” (currently it is fixed at one position).</a:t>
              </a:r>
            </a:p>
            <a:p>
              <a:pPr algn="l">
                <a:lnSpc>
                  <a:spcPts val="2304"/>
                </a:lnSpc>
              </a:pPr>
              <a:r>
                <a:rPr lang="en-US" dirty="0">
                  <a:solidFill>
                    <a:srgbClr val="000000"/>
                  </a:solidFill>
                  <a:latin typeface="Calibri (MS)"/>
                  <a:ea typeface="Calibri (MS)"/>
                  <a:cs typeface="Calibri (MS)"/>
                  <a:sym typeface="Calibri (MS)"/>
                </a:rPr>
                <a:t>• Allow multiple bullets to fire at once.</a:t>
              </a:r>
            </a:p>
            <a:p>
              <a:pPr algn="l">
                <a:lnSpc>
                  <a:spcPts val="2304"/>
                </a:lnSpc>
              </a:pPr>
              <a:endParaRPr lang="en-US" dirty="0">
                <a:solidFill>
                  <a:srgbClr val="000000"/>
                </a:solidFill>
                <a:latin typeface="Calibri (MS)"/>
                <a:ea typeface="Calibri (MS)"/>
                <a:cs typeface="Calibri (MS)"/>
                <a:sym typeface="Calibri (MS)"/>
              </a:endParaRPr>
            </a:p>
            <a:p>
              <a:pPr algn="l">
                <a:lnSpc>
                  <a:spcPts val="2304"/>
                </a:lnSpc>
              </a:pPr>
              <a:r>
                <a:rPr lang="en-US" dirty="0">
                  <a:solidFill>
                    <a:srgbClr val="000000"/>
                  </a:solidFill>
                  <a:latin typeface="Calibri (MS)"/>
                  <a:ea typeface="Calibri (MS)"/>
                  <a:cs typeface="Calibri (MS)"/>
                  <a:sym typeface="Calibri (MS)"/>
                </a:rPr>
                <a:t>🚀 **Future Development**</a:t>
              </a:r>
            </a:p>
            <a:p>
              <a:pPr algn="l">
                <a:lnSpc>
                  <a:spcPts val="2304"/>
                </a:lnSpc>
              </a:pPr>
              <a:endParaRPr lang="en-US" dirty="0">
                <a:solidFill>
                  <a:srgbClr val="000000"/>
                </a:solidFill>
                <a:latin typeface="Calibri (MS)"/>
                <a:ea typeface="Calibri (MS)"/>
                <a:cs typeface="Calibri (MS)"/>
                <a:sym typeface="Calibri (MS)"/>
              </a:endParaRPr>
            </a:p>
            <a:p>
              <a:pPr>
                <a:lnSpc>
                  <a:spcPts val="2304"/>
                </a:lnSpc>
              </a:pPr>
              <a:r>
                <a:rPr lang="en-US" dirty="0">
                  <a:solidFill>
                    <a:srgbClr val="000000"/>
                  </a:solidFill>
                  <a:latin typeface="Calibri (MS)"/>
                  <a:ea typeface="Calibri (MS)"/>
                  <a:cs typeface="Calibri (MS)"/>
                  <a:sym typeface="Calibri (MS)"/>
                </a:rPr>
                <a:t>• Introduce enemy aliens that bullets can hit.</a:t>
              </a:r>
            </a:p>
            <a:p>
              <a:pPr algn="l">
                <a:lnSpc>
                  <a:spcPts val="2304"/>
                </a:lnSpc>
              </a:pPr>
              <a:r>
                <a:rPr lang="en-US" dirty="0">
                  <a:solidFill>
                    <a:srgbClr val="000000"/>
                  </a:solidFill>
                  <a:latin typeface="Calibri (MS)"/>
                  <a:ea typeface="Calibri (MS)"/>
                  <a:cs typeface="Calibri (MS)"/>
                  <a:sym typeface="Calibri (MS)"/>
                </a:rPr>
                <a:t>• Identify collisions amongst them.</a:t>
              </a:r>
            </a:p>
            <a:p>
              <a:pPr algn="l">
                <a:lnSpc>
                  <a:spcPts val="2304"/>
                </a:lnSpc>
              </a:pPr>
              <a:r>
                <a:rPr lang="en-US" dirty="0">
                  <a:solidFill>
                    <a:srgbClr val="000000"/>
                  </a:solidFill>
                  <a:latin typeface="Calibri (MS)"/>
                  <a:ea typeface="Calibri (MS)"/>
                  <a:cs typeface="Calibri (MS)"/>
                  <a:sym typeface="Calibri (MS)"/>
                </a:rPr>
                <a:t>• Develop a complete game engine with continuous play</a:t>
              </a:r>
              <a:r>
                <a:rPr lang="en-US" sz="1920" dirty="0">
                  <a:solidFill>
                    <a:srgbClr val="000000"/>
                  </a:solidFill>
                  <a:latin typeface="Calibri (MS)"/>
                  <a:ea typeface="Calibri (MS)"/>
                  <a:cs typeface="Calibri (MS)"/>
                  <a:sym typeface="Calibri (MS)"/>
                </a:rPr>
                <a:t>.</a:t>
              </a:r>
            </a:p>
            <a:p>
              <a:pPr algn="l">
                <a:lnSpc>
                  <a:spcPts val="2304"/>
                </a:lnSpc>
              </a:pPr>
              <a:endParaRPr lang="en-US" sz="1920" dirty="0">
                <a:solidFill>
                  <a:srgbClr val="000000"/>
                </a:solidFill>
                <a:latin typeface="Calibri (MS)"/>
                <a:ea typeface="Calibri (MS)"/>
                <a:cs typeface="Calibri (MS)"/>
                <a:sym typeface="Calibri (MS)"/>
              </a:endParaRPr>
            </a:p>
            <a:p>
              <a:pPr>
                <a:lnSpc>
                  <a:spcPts val="2304"/>
                </a:lnSpc>
              </a:pPr>
              <a:r>
                <a:rPr lang="en-US" sz="1400" i="1" dirty="0">
                  <a:solidFill>
                    <a:srgbClr val="000000"/>
                  </a:solidFill>
                  <a:latin typeface="Calibri (MS)"/>
                  <a:ea typeface="Calibri (MS)"/>
                  <a:cs typeface="Calibri (MS)"/>
                  <a:sym typeface="Calibri (MS)"/>
                </a:rPr>
                <a:t>M.M. Rubaiet Ahmed                     Noshin Islam                   </a:t>
              </a:r>
              <a:r>
                <a:rPr lang="en-US" sz="1400" b="1" dirty="0">
                  <a:solidFill>
                    <a:srgbClr val="000000"/>
                  </a:solidFill>
                  <a:latin typeface="Calibri (MS)"/>
                  <a:ea typeface="Calibri (MS)"/>
                  <a:cs typeface="Calibri (MS)"/>
                  <a:sym typeface="Calibri (MS)"/>
                </a:rPr>
                <a:t>Group 8                   </a:t>
              </a:r>
              <a:r>
                <a:rPr lang="en-US" sz="1400" i="1" dirty="0">
                  <a:solidFill>
                    <a:srgbClr val="000000"/>
                  </a:solidFill>
                  <a:latin typeface="Calibri (MS)"/>
                  <a:ea typeface="Calibri (MS)"/>
                  <a:cs typeface="Calibri (MS)"/>
                  <a:sym typeface="Calibri (MS)"/>
                </a:rPr>
                <a:t>Mahin Ahmad                      Md. Nafiz Rahman</a:t>
              </a:r>
            </a:p>
            <a:p>
              <a:pPr algn="l">
                <a:lnSpc>
                  <a:spcPts val="2304"/>
                </a:lnSpc>
              </a:pPr>
              <a:endParaRPr lang="en-US" sz="1920" dirty="0">
                <a:solidFill>
                  <a:srgbClr val="000000"/>
                </a:solidFill>
                <a:latin typeface="Calibri (MS)"/>
                <a:ea typeface="Calibri (MS)"/>
                <a:cs typeface="Calibri (MS)"/>
                <a:sym typeface="Calibri (MS)"/>
              </a:endParaRPr>
            </a:p>
            <a:p>
              <a:pPr algn="l">
                <a:lnSpc>
                  <a:spcPts val="2304"/>
                </a:lnSpc>
              </a:pPr>
              <a:endParaRPr lang="en-US" sz="1920" dirty="0">
                <a:solidFill>
                  <a:srgbClr val="000000"/>
                </a:solidFill>
                <a:latin typeface="Calibri (MS)"/>
                <a:ea typeface="Calibri (MS)"/>
                <a:cs typeface="Calibri (MS)"/>
                <a:sym typeface="Calibri (MS)"/>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Space Invaders</Template>
  <TotalTime>97</TotalTime>
  <Words>538</Words>
  <Application>Microsoft Office PowerPoint</Application>
  <PresentationFormat>Custom</PresentationFormat>
  <Paragraphs>62</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Calibri (MS) Bold</vt:lpstr>
      <vt:lpstr>Arial</vt:lpstr>
      <vt:lpstr>Calibri</vt:lpstr>
      <vt:lpstr>Calibri (MS)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Noshin Islam</dc:creator>
  <cp:lastModifiedBy>Noshin Islam</cp:lastModifiedBy>
  <cp:revision>1</cp:revision>
  <dcterms:created xsi:type="dcterms:W3CDTF">2025-02-23T02:58:43Z</dcterms:created>
  <dcterms:modified xsi:type="dcterms:W3CDTF">2025-02-24T02:41:11Z</dcterms:modified>
  <dc:identifier>DAGf2j3ss7g</dc:identifier>
</cp:coreProperties>
</file>