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375" r:id="rId2"/>
    <p:sldId id="390" r:id="rId3"/>
    <p:sldId id="396" r:id="rId4"/>
    <p:sldId id="395" r:id="rId5"/>
    <p:sldId id="391" r:id="rId6"/>
    <p:sldId id="361" r:id="rId7"/>
    <p:sldId id="362" r:id="rId8"/>
    <p:sldId id="363" r:id="rId9"/>
    <p:sldId id="373" r:id="rId10"/>
    <p:sldId id="354" r:id="rId11"/>
  </p:sldIdLst>
  <p:sldSz cx="13004800" cy="9753600"/>
  <p:notesSz cx="6669088" cy="99282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nknown User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51" d="100"/>
          <a:sy n="51" d="100"/>
        </p:scale>
        <p:origin x="1524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890047" cy="496089"/>
          </a:xfrm>
          <a:prstGeom prst="rect">
            <a:avLst/>
          </a:prstGeom>
        </p:spPr>
        <p:txBody>
          <a:bodyPr vert="horz" lIns="66980" tIns="33490" rIns="66980" bIns="33490" rtlCol="0"/>
          <a:lstStyle>
            <a:lvl1pPr algn="l">
              <a:defRPr sz="9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777412" y="1"/>
            <a:ext cx="2890047" cy="496089"/>
          </a:xfrm>
          <a:prstGeom prst="rect">
            <a:avLst/>
          </a:prstGeom>
        </p:spPr>
        <p:txBody>
          <a:bodyPr vert="horz" lIns="66980" tIns="33490" rIns="66980" bIns="33490" rtlCol="0"/>
          <a:lstStyle>
            <a:lvl1pPr algn="r">
              <a:defRPr sz="900"/>
            </a:lvl1pPr>
          </a:lstStyle>
          <a:p>
            <a:fld id="{6AF2A481-4396-4962-B64B-483B33B10025}" type="datetimeFigureOut">
              <a:rPr lang="en-GB" smtClean="0"/>
              <a:t>22/06/2020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0521"/>
            <a:ext cx="2890047" cy="496089"/>
          </a:xfrm>
          <a:prstGeom prst="rect">
            <a:avLst/>
          </a:prstGeom>
        </p:spPr>
        <p:txBody>
          <a:bodyPr vert="horz" lIns="66980" tIns="33490" rIns="66980" bIns="33490" rtlCol="0" anchor="b"/>
          <a:lstStyle>
            <a:lvl1pPr algn="l">
              <a:defRPr sz="9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777412" y="9430521"/>
            <a:ext cx="2890047" cy="496089"/>
          </a:xfrm>
          <a:prstGeom prst="rect">
            <a:avLst/>
          </a:prstGeom>
        </p:spPr>
        <p:txBody>
          <a:bodyPr vert="horz" lIns="66980" tIns="33490" rIns="66980" bIns="33490" rtlCol="0" anchor="b"/>
          <a:lstStyle>
            <a:lvl1pPr algn="r">
              <a:defRPr sz="900"/>
            </a:lvl1pPr>
          </a:lstStyle>
          <a:p>
            <a:fld id="{0193D6C4-8122-4B6E-9A19-76DCEE8D3DC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43058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7836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>
          <a:xfrm>
            <a:off x="666750" y="4716463"/>
            <a:ext cx="5335588" cy="4467225"/>
          </a:xfrm>
          <a:prstGeom prst="rect">
            <a:avLst/>
          </a:prstGeom>
        </p:spPr>
        <p:txBody>
          <a:bodyPr lIns="66980" tIns="33490" rIns="66980" bIns="33490">
            <a:norm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921284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>
          <a:xfrm>
            <a:off x="666750" y="4716463"/>
            <a:ext cx="5335588" cy="4467225"/>
          </a:xfrm>
          <a:prstGeom prst="rect">
            <a:avLst/>
          </a:prstGeom>
        </p:spPr>
        <p:txBody>
          <a:bodyPr lIns="66980" tIns="33490" rIns="66980" bIns="33490">
            <a:normAutofit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46132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75360" y="3023616"/>
            <a:ext cx="11054080" cy="20482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950720" y="5462016"/>
            <a:ext cx="9103359" cy="2438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6/22/2020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rgbClr val="74767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500" b="0" i="1">
                <a:solidFill>
                  <a:srgbClr val="5C5C5C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6/22/2020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rgbClr val="74767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50240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697471" y="2243328"/>
            <a:ext cx="5657088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6/22/2020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rgbClr val="747676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6/22/2020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6/22/2020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09600" y="756509"/>
            <a:ext cx="11785600" cy="6400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rgbClr val="747676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498600" y="2355050"/>
            <a:ext cx="10007600" cy="552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00" b="0" i="1">
                <a:solidFill>
                  <a:srgbClr val="5C5C5C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421632" y="9070848"/>
            <a:ext cx="4161535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50240" y="9070848"/>
            <a:ext cx="2991104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6/22/2020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363456" y="9070848"/>
            <a:ext cx="2991104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sp>
        <p:nvSpPr>
          <p:cNvPr id="8" name="object 2"/>
          <p:cNvSpPr/>
          <p:nvPr userDrawn="1"/>
        </p:nvSpPr>
        <p:spPr>
          <a:xfrm>
            <a:off x="1" y="16370"/>
            <a:ext cx="13004799" cy="1736230"/>
          </a:xfrm>
          <a:prstGeom prst="rect">
            <a:avLst/>
          </a:prstGeom>
          <a:blipFill>
            <a:blip r:embed="rId7" cstate="print"/>
            <a:srcRect/>
            <a:stretch>
              <a:fillRect t="-52666"/>
            </a:stretch>
          </a:blipFill>
        </p:spPr>
        <p:txBody>
          <a:bodyPr wrap="square" lIns="0" tIns="0" rIns="0" bIns="0" rtlCol="0"/>
          <a:lstStyle/>
          <a:p>
            <a:endParaRPr sz="256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" y="0"/>
            <a:ext cx="13004799" cy="26506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560" dirty="0"/>
          </a:p>
        </p:txBody>
      </p:sp>
      <p:sp>
        <p:nvSpPr>
          <p:cNvPr id="3" name="object 3"/>
          <p:cNvSpPr/>
          <p:nvPr/>
        </p:nvSpPr>
        <p:spPr>
          <a:xfrm>
            <a:off x="1192107" y="216747"/>
            <a:ext cx="3576319" cy="9414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560" dirty="0"/>
          </a:p>
        </p:txBody>
      </p:sp>
      <p:sp>
        <p:nvSpPr>
          <p:cNvPr id="4" name="object 4"/>
          <p:cNvSpPr txBox="1"/>
          <p:nvPr/>
        </p:nvSpPr>
        <p:spPr>
          <a:xfrm>
            <a:off x="1822161" y="3612059"/>
            <a:ext cx="9465506" cy="11798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062">
              <a:lnSpc>
                <a:spcPts val="9150"/>
              </a:lnSpc>
            </a:pPr>
            <a:r>
              <a:rPr sz="7680" spc="-21" dirty="0">
                <a:solidFill>
                  <a:srgbClr val="C51538"/>
                </a:solidFill>
                <a:latin typeface="Impact"/>
                <a:cs typeface="Impact"/>
              </a:rPr>
              <a:t>EE3</a:t>
            </a:r>
            <a:r>
              <a:rPr sz="7680" spc="14" dirty="0">
                <a:solidFill>
                  <a:srgbClr val="C51538"/>
                </a:solidFill>
                <a:latin typeface="Impact"/>
                <a:cs typeface="Impact"/>
              </a:rPr>
              <a:t>/</a:t>
            </a:r>
            <a:r>
              <a:rPr sz="7680" spc="-14" dirty="0">
                <a:solidFill>
                  <a:srgbClr val="C51538"/>
                </a:solidFill>
                <a:latin typeface="Impact"/>
                <a:cs typeface="Impact"/>
              </a:rPr>
              <a:t>E</a:t>
            </a:r>
            <a:r>
              <a:rPr sz="7680" spc="-21" dirty="0">
                <a:solidFill>
                  <a:srgbClr val="C51538"/>
                </a:solidFill>
                <a:latin typeface="Impact"/>
                <a:cs typeface="Impact"/>
              </a:rPr>
              <a:t>I</a:t>
            </a:r>
            <a:r>
              <a:rPr sz="7680" dirty="0">
                <a:solidFill>
                  <a:srgbClr val="C51538"/>
                </a:solidFill>
                <a:latin typeface="Impact"/>
                <a:cs typeface="Impact"/>
              </a:rPr>
              <a:t>E</a:t>
            </a:r>
            <a:r>
              <a:rPr sz="7680" spc="-43" dirty="0">
                <a:solidFill>
                  <a:srgbClr val="C51538"/>
                </a:solidFill>
                <a:latin typeface="Impact"/>
                <a:cs typeface="Impact"/>
              </a:rPr>
              <a:t>3 </a:t>
            </a:r>
            <a:r>
              <a:rPr sz="7680" spc="-28" dirty="0">
                <a:solidFill>
                  <a:srgbClr val="C51538"/>
                </a:solidFill>
                <a:latin typeface="Impact"/>
                <a:cs typeface="Impact"/>
              </a:rPr>
              <a:t>Gro</a:t>
            </a:r>
            <a:r>
              <a:rPr sz="7680" spc="-43" dirty="0">
                <a:solidFill>
                  <a:srgbClr val="C51538"/>
                </a:solidFill>
                <a:latin typeface="Impact"/>
                <a:cs typeface="Impact"/>
              </a:rPr>
              <a:t>up</a:t>
            </a:r>
            <a:r>
              <a:rPr sz="7680" spc="-57" dirty="0">
                <a:solidFill>
                  <a:srgbClr val="C51538"/>
                </a:solidFill>
                <a:latin typeface="Impact"/>
                <a:cs typeface="Impact"/>
              </a:rPr>
              <a:t> </a:t>
            </a:r>
            <a:r>
              <a:rPr sz="7680" spc="-21" dirty="0">
                <a:solidFill>
                  <a:srgbClr val="C51538"/>
                </a:solidFill>
                <a:latin typeface="Impact"/>
                <a:cs typeface="Impact"/>
              </a:rPr>
              <a:t>Proj</a:t>
            </a:r>
            <a:r>
              <a:rPr sz="7680" spc="-43" dirty="0">
                <a:solidFill>
                  <a:srgbClr val="C51538"/>
                </a:solidFill>
                <a:latin typeface="Impact"/>
                <a:cs typeface="Impact"/>
              </a:rPr>
              <a:t>e</a:t>
            </a:r>
            <a:r>
              <a:rPr sz="7680" spc="7" dirty="0">
                <a:solidFill>
                  <a:srgbClr val="C51538"/>
                </a:solidFill>
                <a:latin typeface="Impact"/>
                <a:cs typeface="Impact"/>
              </a:rPr>
              <a:t>c</a:t>
            </a:r>
            <a:r>
              <a:rPr sz="7680" spc="-14" dirty="0">
                <a:solidFill>
                  <a:srgbClr val="C51538"/>
                </a:solidFill>
                <a:latin typeface="Impact"/>
                <a:cs typeface="Impact"/>
              </a:rPr>
              <a:t>t</a:t>
            </a:r>
            <a:r>
              <a:rPr sz="7680" dirty="0">
                <a:solidFill>
                  <a:srgbClr val="C51538"/>
                </a:solidFill>
                <a:latin typeface="Impact"/>
                <a:cs typeface="Impact"/>
              </a:rPr>
              <a:t>s</a:t>
            </a:r>
            <a:endParaRPr sz="7680" dirty="0">
              <a:latin typeface="Impact"/>
              <a:cs typeface="Impac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58238" y="7515952"/>
            <a:ext cx="5039361" cy="105067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062"/>
            <a:r>
              <a:rPr sz="2276" b="1" spc="-14" dirty="0">
                <a:solidFill>
                  <a:srgbClr val="4B4F55"/>
                </a:solidFill>
                <a:cs typeface="Arial"/>
              </a:rPr>
              <a:t>Conta</a:t>
            </a:r>
            <a:r>
              <a:rPr sz="2276" b="1" spc="-7" dirty="0">
                <a:solidFill>
                  <a:srgbClr val="4B4F55"/>
                </a:solidFill>
                <a:cs typeface="Arial"/>
              </a:rPr>
              <a:t>cts:</a:t>
            </a:r>
            <a:r>
              <a:rPr sz="2276" dirty="0">
                <a:solidFill>
                  <a:srgbClr val="4B4F55"/>
                </a:solidFill>
                <a:cs typeface="Arial"/>
              </a:rPr>
              <a:t> </a:t>
            </a:r>
            <a:r>
              <a:rPr sz="2276" spc="28" dirty="0">
                <a:solidFill>
                  <a:srgbClr val="4B4F55"/>
                </a:solidFill>
                <a:cs typeface="Arial"/>
              </a:rPr>
              <a:t> </a:t>
            </a:r>
            <a:r>
              <a:rPr lang="en-GB" sz="2276" spc="28" dirty="0">
                <a:solidFill>
                  <a:srgbClr val="4B4F55"/>
                </a:solidFill>
                <a:cs typeface="Arial"/>
              </a:rPr>
              <a:t>	</a:t>
            </a:r>
            <a:r>
              <a:rPr lang="en-GB" sz="2276" spc="-14" dirty="0">
                <a:solidFill>
                  <a:srgbClr val="4B4F55"/>
                </a:solidFill>
                <a:cs typeface="Arial"/>
              </a:rPr>
              <a:t>Esther Perea</a:t>
            </a:r>
            <a:endParaRPr lang="en-GB" sz="2276" dirty="0">
              <a:cs typeface="Arial"/>
            </a:endParaRPr>
          </a:p>
          <a:p>
            <a:pPr marL="18062"/>
            <a:r>
              <a:rPr lang="en-GB" sz="2276" spc="-21" dirty="0">
                <a:solidFill>
                  <a:srgbClr val="4B4F55"/>
                </a:solidFill>
                <a:cs typeface="Arial"/>
              </a:rPr>
              <a:t>		</a:t>
            </a:r>
            <a:r>
              <a:rPr sz="2276" spc="-21" dirty="0">
                <a:solidFill>
                  <a:srgbClr val="4B4F55"/>
                </a:solidFill>
                <a:cs typeface="Arial"/>
              </a:rPr>
              <a:t>C</a:t>
            </a:r>
            <a:r>
              <a:rPr sz="2276" dirty="0">
                <a:solidFill>
                  <a:srgbClr val="4B4F55"/>
                </a:solidFill>
                <a:cs typeface="Arial"/>
              </a:rPr>
              <a:t>l</a:t>
            </a:r>
            <a:r>
              <a:rPr sz="2276" spc="-14" dirty="0">
                <a:solidFill>
                  <a:srgbClr val="4B4F55"/>
                </a:solidFill>
                <a:cs typeface="Arial"/>
              </a:rPr>
              <a:t>a</a:t>
            </a:r>
            <a:r>
              <a:rPr sz="2276" spc="-21" dirty="0">
                <a:solidFill>
                  <a:srgbClr val="4B4F55"/>
                </a:solidFill>
                <a:cs typeface="Arial"/>
              </a:rPr>
              <a:t>r</a:t>
            </a:r>
            <a:r>
              <a:rPr sz="2276" spc="-14" dirty="0">
                <a:solidFill>
                  <a:srgbClr val="4B4F55"/>
                </a:solidFill>
                <a:cs typeface="Arial"/>
              </a:rPr>
              <a:t>e</a:t>
            </a:r>
            <a:r>
              <a:rPr sz="2276" spc="14" dirty="0">
                <a:solidFill>
                  <a:srgbClr val="4B4F55"/>
                </a:solidFill>
                <a:cs typeface="Arial"/>
              </a:rPr>
              <a:t> </a:t>
            </a:r>
            <a:r>
              <a:rPr sz="2276" spc="-21" dirty="0">
                <a:solidFill>
                  <a:srgbClr val="4B4F55"/>
                </a:solidFill>
                <a:cs typeface="Arial"/>
              </a:rPr>
              <a:t>Dr</a:t>
            </a:r>
            <a:r>
              <a:rPr sz="2276" spc="-43" dirty="0">
                <a:solidFill>
                  <a:srgbClr val="4B4F55"/>
                </a:solidFill>
                <a:cs typeface="Arial"/>
              </a:rPr>
              <a:t>y</a:t>
            </a:r>
            <a:r>
              <a:rPr sz="2276" spc="-7" dirty="0">
                <a:solidFill>
                  <a:srgbClr val="4B4F55"/>
                </a:solidFill>
                <a:cs typeface="Arial"/>
              </a:rPr>
              <a:t>s</a:t>
            </a:r>
            <a:r>
              <a:rPr sz="2276" spc="-14" dirty="0">
                <a:solidFill>
                  <a:srgbClr val="4B4F55"/>
                </a:solidFill>
                <a:cs typeface="Arial"/>
              </a:rPr>
              <a:t>dale</a:t>
            </a:r>
            <a:endParaRPr lang="en-GB" sz="2276" spc="-14" dirty="0">
              <a:solidFill>
                <a:srgbClr val="4B4F55"/>
              </a:solidFill>
              <a:cs typeface="Arial"/>
            </a:endParaRPr>
          </a:p>
          <a:p>
            <a:pPr marL="18062"/>
            <a:r>
              <a:rPr lang="en-GB" sz="2276" spc="-14" dirty="0">
                <a:solidFill>
                  <a:srgbClr val="4B4F55"/>
                </a:solidFill>
                <a:cs typeface="Arial"/>
              </a:rPr>
              <a:t>		Steve Wright</a:t>
            </a:r>
            <a:endParaRPr sz="2276" dirty="0"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842677" y="5410200"/>
            <a:ext cx="1319445" cy="6127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8062"/>
            <a:r>
              <a:rPr sz="3982" spc="-36" dirty="0">
                <a:solidFill>
                  <a:srgbClr val="002E61"/>
                </a:solidFill>
                <a:cs typeface="Verdana"/>
              </a:rPr>
              <a:t>201</a:t>
            </a:r>
            <a:r>
              <a:rPr lang="en-GB" sz="3982" spc="-28" dirty="0">
                <a:solidFill>
                  <a:srgbClr val="002E61"/>
                </a:solidFill>
                <a:cs typeface="Verdana"/>
              </a:rPr>
              <a:t>9</a:t>
            </a:r>
            <a:endParaRPr sz="3982" dirty="0"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6058339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25600" y="3810000"/>
            <a:ext cx="914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9600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13242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454578" y="579748"/>
            <a:ext cx="11704965" cy="6771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chemeClr val="accent2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GB" dirty="0"/>
              <a:t>3. Documentation</a:t>
            </a:r>
            <a:endParaRPr lang="en-GB" altLang="en-US" dirty="0"/>
          </a:p>
        </p:txBody>
      </p:sp>
      <p:sp>
        <p:nvSpPr>
          <p:cNvPr id="4" name="Rectangle 3"/>
          <p:cNvSpPr/>
          <p:nvPr/>
        </p:nvSpPr>
        <p:spPr>
          <a:xfrm>
            <a:off x="1320800" y="2057400"/>
            <a:ext cx="10363200" cy="535338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35537" indent="-517475">
              <a:lnSpc>
                <a:spcPts val="5200"/>
              </a:lnSpc>
              <a:spcAft>
                <a:spcPts val="600"/>
              </a:spcAft>
              <a:buClr>
                <a:srgbClr val="6C7070"/>
              </a:buClr>
              <a:buFont typeface="Arial"/>
              <a:buChar char="•"/>
              <a:tabLst>
                <a:tab pos="536440" algn="l"/>
              </a:tabLst>
            </a:pPr>
            <a:r>
              <a:rPr lang="en-GB" sz="3200" spc="-43" dirty="0">
                <a:cs typeface="Arial"/>
              </a:rPr>
              <a:t>To produce a virtual Design History File consisting of:</a:t>
            </a:r>
          </a:p>
          <a:p>
            <a:pPr marL="1389662" lvl="2" indent="-457200">
              <a:lnSpc>
                <a:spcPts val="5200"/>
              </a:lnSpc>
              <a:buClr>
                <a:srgbClr val="6C7070"/>
              </a:buClr>
              <a:buFont typeface="Calibri" panose="020F0502020204030204" pitchFamily="34" charset="0"/>
              <a:buChar char="‒"/>
              <a:tabLst>
                <a:tab pos="536440" algn="l"/>
              </a:tabLst>
            </a:pPr>
            <a:r>
              <a:rPr lang="en-GB" sz="3200" spc="-43" dirty="0">
                <a:cs typeface="Arial"/>
              </a:rPr>
              <a:t>relevant code </a:t>
            </a:r>
          </a:p>
          <a:p>
            <a:pPr marL="1389662" lvl="2" indent="-457200">
              <a:lnSpc>
                <a:spcPts val="5200"/>
              </a:lnSpc>
              <a:buClr>
                <a:srgbClr val="6C7070"/>
              </a:buClr>
              <a:buFont typeface="Calibri" panose="020F0502020204030204" pitchFamily="34" charset="0"/>
              <a:buChar char="‒"/>
              <a:tabLst>
                <a:tab pos="536440" algn="l"/>
              </a:tabLst>
            </a:pPr>
            <a:r>
              <a:rPr lang="en-GB" sz="3200" spc="-43" dirty="0">
                <a:cs typeface="Arial"/>
              </a:rPr>
              <a:t>specifications </a:t>
            </a:r>
          </a:p>
          <a:p>
            <a:pPr marL="1389662" lvl="2" indent="-457200">
              <a:lnSpc>
                <a:spcPts val="5200"/>
              </a:lnSpc>
              <a:buClr>
                <a:srgbClr val="6C7070"/>
              </a:buClr>
              <a:buFont typeface="Calibri" panose="020F0502020204030204" pitchFamily="34" charset="0"/>
              <a:buChar char="‒"/>
              <a:tabLst>
                <a:tab pos="536440" algn="l"/>
              </a:tabLst>
            </a:pPr>
            <a:r>
              <a:rPr lang="en-GB" sz="3200" spc="-43" dirty="0">
                <a:cs typeface="Arial"/>
              </a:rPr>
              <a:t>materials sourced and used </a:t>
            </a:r>
          </a:p>
          <a:p>
            <a:pPr marL="1389662" lvl="2" indent="-457200">
              <a:lnSpc>
                <a:spcPts val="5200"/>
              </a:lnSpc>
              <a:buClr>
                <a:srgbClr val="6C7070"/>
              </a:buClr>
              <a:buFont typeface="Calibri" panose="020F0502020204030204" pitchFamily="34" charset="0"/>
              <a:buChar char="‒"/>
              <a:tabLst>
                <a:tab pos="536440" algn="l"/>
              </a:tabLst>
            </a:pPr>
            <a:r>
              <a:rPr lang="en-GB" sz="3200" spc="-43" dirty="0">
                <a:cs typeface="Arial"/>
              </a:rPr>
              <a:t>record of meetings held</a:t>
            </a:r>
          </a:p>
          <a:p>
            <a:pPr marL="1389662" lvl="2" indent="-457200">
              <a:lnSpc>
                <a:spcPts val="5200"/>
              </a:lnSpc>
              <a:buClr>
                <a:srgbClr val="6C7070"/>
              </a:buClr>
              <a:buFont typeface="Calibri" panose="020F0502020204030204" pitchFamily="34" charset="0"/>
              <a:buChar char="‒"/>
              <a:tabLst>
                <a:tab pos="536440" algn="l"/>
              </a:tabLst>
            </a:pPr>
            <a:r>
              <a:rPr lang="en-GB" sz="3200" spc="-43" dirty="0">
                <a:cs typeface="Arial"/>
              </a:rPr>
              <a:t>decisions taken with rationale, etc.</a:t>
            </a:r>
          </a:p>
          <a:p>
            <a:pPr marL="535537" indent="-517475">
              <a:lnSpc>
                <a:spcPts val="5200"/>
              </a:lnSpc>
              <a:spcAft>
                <a:spcPts val="600"/>
              </a:spcAft>
              <a:buClr>
                <a:srgbClr val="6C7070"/>
              </a:buClr>
              <a:buFont typeface="Arial"/>
              <a:buChar char="•"/>
              <a:tabLst>
                <a:tab pos="536440" algn="l"/>
              </a:tabLst>
            </a:pPr>
            <a:r>
              <a:rPr lang="en-GB" sz="3200" spc="-43" dirty="0">
                <a:cs typeface="Arial"/>
              </a:rPr>
              <a:t>If someone were to take the project over, they should be able to pick up where you left off</a:t>
            </a:r>
          </a:p>
        </p:txBody>
      </p:sp>
    </p:spTree>
    <p:extLst>
      <p:ext uri="{BB962C8B-B14F-4D97-AF65-F5344CB8AC3E}">
        <p14:creationId xmlns:p14="http://schemas.microsoft.com/office/powerpoint/2010/main" val="523096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E21E2B9-5F28-44A9-80C5-3FA632A13A5B}"/>
              </a:ext>
            </a:extLst>
          </p:cNvPr>
          <p:cNvSpPr/>
          <p:nvPr/>
        </p:nvSpPr>
        <p:spPr>
          <a:xfrm>
            <a:off x="1092200" y="2438400"/>
            <a:ext cx="9652000" cy="417357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35537" indent="-517475">
              <a:lnSpc>
                <a:spcPts val="5200"/>
              </a:lnSpc>
              <a:spcAft>
                <a:spcPts val="600"/>
              </a:spcAft>
              <a:buClr>
                <a:srgbClr val="6C7070"/>
              </a:buClr>
              <a:buFont typeface="Arial"/>
              <a:buChar char="•"/>
              <a:tabLst>
                <a:tab pos="536440" algn="l"/>
              </a:tabLst>
            </a:pPr>
            <a:r>
              <a:rPr lang="en-GB" sz="3200" spc="-43" dirty="0">
                <a:cs typeface="Arial"/>
              </a:rPr>
              <a:t>Assessed on basis of completeness and usefulness to a third party and to the client</a:t>
            </a:r>
          </a:p>
          <a:p>
            <a:pPr marL="535537" indent="-517475">
              <a:lnSpc>
                <a:spcPts val="5200"/>
              </a:lnSpc>
              <a:spcAft>
                <a:spcPts val="600"/>
              </a:spcAft>
              <a:buClr>
                <a:srgbClr val="6C7070"/>
              </a:buClr>
              <a:buFont typeface="Arial"/>
              <a:buChar char="•"/>
              <a:tabLst>
                <a:tab pos="536440" algn="l"/>
              </a:tabLst>
            </a:pPr>
            <a:r>
              <a:rPr lang="en-GB" sz="3200" spc="-43" dirty="0">
                <a:cs typeface="Arial"/>
              </a:rPr>
              <a:t>To include sections considering sustainability and ethical consequences of your product.</a:t>
            </a:r>
          </a:p>
          <a:p>
            <a:pPr marL="535537" indent="-517475">
              <a:lnSpc>
                <a:spcPts val="5200"/>
              </a:lnSpc>
              <a:spcAft>
                <a:spcPts val="600"/>
              </a:spcAft>
              <a:buClr>
                <a:srgbClr val="6C7070"/>
              </a:buClr>
              <a:buFont typeface="Arial"/>
              <a:buChar char="•"/>
              <a:tabLst>
                <a:tab pos="536440" algn="l"/>
              </a:tabLst>
            </a:pPr>
            <a:r>
              <a:rPr lang="en-GB" sz="3200" spc="-43" dirty="0">
                <a:cs typeface="Arial"/>
              </a:rPr>
              <a:t>Weighting: 25%  </a:t>
            </a:r>
          </a:p>
          <a:p>
            <a:pPr marL="535537" indent="-517475">
              <a:lnSpc>
                <a:spcPts val="5200"/>
              </a:lnSpc>
              <a:spcAft>
                <a:spcPts val="600"/>
              </a:spcAft>
              <a:buClr>
                <a:srgbClr val="6C7070"/>
              </a:buClr>
              <a:buFont typeface="Arial"/>
              <a:buChar char="•"/>
              <a:tabLst>
                <a:tab pos="536440" algn="l"/>
              </a:tabLst>
            </a:pPr>
            <a:r>
              <a:rPr lang="en-GB" sz="3200" spc="-43" dirty="0">
                <a:cs typeface="Arial"/>
              </a:rPr>
              <a:t>Submission date: 25th June</a:t>
            </a:r>
            <a:endParaRPr lang="fr-FR" sz="3200" spc="-43" dirty="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75701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6F496FA-AFA9-45E3-82A5-1412F086BC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5643479"/>
              </p:ext>
            </p:extLst>
          </p:nvPr>
        </p:nvGraphicFramePr>
        <p:xfrm>
          <a:off x="1701800" y="1977599"/>
          <a:ext cx="9075382" cy="6891987"/>
        </p:xfrm>
        <a:graphic>
          <a:graphicData uri="http://schemas.openxmlformats.org/drawingml/2006/table">
            <a:tbl>
              <a:tblPr firstRow="1" firstCol="1" bandRow="1">
                <a:tableStyleId>{69CF1AB2-1976-4502-BF36-3FF5EA218861}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7637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86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4648"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b="1" dirty="0">
                          <a:effectLst/>
                        </a:rPr>
                        <a:t> 1. Completeness</a:t>
                      </a:r>
                      <a:endParaRPr lang="en-GB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386" marR="55386" marT="0" marB="0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GB" sz="18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386" marR="55386" marT="0" marB="0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b="1" dirty="0">
                          <a:effectLst/>
                        </a:rPr>
                        <a:t>25%</a:t>
                      </a:r>
                      <a:endParaRPr lang="en-GB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386" marR="55386" marT="0" marB="0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16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 b="0" dirty="0">
                          <a:effectLst/>
                        </a:rPr>
                        <a:t>5%</a:t>
                      </a:r>
                      <a:endParaRPr lang="en-GB" sz="16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386" marR="55386" marT="0" marB="0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86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 b="0" dirty="0">
                          <a:effectLst/>
                        </a:rPr>
                        <a:t>Full design history from concept to implementation and build  </a:t>
                      </a:r>
                      <a:endParaRPr lang="en-GB" sz="16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386" marR="55386" marT="0" marB="0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 b="0" dirty="0">
                          <a:effectLst/>
                        </a:rPr>
                        <a:t> </a:t>
                      </a:r>
                      <a:endParaRPr lang="en-GB" sz="16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386" marR="55386" marT="0" marB="0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816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 b="0">
                          <a:effectLst/>
                        </a:rPr>
                        <a:t>5%</a:t>
                      </a:r>
                      <a:endParaRPr lang="en-GB" sz="1600" b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386" marR="55386" marT="0" marB="0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86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 b="0">
                          <a:effectLst/>
                        </a:rPr>
                        <a:t>Record of meetings, requirements gathering and decisions taken </a:t>
                      </a:r>
                      <a:endParaRPr lang="en-GB" sz="1600" b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386" marR="55386" marT="0" marB="0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 b="0" dirty="0">
                          <a:effectLst/>
                        </a:rPr>
                        <a:t> </a:t>
                      </a:r>
                      <a:endParaRPr lang="en-GB" sz="16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386" marR="55386" marT="0" marB="0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816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 b="0">
                          <a:effectLst/>
                        </a:rPr>
                        <a:t>5%</a:t>
                      </a:r>
                      <a:endParaRPr lang="en-GB" sz="1600" b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386" marR="55386" marT="0" marB="0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86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 b="0">
                          <a:effectLst/>
                        </a:rPr>
                        <a:t>Sources of code and materials used and fully documented </a:t>
                      </a:r>
                      <a:endParaRPr lang="en-GB" sz="1600" b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386" marR="55386" marT="0" marB="0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 b="0" dirty="0">
                          <a:effectLst/>
                        </a:rPr>
                        <a:t> </a:t>
                      </a:r>
                      <a:endParaRPr lang="en-GB" sz="16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386" marR="55386" marT="0" marB="0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816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 b="0">
                          <a:effectLst/>
                        </a:rPr>
                        <a:t>5%</a:t>
                      </a:r>
                      <a:endParaRPr lang="en-GB" sz="1600" b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386" marR="55386" marT="0" marB="0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86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 b="0" dirty="0">
                          <a:effectLst/>
                        </a:rPr>
                        <a:t>Report of ethical consequences </a:t>
                      </a:r>
                      <a:endParaRPr lang="en-GB" sz="16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386" marR="55386" marT="0" marB="0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 b="0" dirty="0">
                          <a:effectLst/>
                        </a:rPr>
                        <a:t> </a:t>
                      </a:r>
                      <a:endParaRPr lang="en-GB" sz="16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386" marR="55386" marT="0" marB="0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816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 b="0">
                          <a:effectLst/>
                        </a:rPr>
                        <a:t>5%</a:t>
                      </a:r>
                      <a:endParaRPr lang="en-GB" sz="1600" b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386" marR="55386" marT="0" marB="0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86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 b="0" dirty="0">
                          <a:effectLst/>
                        </a:rPr>
                        <a:t>Sustainability report </a:t>
                      </a:r>
                      <a:endParaRPr lang="en-GB" sz="16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386" marR="55386" marT="0" marB="0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 b="0" dirty="0">
                          <a:effectLst/>
                        </a:rPr>
                        <a:t> </a:t>
                      </a:r>
                      <a:endParaRPr lang="en-GB" sz="16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386" marR="55386" marT="0" marB="0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4648">
                <a:tc gridSpan="2">
                  <a:txBody>
                    <a:bodyPr/>
                    <a:lstStyle/>
                    <a:p>
                      <a:pPr marL="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b="1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2.  Structure</a:t>
                      </a:r>
                    </a:p>
                  </a:txBody>
                  <a:tcPr marL="55386" marR="55386" marT="0" marB="0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GB" sz="18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386" marR="55386" marT="0" marB="0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b="1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25%</a:t>
                      </a:r>
                    </a:p>
                  </a:txBody>
                  <a:tcPr marL="55386" marR="55386" marT="0" marB="0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816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 b="0">
                          <a:effectLst/>
                        </a:rPr>
                        <a:t>5%</a:t>
                      </a:r>
                      <a:endParaRPr lang="en-GB" sz="1600" b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386" marR="55386" marT="0" marB="0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86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 b="0" dirty="0">
                          <a:effectLst/>
                        </a:rPr>
                        <a:t>Indexed and referenced with links to sources </a:t>
                      </a:r>
                      <a:endParaRPr lang="en-GB" sz="16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386" marR="55386" marT="0" marB="0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 b="0" dirty="0">
                          <a:effectLst/>
                        </a:rPr>
                        <a:t> </a:t>
                      </a:r>
                      <a:endParaRPr lang="en-GB" sz="16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386" marR="55386" marT="0" marB="0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816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 b="0">
                          <a:effectLst/>
                        </a:rPr>
                        <a:t>5%</a:t>
                      </a:r>
                      <a:endParaRPr lang="en-GB" sz="1600" b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386" marR="55386" marT="0" marB="0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86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 b="0">
                          <a:effectLst/>
                        </a:rPr>
                        <a:t>Logical </a:t>
                      </a:r>
                      <a:endParaRPr lang="en-GB" sz="1600" b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386" marR="55386" marT="0" marB="0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 b="0" dirty="0">
                          <a:effectLst/>
                        </a:rPr>
                        <a:t> </a:t>
                      </a:r>
                      <a:endParaRPr lang="en-GB" sz="16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386" marR="55386" marT="0" marB="0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816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 b="0">
                          <a:effectLst/>
                        </a:rPr>
                        <a:t>5%</a:t>
                      </a:r>
                      <a:endParaRPr lang="en-GB" sz="1600" b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386" marR="55386" marT="0" marB="0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86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 b="0">
                          <a:effectLst/>
                        </a:rPr>
                        <a:t>Intuitive for third party to access </a:t>
                      </a:r>
                      <a:endParaRPr lang="en-GB" sz="1600" b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386" marR="55386" marT="0" marB="0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 b="0" dirty="0">
                          <a:effectLst/>
                        </a:rPr>
                        <a:t> </a:t>
                      </a:r>
                      <a:endParaRPr lang="en-GB" sz="16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386" marR="55386" marT="0" marB="0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816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 b="0">
                          <a:effectLst/>
                        </a:rPr>
                        <a:t>5%</a:t>
                      </a:r>
                      <a:endParaRPr lang="en-GB" sz="1600" b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386" marR="55386" marT="0" marB="0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86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 b="0">
                          <a:effectLst/>
                        </a:rPr>
                        <a:t>Use of suitable platform  e.g. Onenote, GitHub   </a:t>
                      </a:r>
                      <a:endParaRPr lang="en-GB" sz="1600" b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386" marR="55386" marT="0" marB="0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 b="0">
                          <a:effectLst/>
                        </a:rPr>
                        <a:t> </a:t>
                      </a:r>
                      <a:endParaRPr lang="en-GB" sz="1600" b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386" marR="55386" marT="0" marB="0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2816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 b="0">
                          <a:effectLst/>
                        </a:rPr>
                        <a:t>5%</a:t>
                      </a:r>
                      <a:endParaRPr lang="en-GB" sz="1600" b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386" marR="55386" marT="0" marB="0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86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 b="0">
                          <a:effectLst/>
                        </a:rPr>
                        <a:t>Clearly written and well presented </a:t>
                      </a:r>
                      <a:endParaRPr lang="en-GB" sz="1600" b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386" marR="55386" marT="0" marB="0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 b="0">
                          <a:effectLst/>
                        </a:rPr>
                        <a:t> </a:t>
                      </a:r>
                      <a:endParaRPr lang="en-GB" sz="1600" b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386" marR="55386" marT="0" marB="0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64648"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b="1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3.  Usefulness</a:t>
                      </a:r>
                    </a:p>
                  </a:txBody>
                  <a:tcPr marL="55386" marR="55386" marT="0" marB="0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GB" sz="2000" b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386" marR="55386" marT="0" marB="0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b="1" dirty="0">
                          <a:effectLst/>
                        </a:rPr>
                        <a:t>30%</a:t>
                      </a:r>
                      <a:endParaRPr lang="en-GB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386" marR="55386" marT="0" marB="0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1285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 b="0" dirty="0">
                          <a:effectLst/>
                        </a:rPr>
                        <a:t>10%</a:t>
                      </a:r>
                      <a:endParaRPr lang="en-GB" sz="16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386" marR="55386" marT="0" marB="0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86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 b="0" dirty="0">
                          <a:effectLst/>
                        </a:rPr>
                        <a:t>Detailed enough to enable client to take product into production </a:t>
                      </a:r>
                      <a:endParaRPr lang="en-GB" sz="16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386" marR="55386" marT="0" marB="0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 b="0" dirty="0">
                          <a:effectLst/>
                        </a:rPr>
                        <a:t> </a:t>
                      </a:r>
                    </a:p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 b="0" dirty="0">
                          <a:effectLst/>
                        </a:rPr>
                        <a:t> </a:t>
                      </a:r>
                      <a:endParaRPr lang="en-GB" sz="16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386" marR="55386" marT="0" marB="0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2816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 b="0">
                          <a:effectLst/>
                        </a:rPr>
                        <a:t>10%</a:t>
                      </a:r>
                      <a:endParaRPr lang="en-GB" sz="1600" b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386" marR="55386" marT="0" marB="0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86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 b="0">
                          <a:effectLst/>
                        </a:rPr>
                        <a:t>Details of a set of suitable test results to confirm proper operation </a:t>
                      </a:r>
                      <a:endParaRPr lang="en-GB" sz="1600" b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386" marR="55386" marT="0" marB="0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 b="0">
                          <a:effectLst/>
                        </a:rPr>
                        <a:t> </a:t>
                      </a:r>
                      <a:endParaRPr lang="en-GB" sz="1600" b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386" marR="55386" marT="0" marB="0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65697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 b="0" dirty="0">
                          <a:effectLst/>
                        </a:rPr>
                        <a:t>10%</a:t>
                      </a:r>
                      <a:endParaRPr lang="en-GB" sz="16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386" marR="55386" marT="0" marB="0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86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 b="0">
                          <a:effectLst/>
                        </a:rPr>
                        <a:t>Detailed and well organised enabling engineer to recall activities, and be of use as evidence in any potential legal dispute or exchange with 3rd party </a:t>
                      </a:r>
                      <a:endParaRPr lang="en-GB" sz="1600" b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386" marR="55386" marT="0" marB="0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 b="0">
                          <a:effectLst/>
                        </a:rPr>
                        <a:t> </a:t>
                      </a:r>
                      <a:endParaRPr lang="en-GB" sz="1600" b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386" marR="55386" marT="0" marB="0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364648"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b="1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4.  Evidence of innovation and creative flair</a:t>
                      </a:r>
                    </a:p>
                  </a:txBody>
                  <a:tcPr marL="55386" marR="55386" marT="0" marB="0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GB" sz="2000" b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5386" marR="55386" marT="0" marB="0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800" b="1" dirty="0">
                          <a:effectLst/>
                        </a:rPr>
                        <a:t>20%</a:t>
                      </a:r>
                      <a:endParaRPr lang="en-GB" sz="1600" b="1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386" marR="55386" marT="0" marB="0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328169">
                <a:tc rowSpan="2">
                  <a:txBody>
                    <a:bodyPr/>
                    <a:lstStyle/>
                    <a:p>
                      <a:pPr marL="47561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 b="0" dirty="0">
                          <a:effectLst/>
                        </a:rPr>
                        <a:t>10%     </a:t>
                      </a:r>
                    </a:p>
                    <a:p>
                      <a:pPr marL="475615"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 b="0" dirty="0">
                          <a:effectLst/>
                        </a:rPr>
                        <a:t>10%</a:t>
                      </a:r>
                    </a:p>
                  </a:txBody>
                  <a:tcPr marL="55386" marR="55386" marT="0" marB="0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286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 b="0" dirty="0">
                          <a:effectLst/>
                        </a:rPr>
                        <a:t>Does the design show imagination?</a:t>
                      </a:r>
                      <a:endParaRPr lang="en-GB" sz="16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386" marR="55386" marT="0" marB="0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 b="0">
                          <a:effectLst/>
                        </a:rPr>
                        <a:t> </a:t>
                      </a:r>
                      <a:endParaRPr lang="en-GB" sz="1600" b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386" marR="55386" marT="0" marB="0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328169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2860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GB" sz="1600" b="0" dirty="0">
                          <a:effectLst/>
                        </a:rPr>
                        <a:t>How innovative is the design? </a:t>
                      </a:r>
                      <a:endParaRPr lang="en-GB" sz="1600" b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55386" marR="55386" marT="0" marB="0" anchor="ctr">
                    <a:lnL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  <p:sp>
        <p:nvSpPr>
          <p:cNvPr id="3" name="Title 1">
            <a:extLst>
              <a:ext uri="{FF2B5EF4-FFF2-40B4-BE49-F238E27FC236}">
                <a16:creationId xmlns:a16="http://schemas.microsoft.com/office/drawing/2014/main" id="{3EB1E80B-B256-49EE-AFF6-1CED5B05C2D8}"/>
              </a:ext>
            </a:extLst>
          </p:cNvPr>
          <p:cNvSpPr txBox="1">
            <a:spLocks/>
          </p:cNvSpPr>
          <p:nvPr/>
        </p:nvSpPr>
        <p:spPr>
          <a:xfrm>
            <a:off x="1454578" y="579748"/>
            <a:ext cx="11704965" cy="67710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chemeClr val="accent2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GB" dirty="0"/>
              <a:t>3. Documentation</a:t>
            </a:r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30584391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796674" y="1877181"/>
            <a:ext cx="11777537" cy="6123416"/>
          </a:xfrm>
          <a:prstGeom prst="rect">
            <a:avLst/>
          </a:prstGeom>
        </p:spPr>
        <p:txBody>
          <a:bodyPr lIns="130039" tIns="65019" rIns="130039" bIns="65019"/>
          <a:lstStyle/>
          <a:p>
            <a:pPr defTabSz="1300387">
              <a:spcBef>
                <a:spcPct val="20000"/>
              </a:spcBef>
              <a:defRPr/>
            </a:pPr>
            <a:endParaRPr lang="en-GB" sz="3500" dirty="0">
              <a:latin typeface="Calibri" pitchFamily="34" charset="0"/>
              <a:cs typeface="Calibri" pitchFamily="34" charset="0"/>
            </a:endParaRPr>
          </a:p>
          <a:p>
            <a:pPr defTabSz="1300387">
              <a:spcBef>
                <a:spcPct val="20000"/>
              </a:spcBef>
              <a:defRPr/>
            </a:pPr>
            <a:endParaRPr lang="en-GB" sz="3500" dirty="0">
              <a:latin typeface="Calibri" pitchFamily="34" charset="0"/>
              <a:cs typeface="Calibri" pitchFamily="34" charset="0"/>
            </a:endParaRPr>
          </a:p>
          <a:p>
            <a:pPr defTabSz="1300387">
              <a:spcBef>
                <a:spcPct val="20000"/>
              </a:spcBef>
              <a:defRPr/>
            </a:pPr>
            <a:endParaRPr lang="en-GB" sz="35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147" name="Title 1"/>
          <p:cNvSpPr>
            <a:spLocks noGrp="1"/>
          </p:cNvSpPr>
          <p:nvPr>
            <p:ph type="title"/>
          </p:nvPr>
        </p:nvSpPr>
        <p:spPr>
          <a:xfrm>
            <a:off x="1162378" y="693291"/>
            <a:ext cx="8083221" cy="677108"/>
          </a:xfrm>
        </p:spPr>
        <p:txBody>
          <a:bodyPr/>
          <a:lstStyle/>
          <a:p>
            <a:pPr eaLnBrk="1" hangingPunct="1"/>
            <a:r>
              <a:rPr lang="en-GB" altLang="en-US" sz="4400" dirty="0">
                <a:solidFill>
                  <a:schemeClr val="accent2"/>
                </a:solidFill>
              </a:rPr>
              <a:t>4. Peer assessment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073400" y="3558064"/>
            <a:ext cx="8153400" cy="215443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L="535537" indent="-517475">
              <a:lnSpc>
                <a:spcPts val="5200"/>
              </a:lnSpc>
              <a:spcAft>
                <a:spcPts val="600"/>
              </a:spcAft>
              <a:buClr>
                <a:srgbClr val="6C7070"/>
              </a:buClr>
              <a:buFont typeface="Arial"/>
              <a:buChar char="•"/>
              <a:tabLst>
                <a:tab pos="536440" algn="l"/>
              </a:tabLst>
              <a:defRPr sz="3200" spc="-43">
                <a:cs typeface="Arial"/>
              </a:defRPr>
            </a:lvl1pPr>
          </a:lstStyle>
          <a:p>
            <a:r>
              <a:rPr lang="en-GB" dirty="0"/>
              <a:t>Weighting: 5%</a:t>
            </a:r>
          </a:p>
          <a:p>
            <a:r>
              <a:rPr lang="en-GB" dirty="0"/>
              <a:t>Submission date: </a:t>
            </a:r>
            <a:r>
              <a:rPr lang="en-GB" b="1" dirty="0"/>
              <a:t>Thursday 25th June</a:t>
            </a:r>
          </a:p>
          <a:p>
            <a:pPr marL="18062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49067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4"/>
          <p:cNvSpPr>
            <a:spLocks noChangeArrowheads="1"/>
          </p:cNvSpPr>
          <p:nvPr/>
        </p:nvSpPr>
        <p:spPr bwMode="auto">
          <a:xfrm>
            <a:off x="796674" y="1877181"/>
            <a:ext cx="11777537" cy="6123416"/>
          </a:xfrm>
          <a:prstGeom prst="rect">
            <a:avLst/>
          </a:prstGeom>
        </p:spPr>
        <p:txBody>
          <a:bodyPr lIns="130039" tIns="65019" rIns="130039" bIns="65019"/>
          <a:lstStyle/>
          <a:p>
            <a:pPr defTabSz="1300387">
              <a:spcBef>
                <a:spcPct val="20000"/>
              </a:spcBef>
              <a:defRPr/>
            </a:pPr>
            <a:endParaRPr lang="en-GB" sz="3500" dirty="0">
              <a:latin typeface="Calibri" pitchFamily="34" charset="0"/>
              <a:cs typeface="Calibri" pitchFamily="34" charset="0"/>
            </a:endParaRPr>
          </a:p>
          <a:p>
            <a:pPr defTabSz="1300387">
              <a:spcBef>
                <a:spcPct val="20000"/>
              </a:spcBef>
              <a:defRPr/>
            </a:pPr>
            <a:endParaRPr lang="en-GB" sz="3500" dirty="0">
              <a:latin typeface="Calibri" pitchFamily="34" charset="0"/>
              <a:cs typeface="Calibri" pitchFamily="34" charset="0"/>
            </a:endParaRPr>
          </a:p>
          <a:p>
            <a:pPr defTabSz="1300387">
              <a:spcBef>
                <a:spcPct val="20000"/>
              </a:spcBef>
              <a:defRPr/>
            </a:pPr>
            <a:endParaRPr lang="en-GB" sz="35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147" name="Title 1"/>
          <p:cNvSpPr>
            <a:spLocks noGrp="1"/>
          </p:cNvSpPr>
          <p:nvPr>
            <p:ph type="title"/>
          </p:nvPr>
        </p:nvSpPr>
        <p:spPr>
          <a:xfrm>
            <a:off x="1162378" y="693291"/>
            <a:ext cx="8083221" cy="677108"/>
          </a:xfrm>
        </p:spPr>
        <p:txBody>
          <a:bodyPr/>
          <a:lstStyle/>
          <a:p>
            <a:pPr eaLnBrk="1" hangingPunct="1"/>
            <a:r>
              <a:rPr lang="en-GB" altLang="en-US" sz="4400" dirty="0">
                <a:solidFill>
                  <a:schemeClr val="accent2"/>
                </a:solidFill>
              </a:rPr>
              <a:t>5. Professional Portfolio</a:t>
            </a:r>
          </a:p>
        </p:txBody>
      </p:sp>
      <p:sp>
        <p:nvSpPr>
          <p:cNvPr id="4" name="Rectangle 3"/>
          <p:cNvSpPr/>
          <p:nvPr/>
        </p:nvSpPr>
        <p:spPr>
          <a:xfrm>
            <a:off x="1601284" y="2101482"/>
            <a:ext cx="9509628" cy="5674814"/>
          </a:xfrm>
          <a:prstGeom prst="rect">
            <a:avLst/>
          </a:prstGeom>
        </p:spPr>
        <p:txBody>
          <a:bodyPr wrap="square" lIns="92885" tIns="46442" rIns="92885" bIns="46442">
            <a:spAutoFit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lang="en-US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“A portfolio is an </a:t>
            </a:r>
            <a:r>
              <a:rPr lang="en-US" altLang="en-US" sz="2800" b="1" u="sng" dirty="0">
                <a:latin typeface="Calibri" panose="020F0502020204030204" pitchFamily="34" charset="0"/>
                <a:cs typeface="Calibri" panose="020F0502020204030204" pitchFamily="34" charset="0"/>
              </a:rPr>
              <a:t>argument</a:t>
            </a:r>
            <a:r>
              <a:rPr lang="en-US" alt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developed around the </a:t>
            </a:r>
            <a:r>
              <a:rPr lang="en-US" altLang="en-US" sz="2800" b="1" u="sng" dirty="0">
                <a:latin typeface="Calibri" panose="020F0502020204030204" pitchFamily="34" charset="0"/>
                <a:cs typeface="Calibri" panose="020F0502020204030204" pitchFamily="34" charset="0"/>
              </a:rPr>
              <a:t>claims</a:t>
            </a:r>
            <a:r>
              <a:rPr lang="en-US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you wish to make about yourself.   Ultimately, the claims will be most convincing to readers when they are supported by </a:t>
            </a:r>
            <a:r>
              <a:rPr lang="en-US" altLang="en-US" sz="2800" b="1" u="sng" dirty="0">
                <a:latin typeface="Calibri" panose="020F0502020204030204" pitchFamily="34" charset="0"/>
                <a:cs typeface="Calibri" panose="020F0502020204030204" pitchFamily="34" charset="0"/>
              </a:rPr>
              <a:t>documentation</a:t>
            </a:r>
            <a:r>
              <a:rPr lang="en-US" alt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from a variety of sources.”</a:t>
            </a:r>
          </a:p>
          <a:p>
            <a:pPr algn="r">
              <a:lnSpc>
                <a:spcPct val="150000"/>
              </a:lnSpc>
              <a:defRPr/>
            </a:pPr>
            <a:r>
              <a:rPr lang="en-GB" sz="1400" i="1" dirty="0">
                <a:latin typeface="Calibri" panose="020F0502020204030204" pitchFamily="34" charset="0"/>
                <a:cs typeface="Calibri" panose="020F0502020204030204" pitchFamily="34" charset="0"/>
              </a:rPr>
              <a:t>Website: courses.washington.edu/</a:t>
            </a:r>
            <a:r>
              <a:rPr lang="en-GB" sz="1400" i="1" dirty="0" err="1">
                <a:latin typeface="Calibri" panose="020F0502020204030204" pitchFamily="34" charset="0"/>
                <a:cs typeface="Calibri" panose="020F0502020204030204" pitchFamily="34" charset="0"/>
              </a:rPr>
              <a:t>lablunch</a:t>
            </a:r>
            <a:r>
              <a:rPr lang="en-GB" sz="1400" i="1" dirty="0">
                <a:latin typeface="Calibri" panose="020F0502020204030204" pitchFamily="34" charset="0"/>
                <a:cs typeface="Calibri" panose="020F0502020204030204" pitchFamily="34" charset="0"/>
              </a:rPr>
              <a:t>/SLIDES/DMG-Turns.ppt</a:t>
            </a:r>
          </a:p>
          <a:p>
            <a:pPr algn="r">
              <a:lnSpc>
                <a:spcPct val="150000"/>
              </a:lnSpc>
              <a:defRPr/>
            </a:pPr>
            <a:r>
              <a:rPr lang="en-GB" sz="1400" dirty="0">
                <a:latin typeface="Calibri" panose="020F0502020204030204" pitchFamily="34" charset="0"/>
                <a:cs typeface="Calibri" panose="020F0502020204030204" pitchFamily="34" charset="0"/>
              </a:rPr>
              <a:t>‎</a:t>
            </a:r>
            <a:endParaRPr lang="en-US" alt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“A professional portfolio is an organized collection of </a:t>
            </a:r>
            <a:r>
              <a:rPr lang="en-GB" sz="2800" b="1" u="sng" dirty="0">
                <a:latin typeface="Calibri" panose="020F0502020204030204" pitchFamily="34" charset="0"/>
                <a:cs typeface="Calibri" panose="020F0502020204030204" pitchFamily="34" charset="0"/>
              </a:rPr>
              <a:t>relevant documents</a:t>
            </a:r>
            <a:r>
              <a:rPr lang="en-GB" sz="28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en-GB" sz="2800" b="1" u="sng" dirty="0" err="1">
                <a:latin typeface="Calibri" panose="020F0502020204030204" pitchFamily="34" charset="0"/>
                <a:cs typeface="Calibri" panose="020F0502020204030204" pitchFamily="34" charset="0"/>
              </a:rPr>
              <a:t>artifacts</a:t>
            </a: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 that showcases your </a:t>
            </a:r>
            <a:r>
              <a:rPr lang="en-GB" sz="2800" b="1" u="sng" dirty="0">
                <a:latin typeface="Calibri" panose="020F0502020204030204" pitchFamily="34" charset="0"/>
                <a:cs typeface="Calibri" panose="020F0502020204030204" pitchFamily="34" charset="0"/>
              </a:rPr>
              <a:t>talents</a:t>
            </a: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, most relevant </a:t>
            </a:r>
            <a:r>
              <a:rPr lang="en-GB" sz="2800" b="1" u="sng" dirty="0">
                <a:latin typeface="Calibri" panose="020F0502020204030204" pitchFamily="34" charset="0"/>
                <a:cs typeface="Calibri" panose="020F0502020204030204" pitchFamily="34" charset="0"/>
              </a:rPr>
              <a:t>skills</a:t>
            </a: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, and charts your professional </a:t>
            </a:r>
            <a:r>
              <a:rPr lang="en-GB" sz="2800" b="1" u="sng" dirty="0">
                <a:latin typeface="Calibri" panose="020F0502020204030204" pitchFamily="34" charset="0"/>
                <a:cs typeface="Calibri" panose="020F0502020204030204" pitchFamily="34" charset="0"/>
              </a:rPr>
              <a:t>growth</a:t>
            </a:r>
            <a:r>
              <a:rPr lang="en-GB" sz="2800" dirty="0">
                <a:latin typeface="Calibri" panose="020F0502020204030204" pitchFamily="34" charset="0"/>
                <a:cs typeface="Calibri" panose="020F0502020204030204" pitchFamily="34" charset="0"/>
              </a:rPr>
              <a:t>.”</a:t>
            </a:r>
          </a:p>
          <a:p>
            <a:pPr algn="r">
              <a:lnSpc>
                <a:spcPct val="150000"/>
              </a:lnSpc>
              <a:defRPr/>
            </a:pPr>
            <a:r>
              <a:rPr lang="en-GB" sz="1400" dirty="0">
                <a:latin typeface="Calibri" panose="020F0502020204030204" pitchFamily="34" charset="0"/>
                <a:cs typeface="Calibri" panose="020F0502020204030204" pitchFamily="34" charset="0"/>
              </a:rPr>
              <a:t>Website: www.uncfsp.org</a:t>
            </a:r>
          </a:p>
        </p:txBody>
      </p:sp>
    </p:spTree>
    <p:extLst>
      <p:ext uri="{BB962C8B-B14F-4D97-AF65-F5344CB8AC3E}">
        <p14:creationId xmlns:p14="http://schemas.microsoft.com/office/powerpoint/2010/main" val="3183003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>
          <a:xfrm>
            <a:off x="1747586" y="702679"/>
            <a:ext cx="5193720" cy="677108"/>
          </a:xfrm>
        </p:spPr>
        <p:txBody>
          <a:bodyPr/>
          <a:lstStyle/>
          <a:p>
            <a:pPr eaLnBrk="1" hangingPunct="1"/>
            <a:r>
              <a:rPr lang="en-GB" altLang="en-US" sz="4400" dirty="0">
                <a:solidFill>
                  <a:schemeClr val="accent2"/>
                </a:solidFill>
              </a:rPr>
              <a:t>Why?</a:t>
            </a:r>
          </a:p>
        </p:txBody>
      </p:sp>
      <p:sp>
        <p:nvSpPr>
          <p:cNvPr id="5123" name="Content Placeholder 2"/>
          <p:cNvSpPr>
            <a:spLocks noGrp="1"/>
          </p:cNvSpPr>
          <p:nvPr>
            <p:ph idx="1"/>
          </p:nvPr>
        </p:nvSpPr>
        <p:spPr>
          <a:xfrm>
            <a:off x="1397000" y="2328279"/>
            <a:ext cx="10753195" cy="4449471"/>
          </a:xfrm>
        </p:spPr>
        <p:txBody>
          <a:bodyPr wrap="square" lIns="92885" tIns="46442" rIns="92885" bIns="46442">
            <a:spAutoFit/>
          </a:bodyPr>
          <a:lstStyle/>
          <a:p>
            <a:pPr marL="457200" indent="-45720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3200" i="0" kern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Provides evidence to statements in your CV</a:t>
            </a:r>
          </a:p>
          <a:p>
            <a:pPr marL="457200" indent="-45720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altLang="en-US" sz="3200" i="0" kern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Makes you reflect on what you have learnt/achieved</a:t>
            </a:r>
          </a:p>
          <a:p>
            <a:pPr marL="457200" indent="-45720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altLang="en-US" sz="3200" i="0" kern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Gives an insight into your personality.</a:t>
            </a:r>
          </a:p>
          <a:p>
            <a:pPr marL="457200" indent="-45720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altLang="en-US" sz="3200" i="0" kern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It can differentiate you from the rest of candidates</a:t>
            </a:r>
          </a:p>
          <a:p>
            <a:pPr marL="457200" indent="-45720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altLang="en-US" sz="3200" i="0" kern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Should grow as you progress in your career</a:t>
            </a:r>
          </a:p>
          <a:p>
            <a:pPr marL="457200" indent="-45720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altLang="en-US" sz="3200" i="0" kern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take to interviews as a basis for illustration and discussion</a:t>
            </a:r>
          </a:p>
        </p:txBody>
      </p:sp>
    </p:spTree>
    <p:extLst>
      <p:ext uri="{BB962C8B-B14F-4D97-AF65-F5344CB8AC3E}">
        <p14:creationId xmlns:p14="http://schemas.microsoft.com/office/powerpoint/2010/main" val="2700053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>
          <a:xfrm>
            <a:off x="635000" y="609600"/>
            <a:ext cx="11704965" cy="738664"/>
          </a:xfrm>
        </p:spPr>
        <p:txBody>
          <a:bodyPr/>
          <a:lstStyle/>
          <a:p>
            <a:pPr algn="l" eaLnBrk="1" hangingPunct="1"/>
            <a:r>
              <a:rPr lang="en-GB" altLang="en-US" dirty="0">
                <a:solidFill>
                  <a:schemeClr val="accent2"/>
                </a:solidFill>
              </a:rPr>
              <a:t>What could be included?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1778000" y="1905000"/>
            <a:ext cx="9051194" cy="6875915"/>
          </a:xfrm>
          <a:prstGeom prst="rect">
            <a:avLst/>
          </a:prstGeom>
        </p:spPr>
        <p:txBody>
          <a:bodyPr lIns="130039" tIns="65019" rIns="130039" bIns="65019"/>
          <a:lstStyle>
            <a:defPPr>
              <a:defRPr lang="en-GB"/>
            </a:defPPr>
            <a:lvl1pPr defTabSz="1280160">
              <a:spcBef>
                <a:spcPct val="20000"/>
              </a:spcBef>
              <a:defRPr sz="3400">
                <a:latin typeface="Calibri" pitchFamily="34" charset="0"/>
                <a:cs typeface="Calibri" pitchFamily="34" charset="0"/>
              </a:defRPr>
            </a:lvl1pPr>
          </a:lstStyle>
          <a:p>
            <a:pPr marL="464424" indent="-464424">
              <a:spcBef>
                <a:spcPts val="1219"/>
              </a:spcBef>
              <a:buFont typeface="Arial" panose="020B0604020202020204" pitchFamily="34" charset="0"/>
              <a:buChar char="•"/>
              <a:defRPr/>
            </a:pPr>
            <a:r>
              <a:rPr lang="en-GB" sz="3200" dirty="0">
                <a:latin typeface="+mn-lt"/>
              </a:rPr>
              <a:t>Projects:</a:t>
            </a:r>
          </a:p>
          <a:p>
            <a:pPr lvl="1">
              <a:spcBef>
                <a:spcPts val="1219"/>
              </a:spcBef>
              <a:defRPr/>
            </a:pPr>
            <a:r>
              <a:rPr lang="en-GB" sz="3200" dirty="0"/>
              <a:t>	</a:t>
            </a:r>
            <a:r>
              <a:rPr lang="en-GB" sz="2800" dirty="0"/>
              <a:t>1st Year – </a:t>
            </a:r>
            <a:r>
              <a:rPr lang="en-GB" sz="2800" dirty="0" err="1"/>
              <a:t>EEBug</a:t>
            </a:r>
            <a:r>
              <a:rPr lang="en-GB" sz="2800" dirty="0"/>
              <a:t> / </a:t>
            </a:r>
            <a:r>
              <a:rPr lang="en-GB" sz="2800" dirty="0" err="1"/>
              <a:t>EERover</a:t>
            </a:r>
            <a:r>
              <a:rPr lang="en-GB" sz="2800" dirty="0"/>
              <a:t>/ EIE Project</a:t>
            </a:r>
          </a:p>
          <a:p>
            <a:pPr lvl="1">
              <a:spcBef>
                <a:spcPts val="1219"/>
              </a:spcBef>
              <a:defRPr/>
            </a:pPr>
            <a:r>
              <a:rPr lang="en-GB" sz="2800" dirty="0"/>
              <a:t>	2</a:t>
            </a:r>
            <a:r>
              <a:rPr lang="en-GB" sz="2800" baseline="30000" dirty="0"/>
              <a:t>nd</a:t>
            </a:r>
            <a:r>
              <a:rPr lang="en-GB" sz="2800" dirty="0"/>
              <a:t> Year – Self-proposed group project</a:t>
            </a:r>
          </a:p>
          <a:p>
            <a:pPr lvl="1">
              <a:spcBef>
                <a:spcPts val="1219"/>
              </a:spcBef>
              <a:defRPr/>
            </a:pPr>
            <a:r>
              <a:rPr lang="en-GB" sz="2800" dirty="0"/>
              <a:t>	3</a:t>
            </a:r>
            <a:r>
              <a:rPr lang="en-GB" sz="2800" baseline="30000" dirty="0"/>
              <a:t>rd</a:t>
            </a:r>
            <a:r>
              <a:rPr lang="en-GB" sz="2800" dirty="0"/>
              <a:t> Year – Industrial Placement / Group Project</a:t>
            </a:r>
          </a:p>
          <a:p>
            <a:pPr lvl="1">
              <a:spcBef>
                <a:spcPts val="1219"/>
              </a:spcBef>
              <a:tabLst>
                <a:tab pos="2336800" algn="l"/>
              </a:tabLst>
              <a:defRPr/>
            </a:pPr>
            <a:r>
              <a:rPr lang="en-GB" sz="2800" dirty="0"/>
              <a:t>	coursework modules (Embedded Systems)</a:t>
            </a:r>
          </a:p>
          <a:p>
            <a:pPr lvl="1">
              <a:spcBef>
                <a:spcPts val="1219"/>
              </a:spcBef>
              <a:defRPr/>
            </a:pPr>
            <a:r>
              <a:rPr lang="en-GB" sz="2800" dirty="0"/>
              <a:t>	[4</a:t>
            </a:r>
            <a:r>
              <a:rPr lang="en-GB" sz="2800" baseline="30000" dirty="0"/>
              <a:t>th</a:t>
            </a:r>
            <a:r>
              <a:rPr lang="en-GB" sz="2800" dirty="0"/>
              <a:t> Year – FYP / practical projects as part of </a:t>
            </a:r>
            <a:r>
              <a:rPr lang="en-GB" sz="2800" dirty="0" err="1"/>
              <a:t>cw</a:t>
            </a:r>
            <a:r>
              <a:rPr lang="en-GB" sz="2800" dirty="0"/>
              <a:t>]</a:t>
            </a:r>
          </a:p>
          <a:p>
            <a:pPr marL="464424" indent="-464424">
              <a:spcBef>
                <a:spcPts val="1219"/>
              </a:spcBef>
              <a:buFont typeface="Arial" panose="020B0604020202020204" pitchFamily="34" charset="0"/>
              <a:buChar char="•"/>
              <a:defRPr/>
            </a:pPr>
            <a:r>
              <a:rPr lang="en-GB" sz="3200" dirty="0">
                <a:latin typeface="+mn-lt"/>
              </a:rPr>
              <a:t>Work experience</a:t>
            </a:r>
          </a:p>
          <a:p>
            <a:pPr lvl="1">
              <a:spcBef>
                <a:spcPts val="1219"/>
              </a:spcBef>
              <a:defRPr/>
            </a:pPr>
            <a:r>
              <a:rPr lang="en-GB" sz="3200" dirty="0"/>
              <a:t>	</a:t>
            </a:r>
            <a:r>
              <a:rPr lang="en-GB" sz="2800" dirty="0"/>
              <a:t>Part time work</a:t>
            </a:r>
          </a:p>
          <a:p>
            <a:pPr lvl="1">
              <a:spcBef>
                <a:spcPts val="1219"/>
              </a:spcBef>
              <a:defRPr/>
            </a:pPr>
            <a:r>
              <a:rPr lang="en-GB" sz="2800" dirty="0"/>
              <a:t>	Internships</a:t>
            </a:r>
          </a:p>
          <a:p>
            <a:pPr marL="464424" indent="-464424">
              <a:spcBef>
                <a:spcPts val="1219"/>
              </a:spcBef>
              <a:buFont typeface="Arial" panose="020B0604020202020204" pitchFamily="34" charset="0"/>
              <a:buChar char="•"/>
              <a:defRPr/>
            </a:pPr>
            <a:r>
              <a:rPr lang="en-GB" sz="3200" dirty="0">
                <a:latin typeface="+mn-lt"/>
              </a:rPr>
              <a:t>Volunteering and outreach</a:t>
            </a:r>
          </a:p>
          <a:p>
            <a:pPr marL="464424" indent="-464424">
              <a:spcBef>
                <a:spcPts val="1219"/>
              </a:spcBef>
              <a:buFont typeface="Arial" panose="020B0604020202020204" pitchFamily="34" charset="0"/>
              <a:buChar char="•"/>
              <a:defRPr/>
            </a:pPr>
            <a:r>
              <a:rPr lang="en-GB" sz="3200" dirty="0">
                <a:latin typeface="+mn-lt"/>
              </a:rPr>
              <a:t>Extracurricular activities, music and sports</a:t>
            </a:r>
          </a:p>
          <a:p>
            <a:pPr marL="464424" indent="-464424">
              <a:spcBef>
                <a:spcPts val="1219"/>
              </a:spcBef>
              <a:buFont typeface="Arial" panose="020B0604020202020204" pitchFamily="34" charset="0"/>
              <a:buChar char="•"/>
              <a:defRPr/>
            </a:pPr>
            <a:r>
              <a:rPr lang="en-GB" sz="3200" dirty="0">
                <a:latin typeface="+mn-lt"/>
              </a:rPr>
              <a:t>Languages and cultures </a:t>
            </a:r>
          </a:p>
        </p:txBody>
      </p:sp>
    </p:spTree>
    <p:extLst>
      <p:ext uri="{BB962C8B-B14F-4D97-AF65-F5344CB8AC3E}">
        <p14:creationId xmlns:p14="http://schemas.microsoft.com/office/powerpoint/2010/main" val="38607627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83000" y="3733800"/>
            <a:ext cx="5545808" cy="88883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673" algn="ctr"/>
            <a:r>
              <a:rPr sz="5776" b="1" dirty="0">
                <a:solidFill>
                  <a:srgbClr val="C00000"/>
                </a:solidFill>
                <a:latin typeface="Arial"/>
                <a:cs typeface="Arial"/>
              </a:rPr>
              <a:t>Questi</a:t>
            </a:r>
            <a:r>
              <a:rPr sz="5776" b="1" spc="-20" dirty="0">
                <a:solidFill>
                  <a:srgbClr val="C00000"/>
                </a:solidFill>
                <a:latin typeface="Arial"/>
                <a:cs typeface="Arial"/>
              </a:rPr>
              <a:t>o</a:t>
            </a:r>
            <a:r>
              <a:rPr sz="5776" b="1" dirty="0">
                <a:solidFill>
                  <a:srgbClr val="C00000"/>
                </a:solidFill>
                <a:latin typeface="Arial"/>
                <a:cs typeface="Arial"/>
              </a:rPr>
              <a:t>ns</a:t>
            </a:r>
            <a:r>
              <a:rPr lang="en-GB" sz="5776" b="1" dirty="0">
                <a:solidFill>
                  <a:srgbClr val="C00000"/>
                </a:solidFill>
                <a:latin typeface="Arial"/>
                <a:cs typeface="Arial"/>
              </a:rPr>
              <a:t>?</a:t>
            </a:r>
            <a:endParaRPr sz="5776" dirty="0">
              <a:solidFill>
                <a:srgbClr val="C00000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619924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1344</TotalTime>
  <Words>432</Words>
  <Application>Microsoft Office PowerPoint</Application>
  <PresentationFormat>Custom</PresentationFormat>
  <Paragraphs>104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Impact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4. Peer assessment</vt:lpstr>
      <vt:lpstr>5. Professional Portfolio</vt:lpstr>
      <vt:lpstr>Why?</vt:lpstr>
      <vt:lpstr>What could be included?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Project Oxford: Adding Smart to Your Applications</dc:title>
  <dc:creator>Drysdale, Clare E</dc:creator>
  <cp:lastModifiedBy>Drysdale, Clare E</cp:lastModifiedBy>
  <cp:revision>86</cp:revision>
  <cp:lastPrinted>2017-03-13T15:50:50Z</cp:lastPrinted>
  <dcterms:created xsi:type="dcterms:W3CDTF">2016-03-11T11:30:41Z</dcterms:created>
  <dcterms:modified xsi:type="dcterms:W3CDTF">2020-06-22T10:54:05Z</dcterms:modified>
</cp:coreProperties>
</file>