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4" r:id="rId7"/>
    <p:sldId id="265" r:id="rId8"/>
    <p:sldId id="262" r:id="rId9"/>
    <p:sldId id="263" r:id="rId10"/>
    <p:sldId id="261" r:id="rId11"/>
    <p:sldId id="25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4674C-AFE1-4759-9852-2FBFC8D16D65}" v="12" dt="2020-12-11T14:00:11.779"/>
    <p1510:client id="{70D90313-4215-4BAB-8466-DF050A7CFD36}" v="85" dt="2020-12-11T03:51:29.382"/>
    <p1510:client id="{8B34D1B3-2006-4255-A6C5-B269313DB4A5}" v="1662" vWet="1666" dt="2020-12-11T14:49:15.333"/>
    <p1510:client id="{8F1C68B6-7E15-4F71-A1E0-E11D2758F79F}" v="386" dt="2020-12-11T02:58:49.700"/>
    <p1510:client id="{98825D16-9EC1-4456-B270-C773CD2DC933}" v="7" dt="2020-12-11T14:50:37.839"/>
    <p1510:client id="{B641DDF0-4A17-4A21-B884-3EA76E558799}" v="2" dt="2020-12-11T14:47:4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1D512-5E84-1F4F-B778-143039D5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2279F-8D5A-2B43-B42F-EE8780F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F9950-B50A-154E-9113-0705ACF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F95CB-CF06-9941-AA2F-10A02C07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33A4B-AE30-2340-822A-8EDC063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4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63340-3F46-7744-BC7D-F84F948C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478EC-93B3-DA49-8575-63C8F05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5E8DA-6A28-AF45-B4D8-4AC3681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BA6F7-84CF-244E-92A9-71CE3A7C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35A34-4D79-0046-BB17-7150E058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0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C86AA-C822-D24B-B937-56A17DAED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1BE332-0058-7F4A-A8A7-2DAC0E29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82118-74F2-CB4F-BAB8-3C8B3F8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D17B9-8279-254B-B665-A83B301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F6D7E-3ADD-F040-BCD8-5C5B360E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5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4498-8A49-5342-A82B-A85AF795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6FCAC-28DD-5A4F-A20A-E85CF81E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FB5EC-04E4-0C44-B801-AA23D388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7B3AF-D686-2446-80DE-FB03D539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93E4C-6A9A-6E4F-951B-90C7657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A1EA-C4A0-1843-9B68-BB00894A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93370-3972-3649-8BDD-F76E8296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C62E4-0B60-6B4B-ABDA-C4734007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C23DD-7995-414A-A29C-D2E39D29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BED3A-97B4-5D41-8FF9-65A1E7E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74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833E2-50E6-F348-96D8-09ABC75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95958-F52B-6149-A999-3A22B961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71886D-636E-9F46-949A-680A0C61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42000-D9F0-1347-8D4E-0CC6D24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452CB-9CAF-E84A-AA1A-4719B4F1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19F97-E61B-7D4F-ABC6-4A377B3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5300-A3DD-3241-81A7-99568857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65925-FB13-404D-B613-2A3A6F1E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DA041C-F22E-0A48-A836-B8AB3E522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4DF6EA-5630-A94A-9829-C7D5FF7D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BFFF6-4EBA-4C47-85B3-527152FA1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0EC911-8018-4F4C-BD23-A41D4DAE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410651-28BC-F341-9D3F-B604A92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D2C32C-95AB-604D-88CF-6C2872F1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0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9299B-89D2-F146-AE3A-CB20121E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480793-D44B-0542-B318-B6C3445E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748FDD-E511-814B-A77C-668A4BDC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6EFEAD-044C-EC43-88B4-B26FBCD0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1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85B1A8-1CA2-5044-8AB6-A90BC51C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B4D26A-5698-454E-9539-839669DD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8633C4-721F-764D-A75F-A79C25F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4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ADB2-037F-8F49-B17F-728B89B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FC243-EEE2-4040-BF7F-010DF12C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140BD3-BE01-9540-A2DC-EE4F47E8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9F5F30-894E-C240-ACC4-FF37B10E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1E7E5-45D2-A941-9BD9-526DCDC3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258A06-0854-F54D-8762-61D99F4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31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D5217-64C2-9944-83B2-5FECE3A6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C8B66A-70B9-764D-B581-EEDE2BB3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D1077-68EA-A144-8DA9-D6BC553C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F424D-702E-E54C-B008-FC56B636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6234C2-5F49-DF41-9113-69F273D0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66CB6-7461-0841-8C98-C0EAF3A2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6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ECB468-8AFC-2047-94EE-C778D29C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F6B896-5808-FF4B-AC4D-52BAE96A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DC5C1-0D03-4C44-AD81-780F0C133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BCA2-C6CF-2145-B439-924FAFC0F010}" type="datetimeFigureOut">
              <a:rPr lang="es-CO" smtClean="0"/>
              <a:t>11/12/2020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97319-9A82-5D4B-AA30-82A852A4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7F8A6-94A1-2943-B912-8DD2E215C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4876-D4B0-5C4F-8DA6-9E72D9454D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6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A8EF2-5BCA-5C46-82D9-98682F2BC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424" y="1036027"/>
            <a:ext cx="4781956" cy="2387600"/>
          </a:xfrm>
        </p:spPr>
        <p:txBody>
          <a:bodyPr/>
          <a:lstStyle/>
          <a:p>
            <a:r>
              <a:rPr lang="es-CO"/>
              <a:t>HighLand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6A93E-E1EF-DC4F-A0C6-6D12645E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81" y="3434374"/>
            <a:ext cx="4362042" cy="1655762"/>
          </a:xfrm>
        </p:spPr>
        <p:txBody>
          <a:bodyPr>
            <a:normAutofit lnSpcReduction="10000"/>
          </a:bodyPr>
          <a:lstStyle/>
          <a:p>
            <a:r>
              <a:rPr lang="es-CO"/>
              <a:t>Juan Antonio Restrepo</a:t>
            </a:r>
          </a:p>
          <a:p>
            <a:r>
              <a:rPr lang="es-CO"/>
              <a:t>Sebastián Mujica</a:t>
            </a:r>
          </a:p>
          <a:p>
            <a:r>
              <a:rPr lang="es-CO"/>
              <a:t>Andrea Montoya </a:t>
            </a:r>
          </a:p>
          <a:p>
            <a:r>
              <a:rPr lang="es-CO"/>
              <a:t>Anderson Barragán</a:t>
            </a:r>
          </a:p>
          <a:p>
            <a:endParaRPr lang="es-CO"/>
          </a:p>
        </p:txBody>
      </p:sp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DBCF73AF-DF0A-DE4E-A251-526C3D939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5244423" y="0"/>
            <a:ext cx="6742141" cy="6742141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0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0D25-B722-E741-82C3-6583C72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Highland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6C20C6D-1607-6E4C-89EE-3CF1427DCAD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Times"/>
                <a:cs typeface="Times"/>
              </a:rPr>
              <a:t>Escuela y hotel </a:t>
            </a:r>
            <a:r>
              <a:rPr lang="en-US" sz="3000" err="1">
                <a:latin typeface="Times"/>
                <a:cs typeface="Times"/>
              </a:rPr>
              <a:t>canino</a:t>
            </a:r>
            <a:r>
              <a:rPr lang="en-US" sz="3000">
                <a:latin typeface="Times"/>
                <a:cs typeface="Times"/>
              </a:rPr>
              <a:t>.</a:t>
            </a:r>
          </a:p>
          <a:p>
            <a:r>
              <a:rPr lang="en-US" sz="3000" err="1">
                <a:latin typeface="Times"/>
                <a:cs typeface="Times"/>
              </a:rPr>
              <a:t>Ofrece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servicios</a:t>
            </a:r>
            <a:r>
              <a:rPr lang="en-US" sz="3000">
                <a:latin typeface="Times"/>
                <a:cs typeface="Times"/>
              </a:rPr>
              <a:t> con altos </a:t>
            </a:r>
            <a:r>
              <a:rPr lang="en-US" sz="3000" err="1">
                <a:latin typeface="Times"/>
                <a:cs typeface="Times"/>
              </a:rPr>
              <a:t>estándares</a:t>
            </a:r>
            <a:r>
              <a:rPr lang="en-US" sz="3000">
                <a:latin typeface="Times"/>
                <a:cs typeface="Times"/>
              </a:rPr>
              <a:t> de </a:t>
            </a:r>
            <a:r>
              <a:rPr lang="en-US" sz="3000" err="1">
                <a:latin typeface="Times"/>
                <a:cs typeface="Times"/>
              </a:rPr>
              <a:t>calidad</a:t>
            </a:r>
            <a:r>
              <a:rPr lang="en-US" sz="3000">
                <a:latin typeface="Times"/>
                <a:cs typeface="Times"/>
              </a:rPr>
              <a:t> en el sector </a:t>
            </a:r>
            <a:r>
              <a:rPr lang="en-US" sz="3000" err="1">
                <a:latin typeface="Times"/>
                <a:cs typeface="Times"/>
              </a:rPr>
              <a:t>mascotas</a:t>
            </a:r>
            <a:endParaRPr lang="en-US" sz="3000">
              <a:latin typeface="Times"/>
              <a:cs typeface="Times"/>
            </a:endParaRPr>
          </a:p>
          <a:p>
            <a:r>
              <a:rPr lang="en-US" sz="3000" err="1">
                <a:latin typeface="Times"/>
                <a:cs typeface="Times"/>
              </a:rPr>
              <a:t>Mascotas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recogidas</a:t>
            </a:r>
            <a:r>
              <a:rPr lang="en-US" sz="3000">
                <a:latin typeface="Times"/>
                <a:cs typeface="Times"/>
              </a:rPr>
              <a:t> y </a:t>
            </a:r>
            <a:r>
              <a:rPr lang="en-US" sz="3000" err="1">
                <a:latin typeface="Times"/>
                <a:cs typeface="Times"/>
              </a:rPr>
              <a:t>entregadas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desde</a:t>
            </a:r>
            <a:r>
              <a:rPr lang="en-US" sz="3000">
                <a:latin typeface="Times"/>
                <a:cs typeface="Times"/>
              </a:rPr>
              <a:t> la </a:t>
            </a:r>
            <a:r>
              <a:rPr lang="en-US" sz="3000" err="1">
                <a:latin typeface="Times"/>
                <a:cs typeface="Times"/>
              </a:rPr>
              <a:t>comodidad</a:t>
            </a:r>
            <a:r>
              <a:rPr lang="en-US" sz="3000">
                <a:latin typeface="Times"/>
                <a:cs typeface="Times"/>
              </a:rPr>
              <a:t> del </a:t>
            </a:r>
            <a:r>
              <a:rPr lang="en-US" sz="3000" err="1">
                <a:latin typeface="Times"/>
                <a:cs typeface="Times"/>
              </a:rPr>
              <a:t>hogar</a:t>
            </a:r>
            <a:endParaRPr lang="en-US" sz="3000">
              <a:latin typeface="Times"/>
              <a:cs typeface="Times"/>
            </a:endParaRPr>
          </a:p>
          <a:p>
            <a:endParaRPr lang="en-US" sz="3000">
              <a:latin typeface="Times" pitchFamily="2" charset="0"/>
            </a:endParaRPr>
          </a:p>
          <a:p>
            <a:r>
              <a:rPr lang="en-US" sz="3000">
                <a:latin typeface="Times"/>
                <a:cs typeface="Times"/>
              </a:rPr>
              <a:t>Las </a:t>
            </a:r>
            <a:r>
              <a:rPr lang="en-US" sz="3000" err="1">
                <a:latin typeface="Times"/>
                <a:cs typeface="Times"/>
              </a:rPr>
              <a:t>tareas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contables</a:t>
            </a:r>
            <a:r>
              <a:rPr lang="en-US" sz="3000">
                <a:latin typeface="Times"/>
                <a:cs typeface="Times"/>
              </a:rPr>
              <a:t> de la </a:t>
            </a:r>
            <a:r>
              <a:rPr lang="en-US" sz="3000" err="1">
                <a:latin typeface="Times"/>
                <a:cs typeface="Times"/>
              </a:rPr>
              <a:t>empresa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requieren</a:t>
            </a:r>
            <a:r>
              <a:rPr lang="en-US" sz="3000">
                <a:latin typeface="Times"/>
                <a:cs typeface="Times"/>
              </a:rPr>
              <a:t> de </a:t>
            </a:r>
            <a:r>
              <a:rPr lang="en-US" sz="3000" err="1">
                <a:latin typeface="Times"/>
                <a:cs typeface="Times"/>
              </a:rPr>
              <a:t>mucho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tiempo</a:t>
            </a:r>
            <a:r>
              <a:rPr lang="en-US" sz="3000">
                <a:latin typeface="Times"/>
                <a:cs typeface="Times"/>
              </a:rPr>
              <a:t> para </a:t>
            </a:r>
            <a:r>
              <a:rPr lang="en-US" sz="3000" err="1">
                <a:latin typeface="Times"/>
                <a:cs typeface="Times"/>
              </a:rPr>
              <a:t>integrar</a:t>
            </a:r>
            <a:r>
              <a:rPr lang="en-US" sz="3000">
                <a:latin typeface="Times"/>
                <a:cs typeface="Times"/>
              </a:rPr>
              <a:t> y manipular </a:t>
            </a:r>
            <a:r>
              <a:rPr lang="en-US" sz="3000" err="1">
                <a:latin typeface="Times"/>
                <a:cs typeface="Times"/>
              </a:rPr>
              <a:t>todos</a:t>
            </a:r>
            <a:r>
              <a:rPr lang="en-US" sz="3000">
                <a:latin typeface="Times"/>
                <a:cs typeface="Times"/>
              </a:rPr>
              <a:t> los </a:t>
            </a:r>
            <a:r>
              <a:rPr lang="en-US" sz="3000" err="1">
                <a:latin typeface="Times"/>
                <a:cs typeface="Times"/>
              </a:rPr>
              <a:t>tipos</a:t>
            </a:r>
            <a:r>
              <a:rPr lang="en-US" sz="3000">
                <a:latin typeface="Times"/>
                <a:cs typeface="Times"/>
              </a:rPr>
              <a:t> de </a:t>
            </a:r>
            <a:r>
              <a:rPr lang="en-US" sz="3000" err="1">
                <a:latin typeface="Times"/>
                <a:cs typeface="Times"/>
              </a:rPr>
              <a:t>cuentas</a:t>
            </a:r>
            <a:r>
              <a:rPr lang="en-US" sz="3000">
                <a:latin typeface="Times"/>
                <a:cs typeface="Times"/>
              </a:rPr>
              <a:t>. </a:t>
            </a:r>
            <a:endParaRPr lang="en-US" sz="3000">
              <a:latin typeface="Times" pitchFamily="2" charset="0"/>
              <a:cs typeface="Times"/>
            </a:endParaRPr>
          </a:p>
          <a:p>
            <a:r>
              <a:rPr lang="en-US" sz="3000">
                <a:latin typeface="Times"/>
                <a:cs typeface="Times"/>
              </a:rPr>
              <a:t>Se </a:t>
            </a:r>
            <a:r>
              <a:rPr lang="en-US" sz="3000" err="1">
                <a:latin typeface="Times"/>
                <a:cs typeface="Times"/>
              </a:rPr>
              <a:t>tienen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muchos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documentos</a:t>
            </a:r>
            <a:r>
              <a:rPr lang="en-US" sz="3000">
                <a:latin typeface="Times"/>
                <a:cs typeface="Times"/>
              </a:rPr>
              <a:t> que son </a:t>
            </a:r>
            <a:r>
              <a:rPr lang="en-US" sz="3000" err="1">
                <a:latin typeface="Times"/>
                <a:cs typeface="Times"/>
              </a:rPr>
              <a:t>dificiles</a:t>
            </a:r>
            <a:r>
              <a:rPr lang="en-US" sz="3000">
                <a:latin typeface="Times"/>
                <a:cs typeface="Times"/>
              </a:rPr>
              <a:t> de </a:t>
            </a:r>
            <a:r>
              <a:rPr lang="en-US" sz="3000" err="1">
                <a:latin typeface="Times"/>
                <a:cs typeface="Times"/>
              </a:rPr>
              <a:t>encontrar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rapidamente</a:t>
            </a:r>
            <a:r>
              <a:rPr lang="en-US" sz="3000">
                <a:latin typeface="Times"/>
                <a:cs typeface="Times"/>
              </a:rPr>
              <a:t>.</a:t>
            </a:r>
          </a:p>
          <a:p>
            <a:r>
              <a:rPr lang="en-US" sz="3000">
                <a:latin typeface="Times"/>
                <a:cs typeface="Times"/>
              </a:rPr>
              <a:t>Las </a:t>
            </a:r>
            <a:r>
              <a:rPr lang="en-US" sz="3000" err="1">
                <a:latin typeface="Times"/>
                <a:cs typeface="Times"/>
              </a:rPr>
              <a:t>cuentas</a:t>
            </a:r>
            <a:r>
              <a:rPr lang="en-US" sz="3000">
                <a:latin typeface="Times"/>
                <a:cs typeface="Times"/>
              </a:rPr>
              <a:t> se </a:t>
            </a:r>
            <a:r>
              <a:rPr lang="en-US" sz="3000" err="1">
                <a:latin typeface="Times"/>
                <a:cs typeface="Times"/>
              </a:rPr>
              <a:t>guardan</a:t>
            </a:r>
            <a:r>
              <a:rPr lang="en-US" sz="3000">
                <a:latin typeface="Times"/>
                <a:cs typeface="Times"/>
              </a:rPr>
              <a:t> en 2 "</a:t>
            </a:r>
            <a:r>
              <a:rPr lang="en-US" sz="3000" err="1">
                <a:latin typeface="Times"/>
                <a:cs typeface="Times"/>
              </a:rPr>
              <a:t>pilas</a:t>
            </a:r>
            <a:r>
              <a:rPr lang="en-US" sz="3000">
                <a:latin typeface="Times"/>
                <a:cs typeface="Times"/>
              </a:rPr>
              <a:t>", 1 de </a:t>
            </a:r>
            <a:r>
              <a:rPr lang="en-US" sz="3000" err="1">
                <a:latin typeface="Times"/>
                <a:cs typeface="Times"/>
              </a:rPr>
              <a:t>pagadas</a:t>
            </a:r>
            <a:r>
              <a:rPr lang="en-US" sz="3000">
                <a:latin typeface="Times"/>
                <a:cs typeface="Times"/>
              </a:rPr>
              <a:t> y </a:t>
            </a:r>
            <a:r>
              <a:rPr lang="en-US" sz="3000" err="1">
                <a:latin typeface="Times"/>
                <a:cs typeface="Times"/>
              </a:rPr>
              <a:t>otra</a:t>
            </a:r>
            <a:r>
              <a:rPr lang="en-US" sz="3000">
                <a:latin typeface="Times"/>
                <a:cs typeface="Times"/>
              </a:rPr>
              <a:t> de no </a:t>
            </a:r>
            <a:r>
              <a:rPr lang="en-US" sz="3000" err="1">
                <a:latin typeface="Times"/>
                <a:cs typeface="Times"/>
              </a:rPr>
              <a:t>pagadas</a:t>
            </a:r>
            <a:r>
              <a:rPr lang="en-US" sz="3000">
                <a:latin typeface="Times"/>
                <a:cs typeface="Times"/>
              </a:rPr>
              <a:t>. El </a:t>
            </a:r>
            <a:r>
              <a:rPr lang="en-US" sz="3000" err="1">
                <a:latin typeface="Times"/>
                <a:cs typeface="Times"/>
              </a:rPr>
              <a:t>problema</a:t>
            </a:r>
            <a:r>
              <a:rPr lang="en-US" sz="3000">
                <a:latin typeface="Times"/>
                <a:cs typeface="Times"/>
              </a:rPr>
              <a:t> es </a:t>
            </a:r>
            <a:r>
              <a:rPr lang="en-US" sz="3000" err="1">
                <a:latin typeface="Times"/>
                <a:cs typeface="Times"/>
              </a:rPr>
              <a:t>buscar</a:t>
            </a:r>
            <a:r>
              <a:rPr lang="en-US" sz="3000">
                <a:latin typeface="Times"/>
                <a:cs typeface="Times"/>
              </a:rPr>
              <a:t> una </a:t>
            </a:r>
            <a:r>
              <a:rPr lang="en-US" sz="3000" err="1">
                <a:latin typeface="Times"/>
                <a:cs typeface="Times"/>
              </a:rPr>
              <a:t>factura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específica</a:t>
            </a:r>
            <a:r>
              <a:rPr lang="en-US" sz="3000">
                <a:latin typeface="Times"/>
                <a:cs typeface="Times"/>
              </a:rPr>
              <a:t> dentro de </a:t>
            </a:r>
            <a:r>
              <a:rPr lang="en-US" sz="3000" err="1">
                <a:latin typeface="Times"/>
                <a:cs typeface="Times"/>
              </a:rPr>
              <a:t>esas</a:t>
            </a:r>
            <a:r>
              <a:rPr lang="en-US" sz="3000">
                <a:latin typeface="Times"/>
                <a:cs typeface="Times"/>
              </a:rPr>
              <a:t> </a:t>
            </a:r>
            <a:r>
              <a:rPr lang="en-US" sz="3000" err="1">
                <a:latin typeface="Times"/>
                <a:cs typeface="Times"/>
              </a:rPr>
              <a:t>pilas</a:t>
            </a:r>
            <a:r>
              <a:rPr lang="en-US" sz="3000">
                <a:latin typeface="Times"/>
                <a:cs typeface="Times"/>
              </a:rPr>
              <a:t>.</a:t>
            </a:r>
          </a:p>
          <a:p>
            <a:endParaRPr lang="en-US" sz="1500">
              <a:cs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erro">
            <a:extLst>
              <a:ext uri="{FF2B5EF4-FFF2-40B4-BE49-F238E27FC236}">
                <a16:creationId xmlns:a16="http://schemas.microsoft.com/office/drawing/2014/main" id="{476049AC-DBD8-C24F-99B4-D41D8FD3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2C0AB2-F194-D74D-B14B-B4419536F8F3}"/>
              </a:ext>
            </a:extLst>
          </p:cNvPr>
          <p:cNvSpPr txBox="1"/>
          <p:nvPr/>
        </p:nvSpPr>
        <p:spPr>
          <a:xfrm>
            <a:off x="8564137" y="38137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6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748C-D2FB-408D-A08F-1963618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Metodología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C646-9E86-4480-8F66-A974C4CC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SAP Leonardo: Con SAP Leonardo </a:t>
            </a:r>
            <a:r>
              <a:rPr lang="en-US" err="1"/>
              <a:t>buscamos</a:t>
            </a:r>
            <a:r>
              <a:rPr lang="en-US"/>
              <a:t> </a:t>
            </a:r>
            <a:r>
              <a:rPr lang="en-US" err="1"/>
              <a:t>integrar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una sola Plataforma una vision complete de la </a:t>
            </a:r>
            <a:r>
              <a:rPr lang="en-US" err="1"/>
              <a:t>empresa</a:t>
            </a:r>
            <a:r>
              <a:rPr lang="en-US"/>
              <a:t>. A </a:t>
            </a:r>
            <a:r>
              <a:rPr lang="en-US" err="1"/>
              <a:t>través</a:t>
            </a:r>
            <a:r>
              <a:rPr lang="en-US"/>
              <a:t> del </a:t>
            </a:r>
            <a:r>
              <a:rPr lang="en-US" i="1"/>
              <a:t>Design Thinking </a:t>
            </a:r>
            <a:r>
              <a:rPr lang="en-US" err="1"/>
              <a:t>entregamos</a:t>
            </a:r>
            <a:r>
              <a:rPr lang="en-US"/>
              <a:t> un product final iterative, que satisfice las </a:t>
            </a:r>
            <a:r>
              <a:rPr lang="en-US" err="1"/>
              <a:t>necesidades</a:t>
            </a:r>
            <a:r>
              <a:rPr lang="en-US"/>
              <a:t> </a:t>
            </a:r>
            <a:r>
              <a:rPr lang="en-US" err="1"/>
              <a:t>reales</a:t>
            </a:r>
            <a:r>
              <a:rPr lang="en-US"/>
              <a:t> de </a:t>
            </a:r>
            <a:r>
              <a:rPr lang="en-US" err="1"/>
              <a:t>nuestro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.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862A397-2F43-4A59-8174-F4BB6BF5AA7E}"/>
              </a:ext>
            </a:extLst>
          </p:cNvPr>
          <p:cNvSpPr/>
          <p:nvPr/>
        </p:nvSpPr>
        <p:spPr>
          <a:xfrm>
            <a:off x="1156805" y="4458699"/>
            <a:ext cx="1378226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Explorar</a:t>
            </a:r>
            <a:endParaRPr lang="en-US" b="1"/>
          </a:p>
        </p:txBody>
      </p:sp>
      <p:sp>
        <p:nvSpPr>
          <p:cNvPr id="5" name="Diagrama de flujo: preparación 4">
            <a:extLst>
              <a:ext uri="{FF2B5EF4-FFF2-40B4-BE49-F238E27FC236}">
                <a16:creationId xmlns:a16="http://schemas.microsoft.com/office/drawing/2014/main" id="{BE6B53FC-3711-4611-8867-BDE2305D6A81}"/>
              </a:ext>
            </a:extLst>
          </p:cNvPr>
          <p:cNvSpPr/>
          <p:nvPr/>
        </p:nvSpPr>
        <p:spPr>
          <a:xfrm>
            <a:off x="3048553" y="4538212"/>
            <a:ext cx="2027582" cy="9839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Descubrir</a:t>
            </a:r>
            <a:endParaRPr lang="en-US" b="1"/>
          </a:p>
        </p:txBody>
      </p:sp>
      <p:sp>
        <p:nvSpPr>
          <p:cNvPr id="6" name="Diagrama de flujo: preparación 5">
            <a:extLst>
              <a:ext uri="{FF2B5EF4-FFF2-40B4-BE49-F238E27FC236}">
                <a16:creationId xmlns:a16="http://schemas.microsoft.com/office/drawing/2014/main" id="{E1005FF0-485E-4949-BD3E-AEF8E72496CA}"/>
              </a:ext>
            </a:extLst>
          </p:cNvPr>
          <p:cNvSpPr/>
          <p:nvPr/>
        </p:nvSpPr>
        <p:spPr>
          <a:xfrm>
            <a:off x="5589657" y="4538212"/>
            <a:ext cx="2027582" cy="9839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Diseño</a:t>
            </a:r>
            <a:r>
              <a:rPr lang="en-US" b="1"/>
              <a:t> y </a:t>
            </a:r>
            <a:r>
              <a:rPr lang="en-US" b="1" err="1"/>
              <a:t>prototipo</a:t>
            </a:r>
            <a:endParaRPr lang="en-US" b="1"/>
          </a:p>
        </p:txBody>
      </p:sp>
      <p:sp>
        <p:nvSpPr>
          <p:cNvPr id="7" name="Diagrama de flujo: preparación 6">
            <a:extLst>
              <a:ext uri="{FF2B5EF4-FFF2-40B4-BE49-F238E27FC236}">
                <a16:creationId xmlns:a16="http://schemas.microsoft.com/office/drawing/2014/main" id="{681AB24F-4707-43AB-8980-EC2D6D084FDE}"/>
              </a:ext>
            </a:extLst>
          </p:cNvPr>
          <p:cNvSpPr/>
          <p:nvPr/>
        </p:nvSpPr>
        <p:spPr>
          <a:xfrm>
            <a:off x="7978362" y="4538212"/>
            <a:ext cx="2027582" cy="9839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Entregar</a:t>
            </a:r>
            <a:endParaRPr lang="en-US" b="1"/>
          </a:p>
        </p:txBody>
      </p:sp>
      <p:sp>
        <p:nvSpPr>
          <p:cNvPr id="10" name="Diagrama de flujo: extraer 9">
            <a:extLst>
              <a:ext uri="{FF2B5EF4-FFF2-40B4-BE49-F238E27FC236}">
                <a16:creationId xmlns:a16="http://schemas.microsoft.com/office/drawing/2014/main" id="{426089F5-A2DC-4F72-9343-878B26AAE5DF}"/>
              </a:ext>
            </a:extLst>
          </p:cNvPr>
          <p:cNvSpPr/>
          <p:nvPr/>
        </p:nvSpPr>
        <p:spPr>
          <a:xfrm rot="5400000">
            <a:off x="11060596" y="3990711"/>
            <a:ext cx="274983" cy="338667"/>
          </a:xfrm>
          <a:prstGeom prst="flowChartExtra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F105DFB-0620-43D3-A97B-EBCC57D8E09E}"/>
              </a:ext>
            </a:extLst>
          </p:cNvPr>
          <p:cNvSpPr/>
          <p:nvPr/>
        </p:nvSpPr>
        <p:spPr>
          <a:xfrm>
            <a:off x="1023730" y="4088814"/>
            <a:ext cx="10018644" cy="2008577"/>
          </a:xfrm>
          <a:custGeom>
            <a:avLst/>
            <a:gdLst>
              <a:gd name="connsiteX0" fmla="*/ 0 w 10018644"/>
              <a:gd name="connsiteY0" fmla="*/ 513003 h 2008577"/>
              <a:gd name="connsiteX1" fmla="*/ 288235 w 10018644"/>
              <a:gd name="connsiteY1" fmla="*/ 224769 h 2008577"/>
              <a:gd name="connsiteX2" fmla="*/ 815009 w 10018644"/>
              <a:gd name="connsiteY2" fmla="*/ 55803 h 2008577"/>
              <a:gd name="connsiteX3" fmla="*/ 1550505 w 10018644"/>
              <a:gd name="connsiteY3" fmla="*/ 155195 h 2008577"/>
              <a:gd name="connsiteX4" fmla="*/ 1908313 w 10018644"/>
              <a:gd name="connsiteY4" fmla="*/ 801238 h 2008577"/>
              <a:gd name="connsiteX5" fmla="*/ 1600200 w 10018644"/>
              <a:gd name="connsiteY5" fmla="*/ 1854786 h 2008577"/>
              <a:gd name="connsiteX6" fmla="*/ 4731027 w 10018644"/>
              <a:gd name="connsiteY6" fmla="*/ 1914421 h 2008577"/>
              <a:gd name="connsiteX7" fmla="*/ 4303644 w 10018644"/>
              <a:gd name="connsiteY7" fmla="*/ 1009960 h 2008577"/>
              <a:gd name="connsiteX8" fmla="*/ 4661453 w 10018644"/>
              <a:gd name="connsiteY8" fmla="*/ 234708 h 2008577"/>
              <a:gd name="connsiteX9" fmla="*/ 5426766 w 10018644"/>
              <a:gd name="connsiteY9" fmla="*/ 35925 h 2008577"/>
              <a:gd name="connsiteX10" fmla="*/ 6530009 w 10018644"/>
              <a:gd name="connsiteY10" fmla="*/ 45864 h 2008577"/>
              <a:gd name="connsiteX11" fmla="*/ 6937513 w 10018644"/>
              <a:gd name="connsiteY11" fmla="*/ 493125 h 2008577"/>
              <a:gd name="connsiteX12" fmla="*/ 6619461 w 10018644"/>
              <a:gd name="connsiteY12" fmla="*/ 1526795 h 2008577"/>
              <a:gd name="connsiteX13" fmla="*/ 7156174 w 10018644"/>
              <a:gd name="connsiteY13" fmla="*/ 1924360 h 2008577"/>
              <a:gd name="connsiteX14" fmla="*/ 9034670 w 10018644"/>
              <a:gd name="connsiteY14" fmla="*/ 1944238 h 2008577"/>
              <a:gd name="connsiteX15" fmla="*/ 9481931 w 10018644"/>
              <a:gd name="connsiteY15" fmla="*/ 1377708 h 2008577"/>
              <a:gd name="connsiteX16" fmla="*/ 9094305 w 10018644"/>
              <a:gd name="connsiteY16" fmla="*/ 493125 h 2008577"/>
              <a:gd name="connsiteX17" fmla="*/ 10018644 w 10018644"/>
              <a:gd name="connsiteY17" fmla="*/ 75682 h 200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8644" h="2008577">
                <a:moveTo>
                  <a:pt x="0" y="513003"/>
                </a:moveTo>
                <a:cubicBezTo>
                  <a:pt x="76200" y="406986"/>
                  <a:pt x="152400" y="300969"/>
                  <a:pt x="288235" y="224769"/>
                </a:cubicBezTo>
                <a:cubicBezTo>
                  <a:pt x="424070" y="148569"/>
                  <a:pt x="604631" y="67399"/>
                  <a:pt x="815009" y="55803"/>
                </a:cubicBezTo>
                <a:cubicBezTo>
                  <a:pt x="1025387" y="44207"/>
                  <a:pt x="1368288" y="30956"/>
                  <a:pt x="1550505" y="155195"/>
                </a:cubicBezTo>
                <a:cubicBezTo>
                  <a:pt x="1732722" y="279434"/>
                  <a:pt x="1900031" y="517973"/>
                  <a:pt x="1908313" y="801238"/>
                </a:cubicBezTo>
                <a:cubicBezTo>
                  <a:pt x="1916595" y="1084503"/>
                  <a:pt x="1129748" y="1669256"/>
                  <a:pt x="1600200" y="1854786"/>
                </a:cubicBezTo>
                <a:cubicBezTo>
                  <a:pt x="2070652" y="2040316"/>
                  <a:pt x="4280453" y="2055225"/>
                  <a:pt x="4731027" y="1914421"/>
                </a:cubicBezTo>
                <a:cubicBezTo>
                  <a:pt x="5181601" y="1773617"/>
                  <a:pt x="4315240" y="1289912"/>
                  <a:pt x="4303644" y="1009960"/>
                </a:cubicBezTo>
                <a:cubicBezTo>
                  <a:pt x="4292048" y="730008"/>
                  <a:pt x="4474266" y="397047"/>
                  <a:pt x="4661453" y="234708"/>
                </a:cubicBezTo>
                <a:cubicBezTo>
                  <a:pt x="4848640" y="72369"/>
                  <a:pt x="5115340" y="67399"/>
                  <a:pt x="5426766" y="35925"/>
                </a:cubicBezTo>
                <a:cubicBezTo>
                  <a:pt x="5738192" y="4451"/>
                  <a:pt x="6278218" y="-30336"/>
                  <a:pt x="6530009" y="45864"/>
                </a:cubicBezTo>
                <a:cubicBezTo>
                  <a:pt x="6781800" y="122064"/>
                  <a:pt x="6922604" y="246303"/>
                  <a:pt x="6937513" y="493125"/>
                </a:cubicBezTo>
                <a:cubicBezTo>
                  <a:pt x="6952422" y="739947"/>
                  <a:pt x="6583018" y="1288256"/>
                  <a:pt x="6619461" y="1526795"/>
                </a:cubicBezTo>
                <a:cubicBezTo>
                  <a:pt x="6655904" y="1765334"/>
                  <a:pt x="6753639" y="1854786"/>
                  <a:pt x="7156174" y="1924360"/>
                </a:cubicBezTo>
                <a:cubicBezTo>
                  <a:pt x="7558709" y="1993934"/>
                  <a:pt x="8647044" y="2035347"/>
                  <a:pt x="9034670" y="1944238"/>
                </a:cubicBezTo>
                <a:cubicBezTo>
                  <a:pt x="9422296" y="1853129"/>
                  <a:pt x="9471992" y="1619560"/>
                  <a:pt x="9481931" y="1377708"/>
                </a:cubicBezTo>
                <a:cubicBezTo>
                  <a:pt x="9491870" y="1135856"/>
                  <a:pt x="9004853" y="710129"/>
                  <a:pt x="9094305" y="493125"/>
                </a:cubicBezTo>
                <a:cubicBezTo>
                  <a:pt x="9183757" y="276121"/>
                  <a:pt x="9909314" y="120408"/>
                  <a:pt x="10018644" y="75682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C38FAA-BB8A-40A5-A62B-26C7AA05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19" r="1531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8BCA3-AC18-46D0-A9D8-AE2038E8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758" y="3154317"/>
            <a:ext cx="2711744" cy="835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Heatmap</a:t>
            </a:r>
            <a:endParaRPr lang="en-US" sz="5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Imagen que contiene Gráfico de rectángulos&#10;&#10;Descripción generada automáticamente">
            <a:extLst>
              <a:ext uri="{FF2B5EF4-FFF2-40B4-BE49-F238E27FC236}">
                <a16:creationId xmlns:a16="http://schemas.microsoft.com/office/drawing/2014/main" id="{630BD6F4-507B-414E-84AD-27BDE869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83" b="-2"/>
          <a:stretch/>
        </p:blipFill>
        <p:spPr>
          <a:xfrm>
            <a:off x="267832" y="117637"/>
            <a:ext cx="7138284" cy="6746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49AEC1BC-62A3-49C0-A033-F34B73CC36F0}"/>
              </a:ext>
            </a:extLst>
          </p:cNvPr>
          <p:cNvSpPr/>
          <p:nvPr/>
        </p:nvSpPr>
        <p:spPr>
          <a:xfrm>
            <a:off x="7507898" y="5664128"/>
            <a:ext cx="2351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/>
              <a:t>Cluster </a:t>
            </a:r>
            <a:r>
              <a:rPr lang="en-US" err="1"/>
              <a:t>más</a:t>
            </a:r>
            <a:r>
              <a:rPr lang="en-US"/>
              <a:t> </a:t>
            </a:r>
            <a:r>
              <a:rPr lang="en-US" err="1"/>
              <a:t>relevante</a:t>
            </a:r>
            <a:r>
              <a:rPr lang="en-US"/>
              <a:t> para la </a:t>
            </a:r>
            <a:r>
              <a:rPr lang="en-US" err="1"/>
              <a:t>empresa</a:t>
            </a:r>
            <a:r>
              <a:rPr lang="en-US"/>
              <a:t>:​</a:t>
            </a:r>
          </a:p>
          <a:p>
            <a:pPr fontAlgn="base"/>
            <a:r>
              <a:rPr lang="en-US" err="1"/>
              <a:t>Facturas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6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F1E-0F8E-46A4-A4DE-8E829307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061" y="3203575"/>
            <a:ext cx="346875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User Journey Map</a:t>
            </a:r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BD7E2A-3825-4FF1-9DD4-7B79DDA5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9087"/>
            <a:ext cx="9186819" cy="6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3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6D474-547F-754C-9717-8A11024D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err="1"/>
              <a:t>Interfaz</a:t>
            </a:r>
            <a:r>
              <a:rPr lang="en-US" sz="6000"/>
              <a:t> SCP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E9083CE-2B1B-BA4C-BA95-AA70D013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0D25-B722-E741-82C3-6583C72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72" y="157870"/>
            <a:ext cx="10515600" cy="956639"/>
          </a:xfrm>
        </p:spPr>
        <p:txBody>
          <a:bodyPr>
            <a:normAutofit/>
          </a:bodyPr>
          <a:lstStyle/>
          <a:p>
            <a:r>
              <a:rPr lang="es-CO"/>
              <a:t>Conclusiones generales</a:t>
            </a:r>
            <a:endParaRPr lang="es-CO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E3B65D-D4EA-EF4B-A3B2-0945B02B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28" y="1091925"/>
            <a:ext cx="8302753" cy="50342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s-CO">
              <a:latin typeface="Times" pitchFamily="2" charset="0"/>
            </a:endParaRPr>
          </a:p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Ahora en la factura se incluyó encabezados del proveedor y datos básicos que mejoran la información de la factura.</a:t>
            </a:r>
          </a:p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Times"/>
                <a:cs typeface="Times"/>
              </a:rPr>
              <a:t>El problema de facturación fue mejorado.</a:t>
            </a:r>
          </a:p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Times" pitchFamily="2" charset="0"/>
                <a:cs typeface="Times"/>
              </a:rPr>
              <a:t>Ahora es más fácil llevar las cuentas de las facturas y se pueden manejar más ordenadamente </a:t>
            </a:r>
          </a:p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Times" pitchFamily="2" charset="0"/>
                <a:cs typeface="Times"/>
              </a:rPr>
              <a:t>Se puede tener control sobre las facturas que se no se están pagando a tiempo.</a:t>
            </a:r>
          </a:p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Times" pitchFamily="2" charset="0"/>
                <a:cs typeface="Times"/>
              </a:rPr>
              <a:t>La aplicación tiene un flujo de información sencillo e intuitivo.</a:t>
            </a:r>
          </a:p>
          <a:p>
            <a:pPr marL="0" indent="0">
              <a:buNone/>
            </a:pPr>
            <a:endParaRPr lang="es-CO">
              <a:latin typeface="Times" pitchFamily="2" charset="0"/>
            </a:endParaRPr>
          </a:p>
          <a:p>
            <a:r>
              <a:rPr lang="es-CO">
                <a:solidFill>
                  <a:srgbClr val="FF0000"/>
                </a:solidFill>
                <a:latin typeface="Times" pitchFamily="2" charset="0"/>
              </a:rPr>
              <a:t>La aplicación es sencilla, es intuitiva y funcional. Sin embargo, podría ser mucho más bonita y menos plana.</a:t>
            </a:r>
          </a:p>
          <a:p>
            <a:r>
              <a:rPr lang="es-CO">
                <a:solidFill>
                  <a:srgbClr val="FF0000"/>
                </a:solidFill>
                <a:latin typeface="Times" pitchFamily="2" charset="0"/>
              </a:rPr>
              <a:t>Se desearía tener todas las funcionalidades completas a futuro respecto al pago de empleados también. </a:t>
            </a:r>
          </a:p>
          <a:p>
            <a:endParaRPr lang="es-CO">
              <a:latin typeface="Times" pitchFamily="2" charset="0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9209C09-A4EE-8B43-BB7C-FAF8D38C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952" y="337701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A995B52B1ADA4AA0B8F775C78879D5" ma:contentTypeVersion="2" ma:contentTypeDescription="Crear nuevo documento." ma:contentTypeScope="" ma:versionID="f1d5dd227e9e73d7dc4a32e47de366f6">
  <xsd:schema xmlns:xsd="http://www.w3.org/2001/XMLSchema" xmlns:xs="http://www.w3.org/2001/XMLSchema" xmlns:p="http://schemas.microsoft.com/office/2006/metadata/properties" xmlns:ns2="979cc25d-3f28-46f3-98b2-b915ca8763db" targetNamespace="http://schemas.microsoft.com/office/2006/metadata/properties" ma:root="true" ma:fieldsID="f9d1745b7c9e37773a8dc5a5f5fd5889" ns2:_="">
    <xsd:import namespace="979cc25d-3f28-46f3-98b2-b915ca876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cc25d-3f28-46f3-98b2-b915ca876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E7627-47F6-4D52-8D5E-EECACEF3F0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D656A9-6DBC-4FF6-84EA-D717E7B4F554}">
  <ds:schemaRefs>
    <ds:schemaRef ds:uri="979cc25d-3f28-46f3-98b2-b915ca8763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4003E2-F3C7-4BE4-A04C-2A3D4249B280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979cc25d-3f28-46f3-98b2-b915ca8763db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Times New Roman</vt:lpstr>
      <vt:lpstr>Tema de Office</vt:lpstr>
      <vt:lpstr>HighLand</vt:lpstr>
      <vt:lpstr>Highland</vt:lpstr>
      <vt:lpstr>Metodología</vt:lpstr>
      <vt:lpstr>Presentación de PowerPoint</vt:lpstr>
      <vt:lpstr>Heatmap</vt:lpstr>
      <vt:lpstr>User Journey Map</vt:lpstr>
      <vt:lpstr>Interfaz SCP</vt:lpstr>
      <vt:lpstr>Conclusiones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HighLand</dc:title>
  <dc:creator>Anderson Barragan Agudelo</dc:creator>
  <cp:lastModifiedBy>Anderson Barragan Agudelo</cp:lastModifiedBy>
  <cp:revision>1</cp:revision>
  <dcterms:created xsi:type="dcterms:W3CDTF">2020-12-11T14:50:18Z</dcterms:created>
  <dcterms:modified xsi:type="dcterms:W3CDTF">2020-12-11T17:06:44Z</dcterms:modified>
</cp:coreProperties>
</file>