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Old Standard TT"/>
      <p:regular r:id="rId29"/>
      <p:bold r:id="rId30"/>
      <p: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76A53B-98AF-40E3-AF12-53C59EBB23A6}">
  <a:tblStyle styleId="{DD76A53B-98AF-40E3-AF12-53C59EBB23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ldStandardT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ldStandardTT-italic.fntdata"/><Relationship Id="rId30" Type="http://schemas.openxmlformats.org/officeDocument/2006/relationships/font" Target="fonts/OldStandardTT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 minutes par personnes 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7b2d4bdb2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7b2d4bdb2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7b2d4bdb2_1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7b2d4bdb2_1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7b2d4bdb2_1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7b2d4bdb2_1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7b2d4bdb2_1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7b2d4bdb2_1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7b2d4bdb2_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7b2d4bdb2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764ad229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764ad229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7b2d4bdb2_1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7b2d4bdb2_1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764ad22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764ad22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7770b9da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7770b9da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7b6bbca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7b6bbca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764ad229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764ad229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7b6bbcac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7b6bbcac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3fc7a057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3fc7a05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3fc7a057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3fc7a057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764ad229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764ad229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764ad229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764ad229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764ad229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764ad229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7770b9da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7770b9da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764ad229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764ad229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7b2d4bdb2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7b2d4bdb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7b2d4bdb2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7b2d4bdb2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18.png"/><Relationship Id="rId7" Type="http://schemas.openxmlformats.org/officeDocument/2006/relationships/image" Target="../media/image14.png"/><Relationship Id="rId8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agupubs.onlinelibrary.wiley.com/doi/10.1029/2006GL02689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Atlantic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Multidecadal Oscillation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Lefebvre Louis, Kouassi Cyrille, Subramani Venkatesh &amp; Salou Emmanuelle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Modeling	 (Polyfit)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How does it do?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A = original signal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Step 1	:	Fit A to get to know the coefficients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Step 2	:	Simulate the annual seasonal pattern (B) using coefficients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Step 3	:	Filter	=	A - 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Filter = the seasonal impact gets subtracted.</a:t>
            </a:r>
            <a:endParaRPr/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Results (Polyfit)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562" y="1171600"/>
            <a:ext cx="5626876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264275" y="1130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fr">
                <a:solidFill>
                  <a:schemeClr val="dk2"/>
                </a:solidFill>
              </a:rPr>
              <a:t>Seasonality and Trends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226325" y="5740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1 - Decompose times series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2 - To learn about the seasonality of our series let's plot Moving average for 12 months and 10 years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3 - Dealing with stationarity(Dickey–Fuller test)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4- Remove seasonality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5-Remove linear trends</a:t>
            </a:r>
            <a:endParaRPr/>
          </a:p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726" y="2243525"/>
            <a:ext cx="5549325" cy="25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Results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02275"/>
            <a:ext cx="3762375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692450" y="3775225"/>
            <a:ext cx="18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AMO_index SSP245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575" y="1282199"/>
            <a:ext cx="3296925" cy="207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/>
        </p:nvSpPr>
        <p:spPr>
          <a:xfrm>
            <a:off x="4173600" y="3547575"/>
            <a:ext cx="21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Q25, </a:t>
            </a:r>
            <a:r>
              <a:rPr lang="fr">
                <a:solidFill>
                  <a:srgbClr val="CC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Q75, </a:t>
            </a:r>
            <a:r>
              <a:rPr lang="fr">
                <a:solidFill>
                  <a:srgbClr val="E691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Q50, </a:t>
            </a:r>
            <a:r>
              <a:rPr lang="fr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mean</a:t>
            </a:r>
            <a:endParaRPr>
              <a:solidFill>
                <a:srgbClr val="1155CC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 &amp; What’s next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Even after removing seasonality and trend, the signal is not smooth. (May be interpolating large chunk of data comes into play 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Use the dataset without being interpolated.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find correlation between AMO and hurricanes </a:t>
            </a:r>
            <a:endParaRPr/>
          </a:p>
        </p:txBody>
      </p:sp>
      <p:sp>
        <p:nvSpPr>
          <p:cNvPr id="169" name="Google Shape;16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650" y="2599375"/>
            <a:ext cx="3785749" cy="206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 txBox="1"/>
          <p:nvPr/>
        </p:nvSpPr>
        <p:spPr>
          <a:xfrm>
            <a:off x="2058350" y="4743300"/>
            <a:ext cx="54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extract from : </a:t>
            </a:r>
            <a:r>
              <a:rPr lang="fr"/>
              <a:t>http://la.climatologie.free.fr/enso/enso-pdo3.htm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22">
                <a:solidFill>
                  <a:schemeClr val="dk2"/>
                </a:solidFill>
              </a:rPr>
              <a:t>Spatial pattern</a:t>
            </a:r>
            <a:r>
              <a:rPr lang="fr" sz="2422">
                <a:solidFill>
                  <a:srgbClr val="000000"/>
                </a:solidFill>
              </a:rPr>
              <a:t> of variability : </a:t>
            </a:r>
            <a:r>
              <a:rPr b="1" lang="fr" sz="2422">
                <a:solidFill>
                  <a:srgbClr val="000000"/>
                </a:solidFill>
              </a:rPr>
              <a:t>The Method</a:t>
            </a:r>
            <a:endParaRPr b="1" sz="2422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422">
              <a:solidFill>
                <a:schemeClr val="dk2"/>
              </a:solidFill>
            </a:endParaRPr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chemeClr val="dk2"/>
                </a:solidFill>
              </a:rPr>
              <a:t>Data :</a:t>
            </a:r>
            <a:endParaRPr b="1" sz="1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Institution :</a:t>
            </a:r>
            <a:r>
              <a:rPr b="1" lang="fr"/>
              <a:t> </a:t>
            </a:r>
            <a:r>
              <a:rPr lang="fr"/>
              <a:t>IPSL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S</a:t>
            </a:r>
            <a:r>
              <a:rPr lang="fr">
                <a:solidFill>
                  <a:schemeClr val="dk2"/>
                </a:solidFill>
              </a:rPr>
              <a:t>cenario</a:t>
            </a:r>
            <a:r>
              <a:rPr lang="fr">
                <a:solidFill>
                  <a:schemeClr val="dk2"/>
                </a:solidFill>
              </a:rPr>
              <a:t>: </a:t>
            </a:r>
            <a:r>
              <a:rPr lang="fr"/>
              <a:t>ssp126</a:t>
            </a:r>
            <a:r>
              <a:rPr lang="fr"/>
              <a:t>, </a:t>
            </a:r>
            <a:r>
              <a:rPr lang="fr"/>
              <a:t>ssp245 &amp;</a:t>
            </a:r>
            <a:r>
              <a:rPr lang="fr"/>
              <a:t> ssp585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Time span: </a:t>
            </a:r>
            <a:r>
              <a:rPr lang="fr"/>
              <a:t>2015 - 2100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>
                <a:solidFill>
                  <a:schemeClr val="dk2"/>
                </a:solidFill>
              </a:rPr>
              <a:t>Method : </a:t>
            </a:r>
            <a:r>
              <a:rPr lang="fr"/>
              <a:t>CPA of the </a:t>
            </a:r>
            <a:r>
              <a:rPr lang="fr"/>
              <a:t>detrended and 10 years rolling averaged SST anomaly</a:t>
            </a:r>
            <a:endParaRPr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22">
                <a:solidFill>
                  <a:schemeClr val="dk2"/>
                </a:solidFill>
              </a:rPr>
              <a:t>Spatial pattern</a:t>
            </a:r>
            <a:r>
              <a:rPr lang="fr" sz="2422">
                <a:solidFill>
                  <a:srgbClr val="000000"/>
                </a:solidFill>
              </a:rPr>
              <a:t> of variability : </a:t>
            </a:r>
            <a:r>
              <a:rPr b="1" lang="fr" sz="2422">
                <a:solidFill>
                  <a:srgbClr val="000000"/>
                </a:solidFill>
              </a:rPr>
              <a:t>The Method</a:t>
            </a:r>
            <a:endParaRPr b="1" sz="2422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422">
              <a:solidFill>
                <a:schemeClr val="dk2"/>
              </a:solidFill>
            </a:endParaRPr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Scenario: </a:t>
            </a:r>
            <a:r>
              <a:rPr lang="fr"/>
              <a:t>ssp126, ssp245 &amp; ssp585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338" y="1806550"/>
            <a:ext cx="7591425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 txBox="1"/>
          <p:nvPr/>
        </p:nvSpPr>
        <p:spPr>
          <a:xfrm>
            <a:off x="907675" y="2045300"/>
            <a:ext cx="106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B45F0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ssp 126</a:t>
            </a:r>
            <a:endParaRPr sz="1200">
              <a:solidFill>
                <a:srgbClr val="B45F06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8761D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ssp 245</a:t>
            </a:r>
            <a:endParaRPr sz="1200">
              <a:solidFill>
                <a:srgbClr val="38761D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9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ssp 585</a:t>
            </a:r>
            <a:endParaRPr sz="1200">
              <a:solidFill>
                <a:srgbClr val="99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7" name="Google Shape;18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22">
                <a:solidFill>
                  <a:schemeClr val="dk2"/>
                </a:solidFill>
              </a:rPr>
              <a:t>Spatial pattern</a:t>
            </a:r>
            <a:r>
              <a:rPr lang="fr" sz="2422">
                <a:solidFill>
                  <a:srgbClr val="000000"/>
                </a:solidFill>
              </a:rPr>
              <a:t> of variability : </a:t>
            </a:r>
            <a:r>
              <a:rPr b="1" lang="fr" sz="2422">
                <a:solidFill>
                  <a:srgbClr val="000000"/>
                </a:solidFill>
              </a:rPr>
              <a:t>historique</a:t>
            </a:r>
            <a:endParaRPr b="1" sz="2422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422">
              <a:solidFill>
                <a:schemeClr val="dk2"/>
              </a:solidFill>
            </a:endParaRPr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5745"/>
            <a:ext cx="9144000" cy="2160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4400" y="2626050"/>
            <a:ext cx="7115175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/>
          <p:nvPr/>
        </p:nvSpPr>
        <p:spPr>
          <a:xfrm>
            <a:off x="5807075" y="2626050"/>
            <a:ext cx="2544600" cy="17199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/>
          <p:nvPr/>
        </p:nvSpPr>
        <p:spPr>
          <a:xfrm>
            <a:off x="2226825" y="906025"/>
            <a:ext cx="596400" cy="882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31170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22">
                <a:solidFill>
                  <a:schemeClr val="dk2"/>
                </a:solidFill>
              </a:rPr>
              <a:t>Spatial pattern</a:t>
            </a:r>
            <a:r>
              <a:rPr lang="fr" sz="2422">
                <a:solidFill>
                  <a:srgbClr val="000000"/>
                </a:solidFill>
              </a:rPr>
              <a:t> of variability : </a:t>
            </a:r>
            <a:r>
              <a:rPr b="1" lang="fr" sz="2422">
                <a:solidFill>
                  <a:srgbClr val="000000"/>
                </a:solidFill>
              </a:rPr>
              <a:t>ssp 126</a:t>
            </a:r>
            <a:endParaRPr b="1" sz="2422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422">
              <a:solidFill>
                <a:schemeClr val="dk2"/>
              </a:solidFill>
            </a:endParaRPr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-956100" y="1789475"/>
            <a:ext cx="596400" cy="882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2404"/>
            <a:ext cx="9143999" cy="217564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/>
          <p:nvPr/>
        </p:nvSpPr>
        <p:spPr>
          <a:xfrm>
            <a:off x="2173475" y="695325"/>
            <a:ext cx="596400" cy="882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4888" y="2638038"/>
            <a:ext cx="7134225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/>
          <p:nvPr/>
        </p:nvSpPr>
        <p:spPr>
          <a:xfrm>
            <a:off x="765925" y="2638050"/>
            <a:ext cx="2544600" cy="17199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31170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22">
                <a:solidFill>
                  <a:schemeClr val="dk2"/>
                </a:solidFill>
              </a:rPr>
              <a:t>Spatial pattern</a:t>
            </a:r>
            <a:r>
              <a:rPr lang="fr" sz="2422">
                <a:solidFill>
                  <a:srgbClr val="000000"/>
                </a:solidFill>
              </a:rPr>
              <a:t> of variability : </a:t>
            </a:r>
            <a:r>
              <a:rPr b="1" lang="fr" sz="2422">
                <a:solidFill>
                  <a:srgbClr val="000000"/>
                </a:solidFill>
              </a:rPr>
              <a:t>ssp 245</a:t>
            </a:r>
            <a:endParaRPr b="1" sz="2422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422">
              <a:solidFill>
                <a:schemeClr val="dk2"/>
              </a:solidFill>
            </a:endParaRPr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2646275"/>
            <a:ext cx="7162800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/>
          <p:nvPr/>
        </p:nvSpPr>
        <p:spPr>
          <a:xfrm>
            <a:off x="862800" y="2646275"/>
            <a:ext cx="2332200" cy="16623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7356"/>
            <a:ext cx="9144001" cy="213438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1"/>
          <p:cNvSpPr/>
          <p:nvPr/>
        </p:nvSpPr>
        <p:spPr>
          <a:xfrm>
            <a:off x="121025" y="1886300"/>
            <a:ext cx="596400" cy="882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2"/>
                </a:solidFill>
              </a:rPr>
              <a:t>The Atlantic Multidecadal Oscillation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solidFill>
                  <a:schemeClr val="dk2"/>
                </a:solidFill>
              </a:rPr>
              <a:t>Introduction :</a:t>
            </a:r>
            <a:r>
              <a:rPr lang="fr" sz="2200"/>
              <a:t> What is the AMO and how to derive its index </a:t>
            </a:r>
            <a:r>
              <a:rPr lang="fr" sz="2200"/>
              <a:t>?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2200">
                <a:solidFill>
                  <a:schemeClr val="dk2"/>
                </a:solidFill>
              </a:rPr>
              <a:t>I- </a:t>
            </a:r>
            <a:r>
              <a:rPr lang="fr" sz="2200">
                <a:solidFill>
                  <a:schemeClr val="dk2"/>
                </a:solidFill>
              </a:rPr>
              <a:t>Exploration</a:t>
            </a:r>
            <a:r>
              <a:rPr lang="fr" sz="2200"/>
              <a:t> of the scenario = ssp245 &amp; ssp585.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2200">
                <a:solidFill>
                  <a:schemeClr val="dk2"/>
                </a:solidFill>
              </a:rPr>
              <a:t>II-</a:t>
            </a:r>
            <a:r>
              <a:rPr lang="fr" sz="2200">
                <a:solidFill>
                  <a:schemeClr val="dk2"/>
                </a:solidFill>
              </a:rPr>
              <a:t> Evolution </a:t>
            </a:r>
            <a:r>
              <a:rPr lang="fr" sz="2200">
                <a:solidFill>
                  <a:srgbClr val="000000"/>
                </a:solidFill>
              </a:rPr>
              <a:t>of the s</a:t>
            </a:r>
            <a:r>
              <a:rPr lang="fr" sz="2200">
                <a:solidFill>
                  <a:srgbClr val="000000"/>
                </a:solidFill>
              </a:rPr>
              <a:t>patial pattern 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2200">
                <a:solidFill>
                  <a:schemeClr val="dk2"/>
                </a:solidFill>
              </a:rPr>
              <a:t>Conclusion</a:t>
            </a:r>
            <a:endParaRPr b="1" sz="2200">
              <a:solidFill>
                <a:schemeClr val="dk2"/>
              </a:solidFill>
            </a:endParaRPr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31170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22">
                <a:solidFill>
                  <a:schemeClr val="dk2"/>
                </a:solidFill>
              </a:rPr>
              <a:t>Spatial pattern</a:t>
            </a:r>
            <a:r>
              <a:rPr lang="fr" sz="2422">
                <a:solidFill>
                  <a:srgbClr val="000000"/>
                </a:solidFill>
              </a:rPr>
              <a:t> of variability : </a:t>
            </a:r>
            <a:r>
              <a:rPr b="1" lang="fr" sz="2422">
                <a:solidFill>
                  <a:srgbClr val="000000"/>
                </a:solidFill>
              </a:rPr>
              <a:t>ssp 585</a:t>
            </a:r>
            <a:endParaRPr b="1" sz="2422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422">
              <a:solidFill>
                <a:schemeClr val="dk2"/>
              </a:solidFill>
            </a:endParaRPr>
          </a:p>
        </p:txBody>
      </p:sp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2"/>
          <p:cNvSpPr/>
          <p:nvPr/>
        </p:nvSpPr>
        <p:spPr>
          <a:xfrm>
            <a:off x="-946925" y="811475"/>
            <a:ext cx="471300" cy="882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2857"/>
            <a:ext cx="9144000" cy="2128887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2"/>
          <p:cNvSpPr/>
          <p:nvPr/>
        </p:nvSpPr>
        <p:spPr>
          <a:xfrm>
            <a:off x="217850" y="762450"/>
            <a:ext cx="565200" cy="882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5350" y="2644213"/>
            <a:ext cx="7153275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2"/>
          <p:cNvSpPr/>
          <p:nvPr/>
        </p:nvSpPr>
        <p:spPr>
          <a:xfrm>
            <a:off x="3400750" y="2644225"/>
            <a:ext cx="2408700" cy="16473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199850" y="1234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Comparison </a:t>
            </a:r>
            <a:endParaRPr/>
          </a:p>
        </p:txBody>
      </p:sp>
      <p:sp>
        <p:nvSpPr>
          <p:cNvPr id="239" name="Google Shape;239;p3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74500"/>
            <a:ext cx="4479323" cy="278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3"/>
          <p:cNvPicPr preferRelativeResize="0"/>
          <p:nvPr/>
        </p:nvPicPr>
        <p:blipFill rotWithShape="1">
          <a:blip r:embed="rId4">
            <a:alphaModFix/>
          </a:blip>
          <a:srcRect b="30996" l="70030" r="0" t="0"/>
          <a:stretch/>
        </p:blipFill>
        <p:spPr>
          <a:xfrm>
            <a:off x="4292372" y="123450"/>
            <a:ext cx="2344825" cy="17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3"/>
          <p:cNvPicPr preferRelativeResize="0"/>
          <p:nvPr/>
        </p:nvPicPr>
        <p:blipFill rotWithShape="1">
          <a:blip r:embed="rId5">
            <a:alphaModFix/>
          </a:blip>
          <a:srcRect b="33204" l="0" r="70719" t="0"/>
          <a:stretch/>
        </p:blipFill>
        <p:spPr>
          <a:xfrm>
            <a:off x="6799175" y="125898"/>
            <a:ext cx="2344825" cy="174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3"/>
          <p:cNvPicPr preferRelativeResize="0"/>
          <p:nvPr/>
        </p:nvPicPr>
        <p:blipFill rotWithShape="1">
          <a:blip r:embed="rId6">
            <a:alphaModFix/>
          </a:blip>
          <a:srcRect b="35398" l="0" r="70172" t="-3264"/>
          <a:stretch/>
        </p:blipFill>
        <p:spPr>
          <a:xfrm>
            <a:off x="4362967" y="1875300"/>
            <a:ext cx="2344824" cy="174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3"/>
          <p:cNvPicPr preferRelativeResize="0"/>
          <p:nvPr/>
        </p:nvPicPr>
        <p:blipFill rotWithShape="1">
          <a:blip r:embed="rId7">
            <a:alphaModFix/>
          </a:blip>
          <a:srcRect b="31889" l="34119" r="35282" t="0"/>
          <a:stretch/>
        </p:blipFill>
        <p:spPr>
          <a:xfrm>
            <a:off x="6728588" y="1964875"/>
            <a:ext cx="2486026" cy="181064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3"/>
          <p:cNvSpPr txBox="1"/>
          <p:nvPr/>
        </p:nvSpPr>
        <p:spPr>
          <a:xfrm>
            <a:off x="4822275" y="-83875"/>
            <a:ext cx="14262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Historic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46" name="Google Shape;246;p33"/>
          <p:cNvSpPr txBox="1"/>
          <p:nvPr/>
        </p:nvSpPr>
        <p:spPr>
          <a:xfrm>
            <a:off x="7258488" y="-83875"/>
            <a:ext cx="14262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SSP 126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47" name="Google Shape;247;p33"/>
          <p:cNvSpPr txBox="1"/>
          <p:nvPr/>
        </p:nvSpPr>
        <p:spPr>
          <a:xfrm>
            <a:off x="4890800" y="1774300"/>
            <a:ext cx="14262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SSP 245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48" name="Google Shape;248;p33"/>
          <p:cNvSpPr txBox="1"/>
          <p:nvPr/>
        </p:nvSpPr>
        <p:spPr>
          <a:xfrm>
            <a:off x="7294250" y="1774300"/>
            <a:ext cx="14262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SSP 585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49" name="Google Shape;249;p33"/>
          <p:cNvPicPr preferRelativeResize="0"/>
          <p:nvPr/>
        </p:nvPicPr>
        <p:blipFill rotWithShape="1">
          <a:blip r:embed="rId8">
            <a:alphaModFix/>
          </a:blip>
          <a:srcRect b="0" l="8137" r="8909" t="74351"/>
          <a:stretch/>
        </p:blipFill>
        <p:spPr>
          <a:xfrm>
            <a:off x="4362975" y="3694850"/>
            <a:ext cx="4781024" cy="49538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Sources</a:t>
            </a:r>
            <a:endParaRPr/>
          </a:p>
        </p:txBody>
      </p:sp>
      <p:sp>
        <p:nvSpPr>
          <p:cNvPr id="256" name="Google Shape;256;p3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1-https://www.aoml.noaa.gov/phod/d2m_shift/amo_faq.php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2-</a:t>
            </a:r>
            <a:r>
              <a:rPr lang="fr" u="sng">
                <a:solidFill>
                  <a:schemeClr val="hlink"/>
                </a:solidFill>
                <a:hlinkClick r:id="rId3"/>
              </a:rPr>
              <a:t>https://agupubs.onlinelibrary.wiley.com/doi/10.1029/2006GL026894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3-http://www.sorbonne-universites.fr/publics/presse/nos-experts-dans-les-medias/prevoir-les-changements-climatiques-a-10-ans-le-nouveau-defi-des-climatologues.html</a:t>
            </a:r>
            <a:endParaRPr/>
          </a:p>
        </p:txBody>
      </p:sp>
      <p:sp>
        <p:nvSpPr>
          <p:cNvPr id="257" name="Google Shape;25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5412"/>
              <a:buFont typeface="Arial"/>
              <a:buNone/>
            </a:pPr>
            <a:r>
              <a:rPr b="1" lang="fr" sz="2422">
                <a:solidFill>
                  <a:schemeClr val="dk2"/>
                </a:solidFill>
              </a:rPr>
              <a:t>Introduction :</a:t>
            </a:r>
            <a:r>
              <a:rPr lang="fr" sz="2422"/>
              <a:t> What is the AMO and how to derive the AMO Index ? </a:t>
            </a:r>
            <a:endParaRPr sz="3222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What is the AMO ?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</a:t>
            </a:r>
            <a:r>
              <a:rPr lang="fr">
                <a:solidFill>
                  <a:schemeClr val="dk2"/>
                </a:solidFill>
              </a:rPr>
              <a:t> long-duration changes </a:t>
            </a:r>
            <a:r>
              <a:rPr lang="fr"/>
              <a:t>in the sea surface temperature of the North Atlantic Ocean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 </a:t>
            </a:r>
            <a:r>
              <a:rPr lang="fr">
                <a:solidFill>
                  <a:schemeClr val="dk2"/>
                </a:solidFill>
              </a:rPr>
              <a:t>phase : </a:t>
            </a:r>
            <a:r>
              <a:rPr lang="fr"/>
              <a:t>20-40 years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 </a:t>
            </a:r>
            <a:r>
              <a:rPr lang="fr">
                <a:solidFill>
                  <a:schemeClr val="dk2"/>
                </a:solidFill>
              </a:rPr>
              <a:t>amplitude :</a:t>
            </a:r>
            <a:r>
              <a:rPr lang="fr"/>
              <a:t> 1°C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 </a:t>
            </a:r>
            <a:r>
              <a:rPr lang="fr">
                <a:solidFill>
                  <a:schemeClr val="dk2"/>
                </a:solidFill>
              </a:rPr>
              <a:t>area : (</a:t>
            </a:r>
            <a:r>
              <a:rPr lang="fr"/>
              <a:t>cf map) 80°W → 0°E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			    0°N </a:t>
            </a:r>
            <a:r>
              <a:rPr lang="fr"/>
              <a:t>→  </a:t>
            </a:r>
            <a:r>
              <a:rPr lang="fr"/>
              <a:t>65°N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 </a:t>
            </a:r>
            <a:r>
              <a:rPr lang="fr">
                <a:solidFill>
                  <a:schemeClr val="dk2"/>
                </a:solidFill>
              </a:rPr>
              <a:t>linked</a:t>
            </a:r>
            <a:r>
              <a:rPr lang="fr">
                <a:solidFill>
                  <a:schemeClr val="dk2"/>
                </a:solidFill>
              </a:rPr>
              <a:t> to </a:t>
            </a:r>
            <a:r>
              <a:rPr lang="fr"/>
              <a:t>the thermohaline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  circulation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150" y="2099050"/>
            <a:ext cx="4247325" cy="28399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2422">
                <a:solidFill>
                  <a:schemeClr val="dk2"/>
                </a:solidFill>
              </a:rPr>
              <a:t>Introduction :</a:t>
            </a:r>
            <a:r>
              <a:rPr lang="fr" sz="2422"/>
              <a:t> What is the AMO and how to derive it ? </a:t>
            </a:r>
            <a:endParaRPr sz="3222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Why it is important  ?</a:t>
            </a:r>
            <a:r>
              <a:rPr lang="fr"/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It is correlated with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hurricane activity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North American &amp; European summer climate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Arctic sea ice anomalies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To understand the climate variability</a:t>
            </a:r>
            <a:endParaRPr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246525"/>
            <a:ext cx="8520600" cy="43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2"/>
                </a:solidFill>
              </a:rPr>
              <a:t>Data </a:t>
            </a:r>
            <a:r>
              <a:rPr b="1" lang="fr">
                <a:solidFill>
                  <a:schemeClr val="dk2"/>
                </a:solidFill>
              </a:rPr>
              <a:t>:</a:t>
            </a:r>
            <a:r>
              <a:rPr b="1" lang="fr"/>
              <a:t> </a:t>
            </a:r>
            <a:r>
              <a:rPr lang="fr"/>
              <a:t>historic monthly-mean SST  from IPSL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2"/>
                </a:solidFill>
              </a:rPr>
              <a:t>How to derive the AMO ?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We select monthly-mean SST</a:t>
            </a:r>
            <a:r>
              <a:rPr lang="fr"/>
              <a:t> anomaly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/>
              <a:t>To highlight the variability : </a:t>
            </a:r>
            <a:r>
              <a:rPr lang="fr"/>
              <a:t>we remove the linear trend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/>
              <a:t>To smooth the AMO : </a:t>
            </a:r>
            <a:r>
              <a:rPr lang="fr"/>
              <a:t>10 years rolling average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287388"/>
            <a:ext cx="76200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6073600" y="246525"/>
            <a:ext cx="2758500" cy="43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2"/>
                </a:solidFill>
              </a:rPr>
              <a:t>Validation of our results by comparison of :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the AMO index calculated in the article “ Atlantic hurricanes and natural variability in 2005” Kevin E. Trenberth and Dennis J. Shea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the historic AMO index we </a:t>
            </a:r>
            <a:r>
              <a:rPr lang="fr"/>
              <a:t>derived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42600"/>
            <a:ext cx="5863401" cy="23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050" y="324963"/>
            <a:ext cx="4793225" cy="18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997350" y="54975"/>
            <a:ext cx="417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Old Standard TT"/>
                <a:ea typeface="Old Standard TT"/>
                <a:cs typeface="Old Standard TT"/>
                <a:sym typeface="Old Standard TT"/>
              </a:rPr>
              <a:t>Historical Amo calculated in the article 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98" name="Google Shape;98;p18"/>
          <p:cNvCxnSpPr/>
          <p:nvPr/>
        </p:nvCxnSpPr>
        <p:spPr>
          <a:xfrm>
            <a:off x="1400725" y="414625"/>
            <a:ext cx="33600" cy="39669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9" name="Google Shape;99;p18"/>
          <p:cNvCxnSpPr/>
          <p:nvPr/>
        </p:nvCxnSpPr>
        <p:spPr>
          <a:xfrm>
            <a:off x="4982125" y="414625"/>
            <a:ext cx="33600" cy="39669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8"/>
          <p:cNvCxnSpPr/>
          <p:nvPr/>
        </p:nvCxnSpPr>
        <p:spPr>
          <a:xfrm>
            <a:off x="1967750" y="414625"/>
            <a:ext cx="33600" cy="39669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8"/>
          <p:cNvCxnSpPr/>
          <p:nvPr/>
        </p:nvCxnSpPr>
        <p:spPr>
          <a:xfrm>
            <a:off x="2579600" y="424275"/>
            <a:ext cx="33600" cy="39669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8"/>
          <p:cNvCxnSpPr/>
          <p:nvPr/>
        </p:nvCxnSpPr>
        <p:spPr>
          <a:xfrm>
            <a:off x="3191425" y="424275"/>
            <a:ext cx="33600" cy="39669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8"/>
          <p:cNvCxnSpPr/>
          <p:nvPr/>
        </p:nvCxnSpPr>
        <p:spPr>
          <a:xfrm>
            <a:off x="3780863" y="424275"/>
            <a:ext cx="33600" cy="39669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8"/>
          <p:cNvCxnSpPr/>
          <p:nvPr/>
        </p:nvCxnSpPr>
        <p:spPr>
          <a:xfrm>
            <a:off x="4381500" y="414625"/>
            <a:ext cx="33600" cy="39669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5" name="Google Shape;105;p18"/>
          <p:cNvSpPr/>
          <p:nvPr/>
        </p:nvSpPr>
        <p:spPr>
          <a:xfrm>
            <a:off x="1098175" y="490825"/>
            <a:ext cx="4179900" cy="39669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22">
                <a:solidFill>
                  <a:schemeClr val="dk2"/>
                </a:solidFill>
              </a:rPr>
              <a:t>Exploration</a:t>
            </a:r>
            <a:r>
              <a:rPr lang="fr" sz="2422">
                <a:solidFill>
                  <a:srgbClr val="000000"/>
                </a:solidFill>
              </a:rPr>
              <a:t> of the ssp245 &amp; ssp585</a:t>
            </a:r>
            <a:endParaRPr sz="2422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422">
              <a:solidFill>
                <a:schemeClr val="dk2"/>
              </a:solidFill>
            </a:endParaRPr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Applicability: How does the 5 V’s apply here 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Tightly-linked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Volume		:	100s of GBs Data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Value		: 	Directly affects creatures on Earth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Loosely-linked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Veracity		:	Not necessarily without abnormalities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Velocity		:	Sampling frequency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Variety		:	Structured (but different way of organisation)</a:t>
            </a:r>
            <a:endParaRPr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Challenges and Solutions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Goal: </a:t>
            </a:r>
            <a:r>
              <a:rPr lang="fr"/>
              <a:t>Import</a:t>
            </a:r>
            <a:r>
              <a:rPr lang="fr"/>
              <a:t> ~ 20 simulations data upon filtering North Atlantic Region</a:t>
            </a:r>
            <a:endParaRPr/>
          </a:p>
        </p:txBody>
      </p:sp>
      <p:graphicFrame>
        <p:nvGraphicFramePr>
          <p:cNvPr id="120" name="Google Shape;120;p20"/>
          <p:cNvGraphicFramePr/>
          <p:nvPr/>
        </p:nvGraphicFramePr>
        <p:xfrm>
          <a:off x="3117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{DD76A53B-98AF-40E3-AF12-53C59EBB23A6}</a:tableStyleId>
              </a:tblPr>
              <a:tblGrid>
                <a:gridCol w="4260300"/>
                <a:gridCol w="4260300"/>
              </a:tblGrid>
              <a:tr h="55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0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Challenges</a:t>
                      </a:r>
                      <a:endParaRPr sz="20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9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Solutions</a:t>
                      </a:r>
                      <a:endParaRPr sz="19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553900">
                <a:tc>
                  <a:txBody>
                    <a:bodyPr/>
                    <a:lstStyle/>
                    <a:p>
                      <a:pPr indent="-3302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Old Standard TT"/>
                        <a:buAutoNum type="arabicPeriod"/>
                      </a:pPr>
                      <a:r>
                        <a:rPr lang="fr" sz="16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Variable names change across dataset</a:t>
                      </a:r>
                      <a:endParaRPr sz="16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Handpick what is </a:t>
                      </a:r>
                      <a:r>
                        <a:rPr lang="fr" sz="16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coherent</a:t>
                      </a:r>
                      <a:endParaRPr sz="16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53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2. Data Storage method changes</a:t>
                      </a:r>
                      <a:endParaRPr sz="16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Handpick where lat &amp; lon are separate</a:t>
                      </a:r>
                      <a:endParaRPr sz="16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53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3. Inconsistent frequency of samples</a:t>
                      </a:r>
                      <a:endParaRPr sz="16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Interpolate</a:t>
                      </a:r>
                      <a:endParaRPr sz="16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53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4. Order of master dataset changes</a:t>
                      </a:r>
                      <a:endParaRPr sz="16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Export the AMO result to CSV</a:t>
                      </a:r>
                      <a:endParaRPr sz="16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53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5. Temperature unit disparity</a:t>
                      </a:r>
                      <a:endParaRPr sz="16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Kelvin - Celsius conversion</a:t>
                      </a:r>
                      <a:endParaRPr sz="16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Seasonality and Trends - Its impact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do these mean 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Seasonality	:	Time-dependent and recurring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Trend		:	Changes over time and </a:t>
            </a:r>
            <a:r>
              <a:rPr i="1" lang="fr"/>
              <a:t>not</a:t>
            </a:r>
            <a:r>
              <a:rPr lang="fr"/>
              <a:t> time-dependent &amp; recurring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What do these mean to forecast while modeling 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High Variance, anomalies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How to handle 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Differencing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Modeling</a:t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