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Lustria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hwOHuTjR7OQ7SPoY51EOoJNwx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88EE33-5483-45F8-BE06-5FACD5470F45}">
  <a:tblStyle styleId="{AA88EE33-5483-45F8-BE06-5FACD5470F4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Lustria-regular.fnt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noramique avec légende">
  <p:cSld name="Image panoramique avec légen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GB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GB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">
  <p:cSld name="3 colonn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22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22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22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 d’image">
  <p:cSld name="3 colonnes d’imag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23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23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23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23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23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ustria"/>
              <a:buNone/>
            </a:pPr>
            <a:r>
              <a:rPr b="1" lang="en-GB" sz="3600">
                <a:solidFill>
                  <a:schemeClr val="accent1"/>
                </a:solidFill>
              </a:rPr>
              <a:t>Comment réduire le nombre d’accidents routiers et donc les dépenses d’une assurance dans une ville ? </a:t>
            </a:r>
            <a:endParaRPr b="1" sz="3600">
              <a:solidFill>
                <a:schemeClr val="accent1"/>
              </a:solidFill>
            </a:endParaRPr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72"/>
              <a:buNone/>
            </a:pPr>
            <a:r>
              <a:t/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1192"/>
              </a:spcBef>
              <a:spcAft>
                <a:spcPts val="0"/>
              </a:spcAft>
              <a:buSzPts val="2072"/>
              <a:buNone/>
            </a:pPr>
            <a:r>
              <a:rPr lang="en-GB" sz="2960"/>
              <a:t>Étude sur la ville de Chicago</a:t>
            </a:r>
            <a:endParaRPr sz="2960"/>
          </a:p>
        </p:txBody>
      </p:sp>
      <p:sp>
        <p:nvSpPr>
          <p:cNvPr id="150" name="Google Shape;150;p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b="1" lang="en-GB">
                <a:solidFill>
                  <a:schemeClr val="accent1"/>
                </a:solidFill>
              </a:rPr>
              <a:t>Sommaire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56" name="Google Shape;156;p2"/>
          <p:cNvSpPr txBox="1"/>
          <p:nvPr>
            <p:ph idx="1" type="body"/>
          </p:nvPr>
        </p:nvSpPr>
        <p:spPr>
          <a:xfrm>
            <a:off x="913794" y="2013668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GB" sz="3200"/>
              <a:t>I/ Le Business model </a:t>
            </a:r>
            <a:endParaRPr/>
          </a:p>
          <a:p>
            <a:pPr indent="0" lvl="0" marL="36900" rtl="0" algn="l">
              <a:spcBef>
                <a:spcPts val="1240"/>
              </a:spcBef>
              <a:spcAft>
                <a:spcPts val="0"/>
              </a:spcAft>
              <a:buSzPts val="2240"/>
              <a:buNone/>
            </a:pPr>
            <a:r>
              <a:rPr lang="en-GB" sz="3200"/>
              <a:t>II/ Présentation d’une étude de cas</a:t>
            </a:r>
            <a:endParaRPr/>
          </a:p>
          <a:p>
            <a:pPr indent="0" lvl="0" marL="36900" rtl="0" algn="l">
              <a:spcBef>
                <a:spcPts val="1240"/>
              </a:spcBef>
              <a:spcAft>
                <a:spcPts val="0"/>
              </a:spcAft>
              <a:buSzPts val="2240"/>
              <a:buNone/>
            </a:pPr>
            <a:r>
              <a:rPr lang="en-GB" sz="3200"/>
              <a:t>III/ Business case</a:t>
            </a:r>
            <a:endParaRPr/>
          </a:p>
          <a:p>
            <a:pPr indent="0" lvl="0" marL="36900" rtl="0" algn="l">
              <a:spcBef>
                <a:spcPts val="1240"/>
              </a:spcBef>
              <a:spcAft>
                <a:spcPts val="0"/>
              </a:spcAft>
              <a:buSzPts val="2240"/>
              <a:buNone/>
            </a:pPr>
            <a:r>
              <a:rPr lang="en-GB" sz="3200"/>
              <a:t>IV/ Le jeu de données utilisé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/>
              <a:t>‹#›</a:t>
            </a:fld>
            <a:endParaRPr sz="1800"/>
          </a:p>
        </p:txBody>
      </p:sp>
      <p:pic>
        <p:nvPicPr>
          <p:cNvPr descr="Dessiné Chicago Skyline Outline Sketch Main Vector Illustration Clip Art  Libres De Droits , Vecteurs Et Illustration. Image 57090886." id="158" name="Google Shape;158;p2"/>
          <p:cNvPicPr preferRelativeResize="0"/>
          <p:nvPr/>
        </p:nvPicPr>
        <p:blipFill rotWithShape="1">
          <a:blip r:embed="rId3">
            <a:alphaModFix/>
          </a:blip>
          <a:srcRect b="52211" l="0" r="0" t="5309"/>
          <a:stretch/>
        </p:blipFill>
        <p:spPr>
          <a:xfrm>
            <a:off x="2709746" y="4685195"/>
            <a:ext cx="6266985" cy="1820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235259" y="284312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en-GB">
                <a:solidFill>
                  <a:schemeClr val="accent1"/>
                </a:solidFill>
              </a:rPr>
              <a:t>I/ Business model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4" name="Google Shape;164;p3"/>
          <p:cNvSpPr txBox="1"/>
          <p:nvPr>
            <p:ph idx="12" type="sldNum"/>
          </p:nvPr>
        </p:nvSpPr>
        <p:spPr>
          <a:xfrm>
            <a:off x="11203196" y="6177916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/>
              <a:t>‹#›</a:t>
            </a:fld>
            <a:endParaRPr sz="1800"/>
          </a:p>
        </p:txBody>
      </p:sp>
      <p:pic>
        <p:nvPicPr>
          <p:cNvPr descr="Give money Free Icon" id="165" name="Google Shape;1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640" y="1442663"/>
            <a:ext cx="1373003" cy="1373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urance Free Icon" id="166" name="Google Shape;1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8453" y="1442663"/>
            <a:ext cx="1249504" cy="124950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"/>
          <p:cNvSpPr txBox="1"/>
          <p:nvPr/>
        </p:nvSpPr>
        <p:spPr>
          <a:xfrm>
            <a:off x="377338" y="2815666"/>
            <a:ext cx="435176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Coûts liés aux accidents aux USA en 2015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b="1" i="0" lang="en-GB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214 milliards de dollars   </a:t>
            </a:r>
            <a:endParaRPr b="1" i="0" sz="16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4897387" y="1975543"/>
            <a:ext cx="1628078" cy="1895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6517323" y="2813447"/>
            <a:ext cx="43517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Une grande partie de ses coûts sont couverts par l’assurance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Il faut réduire le nombre d’accidents </a:t>
            </a:r>
            <a:endParaRPr/>
          </a:p>
        </p:txBody>
      </p:sp>
      <p:pic>
        <p:nvPicPr>
          <p:cNvPr descr="World wide web globe Free Icon" id="170" name="Google Shape;17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4640" y="4231681"/>
            <a:ext cx="1418808" cy="141880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"/>
          <p:cNvSpPr txBox="1"/>
          <p:nvPr/>
        </p:nvSpPr>
        <p:spPr>
          <a:xfrm>
            <a:off x="-942027" y="1181053"/>
            <a:ext cx="43517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C96F06"/>
              </a:buClr>
              <a:buSzPts val="2800"/>
              <a:buFont typeface="Arial"/>
              <a:buChar char="•"/>
            </a:pPr>
            <a:r>
              <a:rPr b="1" i="0" lang="en-GB" sz="2800" u="none" cap="none" strike="noStrike">
                <a:solidFill>
                  <a:srgbClr val="C96F06"/>
                </a:solidFill>
                <a:latin typeface="Lustria"/>
                <a:ea typeface="Lustria"/>
                <a:cs typeface="Lustria"/>
                <a:sym typeface="Lustria"/>
              </a:rPr>
              <a:t>Quoi ? </a:t>
            </a:r>
            <a:endParaRPr b="1" i="0" sz="2800" u="none" cap="none" strike="noStrike">
              <a:solidFill>
                <a:srgbClr val="C96F0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-540583" y="3665449"/>
            <a:ext cx="43517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C96F06"/>
              </a:buClr>
              <a:buSzPts val="2800"/>
              <a:buFont typeface="Arial"/>
              <a:buChar char="•"/>
            </a:pPr>
            <a:r>
              <a:rPr b="1" i="0" lang="en-GB" sz="2800" u="none" cap="none" strike="noStrike">
                <a:solidFill>
                  <a:srgbClr val="C96F06"/>
                </a:solidFill>
                <a:latin typeface="Lustria"/>
                <a:ea typeface="Lustria"/>
                <a:cs typeface="Lustria"/>
                <a:sym typeface="Lustria"/>
              </a:rPr>
              <a:t>Comment ? </a:t>
            </a:r>
            <a:endParaRPr b="1" i="0" sz="2800" u="none" cap="none" strike="noStrike">
              <a:solidFill>
                <a:srgbClr val="C96F0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Data analysis symbol" id="173" name="Google Shape;17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68453" y="4231681"/>
            <a:ext cx="1464940" cy="146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"/>
          <p:cNvSpPr txBox="1"/>
          <p:nvPr/>
        </p:nvSpPr>
        <p:spPr>
          <a:xfrm>
            <a:off x="235259" y="5650489"/>
            <a:ext cx="435176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Contrats de télémétrie</a:t>
            </a:r>
            <a:endParaRPr b="1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Contrats d’assurance 10% moins cher pour les conducteurs adoptant le code de la route</a:t>
            </a:r>
            <a:r>
              <a:rPr b="1" i="0" lang="en-GB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endParaRPr/>
          </a:p>
        </p:txBody>
      </p:sp>
      <p:sp>
        <p:nvSpPr>
          <p:cNvPr id="175" name="Google Shape;175;p3"/>
          <p:cNvSpPr/>
          <p:nvPr/>
        </p:nvSpPr>
        <p:spPr>
          <a:xfrm>
            <a:off x="4897387" y="4783821"/>
            <a:ext cx="1628078" cy="1895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6625041" y="5665878"/>
            <a:ext cx="4351763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0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Contrat de télémétrie basé sur le risque statistique d'accident à l'endroit où se trouve la voiture et sur les conditions environnementales.</a:t>
            </a:r>
            <a:endParaRPr b="1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4601377" y="4390115"/>
            <a:ext cx="20832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rPr>
              <a:t>Appliquée à la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rPr>
              <a:t> Data science</a:t>
            </a:r>
            <a:endParaRPr b="0" i="0" sz="1800" u="none" cap="none" strike="noStrike">
              <a:solidFill>
                <a:schemeClr val="accen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/>
              <a:t>‹#›</a:t>
            </a:fld>
            <a:endParaRPr sz="1800"/>
          </a:p>
        </p:txBody>
      </p:sp>
      <p:sp>
        <p:nvSpPr>
          <p:cNvPr id="183" name="Google Shape;183;p4"/>
          <p:cNvSpPr txBox="1"/>
          <p:nvPr>
            <p:ph type="title"/>
          </p:nvPr>
        </p:nvSpPr>
        <p:spPr>
          <a:xfrm>
            <a:off x="235259" y="284312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en-GB">
                <a:solidFill>
                  <a:schemeClr val="accent1"/>
                </a:solidFill>
              </a:rPr>
              <a:t>II/ Etude de cas sur la ville de Munich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-1776626" y="1494135"/>
            <a:ext cx="22301459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b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4"/>
          <p:cNvGraphicFramePr/>
          <p:nvPr/>
        </p:nvGraphicFramePr>
        <p:xfrm>
          <a:off x="134898" y="12955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{AA88EE33-5483-45F8-BE06-5FACD5470F45}</a:tableStyleId>
              </a:tblPr>
              <a:tblGrid>
                <a:gridCol w="682850"/>
                <a:gridCol w="605925"/>
                <a:gridCol w="519350"/>
                <a:gridCol w="1029100"/>
                <a:gridCol w="1423425"/>
                <a:gridCol w="1509975"/>
              </a:tblGrid>
              <a:tr h="69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QTY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(abs.)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QTY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(%)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Average cost per Acc. (€)</a:t>
                      </a:r>
                      <a:endParaRPr b="1"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Insurer average Cost per Acc. (0.5) (€)</a:t>
                      </a:r>
                      <a:endParaRPr b="1"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Total Insurer Cost per Acc. Type (Mio. €)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fatal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0.05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1,226,624  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612,312 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13.4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severe injury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585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1.29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133,501 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66,750 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39.1 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slight injury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4683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10.30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11,433 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5,716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26.8 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without injury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40164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88.36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6,479 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7F7F7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3,239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130.1 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Total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45454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800" u="none" cap="none" strike="noStrike">
                          <a:solidFill>
                            <a:schemeClr val="lt1"/>
                          </a:solidFill>
                        </a:rPr>
                      </a:b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800" u="none" cap="none" strike="noStrike">
                          <a:solidFill>
                            <a:schemeClr val="lt1"/>
                          </a:solidFill>
                        </a:rPr>
                      </a:b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800" u="none" cap="none" strike="noStrike">
                          <a:solidFill>
                            <a:schemeClr val="lt1"/>
                          </a:solidFill>
                        </a:rPr>
                      </a:b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400" u="none" cap="none" strike="noStrike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209.4 </a:t>
                      </a:r>
                      <a:endParaRPr sz="3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4"/>
          <p:cNvSpPr/>
          <p:nvPr/>
        </p:nvSpPr>
        <p:spPr>
          <a:xfrm>
            <a:off x="4329113" y="17272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b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p4"/>
          <p:cNvGraphicFramePr/>
          <p:nvPr/>
        </p:nvGraphicFramePr>
        <p:xfrm>
          <a:off x="6096000" y="128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{AA88EE33-5483-45F8-BE06-5FACD5470F45}</a:tableStyleId>
              </a:tblPr>
              <a:tblGrid>
                <a:gridCol w="682850"/>
                <a:gridCol w="605925"/>
                <a:gridCol w="519350"/>
                <a:gridCol w="1029100"/>
                <a:gridCol w="1423425"/>
                <a:gridCol w="1509975"/>
              </a:tblGrid>
              <a:tr h="69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</a:t>
                      </a:r>
                      <a:endParaRPr b="1"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QTY</a:t>
                      </a:r>
                      <a:endParaRPr b="1" sz="1800" u="none" cap="none" strike="noStrike">
                        <a:solidFill>
                          <a:srgbClr val="D8D8D8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(abs.)</a:t>
                      </a:r>
                      <a:endParaRPr b="1"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QTY</a:t>
                      </a:r>
                      <a:endParaRPr b="1" sz="1800" u="none" cap="none" strike="noStrike">
                        <a:solidFill>
                          <a:srgbClr val="D8D8D8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(%)</a:t>
                      </a:r>
                      <a:endParaRPr b="1"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Average cost per Acc. (€)</a:t>
                      </a:r>
                      <a:endParaRPr b="1"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Insurer average Cost per Acc. (0.5) (€)</a:t>
                      </a:r>
                      <a:endParaRPr b="1"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Total Insurer Cost per Acc. Type (Mio. €)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fatal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0.05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1,226,624  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612,312 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92D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13.3</a:t>
                      </a:r>
                      <a:endParaRPr sz="1800" u="none" cap="none" strike="noStrike">
                        <a:solidFill>
                          <a:srgbClr val="92D050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severe injury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579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1.29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133,501 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66,750 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92D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38.7 </a:t>
                      </a:r>
                      <a:endParaRPr sz="1800" u="none" cap="none" strike="noStrike">
                        <a:solidFill>
                          <a:srgbClr val="92D050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slight injury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4,636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10.30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11,433 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5,716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92D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26.5 </a:t>
                      </a:r>
                      <a:endParaRPr sz="1800" u="none" cap="none" strike="noStrike">
                        <a:solidFill>
                          <a:srgbClr val="92D050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without injury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39,762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88.36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6,479 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A5A5A5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3,239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92D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128.8 </a:t>
                      </a:r>
                      <a:endParaRPr sz="1800" u="none" cap="none" strike="noStrike">
                        <a:solidFill>
                          <a:srgbClr val="92D050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D8D8D8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Total</a:t>
                      </a:r>
                      <a:endParaRPr sz="180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200" u="none" cap="none" strike="noStrike">
                          <a:solidFill>
                            <a:srgbClr val="92D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44999</a:t>
                      </a:r>
                      <a:endParaRPr sz="1800" u="none" cap="none" strike="noStrike">
                        <a:solidFill>
                          <a:srgbClr val="92D050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800" u="none" cap="none" strike="noStrike">
                          <a:solidFill>
                            <a:schemeClr val="lt1"/>
                          </a:solidFill>
                        </a:rPr>
                      </a:b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800" u="none" cap="none" strike="noStrike">
                          <a:solidFill>
                            <a:schemeClr val="lt1"/>
                          </a:solidFill>
                        </a:rPr>
                      </a:b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800" u="none" cap="none" strike="noStrike">
                          <a:solidFill>
                            <a:schemeClr val="lt1"/>
                          </a:solidFill>
                        </a:rPr>
                      </a:b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400" u="none" cap="none" strike="noStrike">
                          <a:solidFill>
                            <a:srgbClr val="92D05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207.3 </a:t>
                      </a:r>
                      <a:endParaRPr sz="3600" u="none" cap="none" strike="noStrike">
                        <a:solidFill>
                          <a:srgbClr val="92D050"/>
                        </a:solidFill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4"/>
          <p:cNvSpPr txBox="1"/>
          <p:nvPr/>
        </p:nvSpPr>
        <p:spPr>
          <a:xfrm>
            <a:off x="678421" y="4792123"/>
            <a:ext cx="43517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Coût des accidents pour Munich en 2017</a:t>
            </a:r>
            <a:endParaRPr b="1" i="0" sz="16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6096000" y="4685240"/>
            <a:ext cx="58581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Coût des accidents pour Munich en 2017,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avec une réduction supposée de 1% des accidents </a:t>
            </a:r>
            <a:endParaRPr b="1" i="0" sz="16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1509755" y="5832901"/>
            <a:ext cx="79608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Réduire les accidents de 1% permettrait de faire une économie de 2,1 millions d’euros à Munich</a:t>
            </a: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1045791" y="5907779"/>
            <a:ext cx="635620" cy="5914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92" name="Google Shape;192;p4"/>
          <p:cNvCxnSpPr/>
          <p:nvPr/>
        </p:nvCxnSpPr>
        <p:spPr>
          <a:xfrm flipH="1">
            <a:off x="6490178" y="4419454"/>
            <a:ext cx="391885" cy="250744"/>
          </a:xfrm>
          <a:prstGeom prst="straightConnector1">
            <a:avLst/>
          </a:prstGeom>
          <a:noFill/>
          <a:ln cap="rnd" cmpd="sng" w="9525">
            <a:solidFill>
              <a:srgbClr val="F3C00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4"/>
          <p:cNvSpPr txBox="1"/>
          <p:nvPr/>
        </p:nvSpPr>
        <p:spPr>
          <a:xfrm>
            <a:off x="5909224" y="4649819"/>
            <a:ext cx="1553792" cy="2616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30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latin typeface="Lustria"/>
                <a:ea typeface="Lustria"/>
                <a:cs typeface="Lustria"/>
                <a:sym typeface="Lustria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type="title"/>
          </p:nvPr>
        </p:nvSpPr>
        <p:spPr>
          <a:xfrm>
            <a:off x="235259" y="284312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en-GB">
                <a:solidFill>
                  <a:schemeClr val="accent1"/>
                </a:solidFill>
              </a:rPr>
              <a:t>III/ Business case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5"/>
          <p:cNvSpPr txBox="1"/>
          <p:nvPr>
            <p:ph idx="12" type="sldNum"/>
          </p:nvPr>
        </p:nvSpPr>
        <p:spPr>
          <a:xfrm>
            <a:off x="11203196" y="6177916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/>
              <a:t>‹#›</a:t>
            </a:fld>
            <a:endParaRPr sz="1800"/>
          </a:p>
        </p:txBody>
      </p:sp>
      <p:sp>
        <p:nvSpPr>
          <p:cNvPr id="200" name="Google Shape;200;p5"/>
          <p:cNvSpPr txBox="1"/>
          <p:nvPr/>
        </p:nvSpPr>
        <p:spPr>
          <a:xfrm>
            <a:off x="698161" y="1159547"/>
            <a:ext cx="6973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96F06"/>
              </a:buClr>
              <a:buSzPts val="2800"/>
              <a:buFont typeface="Arial"/>
              <a:buChar char="•"/>
            </a:pPr>
            <a:r>
              <a:rPr b="1" i="0" lang="en-GB" sz="2800">
                <a:solidFill>
                  <a:srgbClr val="C96F06"/>
                </a:solidFill>
                <a:latin typeface="Lustria"/>
                <a:ea typeface="Lustria"/>
                <a:cs typeface="Lustria"/>
                <a:sym typeface="Lustria"/>
              </a:rPr>
              <a:t>Quelle base de données utiliser ? </a:t>
            </a:r>
            <a:endParaRPr b="1" sz="2800">
              <a:solidFill>
                <a:srgbClr val="C96F0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Police hat Free Icon" id="201" name="Google Shape;2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405" y="1884454"/>
            <a:ext cx="1274953" cy="127495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5"/>
          <p:cNvSpPr txBox="1"/>
          <p:nvPr/>
        </p:nvSpPr>
        <p:spPr>
          <a:xfrm>
            <a:off x="1588377" y="3038621"/>
            <a:ext cx="37084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Les Rapports de police </a:t>
            </a:r>
            <a:endParaRPr/>
          </a:p>
        </p:txBody>
      </p:sp>
      <p:cxnSp>
        <p:nvCxnSpPr>
          <p:cNvPr id="203" name="Google Shape;203;p5"/>
          <p:cNvCxnSpPr/>
          <p:nvPr/>
        </p:nvCxnSpPr>
        <p:spPr>
          <a:xfrm flipH="1" rot="10800000">
            <a:off x="4527395" y="2049775"/>
            <a:ext cx="1226634" cy="314396"/>
          </a:xfrm>
          <a:prstGeom prst="straightConnector1">
            <a:avLst/>
          </a:prstGeom>
          <a:noFill/>
          <a:ln cap="rnd" cmpd="sng" w="9525">
            <a:solidFill>
              <a:srgbClr val="F3C00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p5"/>
          <p:cNvSpPr txBox="1"/>
          <p:nvPr/>
        </p:nvSpPr>
        <p:spPr>
          <a:xfrm>
            <a:off x="5985081" y="1868419"/>
            <a:ext cx="37084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Données existantes et de qualité</a:t>
            </a:r>
            <a:endParaRPr sz="1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05" name="Google Shape;205;p5"/>
          <p:cNvCxnSpPr/>
          <p:nvPr/>
        </p:nvCxnSpPr>
        <p:spPr>
          <a:xfrm>
            <a:off x="4527395" y="2521930"/>
            <a:ext cx="1290418" cy="0"/>
          </a:xfrm>
          <a:prstGeom prst="straightConnector1">
            <a:avLst/>
          </a:prstGeom>
          <a:noFill/>
          <a:ln cap="rnd" cmpd="sng" w="9525">
            <a:solidFill>
              <a:srgbClr val="F3C00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5"/>
          <p:cNvSpPr txBox="1"/>
          <p:nvPr/>
        </p:nvSpPr>
        <p:spPr>
          <a:xfrm>
            <a:off x="5985081" y="2352653"/>
            <a:ext cx="37084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Généralement en open source</a:t>
            </a:r>
            <a:endParaRPr sz="1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07" name="Google Shape;207;p5"/>
          <p:cNvCxnSpPr/>
          <p:nvPr/>
        </p:nvCxnSpPr>
        <p:spPr>
          <a:xfrm>
            <a:off x="4527395" y="2691207"/>
            <a:ext cx="1226634" cy="347414"/>
          </a:xfrm>
          <a:prstGeom prst="straightConnector1">
            <a:avLst/>
          </a:prstGeom>
          <a:noFill/>
          <a:ln cap="rnd" cmpd="sng" w="9525">
            <a:solidFill>
              <a:srgbClr val="F3C00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" name="Google Shape;208;p5"/>
          <p:cNvSpPr txBox="1"/>
          <p:nvPr/>
        </p:nvSpPr>
        <p:spPr>
          <a:xfrm>
            <a:off x="5985080" y="2990130"/>
            <a:ext cx="57683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Ne demande aucune infrastructure supplémentaire aux villes pour collecter ses données</a:t>
            </a:r>
            <a:endParaRPr sz="1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9" name="Google Shape;209;p5"/>
          <p:cNvSpPr txBox="1"/>
          <p:nvPr/>
        </p:nvSpPr>
        <p:spPr>
          <a:xfrm>
            <a:off x="698161" y="3741504"/>
            <a:ext cx="6973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96F06"/>
              </a:buClr>
              <a:buSzPts val="2800"/>
              <a:buFont typeface="Arial"/>
              <a:buChar char="•"/>
            </a:pPr>
            <a:r>
              <a:rPr b="1" i="0" lang="en-GB" sz="2800">
                <a:solidFill>
                  <a:srgbClr val="C96F06"/>
                </a:solidFill>
                <a:latin typeface="Lustria"/>
                <a:ea typeface="Lustria"/>
                <a:cs typeface="Lustria"/>
                <a:sym typeface="Lustria"/>
              </a:rPr>
              <a:t>Les avantages ? </a:t>
            </a:r>
            <a:endParaRPr b="1" sz="2800">
              <a:solidFill>
                <a:srgbClr val="C96F0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Office Free Icon" id="210" name="Google Shape;21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1105" y="5473063"/>
            <a:ext cx="768807" cy="7688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sinessman Free Icon" id="211" name="Google Shape;21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04750" y="5299743"/>
            <a:ext cx="934557" cy="934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rranty certificate" id="212" name="Google Shape;21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76064" y="3922480"/>
            <a:ext cx="859753" cy="85975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"/>
          <p:cNvSpPr txBox="1"/>
          <p:nvPr/>
        </p:nvSpPr>
        <p:spPr>
          <a:xfrm>
            <a:off x="1953582" y="6235264"/>
            <a:ext cx="370845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Ville</a:t>
            </a:r>
            <a:r>
              <a:rPr lang="en-GB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réduit le nombre d’accidents </a:t>
            </a:r>
            <a:endParaRPr sz="1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5525024" y="6246730"/>
            <a:ext cx="370845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Citoyen</a:t>
            </a:r>
            <a:r>
              <a:rPr lang="en-GB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contrats moins chers et sécurité accrue</a:t>
            </a:r>
            <a:endParaRPr sz="1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3807808" y="4805184"/>
            <a:ext cx="370845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L'assureur </a:t>
            </a:r>
            <a:r>
              <a:rPr b="1" lang="en-GB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réduit ses coûts et reste compétitif</a:t>
            </a:r>
            <a:endParaRPr sz="1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4527394" y="5958336"/>
            <a:ext cx="2002573" cy="365125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5875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7" name="Google Shape;217;p5"/>
          <p:cNvSpPr/>
          <p:nvPr/>
        </p:nvSpPr>
        <p:spPr>
          <a:xfrm rot="-7954445">
            <a:off x="6070773" y="4345740"/>
            <a:ext cx="2002573" cy="365125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5875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8" name="Google Shape;218;p5"/>
          <p:cNvSpPr/>
          <p:nvPr/>
        </p:nvSpPr>
        <p:spPr>
          <a:xfrm rot="7984638">
            <a:off x="3233842" y="4248403"/>
            <a:ext cx="2002573" cy="365125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5875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8869232" y="4782233"/>
            <a:ext cx="29956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DE6A"/>
                </a:solidFill>
                <a:latin typeface="Lustria"/>
                <a:ea typeface="Lustria"/>
                <a:cs typeface="Lustria"/>
                <a:sym typeface="Lustria"/>
              </a:rPr>
              <a:t>Win-win-win situation </a:t>
            </a:r>
            <a:endParaRPr b="1" sz="2000">
              <a:solidFill>
                <a:srgbClr val="FFDE6A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/>
          <p:nvPr>
            <p:ph type="title"/>
          </p:nvPr>
        </p:nvSpPr>
        <p:spPr>
          <a:xfrm>
            <a:off x="235259" y="284312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en-GB">
                <a:solidFill>
                  <a:schemeClr val="accent1"/>
                </a:solidFill>
              </a:rPr>
              <a:t>IV/ Jeu de données choisie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6"/>
          <p:cNvSpPr txBox="1"/>
          <p:nvPr>
            <p:ph idx="12" type="sldNum"/>
          </p:nvPr>
        </p:nvSpPr>
        <p:spPr>
          <a:xfrm>
            <a:off x="11203196" y="6177916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/>
              <a:t>‹#›</a:t>
            </a:fld>
            <a:endParaRPr sz="1800"/>
          </a:p>
        </p:txBody>
      </p:sp>
      <p:pic>
        <p:nvPicPr>
          <p:cNvPr id="226" name="Google Shape;2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761" y="1585395"/>
            <a:ext cx="2305221" cy="118935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6"/>
          <p:cNvSpPr txBox="1"/>
          <p:nvPr/>
        </p:nvSpPr>
        <p:spPr>
          <a:xfrm>
            <a:off x="384747" y="2838664"/>
            <a:ext cx="30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Jeu de données de la ville de Chicago </a:t>
            </a:r>
            <a:endParaRPr b="1"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28" name="Google Shape;228;p6"/>
          <p:cNvCxnSpPr>
            <a:stCxn id="226" idx="3"/>
          </p:cNvCxnSpPr>
          <p:nvPr/>
        </p:nvCxnSpPr>
        <p:spPr>
          <a:xfrm flipH="1" rot="10800000">
            <a:off x="3076982" y="1521572"/>
            <a:ext cx="1035900" cy="658500"/>
          </a:xfrm>
          <a:prstGeom prst="straightConnector1">
            <a:avLst/>
          </a:prstGeom>
          <a:noFill/>
          <a:ln cap="rnd" cmpd="sng" w="9525">
            <a:solidFill>
              <a:srgbClr val="F3C00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p6"/>
          <p:cNvSpPr txBox="1"/>
          <p:nvPr/>
        </p:nvSpPr>
        <p:spPr>
          <a:xfrm>
            <a:off x="4113073" y="1321425"/>
            <a:ext cx="24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39 colonnes 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30" name="Google Shape;230;p6"/>
          <p:cNvCxnSpPr>
            <a:stCxn id="226" idx="3"/>
          </p:cNvCxnSpPr>
          <p:nvPr/>
        </p:nvCxnSpPr>
        <p:spPr>
          <a:xfrm>
            <a:off x="3076982" y="2180072"/>
            <a:ext cx="1035900" cy="658500"/>
          </a:xfrm>
          <a:prstGeom prst="straightConnector1">
            <a:avLst/>
          </a:prstGeom>
          <a:noFill/>
          <a:ln cap="rnd" cmpd="sng" w="9525">
            <a:solidFill>
              <a:srgbClr val="F3C00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p6"/>
          <p:cNvCxnSpPr>
            <a:stCxn id="226" idx="3"/>
          </p:cNvCxnSpPr>
          <p:nvPr/>
        </p:nvCxnSpPr>
        <p:spPr>
          <a:xfrm>
            <a:off x="3076982" y="2180072"/>
            <a:ext cx="1035900" cy="0"/>
          </a:xfrm>
          <a:prstGeom prst="straightConnector1">
            <a:avLst/>
          </a:prstGeom>
          <a:noFill/>
          <a:ln cap="rnd" cmpd="sng" w="9525">
            <a:solidFill>
              <a:srgbClr val="F3C00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" name="Google Shape;232;p6"/>
          <p:cNvSpPr txBox="1"/>
          <p:nvPr/>
        </p:nvSpPr>
        <p:spPr>
          <a:xfrm>
            <a:off x="4113073" y="1939197"/>
            <a:ext cx="24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450 000 lignes 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3" name="Google Shape;233;p6"/>
          <p:cNvSpPr txBox="1"/>
          <p:nvPr/>
        </p:nvSpPr>
        <p:spPr>
          <a:xfrm>
            <a:off x="4171759" y="2638608"/>
            <a:ext cx="24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De 2015 à 2020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aphicFrame>
        <p:nvGraphicFramePr>
          <p:cNvPr id="234" name="Google Shape;234;p6"/>
          <p:cNvGraphicFramePr/>
          <p:nvPr/>
        </p:nvGraphicFramePr>
        <p:xfrm>
          <a:off x="788019" y="3989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{AA88EE33-5483-45F8-BE06-5FACD5470F45}</a:tableStyleId>
              </a:tblPr>
              <a:tblGrid>
                <a:gridCol w="4418050"/>
                <a:gridCol w="54731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400" u="none" cap="none" strike="noStrike">
                          <a:solidFill>
                            <a:schemeClr val="l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Crash_Date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400" u="none" cap="none" strike="noStrike">
                          <a:solidFill>
                            <a:schemeClr val="l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MM/DD/YYYY HH:MM:SS AM/PM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400" u="none" cap="none" strike="noStrike">
                          <a:solidFill>
                            <a:schemeClr val="l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Weather_condition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400" u="none" cap="none" strike="noStrike">
                          <a:solidFill>
                            <a:schemeClr val="l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clear, rain, cloudy, snow, sleat, hail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400" u="none" cap="none" strike="noStrike">
                          <a:solidFill>
                            <a:schemeClr val="l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Lighting_Condition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400" u="none" cap="none" strike="noStrike">
                          <a:solidFill>
                            <a:schemeClr val="l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Daylight, Dawn, Darkness, Lighted Road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400" u="none" cap="none" strike="noStrike">
                          <a:solidFill>
                            <a:schemeClr val="l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Roadway_Surface_Cond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400" u="none" cap="none" strike="noStrike">
                          <a:solidFill>
                            <a:schemeClr val="l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Wet, Dry, Snow/Slush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400" u="none" cap="none" strike="noStrike">
                          <a:solidFill>
                            <a:schemeClr val="l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Latitude. Longitude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400" u="none" cap="none" strike="noStrike">
                          <a:solidFill>
                            <a:schemeClr val="l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</a:br>
                      <a:endParaRPr sz="1400" u="none" cap="none" strike="noStrike">
                        <a:solidFill>
                          <a:schemeClr val="lt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Nb of injuries, damage  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Speed limitation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Lustria"/>
                        <a:ea typeface="Lustria"/>
                        <a:cs typeface="Lustria"/>
                        <a:sym typeface="Lustr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" name="Google Shape;235;p6"/>
          <p:cNvSpPr/>
          <p:nvPr/>
        </p:nvSpPr>
        <p:spPr>
          <a:xfrm>
            <a:off x="2866375" y="2438400"/>
            <a:ext cx="440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b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 txBox="1"/>
          <p:nvPr/>
        </p:nvSpPr>
        <p:spPr>
          <a:xfrm>
            <a:off x="826003" y="3385022"/>
            <a:ext cx="35795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4"/>
                </a:solidFill>
                <a:latin typeface="Lustria"/>
                <a:ea typeface="Lustria"/>
                <a:cs typeface="Lustria"/>
                <a:sym typeface="Lustria"/>
              </a:rPr>
              <a:t>Type de données </a:t>
            </a:r>
            <a:endParaRPr sz="2800">
              <a:solidFill>
                <a:schemeClr val="accent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/>
          <p:nvPr>
            <p:ph type="title"/>
          </p:nvPr>
        </p:nvSpPr>
        <p:spPr>
          <a:xfrm>
            <a:off x="2049028" y="2614916"/>
            <a:ext cx="864499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Lustria"/>
              <a:buNone/>
            </a:pPr>
            <a:r>
              <a:rPr b="1" lang="en-GB" sz="5400">
                <a:solidFill>
                  <a:schemeClr val="accent1"/>
                </a:solidFill>
              </a:rPr>
              <a:t>Merci de votre attention ! </a:t>
            </a:r>
            <a:endParaRPr b="1" sz="5400">
              <a:solidFill>
                <a:schemeClr val="accent1"/>
              </a:solidFill>
            </a:endParaRPr>
          </a:p>
        </p:txBody>
      </p:sp>
      <p:sp>
        <p:nvSpPr>
          <p:cNvPr id="242" name="Google Shape;242;p7"/>
          <p:cNvSpPr txBox="1"/>
          <p:nvPr>
            <p:ph idx="12" type="sldNum"/>
          </p:nvPr>
        </p:nvSpPr>
        <p:spPr>
          <a:xfrm>
            <a:off x="11203196" y="6177916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/>
              <a:t>‹#›</a:t>
            </a:fld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doise">
  <a:themeElements>
    <a:clrScheme name="Jaun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2020-10-19T18:10:10Z</dcterms:created>
  <dc:creator>Florence PIERRONNE</dc:creator>
</cp:coreProperties>
</file>