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79CFF2-7583-4214-AEF8-C21E504F5739}">
  <a:tblStyle styleId="{D379CFF2-7583-4214-AEF8-C21E504F5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b355b0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2b355b0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b71b8b21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b71b8b21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2b355b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2b355b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b355b0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2b355b0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b71b8aa9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b71b8aa9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b71b8aa9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b71b8aa9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b71b8b218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b71b8b218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b71b8b21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b71b8b21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71b8aa9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71b8aa9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b71b8b21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b71b8b21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71b8b21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71b8b21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71b8b218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71b8b218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2b355b07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2b355b07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b355b0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b355b0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2b355b07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2b355b07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2b355b0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2b355b0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Présentation des phases de compréhension et préparation des données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Comment réduire le nombre d’accidents à Chicago en utilisant des outils de Data Science ? 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IV/ Idées pour la modélisation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443450" y="1081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{D379CFF2-7583-4214-AEF8-C21E504F5739}</a:tableStyleId>
              </a:tblPr>
              <a:tblGrid>
                <a:gridCol w="1373050"/>
                <a:gridCol w="632125"/>
                <a:gridCol w="3560600"/>
                <a:gridCol w="2692625"/>
              </a:tblGrid>
              <a:tr h="31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</a:rPr>
                        <a:t>Idées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Défis 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abordés</a:t>
                      </a:r>
                      <a:endParaRPr b="1" sz="600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</a:rPr>
                        <a:t>Détail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FFFFFF"/>
                          </a:solidFill>
                        </a:rPr>
                        <a:t>Problèmes potentiels</a:t>
                      </a:r>
                      <a:endParaRPr b="1" sz="1300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8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Création de données “non-accident”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Échantillonnage des exemples ou aucun accident n’est observé dans une zone.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Difficile de construire correctement la distribution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/>
                </a:tc>
              </a:tr>
              <a:tr h="10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FFFF"/>
                          </a:solidFill>
                        </a:rPr>
                        <a:t>Supprimer les accidents se trouvant dans les conditions idéal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2), 3)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Supprimer tous les échantillon où: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Weather: clear AND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Route condition: dry AND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Lighting conditions: daylight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Taille des données restantes.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Methodique ‘One-class’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SVM qui entoure la groupe de tous les accidents. Échantillon nouveaux dans ce groupe → zone risque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Inclusion </a:t>
                      </a:r>
                      <a:r>
                        <a:rPr lang="en-GB">
                          <a:solidFill>
                            <a:srgbClr val="FFFFFF"/>
                          </a:solidFill>
                        </a:rPr>
                        <a:t>d'échantillon</a:t>
                      </a:r>
                      <a:r>
                        <a:rPr lang="en-GB">
                          <a:solidFill>
                            <a:srgbClr val="FFFFFF"/>
                          </a:solidFill>
                        </a:rPr>
                        <a:t> avec conditions idéal rapporte un groupe large et général.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RNN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1), 3)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Chaque zone est une séries temporelles. Chaque créneaux inclue: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Facteurs externe, accident a lieu? → Non ou Oui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Prédiction de feature vector complète → plus difficile et pas la tâche correcte/pertinente.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165" name="Google Shape;165;p22"/>
          <p:cNvCxnSpPr/>
          <p:nvPr/>
        </p:nvCxnSpPr>
        <p:spPr>
          <a:xfrm flipH="1" rot="10800000">
            <a:off x="443450" y="1494700"/>
            <a:ext cx="8241000" cy="7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2"/>
          <p:cNvCxnSpPr/>
          <p:nvPr/>
        </p:nvCxnSpPr>
        <p:spPr>
          <a:xfrm flipH="1" rot="10800000">
            <a:off x="451500" y="2320375"/>
            <a:ext cx="8241000" cy="7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2"/>
          <p:cNvCxnSpPr/>
          <p:nvPr/>
        </p:nvCxnSpPr>
        <p:spPr>
          <a:xfrm flipH="1" rot="10800000">
            <a:off x="443450" y="3359250"/>
            <a:ext cx="8241000" cy="7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2"/>
          <p:cNvCxnSpPr/>
          <p:nvPr/>
        </p:nvCxnSpPr>
        <p:spPr>
          <a:xfrm flipH="1" rot="10800000">
            <a:off x="451500" y="4095900"/>
            <a:ext cx="8241000" cy="7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1813125" y="1072450"/>
            <a:ext cx="7200" cy="3764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2"/>
          <p:cNvCxnSpPr/>
          <p:nvPr/>
        </p:nvCxnSpPr>
        <p:spPr>
          <a:xfrm flipH="1">
            <a:off x="2448325" y="1077675"/>
            <a:ext cx="7500" cy="3759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2"/>
          <p:cNvCxnSpPr/>
          <p:nvPr/>
        </p:nvCxnSpPr>
        <p:spPr>
          <a:xfrm flipH="1">
            <a:off x="6007725" y="1077675"/>
            <a:ext cx="8700" cy="3755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23341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Merci de votre attention ! </a:t>
            </a:r>
            <a:endParaRPr sz="3700"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Backup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IV/ Evaluation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RNN  → fonction de perte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One-class 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Matrice de confusion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Priorité: diminuer ‘false-positives’ pour créer confiance dans le systeme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Même si accuracy diminuer</a:t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6"/>
          <p:cNvGrpSpPr/>
          <p:nvPr/>
        </p:nvGrpSpPr>
        <p:grpSpPr>
          <a:xfrm>
            <a:off x="2891000" y="72200"/>
            <a:ext cx="3470992" cy="4838700"/>
            <a:chOff x="2891000" y="72200"/>
            <a:chExt cx="3470992" cy="4838700"/>
          </a:xfrm>
        </p:grpSpPr>
        <p:pic>
          <p:nvPicPr>
            <p:cNvPr id="196" name="Google Shape;19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91000" y="72200"/>
              <a:ext cx="3470992" cy="4838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7" name="Google Shape;197;p26"/>
            <p:cNvCxnSpPr/>
            <p:nvPr/>
          </p:nvCxnSpPr>
          <p:spPr>
            <a:xfrm>
              <a:off x="3574025" y="521525"/>
              <a:ext cx="22800" cy="4125000"/>
            </a:xfrm>
            <a:prstGeom prst="straightConnector1">
              <a:avLst/>
            </a:prstGeom>
            <a:noFill/>
            <a:ln cap="flat" cmpd="sng" w="285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26"/>
            <p:cNvCxnSpPr/>
            <p:nvPr/>
          </p:nvCxnSpPr>
          <p:spPr>
            <a:xfrm>
              <a:off x="5869200" y="509250"/>
              <a:ext cx="22800" cy="4125000"/>
            </a:xfrm>
            <a:prstGeom prst="straightConnector1">
              <a:avLst/>
            </a:prstGeom>
            <a:noFill/>
            <a:ln cap="flat" cmpd="sng" w="285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26"/>
            <p:cNvCxnSpPr/>
            <p:nvPr/>
          </p:nvCxnSpPr>
          <p:spPr>
            <a:xfrm>
              <a:off x="3585475" y="521525"/>
              <a:ext cx="2303100" cy="11400"/>
            </a:xfrm>
            <a:prstGeom prst="straightConnector1">
              <a:avLst/>
            </a:prstGeom>
            <a:noFill/>
            <a:ln cap="flat" cmpd="sng" w="285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26"/>
            <p:cNvCxnSpPr/>
            <p:nvPr/>
          </p:nvCxnSpPr>
          <p:spPr>
            <a:xfrm>
              <a:off x="3596825" y="4634250"/>
              <a:ext cx="2303100" cy="11400"/>
            </a:xfrm>
            <a:prstGeom prst="straightConnector1">
              <a:avLst/>
            </a:prstGeom>
            <a:noFill/>
            <a:ln cap="flat" cmpd="sng" w="28575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400" y="198250"/>
            <a:ext cx="3501173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7"/>
          <p:cNvCxnSpPr/>
          <p:nvPr/>
        </p:nvCxnSpPr>
        <p:spPr>
          <a:xfrm>
            <a:off x="2932350" y="177775"/>
            <a:ext cx="0" cy="49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>
            <a:off x="3541950" y="177775"/>
            <a:ext cx="0" cy="49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4151550" y="177775"/>
            <a:ext cx="0" cy="49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4761150" y="177775"/>
            <a:ext cx="0" cy="49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7"/>
          <p:cNvCxnSpPr/>
          <p:nvPr/>
        </p:nvCxnSpPr>
        <p:spPr>
          <a:xfrm>
            <a:off x="5370750" y="177775"/>
            <a:ext cx="0" cy="49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5980350" y="177775"/>
            <a:ext cx="0" cy="49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7"/>
          <p:cNvCxnSpPr/>
          <p:nvPr/>
        </p:nvCxnSpPr>
        <p:spPr>
          <a:xfrm>
            <a:off x="2932350" y="200675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2932350" y="1419875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7"/>
          <p:cNvCxnSpPr/>
          <p:nvPr/>
        </p:nvCxnSpPr>
        <p:spPr>
          <a:xfrm>
            <a:off x="2932350" y="2639075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7"/>
          <p:cNvCxnSpPr/>
          <p:nvPr/>
        </p:nvCxnSpPr>
        <p:spPr>
          <a:xfrm>
            <a:off x="2932350" y="3858275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7"/>
          <p:cNvSpPr/>
          <p:nvPr/>
        </p:nvSpPr>
        <p:spPr>
          <a:xfrm>
            <a:off x="4759950" y="1432325"/>
            <a:ext cx="612000" cy="1198800"/>
          </a:xfrm>
          <a:prstGeom prst="rect">
            <a:avLst/>
          </a:prstGeom>
          <a:solidFill>
            <a:srgbClr val="EB5600">
              <a:alpha val="451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3123750" y="622925"/>
            <a:ext cx="1027800" cy="374700"/>
          </a:xfrm>
          <a:prstGeom prst="rect">
            <a:avLst/>
          </a:prstGeom>
          <a:solidFill>
            <a:srgbClr val="E9EDEE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Empty zone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27"/>
          <p:cNvCxnSpPr/>
          <p:nvPr/>
        </p:nvCxnSpPr>
        <p:spPr>
          <a:xfrm flipH="1" rot="10800000">
            <a:off x="3503475" y="2881750"/>
            <a:ext cx="1369500" cy="8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7"/>
          <p:cNvSpPr/>
          <p:nvPr/>
        </p:nvSpPr>
        <p:spPr>
          <a:xfrm>
            <a:off x="3540750" y="2639075"/>
            <a:ext cx="612000" cy="1214400"/>
          </a:xfrm>
          <a:prstGeom prst="frame">
            <a:avLst>
              <a:gd fmla="val 3935" name="adj1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7"/>
          <p:cNvCxnSpPr>
            <a:stCxn id="220" idx="0"/>
            <a:endCxn id="220" idx="2"/>
          </p:cNvCxnSpPr>
          <p:nvPr/>
        </p:nvCxnSpPr>
        <p:spPr>
          <a:xfrm>
            <a:off x="3846750" y="2639075"/>
            <a:ext cx="0" cy="12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7"/>
          <p:cNvCxnSpPr>
            <a:stCxn id="220" idx="1"/>
            <a:endCxn id="220" idx="3"/>
          </p:cNvCxnSpPr>
          <p:nvPr/>
        </p:nvCxnSpPr>
        <p:spPr>
          <a:xfrm>
            <a:off x="3540750" y="3246275"/>
            <a:ext cx="61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7"/>
          <p:cNvSpPr txBox="1"/>
          <p:nvPr/>
        </p:nvSpPr>
        <p:spPr>
          <a:xfrm>
            <a:off x="3704550" y="4365175"/>
            <a:ext cx="1056600" cy="374700"/>
          </a:xfrm>
          <a:prstGeom prst="rect">
            <a:avLst/>
          </a:prstGeom>
          <a:solidFill>
            <a:srgbClr val="E9EDEE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Outside Chicago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186150" y="3248675"/>
            <a:ext cx="1056600" cy="374700"/>
          </a:xfrm>
          <a:prstGeom prst="rect">
            <a:avLst/>
          </a:prstGeom>
          <a:solidFill>
            <a:srgbClr val="E9EDEE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Chicago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4869925" y="2887575"/>
            <a:ext cx="34500" cy="1248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7"/>
          <p:cNvCxnSpPr/>
          <p:nvPr/>
        </p:nvCxnSpPr>
        <p:spPr>
          <a:xfrm flipH="1">
            <a:off x="4892975" y="4102200"/>
            <a:ext cx="1374900" cy="1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6247825" y="4096475"/>
            <a:ext cx="8700" cy="667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/>
          <p:nvPr/>
        </p:nvCxnSpPr>
        <p:spPr>
          <a:xfrm flipH="1" rot="10800000">
            <a:off x="6035850" y="4755225"/>
            <a:ext cx="223500" cy="8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 flipH="1" rot="10800000">
            <a:off x="5343175" y="4755225"/>
            <a:ext cx="223500" cy="8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 flipH="1" rot="10800000">
            <a:off x="5587250" y="4947325"/>
            <a:ext cx="462900" cy="28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 flipH="1" rot="10800000">
            <a:off x="6032975" y="4758325"/>
            <a:ext cx="2700" cy="200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rot="10800000">
            <a:off x="5569325" y="4758275"/>
            <a:ext cx="22500" cy="22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5348275" y="4769675"/>
            <a:ext cx="20100" cy="266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 flipH="1" rot="10800000">
            <a:off x="3506350" y="2151400"/>
            <a:ext cx="14400" cy="741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7"/>
          <p:cNvCxnSpPr/>
          <p:nvPr/>
        </p:nvCxnSpPr>
        <p:spPr>
          <a:xfrm flipH="1">
            <a:off x="3515125" y="2099800"/>
            <a:ext cx="1119900" cy="486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/>
          <p:nvPr/>
        </p:nvCxnSpPr>
        <p:spPr>
          <a:xfrm flipH="1" rot="10800000">
            <a:off x="4640750" y="1710200"/>
            <a:ext cx="3000" cy="381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7"/>
          <p:cNvSpPr txBox="1"/>
          <p:nvPr/>
        </p:nvSpPr>
        <p:spPr>
          <a:xfrm>
            <a:off x="3256650" y="2195475"/>
            <a:ext cx="1056600" cy="374700"/>
          </a:xfrm>
          <a:prstGeom prst="rect">
            <a:avLst/>
          </a:prstGeom>
          <a:solidFill>
            <a:srgbClr val="E9EDEE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Example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Zone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8" name="Google Shape;238;p27"/>
          <p:cNvCxnSpPr/>
          <p:nvPr/>
        </p:nvCxnSpPr>
        <p:spPr>
          <a:xfrm flipH="1">
            <a:off x="4643675" y="1432325"/>
            <a:ext cx="303600" cy="292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7"/>
          <p:cNvSpPr txBox="1"/>
          <p:nvPr/>
        </p:nvSpPr>
        <p:spPr>
          <a:xfrm>
            <a:off x="5370750" y="1742125"/>
            <a:ext cx="1056600" cy="374700"/>
          </a:xfrm>
          <a:prstGeom prst="rect">
            <a:avLst/>
          </a:prstGeom>
          <a:solidFill>
            <a:srgbClr val="E9EDEE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Dangerous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Zone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27"/>
          <p:cNvCxnSpPr/>
          <p:nvPr/>
        </p:nvCxnSpPr>
        <p:spPr>
          <a:xfrm>
            <a:off x="4930075" y="209125"/>
            <a:ext cx="19800" cy="1214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7"/>
          <p:cNvSpPr/>
          <p:nvPr/>
        </p:nvSpPr>
        <p:spPr>
          <a:xfrm>
            <a:off x="4150350" y="221075"/>
            <a:ext cx="612000" cy="1198800"/>
          </a:xfrm>
          <a:prstGeom prst="rect">
            <a:avLst/>
          </a:prstGeom>
          <a:solidFill>
            <a:srgbClr val="6AA4C8">
              <a:alpha val="607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25" y="873900"/>
            <a:ext cx="4009500" cy="26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450" y="797701"/>
            <a:ext cx="4060498" cy="27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0" y="324575"/>
            <a:ext cx="3490400" cy="230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5200" y="296625"/>
            <a:ext cx="3615049" cy="23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588" y="2769676"/>
            <a:ext cx="3338236" cy="2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5274" y="2769675"/>
            <a:ext cx="3298663" cy="218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Sommaire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 Rappel du </a:t>
            </a:r>
            <a:r>
              <a:rPr lang="en-GB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</a:t>
            </a:r>
            <a:r>
              <a:rPr lang="en-GB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Model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II/ Préparation des données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III/ Détails de l’analyse descriptive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IV/ Idées pour la modélisation et son évaluation</a:t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150" y="3302924"/>
            <a:ext cx="5575101" cy="16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I/ Business Model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225" y="1745925"/>
            <a:ext cx="1100475" cy="11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1700" y="2987875"/>
            <a:ext cx="30339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Réduire le nombre d’accidents à Chicago et donc les frais d’une assurance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570475" y="2175425"/>
            <a:ext cx="12507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704950" y="1882050"/>
            <a:ext cx="1314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Comment ?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225" y="1606400"/>
            <a:ext cx="1379549" cy="13795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484725" y="2987875"/>
            <a:ext cx="30879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Créer un score de risque d’accidents informant le conducteur lorsqu’il entre dans une zone de danger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II/ P</a:t>
            </a:r>
            <a:r>
              <a:rPr lang="en-GB"/>
              <a:t>réparation </a:t>
            </a:r>
            <a:r>
              <a:rPr lang="en-GB"/>
              <a:t>de </a:t>
            </a:r>
            <a:r>
              <a:rPr lang="en-GB"/>
              <a:t>données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L’importance ? la gestion des valeurs manquantes, la pertinence des features,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Effets : </a:t>
            </a:r>
            <a:r>
              <a:rPr lang="en-GB"/>
              <a:t>Difficulté</a:t>
            </a:r>
            <a:r>
              <a:rPr lang="en-GB"/>
              <a:t> pour le </a:t>
            </a:r>
            <a:r>
              <a:rPr lang="en-GB"/>
              <a:t>modèle</a:t>
            </a:r>
            <a:r>
              <a:rPr lang="en-GB"/>
              <a:t> à </a:t>
            </a:r>
            <a:r>
              <a:rPr lang="en-GB"/>
              <a:t>généraliser</a:t>
            </a:r>
            <a:r>
              <a:rPr lang="en-GB"/>
              <a:t>, les mauvaises </a:t>
            </a:r>
            <a:r>
              <a:rPr lang="en-GB"/>
              <a:t>performances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Préparation</a:t>
            </a:r>
            <a:r>
              <a:rPr lang="en-GB"/>
              <a:t> de </a:t>
            </a:r>
            <a:r>
              <a:rPr lang="en-GB"/>
              <a:t>données</a:t>
            </a:r>
            <a:r>
              <a:rPr lang="en-GB"/>
              <a:t> dans notre contexte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			 Préparation																																																																						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49 features,</a:t>
            </a:r>
            <a:r>
              <a:rPr lang="en-GB"/>
              <a:t> 448M observations, 250MO</a:t>
            </a:r>
            <a:r>
              <a:rPr lang="en-GB"/>
              <a:t>	28 features, 447M observations, </a:t>
            </a:r>
            <a:r>
              <a:rPr lang="en-GB"/>
              <a:t>150 MO</a:t>
            </a:r>
            <a:endParaRPr/>
          </a:p>
          <a:p>
            <a:pPr indent="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Comment arriver au </a:t>
            </a:r>
            <a:r>
              <a:rPr lang="en-GB"/>
              <a:t>résultat</a:t>
            </a:r>
            <a:r>
              <a:rPr lang="en-GB"/>
              <a:t> </a:t>
            </a:r>
            <a:r>
              <a:rPr lang="en-GB"/>
              <a:t>visé</a:t>
            </a:r>
            <a:r>
              <a:rPr lang="en-GB"/>
              <a:t> ?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561650" y="2292875"/>
            <a:ext cx="1660800" cy="168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Garbage in</a:t>
            </a:r>
            <a:endParaRPr sz="1300"/>
          </a:p>
        </p:txBody>
      </p:sp>
      <p:sp>
        <p:nvSpPr>
          <p:cNvPr id="90" name="Google Shape;90;p16"/>
          <p:cNvSpPr/>
          <p:nvPr/>
        </p:nvSpPr>
        <p:spPr>
          <a:xfrm>
            <a:off x="3668625" y="2938925"/>
            <a:ext cx="1239300" cy="393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469400" y="2292875"/>
            <a:ext cx="1660800" cy="168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Garbage out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II/ Préparation de données (la gestion &amp; la pertinence)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A</a:t>
            </a:r>
            <a:r>
              <a:rPr lang="en-GB"/>
              <a:t>près le nettoyage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Oui						Oui						Oui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														 Non					Non						  Non  (&lt;1%)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935075" y="1200375"/>
            <a:ext cx="954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Feature</a:t>
            </a:r>
            <a:endParaRPr sz="1300"/>
          </a:p>
        </p:txBody>
      </p:sp>
      <p:sp>
        <p:nvSpPr>
          <p:cNvPr id="100" name="Google Shape;100;p17"/>
          <p:cNvSpPr/>
          <p:nvPr/>
        </p:nvSpPr>
        <p:spPr>
          <a:xfrm>
            <a:off x="470925" y="1929025"/>
            <a:ext cx="1871400" cy="2061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Pertinent?</a:t>
            </a:r>
            <a:endParaRPr sz="1300"/>
          </a:p>
        </p:txBody>
      </p:sp>
      <p:sp>
        <p:nvSpPr>
          <p:cNvPr id="101" name="Google Shape;101;p17"/>
          <p:cNvSpPr/>
          <p:nvPr/>
        </p:nvSpPr>
        <p:spPr>
          <a:xfrm>
            <a:off x="929475" y="4498100"/>
            <a:ext cx="954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Drop</a:t>
            </a:r>
            <a:endParaRPr sz="1300"/>
          </a:p>
        </p:txBody>
      </p:sp>
      <p:cxnSp>
        <p:nvCxnSpPr>
          <p:cNvPr id="102" name="Google Shape;102;p17"/>
          <p:cNvCxnSpPr>
            <a:endCxn id="100" idx="0"/>
          </p:cNvCxnSpPr>
          <p:nvPr/>
        </p:nvCxnSpPr>
        <p:spPr>
          <a:xfrm>
            <a:off x="1406625" y="1670125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100" idx="2"/>
            <a:endCxn id="101" idx="0"/>
          </p:cNvCxnSpPr>
          <p:nvPr/>
        </p:nvCxnSpPr>
        <p:spPr>
          <a:xfrm>
            <a:off x="1406625" y="3990925"/>
            <a:ext cx="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100" idx="3"/>
          </p:cNvCxnSpPr>
          <p:nvPr/>
        </p:nvCxnSpPr>
        <p:spPr>
          <a:xfrm>
            <a:off x="2342325" y="2959975"/>
            <a:ext cx="9171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/>
          <p:nvPr/>
        </p:nvSpPr>
        <p:spPr>
          <a:xfrm>
            <a:off x="3259425" y="1933225"/>
            <a:ext cx="1871400" cy="2061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Not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Number ?</a:t>
            </a:r>
            <a:endParaRPr sz="1200"/>
          </a:p>
        </p:txBody>
      </p:sp>
      <p:sp>
        <p:nvSpPr>
          <p:cNvPr id="106" name="Google Shape;106;p17"/>
          <p:cNvSpPr/>
          <p:nvPr/>
        </p:nvSpPr>
        <p:spPr>
          <a:xfrm>
            <a:off x="3717975" y="4498100"/>
            <a:ext cx="954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Bon!</a:t>
            </a:r>
            <a:endParaRPr sz="1300"/>
          </a:p>
        </p:txBody>
      </p:sp>
      <p:cxnSp>
        <p:nvCxnSpPr>
          <p:cNvPr id="107" name="Google Shape;107;p17"/>
          <p:cNvCxnSpPr>
            <a:stCxn id="105" idx="2"/>
            <a:endCxn id="106" idx="0"/>
          </p:cNvCxnSpPr>
          <p:nvPr/>
        </p:nvCxnSpPr>
        <p:spPr>
          <a:xfrm>
            <a:off x="4195125" y="3995125"/>
            <a:ext cx="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/>
          <p:nvPr/>
        </p:nvSpPr>
        <p:spPr>
          <a:xfrm>
            <a:off x="5989775" y="1929025"/>
            <a:ext cx="1871400" cy="2061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Enorme </a:t>
            </a:r>
            <a:r>
              <a:rPr lang="en-GB" sz="1300"/>
              <a:t>?</a:t>
            </a:r>
            <a:endParaRPr sz="1300"/>
          </a:p>
        </p:txBody>
      </p:sp>
      <p:cxnSp>
        <p:nvCxnSpPr>
          <p:cNvPr id="109" name="Google Shape;109;p17"/>
          <p:cNvCxnSpPr>
            <a:stCxn id="105" idx="3"/>
            <a:endCxn id="108" idx="1"/>
          </p:cNvCxnSpPr>
          <p:nvPr/>
        </p:nvCxnSpPr>
        <p:spPr>
          <a:xfrm flipH="1" rot="10800000">
            <a:off x="5130825" y="2959975"/>
            <a:ext cx="858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/>
          <p:nvPr/>
        </p:nvSpPr>
        <p:spPr>
          <a:xfrm>
            <a:off x="6369425" y="4498100"/>
            <a:ext cx="11121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Supprimer</a:t>
            </a:r>
            <a:endParaRPr sz="1300"/>
          </a:p>
        </p:txBody>
      </p:sp>
      <p:cxnSp>
        <p:nvCxnSpPr>
          <p:cNvPr id="111" name="Google Shape;111;p17"/>
          <p:cNvCxnSpPr>
            <a:stCxn id="108" idx="2"/>
            <a:endCxn id="110" idx="0"/>
          </p:cNvCxnSpPr>
          <p:nvPr/>
        </p:nvCxnSpPr>
        <p:spPr>
          <a:xfrm>
            <a:off x="6925475" y="3990925"/>
            <a:ext cx="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/>
          <p:nvPr/>
        </p:nvSpPr>
        <p:spPr>
          <a:xfrm>
            <a:off x="7374425" y="1288975"/>
            <a:ext cx="1289100" cy="4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Gestion</a:t>
            </a:r>
            <a:endParaRPr/>
          </a:p>
        </p:txBody>
      </p:sp>
      <p:cxnSp>
        <p:nvCxnSpPr>
          <p:cNvPr id="113" name="Google Shape;113;p17"/>
          <p:cNvCxnSpPr>
            <a:stCxn id="112" idx="1"/>
          </p:cNvCxnSpPr>
          <p:nvPr/>
        </p:nvCxnSpPr>
        <p:spPr>
          <a:xfrm flipH="1">
            <a:off x="4151825" y="1530625"/>
            <a:ext cx="3222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endCxn id="105" idx="0"/>
          </p:cNvCxnSpPr>
          <p:nvPr/>
        </p:nvCxnSpPr>
        <p:spPr>
          <a:xfrm>
            <a:off x="4176825" y="1549225"/>
            <a:ext cx="183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endCxn id="112" idx="2"/>
          </p:cNvCxnSpPr>
          <p:nvPr/>
        </p:nvCxnSpPr>
        <p:spPr>
          <a:xfrm rot="10800000">
            <a:off x="8018975" y="1772275"/>
            <a:ext cx="61800" cy="12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8" idx="3"/>
            <a:endCxn id="108" idx="3"/>
          </p:cNvCxnSpPr>
          <p:nvPr/>
        </p:nvCxnSpPr>
        <p:spPr>
          <a:xfrm>
            <a:off x="7861175" y="29599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108" idx="3"/>
          </p:cNvCxnSpPr>
          <p:nvPr/>
        </p:nvCxnSpPr>
        <p:spPr>
          <a:xfrm flipH="1" rot="10800000">
            <a:off x="7861175" y="2949775"/>
            <a:ext cx="207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III/ Détails de l’analyse descriptive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859" y="1141163"/>
            <a:ext cx="350706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25" y="1804425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III/ Détails de l’analyse descriptive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21350" y="4293525"/>
            <a:ext cx="82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126" y="1170125"/>
            <a:ext cx="4483475" cy="323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355724" cy="314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III/ Détails de l’analyse descriptive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00" y="1152475"/>
            <a:ext cx="7560275" cy="1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00" y="2820875"/>
            <a:ext cx="3091281" cy="20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111875" y="3879425"/>
            <a:ext cx="40659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Nous pouvons retrouver l’activité de habitants de Chicago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 flipH="1" rot="10800000">
            <a:off x="4278975" y="1700000"/>
            <a:ext cx="87300" cy="138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rot="10800000">
            <a:off x="4692850" y="1440550"/>
            <a:ext cx="748500" cy="218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0"/>
          <p:cNvCxnSpPr/>
          <p:nvPr/>
        </p:nvCxnSpPr>
        <p:spPr>
          <a:xfrm flipH="1" rot="10800000">
            <a:off x="6726900" y="2012075"/>
            <a:ext cx="87300" cy="138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/>
          <p:nvPr/>
        </p:nvCxnSpPr>
        <p:spPr>
          <a:xfrm rot="10800000">
            <a:off x="5862525" y="2048075"/>
            <a:ext cx="719400" cy="134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 txBox="1"/>
          <p:nvPr/>
        </p:nvSpPr>
        <p:spPr>
          <a:xfrm>
            <a:off x="3806775" y="3094825"/>
            <a:ext cx="1155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Départs au travail</a:t>
            </a:r>
            <a:endParaRPr sz="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692850" y="3608475"/>
            <a:ext cx="1155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Activités de la journée et retours</a:t>
            </a:r>
            <a:endParaRPr sz="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240175" y="3392375"/>
            <a:ext cx="1155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Activités festives nocturnes</a:t>
            </a:r>
            <a:endParaRPr sz="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IV/ idées pour la modélisation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 défis: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Nous disposons uniquement des données sur les accidents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Il y a une surreprésentation </a:t>
            </a:r>
            <a:r>
              <a:rPr lang="en-GB">
                <a:solidFill>
                  <a:schemeClr val="dk1"/>
                </a:solidFill>
              </a:rPr>
              <a:t>extrême</a:t>
            </a:r>
            <a:r>
              <a:rPr lang="en-GB">
                <a:solidFill>
                  <a:schemeClr val="dk1"/>
                </a:solidFill>
              </a:rPr>
              <a:t> des accidents dans les conditions idéales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>
                <a:solidFill>
                  <a:schemeClr val="dk1"/>
                </a:solidFill>
              </a:rPr>
              <a:t>Bonne </a:t>
            </a:r>
            <a:r>
              <a:rPr lang="en-GB">
                <a:solidFill>
                  <a:schemeClr val="dk1"/>
                </a:solidFill>
              </a:rPr>
              <a:t>météo</a:t>
            </a:r>
            <a:r>
              <a:rPr lang="en-GB">
                <a:solidFill>
                  <a:schemeClr val="dk1"/>
                </a:solidFill>
              </a:rPr>
              <a:t>, lumière du jour et route sèche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Les facteurs externes n’expliquent qu’une partie de la variance (les accidents sont aussi liés au comportement humain)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