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c5355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c5355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c53559a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c53559a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dc53559a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dc53559a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c53559a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c53559a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c53559a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c53559a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c53559a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dc53559a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c53559a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c53559a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5f1168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5f1168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 réduire le nombre d’accidents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009100" y="3228175"/>
            <a:ext cx="5125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Mathieu Pieronne, Louis Lefebvre, Venkatesh Subramani, Julian Kopp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 Business Model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6" y="1168791"/>
            <a:ext cx="2676297" cy="35414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617288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1083266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549245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015223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2481201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947179" y="1153805"/>
            <a:ext cx="0" cy="3597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17288" y="1170566"/>
            <a:ext cx="26187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617288" y="2062898"/>
            <a:ext cx="26187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617288" y="2955231"/>
            <a:ext cx="26187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617288" y="3847563"/>
            <a:ext cx="26187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2014306" y="2072010"/>
            <a:ext cx="467700" cy="877500"/>
          </a:xfrm>
          <a:prstGeom prst="rect">
            <a:avLst/>
          </a:prstGeom>
          <a:solidFill>
            <a:srgbClr val="EB5600">
              <a:alpha val="45100"/>
            </a:srgbClr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082349" y="2955231"/>
            <a:ext cx="467700" cy="888900"/>
          </a:xfrm>
          <a:prstGeom prst="frame">
            <a:avLst>
              <a:gd fmla="val 3935" name="adj1"/>
            </a:avLst>
          </a:prstGeom>
          <a:solidFill>
            <a:srgbClr val="CACACA"/>
          </a:solidFill>
          <a:ln cap="flat" cmpd="sng" w="9525">
            <a:solidFill>
              <a:srgbClr val="CACA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4"/>
          <p:cNvCxnSpPr>
            <a:stCxn id="80" idx="0"/>
            <a:endCxn id="80" idx="2"/>
          </p:cNvCxnSpPr>
          <p:nvPr/>
        </p:nvCxnSpPr>
        <p:spPr>
          <a:xfrm>
            <a:off x="1316199" y="2955231"/>
            <a:ext cx="0" cy="8889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1"/>
            <a:endCxn id="80" idx="3"/>
          </p:cNvCxnSpPr>
          <p:nvPr/>
        </p:nvCxnSpPr>
        <p:spPr>
          <a:xfrm>
            <a:off x="1082349" y="3399681"/>
            <a:ext cx="4677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25" y="42010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25" y="38200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25" y="33628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25" y="29818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02025" y="296105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646150" y="1152475"/>
            <a:ext cx="51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Approcher une zone de risque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→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d’avertissement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Pour qui est-ce que intéressant?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Assurance</a:t>
            </a:r>
            <a:r>
              <a:rPr lang="en-GB"/>
              <a:t>: réduction d’accidents et du coût lié à ses accidents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Conducteur</a:t>
            </a:r>
            <a:r>
              <a:rPr lang="en-GB"/>
              <a:t>: </a:t>
            </a:r>
            <a:r>
              <a:rPr lang="en-GB"/>
              <a:t>réduction des risques routiers et frais de contrat d’assurance </a:t>
            </a:r>
            <a:r>
              <a:rPr lang="en-GB" sz="1200"/>
              <a:t>(Le client accepte d’avoir le module le prévenant d'éventuels dangers et paye son contrat moins cher en contrepartie)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Quelles sont les données collectées ?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150" y="3787963"/>
            <a:ext cx="609000" cy="60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5" y="3820075"/>
            <a:ext cx="544500" cy="5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632" y="1153400"/>
            <a:ext cx="735664" cy="7324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074450" y="1904400"/>
            <a:ext cx="12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Assurance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748988" y="4283688"/>
            <a:ext cx="14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Conducteur</a:t>
            </a:r>
            <a:endParaRPr sz="14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2554" y="4283700"/>
            <a:ext cx="15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Centres de police</a:t>
            </a:r>
            <a:endParaRPr sz="1400"/>
          </a:p>
        </p:txBody>
      </p:sp>
      <p:cxnSp>
        <p:nvCxnSpPr>
          <p:cNvPr id="100" name="Google Shape;100;p15"/>
          <p:cNvCxnSpPr>
            <a:stCxn id="97" idx="1"/>
          </p:cNvCxnSpPr>
          <p:nvPr/>
        </p:nvCxnSpPr>
        <p:spPr>
          <a:xfrm flipH="1">
            <a:off x="3237450" y="2190750"/>
            <a:ext cx="837000" cy="339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476850" y="2175550"/>
            <a:ext cx="609000" cy="367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121950" y="3087900"/>
            <a:ext cx="23082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AA84F"/>
                </a:solidFill>
              </a:rPr>
              <a:t>Relevé des accidents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741400" y="2961775"/>
            <a:ext cx="18927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A61C00"/>
                </a:solidFill>
              </a:rPr>
              <a:t>Géolocalisation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563" y="2417275"/>
            <a:ext cx="544500" cy="5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1175" y="1249438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350" y="2417281"/>
            <a:ext cx="735675" cy="75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600413" y="1904400"/>
            <a:ext cx="14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A61C00"/>
                </a:solidFill>
              </a:rPr>
              <a:t>Contrats d’assurance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250" y="1249438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16931" y="1894338"/>
            <a:ext cx="18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AA84F"/>
                </a:solidFill>
              </a:rPr>
              <a:t>Open Source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110" name="Google Shape;110;p15"/>
          <p:cNvCxnSpPr>
            <a:stCxn id="97" idx="2"/>
          </p:cNvCxnSpPr>
          <p:nvPr/>
        </p:nvCxnSpPr>
        <p:spPr>
          <a:xfrm flipH="1">
            <a:off x="4677300" y="2477100"/>
            <a:ext cx="9000" cy="610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2612" y="3022350"/>
            <a:ext cx="871200" cy="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527713" y="3679125"/>
            <a:ext cx="2308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6AA84F"/>
                </a:solidFill>
              </a:rPr>
              <a:t>Données </a:t>
            </a:r>
            <a:r>
              <a:rPr lang="en-GB">
                <a:solidFill>
                  <a:srgbClr val="6AA84F"/>
                </a:solidFill>
              </a:rPr>
              <a:t>météo</a:t>
            </a:r>
            <a:r>
              <a:rPr lang="en-GB">
                <a:solidFill>
                  <a:srgbClr val="6AA84F"/>
                </a:solidFill>
              </a:rPr>
              <a:t> 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113" name="Google Shape;113;p15"/>
          <p:cNvCxnSpPr>
            <a:stCxn id="103" idx="2"/>
            <a:endCxn id="94" idx="1"/>
          </p:cNvCxnSpPr>
          <p:nvPr/>
        </p:nvCxnSpPr>
        <p:spPr>
          <a:xfrm flipH="1" rot="-5400000">
            <a:off x="7076850" y="3019975"/>
            <a:ext cx="682200" cy="146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2" idx="2"/>
          </p:cNvCxnSpPr>
          <p:nvPr/>
        </p:nvCxnSpPr>
        <p:spPr>
          <a:xfrm rot="5400000">
            <a:off x="1535050" y="3190200"/>
            <a:ext cx="396000" cy="108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 flipH="1" rot="-5400000">
            <a:off x="4560950" y="4161350"/>
            <a:ext cx="407700" cy="19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88628" y="4563625"/>
            <a:ext cx="374143" cy="3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677300" y="4547275"/>
            <a:ext cx="17478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On point Weather (750$)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Deux phases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2676175"/>
            <a:ext cx="35799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Aucune donnée </a:t>
            </a:r>
            <a:r>
              <a:rPr lang="en-GB"/>
              <a:t>personnelle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Données de Chicago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Aucune garantie sur fiabilité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Mentionner la clause de non-</a:t>
            </a:r>
            <a:r>
              <a:rPr lang="en-GB"/>
              <a:t>responsabilité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986550" y="2676300"/>
            <a:ext cx="46416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Géolocalisation</a:t>
            </a:r>
            <a:r>
              <a:rPr lang="en-GB"/>
              <a:t> en temps réelle du conducteur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Météo en temps réel</a:t>
            </a:r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473925" y="2285075"/>
            <a:ext cx="81822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3986550" y="1826575"/>
            <a:ext cx="0" cy="79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469550" y="1771250"/>
            <a:ext cx="1446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Built &amp; Test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5736225" y="1771250"/>
            <a:ext cx="1446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Production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486900" y="1368050"/>
            <a:ext cx="9993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Go-live</a:t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Évaluation des incidences sur la vie privée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Le mode de traitement</a:t>
            </a:r>
            <a:endParaRPr b="1"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Le modèle s’execute localement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Avoir f</a:t>
            </a:r>
            <a:r>
              <a:rPr lang="en-GB" sz="1700"/>
              <a:t>iabilité des clients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Raison: nous = </a:t>
            </a:r>
            <a:r>
              <a:rPr lang="en-GB" sz="1700"/>
              <a:t>aspirants </a:t>
            </a:r>
            <a:r>
              <a:rPr lang="en-GB" sz="1700"/>
              <a:t>data scientist + consommateurs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Opérations de traitement</a:t>
            </a:r>
            <a:endParaRPr b="1"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Donn</a:t>
            </a:r>
            <a:r>
              <a:rPr lang="en-GB"/>
              <a:t>ées de </a:t>
            </a:r>
            <a:r>
              <a:rPr lang="en-GB" sz="1700"/>
              <a:t>Géo</a:t>
            </a:r>
            <a:r>
              <a:rPr lang="en-GB" sz="1700"/>
              <a:t>-location &amp; </a:t>
            </a:r>
            <a:r>
              <a:rPr lang="en-GB"/>
              <a:t>Météo sont utilisés pour définir un score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900"/>
              <a:t>Proportionnalité</a:t>
            </a:r>
            <a:endParaRPr b="1"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Sans la localisation en temps réel le service n’est pas utile pour le conducteur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Aucune donnée personnelle est nécessaire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Privacy by Design &amp; Default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 {</a:t>
            </a:r>
            <a:r>
              <a:rPr lang="en-GB" strike="sngStrike"/>
              <a:t>Emmanuel Macron</a:t>
            </a:r>
            <a:r>
              <a:rPr lang="en-GB"/>
              <a:t> 6578HD35, lon: 41.8333925, lan: -88.0121478}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Changement du identifiant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Pour chaque trajet, la voiture crée un nouvel identifiant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Lundi, 24/5: </a:t>
            </a:r>
            <a:r>
              <a:rPr lang="en-GB"/>
              <a:t>{6578HD35, lon: 41.8333925, lan: -88.0121478}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Mardi, 25/5: {6920GIE34, lon: 41.4564234, lan: -87.587634}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Temps de sauvegarde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Supprimer les données 24h après utilisation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→ Séparer les informations sur la localisation, des informations du contrat d’assurance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GDPR Principes de la protection des données 1/2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52475"/>
            <a:ext cx="8520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Légalité</a:t>
            </a:r>
            <a:r>
              <a:rPr lang="en-GB"/>
              <a:t>, équité et transparence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La collecte et le traitement  des données de géolocalisation du conducteur sont définis dans le contrat d’assurance.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Limites d’utilisation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La collecte et le résultat du traitement des données sont utilisés uniquement pour avertir le conducteur lorsqu’il entre dans des zones historiquement plus dangereuses dans les conditions </a:t>
            </a:r>
            <a:r>
              <a:rPr lang="en-GB"/>
              <a:t>extérieures</a:t>
            </a:r>
            <a:r>
              <a:rPr lang="en-GB"/>
              <a:t> rencontrées.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Minimisation des données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Notre service est indépendant de l’assurance elle-même. Les données de géolocalisation en temps réel sont donc les seules données collectées et traitées.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Précision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Comme dit </a:t>
            </a:r>
            <a:r>
              <a:rPr lang="en-GB"/>
              <a:t>précédemment</a:t>
            </a:r>
            <a:r>
              <a:rPr lang="en-GB"/>
              <a:t>, notre service collecte les données de géolocalisation sans indicateur de temps. Il n’est donc pas possible de conserver des données précises (pas de contexte) ou à jour (pas d’indicateurs de temps).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GDPR Principes de la protection des données 2/2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-GB"/>
              <a:t>Limitation du stockage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Les données de géolocalisation sont supprimées après que les informations sur la zone actuelle sont transmises à notre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-GB"/>
              <a:t>Intégrité et confidentialité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Les identifiants de géolocalisation sont changées pour chaque session. On ne peut pas déduire les informations personnelles du contrat d’assurance à partir des identifiants.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Si ces mesures ne sont pas suffisantes, les calculs de notre modèle peuvent être sous-traités sur des calculateurs de données certifiés. Cela renforce l’anonymisation des identifiants et la séparations des données avec celles de l’assurance.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-GB"/>
              <a:t>Accountability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Les seules données récoltées du conducteurs seront sa position. Sa recolte sera temporaire, ses données seront chiffrées et le conducteur en aura conscience en signant le contrat d’assurance. </a:t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14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Merci de votre attention!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Questions?</a:t>
            </a:r>
            <a:endParaRPr sz="55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