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y="5143500" cx="9144000"/>
  <p:notesSz cx="6858000" cy="9144000"/>
  <p:embeddedFontLst>
    <p:embeddedFont>
      <p:font typeface="Average"/>
      <p:regular r:id="rId29"/>
    </p:embeddedFont>
    <p:embeddedFont>
      <p:font typeface="Helvetica Neue"/>
      <p:regular r:id="rId30"/>
      <p:bold r:id="rId31"/>
      <p:italic r:id="rId32"/>
      <p:boldItalic r:id="rId33"/>
    </p:embeddedFont>
    <p:embeddedFont>
      <p:font typeface="Lustria"/>
      <p:regular r:id="rId34"/>
    </p:embeddedFont>
    <p:embeddedFont>
      <p:font typeface="Oswald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Pierronne Mathieu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FF826F0-1E1D-48CD-8E38-6FE013D4E1B6}">
  <a:tblStyle styleId="{CFF826F0-1E1D-48CD-8E38-6FE013D4E1B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DD9EED62-0987-449B-A0D0-5D076DF5CB4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29" Type="http://schemas.openxmlformats.org/officeDocument/2006/relationships/font" Target="fonts/Average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HelveticaNeue-bold.fntdata"/><Relationship Id="rId30" Type="http://schemas.openxmlformats.org/officeDocument/2006/relationships/font" Target="fonts/HelveticaNeue-regular.fntdata"/><Relationship Id="rId11" Type="http://schemas.openxmlformats.org/officeDocument/2006/relationships/slide" Target="slides/slide4.xml"/><Relationship Id="rId33" Type="http://schemas.openxmlformats.org/officeDocument/2006/relationships/font" Target="fonts/HelveticaNeue-boldItalic.fntdata"/><Relationship Id="rId10" Type="http://schemas.openxmlformats.org/officeDocument/2006/relationships/slide" Target="slides/slide3.xml"/><Relationship Id="rId32" Type="http://schemas.openxmlformats.org/officeDocument/2006/relationships/font" Target="fonts/HelveticaNeue-italic.fntdata"/><Relationship Id="rId13" Type="http://schemas.openxmlformats.org/officeDocument/2006/relationships/slide" Target="slides/slide6.xml"/><Relationship Id="rId35" Type="http://schemas.openxmlformats.org/officeDocument/2006/relationships/font" Target="fonts/Oswald-regular.fntdata"/><Relationship Id="rId12" Type="http://schemas.openxmlformats.org/officeDocument/2006/relationships/slide" Target="slides/slide5.xml"/><Relationship Id="rId34" Type="http://schemas.openxmlformats.org/officeDocument/2006/relationships/font" Target="fonts/Lustria-regular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36" Type="http://schemas.openxmlformats.org/officeDocument/2006/relationships/font" Target="fonts/Oswald-bold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0-12-14T20:14:58.039">
    <p:pos x="6000" y="0"/>
    <p:text>accident sur neige seulement en hiver (normal)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787abc9b1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787abc9b1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787abc9b1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787abc9b1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b143a9aa4c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b143a9aa4c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a7e9f57a3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a7e9f57a3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787abc9b1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787abc9b1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a7e9f57a3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a7e9f57a3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a7e9f57a3a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a7e9f57a3a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a7e9f57a3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a7e9f57a3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a7eba1f198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a7eba1f198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a7e9f57a3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a7e9f57a3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dc53559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dc53559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b143a9aa4c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b143a9aa4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a35f1168e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a35f1168e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143a9aa4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b143a9aa4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14d2204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14d2204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dc53559aa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adc53559aa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b14d2204c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b14d2204c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dc53559aa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adc53559aa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7e9f57a3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a7e9f57a3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b143a9aa4c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b143a9aa4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comments" Target="../comments/comment1.xml"/><Relationship Id="rId4" Type="http://schemas.openxmlformats.org/officeDocument/2006/relationships/image" Target="../media/image19.png"/><Relationship Id="rId5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8.png"/><Relationship Id="rId4" Type="http://schemas.openxmlformats.org/officeDocument/2006/relationships/image" Target="../media/image23.png"/><Relationship Id="rId5" Type="http://schemas.openxmlformats.org/officeDocument/2006/relationships/image" Target="../media/image2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6.png"/><Relationship Id="rId4" Type="http://schemas.openxmlformats.org/officeDocument/2006/relationships/image" Target="../media/image20.png"/><Relationship Id="rId5" Type="http://schemas.openxmlformats.org/officeDocument/2006/relationships/image" Target="../media/image17.png"/><Relationship Id="rId6" Type="http://schemas.openxmlformats.org/officeDocument/2006/relationships/image" Target="../media/image21.png"/><Relationship Id="rId7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1.png"/><Relationship Id="rId4" Type="http://schemas.openxmlformats.org/officeDocument/2006/relationships/image" Target="../media/image30.png"/><Relationship Id="rId5" Type="http://schemas.openxmlformats.org/officeDocument/2006/relationships/image" Target="../media/image29.png"/><Relationship Id="rId6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10" Type="http://schemas.openxmlformats.org/officeDocument/2006/relationships/image" Target="../media/image6.png"/><Relationship Id="rId9" Type="http://schemas.openxmlformats.org/officeDocument/2006/relationships/image" Target="../media/image10.png"/><Relationship Id="rId5" Type="http://schemas.openxmlformats.org/officeDocument/2006/relationships/image" Target="../media/image9.png"/><Relationship Id="rId6" Type="http://schemas.openxmlformats.org/officeDocument/2006/relationships/image" Target="../media/image14.png"/><Relationship Id="rId7" Type="http://schemas.openxmlformats.org/officeDocument/2006/relationships/image" Target="../media/image13.png"/><Relationship Id="rId8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/>
              <a:t>Comment réduire le nombre d’accidents de la route dans une ville et les frais d’une assurance ? </a:t>
            </a:r>
            <a:endParaRPr sz="32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2009100" y="3735850"/>
            <a:ext cx="5125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Mathieu Pieronne, Louis Lefebvre, Venkatesh Subramani, Julian Kopp</a:t>
            </a:r>
            <a:endParaRPr/>
          </a:p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3608225" y="3096075"/>
            <a:ext cx="4069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Soutenance finale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V/ Analyse des données</a:t>
            </a:r>
            <a:endParaRPr/>
          </a:p>
        </p:txBody>
      </p:sp>
      <p:sp>
        <p:nvSpPr>
          <p:cNvPr id="229" name="Google Shape;229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30" name="Google Shape;230;p22"/>
          <p:cNvSpPr txBox="1"/>
          <p:nvPr/>
        </p:nvSpPr>
        <p:spPr>
          <a:xfrm>
            <a:off x="786950" y="965450"/>
            <a:ext cx="55098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b) Représentation temporelle des accidents </a:t>
            </a:r>
            <a:endParaRPr sz="1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31" name="Google Shape;23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025" y="2164713"/>
            <a:ext cx="4126927" cy="11624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2" name="Google Shape;232;p22"/>
          <p:cNvCxnSpPr/>
          <p:nvPr/>
        </p:nvCxnSpPr>
        <p:spPr>
          <a:xfrm flipH="1" rot="10800000">
            <a:off x="1428000" y="2546575"/>
            <a:ext cx="48600" cy="773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" name="Google Shape;233;p22"/>
          <p:cNvCxnSpPr/>
          <p:nvPr/>
        </p:nvCxnSpPr>
        <p:spPr>
          <a:xfrm rot="10800000">
            <a:off x="1654875" y="2365375"/>
            <a:ext cx="638700" cy="954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" name="Google Shape;234;p22"/>
          <p:cNvCxnSpPr/>
          <p:nvPr/>
        </p:nvCxnSpPr>
        <p:spPr>
          <a:xfrm flipH="1" rot="10800000">
            <a:off x="3824975" y="2764050"/>
            <a:ext cx="54900" cy="589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" name="Google Shape;235;p22"/>
          <p:cNvCxnSpPr/>
          <p:nvPr/>
        </p:nvCxnSpPr>
        <p:spPr>
          <a:xfrm rot="10800000">
            <a:off x="3360175" y="2788525"/>
            <a:ext cx="248400" cy="548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6" name="Google Shape;236;p22"/>
          <p:cNvSpPr txBox="1"/>
          <p:nvPr/>
        </p:nvSpPr>
        <p:spPr>
          <a:xfrm>
            <a:off x="787150" y="3250975"/>
            <a:ext cx="1056900" cy="1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Départs au travail</a:t>
            </a:r>
            <a:endParaRPr sz="9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37" name="Google Shape;237;p22"/>
          <p:cNvSpPr txBox="1"/>
          <p:nvPr/>
        </p:nvSpPr>
        <p:spPr>
          <a:xfrm>
            <a:off x="2095072" y="3250975"/>
            <a:ext cx="808800" cy="1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Retours</a:t>
            </a:r>
            <a:endParaRPr sz="9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38" name="Google Shape;238;p22"/>
          <p:cNvSpPr txBox="1"/>
          <p:nvPr/>
        </p:nvSpPr>
        <p:spPr>
          <a:xfrm>
            <a:off x="3132474" y="3268175"/>
            <a:ext cx="1720200" cy="1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Activités festives nocturnes</a:t>
            </a:r>
            <a:endParaRPr sz="9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39" name="Google Shape;239;p22"/>
          <p:cNvSpPr txBox="1"/>
          <p:nvPr/>
        </p:nvSpPr>
        <p:spPr>
          <a:xfrm>
            <a:off x="1244900" y="1929075"/>
            <a:ext cx="2858400" cy="6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Répartition des accidents sur la semaine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40" name="Google Shape;240;p22"/>
          <p:cNvSpPr txBox="1"/>
          <p:nvPr/>
        </p:nvSpPr>
        <p:spPr>
          <a:xfrm>
            <a:off x="5137825" y="1144275"/>
            <a:ext cx="4006200" cy="6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Répartition des accidents sur une année en </a:t>
            </a:r>
            <a:r>
              <a:rPr lang="en-GB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fonction</a:t>
            </a:r>
            <a:r>
              <a:rPr lang="en-GB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des conditions météo 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41" name="Google Shape;241;p22"/>
          <p:cNvSpPr txBox="1"/>
          <p:nvPr/>
        </p:nvSpPr>
        <p:spPr>
          <a:xfrm>
            <a:off x="6125600" y="3931375"/>
            <a:ext cx="2530200" cy="1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Plus d’accidents en juillet/aout (grands départs)</a:t>
            </a:r>
            <a:endParaRPr sz="9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42" name="Google Shape;24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92150" y="1636975"/>
            <a:ext cx="3466512" cy="2217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3" name="Google Shape;243;p22"/>
          <p:cNvCxnSpPr/>
          <p:nvPr/>
        </p:nvCxnSpPr>
        <p:spPr>
          <a:xfrm flipH="1" rot="10800000">
            <a:off x="7287050" y="3336925"/>
            <a:ext cx="54900" cy="589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V/ Analyse des données</a:t>
            </a:r>
            <a:endParaRPr/>
          </a:p>
        </p:txBody>
      </p:sp>
      <p:sp>
        <p:nvSpPr>
          <p:cNvPr id="249" name="Google Shape;249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0" name="Google Shape;250;p23"/>
          <p:cNvSpPr txBox="1"/>
          <p:nvPr/>
        </p:nvSpPr>
        <p:spPr>
          <a:xfrm>
            <a:off x="786950" y="965450"/>
            <a:ext cx="55098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</a:t>
            </a:r>
            <a:r>
              <a:rPr lang="en-GB" sz="1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lang="en-GB" sz="1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Analyse</a:t>
            </a:r>
            <a:r>
              <a:rPr lang="en-GB" sz="1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descriptive</a:t>
            </a:r>
            <a:endParaRPr sz="1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51" name="Google Shape;2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7725" y="3144350"/>
            <a:ext cx="2538450" cy="167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3"/>
          <p:cNvSpPr txBox="1"/>
          <p:nvPr/>
        </p:nvSpPr>
        <p:spPr>
          <a:xfrm>
            <a:off x="5033838" y="2685563"/>
            <a:ext cx="4006200" cy="6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Nombre de morts selon la visibilité  </a:t>
            </a:r>
            <a:endParaRPr sz="1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53" name="Google Shape;25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6087" y="1004375"/>
            <a:ext cx="2601724" cy="1728649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3"/>
          <p:cNvSpPr txBox="1"/>
          <p:nvPr/>
        </p:nvSpPr>
        <p:spPr>
          <a:xfrm>
            <a:off x="5033825" y="4746988"/>
            <a:ext cx="4006200" cy="6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Nombre de blessés selon la visibilité  </a:t>
            </a:r>
            <a:endParaRPr sz="1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255" name="Google Shape;255;p23"/>
          <p:cNvCxnSpPr>
            <a:stCxn id="256" idx="3"/>
            <a:endCxn id="253" idx="1"/>
          </p:cNvCxnSpPr>
          <p:nvPr/>
        </p:nvCxnSpPr>
        <p:spPr>
          <a:xfrm flipH="1" rot="10800000">
            <a:off x="3357088" y="1868837"/>
            <a:ext cx="2379000" cy="107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7" name="Google Shape;257;p23"/>
          <p:cNvCxnSpPr>
            <a:stCxn id="256" idx="3"/>
            <a:endCxn id="251" idx="1"/>
          </p:cNvCxnSpPr>
          <p:nvPr/>
        </p:nvCxnSpPr>
        <p:spPr>
          <a:xfrm>
            <a:off x="3357088" y="2942237"/>
            <a:ext cx="2410500" cy="104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8" name="Google Shape;258;p23"/>
          <p:cNvSpPr txBox="1"/>
          <p:nvPr/>
        </p:nvSpPr>
        <p:spPr>
          <a:xfrm>
            <a:off x="2934100" y="1226750"/>
            <a:ext cx="27297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Si les accidents de nuits ne sont pas majoritaires, ce sont les plus dangereux: il y a plus de blessés et sont plus graves</a:t>
            </a: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59" name="Google Shape;259;p23"/>
          <p:cNvSpPr txBox="1"/>
          <p:nvPr/>
        </p:nvSpPr>
        <p:spPr>
          <a:xfrm>
            <a:off x="311700" y="3932150"/>
            <a:ext cx="2975700" cy="6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Répartition des accidents selon la visibilité </a:t>
            </a:r>
            <a:endParaRPr sz="1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56" name="Google Shape;25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2000" y="1868675"/>
            <a:ext cx="3115088" cy="214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VI/ Traitement des données</a:t>
            </a:r>
            <a:endParaRPr/>
          </a:p>
        </p:txBody>
      </p:sp>
      <p:sp>
        <p:nvSpPr>
          <p:cNvPr id="265" name="Google Shape;265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66" name="Google Shape;266;p24"/>
          <p:cNvSpPr txBox="1"/>
          <p:nvPr/>
        </p:nvSpPr>
        <p:spPr>
          <a:xfrm>
            <a:off x="634550" y="965450"/>
            <a:ext cx="55098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a) </a:t>
            </a:r>
            <a:r>
              <a:rPr lang="en-GB" sz="1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Equilibrer les données avec SMOTE-NC</a:t>
            </a:r>
            <a:endParaRPr sz="1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67" name="Google Shape;267;p24"/>
          <p:cNvPicPr preferRelativeResize="0"/>
          <p:nvPr/>
        </p:nvPicPr>
        <p:blipFill rotWithShape="1">
          <a:blip r:embed="rId3">
            <a:alphaModFix/>
          </a:blip>
          <a:srcRect b="3559" l="3867" r="7424" t="9195"/>
          <a:stretch/>
        </p:blipFill>
        <p:spPr>
          <a:xfrm>
            <a:off x="4913775" y="1441975"/>
            <a:ext cx="3347425" cy="236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2225" y="1475825"/>
            <a:ext cx="3610700" cy="236415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4"/>
          <p:cNvSpPr txBox="1"/>
          <p:nvPr/>
        </p:nvSpPr>
        <p:spPr>
          <a:xfrm>
            <a:off x="1115500" y="3742675"/>
            <a:ext cx="3347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Répartition de </a:t>
            </a:r>
            <a:r>
              <a:rPr lang="en-GB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lighting</a:t>
            </a:r>
            <a:r>
              <a:rPr lang="en-GB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condition originale</a:t>
            </a:r>
            <a:endParaRPr sz="1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70" name="Google Shape;270;p24"/>
          <p:cNvSpPr txBox="1"/>
          <p:nvPr/>
        </p:nvSpPr>
        <p:spPr>
          <a:xfrm>
            <a:off x="4985050" y="3742675"/>
            <a:ext cx="3933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Répartition de lighting condition après SMOTE-NC</a:t>
            </a:r>
            <a:endParaRPr sz="1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71" name="Google Shape;27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5625" y="1551781"/>
            <a:ext cx="714150" cy="534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66650" y="1551432"/>
            <a:ext cx="714150" cy="535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66475" y="100625"/>
            <a:ext cx="1372475" cy="9171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24"/>
          <p:cNvSpPr/>
          <p:nvPr/>
        </p:nvSpPr>
        <p:spPr>
          <a:xfrm>
            <a:off x="8502656" y="406470"/>
            <a:ext cx="166500" cy="105600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VI/ Traitement des données</a:t>
            </a:r>
            <a:endParaRPr/>
          </a:p>
        </p:txBody>
      </p:sp>
      <p:sp>
        <p:nvSpPr>
          <p:cNvPr id="280" name="Google Shape;280;p2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81" name="Google Shape;281;p25"/>
          <p:cNvSpPr txBox="1"/>
          <p:nvPr/>
        </p:nvSpPr>
        <p:spPr>
          <a:xfrm>
            <a:off x="710750" y="965450"/>
            <a:ext cx="55098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</a:t>
            </a:r>
            <a:r>
              <a:rPr lang="en-GB" sz="1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) Division de Chicago en zones </a:t>
            </a:r>
            <a:endParaRPr sz="1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82" name="Google Shape;28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1575" y="1665875"/>
            <a:ext cx="1757775" cy="240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0914" y="1667834"/>
            <a:ext cx="1701961" cy="2406841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5"/>
          <p:cNvSpPr txBox="1"/>
          <p:nvPr/>
        </p:nvSpPr>
        <p:spPr>
          <a:xfrm>
            <a:off x="1188325" y="4050825"/>
            <a:ext cx="33708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Délimitation de zones rectangulaires dans Chicago</a:t>
            </a:r>
            <a:endParaRPr sz="11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285" name="Google Shape;285;p25"/>
          <p:cNvCxnSpPr/>
          <p:nvPr/>
        </p:nvCxnSpPr>
        <p:spPr>
          <a:xfrm flipH="1">
            <a:off x="1304744" y="1932801"/>
            <a:ext cx="8700" cy="1940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6" name="Google Shape;286;p25"/>
          <p:cNvSpPr txBox="1"/>
          <p:nvPr/>
        </p:nvSpPr>
        <p:spPr>
          <a:xfrm rot="-5399003">
            <a:off x="647000" y="2488941"/>
            <a:ext cx="10344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67 cells</a:t>
            </a:r>
            <a:endParaRPr sz="1100">
              <a:solidFill>
                <a:srgbClr val="FF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287" name="Google Shape;287;p25"/>
          <p:cNvCxnSpPr/>
          <p:nvPr/>
        </p:nvCxnSpPr>
        <p:spPr>
          <a:xfrm>
            <a:off x="1458193" y="1847303"/>
            <a:ext cx="1030500" cy="8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8" name="Google Shape;288;p25"/>
          <p:cNvSpPr txBox="1"/>
          <p:nvPr/>
        </p:nvSpPr>
        <p:spPr>
          <a:xfrm>
            <a:off x="1623378" y="1593350"/>
            <a:ext cx="11496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67 cells</a:t>
            </a:r>
            <a:endParaRPr sz="1100">
              <a:solidFill>
                <a:srgbClr val="FF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aphicFrame>
        <p:nvGraphicFramePr>
          <p:cNvPr id="289" name="Google Shape;289;p25"/>
          <p:cNvGraphicFramePr/>
          <p:nvPr/>
        </p:nvGraphicFramePr>
        <p:xfrm>
          <a:off x="5445425" y="222480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{DD9EED62-0987-449B-A0D0-5D076DF5CB4E}</a:tableStyleId>
              </a:tblPr>
              <a:tblGrid>
                <a:gridCol w="2040100"/>
                <a:gridCol w="1050650"/>
              </a:tblGrid>
              <a:tr h="11455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en-GB" sz="105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Grid configuration</a:t>
                      </a:r>
                      <a:endParaRPr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b="1" lang="en-GB" sz="12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67x67</a:t>
                      </a:r>
                      <a:endParaRPr b="1"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0" marB="0" marR="68575" marL="68575"/>
                </a:tc>
              </a:tr>
              <a:tr h="11455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b="1" lang="en-GB" sz="12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km</a:t>
                      </a:r>
                      <a:r>
                        <a:rPr b="1" baseline="30000" lang="en-GB" sz="12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r>
                        <a:rPr lang="en-GB" sz="12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per zone</a:t>
                      </a:r>
                      <a:endParaRPr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en-GB" sz="12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0.25</a:t>
                      </a:r>
                      <a:endParaRPr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0" marB="0" marR="68575" marL="68575"/>
                </a:tc>
              </a:tr>
              <a:tr h="11455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en-GB" sz="12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South-North length in </a:t>
                      </a:r>
                      <a:r>
                        <a:rPr b="1" lang="en-GB" sz="12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</a:t>
                      </a:r>
                      <a:endParaRPr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en-GB" sz="12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618</a:t>
                      </a:r>
                      <a:endParaRPr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0" marB="0" marR="68575" marL="68575"/>
                </a:tc>
              </a:tr>
              <a:tr h="11455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en-GB" sz="12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E-W length in </a:t>
                      </a:r>
                      <a:r>
                        <a:rPr b="1" lang="en-GB" sz="12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</a:t>
                      </a:r>
                      <a:endParaRPr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en-GB" sz="12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403</a:t>
                      </a:r>
                      <a:endParaRPr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0" marB="0" marR="68575" marL="68575"/>
                </a:tc>
              </a:tr>
              <a:tr h="11455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en-GB" sz="12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Total Zones</a:t>
                      </a:r>
                      <a:endParaRPr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en-GB" sz="12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4476</a:t>
                      </a:r>
                      <a:endParaRPr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0" marB="0" marR="68575" marL="68575"/>
                </a:tc>
              </a:tr>
              <a:tr h="11455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en-GB" sz="12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Nombre d’acc per zones</a:t>
                      </a:r>
                      <a:endParaRPr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en-GB" sz="12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140</a:t>
                      </a:r>
                      <a:endParaRPr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sp>
        <p:nvSpPr>
          <p:cNvPr id="290" name="Google Shape;290;p25"/>
          <p:cNvSpPr txBox="1"/>
          <p:nvPr/>
        </p:nvSpPr>
        <p:spPr>
          <a:xfrm>
            <a:off x="5998875" y="1932800"/>
            <a:ext cx="2621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Caractéristiques d’une zone</a:t>
            </a:r>
            <a:endParaRPr sz="12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VI/ Traitement des données</a:t>
            </a:r>
            <a:endParaRPr/>
          </a:p>
        </p:txBody>
      </p:sp>
      <p:sp>
        <p:nvSpPr>
          <p:cNvPr id="296" name="Google Shape;296;p2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97" name="Google Shape;297;p26"/>
          <p:cNvSpPr txBox="1"/>
          <p:nvPr/>
        </p:nvSpPr>
        <p:spPr>
          <a:xfrm>
            <a:off x="634550" y="961375"/>
            <a:ext cx="55098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</a:t>
            </a:r>
            <a:r>
              <a:rPr lang="en-GB" sz="1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lang="en-GB" sz="1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Création de données non accidents</a:t>
            </a:r>
            <a:endParaRPr sz="1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8" name="Google Shape;298;p26"/>
          <p:cNvSpPr txBox="1"/>
          <p:nvPr/>
        </p:nvSpPr>
        <p:spPr>
          <a:xfrm>
            <a:off x="131875" y="1574525"/>
            <a:ext cx="23679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Dataset du trafic a Chicago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99" name="Google Shape;299;p26"/>
          <p:cNvPicPr preferRelativeResize="0"/>
          <p:nvPr/>
        </p:nvPicPr>
        <p:blipFill rotWithShape="1">
          <a:blip r:embed="rId3">
            <a:alphaModFix/>
          </a:blip>
          <a:srcRect b="18635" l="20722" r="68586" t="44255"/>
          <a:stretch/>
        </p:blipFill>
        <p:spPr>
          <a:xfrm>
            <a:off x="446050" y="2051452"/>
            <a:ext cx="1462627" cy="2855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26"/>
          <p:cNvPicPr preferRelativeResize="0"/>
          <p:nvPr/>
        </p:nvPicPr>
        <p:blipFill rotWithShape="1">
          <a:blip r:embed="rId4">
            <a:alphaModFix/>
          </a:blip>
          <a:srcRect b="21529" l="19698" r="62584" t="69057"/>
          <a:stretch/>
        </p:blipFill>
        <p:spPr>
          <a:xfrm>
            <a:off x="2956522" y="2673075"/>
            <a:ext cx="1786574" cy="533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26"/>
          <p:cNvPicPr preferRelativeResize="0"/>
          <p:nvPr/>
        </p:nvPicPr>
        <p:blipFill rotWithShape="1">
          <a:blip r:embed="rId5">
            <a:alphaModFix/>
          </a:blip>
          <a:srcRect b="22558" l="19954" r="61372" t="68780"/>
          <a:stretch/>
        </p:blipFill>
        <p:spPr>
          <a:xfrm>
            <a:off x="2956525" y="3424075"/>
            <a:ext cx="1786574" cy="46611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26"/>
          <p:cNvSpPr txBox="1"/>
          <p:nvPr/>
        </p:nvSpPr>
        <p:spPr>
          <a:xfrm>
            <a:off x="2630000" y="1574525"/>
            <a:ext cx="26550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Présence relatives des paramètres dans data_accidents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03" name="Google Shape;303;p26"/>
          <p:cNvSpPr txBox="1"/>
          <p:nvPr/>
        </p:nvSpPr>
        <p:spPr>
          <a:xfrm>
            <a:off x="2895600" y="3117075"/>
            <a:ext cx="17523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Roadway_surface_cond</a:t>
            </a:r>
            <a:endParaRPr sz="1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04" name="Google Shape;304;p26"/>
          <p:cNvSpPr txBox="1"/>
          <p:nvPr/>
        </p:nvSpPr>
        <p:spPr>
          <a:xfrm>
            <a:off x="2939275" y="2343950"/>
            <a:ext cx="17523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Weather_condition</a:t>
            </a:r>
            <a:endParaRPr sz="1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05" name="Google Shape;305;p26"/>
          <p:cNvSpPr txBox="1"/>
          <p:nvPr/>
        </p:nvSpPr>
        <p:spPr>
          <a:xfrm>
            <a:off x="2939275" y="4020000"/>
            <a:ext cx="17523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Lightning_condition, crash_week, crash_month, crash_weekday</a:t>
            </a:r>
            <a:endParaRPr sz="1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06" name="Google Shape;306;p26"/>
          <p:cNvSpPr/>
          <p:nvPr/>
        </p:nvSpPr>
        <p:spPr>
          <a:xfrm>
            <a:off x="4986250" y="3062500"/>
            <a:ext cx="670500" cy="24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7" name="Google Shape;307;p26"/>
          <p:cNvPicPr preferRelativeResize="0"/>
          <p:nvPr/>
        </p:nvPicPr>
        <p:blipFill rotWithShape="1">
          <a:blip r:embed="rId6">
            <a:alphaModFix/>
          </a:blip>
          <a:srcRect b="36227" l="20897" r="27730" t="32158"/>
          <a:stretch/>
        </p:blipFill>
        <p:spPr>
          <a:xfrm>
            <a:off x="5769673" y="2598576"/>
            <a:ext cx="3160699" cy="1094099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26"/>
          <p:cNvSpPr txBox="1"/>
          <p:nvPr/>
        </p:nvSpPr>
        <p:spPr>
          <a:xfrm>
            <a:off x="5865000" y="1574525"/>
            <a:ext cx="27132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Création d’un dataset de “non-accident”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7"/>
          <p:cNvSpPr txBox="1"/>
          <p:nvPr>
            <p:ph idx="1" type="body"/>
          </p:nvPr>
        </p:nvSpPr>
        <p:spPr>
          <a:xfrm>
            <a:off x="311700" y="1152475"/>
            <a:ext cx="564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One-Class SVM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Entraîner</a:t>
            </a:r>
            <a:r>
              <a:rPr lang="en-GB"/>
              <a:t> sur les données des accidents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Entourer les accidents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→ les données non-accident se trouvent en </a:t>
            </a:r>
            <a:r>
              <a:rPr lang="en-GB"/>
              <a:t>dehors</a:t>
            </a:r>
            <a:r>
              <a:rPr lang="en-GB"/>
              <a:t> du cercle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Tester avec les données labellisées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La performance est mauvaise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Supposition: les samples accidents sont trop générals (avec nos features)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7"/>
          <p:cNvSpPr/>
          <p:nvPr/>
        </p:nvSpPr>
        <p:spPr>
          <a:xfrm>
            <a:off x="6129900" y="1104900"/>
            <a:ext cx="2702400" cy="15216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VII/ Modélisations et Évaluations</a:t>
            </a:r>
            <a:endParaRPr/>
          </a:p>
        </p:txBody>
      </p:sp>
      <p:sp>
        <p:nvSpPr>
          <p:cNvPr id="316" name="Google Shape;316;p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17" name="Google Shape;317;p27"/>
          <p:cNvSpPr/>
          <p:nvPr/>
        </p:nvSpPr>
        <p:spPr>
          <a:xfrm>
            <a:off x="7020038" y="1873308"/>
            <a:ext cx="715200" cy="5598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7"/>
          <p:cNvSpPr txBox="1"/>
          <p:nvPr/>
        </p:nvSpPr>
        <p:spPr>
          <a:xfrm>
            <a:off x="7020049" y="1592550"/>
            <a:ext cx="7947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</a:rPr>
              <a:t>accidents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319" name="Google Shape;319;p27"/>
          <p:cNvSpPr/>
          <p:nvPr/>
        </p:nvSpPr>
        <p:spPr>
          <a:xfrm>
            <a:off x="7232353" y="1953708"/>
            <a:ext cx="73800" cy="71100"/>
          </a:xfrm>
          <a:prstGeom prst="ellipse">
            <a:avLst/>
          </a:prstGeom>
          <a:solidFill>
            <a:srgbClr val="98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7"/>
          <p:cNvSpPr/>
          <p:nvPr/>
        </p:nvSpPr>
        <p:spPr>
          <a:xfrm>
            <a:off x="7354976" y="2063624"/>
            <a:ext cx="73800" cy="71100"/>
          </a:xfrm>
          <a:prstGeom prst="ellipse">
            <a:avLst/>
          </a:prstGeom>
          <a:solidFill>
            <a:srgbClr val="98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7"/>
          <p:cNvSpPr/>
          <p:nvPr/>
        </p:nvSpPr>
        <p:spPr>
          <a:xfrm>
            <a:off x="7293664" y="2173541"/>
            <a:ext cx="73800" cy="71100"/>
          </a:xfrm>
          <a:prstGeom prst="ellipse">
            <a:avLst/>
          </a:prstGeom>
          <a:solidFill>
            <a:srgbClr val="98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7"/>
          <p:cNvSpPr/>
          <p:nvPr/>
        </p:nvSpPr>
        <p:spPr>
          <a:xfrm>
            <a:off x="7538909" y="2228500"/>
            <a:ext cx="73800" cy="71100"/>
          </a:xfrm>
          <a:prstGeom prst="ellipse">
            <a:avLst/>
          </a:prstGeom>
          <a:solidFill>
            <a:srgbClr val="98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7"/>
          <p:cNvSpPr/>
          <p:nvPr/>
        </p:nvSpPr>
        <p:spPr>
          <a:xfrm>
            <a:off x="7538909" y="2063624"/>
            <a:ext cx="73800" cy="71100"/>
          </a:xfrm>
          <a:prstGeom prst="ellipse">
            <a:avLst/>
          </a:prstGeom>
          <a:solidFill>
            <a:srgbClr val="98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7"/>
          <p:cNvSpPr/>
          <p:nvPr/>
        </p:nvSpPr>
        <p:spPr>
          <a:xfrm>
            <a:off x="7109731" y="2173541"/>
            <a:ext cx="73800" cy="71100"/>
          </a:xfrm>
          <a:prstGeom prst="ellipse">
            <a:avLst/>
          </a:prstGeom>
          <a:solidFill>
            <a:srgbClr val="98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7"/>
          <p:cNvSpPr/>
          <p:nvPr/>
        </p:nvSpPr>
        <p:spPr>
          <a:xfrm>
            <a:off x="6076250" y="3089697"/>
            <a:ext cx="2610600" cy="17109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7"/>
          <p:cNvSpPr/>
          <p:nvPr/>
        </p:nvSpPr>
        <p:spPr>
          <a:xfrm>
            <a:off x="6830831" y="3379218"/>
            <a:ext cx="1331700" cy="13608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7"/>
          <p:cNvSpPr/>
          <p:nvPr/>
        </p:nvSpPr>
        <p:spPr>
          <a:xfrm>
            <a:off x="7141213" y="4044123"/>
            <a:ext cx="71400" cy="80100"/>
          </a:xfrm>
          <a:prstGeom prst="ellipse">
            <a:avLst/>
          </a:prstGeom>
          <a:solidFill>
            <a:srgbClr val="98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7"/>
          <p:cNvSpPr/>
          <p:nvPr/>
        </p:nvSpPr>
        <p:spPr>
          <a:xfrm>
            <a:off x="7970379" y="3920530"/>
            <a:ext cx="71400" cy="80100"/>
          </a:xfrm>
          <a:prstGeom prst="ellipse">
            <a:avLst/>
          </a:prstGeom>
          <a:solidFill>
            <a:srgbClr val="98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7"/>
          <p:cNvSpPr/>
          <p:nvPr/>
        </p:nvSpPr>
        <p:spPr>
          <a:xfrm>
            <a:off x="7200439" y="4291311"/>
            <a:ext cx="71400" cy="80100"/>
          </a:xfrm>
          <a:prstGeom prst="ellipse">
            <a:avLst/>
          </a:prstGeom>
          <a:solidFill>
            <a:srgbClr val="98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7"/>
          <p:cNvSpPr/>
          <p:nvPr/>
        </p:nvSpPr>
        <p:spPr>
          <a:xfrm>
            <a:off x="7437343" y="4353108"/>
            <a:ext cx="71400" cy="80100"/>
          </a:xfrm>
          <a:prstGeom prst="ellipse">
            <a:avLst/>
          </a:prstGeom>
          <a:solidFill>
            <a:srgbClr val="98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7"/>
          <p:cNvSpPr/>
          <p:nvPr/>
        </p:nvSpPr>
        <p:spPr>
          <a:xfrm>
            <a:off x="7792700" y="4167717"/>
            <a:ext cx="71400" cy="80100"/>
          </a:xfrm>
          <a:prstGeom prst="ellipse">
            <a:avLst/>
          </a:prstGeom>
          <a:solidFill>
            <a:srgbClr val="98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7"/>
          <p:cNvSpPr/>
          <p:nvPr/>
        </p:nvSpPr>
        <p:spPr>
          <a:xfrm>
            <a:off x="7437343" y="3611545"/>
            <a:ext cx="71400" cy="80100"/>
          </a:xfrm>
          <a:prstGeom prst="ellipse">
            <a:avLst/>
          </a:prstGeom>
          <a:solidFill>
            <a:srgbClr val="98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7"/>
          <p:cNvSpPr/>
          <p:nvPr/>
        </p:nvSpPr>
        <p:spPr>
          <a:xfrm>
            <a:off x="7970379" y="4291311"/>
            <a:ext cx="71400" cy="801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7"/>
          <p:cNvSpPr/>
          <p:nvPr/>
        </p:nvSpPr>
        <p:spPr>
          <a:xfrm>
            <a:off x="7378117" y="3920530"/>
            <a:ext cx="71400" cy="801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7"/>
          <p:cNvSpPr/>
          <p:nvPr/>
        </p:nvSpPr>
        <p:spPr>
          <a:xfrm>
            <a:off x="7792700" y="3673342"/>
            <a:ext cx="71400" cy="801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7"/>
          <p:cNvSpPr/>
          <p:nvPr/>
        </p:nvSpPr>
        <p:spPr>
          <a:xfrm>
            <a:off x="8148057" y="4538499"/>
            <a:ext cx="71400" cy="801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7"/>
          <p:cNvSpPr/>
          <p:nvPr/>
        </p:nvSpPr>
        <p:spPr>
          <a:xfrm>
            <a:off x="7615022" y="3982327"/>
            <a:ext cx="71400" cy="801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7"/>
          <p:cNvSpPr/>
          <p:nvPr/>
        </p:nvSpPr>
        <p:spPr>
          <a:xfrm>
            <a:off x="6489725" y="4538499"/>
            <a:ext cx="71400" cy="801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7"/>
          <p:cNvSpPr/>
          <p:nvPr/>
        </p:nvSpPr>
        <p:spPr>
          <a:xfrm>
            <a:off x="6489725" y="3920530"/>
            <a:ext cx="71400" cy="801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7"/>
          <p:cNvSpPr/>
          <p:nvPr/>
        </p:nvSpPr>
        <p:spPr>
          <a:xfrm>
            <a:off x="6608178" y="3487951"/>
            <a:ext cx="71400" cy="801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7"/>
          <p:cNvSpPr/>
          <p:nvPr/>
        </p:nvSpPr>
        <p:spPr>
          <a:xfrm>
            <a:off x="7318891" y="4414905"/>
            <a:ext cx="71400" cy="801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7"/>
          <p:cNvSpPr/>
          <p:nvPr/>
        </p:nvSpPr>
        <p:spPr>
          <a:xfrm>
            <a:off x="7022761" y="3796936"/>
            <a:ext cx="71400" cy="801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7"/>
          <p:cNvSpPr/>
          <p:nvPr/>
        </p:nvSpPr>
        <p:spPr>
          <a:xfrm>
            <a:off x="8266509" y="4167717"/>
            <a:ext cx="71400" cy="801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7"/>
          <p:cNvSpPr/>
          <p:nvPr/>
        </p:nvSpPr>
        <p:spPr>
          <a:xfrm>
            <a:off x="6845082" y="3240763"/>
            <a:ext cx="71400" cy="801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7"/>
          <p:cNvSpPr/>
          <p:nvPr/>
        </p:nvSpPr>
        <p:spPr>
          <a:xfrm>
            <a:off x="7911152" y="3302560"/>
            <a:ext cx="71400" cy="801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7"/>
          <p:cNvSpPr/>
          <p:nvPr/>
        </p:nvSpPr>
        <p:spPr>
          <a:xfrm>
            <a:off x="7911152" y="3117169"/>
            <a:ext cx="71400" cy="80100"/>
          </a:xfrm>
          <a:prstGeom prst="ellipse">
            <a:avLst/>
          </a:prstGeom>
          <a:solidFill>
            <a:srgbClr val="98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7"/>
          <p:cNvSpPr txBox="1"/>
          <p:nvPr/>
        </p:nvSpPr>
        <p:spPr>
          <a:xfrm>
            <a:off x="7949551" y="3027900"/>
            <a:ext cx="7293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FFFFFF"/>
                </a:solidFill>
              </a:rPr>
              <a:t>accidents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348" name="Google Shape;348;p27"/>
          <p:cNvSpPr txBox="1"/>
          <p:nvPr/>
        </p:nvSpPr>
        <p:spPr>
          <a:xfrm>
            <a:off x="7949551" y="3201847"/>
            <a:ext cx="7293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FFFFFF"/>
                </a:solidFill>
              </a:rPr>
              <a:t>non-accidents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349" name="Google Shape;349;p27"/>
          <p:cNvSpPr/>
          <p:nvPr/>
        </p:nvSpPr>
        <p:spPr>
          <a:xfrm>
            <a:off x="7888376" y="2216024"/>
            <a:ext cx="73800" cy="71100"/>
          </a:xfrm>
          <a:prstGeom prst="ellipse">
            <a:avLst/>
          </a:prstGeom>
          <a:solidFill>
            <a:srgbClr val="98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7"/>
          <p:cNvSpPr/>
          <p:nvPr/>
        </p:nvSpPr>
        <p:spPr>
          <a:xfrm>
            <a:off x="7964576" y="1835024"/>
            <a:ext cx="73800" cy="71100"/>
          </a:xfrm>
          <a:prstGeom prst="ellipse">
            <a:avLst/>
          </a:prstGeom>
          <a:solidFill>
            <a:srgbClr val="98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7"/>
          <p:cNvSpPr/>
          <p:nvPr/>
        </p:nvSpPr>
        <p:spPr>
          <a:xfrm>
            <a:off x="6821576" y="2292224"/>
            <a:ext cx="73800" cy="71100"/>
          </a:xfrm>
          <a:prstGeom prst="ellipse">
            <a:avLst/>
          </a:prstGeom>
          <a:solidFill>
            <a:srgbClr val="98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7"/>
          <p:cNvSpPr/>
          <p:nvPr/>
        </p:nvSpPr>
        <p:spPr>
          <a:xfrm>
            <a:off x="6745376" y="1758824"/>
            <a:ext cx="73800" cy="71100"/>
          </a:xfrm>
          <a:prstGeom prst="ellipse">
            <a:avLst/>
          </a:prstGeom>
          <a:solidFill>
            <a:srgbClr val="98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3" name="Google Shape;3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5075" y="100625"/>
            <a:ext cx="1372475" cy="9171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27"/>
          <p:cNvSpPr/>
          <p:nvPr/>
        </p:nvSpPr>
        <p:spPr>
          <a:xfrm>
            <a:off x="8750306" y="568395"/>
            <a:ext cx="166500" cy="105600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7"/>
          <p:cNvSpPr/>
          <p:nvPr/>
        </p:nvSpPr>
        <p:spPr>
          <a:xfrm>
            <a:off x="8478856" y="816020"/>
            <a:ext cx="166500" cy="105600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VII/ Modélisations et Évaluations</a:t>
            </a:r>
            <a:endParaRPr/>
          </a:p>
        </p:txBody>
      </p:sp>
      <p:sp>
        <p:nvSpPr>
          <p:cNvPr id="361" name="Google Shape;36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 division de données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Pourquoi Validation set: </a:t>
            </a:r>
            <a:r>
              <a:rPr i="1" lang="en-GB"/>
              <a:t>Test set == validation set 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 A quelle proportion ?   ~ 800,000 samples -&gt; 90% 5% 5%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62" name="Google Shape;362;p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363" name="Google Shape;363;p28"/>
          <p:cNvCxnSpPr/>
          <p:nvPr/>
        </p:nvCxnSpPr>
        <p:spPr>
          <a:xfrm flipH="1">
            <a:off x="2206025" y="1561650"/>
            <a:ext cx="2045100" cy="74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4" name="Google Shape;364;p28"/>
          <p:cNvCxnSpPr/>
          <p:nvPr/>
        </p:nvCxnSpPr>
        <p:spPr>
          <a:xfrm>
            <a:off x="4263525" y="1574025"/>
            <a:ext cx="0" cy="71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5" name="Google Shape;365;p28"/>
          <p:cNvCxnSpPr/>
          <p:nvPr/>
        </p:nvCxnSpPr>
        <p:spPr>
          <a:xfrm>
            <a:off x="4288325" y="1561650"/>
            <a:ext cx="2243400" cy="78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6" name="Google Shape;366;p28"/>
          <p:cNvSpPr txBox="1"/>
          <p:nvPr/>
        </p:nvSpPr>
        <p:spPr>
          <a:xfrm>
            <a:off x="1016325" y="2342400"/>
            <a:ext cx="20451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Training Set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67" name="Google Shape;367;p28"/>
          <p:cNvSpPr txBox="1"/>
          <p:nvPr/>
        </p:nvSpPr>
        <p:spPr>
          <a:xfrm>
            <a:off x="3240975" y="2342400"/>
            <a:ext cx="20451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Test Set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68" name="Google Shape;368;p28"/>
          <p:cNvSpPr txBox="1"/>
          <p:nvPr/>
        </p:nvSpPr>
        <p:spPr>
          <a:xfrm>
            <a:off x="5869725" y="2342400"/>
            <a:ext cx="20451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Validation </a:t>
            </a:r>
            <a:r>
              <a:rPr lang="en-GB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Set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VII/ Modélisations et Évaluations</a:t>
            </a:r>
            <a:endParaRPr/>
          </a:p>
        </p:txBody>
      </p:sp>
      <p:sp>
        <p:nvSpPr>
          <p:cNvPr id="374" name="Google Shape;37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/>
              <a:t>Le réseau de neurones :</a:t>
            </a:r>
            <a:endParaRPr b="1" sz="20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i="1" lang="en-GB"/>
              <a:t>Pourquoi l’a-t-ont choisi ? </a:t>
            </a:r>
            <a:r>
              <a:rPr lang="en-GB"/>
              <a:t>→  un des meilleur </a:t>
            </a:r>
            <a:r>
              <a:rPr lang="en-GB"/>
              <a:t>système côte à côte. Puissant.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i="1" lang="en-GB"/>
              <a:t>D</a:t>
            </a:r>
            <a:r>
              <a:rPr i="1" lang="en-GB"/>
              <a:t>ivision des </a:t>
            </a:r>
            <a:r>
              <a:rPr i="1" lang="en-GB"/>
              <a:t>données</a:t>
            </a:r>
            <a:r>
              <a:rPr i="1" lang="en-GB"/>
              <a:t> :</a:t>
            </a:r>
            <a:r>
              <a:rPr lang="en-GB"/>
              <a:t> </a:t>
            </a:r>
            <a:r>
              <a:rPr i="1" lang="en-GB"/>
              <a:t>3 types </a:t>
            </a:r>
            <a:r>
              <a:rPr lang="en-GB"/>
              <a:t>- Training -&gt; 90% Test -&gt; 5% Validation -&gt; 5%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i="1" lang="en-GB"/>
              <a:t>P</a:t>
            </a:r>
            <a:r>
              <a:rPr i="1" lang="en-GB"/>
              <a:t>erformance du modèle :</a:t>
            </a:r>
            <a:r>
              <a:rPr lang="en-GB"/>
              <a:t> Test -&gt; 85,2% Validation -&gt;85,2%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Biais ? : un peu oui.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Variance ? : Très faible.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i="1" lang="en-GB"/>
              <a:t>Interprétation : </a:t>
            </a:r>
            <a:r>
              <a:rPr lang="en-GB"/>
              <a:t>le réseau se généralise bien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i="1" lang="en-GB"/>
              <a:t>Le temps d'entraînement : </a:t>
            </a:r>
            <a:r>
              <a:rPr lang="en-GB"/>
              <a:t>20 minutes (50 epochs)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VII/ Modélisations et Évaluations</a:t>
            </a:r>
            <a:endParaRPr/>
          </a:p>
        </p:txBody>
      </p:sp>
      <p:sp>
        <p:nvSpPr>
          <p:cNvPr id="381" name="Google Shape;38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/>
              <a:t>Support Vector Machine (Lineaire) </a:t>
            </a:r>
            <a:r>
              <a:rPr b="1" lang="en-GB" sz="2100"/>
              <a:t>:</a:t>
            </a:r>
            <a:endParaRPr b="1" sz="21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i="1" lang="en-GB"/>
              <a:t>Pourquoi l’a-t-ont choisi ?</a:t>
            </a:r>
            <a:r>
              <a:rPr lang="en-GB"/>
              <a:t>  les </a:t>
            </a:r>
            <a:r>
              <a:rPr lang="en-GB"/>
              <a:t>données</a:t>
            </a:r>
            <a:r>
              <a:rPr lang="en-GB"/>
              <a:t> sont </a:t>
            </a:r>
            <a:r>
              <a:rPr lang="en-GB"/>
              <a:t>linéairement</a:t>
            </a:r>
            <a:r>
              <a:rPr lang="en-GB"/>
              <a:t> </a:t>
            </a:r>
            <a:r>
              <a:rPr lang="en-GB"/>
              <a:t>séparable</a:t>
            </a:r>
            <a:r>
              <a:rPr lang="en-GB"/>
              <a:t> 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i="1" lang="en-GB"/>
              <a:t>Division des données :</a:t>
            </a:r>
            <a:r>
              <a:rPr lang="en-GB"/>
              <a:t> </a:t>
            </a:r>
            <a:r>
              <a:rPr i="1" lang="en-GB"/>
              <a:t>3 types </a:t>
            </a:r>
            <a:r>
              <a:rPr lang="en-GB"/>
              <a:t>- Training -&gt; 90% Test -&gt; 5% Validation -&gt; 5%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i="1" lang="en-GB"/>
              <a:t>Performance du modèle </a:t>
            </a:r>
            <a:r>
              <a:rPr lang="en-GB"/>
              <a:t>: Test- &gt; 60,3% Validation -&gt; 60,6%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Biais ? : Oui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Variance ? : Non.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i="1" lang="en-GB"/>
              <a:t>I</a:t>
            </a:r>
            <a:r>
              <a:rPr i="1" lang="en-GB"/>
              <a:t>nterprétation</a:t>
            </a:r>
            <a:r>
              <a:rPr lang="en-GB"/>
              <a:t> : l</a:t>
            </a:r>
            <a:r>
              <a:rPr lang="en-GB"/>
              <a:t>'algorithme</a:t>
            </a:r>
            <a:r>
              <a:rPr lang="en-GB"/>
              <a:t> se trompe. Cela montre une </a:t>
            </a:r>
            <a:r>
              <a:rPr lang="en-GB"/>
              <a:t>diversité</a:t>
            </a:r>
            <a:r>
              <a:rPr lang="en-GB"/>
              <a:t> des </a:t>
            </a:r>
            <a:r>
              <a:rPr lang="en-GB"/>
              <a:t>données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i="1" lang="en-GB"/>
              <a:t>Le temps d'entraînement : </a:t>
            </a:r>
            <a:r>
              <a:rPr lang="en-GB"/>
              <a:t>23 minutes</a:t>
            </a:r>
            <a:r>
              <a:rPr i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VII/ Modélisations et Évaluations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/>
              <a:t>Random Forest</a:t>
            </a:r>
            <a:r>
              <a:rPr b="1" lang="en-GB" sz="2100"/>
              <a:t>:</a:t>
            </a:r>
            <a:endParaRPr b="1" sz="21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i="1" lang="en-GB"/>
              <a:t>Pourquoi l’a-t-ont choisi ? :</a:t>
            </a:r>
            <a:r>
              <a:rPr lang="en-GB"/>
              <a:t> Grâce à l’arbre decision.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i="1" lang="en-GB"/>
              <a:t>Performance du modèle:</a:t>
            </a:r>
            <a:r>
              <a:rPr lang="en-GB"/>
              <a:t> Test -&gt; </a:t>
            </a:r>
            <a:r>
              <a:rPr b="1" i="1" lang="en-GB"/>
              <a:t>94,3%</a:t>
            </a:r>
            <a:r>
              <a:rPr lang="en-GB"/>
              <a:t> Validation -&gt; </a:t>
            </a:r>
            <a:r>
              <a:rPr b="1" i="1" lang="en-GB"/>
              <a:t>94,6%</a:t>
            </a:r>
            <a:endParaRPr b="1"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Biais ? : minuscule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Variance ? : Non. Pas du tout.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i="1" lang="en-GB"/>
              <a:t>Interpretation :</a:t>
            </a:r>
            <a:r>
              <a:rPr lang="en-GB"/>
              <a:t> La performance est assez bien.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i="1" lang="en-GB"/>
              <a:t>Le temps d'entraînement :</a:t>
            </a:r>
            <a:r>
              <a:rPr lang="en-GB"/>
              <a:t> 6minutes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-GB"/>
              <a:t>Random Forest : Le meilleur</a:t>
            </a:r>
            <a:endParaRPr i="1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90" name="Google Shape;39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1374" y="976400"/>
            <a:ext cx="2174041" cy="3339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Sommaire</a:t>
            </a:r>
            <a:endParaRPr b="1"/>
          </a:p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I/ Business Model</a:t>
            </a:r>
            <a:endParaRPr sz="19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II/ Analyse Juridique</a:t>
            </a:r>
            <a:endParaRPr sz="19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III/ Présentation des données</a:t>
            </a:r>
            <a:endParaRPr sz="19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IV/ Le nettoyage de </a:t>
            </a:r>
            <a:r>
              <a:rPr lang="en-GB" sz="19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données</a:t>
            </a:r>
            <a:endParaRPr sz="19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V/ Analyse des données</a:t>
            </a:r>
            <a:endParaRPr sz="19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VI/ Traitement des données</a:t>
            </a:r>
            <a:endParaRPr sz="19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VII/ Modélisation et </a:t>
            </a:r>
            <a:r>
              <a:rPr lang="en-GB" sz="19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Évaluations</a:t>
            </a:r>
            <a:endParaRPr sz="19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7100" y="1964424"/>
            <a:ext cx="3710775" cy="107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VIII/ Conclusion</a:t>
            </a:r>
            <a:endParaRPr/>
          </a:p>
        </p:txBody>
      </p:sp>
      <p:sp>
        <p:nvSpPr>
          <p:cNvPr id="396" name="Google Shape;396;p3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97" name="Google Shape;397;p32"/>
          <p:cNvSpPr txBox="1"/>
          <p:nvPr>
            <p:ph idx="1" type="body"/>
          </p:nvPr>
        </p:nvSpPr>
        <p:spPr>
          <a:xfrm>
            <a:off x="311700" y="11240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/>
              <a:t>Pe</a:t>
            </a:r>
            <a:r>
              <a:rPr b="1" lang="en-GB" sz="2100"/>
              <a:t>rformances :</a:t>
            </a:r>
            <a:endParaRPr b="1" sz="21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Quel est l’impact de smote-NC 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Notre algorithme </a:t>
            </a:r>
            <a:r>
              <a:rPr lang="en-GB"/>
              <a:t>fonctionne</a:t>
            </a:r>
            <a:r>
              <a:rPr lang="en-GB"/>
              <a:t>-t-il bien en conditions réelles 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2100"/>
              <a:t>Projets réalisables :</a:t>
            </a:r>
            <a:endParaRPr b="1" sz="21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Prédictions stables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Adaptable à d’autres villes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Quelle </a:t>
            </a:r>
            <a:r>
              <a:rPr lang="en-GB"/>
              <a:t>continuité</a:t>
            </a:r>
            <a:r>
              <a:rPr lang="en-GB"/>
              <a:t> à notre </a:t>
            </a:r>
            <a:r>
              <a:rPr lang="en-GB"/>
              <a:t>projet</a:t>
            </a:r>
            <a:r>
              <a:rPr lang="en-GB"/>
              <a:t> 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Avons-nous un impact 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Attention aux dérives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3"/>
          <p:cNvSpPr txBox="1"/>
          <p:nvPr>
            <p:ph type="title"/>
          </p:nvPr>
        </p:nvSpPr>
        <p:spPr>
          <a:xfrm>
            <a:off x="311700" y="1413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/>
              <a:t>Merci de votre attention !</a:t>
            </a:r>
            <a:endParaRPr sz="5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/>
              <a:t>Avez-vous des questions ?</a:t>
            </a:r>
            <a:endParaRPr sz="5000"/>
          </a:p>
        </p:txBody>
      </p:sp>
      <p:sp>
        <p:nvSpPr>
          <p:cNvPr id="403" name="Google Shape;403;p3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I/ Business Model</a:t>
            </a:r>
            <a:endParaRPr/>
          </a:p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950" y="1107187"/>
            <a:ext cx="2138925" cy="30632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" name="Google Shape;78;p15"/>
          <p:cNvCxnSpPr/>
          <p:nvPr/>
        </p:nvCxnSpPr>
        <p:spPr>
          <a:xfrm>
            <a:off x="853196" y="1094225"/>
            <a:ext cx="0" cy="311220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5"/>
          <p:cNvCxnSpPr/>
          <p:nvPr/>
        </p:nvCxnSpPr>
        <p:spPr>
          <a:xfrm>
            <a:off x="1225611" y="1094225"/>
            <a:ext cx="0" cy="311220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5"/>
          <p:cNvCxnSpPr/>
          <p:nvPr/>
        </p:nvCxnSpPr>
        <p:spPr>
          <a:xfrm>
            <a:off x="1598025" y="1094225"/>
            <a:ext cx="0" cy="311220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5"/>
          <p:cNvCxnSpPr/>
          <p:nvPr/>
        </p:nvCxnSpPr>
        <p:spPr>
          <a:xfrm>
            <a:off x="1970440" y="1094225"/>
            <a:ext cx="0" cy="311220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5"/>
          <p:cNvCxnSpPr/>
          <p:nvPr/>
        </p:nvCxnSpPr>
        <p:spPr>
          <a:xfrm>
            <a:off x="2342855" y="1094225"/>
            <a:ext cx="0" cy="311220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5"/>
          <p:cNvCxnSpPr/>
          <p:nvPr/>
        </p:nvCxnSpPr>
        <p:spPr>
          <a:xfrm>
            <a:off x="2715270" y="1094225"/>
            <a:ext cx="0" cy="311220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5"/>
          <p:cNvCxnSpPr/>
          <p:nvPr/>
        </p:nvCxnSpPr>
        <p:spPr>
          <a:xfrm>
            <a:off x="853196" y="1108723"/>
            <a:ext cx="2092800" cy="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15"/>
          <p:cNvCxnSpPr/>
          <p:nvPr/>
        </p:nvCxnSpPr>
        <p:spPr>
          <a:xfrm>
            <a:off x="853196" y="1880575"/>
            <a:ext cx="2092800" cy="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15"/>
          <p:cNvCxnSpPr/>
          <p:nvPr/>
        </p:nvCxnSpPr>
        <p:spPr>
          <a:xfrm>
            <a:off x="853196" y="2652428"/>
            <a:ext cx="2092800" cy="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" name="Google Shape;87;p15"/>
          <p:cNvCxnSpPr/>
          <p:nvPr/>
        </p:nvCxnSpPr>
        <p:spPr>
          <a:xfrm>
            <a:off x="853196" y="3424281"/>
            <a:ext cx="2092800" cy="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" name="Google Shape;88;p15"/>
          <p:cNvSpPr/>
          <p:nvPr/>
        </p:nvSpPr>
        <p:spPr>
          <a:xfrm>
            <a:off x="1969707" y="1888457"/>
            <a:ext cx="373800" cy="759000"/>
          </a:xfrm>
          <a:prstGeom prst="rect">
            <a:avLst/>
          </a:prstGeom>
          <a:solidFill>
            <a:srgbClr val="EB5600">
              <a:alpha val="45100"/>
            </a:srgbClr>
          </a:solidFill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1224878" y="2652428"/>
            <a:ext cx="373800" cy="768900"/>
          </a:xfrm>
          <a:prstGeom prst="frame">
            <a:avLst>
              <a:gd fmla="val 3935" name="adj1"/>
            </a:avLst>
          </a:prstGeom>
          <a:solidFill>
            <a:srgbClr val="CACACA"/>
          </a:solidFill>
          <a:ln cap="flat" cmpd="sng" w="9525">
            <a:solidFill>
              <a:srgbClr val="CACA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0" name="Google Shape;90;p15"/>
          <p:cNvCxnSpPr>
            <a:stCxn id="89" idx="0"/>
            <a:endCxn id="89" idx="2"/>
          </p:cNvCxnSpPr>
          <p:nvPr/>
        </p:nvCxnSpPr>
        <p:spPr>
          <a:xfrm>
            <a:off x="1411778" y="2652428"/>
            <a:ext cx="0" cy="768900"/>
          </a:xfrm>
          <a:prstGeom prst="straightConnector1">
            <a:avLst/>
          </a:prstGeom>
          <a:noFill/>
          <a:ln cap="flat" cmpd="sng" w="19050">
            <a:solidFill>
              <a:srgbClr val="9E9E9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5"/>
          <p:cNvCxnSpPr>
            <a:stCxn id="89" idx="1"/>
            <a:endCxn id="89" idx="3"/>
          </p:cNvCxnSpPr>
          <p:nvPr/>
        </p:nvCxnSpPr>
        <p:spPr>
          <a:xfrm>
            <a:off x="1224878" y="3036878"/>
            <a:ext cx="373800" cy="0"/>
          </a:xfrm>
          <a:prstGeom prst="straightConnector1">
            <a:avLst/>
          </a:prstGeom>
          <a:noFill/>
          <a:ln cap="flat" cmpd="sng" w="19050">
            <a:solidFill>
              <a:srgbClr val="9E9E9E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2" name="Google Shape;9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8182" y="3730063"/>
            <a:ext cx="438527" cy="474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8182" y="3400504"/>
            <a:ext cx="438527" cy="474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8182" y="3005034"/>
            <a:ext cx="438527" cy="474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8182" y="2675475"/>
            <a:ext cx="438527" cy="474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2181611" y="2675507"/>
            <a:ext cx="474616" cy="438527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612500" y="1101025"/>
            <a:ext cx="4801800" cy="30633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Pour qui est-ce que intéressant ?</a:t>
            </a:r>
            <a:endParaRPr sz="1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b="1" lang="en-GB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Assurance</a:t>
            </a:r>
            <a:r>
              <a:rPr lang="en-GB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réduction d’accidents et du coût lié à ses accidents </a:t>
            </a:r>
            <a:endParaRPr sz="13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b="1" lang="en-GB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Conducteur</a:t>
            </a:r>
            <a:r>
              <a:rPr lang="en-GB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réduction des risques routiers et frais de contrat d’assurance </a:t>
            </a:r>
            <a:r>
              <a:rPr lang="en-GB" sz="7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(Le client accepte d’avoir le module le prévenant d'éventuels dangers et paye son contrat moins cher en contrepartie)</a:t>
            </a:r>
            <a:endParaRPr sz="1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Pourquoi nous choisir ?</a:t>
            </a:r>
            <a:endParaRPr sz="1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Char char="●"/>
            </a:pPr>
            <a:r>
              <a:rPr lang="en-GB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Focus sur la protection des données privées</a:t>
            </a:r>
            <a:endParaRPr sz="13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Char char="●"/>
            </a:pPr>
            <a:r>
              <a:rPr lang="en-GB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Signal d’avertissement en temps réelle</a:t>
            </a:r>
            <a:endParaRPr sz="13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Char char="●"/>
            </a:pPr>
            <a:r>
              <a:rPr lang="en-GB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Faible coût impliqué</a:t>
            </a:r>
            <a:endParaRPr sz="21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170400" y="4282925"/>
            <a:ext cx="2775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Signal d’avertissement si on s’approche d’une zone de risque</a:t>
            </a:r>
            <a:endParaRPr>
              <a:solidFill>
                <a:schemeClr val="accent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99" name="Google Shape;99;p15"/>
          <p:cNvCxnSpPr/>
          <p:nvPr/>
        </p:nvCxnSpPr>
        <p:spPr>
          <a:xfrm flipH="1" rot="10800000">
            <a:off x="1057000" y="2738175"/>
            <a:ext cx="740700" cy="15231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00" name="Google Shape;10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46275" y="100625"/>
            <a:ext cx="1421276" cy="91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/>
          <p:nvPr/>
        </p:nvSpPr>
        <p:spPr>
          <a:xfrm>
            <a:off x="8291823" y="245351"/>
            <a:ext cx="172200" cy="105600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7" name="Google Shape;107;p16"/>
          <p:cNvSpPr/>
          <p:nvPr/>
        </p:nvSpPr>
        <p:spPr>
          <a:xfrm>
            <a:off x="2448625" y="2853300"/>
            <a:ext cx="1143000" cy="8085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Assurance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4760575" y="2853300"/>
            <a:ext cx="1198500" cy="8085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Conducteur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9" name="Google Shape;109;p16"/>
          <p:cNvSpPr/>
          <p:nvPr/>
        </p:nvSpPr>
        <p:spPr>
          <a:xfrm>
            <a:off x="6813300" y="2853300"/>
            <a:ext cx="1256400" cy="8085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Hardware Device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10" name="Google Shape;110;p16"/>
          <p:cNvCxnSpPr>
            <a:stCxn id="107" idx="3"/>
            <a:endCxn id="108" idx="1"/>
          </p:cNvCxnSpPr>
          <p:nvPr/>
        </p:nvCxnSpPr>
        <p:spPr>
          <a:xfrm>
            <a:off x="3591625" y="3257550"/>
            <a:ext cx="1169100" cy="600"/>
          </a:xfrm>
          <a:prstGeom prst="bentConnector3">
            <a:avLst>
              <a:gd fmla="val 50006" name="adj1"/>
            </a:avLst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1" name="Google Shape;111;p16"/>
          <p:cNvSpPr/>
          <p:nvPr/>
        </p:nvSpPr>
        <p:spPr>
          <a:xfrm>
            <a:off x="381600" y="2853300"/>
            <a:ext cx="1168800" cy="8085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Group 25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(C’est nous)</a:t>
            </a:r>
            <a:endParaRPr sz="1200">
              <a:solidFill>
                <a:srgbClr val="FFFFFF"/>
              </a:solidFill>
            </a:endParaRPr>
          </a:p>
        </p:txBody>
      </p:sp>
      <p:cxnSp>
        <p:nvCxnSpPr>
          <p:cNvPr id="112" name="Google Shape;112;p16"/>
          <p:cNvCxnSpPr>
            <a:stCxn id="111" idx="3"/>
            <a:endCxn id="107" idx="1"/>
          </p:cNvCxnSpPr>
          <p:nvPr/>
        </p:nvCxnSpPr>
        <p:spPr>
          <a:xfrm>
            <a:off x="1550400" y="3257550"/>
            <a:ext cx="898200" cy="600"/>
          </a:xfrm>
          <a:prstGeom prst="bentConnector3">
            <a:avLst>
              <a:gd fmla="val 50001" name="adj1"/>
            </a:avLst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3" name="Google Shape;113;p16"/>
          <p:cNvSpPr txBox="1"/>
          <p:nvPr/>
        </p:nvSpPr>
        <p:spPr>
          <a:xfrm>
            <a:off x="3544200" y="2501223"/>
            <a:ext cx="12564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Offre du 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‘contract telemetry’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14" name="Google Shape;114;p16"/>
          <p:cNvCxnSpPr>
            <a:stCxn id="108" idx="2"/>
            <a:endCxn id="109" idx="2"/>
          </p:cNvCxnSpPr>
          <p:nvPr/>
        </p:nvCxnSpPr>
        <p:spPr>
          <a:xfrm flipH="1" rot="-5400000">
            <a:off x="6400375" y="2621250"/>
            <a:ext cx="600" cy="2081700"/>
          </a:xfrm>
          <a:prstGeom prst="bentConnector3">
            <a:avLst>
              <a:gd fmla="val 39687500" name="adj1"/>
            </a:avLst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15" name="Google Shape;115;p16"/>
          <p:cNvSpPr txBox="1"/>
          <p:nvPr/>
        </p:nvSpPr>
        <p:spPr>
          <a:xfrm>
            <a:off x="5444425" y="3899925"/>
            <a:ext cx="19971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Signal d’avertissement en temps réelle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4668475" y="1452450"/>
            <a:ext cx="147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6"/>
          <p:cNvSpPr txBox="1"/>
          <p:nvPr/>
        </p:nvSpPr>
        <p:spPr>
          <a:xfrm>
            <a:off x="5634025" y="2290313"/>
            <a:ext cx="17340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location, temps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18" name="Google Shape;118;p16"/>
          <p:cNvCxnSpPr>
            <a:stCxn id="108" idx="0"/>
            <a:endCxn id="109" idx="0"/>
          </p:cNvCxnSpPr>
          <p:nvPr/>
        </p:nvCxnSpPr>
        <p:spPr>
          <a:xfrm flipH="1" rot="-5400000">
            <a:off x="6400375" y="1812750"/>
            <a:ext cx="600" cy="2081700"/>
          </a:xfrm>
          <a:prstGeom prst="bentConnector3">
            <a:avLst>
              <a:gd fmla="val -39687500" name="adj1"/>
            </a:avLst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" name="Google Shape;119;p16"/>
          <p:cNvSpPr txBox="1"/>
          <p:nvPr/>
        </p:nvSpPr>
        <p:spPr>
          <a:xfrm>
            <a:off x="1564250" y="2777099"/>
            <a:ext cx="8475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Modèle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20" name="Google Shape;120;p16"/>
          <p:cNvCxnSpPr>
            <a:stCxn id="119" idx="0"/>
            <a:endCxn id="109" idx="3"/>
          </p:cNvCxnSpPr>
          <p:nvPr/>
        </p:nvCxnSpPr>
        <p:spPr>
          <a:xfrm flipH="1" rot="-5400000">
            <a:off x="4788500" y="-23401"/>
            <a:ext cx="480600" cy="6081600"/>
          </a:xfrm>
          <a:prstGeom prst="bentConnector4">
            <a:avLst>
              <a:gd fmla="val -131190" name="adj1"/>
              <a:gd fmla="val 103917" name="adj2"/>
            </a:avLst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" name="Google Shape;121;p16"/>
          <p:cNvSpPr txBox="1"/>
          <p:nvPr/>
        </p:nvSpPr>
        <p:spPr>
          <a:xfrm>
            <a:off x="2051175" y="1795350"/>
            <a:ext cx="12564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Déployé sur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22" name="Google Shape;12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4925" y="3401025"/>
            <a:ext cx="760600" cy="54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I/ Business Model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II/ Analyse juridique </a:t>
            </a:r>
            <a:endParaRPr/>
          </a:p>
        </p:txBody>
      </p:sp>
      <p:pic>
        <p:nvPicPr>
          <p:cNvPr id="129" name="Google Shape;12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7766" y="3749094"/>
            <a:ext cx="437390" cy="491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7609" y="4056190"/>
            <a:ext cx="391065" cy="439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65820" y="1614349"/>
            <a:ext cx="528361" cy="593506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7"/>
          <p:cNvSpPr txBox="1"/>
          <p:nvPr>
            <p:ph idx="1" type="body"/>
          </p:nvPr>
        </p:nvSpPr>
        <p:spPr>
          <a:xfrm>
            <a:off x="3969001" y="2222863"/>
            <a:ext cx="1299000" cy="4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600">
                <a:latin typeface="Helvetica Neue"/>
                <a:ea typeface="Helvetica Neue"/>
                <a:cs typeface="Helvetica Neue"/>
                <a:sym typeface="Helvetica Neue"/>
              </a:rPr>
              <a:t>Assurance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3" name="Google Shape;133;p17"/>
          <p:cNvSpPr txBox="1"/>
          <p:nvPr>
            <p:ph idx="1" type="body"/>
          </p:nvPr>
        </p:nvSpPr>
        <p:spPr>
          <a:xfrm>
            <a:off x="6695999" y="4150775"/>
            <a:ext cx="1165800" cy="4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200">
                <a:latin typeface="Helvetica Neue"/>
                <a:ea typeface="Helvetica Neue"/>
                <a:cs typeface="Helvetica Neue"/>
                <a:sym typeface="Helvetica Neue"/>
              </a:rPr>
              <a:t>Conducteur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4" name="Google Shape;134;p17"/>
          <p:cNvSpPr txBox="1"/>
          <p:nvPr>
            <p:ph idx="1" type="body"/>
          </p:nvPr>
        </p:nvSpPr>
        <p:spPr>
          <a:xfrm>
            <a:off x="1182354" y="4431858"/>
            <a:ext cx="1122000" cy="4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200">
                <a:latin typeface="Helvetica Neue"/>
                <a:ea typeface="Helvetica Neue"/>
                <a:cs typeface="Helvetica Neue"/>
                <a:sym typeface="Helvetica Neue"/>
              </a:rPr>
              <a:t>Centres de police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35" name="Google Shape;135;p17"/>
          <p:cNvCxnSpPr>
            <a:stCxn id="132" idx="1"/>
          </p:cNvCxnSpPr>
          <p:nvPr/>
        </p:nvCxnSpPr>
        <p:spPr>
          <a:xfrm flipH="1">
            <a:off x="3367801" y="2454763"/>
            <a:ext cx="601200" cy="2751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17"/>
          <p:cNvCxnSpPr/>
          <p:nvPr/>
        </p:nvCxnSpPr>
        <p:spPr>
          <a:xfrm>
            <a:off x="5219211" y="2442581"/>
            <a:ext cx="437400" cy="2979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" name="Google Shape;137;p17"/>
          <p:cNvSpPr txBox="1"/>
          <p:nvPr>
            <p:ph idx="1" type="body"/>
          </p:nvPr>
        </p:nvSpPr>
        <p:spPr>
          <a:xfrm>
            <a:off x="2091473" y="3181848"/>
            <a:ext cx="1657800" cy="6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600">
                <a:solidFill>
                  <a:srgbClr val="6AA84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Relevé des accidents</a:t>
            </a:r>
            <a:endParaRPr sz="1600">
              <a:solidFill>
                <a:srgbClr val="6AA84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8" name="Google Shape;138;p17"/>
          <p:cNvSpPr txBox="1"/>
          <p:nvPr>
            <p:ph idx="1" type="body"/>
          </p:nvPr>
        </p:nvSpPr>
        <p:spPr>
          <a:xfrm>
            <a:off x="5219200" y="3079650"/>
            <a:ext cx="1697100" cy="3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600">
                <a:solidFill>
                  <a:srgbClr val="A61C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Géolocalisation</a:t>
            </a:r>
            <a:endParaRPr sz="1600">
              <a:solidFill>
                <a:srgbClr val="A61C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39" name="Google Shape;139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25174" y="2638447"/>
            <a:ext cx="391066" cy="441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84872" y="2638452"/>
            <a:ext cx="528369" cy="60839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1" name="Google Shape;141;p17"/>
          <p:cNvCxnSpPr>
            <a:stCxn id="132" idx="2"/>
          </p:cNvCxnSpPr>
          <p:nvPr/>
        </p:nvCxnSpPr>
        <p:spPr>
          <a:xfrm flipH="1">
            <a:off x="4612201" y="2686663"/>
            <a:ext cx="6300" cy="4950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42" name="Google Shape;142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11222" y="3128730"/>
            <a:ext cx="625705" cy="70591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7"/>
          <p:cNvSpPr txBox="1"/>
          <p:nvPr>
            <p:ph idx="1" type="body"/>
          </p:nvPr>
        </p:nvSpPr>
        <p:spPr>
          <a:xfrm>
            <a:off x="3819320" y="3660904"/>
            <a:ext cx="1657800" cy="5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600">
                <a:solidFill>
                  <a:srgbClr val="6AA84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Données </a:t>
            </a:r>
            <a:r>
              <a:rPr lang="en-GB" sz="1600">
                <a:solidFill>
                  <a:srgbClr val="6AA84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météo</a:t>
            </a:r>
            <a:r>
              <a:rPr lang="en-GB" sz="1600">
                <a:solidFill>
                  <a:srgbClr val="6AA84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600">
              <a:solidFill>
                <a:srgbClr val="6AA84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44" name="Google Shape;144;p17"/>
          <p:cNvCxnSpPr>
            <a:stCxn id="138" idx="2"/>
            <a:endCxn id="129" idx="1"/>
          </p:cNvCxnSpPr>
          <p:nvPr/>
        </p:nvCxnSpPr>
        <p:spPr>
          <a:xfrm flipH="1" rot="-5400000">
            <a:off x="6326500" y="3183300"/>
            <a:ext cx="552600" cy="10701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17"/>
          <p:cNvCxnSpPr>
            <a:stCxn id="137" idx="2"/>
          </p:cNvCxnSpPr>
          <p:nvPr/>
        </p:nvCxnSpPr>
        <p:spPr>
          <a:xfrm rot="5400000">
            <a:off x="2304173" y="3529848"/>
            <a:ext cx="311400" cy="9210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" name="Google Shape;146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47" name="Google Shape;147;p17"/>
          <p:cNvCxnSpPr/>
          <p:nvPr/>
        </p:nvCxnSpPr>
        <p:spPr>
          <a:xfrm flipH="1" rot="-5400000">
            <a:off x="4531298" y="4359330"/>
            <a:ext cx="330300" cy="137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8" name="Google Shape;148;p17"/>
          <p:cNvPicPr preferRelativeResize="0"/>
          <p:nvPr/>
        </p:nvPicPr>
        <p:blipFill rotWithShape="1">
          <a:blip r:embed="rId9">
            <a:alphaModFix/>
          </a:blip>
          <a:srcRect b="100000" l="0" r="0" t="112815"/>
          <a:stretch/>
        </p:blipFill>
        <p:spPr>
          <a:xfrm>
            <a:off x="4149418" y="4614563"/>
            <a:ext cx="268713" cy="298022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7"/>
          <p:cNvSpPr txBox="1"/>
          <p:nvPr>
            <p:ph idx="1" type="body"/>
          </p:nvPr>
        </p:nvSpPr>
        <p:spPr>
          <a:xfrm>
            <a:off x="4137225" y="4511850"/>
            <a:ext cx="1364100" cy="7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200">
                <a:latin typeface="Helvetica Neue"/>
                <a:ea typeface="Helvetica Neue"/>
                <a:cs typeface="Helvetica Neue"/>
                <a:sym typeface="Helvetica Neue"/>
              </a:rPr>
              <a:t>On point Weather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0" name="Google Shape;150;p17"/>
          <p:cNvSpPr txBox="1"/>
          <p:nvPr/>
        </p:nvSpPr>
        <p:spPr>
          <a:xfrm>
            <a:off x="634550" y="965450"/>
            <a:ext cx="55098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a) </a:t>
            </a:r>
            <a:r>
              <a:rPr lang="en-GB"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Quelles sont les données collectées ?  </a:t>
            </a:r>
            <a:endParaRPr sz="1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51" name="Google Shape;151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832350" y="100625"/>
            <a:ext cx="1435200" cy="103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7"/>
          <p:cNvSpPr/>
          <p:nvPr/>
        </p:nvSpPr>
        <p:spPr>
          <a:xfrm>
            <a:off x="8654393" y="264122"/>
            <a:ext cx="174000" cy="119400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/>
          <p:nvPr>
            <p:ph idx="1" type="body"/>
          </p:nvPr>
        </p:nvSpPr>
        <p:spPr>
          <a:xfrm>
            <a:off x="387900" y="1457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</a:pPr>
            <a:r>
              <a:rPr b="1" lang="en-GB" sz="1400">
                <a:latin typeface="Helvetica Neue"/>
                <a:ea typeface="Helvetica Neue"/>
                <a:cs typeface="Helvetica Neue"/>
                <a:sym typeface="Helvetica Neue"/>
              </a:rPr>
              <a:t>Anonymisation des données</a:t>
            </a:r>
            <a:endParaRPr b="1" sz="1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Helvetica Neue"/>
                <a:ea typeface="Helvetica Neue"/>
                <a:cs typeface="Helvetica Neue"/>
                <a:sym typeface="Helvetica Neue"/>
              </a:rPr>
              <a:t>Example: {</a:t>
            </a:r>
            <a:r>
              <a:rPr lang="en-GB" sz="1400" strike="sngStrike">
                <a:latin typeface="Helvetica Neue"/>
                <a:ea typeface="Helvetica Neue"/>
                <a:cs typeface="Helvetica Neue"/>
                <a:sym typeface="Helvetica Neue"/>
              </a:rPr>
              <a:t>Emmanuel Macron</a:t>
            </a:r>
            <a:r>
              <a:rPr lang="en-GB" sz="1400">
                <a:latin typeface="Helvetica Neue"/>
                <a:ea typeface="Helvetica Neue"/>
                <a:cs typeface="Helvetica Neue"/>
                <a:sym typeface="Helvetica Neue"/>
              </a:rPr>
              <a:t> 6578HD35, lon: 41.8333925, lan: -88.0121478}</a:t>
            </a: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Font typeface="Helvetica Neue"/>
              <a:buChar char="●"/>
            </a:pPr>
            <a:r>
              <a:rPr b="1" lang="en-GB" sz="1400">
                <a:latin typeface="Helvetica Neue"/>
                <a:ea typeface="Helvetica Neue"/>
                <a:cs typeface="Helvetica Neue"/>
                <a:sym typeface="Helvetica Neue"/>
              </a:rPr>
              <a:t>Changement de l’identifiant </a:t>
            </a:r>
            <a:endParaRPr b="1" sz="1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Helvetica Neue"/>
                <a:ea typeface="Helvetica Neue"/>
                <a:cs typeface="Helvetica Neue"/>
                <a:sym typeface="Helvetica Neue"/>
              </a:rPr>
              <a:t>Pour chaque trajet, la voiture crée un nouvel identifiant</a:t>
            </a: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Helvetica Neue"/>
              <a:buChar char="○"/>
            </a:pPr>
            <a:r>
              <a:rPr lang="en-GB" sz="1000">
                <a:latin typeface="Helvetica Neue"/>
                <a:ea typeface="Helvetica Neue"/>
                <a:cs typeface="Helvetica Neue"/>
                <a:sym typeface="Helvetica Neue"/>
              </a:rPr>
              <a:t>Lundi, 24/5: {6578HD35, lon: 41.8333925, lan: -88.0121478}</a:t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Helvetica Neue"/>
              <a:buChar char="○"/>
            </a:pPr>
            <a:r>
              <a:rPr lang="en-GB" sz="1000">
                <a:latin typeface="Helvetica Neue"/>
                <a:ea typeface="Helvetica Neue"/>
                <a:cs typeface="Helvetica Neue"/>
                <a:sym typeface="Helvetica Neue"/>
              </a:rPr>
              <a:t>Mardi, 25/5: {6920GIE34, lon: 41.4564234, l</a:t>
            </a:r>
            <a:r>
              <a:rPr lang="en-GB" sz="1000">
                <a:latin typeface="Helvetica Neue"/>
                <a:ea typeface="Helvetica Neue"/>
                <a:cs typeface="Helvetica Neue"/>
                <a:sym typeface="Helvetica Neue"/>
              </a:rPr>
              <a:t>an: -87.587634}</a:t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</a:pPr>
            <a:r>
              <a:rPr b="1" lang="en-GB" sz="1400">
                <a:latin typeface="Helvetica Neue"/>
                <a:ea typeface="Helvetica Neue"/>
                <a:cs typeface="Helvetica Neue"/>
                <a:sym typeface="Helvetica Neue"/>
              </a:rPr>
              <a:t>Temps de sauvegarde court </a:t>
            </a:r>
            <a:endParaRPr b="1" sz="1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Helvetica Neue"/>
                <a:ea typeface="Helvetica Neue"/>
                <a:cs typeface="Helvetica Neue"/>
                <a:sym typeface="Helvetica Neue"/>
              </a:rPr>
              <a:t>Supprimer les données 24h après utilisation</a:t>
            </a: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8" name="Google Shape;158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9" name="Google Shape;15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II/ Analyse juridique </a:t>
            </a:r>
            <a:endParaRPr/>
          </a:p>
        </p:txBody>
      </p:sp>
      <p:sp>
        <p:nvSpPr>
          <p:cNvPr id="160" name="Google Shape;160;p18"/>
          <p:cNvSpPr txBox="1"/>
          <p:nvPr/>
        </p:nvSpPr>
        <p:spPr>
          <a:xfrm>
            <a:off x="634550" y="965450"/>
            <a:ext cx="5509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b) </a:t>
            </a:r>
            <a:r>
              <a:rPr lang="en-GB"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Protection des données privée</a:t>
            </a:r>
            <a:endParaRPr sz="1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III/ Présentation des données &amp; le nettoyage de </a:t>
            </a:r>
            <a:r>
              <a:rPr lang="en-GB"/>
              <a:t>données</a:t>
            </a:r>
            <a:endParaRPr/>
          </a:p>
        </p:txBody>
      </p:sp>
      <p:sp>
        <p:nvSpPr>
          <p:cNvPr id="166" name="Google Shape;166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67" name="Google Shape;16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0899" y="1703901"/>
            <a:ext cx="1561584" cy="494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8" name="Google Shape;168;p19"/>
          <p:cNvCxnSpPr>
            <a:stCxn id="167" idx="3"/>
          </p:cNvCxnSpPr>
          <p:nvPr/>
        </p:nvCxnSpPr>
        <p:spPr>
          <a:xfrm flipH="1" rot="10800000">
            <a:off x="2312482" y="1677664"/>
            <a:ext cx="701700" cy="273600"/>
          </a:xfrm>
          <a:prstGeom prst="straightConnector1">
            <a:avLst/>
          </a:prstGeom>
          <a:noFill/>
          <a:ln cap="rnd" cmpd="sng" w="9525">
            <a:solidFill>
              <a:srgbClr val="F3C007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9" name="Google Shape;169;p19"/>
          <p:cNvSpPr txBox="1"/>
          <p:nvPr/>
        </p:nvSpPr>
        <p:spPr>
          <a:xfrm>
            <a:off x="3014343" y="1594100"/>
            <a:ext cx="16398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3"/>
                </a:solidFill>
                <a:latin typeface="Lustria"/>
                <a:ea typeface="Lustria"/>
                <a:cs typeface="Lustria"/>
                <a:sym typeface="Lustria"/>
              </a:rPr>
              <a:t>4</a:t>
            </a:r>
            <a:r>
              <a:rPr lang="en-GB" sz="1200">
                <a:solidFill>
                  <a:schemeClr val="accent3"/>
                </a:solidFill>
                <a:latin typeface="Lustria"/>
                <a:ea typeface="Lustria"/>
                <a:cs typeface="Lustria"/>
                <a:sym typeface="Lustria"/>
              </a:rPr>
              <a:t>9 colonnes </a:t>
            </a:r>
            <a:endParaRPr sz="1200">
              <a:solidFill>
                <a:schemeClr val="accent3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170" name="Google Shape;170;p19"/>
          <p:cNvCxnSpPr>
            <a:stCxn id="167" idx="3"/>
          </p:cNvCxnSpPr>
          <p:nvPr/>
        </p:nvCxnSpPr>
        <p:spPr>
          <a:xfrm>
            <a:off x="2312482" y="1951264"/>
            <a:ext cx="701700" cy="273600"/>
          </a:xfrm>
          <a:prstGeom prst="straightConnector1">
            <a:avLst/>
          </a:prstGeom>
          <a:noFill/>
          <a:ln cap="rnd" cmpd="sng" w="9525">
            <a:solidFill>
              <a:srgbClr val="F3C007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1" name="Google Shape;171;p19"/>
          <p:cNvCxnSpPr>
            <a:stCxn id="167" idx="3"/>
          </p:cNvCxnSpPr>
          <p:nvPr/>
        </p:nvCxnSpPr>
        <p:spPr>
          <a:xfrm>
            <a:off x="2312482" y="1951264"/>
            <a:ext cx="701700" cy="0"/>
          </a:xfrm>
          <a:prstGeom prst="straightConnector1">
            <a:avLst/>
          </a:prstGeom>
          <a:noFill/>
          <a:ln cap="rnd" cmpd="sng" w="9525">
            <a:solidFill>
              <a:srgbClr val="F3C007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2" name="Google Shape;172;p19"/>
          <p:cNvSpPr txBox="1"/>
          <p:nvPr/>
        </p:nvSpPr>
        <p:spPr>
          <a:xfrm>
            <a:off x="3014343" y="1851069"/>
            <a:ext cx="16398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3"/>
                </a:solidFill>
                <a:latin typeface="Lustria"/>
                <a:ea typeface="Lustria"/>
                <a:cs typeface="Lustria"/>
                <a:sym typeface="Lustria"/>
              </a:rPr>
              <a:t>450 000 lignes </a:t>
            </a:r>
            <a:endParaRPr sz="1200">
              <a:solidFill>
                <a:schemeClr val="accent3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73" name="Google Shape;173;p19"/>
          <p:cNvSpPr txBox="1"/>
          <p:nvPr/>
        </p:nvSpPr>
        <p:spPr>
          <a:xfrm>
            <a:off x="2998019" y="2108043"/>
            <a:ext cx="16398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3"/>
                </a:solidFill>
                <a:latin typeface="Lustria"/>
                <a:ea typeface="Lustria"/>
                <a:cs typeface="Lustria"/>
                <a:sym typeface="Lustria"/>
              </a:rPr>
              <a:t>De 2015 à 2020</a:t>
            </a:r>
            <a:endParaRPr sz="1200">
              <a:solidFill>
                <a:schemeClr val="accent3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74" name="Google Shape;174;p19"/>
          <p:cNvSpPr txBox="1"/>
          <p:nvPr/>
        </p:nvSpPr>
        <p:spPr>
          <a:xfrm>
            <a:off x="11203196" y="6177916"/>
            <a:ext cx="75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8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  <a:endParaRPr sz="1800">
              <a:solidFill>
                <a:srgbClr val="F2F2F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graphicFrame>
        <p:nvGraphicFramePr>
          <p:cNvPr id="175" name="Google Shape;175;p19"/>
          <p:cNvGraphicFramePr/>
          <p:nvPr/>
        </p:nvGraphicFramePr>
        <p:xfrm>
          <a:off x="220194" y="301972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{CFF826F0-1E1D-48CD-8E38-6FE013D4E1B6}</a:tableStyleId>
              </a:tblPr>
              <a:tblGrid>
                <a:gridCol w="1127050"/>
                <a:gridCol w="3588950"/>
              </a:tblGrid>
              <a:tr h="187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GB" sz="600" u="none" cap="none" strike="noStrike">
                          <a:solidFill>
                            <a:srgbClr val="FFFFFF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Crash_Date</a:t>
                      </a:r>
                      <a:endParaRPr b="1" sz="600" u="none" cap="none" strike="noStrike">
                        <a:solidFill>
                          <a:srgbClr val="FFFFFF"/>
                        </a:solidFill>
                        <a:latin typeface="Lustria"/>
                        <a:ea typeface="Lustria"/>
                        <a:cs typeface="Lustria"/>
                        <a:sym typeface="Lustria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600" u="none" cap="none" strike="noStrike">
                          <a:solidFill>
                            <a:srgbClr val="FFFFFF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MM/DD/YYYY HH:MM:SS AM/PM</a:t>
                      </a:r>
                      <a:endParaRPr sz="600" u="none" cap="none" strike="noStrike">
                        <a:solidFill>
                          <a:srgbClr val="FFFFFF"/>
                        </a:solidFill>
                        <a:latin typeface="Lustria"/>
                        <a:ea typeface="Lustria"/>
                        <a:cs typeface="Lustria"/>
                        <a:sym typeface="Lustria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7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GB" sz="600" u="none" cap="none" strike="noStrike">
                          <a:solidFill>
                            <a:srgbClr val="FFFFFF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Weather_condition</a:t>
                      </a:r>
                      <a:endParaRPr b="1" sz="600" u="none" cap="none" strike="noStrike">
                        <a:solidFill>
                          <a:srgbClr val="FFFFFF"/>
                        </a:solidFill>
                        <a:latin typeface="Lustria"/>
                        <a:ea typeface="Lustria"/>
                        <a:cs typeface="Lustria"/>
                        <a:sym typeface="Lustria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600" u="none" cap="none" strike="noStrike">
                          <a:solidFill>
                            <a:srgbClr val="FFFFFF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clear, rain, cloudy, snow, sleat, hail</a:t>
                      </a:r>
                      <a:endParaRPr sz="600" u="none" cap="none" strike="noStrike">
                        <a:solidFill>
                          <a:srgbClr val="FFFFFF"/>
                        </a:solidFill>
                        <a:latin typeface="Lustria"/>
                        <a:ea typeface="Lustria"/>
                        <a:cs typeface="Lustria"/>
                        <a:sym typeface="Lustria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7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GB" sz="600" u="none" cap="none" strike="noStrike">
                          <a:solidFill>
                            <a:srgbClr val="FFFFFF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Lighting_Condition</a:t>
                      </a:r>
                      <a:endParaRPr b="1" sz="600" u="none" cap="none" strike="noStrike">
                        <a:solidFill>
                          <a:srgbClr val="FFFFFF"/>
                        </a:solidFill>
                        <a:latin typeface="Lustria"/>
                        <a:ea typeface="Lustria"/>
                        <a:cs typeface="Lustria"/>
                        <a:sym typeface="Lustria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600" u="none" cap="none" strike="noStrike">
                          <a:solidFill>
                            <a:srgbClr val="FFFFFF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Daylight, Dawn, Darkness, Lighted Road</a:t>
                      </a:r>
                      <a:endParaRPr sz="600" u="none" cap="none" strike="noStrike">
                        <a:solidFill>
                          <a:srgbClr val="FFFFFF"/>
                        </a:solidFill>
                        <a:latin typeface="Lustria"/>
                        <a:ea typeface="Lustria"/>
                        <a:cs typeface="Lustria"/>
                        <a:sym typeface="Lustria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GB" sz="600" u="none" cap="none" strike="noStrike">
                          <a:solidFill>
                            <a:srgbClr val="FFFFFF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Roadway_Surface_Cond</a:t>
                      </a:r>
                      <a:endParaRPr b="1" i="0" sz="600" u="none" cap="none" strike="noStrike">
                        <a:solidFill>
                          <a:srgbClr val="FFFFFF"/>
                        </a:solidFill>
                        <a:latin typeface="Lustria"/>
                        <a:ea typeface="Lustria"/>
                        <a:cs typeface="Lustria"/>
                        <a:sym typeface="Lustri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600">
                          <a:solidFill>
                            <a:srgbClr val="FFFFFF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Roadway_Type</a:t>
                      </a:r>
                      <a:endParaRPr b="1" sz="600">
                        <a:solidFill>
                          <a:srgbClr val="FFFFFF"/>
                        </a:solidFill>
                        <a:latin typeface="Lustria"/>
                        <a:ea typeface="Lustria"/>
                        <a:cs typeface="Lustria"/>
                        <a:sym typeface="Lustria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600" u="none" cap="none" strike="noStrike">
                          <a:solidFill>
                            <a:srgbClr val="FFFFFF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Wet, Dry, Snow/Slush</a:t>
                      </a:r>
                      <a:endParaRPr b="0" i="0" sz="600" u="none" cap="none" strike="noStrike">
                        <a:solidFill>
                          <a:srgbClr val="FFFFFF"/>
                        </a:solidFill>
                        <a:latin typeface="Lustria"/>
                        <a:ea typeface="Lustria"/>
                        <a:cs typeface="Lustria"/>
                        <a:sym typeface="Lustri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solidFill>
                            <a:srgbClr val="FFFFFF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Not divided, divided, one way</a:t>
                      </a:r>
                      <a:endParaRPr sz="600">
                        <a:solidFill>
                          <a:srgbClr val="FFFFFF"/>
                        </a:solidFill>
                        <a:latin typeface="Lustria"/>
                        <a:ea typeface="Lustria"/>
                        <a:cs typeface="Lustria"/>
                        <a:sym typeface="Lustria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7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GB" sz="600" u="none" cap="none" strike="noStrike">
                          <a:solidFill>
                            <a:srgbClr val="FFFFFF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Latitude. Longitude</a:t>
                      </a:r>
                      <a:endParaRPr b="1" sz="600" u="none" cap="none" strike="noStrike">
                        <a:solidFill>
                          <a:srgbClr val="FFFFFF"/>
                        </a:solidFill>
                        <a:latin typeface="Lustria"/>
                        <a:ea typeface="Lustria"/>
                        <a:cs typeface="Lustria"/>
                        <a:sym typeface="Lustria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solidFill>
                            <a:srgbClr val="FFFFFF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41.89768 °, -87.8789°</a:t>
                      </a:r>
                      <a:endParaRPr sz="600" u="none" cap="none" strike="noStrike">
                        <a:solidFill>
                          <a:srgbClr val="FFFFFF"/>
                        </a:solidFill>
                        <a:latin typeface="Lustria"/>
                        <a:ea typeface="Lustria"/>
                        <a:cs typeface="Lustria"/>
                        <a:sym typeface="Lustria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600" u="none" cap="none" strike="noStrike">
                          <a:solidFill>
                            <a:srgbClr val="FFFFFF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Nb of injuries, </a:t>
                      </a:r>
                      <a:endParaRPr b="1" sz="600">
                        <a:solidFill>
                          <a:srgbClr val="FFFFFF"/>
                        </a:solidFill>
                        <a:latin typeface="Lustria"/>
                        <a:ea typeface="Lustria"/>
                        <a:cs typeface="Lustria"/>
                        <a:sym typeface="Lustri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600">
                          <a:solidFill>
                            <a:srgbClr val="FFFFFF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D</a:t>
                      </a:r>
                      <a:r>
                        <a:rPr b="1" lang="en-GB" sz="600" u="none" cap="none" strike="noStrike">
                          <a:solidFill>
                            <a:srgbClr val="FFFFFF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amage  </a:t>
                      </a:r>
                      <a:endParaRPr b="1" sz="600" u="none" cap="none" strike="noStrike">
                        <a:solidFill>
                          <a:srgbClr val="FFFFFF"/>
                        </a:solidFill>
                        <a:latin typeface="Lustria"/>
                        <a:ea typeface="Lustria"/>
                        <a:cs typeface="Lustria"/>
                        <a:sym typeface="Lustria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solidFill>
                            <a:srgbClr val="FFFFFF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 Type and number of injuries</a:t>
                      </a:r>
                      <a:endParaRPr sz="600">
                        <a:solidFill>
                          <a:srgbClr val="FFFFFF"/>
                        </a:solidFill>
                        <a:latin typeface="Lustria"/>
                        <a:ea typeface="Lustria"/>
                        <a:cs typeface="Lustria"/>
                        <a:sym typeface="Lustri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solidFill>
                            <a:srgbClr val="FFFFFF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Indicator of the cost of the accident</a:t>
                      </a:r>
                      <a:endParaRPr sz="600">
                        <a:solidFill>
                          <a:srgbClr val="FFFFFF"/>
                        </a:solidFill>
                        <a:latin typeface="Lustria"/>
                        <a:ea typeface="Lustria"/>
                        <a:cs typeface="Lustria"/>
                        <a:sym typeface="Lustri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solidFill>
                          <a:srgbClr val="FFFFFF"/>
                        </a:solidFill>
                        <a:latin typeface="Lustria"/>
                        <a:ea typeface="Lustria"/>
                        <a:cs typeface="Lustria"/>
                        <a:sym typeface="Lustria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7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600" u="none" cap="none" strike="noStrike">
                          <a:solidFill>
                            <a:srgbClr val="FFFFFF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Speed limitation</a:t>
                      </a:r>
                      <a:endParaRPr b="1" sz="600" u="none" cap="none" strike="noStrike">
                        <a:solidFill>
                          <a:srgbClr val="FFFFFF"/>
                        </a:solidFill>
                        <a:latin typeface="Lustria"/>
                        <a:ea typeface="Lustria"/>
                        <a:cs typeface="Lustria"/>
                        <a:sym typeface="Lustria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solidFill>
                            <a:srgbClr val="FFFFFF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Posted speed limit</a:t>
                      </a:r>
                      <a:endParaRPr sz="600" u="none" cap="none" strike="noStrike">
                        <a:solidFill>
                          <a:srgbClr val="FFFFFF"/>
                        </a:solidFill>
                        <a:latin typeface="Lustria"/>
                        <a:ea typeface="Lustria"/>
                        <a:cs typeface="Lustria"/>
                        <a:sym typeface="Lustria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6" name="Google Shape;176;p19"/>
          <p:cNvSpPr txBox="1"/>
          <p:nvPr/>
        </p:nvSpPr>
        <p:spPr>
          <a:xfrm>
            <a:off x="727303" y="2622009"/>
            <a:ext cx="357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La description </a:t>
            </a:r>
            <a:r>
              <a:rPr lang="en-GB" sz="15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de features</a:t>
            </a:r>
            <a:endParaRPr sz="1500">
              <a:solidFill>
                <a:srgbClr val="EC7016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77" name="Google Shape;177;p19"/>
          <p:cNvSpPr txBox="1"/>
          <p:nvPr/>
        </p:nvSpPr>
        <p:spPr>
          <a:xfrm>
            <a:off x="674700" y="1183600"/>
            <a:ext cx="25206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Jeu de données original</a:t>
            </a:r>
            <a:endParaRPr sz="1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8" name="Google Shape;178;p19"/>
          <p:cNvSpPr txBox="1"/>
          <p:nvPr/>
        </p:nvSpPr>
        <p:spPr>
          <a:xfrm>
            <a:off x="5451450" y="1221875"/>
            <a:ext cx="28881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Après</a:t>
            </a:r>
            <a:r>
              <a:rPr lang="en-GB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le n</a:t>
            </a:r>
            <a:r>
              <a:rPr lang="en-GB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ettoyage des données</a:t>
            </a:r>
            <a:endParaRPr sz="1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9" name="Google Shape;179;p19"/>
          <p:cNvSpPr txBox="1"/>
          <p:nvPr/>
        </p:nvSpPr>
        <p:spPr>
          <a:xfrm>
            <a:off x="5589600" y="1508925"/>
            <a:ext cx="2937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49 features, 448M observations, 250MO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80" name="Google Shape;180;p19"/>
          <p:cNvCxnSpPr/>
          <p:nvPr/>
        </p:nvCxnSpPr>
        <p:spPr>
          <a:xfrm>
            <a:off x="7025250" y="1813150"/>
            <a:ext cx="4800" cy="37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" name="Google Shape;181;p19"/>
          <p:cNvSpPr txBox="1"/>
          <p:nvPr/>
        </p:nvSpPr>
        <p:spPr>
          <a:xfrm>
            <a:off x="5614500" y="2128850"/>
            <a:ext cx="2888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28 features, 447M observations, 150 MO</a:t>
            </a: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82" name="Google Shape;182;p19"/>
          <p:cNvCxnSpPr/>
          <p:nvPr/>
        </p:nvCxnSpPr>
        <p:spPr>
          <a:xfrm>
            <a:off x="7025250" y="2466125"/>
            <a:ext cx="4800" cy="37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3" name="Google Shape;183;p19"/>
          <p:cNvSpPr txBox="1"/>
          <p:nvPr/>
        </p:nvSpPr>
        <p:spPr>
          <a:xfrm>
            <a:off x="5614500" y="2866100"/>
            <a:ext cx="2888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7</a:t>
            </a:r>
            <a:r>
              <a:rPr lang="en-GB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features, 447M observations, 16 MO</a:t>
            </a: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IV/ Le nettoyage de données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								Après le nettoyage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18288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Oui						Oui						Oui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																	 Non					Non						  Non  (&lt;1%)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1" name="Google Shape;191;p20"/>
          <p:cNvSpPr/>
          <p:nvPr/>
        </p:nvSpPr>
        <p:spPr>
          <a:xfrm>
            <a:off x="935075" y="1200375"/>
            <a:ext cx="954300" cy="39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 Feature</a:t>
            </a:r>
            <a:endParaRPr sz="1300"/>
          </a:p>
        </p:txBody>
      </p:sp>
      <p:sp>
        <p:nvSpPr>
          <p:cNvPr id="192" name="Google Shape;192;p20"/>
          <p:cNvSpPr/>
          <p:nvPr/>
        </p:nvSpPr>
        <p:spPr>
          <a:xfrm>
            <a:off x="470925" y="1929025"/>
            <a:ext cx="1871400" cy="20619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Pertinent?</a:t>
            </a:r>
            <a:endParaRPr sz="1300"/>
          </a:p>
        </p:txBody>
      </p:sp>
      <p:sp>
        <p:nvSpPr>
          <p:cNvPr id="193" name="Google Shape;193;p20"/>
          <p:cNvSpPr/>
          <p:nvPr/>
        </p:nvSpPr>
        <p:spPr>
          <a:xfrm>
            <a:off x="929475" y="4498100"/>
            <a:ext cx="954300" cy="39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   Drop</a:t>
            </a:r>
            <a:endParaRPr sz="1300"/>
          </a:p>
        </p:txBody>
      </p:sp>
      <p:cxnSp>
        <p:nvCxnSpPr>
          <p:cNvPr id="194" name="Google Shape;194;p20"/>
          <p:cNvCxnSpPr>
            <a:endCxn id="192" idx="0"/>
          </p:cNvCxnSpPr>
          <p:nvPr/>
        </p:nvCxnSpPr>
        <p:spPr>
          <a:xfrm>
            <a:off x="1406625" y="1670125"/>
            <a:ext cx="0" cy="25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" name="Google Shape;195;p20"/>
          <p:cNvCxnSpPr>
            <a:stCxn id="192" idx="2"/>
            <a:endCxn id="193" idx="0"/>
          </p:cNvCxnSpPr>
          <p:nvPr/>
        </p:nvCxnSpPr>
        <p:spPr>
          <a:xfrm>
            <a:off x="1406625" y="3990925"/>
            <a:ext cx="0" cy="50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6" name="Google Shape;196;p20"/>
          <p:cNvCxnSpPr>
            <a:stCxn id="192" idx="3"/>
          </p:cNvCxnSpPr>
          <p:nvPr/>
        </p:nvCxnSpPr>
        <p:spPr>
          <a:xfrm>
            <a:off x="2342325" y="2959975"/>
            <a:ext cx="9171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7" name="Google Shape;197;p20"/>
          <p:cNvSpPr/>
          <p:nvPr/>
        </p:nvSpPr>
        <p:spPr>
          <a:xfrm>
            <a:off x="3259425" y="1933225"/>
            <a:ext cx="1871400" cy="20619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Not 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a 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Number ?</a:t>
            </a:r>
            <a:endParaRPr sz="1200"/>
          </a:p>
        </p:txBody>
      </p:sp>
      <p:sp>
        <p:nvSpPr>
          <p:cNvPr id="198" name="Google Shape;198;p20"/>
          <p:cNvSpPr/>
          <p:nvPr/>
        </p:nvSpPr>
        <p:spPr>
          <a:xfrm>
            <a:off x="3717975" y="4498100"/>
            <a:ext cx="954300" cy="39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    Bon!</a:t>
            </a:r>
            <a:endParaRPr sz="1300"/>
          </a:p>
        </p:txBody>
      </p:sp>
      <p:cxnSp>
        <p:nvCxnSpPr>
          <p:cNvPr id="199" name="Google Shape;199;p20"/>
          <p:cNvCxnSpPr>
            <a:stCxn id="197" idx="2"/>
            <a:endCxn id="198" idx="0"/>
          </p:cNvCxnSpPr>
          <p:nvPr/>
        </p:nvCxnSpPr>
        <p:spPr>
          <a:xfrm>
            <a:off x="4195125" y="3995125"/>
            <a:ext cx="0" cy="50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0" name="Google Shape;200;p20"/>
          <p:cNvSpPr/>
          <p:nvPr/>
        </p:nvSpPr>
        <p:spPr>
          <a:xfrm>
            <a:off x="5989775" y="1929025"/>
            <a:ext cx="1871400" cy="20619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Enorme ?</a:t>
            </a:r>
            <a:endParaRPr sz="1300"/>
          </a:p>
        </p:txBody>
      </p:sp>
      <p:cxnSp>
        <p:nvCxnSpPr>
          <p:cNvPr id="201" name="Google Shape;201;p20"/>
          <p:cNvCxnSpPr>
            <a:stCxn id="197" idx="3"/>
            <a:endCxn id="200" idx="1"/>
          </p:cNvCxnSpPr>
          <p:nvPr/>
        </p:nvCxnSpPr>
        <p:spPr>
          <a:xfrm flipH="1" rot="10800000">
            <a:off x="5130825" y="2959975"/>
            <a:ext cx="8589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" name="Google Shape;202;p20"/>
          <p:cNvSpPr/>
          <p:nvPr/>
        </p:nvSpPr>
        <p:spPr>
          <a:xfrm>
            <a:off x="6369425" y="4498100"/>
            <a:ext cx="1112100" cy="39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 Supprimer</a:t>
            </a:r>
            <a:endParaRPr sz="1300"/>
          </a:p>
        </p:txBody>
      </p:sp>
      <p:cxnSp>
        <p:nvCxnSpPr>
          <p:cNvPr id="203" name="Google Shape;203;p20"/>
          <p:cNvCxnSpPr>
            <a:stCxn id="200" idx="2"/>
            <a:endCxn id="202" idx="0"/>
          </p:cNvCxnSpPr>
          <p:nvPr/>
        </p:nvCxnSpPr>
        <p:spPr>
          <a:xfrm>
            <a:off x="6925475" y="3990925"/>
            <a:ext cx="0" cy="50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4" name="Google Shape;204;p20"/>
          <p:cNvSpPr/>
          <p:nvPr/>
        </p:nvSpPr>
        <p:spPr>
          <a:xfrm>
            <a:off x="7374425" y="1288975"/>
            <a:ext cx="1289100" cy="48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Gestion</a:t>
            </a:r>
            <a:endParaRPr/>
          </a:p>
        </p:txBody>
      </p:sp>
      <p:cxnSp>
        <p:nvCxnSpPr>
          <p:cNvPr id="205" name="Google Shape;205;p20"/>
          <p:cNvCxnSpPr>
            <a:stCxn id="204" idx="1"/>
          </p:cNvCxnSpPr>
          <p:nvPr/>
        </p:nvCxnSpPr>
        <p:spPr>
          <a:xfrm flipH="1">
            <a:off x="4151825" y="1530625"/>
            <a:ext cx="3222600" cy="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20"/>
          <p:cNvCxnSpPr>
            <a:endCxn id="197" idx="0"/>
          </p:cNvCxnSpPr>
          <p:nvPr/>
        </p:nvCxnSpPr>
        <p:spPr>
          <a:xfrm>
            <a:off x="4176825" y="1549225"/>
            <a:ext cx="18300" cy="38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" name="Google Shape;207;p20"/>
          <p:cNvCxnSpPr>
            <a:endCxn id="204" idx="2"/>
          </p:cNvCxnSpPr>
          <p:nvPr/>
        </p:nvCxnSpPr>
        <p:spPr>
          <a:xfrm rot="10800000">
            <a:off x="8018975" y="1772275"/>
            <a:ext cx="61800" cy="120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" name="Google Shape;208;p20"/>
          <p:cNvCxnSpPr>
            <a:stCxn id="200" idx="3"/>
            <a:endCxn id="200" idx="3"/>
          </p:cNvCxnSpPr>
          <p:nvPr/>
        </p:nvCxnSpPr>
        <p:spPr>
          <a:xfrm>
            <a:off x="7861175" y="295997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20"/>
          <p:cNvCxnSpPr>
            <a:stCxn id="200" idx="3"/>
          </p:cNvCxnSpPr>
          <p:nvPr/>
        </p:nvCxnSpPr>
        <p:spPr>
          <a:xfrm flipH="1" rot="10800000">
            <a:off x="7861175" y="2949775"/>
            <a:ext cx="2073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V/ Analyse des données</a:t>
            </a:r>
            <a:endParaRPr/>
          </a:p>
        </p:txBody>
      </p:sp>
      <p:sp>
        <p:nvSpPr>
          <p:cNvPr id="215" name="Google Shape;215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16" name="Google Shape;216;p21"/>
          <p:cNvPicPr preferRelativeResize="0"/>
          <p:nvPr/>
        </p:nvPicPr>
        <p:blipFill rotWithShape="1">
          <a:blip r:embed="rId3">
            <a:alphaModFix/>
          </a:blip>
          <a:srcRect b="7905" l="0" r="0" t="5887"/>
          <a:stretch/>
        </p:blipFill>
        <p:spPr>
          <a:xfrm>
            <a:off x="1282425" y="1485026"/>
            <a:ext cx="2660750" cy="290107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1"/>
          <p:cNvSpPr txBox="1"/>
          <p:nvPr/>
        </p:nvSpPr>
        <p:spPr>
          <a:xfrm>
            <a:off x="1112125" y="4372075"/>
            <a:ext cx="29130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Répartition des différents accidents au sein de Chicago 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18" name="Google Shape;21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6650" y="1483300"/>
            <a:ext cx="2978074" cy="29010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1"/>
          <p:cNvSpPr txBox="1"/>
          <p:nvPr/>
        </p:nvSpPr>
        <p:spPr>
          <a:xfrm>
            <a:off x="5156450" y="4372075"/>
            <a:ext cx="29130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Répartition des différents accidents dans les zones de Chicago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20" name="Google Shape;220;p21"/>
          <p:cNvSpPr txBox="1"/>
          <p:nvPr/>
        </p:nvSpPr>
        <p:spPr>
          <a:xfrm>
            <a:off x="634550" y="965450"/>
            <a:ext cx="55098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a) </a:t>
            </a:r>
            <a:r>
              <a:rPr lang="en-GB" sz="1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Repartition spatiale des accidents</a:t>
            </a:r>
            <a:endParaRPr sz="1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221" name="Google Shape;221;p21"/>
          <p:cNvCxnSpPr/>
          <p:nvPr/>
        </p:nvCxnSpPr>
        <p:spPr>
          <a:xfrm rot="10800000">
            <a:off x="3395600" y="2621600"/>
            <a:ext cx="724200" cy="333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2" name="Google Shape;222;p21"/>
          <p:cNvCxnSpPr/>
          <p:nvPr/>
        </p:nvCxnSpPr>
        <p:spPr>
          <a:xfrm flipH="1" rot="10800000">
            <a:off x="5035300" y="2628625"/>
            <a:ext cx="1156800" cy="366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3" name="Google Shape;223;p21"/>
          <p:cNvSpPr txBox="1"/>
          <p:nvPr/>
        </p:nvSpPr>
        <p:spPr>
          <a:xfrm>
            <a:off x="4093350" y="2777225"/>
            <a:ext cx="937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Apparition de clusters</a:t>
            </a:r>
            <a:endParaRPr sz="11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