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70" r:id="rId2"/>
    <p:sldId id="269" r:id="rId3"/>
    <p:sldId id="271" r:id="rId4"/>
    <p:sldId id="272" r:id="rId5"/>
    <p:sldId id="273" r:id="rId6"/>
    <p:sldId id="274" r:id="rId7"/>
    <p:sldId id="275" r:id="rId8"/>
    <p:sldId id="276" r:id="rId9"/>
    <p:sldId id="277" r:id="rId10"/>
    <p:sldId id="278" r:id="rId11"/>
    <p:sldId id="346" r:id="rId12"/>
    <p:sldId id="389" r:id="rId13"/>
    <p:sldId id="347" r:id="rId14"/>
    <p:sldId id="349" r:id="rId15"/>
    <p:sldId id="350" r:id="rId16"/>
    <p:sldId id="351" r:id="rId17"/>
    <p:sldId id="352" r:id="rId18"/>
    <p:sldId id="390" r:id="rId19"/>
    <p:sldId id="354" r:id="rId20"/>
    <p:sldId id="388" r:id="rId21"/>
    <p:sldId id="368" r:id="rId22"/>
    <p:sldId id="391" r:id="rId23"/>
    <p:sldId id="392" r:id="rId24"/>
    <p:sldId id="393" r:id="rId25"/>
    <p:sldId id="394" r:id="rId26"/>
    <p:sldId id="378" r:id="rId27"/>
    <p:sldId id="379" r:id="rId28"/>
    <p:sldId id="380" r:id="rId29"/>
    <p:sldId id="381" r:id="rId30"/>
    <p:sldId id="382" r:id="rId31"/>
    <p:sldId id="383" r:id="rId32"/>
    <p:sldId id="384" r:id="rId33"/>
    <p:sldId id="3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7" d="100"/>
          <a:sy n="57" d="100"/>
        </p:scale>
        <p:origin x="738"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F4C39F-5549-4197-8DB3-890EE77122CA}" type="datetimeFigureOut">
              <a:rPr lang="en-US" smtClean="0"/>
              <a:t>02/07/2018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CACC2-8E00-4FCE-9692-0C95C1D3404A}" type="slidenum">
              <a:rPr lang="en-US" smtClean="0"/>
              <a:t>‹#›</a:t>
            </a:fld>
            <a:endParaRPr lang="en-US"/>
          </a:p>
        </p:txBody>
      </p:sp>
    </p:spTree>
    <p:extLst>
      <p:ext uri="{BB962C8B-B14F-4D97-AF65-F5344CB8AC3E}">
        <p14:creationId xmlns:p14="http://schemas.microsoft.com/office/powerpoint/2010/main" val="21556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The subject of Artificial Neural Networks has matured to a great extent over the past few years. </a:t>
            </a:r>
          </a:p>
          <a:p>
            <a:pPr algn="just"/>
            <a:r>
              <a:rPr lang="en-US"/>
              <a:t>Especially, with the advent of very high performance computing, the subject has assumed a tremendous significance and has got very big application potential in the recent years.</a:t>
            </a:r>
          </a:p>
          <a:p>
            <a:pPr algn="just"/>
            <a:endParaRPr lang="en-US"/>
          </a:p>
          <a:p>
            <a:pPr marL="171450" indent="-171450" algn="just">
              <a:buFont typeface="Wingdings" panose="05000000000000000000" pitchFamily="2" charset="2"/>
              <a:buChar char="Ø"/>
            </a:pPr>
            <a:r>
              <a:rPr lang="en-US"/>
              <a:t>Neurons </a:t>
            </a:r>
            <a:r>
              <a:rPr lang="en-US">
                <a:sym typeface="Wingdings" panose="05000000000000000000" pitchFamily="2" charset="2"/>
              </a:rPr>
              <a:t> nerve cells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8196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Such a model has 3 simple sets of rules: </a:t>
            </a:r>
          </a:p>
          <a:p>
            <a:pPr marL="228600" indent="-228600" algn="just">
              <a:buAutoNum type="arabicParenR"/>
            </a:pPr>
            <a:r>
              <a:rPr lang="en-US"/>
              <a:t>multiplication, </a:t>
            </a:r>
          </a:p>
          <a:p>
            <a:pPr marL="228600" indent="-228600" algn="just">
              <a:buAutoNum type="arabicParenR"/>
            </a:pPr>
            <a:r>
              <a:rPr lang="en-US"/>
              <a:t>summation and </a:t>
            </a:r>
          </a:p>
          <a:p>
            <a:pPr marL="228600" indent="-228600" algn="just">
              <a:buAutoNum type="arabicParenR"/>
            </a:pPr>
            <a:r>
              <a:rPr lang="en-US"/>
              <a:t>activation. </a:t>
            </a:r>
          </a:p>
          <a:p>
            <a:pPr marL="0" indent="0" algn="just">
              <a:buNone/>
            </a:pPr>
            <a:endParaRPr lang="en-US"/>
          </a:p>
          <a:p>
            <a:pPr marL="0" indent="0" algn="just">
              <a:buNone/>
            </a:pPr>
            <a:r>
              <a:rPr lang="en-US"/>
              <a:t>At the entrance of artificial neuron the inputs are weighted what means that every input value is multiplied with individual weight. </a:t>
            </a:r>
          </a:p>
          <a:p>
            <a:pPr marL="0" indent="0" algn="just">
              <a:buNone/>
            </a:pPr>
            <a:r>
              <a:rPr lang="en-US"/>
              <a:t>In the middle section of artificial neuron is sum function that sums all weighted inputs and bias. </a:t>
            </a:r>
          </a:p>
          <a:p>
            <a:pPr marL="0" indent="0" algn="just">
              <a:buNone/>
            </a:pPr>
            <a:r>
              <a:rPr lang="en-US"/>
              <a:t>At the exit of artificial neuron the sum of previously weighted inputs and bias is passing through </a:t>
            </a:r>
            <a:r>
              <a:rPr lang="en-US" b="1"/>
              <a:t>activation function (</a:t>
            </a:r>
            <a:r>
              <a:rPr lang="en-US"/>
              <a:t>also called </a:t>
            </a:r>
            <a:r>
              <a:rPr lang="en-US" b="1"/>
              <a:t>transfer function</a:t>
            </a:r>
            <a:r>
              <a:rPr lang="en-US"/>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0850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Although the working principles and simple set of rules of artificial neuron looks like nothing special the full potential and calculation power of these models come to life when we start to interconnect them into artificial neural networks.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0521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620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We choose learning paradigm similar as we chose artificial neuron network topography - based on the problem we are trying to solve. Although learning paradigms are different in their principles they all have one thing in common; on the basis of “learning data” and “learning rules” (chosen cost function) artificial neural network is trying to achieve proper output response in accordance to input signals.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196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7677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i="0" kern="1200">
                <a:solidFill>
                  <a:schemeClr val="tx1"/>
                </a:solidFill>
                <a:effectLst/>
                <a:latin typeface="+mn-lt"/>
                <a:ea typeface="+mn-ea"/>
                <a:cs typeface="+mn-cs"/>
              </a:rPr>
              <a:t>Key Points related to the architecture:</a:t>
            </a:r>
            <a:endParaRPr lang="en-US" sz="1200" b="0" i="0" kern="1200">
              <a:solidFill>
                <a:schemeClr val="tx1"/>
              </a:solidFill>
              <a:effectLst/>
              <a:latin typeface="+mn-lt"/>
              <a:ea typeface="+mn-ea"/>
              <a:cs typeface="+mn-cs"/>
            </a:endParaRPr>
          </a:p>
          <a:p>
            <a:pPr marL="228600" indent="-228600" algn="just">
              <a:buFont typeface="+mj-lt"/>
              <a:buAutoNum type="arabicPeriod"/>
            </a:pPr>
            <a:r>
              <a:rPr lang="en-US" sz="1200" b="0" i="0" kern="1200">
                <a:solidFill>
                  <a:schemeClr val="tx1"/>
                </a:solidFill>
                <a:effectLst/>
                <a:latin typeface="+mn-lt"/>
                <a:ea typeface="+mn-ea"/>
                <a:cs typeface="+mn-cs"/>
              </a:rPr>
              <a:t>The network architecture has an input layer, hidden layer (there can be more than 1) and the output layer. It is also called MLP (Multi Layer Perceptron) because of the multiple layers.</a:t>
            </a:r>
          </a:p>
          <a:p>
            <a:pPr marL="228600" indent="-228600" algn="just">
              <a:buFont typeface="+mj-lt"/>
              <a:buAutoNum type="arabicPeriod"/>
            </a:pPr>
            <a:r>
              <a:rPr lang="en-US" sz="1200" b="0" i="0" kern="1200">
                <a:solidFill>
                  <a:schemeClr val="tx1"/>
                </a:solidFill>
                <a:effectLst/>
                <a:latin typeface="+mn-lt"/>
                <a:ea typeface="+mn-ea"/>
                <a:cs typeface="+mn-cs"/>
              </a:rPr>
              <a:t>The hidden layer can be seen as a “distillation layer” that distills some of the important patterns from the inputs and passes it onto the next layer to see. It makes the network faster and efficient by identifying only the important information from the inputs leaving out the redundant information.</a:t>
            </a:r>
          </a:p>
          <a:p>
            <a:pPr marL="228600" indent="-228600" algn="just">
              <a:buFont typeface="+mj-lt"/>
              <a:buAutoNum type="arabicPeriod"/>
            </a:pPr>
            <a:r>
              <a:rPr lang="en-US" sz="1200" b="0" i="0" kern="1200">
                <a:solidFill>
                  <a:schemeClr val="tx1"/>
                </a:solidFill>
                <a:effectLst/>
                <a:latin typeface="+mn-lt"/>
                <a:ea typeface="+mn-ea"/>
                <a:cs typeface="+mn-cs"/>
              </a:rPr>
              <a:t>The activation function serves two notable purposes:-</a:t>
            </a:r>
          </a:p>
          <a:p>
            <a:pPr marL="685800" lvl="1" indent="-228600">
              <a:buFont typeface="+mj-lt"/>
              <a:buAutoNum type="arabicPeriod"/>
            </a:pPr>
            <a:r>
              <a:rPr lang="en-US" sz="1200" b="0" i="0" kern="1200">
                <a:solidFill>
                  <a:schemeClr val="tx1"/>
                </a:solidFill>
                <a:effectLst/>
                <a:latin typeface="+mn-lt"/>
                <a:ea typeface="+mn-ea"/>
                <a:cs typeface="+mn-cs"/>
              </a:rPr>
              <a:t>It captures non-linear relationship between the inputs</a:t>
            </a:r>
          </a:p>
          <a:p>
            <a:pPr marL="685800" lvl="1" indent="-228600">
              <a:buFont typeface="+mj-lt"/>
              <a:buAutoNum type="arabicPeriod"/>
            </a:pPr>
            <a:r>
              <a:rPr lang="en-US" sz="1200" b="0" i="0" kern="1200">
                <a:solidFill>
                  <a:schemeClr val="tx1"/>
                </a:solidFill>
                <a:effectLst/>
                <a:latin typeface="+mn-lt"/>
                <a:ea typeface="+mn-ea"/>
                <a:cs typeface="+mn-cs"/>
              </a:rPr>
              <a:t>It helps convert the input into a more useful output.</a:t>
            </a:r>
          </a:p>
          <a:p>
            <a:pPr lvl="1"/>
            <a:r>
              <a:rPr lang="en-US" sz="1200" b="0" i="0" kern="1200">
                <a:solidFill>
                  <a:schemeClr val="tx1"/>
                </a:solidFill>
                <a:effectLst/>
                <a:latin typeface="+mn-lt"/>
                <a:ea typeface="+mn-ea"/>
                <a:cs typeface="+mn-cs"/>
              </a:rPr>
              <a:t>In the above example, the activation function used is sigmoid:</a:t>
            </a:r>
          </a:p>
          <a:p>
            <a:pPr lvl="1"/>
            <a:r>
              <a:rPr lang="en-US" sz="1200" b="0" i="0" kern="1200">
                <a:solidFill>
                  <a:schemeClr val="tx1"/>
                </a:solidFill>
                <a:effectLst/>
                <a:latin typeface="+mn-lt"/>
                <a:ea typeface="+mn-ea"/>
                <a:cs typeface="+mn-cs"/>
              </a:rPr>
              <a:t>O1 = 1 / (1+exp(-F))</a:t>
            </a:r>
          </a:p>
          <a:p>
            <a:pPr lvl="1"/>
            <a:r>
              <a:rPr lang="en-US" sz="1200" b="0" i="0" kern="1200">
                <a:solidFill>
                  <a:schemeClr val="tx1"/>
                </a:solidFill>
                <a:effectLst/>
                <a:latin typeface="+mn-lt"/>
                <a:ea typeface="+mn-ea"/>
                <a:cs typeface="+mn-cs"/>
              </a:rPr>
              <a:t>	(where F = W1*X1 + W2*X2 + W3*X3)</a:t>
            </a:r>
          </a:p>
          <a:p>
            <a:pPr marL="0" indent="0" algn="just">
              <a:buFont typeface="+mj-lt"/>
              <a:buNone/>
            </a:pPr>
            <a:r>
              <a:rPr lang="en-US" sz="1200" b="0" i="0" kern="1200">
                <a:solidFill>
                  <a:schemeClr val="tx1"/>
                </a:solidFill>
                <a:effectLst/>
                <a:latin typeface="+mn-lt"/>
                <a:ea typeface="+mn-ea"/>
                <a:cs typeface="+mn-cs"/>
              </a:rPr>
              <a:t>	[Sigmoid activation function creates an output with values between 0 and 1. There can be other activation functions like 	Tanh, softmax and RELU.]</a:t>
            </a:r>
          </a:p>
          <a:p>
            <a:pPr algn="just"/>
            <a:endParaRPr lang="en-US"/>
          </a:p>
          <a:p>
            <a:pPr marL="228600" indent="-228600">
              <a:buFont typeface="+mj-lt"/>
              <a:buAutoNum type="arabicPeriod" startAt="4"/>
            </a:pPr>
            <a:r>
              <a:rPr lang="en-US" sz="1200" b="0" i="0" kern="1200">
                <a:solidFill>
                  <a:schemeClr val="tx1"/>
                </a:solidFill>
                <a:effectLst/>
                <a:latin typeface="+mn-lt"/>
                <a:ea typeface="+mn-ea"/>
                <a:cs typeface="+mn-cs"/>
              </a:rPr>
              <a:t>Similarly, the hidden layer leads to the final prediction at the output layer:</a:t>
            </a:r>
          </a:p>
          <a:p>
            <a:r>
              <a:rPr lang="en-US" sz="1200" b="0" i="0" kern="1200">
                <a:solidFill>
                  <a:schemeClr val="tx1"/>
                </a:solidFill>
                <a:effectLst/>
                <a:latin typeface="+mn-lt"/>
                <a:ea typeface="+mn-ea"/>
                <a:cs typeface="+mn-cs"/>
              </a:rPr>
              <a:t>            O3 = 1 / (1+exp(-F 1))</a:t>
            </a:r>
          </a:p>
          <a:p>
            <a:r>
              <a:rPr lang="en-US" sz="1200" b="0" i="0" kern="1200">
                <a:solidFill>
                  <a:schemeClr val="tx1"/>
                </a:solidFill>
                <a:effectLst/>
                <a:latin typeface="+mn-lt"/>
                <a:ea typeface="+mn-ea"/>
                <a:cs typeface="+mn-cs"/>
              </a:rPr>
              <a:t>                         (where F 1= W7*H1 + W8*H2)</a:t>
            </a:r>
          </a:p>
          <a:p>
            <a:r>
              <a:rPr lang="en-US" sz="1200" b="0" i="0" kern="1200">
                <a:solidFill>
                  <a:schemeClr val="tx1"/>
                </a:solidFill>
                <a:effectLst/>
                <a:latin typeface="+mn-lt"/>
                <a:ea typeface="+mn-ea"/>
                <a:cs typeface="+mn-cs"/>
              </a:rPr>
              <a:t>	[Here, the output value (O3) is between 0 and 1. A value closer to 1 (e.g. 0.75) indicates that there is a higher indication of 	customer defaulting.]</a:t>
            </a:r>
          </a:p>
          <a:p>
            <a:endParaRPr lang="en-US" sz="1200" b="0" i="0" kern="1200">
              <a:solidFill>
                <a:schemeClr val="tx1"/>
              </a:solidFill>
              <a:effectLst/>
              <a:latin typeface="+mn-lt"/>
              <a:ea typeface="+mn-ea"/>
              <a:cs typeface="+mn-cs"/>
            </a:endParaRPr>
          </a:p>
          <a:p>
            <a:pPr marL="228600" indent="-228600">
              <a:buFont typeface="+mj-lt"/>
              <a:buAutoNum type="arabicPeriod" startAt="5"/>
            </a:pPr>
            <a:r>
              <a:rPr lang="en-US" sz="1200" b="0" i="0" kern="1200">
                <a:solidFill>
                  <a:schemeClr val="tx1"/>
                </a:solidFill>
                <a:effectLst/>
                <a:latin typeface="+mn-lt"/>
                <a:ea typeface="+mn-ea"/>
                <a:cs typeface="+mn-cs"/>
              </a:rPr>
              <a:t>The weights W are the importance associated with the inputs. If W1 is 0.56 and W2 is 0.92, then there is higher importance attached to X2: Debt Ratio than X1: Age, in predicting H1.</a:t>
            </a:r>
          </a:p>
          <a:p>
            <a:pPr marL="228600" indent="-228600">
              <a:buFont typeface="+mj-lt"/>
              <a:buAutoNum type="arabicPeriod" startAt="5"/>
            </a:pPr>
            <a:endParaRPr lang="en-US" sz="1200" b="0" i="0" kern="1200">
              <a:solidFill>
                <a:schemeClr val="tx1"/>
              </a:solidFill>
              <a:effectLst/>
              <a:latin typeface="+mn-lt"/>
              <a:ea typeface="+mn-ea"/>
              <a:cs typeface="+mn-cs"/>
            </a:endParaRPr>
          </a:p>
          <a:p>
            <a:pPr marL="228600" indent="-228600">
              <a:buFont typeface="+mj-lt"/>
              <a:buAutoNum type="arabicPeriod" startAt="5"/>
            </a:pPr>
            <a:r>
              <a:rPr lang="en-US" sz="1200" b="0" i="0" kern="1200">
                <a:solidFill>
                  <a:schemeClr val="tx1"/>
                </a:solidFill>
                <a:effectLst/>
                <a:latin typeface="+mn-lt"/>
                <a:ea typeface="+mn-ea"/>
                <a:cs typeface="+mn-cs"/>
              </a:rPr>
              <a:t>The above network architecture is called “</a:t>
            </a:r>
            <a:r>
              <a:rPr lang="en-US" sz="1200" b="1" i="0" kern="1200">
                <a:solidFill>
                  <a:schemeClr val="tx1"/>
                </a:solidFill>
                <a:effectLst/>
                <a:latin typeface="+mn-lt"/>
                <a:ea typeface="+mn-ea"/>
                <a:cs typeface="+mn-cs"/>
              </a:rPr>
              <a:t>feed-forward network</a:t>
            </a:r>
            <a:r>
              <a:rPr lang="en-US" sz="1200" b="0" i="0" kern="1200">
                <a:solidFill>
                  <a:schemeClr val="tx1"/>
                </a:solidFill>
                <a:effectLst/>
                <a:latin typeface="+mn-lt"/>
                <a:ea typeface="+mn-ea"/>
                <a:cs typeface="+mn-cs"/>
              </a:rPr>
              <a:t>”, as you can see that input signals are flowing in only one direction (from inputs to outputs). We can also create “</a:t>
            </a:r>
            <a:r>
              <a:rPr lang="en-US" sz="1200" b="1" i="0" kern="1200">
                <a:solidFill>
                  <a:schemeClr val="tx1"/>
                </a:solidFill>
                <a:effectLst/>
                <a:latin typeface="+mn-lt"/>
                <a:ea typeface="+mn-ea"/>
                <a:cs typeface="+mn-cs"/>
              </a:rPr>
              <a:t>feedback networks</a:t>
            </a:r>
            <a:r>
              <a:rPr lang="en-US" sz="1200" b="0" i="0" kern="1200">
                <a:solidFill>
                  <a:schemeClr val="tx1"/>
                </a:solidFill>
                <a:effectLst/>
                <a:latin typeface="+mn-lt"/>
                <a:ea typeface="+mn-ea"/>
                <a:cs typeface="+mn-cs"/>
              </a:rPr>
              <a:t>” where signals flow in both directions.</a:t>
            </a:r>
          </a:p>
          <a:p>
            <a:pPr marL="228600" indent="-228600">
              <a:buFont typeface="+mj-lt"/>
              <a:buAutoNum type="arabicPeriod" startAt="5"/>
            </a:pPr>
            <a:endParaRPr lang="en-US" sz="1200" b="0" i="0" kern="1200">
              <a:solidFill>
                <a:schemeClr val="tx1"/>
              </a:solidFill>
              <a:effectLst/>
              <a:latin typeface="+mn-lt"/>
              <a:ea typeface="+mn-ea"/>
              <a:cs typeface="+mn-cs"/>
            </a:endParaRPr>
          </a:p>
          <a:p>
            <a:pPr marL="228600" indent="-228600">
              <a:buFont typeface="+mj-lt"/>
              <a:buAutoNum type="arabicPeriod" startAt="5"/>
            </a:pPr>
            <a:endParaRPr lang="en-US" sz="1200" b="0" i="0" kern="1200">
              <a:solidFill>
                <a:schemeClr val="tx1"/>
              </a:solidFill>
              <a:effectLst/>
              <a:latin typeface="+mn-lt"/>
              <a:ea typeface="+mn-ea"/>
              <a:cs typeface="+mn-cs"/>
            </a:endParaRPr>
          </a:p>
          <a:p>
            <a:pPr marL="228600" indent="-228600">
              <a:buFont typeface="+mj-lt"/>
              <a:buAutoNum type="arabicPeriod" startAt="5"/>
            </a:pPr>
            <a:endParaRPr lang="en-US" sz="1200" b="0" i="0" kern="1200">
              <a:solidFill>
                <a:schemeClr val="tx1"/>
              </a:solidFill>
              <a:effectLst/>
              <a:latin typeface="+mn-lt"/>
              <a:ea typeface="+mn-ea"/>
              <a:cs typeface="+mn-cs"/>
            </a:endParaRPr>
          </a:p>
          <a:p>
            <a:pPr marL="228600" indent="-228600">
              <a:buFont typeface="+mj-lt"/>
              <a:buAutoNum type="arabicPeriod" startAt="5"/>
            </a:pPr>
            <a:endParaRPr lang="en-US" sz="1200" b="0" i="0" kern="1200">
              <a:solidFill>
                <a:schemeClr val="tx1"/>
              </a:solidFill>
              <a:effectLst/>
              <a:latin typeface="+mn-lt"/>
              <a:ea typeface="+mn-ea"/>
              <a:cs typeface="+mn-cs"/>
            </a:endParaRPr>
          </a:p>
          <a:p>
            <a:pPr algn="just"/>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3266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0886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5176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8183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04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we see a person, may be 5 years later, we recognize him/her instantly. </a:t>
            </a:r>
          </a:p>
          <a:p>
            <a:r>
              <a:rPr lang="en-US"/>
              <a:t>How is it possible in the human brain?</a:t>
            </a:r>
          </a:p>
          <a:p>
            <a:r>
              <a:rPr lang="en-US"/>
              <a:t>Is it that the computational capability of our brain quite different from the way a computer is doing?</a:t>
            </a:r>
          </a:p>
          <a:p>
            <a:r>
              <a:rPr lang="en-US"/>
              <a:t>If we try to think in terms of the processing speed, we’ll be getting a different type of result.</a:t>
            </a:r>
          </a:p>
          <a:p>
            <a:r>
              <a:rPr lang="en-US"/>
              <a:t>Today’s silicon ICs’ response time is measured in nanoseconds.</a:t>
            </a:r>
          </a:p>
          <a:p>
            <a:r>
              <a:rPr lang="en-US"/>
              <a:t>But if we look at the processing speed of a human neuron, that may be 5 – 6 order slower that of a typical IC.</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7062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8664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470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a:solidFill>
                  <a:schemeClr val="tx1"/>
                </a:solidFill>
                <a:effectLst/>
                <a:latin typeface="+mn-lt"/>
                <a:ea typeface="+mn-ea"/>
                <a:cs typeface="+mn-cs"/>
              </a:rPr>
              <a:t>As we can see here, this network consists of one input layer, two hidden layers, and one output layer. </a:t>
            </a:r>
          </a:p>
          <a:p>
            <a:pPr algn="just"/>
            <a:r>
              <a:rPr lang="en-US" sz="1200" b="0" i="0" kern="1200">
                <a:solidFill>
                  <a:schemeClr val="tx1"/>
                </a:solidFill>
                <a:effectLst/>
                <a:latin typeface="+mn-lt"/>
                <a:ea typeface="+mn-ea"/>
                <a:cs typeface="+mn-cs"/>
              </a:rPr>
              <a:t>The hidden layers are not exactly “hidden”, it’s just the nomenclature. </a:t>
            </a:r>
          </a:p>
          <a:p>
            <a:pPr algn="just"/>
            <a:r>
              <a:rPr lang="en-US" sz="1200" b="0" i="0" kern="1200">
                <a:solidFill>
                  <a:schemeClr val="tx1"/>
                </a:solidFill>
                <a:effectLst/>
                <a:latin typeface="+mn-lt"/>
                <a:ea typeface="+mn-ea"/>
                <a:cs typeface="+mn-cs"/>
              </a:rPr>
              <a:t>Any layer that’s not input or output is called “hidden”. </a:t>
            </a:r>
          </a:p>
          <a:p>
            <a:pPr algn="just"/>
            <a:r>
              <a:rPr lang="en-US" sz="1200" b="0" i="0" kern="1200">
                <a:solidFill>
                  <a:schemeClr val="tx1"/>
                </a:solidFill>
                <a:effectLst/>
                <a:latin typeface="+mn-lt"/>
                <a:ea typeface="+mn-ea"/>
                <a:cs typeface="+mn-cs"/>
              </a:rPr>
              <a:t>Each perceptron in the 1st layer takes all the inputs and makes a decision. </a:t>
            </a:r>
          </a:p>
          <a:p>
            <a:pPr algn="just"/>
            <a:r>
              <a:rPr lang="en-US" sz="1200" b="0" i="0" kern="1200">
                <a:solidFill>
                  <a:schemeClr val="tx1"/>
                </a:solidFill>
                <a:effectLst/>
                <a:latin typeface="+mn-lt"/>
                <a:ea typeface="+mn-ea"/>
                <a:cs typeface="+mn-cs"/>
              </a:rPr>
              <a:t>The perceptrons in the next layer take the outputs of these perceptrons in the 1st layer and take decisions. </a:t>
            </a:r>
          </a:p>
          <a:p>
            <a:pPr algn="just"/>
            <a:r>
              <a:rPr lang="en-US" sz="1200" b="0" i="0" kern="1200">
                <a:solidFill>
                  <a:schemeClr val="tx1"/>
                </a:solidFill>
                <a:effectLst/>
                <a:latin typeface="+mn-lt"/>
                <a:ea typeface="+mn-ea"/>
                <a:cs typeface="+mn-cs"/>
              </a:rPr>
              <a:t>Similarly, the perceptron in the output layer takes a decision based on the outputs of the perceptrons in the 2nd hidden layer to get the final result.</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8975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9050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Even in the age of parallel computers we cannot really think of putting so many processing units and realizing it in a massively parallel scheme.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0838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Arial" panose="020B0604020202020204" pitchFamily="34" charset="0"/>
              <a:buNone/>
            </a:pPr>
            <a:r>
              <a:rPr lang="en-US" b="1" u="sng"/>
              <a:t>POINT-1</a:t>
            </a:r>
          </a:p>
          <a:p>
            <a:pPr marL="171450" indent="-171450" algn="just">
              <a:buFont typeface="Arial" panose="020B0604020202020204" pitchFamily="34" charset="0"/>
              <a:buChar char="•"/>
            </a:pPr>
            <a:r>
              <a:rPr lang="en-US"/>
              <a:t>If there is a system  where we give a set of inputs and we expect some output out of it, in that case we call the system to be </a:t>
            </a:r>
            <a:r>
              <a:rPr lang="en-US" b="1"/>
              <a:t>linear</a:t>
            </a:r>
            <a:r>
              <a:rPr lang="en-US"/>
              <a:t>.</a:t>
            </a:r>
          </a:p>
          <a:p>
            <a:pPr marL="171450" indent="-171450" algn="just">
              <a:buFont typeface="Arial" panose="020B0604020202020204" pitchFamily="34" charset="0"/>
              <a:buChar char="•"/>
            </a:pPr>
            <a:r>
              <a:rPr lang="en-US"/>
              <a:t>If the relation between the output and the input can be best described in terms of a simple linear equation (e.g., if there 4 inputs and 1 output, then if the output is a linear combination of all the 4 inputs, then naturally the system is linear).</a:t>
            </a:r>
          </a:p>
          <a:p>
            <a:pPr marL="171450" indent="-171450" algn="just">
              <a:buFont typeface="Arial" panose="020B0604020202020204" pitchFamily="34" charset="0"/>
              <a:buChar char="•"/>
            </a:pPr>
            <a:r>
              <a:rPr lang="en-US"/>
              <a:t>Whereas, if we can write the output only in terms of not only the linear terms, but also it’s higher-order terms, in that case the system is called </a:t>
            </a:r>
            <a:r>
              <a:rPr lang="en-US" b="1"/>
              <a:t>non-linear</a:t>
            </a:r>
            <a:r>
              <a:rPr lang="en-US"/>
              <a:t>.</a:t>
            </a:r>
          </a:p>
          <a:p>
            <a:pPr marL="171450" indent="-171450" algn="just">
              <a:buFont typeface="Arial" panose="020B0604020202020204" pitchFamily="34" charset="0"/>
              <a:buChar char="•"/>
            </a:pPr>
            <a:endParaRPr lang="en-US"/>
          </a:p>
          <a:p>
            <a:pPr marL="171450" indent="-171450" algn="just">
              <a:buFont typeface="Arial" panose="020B0604020202020204" pitchFamily="34" charset="0"/>
              <a:buChar char="•"/>
            </a:pPr>
            <a:r>
              <a:rPr lang="en-US"/>
              <a:t>Most of the real life problems are highly non-linear in nature. </a:t>
            </a:r>
          </a:p>
          <a:p>
            <a:pPr marL="171450" indent="-171450" algn="just">
              <a:buFont typeface="Arial" panose="020B0604020202020204" pitchFamily="34" charset="0"/>
              <a:buChar char="•"/>
            </a:pPr>
            <a:r>
              <a:rPr lang="en-US" b="1"/>
              <a:t>Neurons are non-linear.</a:t>
            </a:r>
          </a:p>
          <a:p>
            <a:pPr marL="171450" indent="-171450" algn="just">
              <a:buFont typeface="Arial" panose="020B0604020202020204" pitchFamily="34" charset="0"/>
              <a:buChar char="•"/>
            </a:pPr>
            <a:endParaRPr lang="en-US"/>
          </a:p>
          <a:p>
            <a:pPr marL="171450" indent="-171450" algn="just">
              <a:buFont typeface="Arial" panose="020B0604020202020204" pitchFamily="34" charset="0"/>
              <a:buChar char="•"/>
            </a:pPr>
            <a:endParaRPr lang="en-US"/>
          </a:p>
          <a:p>
            <a:pPr marL="171450" indent="-171450" algn="just">
              <a:buFont typeface="Arial" panose="020B0604020202020204" pitchFamily="34" charset="0"/>
              <a:buChar char="•"/>
            </a:pPr>
            <a:endParaRPr lang="en-US"/>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a:t>POINT-2</a:t>
            </a:r>
            <a:endParaRPr lang="en-US"/>
          </a:p>
          <a:p>
            <a:pPr marL="0" indent="0" algn="just">
              <a:buFont typeface="Arial" panose="020B0604020202020204" pitchFamily="34" charset="0"/>
              <a:buNone/>
            </a:pPr>
            <a:r>
              <a:rPr lang="en-US"/>
              <a:t>We’ll provide some input to the system, and in response we’re going to get some output.</a:t>
            </a:r>
          </a:p>
          <a:p>
            <a:pPr marL="0" indent="0" algn="just">
              <a:buFont typeface="Arial" panose="020B0604020202020204" pitchFamily="34" charset="0"/>
              <a:buNone/>
            </a:pPr>
            <a:r>
              <a:rPr lang="en-US"/>
              <a:t>We can go in for a learning mechanism where a teacher is involved. In this case, we feed the inputs and we also say what the expected output is going to be. </a:t>
            </a:r>
          </a:p>
          <a:p>
            <a:pPr marL="0" indent="0" algn="just">
              <a:buFont typeface="Arial" panose="020B0604020202020204" pitchFamily="34" charset="0"/>
              <a:buNone/>
            </a:pPr>
            <a:r>
              <a:rPr lang="en-US"/>
              <a:t>In other words, we’re specifying that for a given input, what is going to be the output (or the desired response).</a:t>
            </a:r>
          </a:p>
          <a:p>
            <a:pPr marL="0" indent="0" algn="just">
              <a:buFont typeface="Arial" panose="020B0604020202020204" pitchFamily="34" charset="0"/>
              <a:buNone/>
            </a:pPr>
            <a:r>
              <a:rPr lang="en-US"/>
              <a:t>It is possible that our computational unit that we’re having is not able to achieve the desired output.</a:t>
            </a:r>
          </a:p>
          <a:p>
            <a:pPr marL="0" indent="0" algn="just">
              <a:buFont typeface="Arial" panose="020B0604020202020204" pitchFamily="34" charset="0"/>
              <a:buNone/>
            </a:pPr>
            <a:r>
              <a:rPr lang="en-US"/>
              <a:t>If our system has got a set of free parameters, then we can actually modify them such that for a given set of inputs, we can obtain the output that is closest to our desired output. In that case, we may not be able to achieve that immediately.</a:t>
            </a:r>
          </a:p>
          <a:p>
            <a:pPr marL="0" indent="0" algn="just">
              <a:buFont typeface="Arial" panose="020B0604020202020204" pitchFamily="34" charset="0"/>
              <a:buNone/>
            </a:pPr>
            <a:r>
              <a:rPr lang="en-US"/>
              <a:t>First time we feed a pattern, our system doesn’t know about it, and the actual output will be different. So, the difference that exists between the actual output and the desired output, adjusts the parameters of the system such that the difference between the actual and the desired is minimized. </a:t>
            </a:r>
          </a:p>
          <a:p>
            <a:pPr marL="0" indent="0" algn="just">
              <a:buFont typeface="Arial" panose="020B0604020202020204" pitchFamily="34" charset="0"/>
              <a:buNone/>
            </a:pPr>
            <a:r>
              <a:rPr lang="en-US"/>
              <a:t>And that we may have to do several times.</a:t>
            </a:r>
          </a:p>
          <a:p>
            <a:pPr marL="0" indent="0" algn="just">
              <a:buFont typeface="Arial" panose="020B0604020202020204" pitchFamily="34" charset="0"/>
              <a:buNone/>
            </a:pPr>
            <a:r>
              <a:rPr lang="en-US"/>
              <a:t>So, there is a process of learning and this learning involves a teacher. There is a teacher who says that corresponding to this input, this is what the output should be. And if it is not, then the teacher is asking you to adjust the free parameters (which are available in the system) so that next you feed the same input, you can get an output which should be closer to that of the desired.</a:t>
            </a:r>
          </a:p>
          <a:p>
            <a:pPr marL="0" indent="0" algn="just">
              <a:buFont typeface="Arial" panose="020B0604020202020204" pitchFamily="34" charset="0"/>
              <a:buNone/>
            </a:pPr>
            <a:endParaRPr lang="en-US"/>
          </a:p>
          <a:p>
            <a:pPr marL="0" indent="0" algn="just">
              <a:buFont typeface="Arial" panose="020B0604020202020204" pitchFamily="34" charset="0"/>
              <a:buNone/>
            </a:pPr>
            <a:r>
              <a:rPr lang="en-US"/>
              <a:t>There may be some times where we have to learn without a teacher also (may be from simple associations).</a:t>
            </a:r>
          </a:p>
          <a:p>
            <a:pPr marL="0" indent="0" algn="just">
              <a:buFont typeface="Arial" panose="020B0604020202020204" pitchFamily="34" charset="0"/>
              <a:buNone/>
            </a:pPr>
            <a:r>
              <a:rPr lang="en-US"/>
              <a:t>E.g. – a child is born with a brain and that brain has got a massive interconnection of neural processing units. But a child has to develop with a process of learning. A child sees so any new things and learns through some process of association. A child learns to distinguish between a cat and a dog  although both are 4-legged animals. The child may do mistakes initially, but his/her parents are there to rectify. With time, after seeing more no. of cats and dogs, the child knows the specific characteristics that differentiates a dog from a cat.</a:t>
            </a:r>
          </a:p>
          <a:p>
            <a:pPr marL="0" indent="0" algn="just">
              <a:buFont typeface="Arial" panose="020B0604020202020204" pitchFamily="34" charset="0"/>
              <a:buNone/>
            </a:pPr>
            <a:endParaRPr lang="en-US"/>
          </a:p>
          <a:p>
            <a:pPr marL="0" indent="0" algn="just">
              <a:buFont typeface="Arial" panose="020B0604020202020204" pitchFamily="34" charset="0"/>
              <a:buNone/>
            </a:pPr>
            <a:r>
              <a:rPr lang="en-US"/>
              <a:t>Many a times the child also learns from his own mistakes.</a:t>
            </a:r>
          </a:p>
          <a:p>
            <a:pPr marL="0" indent="0" algn="just">
              <a:buFont typeface="Arial" panose="020B0604020202020204" pitchFamily="34" charset="0"/>
              <a:buNone/>
            </a:pPr>
            <a:r>
              <a:rPr lang="en-US"/>
              <a:t>Thus, we have 2 types of learning:-</a:t>
            </a:r>
          </a:p>
          <a:p>
            <a:pPr marL="0" indent="0" algn="just">
              <a:buFont typeface="Arial" panose="020B0604020202020204" pitchFamily="34" charset="0"/>
              <a:buNone/>
            </a:pPr>
            <a:endParaRPr lang="en-US"/>
          </a:p>
          <a:p>
            <a:pPr marL="228600" indent="-228600" algn="just">
              <a:buFont typeface="Arial" panose="020B0604020202020204" pitchFamily="34" charset="0"/>
              <a:buAutoNum type="arabicPeriod"/>
            </a:pPr>
            <a:r>
              <a:rPr lang="en-US"/>
              <a:t>With a teacher</a:t>
            </a:r>
          </a:p>
          <a:p>
            <a:pPr marL="228600" indent="-228600" algn="just">
              <a:buFont typeface="Arial" panose="020B0604020202020204" pitchFamily="34" charset="0"/>
              <a:buAutoNum type="arabicPeriod"/>
            </a:pPr>
            <a:r>
              <a:rPr lang="en-US"/>
              <a:t>Without a teacher</a:t>
            </a:r>
          </a:p>
          <a:p>
            <a:pPr marL="0" indent="0" algn="just">
              <a:buFont typeface="Arial" panose="020B0604020202020204" pitchFamily="34" charset="0"/>
              <a:buNone/>
            </a:pPr>
            <a:endParaRPr lang="en-US"/>
          </a:p>
          <a:p>
            <a:pPr marL="0" indent="0" algn="just">
              <a:buFont typeface="Arial" panose="020B0604020202020204" pitchFamily="34" charset="0"/>
              <a:buNone/>
            </a:pPr>
            <a:endParaRPr lang="en-US"/>
          </a:p>
          <a:p>
            <a:pPr marL="0" indent="0" algn="just">
              <a:buFont typeface="Arial" panose="020B0604020202020204" pitchFamily="34" charset="0"/>
              <a:buNone/>
            </a:pPr>
            <a:r>
              <a:rPr lang="en-US" b="1" u="sng"/>
              <a:t>POINT-3</a:t>
            </a:r>
          </a:p>
          <a:p>
            <a:pPr marL="0" indent="0" algn="just">
              <a:buFont typeface="Arial" panose="020B0604020202020204" pitchFamily="34" charset="0"/>
              <a:buNone/>
            </a:pPr>
            <a:r>
              <a:rPr lang="en-US"/>
              <a:t>We definitely have to go through the process of learning throughout our life in some sense or the other.</a:t>
            </a:r>
          </a:p>
          <a:p>
            <a:pPr marL="0" indent="0" algn="just">
              <a:buFont typeface="Arial" panose="020B0604020202020204" pitchFamily="34" charset="0"/>
              <a:buNone/>
            </a:pPr>
            <a:r>
              <a:rPr lang="en-US"/>
              <a:t>The world that was there during our childhood is not the same world that we’re seeing today. Many changes have taken place.</a:t>
            </a:r>
          </a:p>
          <a:p>
            <a:pPr marL="0" indent="0" algn="just">
              <a:buFont typeface="Arial" panose="020B0604020202020204" pitchFamily="34" charset="0"/>
              <a:buNone/>
            </a:pPr>
            <a:r>
              <a:rPr lang="en-US"/>
              <a:t>Still we’re able to cope up with this world. Now how is it so?</a:t>
            </a:r>
          </a:p>
          <a:p>
            <a:pPr marL="0" indent="0" algn="just">
              <a:buFont typeface="Arial" panose="020B0604020202020204" pitchFamily="34" charset="0"/>
              <a:buNone/>
            </a:pPr>
            <a:r>
              <a:rPr lang="en-US"/>
              <a:t>We can adapt ourselves by doing some internal adjustments.</a:t>
            </a:r>
          </a:p>
          <a:p>
            <a:pPr marL="0" indent="0" algn="just">
              <a:buFont typeface="Arial" panose="020B0604020202020204" pitchFamily="34" charset="0"/>
              <a:buNone/>
            </a:pPr>
            <a:endParaRPr lang="en-US"/>
          </a:p>
          <a:p>
            <a:pPr marL="0" indent="0" algn="just">
              <a:buFont typeface="Arial" panose="020B0604020202020204" pitchFamily="34" charset="0"/>
              <a:buNone/>
            </a:pPr>
            <a:endParaRPr lang="en-US"/>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a:t>POINT-4</a:t>
            </a:r>
          </a:p>
          <a:p>
            <a:pPr marL="0" indent="0" algn="just">
              <a:buFont typeface="Arial" panose="020B0604020202020204" pitchFamily="34" charset="0"/>
              <a:buNone/>
            </a:pPr>
            <a:r>
              <a:rPr lang="en-US"/>
              <a:t>We can always say that “Yes, I think it can happen that way”. We’re associating a confidence with the decision.</a:t>
            </a:r>
          </a:p>
          <a:p>
            <a:pPr marL="0" indent="0" algn="just">
              <a:buFont typeface="Arial" panose="020B0604020202020204" pitchFamily="34" charset="0"/>
              <a:buNone/>
            </a:pPr>
            <a:endParaRPr lang="en-US"/>
          </a:p>
          <a:p>
            <a:pPr marL="0" indent="0" algn="just">
              <a:buFont typeface="Arial" panose="020B0604020202020204" pitchFamily="34" charset="0"/>
              <a:buNone/>
            </a:pPr>
            <a:endParaRPr lang="en-US"/>
          </a:p>
          <a:p>
            <a:pPr marL="0" indent="0" algn="just">
              <a:buFont typeface="Arial" panose="020B0604020202020204" pitchFamily="34" charset="0"/>
              <a:buNone/>
            </a:pPr>
            <a:endParaRPr lang="en-US"/>
          </a:p>
          <a:p>
            <a:pPr marL="0" indent="0" algn="just">
              <a:buFont typeface="Arial" panose="020B0604020202020204" pitchFamily="34" charset="0"/>
              <a:buNone/>
            </a:pPr>
            <a:endParaRPr lang="en-US"/>
          </a:p>
          <a:p>
            <a:pPr marL="0" indent="0" algn="just">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9342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a:t>POINT-5</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a:t>What happens when one particular nerve cell is malfunctioning or one connection between two particular nerve cells are simply not working?</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a:t>Will our entire nervous system collapse due to that? NO.</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a:t>We can still carry on with our day-to-day work.</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a:t>If too many nerve cells get affected, it will have some effect of it.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a:t>Unless we purposefully buil in a fault tolerance system into the computer system, the entire computer sytem or the network can collapse.</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a:t>With biological neurons, it leads some to some kind of degradation in performance.</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a:t>The biological neural network is highly fault tolerant.</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a:t>It is possible to incorporate this kind of fult tolerance in the case of artificial neural networks also.</a:t>
            </a:r>
          </a:p>
          <a:p>
            <a:pPr marL="0" indent="0" algn="just">
              <a:buFont typeface="Arial" panose="020B0604020202020204" pitchFamily="34" charset="0"/>
              <a:buNone/>
            </a:pPr>
            <a:endParaRPr lang="en-US"/>
          </a:p>
          <a:p>
            <a:pPr marL="0" indent="0" algn="just">
              <a:buFont typeface="Arial" panose="020B0604020202020204" pitchFamily="34" charset="0"/>
              <a:buNone/>
            </a:pPr>
            <a:endParaRPr lang="en-US"/>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a:t>POINT-6</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a:t>With very large scale integradted circuits, it is possible to integrate a large no. of neurons together.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a:t>Naturally we cannot think of integrating 10 million neurons. If we could do that, then we could have mimicked the humar brain completely.</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a:t>POINT-7</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a:t>Everything was motivated by the biological neural network systems.</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a:p>
          <a:p>
            <a:pPr marL="0" indent="0" algn="just">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5465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The pyramidal cells as shown here can receive synaptic inputs from other neurons and carries the signals to the cell body (where the processing part will be done). The signals will be combined according to the strengths of the connections. Now, all the connections are not of the same strength. Some connections are very strong and some connections are weak.</a:t>
            </a:r>
          </a:p>
          <a:p>
            <a:pPr algn="just"/>
            <a:endParaRPr lang="en-US"/>
          </a:p>
          <a:p>
            <a:pPr algn="just"/>
            <a:r>
              <a:rPr lang="en-US"/>
              <a:t>The strength of the synaptic connections will decide what is the net signal that will come to the cell body as net input. That will ultimately decide what the response is going to be. The response will be transmitted through the synaptic terminals to the other neurons.</a:t>
            </a:r>
          </a:p>
          <a:p>
            <a:pPr algn="just"/>
            <a:endParaRPr lang="en-US"/>
          </a:p>
          <a:p>
            <a:pPr marL="171450" indent="-171450" algn="just">
              <a:buFont typeface="Arial" panose="020B0604020202020204" pitchFamily="34" charset="0"/>
              <a:buChar char="•"/>
            </a:pPr>
            <a:r>
              <a:rPr lang="en-US"/>
              <a:t>The free parameters refer to the strengths of the synapses.</a:t>
            </a:r>
          </a:p>
          <a:p>
            <a:pPr marL="171450" indent="-171450" algn="just">
              <a:buFont typeface="Arial" panose="020B0604020202020204" pitchFamily="34" charset="0"/>
              <a:buChar char="•"/>
            </a:pPr>
            <a:endParaRPr lang="en-US"/>
          </a:p>
          <a:p>
            <a:pPr marL="171450" indent="-171450" algn="just">
              <a:buFont typeface="Arial" panose="020B0604020202020204" pitchFamily="34" charset="0"/>
              <a:buChar char="•"/>
            </a:pPr>
            <a:r>
              <a:rPr lang="en-US"/>
              <a:t>If the actual response differs from the desired one, we’ve to adjust the internal parameters (the strengths of the synaptic connections). We now alter the connections strengths and then feed the same inputs and find out what the output is going to be.</a:t>
            </a:r>
          </a:p>
          <a:p>
            <a:pPr marL="171450" indent="-171450" algn="just">
              <a:buFont typeface="Arial" panose="020B0604020202020204" pitchFamily="34" charset="0"/>
              <a:buChar char="•"/>
            </a:pPr>
            <a:r>
              <a:rPr lang="en-US"/>
              <a:t>This time we may be closer to that of the desired output.</a:t>
            </a:r>
          </a:p>
          <a:p>
            <a:pPr marL="171450" indent="-171450" algn="just">
              <a:buFont typeface="Arial" panose="020B0604020202020204" pitchFamily="34" charset="0"/>
              <a:buChar char="•"/>
            </a:pPr>
            <a:r>
              <a:rPr lang="en-US"/>
              <a:t>This process coud go on alternatively till the actual response is close to that of the desired response.</a:t>
            </a:r>
          </a:p>
          <a:p>
            <a:pPr marL="171450" indent="-171450" algn="just">
              <a:buFont typeface="Arial" panose="020B0604020202020204" pitchFamily="34" charset="0"/>
              <a:buChar char="•"/>
            </a:pPr>
            <a:endParaRPr lang="en-US"/>
          </a:p>
          <a:p>
            <a:pPr marL="171450" indent="-171450" algn="just">
              <a:buFont typeface="Arial" panose="020B0604020202020204" pitchFamily="34" charset="0"/>
              <a:buChar char="•"/>
            </a:pPr>
            <a:r>
              <a:rPr lang="en-US"/>
              <a:t>The synaptic strengths are dictating what the signal strengths are going to be and are thus acting as free parameters to our biological nerve cell processing.</a:t>
            </a:r>
          </a:p>
          <a:p>
            <a:pPr marL="171450" indent="-171450" algn="just">
              <a:buFont typeface="Arial" panose="020B0604020202020204" pitchFamily="34" charset="0"/>
              <a:buChar char="•"/>
            </a:pPr>
            <a:endParaRPr lang="en-US"/>
          </a:p>
          <a:p>
            <a:pPr marL="171450" indent="-171450" algn="just">
              <a:buFont typeface="Arial" panose="020B0604020202020204" pitchFamily="34" charset="0"/>
              <a:buChar char="•"/>
            </a:pPr>
            <a:r>
              <a:rPr lang="en-US"/>
              <a:t>In the Artificial Neural Network we should be building up some electrical equivalent of such synaptic stregths.</a:t>
            </a:r>
          </a:p>
          <a:p>
            <a:pPr marL="171450" indent="-171450" algn="just">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555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an equivalent electrical model we can represent a neuron (or, nerve cell) as given.</a:t>
            </a:r>
          </a:p>
          <a:p>
            <a:pPr marL="171450" indent="-171450">
              <a:buFont typeface="Wingdings" panose="05000000000000000000" pitchFamily="2" charset="2"/>
              <a:buChar char="Ø"/>
            </a:pPr>
            <a:r>
              <a:rPr lang="en-US"/>
              <a:t>w</a:t>
            </a:r>
            <a:r>
              <a:rPr lang="en-US" baseline="-25000"/>
              <a:t>1</a:t>
            </a:r>
            <a:r>
              <a:rPr lang="en-US"/>
              <a:t>, w</a:t>
            </a:r>
            <a:r>
              <a:rPr lang="en-US" baseline="-25000"/>
              <a:t>2</a:t>
            </a:r>
            <a:r>
              <a:rPr lang="en-US"/>
              <a:t>, w</a:t>
            </a:r>
            <a:r>
              <a:rPr lang="en-US" baseline="-25000"/>
              <a:t>3</a:t>
            </a:r>
            <a:r>
              <a:rPr lang="en-US"/>
              <a:t>, … w</a:t>
            </a:r>
            <a:r>
              <a:rPr lang="en-US" baseline="-25000"/>
              <a:t>n</a:t>
            </a:r>
            <a:r>
              <a:rPr lang="en-US"/>
              <a:t> </a:t>
            </a:r>
            <a:r>
              <a:rPr lang="en-US">
                <a:sym typeface="Wingdings" panose="05000000000000000000" pitchFamily="2" charset="2"/>
              </a:rPr>
              <a:t> connection strengths</a:t>
            </a:r>
          </a:p>
          <a:p>
            <a:pPr marL="171450" indent="-171450">
              <a:buFont typeface="Wingdings" panose="05000000000000000000" pitchFamily="2" charset="2"/>
              <a:buChar char="Ø"/>
            </a:pPr>
            <a:r>
              <a:rPr lang="en-US">
                <a:sym typeface="Wingdings" panose="05000000000000000000" pitchFamily="2" charset="2"/>
              </a:rPr>
              <a:t>x</a:t>
            </a:r>
            <a:r>
              <a:rPr lang="en-US" baseline="-25000">
                <a:sym typeface="Wingdings" panose="05000000000000000000" pitchFamily="2" charset="2"/>
              </a:rPr>
              <a:t>1</a:t>
            </a:r>
            <a:r>
              <a:rPr lang="en-US">
                <a:sym typeface="Wingdings" panose="05000000000000000000" pitchFamily="2" charset="2"/>
              </a:rPr>
              <a:t>, x</a:t>
            </a:r>
            <a:r>
              <a:rPr lang="en-US" baseline="-25000">
                <a:sym typeface="Wingdings" panose="05000000000000000000" pitchFamily="2" charset="2"/>
              </a:rPr>
              <a:t>2</a:t>
            </a:r>
            <a:r>
              <a:rPr lang="en-US">
                <a:sym typeface="Wingdings" panose="05000000000000000000" pitchFamily="2" charset="2"/>
              </a:rPr>
              <a:t>, x</a:t>
            </a:r>
            <a:r>
              <a:rPr lang="en-US" baseline="-25000">
                <a:sym typeface="Wingdings" panose="05000000000000000000" pitchFamily="2" charset="2"/>
              </a:rPr>
              <a:t>3</a:t>
            </a:r>
            <a:r>
              <a:rPr lang="en-US">
                <a:sym typeface="Wingdings" panose="05000000000000000000" pitchFamily="2" charset="2"/>
              </a:rPr>
              <a:t>, …,x</a:t>
            </a:r>
            <a:r>
              <a:rPr lang="en-US" baseline="-25000">
                <a:sym typeface="Wingdings" panose="05000000000000000000" pitchFamily="2" charset="2"/>
              </a:rPr>
              <a:t>n</a:t>
            </a:r>
            <a:r>
              <a:rPr lang="en-US">
                <a:sym typeface="Wingdings" panose="05000000000000000000" pitchFamily="2" charset="2"/>
              </a:rPr>
              <a:t>  input sgnal</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164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If the output, after adding the non-linear unit, doe match with our desired output, then we must change the signal stregnths (w</a:t>
            </a:r>
            <a:r>
              <a:rPr lang="en-US" baseline="-25000"/>
              <a:t>1</a:t>
            </a:r>
            <a:r>
              <a:rPr lang="en-US"/>
              <a:t>, w</a:t>
            </a:r>
            <a:r>
              <a:rPr lang="en-US" baseline="-25000"/>
              <a:t>2</a:t>
            </a:r>
            <a:r>
              <a:rPr lang="en-US"/>
              <a:t>, …, w</a:t>
            </a:r>
            <a:r>
              <a:rPr lang="en-US" baseline="-25000"/>
              <a:t>n</a:t>
            </a:r>
            <a:r>
              <a:rPr lang="en-US"/>
              <a:t>) keeping the inputs same.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39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Wingdings" panose="05000000000000000000" pitchFamily="2" charset="2"/>
              <a:buChar char="Ø"/>
            </a:pPr>
            <a:r>
              <a:rPr lang="en-US"/>
              <a:t>Neurons </a:t>
            </a:r>
            <a:r>
              <a:rPr lang="en-US">
                <a:sym typeface="Wingdings" panose="05000000000000000000" pitchFamily="2" charset="2"/>
              </a:rPr>
              <a:t> nerve cells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F22E2-C438-408A-9E63-D847CCB7DB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2899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0A53-0BDB-466F-B880-6CA37EDD5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AC86AD-A792-458E-BBB0-C7A7412A1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75C229-1DEE-46DA-AA5F-32D6E9F5E1C7}"/>
              </a:ext>
            </a:extLst>
          </p:cNvPr>
          <p:cNvSpPr>
            <a:spLocks noGrp="1"/>
          </p:cNvSpPr>
          <p:nvPr>
            <p:ph type="dt" sz="half" idx="10"/>
          </p:nvPr>
        </p:nvSpPr>
        <p:spPr/>
        <p:txBody>
          <a:bodyPr/>
          <a:lstStyle/>
          <a:p>
            <a:fld id="{9679B44E-4F76-4B7F-89B0-D87FB52CD54B}" type="datetime1">
              <a:rPr lang="en-US" smtClean="0"/>
              <a:t>02/07/2018</a:t>
            </a:fld>
            <a:endParaRPr lang="en-US"/>
          </a:p>
        </p:txBody>
      </p:sp>
      <p:sp>
        <p:nvSpPr>
          <p:cNvPr id="5" name="Footer Placeholder 4">
            <a:extLst>
              <a:ext uri="{FF2B5EF4-FFF2-40B4-BE49-F238E27FC236}">
                <a16:creationId xmlns:a16="http://schemas.microsoft.com/office/drawing/2014/main" id="{F5BF57BE-4B4C-4039-9977-42108AA4C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38F00-3DD4-4349-9C7A-363D85418F47}"/>
              </a:ext>
            </a:extLst>
          </p:cNvPr>
          <p:cNvSpPr>
            <a:spLocks noGrp="1"/>
          </p:cNvSpPr>
          <p:nvPr>
            <p:ph type="sldNum" sz="quarter" idx="12"/>
          </p:nvPr>
        </p:nvSpPr>
        <p:spPr/>
        <p:txBody>
          <a:bodyPr/>
          <a:lstStyle/>
          <a:p>
            <a:fld id="{1E81BDB4-5F3F-464A-A32A-75B544C87B3D}" type="slidenum">
              <a:rPr lang="en-US" smtClean="0"/>
              <a:t>‹#›</a:t>
            </a:fld>
            <a:endParaRPr lang="en-US"/>
          </a:p>
        </p:txBody>
      </p:sp>
    </p:spTree>
    <p:extLst>
      <p:ext uri="{BB962C8B-B14F-4D97-AF65-F5344CB8AC3E}">
        <p14:creationId xmlns:p14="http://schemas.microsoft.com/office/powerpoint/2010/main" val="421354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C42F-05FA-449C-90E4-639697B72B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DD72F2-3351-4133-ABF1-DB5B8A8B5E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4DAF9-F42C-4D9B-AB42-5FC14B2FA8FC}"/>
              </a:ext>
            </a:extLst>
          </p:cNvPr>
          <p:cNvSpPr>
            <a:spLocks noGrp="1"/>
          </p:cNvSpPr>
          <p:nvPr>
            <p:ph type="dt" sz="half" idx="10"/>
          </p:nvPr>
        </p:nvSpPr>
        <p:spPr/>
        <p:txBody>
          <a:bodyPr/>
          <a:lstStyle/>
          <a:p>
            <a:fld id="{A708A073-785D-4A71-BDB8-4ABB4B7CB4E3}" type="datetime1">
              <a:rPr lang="en-US" smtClean="0"/>
              <a:t>02/07/2018</a:t>
            </a:fld>
            <a:endParaRPr lang="en-US"/>
          </a:p>
        </p:txBody>
      </p:sp>
      <p:sp>
        <p:nvSpPr>
          <p:cNvPr id="5" name="Footer Placeholder 4">
            <a:extLst>
              <a:ext uri="{FF2B5EF4-FFF2-40B4-BE49-F238E27FC236}">
                <a16:creationId xmlns:a16="http://schemas.microsoft.com/office/drawing/2014/main" id="{53520A25-B44B-4B8B-B008-F4127BAB6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12469-8F98-4CAB-9A19-F4E3DA7ECA6A}"/>
              </a:ext>
            </a:extLst>
          </p:cNvPr>
          <p:cNvSpPr>
            <a:spLocks noGrp="1"/>
          </p:cNvSpPr>
          <p:nvPr>
            <p:ph type="sldNum" sz="quarter" idx="12"/>
          </p:nvPr>
        </p:nvSpPr>
        <p:spPr/>
        <p:txBody>
          <a:bodyPr/>
          <a:lstStyle/>
          <a:p>
            <a:fld id="{1E81BDB4-5F3F-464A-A32A-75B544C87B3D}" type="slidenum">
              <a:rPr lang="en-US" smtClean="0"/>
              <a:t>‹#›</a:t>
            </a:fld>
            <a:endParaRPr lang="en-US"/>
          </a:p>
        </p:txBody>
      </p:sp>
    </p:spTree>
    <p:extLst>
      <p:ext uri="{BB962C8B-B14F-4D97-AF65-F5344CB8AC3E}">
        <p14:creationId xmlns:p14="http://schemas.microsoft.com/office/powerpoint/2010/main" val="11614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AA76FC-2F55-440B-BABD-84DC18148E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CEB1B9-4EA8-4876-9D7D-6AFCCE739D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2C104-A434-4C2B-8010-505364D950A3}"/>
              </a:ext>
            </a:extLst>
          </p:cNvPr>
          <p:cNvSpPr>
            <a:spLocks noGrp="1"/>
          </p:cNvSpPr>
          <p:nvPr>
            <p:ph type="dt" sz="half" idx="10"/>
          </p:nvPr>
        </p:nvSpPr>
        <p:spPr/>
        <p:txBody>
          <a:bodyPr/>
          <a:lstStyle/>
          <a:p>
            <a:fld id="{B42CB692-498B-410E-8C0F-6888CEC54BC9}" type="datetime1">
              <a:rPr lang="en-US" smtClean="0"/>
              <a:t>02/07/2018</a:t>
            </a:fld>
            <a:endParaRPr lang="en-US"/>
          </a:p>
        </p:txBody>
      </p:sp>
      <p:sp>
        <p:nvSpPr>
          <p:cNvPr id="5" name="Footer Placeholder 4">
            <a:extLst>
              <a:ext uri="{FF2B5EF4-FFF2-40B4-BE49-F238E27FC236}">
                <a16:creationId xmlns:a16="http://schemas.microsoft.com/office/drawing/2014/main" id="{F047FB14-7E97-4A76-865D-FA7FD0592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C74DD-0B20-459E-B069-3EAF00D8445E}"/>
              </a:ext>
            </a:extLst>
          </p:cNvPr>
          <p:cNvSpPr>
            <a:spLocks noGrp="1"/>
          </p:cNvSpPr>
          <p:nvPr>
            <p:ph type="sldNum" sz="quarter" idx="12"/>
          </p:nvPr>
        </p:nvSpPr>
        <p:spPr/>
        <p:txBody>
          <a:bodyPr/>
          <a:lstStyle/>
          <a:p>
            <a:fld id="{1E81BDB4-5F3F-464A-A32A-75B544C87B3D}" type="slidenum">
              <a:rPr lang="en-US" smtClean="0"/>
              <a:t>‹#›</a:t>
            </a:fld>
            <a:endParaRPr lang="en-US"/>
          </a:p>
        </p:txBody>
      </p:sp>
    </p:spTree>
    <p:extLst>
      <p:ext uri="{BB962C8B-B14F-4D97-AF65-F5344CB8AC3E}">
        <p14:creationId xmlns:p14="http://schemas.microsoft.com/office/powerpoint/2010/main" val="135580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AD06-9008-4323-9A62-AA588284534A}"/>
              </a:ext>
            </a:extLst>
          </p:cNvPr>
          <p:cNvSpPr>
            <a:spLocks noGrp="1"/>
          </p:cNvSpPr>
          <p:nvPr>
            <p:ph type="title"/>
          </p:nvPr>
        </p:nvSpPr>
        <p:spPr>
          <a:xfrm>
            <a:off x="838200" y="0"/>
            <a:ext cx="10515600" cy="873740"/>
          </a:xfrm>
          <a:ln>
            <a:noFill/>
          </a:ln>
          <a:effectLst/>
          <a:scene3d>
            <a:camera prst="orthographicFront">
              <a:rot lat="0" lon="0" rev="0"/>
            </a:camera>
            <a:lightRig rig="contrasting" dir="t">
              <a:rot lat="0" lon="0" rev="7800000"/>
            </a:lightRig>
          </a:scene3d>
          <a:sp3d>
            <a:bevelT w="139700" h="139700"/>
          </a:sp3d>
        </p:spPr>
        <p:style>
          <a:lnRef idx="1">
            <a:schemeClr val="accent5"/>
          </a:lnRef>
          <a:fillRef idx="2">
            <a:schemeClr val="accent5"/>
          </a:fillRef>
          <a:effectRef idx="1">
            <a:schemeClr val="accent5"/>
          </a:effectRef>
          <a:fontRef idx="minor">
            <a:schemeClr val="dk1"/>
          </a:fontRef>
        </p:style>
        <p:txBody>
          <a:bodyPr>
            <a:normAutofit/>
          </a:bodyPr>
          <a:lstStyle>
            <a:lvl1pPr algn="ctr">
              <a:defRPr sz="4800">
                <a:latin typeface="Narkisim" panose="020E0502050101010101" pitchFamily="34" charset="-79"/>
                <a:cs typeface="Narkisim" panose="020E0502050101010101" pitchFamily="34" charset="-79"/>
              </a:defRPr>
            </a:lvl1pPr>
          </a:lstStyle>
          <a:p>
            <a:r>
              <a:rPr lang="en-US"/>
              <a:t>Click to edit Master title style</a:t>
            </a:r>
          </a:p>
        </p:txBody>
      </p:sp>
      <p:sp>
        <p:nvSpPr>
          <p:cNvPr id="4" name="Date Placeholder 3">
            <a:extLst>
              <a:ext uri="{FF2B5EF4-FFF2-40B4-BE49-F238E27FC236}">
                <a16:creationId xmlns:a16="http://schemas.microsoft.com/office/drawing/2014/main" id="{9AD6C517-9A34-41A5-AF11-D4FBD714D568}"/>
              </a:ext>
            </a:extLst>
          </p:cNvPr>
          <p:cNvSpPr>
            <a:spLocks noGrp="1"/>
          </p:cNvSpPr>
          <p:nvPr>
            <p:ph type="dt" sz="half" idx="10"/>
          </p:nvPr>
        </p:nvSpPr>
        <p:spPr/>
        <p:txBody>
          <a:bodyPr/>
          <a:lstStyle/>
          <a:p>
            <a:fld id="{5E023F13-AEE7-477B-93B1-61C10C831E23}" type="datetime1">
              <a:rPr lang="en-US" smtClean="0"/>
              <a:t>02/07/2018</a:t>
            </a:fld>
            <a:endParaRPr lang="en-US"/>
          </a:p>
        </p:txBody>
      </p:sp>
      <p:sp>
        <p:nvSpPr>
          <p:cNvPr id="5" name="Footer Placeholder 4">
            <a:extLst>
              <a:ext uri="{FF2B5EF4-FFF2-40B4-BE49-F238E27FC236}">
                <a16:creationId xmlns:a16="http://schemas.microsoft.com/office/drawing/2014/main" id="{96DF40F1-AF45-4C91-9D41-86EB900A5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468E0-BC80-402F-B729-C63B87A0E6E3}"/>
              </a:ext>
            </a:extLst>
          </p:cNvPr>
          <p:cNvSpPr>
            <a:spLocks noGrp="1"/>
          </p:cNvSpPr>
          <p:nvPr>
            <p:ph type="sldNum" sz="quarter" idx="12"/>
          </p:nvPr>
        </p:nvSpPr>
        <p:spPr>
          <a:xfrm>
            <a:off x="11194026" y="6356350"/>
            <a:ext cx="749710" cy="365125"/>
          </a:xfrm>
        </p:spPr>
        <p:txBody>
          <a:bodyPr/>
          <a:lstStyle>
            <a:lvl1pPr>
              <a:defRPr sz="1800" b="0">
                <a:latin typeface="Narkisim" panose="020E0502050101010101" pitchFamily="34" charset="-79"/>
                <a:cs typeface="Narkisim" panose="020E0502050101010101" pitchFamily="34" charset="-79"/>
              </a:defRPr>
            </a:lvl1pPr>
          </a:lstStyle>
          <a:p>
            <a:fld id="{1E81BDB4-5F3F-464A-A32A-75B544C87B3D}" type="slidenum">
              <a:rPr lang="en-US" smtClean="0"/>
              <a:pPr/>
              <a:t>‹#›</a:t>
            </a:fld>
            <a:endParaRPr lang="en-US"/>
          </a:p>
        </p:txBody>
      </p:sp>
    </p:spTree>
    <p:extLst>
      <p:ext uri="{BB962C8B-B14F-4D97-AF65-F5344CB8AC3E}">
        <p14:creationId xmlns:p14="http://schemas.microsoft.com/office/powerpoint/2010/main" val="380946440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F53B-1AFF-44DE-BE0D-F874565E39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84163A-279C-430A-BCEA-D1397BA327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8E23F27-73FC-44ED-8C51-DEF0BD42A29B}"/>
              </a:ext>
            </a:extLst>
          </p:cNvPr>
          <p:cNvSpPr>
            <a:spLocks noGrp="1"/>
          </p:cNvSpPr>
          <p:nvPr>
            <p:ph type="dt" sz="half" idx="10"/>
          </p:nvPr>
        </p:nvSpPr>
        <p:spPr/>
        <p:txBody>
          <a:bodyPr/>
          <a:lstStyle/>
          <a:p>
            <a:fld id="{1BA5E6B7-4F8D-4162-841C-C9DFE8492AD2}" type="datetime1">
              <a:rPr lang="en-US" smtClean="0"/>
              <a:t>02/07/2018</a:t>
            </a:fld>
            <a:endParaRPr lang="en-US"/>
          </a:p>
        </p:txBody>
      </p:sp>
      <p:sp>
        <p:nvSpPr>
          <p:cNvPr id="5" name="Footer Placeholder 4">
            <a:extLst>
              <a:ext uri="{FF2B5EF4-FFF2-40B4-BE49-F238E27FC236}">
                <a16:creationId xmlns:a16="http://schemas.microsoft.com/office/drawing/2014/main" id="{671E9C73-E85B-46D9-A2A8-99079F792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26F33-4685-46FB-A3CF-168739A0DEE3}"/>
              </a:ext>
            </a:extLst>
          </p:cNvPr>
          <p:cNvSpPr>
            <a:spLocks noGrp="1"/>
          </p:cNvSpPr>
          <p:nvPr>
            <p:ph type="sldNum" sz="quarter" idx="12"/>
          </p:nvPr>
        </p:nvSpPr>
        <p:spPr/>
        <p:txBody>
          <a:bodyPr/>
          <a:lstStyle/>
          <a:p>
            <a:fld id="{1E81BDB4-5F3F-464A-A32A-75B544C87B3D}" type="slidenum">
              <a:rPr lang="en-US" smtClean="0"/>
              <a:t>‹#›</a:t>
            </a:fld>
            <a:endParaRPr lang="en-US"/>
          </a:p>
        </p:txBody>
      </p:sp>
    </p:spTree>
    <p:extLst>
      <p:ext uri="{BB962C8B-B14F-4D97-AF65-F5344CB8AC3E}">
        <p14:creationId xmlns:p14="http://schemas.microsoft.com/office/powerpoint/2010/main" val="343978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7296-95B3-4A4C-925A-63FA81129D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75DC1-03B2-4097-9461-27D564DB23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F43C52-E8B1-4D12-843B-5C55917A592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0F3C21-A934-49F2-AF3F-93FED0C6C80F}"/>
              </a:ext>
            </a:extLst>
          </p:cNvPr>
          <p:cNvSpPr>
            <a:spLocks noGrp="1"/>
          </p:cNvSpPr>
          <p:nvPr>
            <p:ph type="dt" sz="half" idx="10"/>
          </p:nvPr>
        </p:nvSpPr>
        <p:spPr/>
        <p:txBody>
          <a:bodyPr/>
          <a:lstStyle/>
          <a:p>
            <a:fld id="{DF31F596-C62D-429B-A802-84DCEA74A406}" type="datetime1">
              <a:rPr lang="en-US" smtClean="0"/>
              <a:t>02/07/2018</a:t>
            </a:fld>
            <a:endParaRPr lang="en-US"/>
          </a:p>
        </p:txBody>
      </p:sp>
      <p:sp>
        <p:nvSpPr>
          <p:cNvPr id="6" name="Footer Placeholder 5">
            <a:extLst>
              <a:ext uri="{FF2B5EF4-FFF2-40B4-BE49-F238E27FC236}">
                <a16:creationId xmlns:a16="http://schemas.microsoft.com/office/drawing/2014/main" id="{248C844D-4D51-4E70-908B-A41232E77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56A1CC-15DF-4E9A-94A6-E59F06F21578}"/>
              </a:ext>
            </a:extLst>
          </p:cNvPr>
          <p:cNvSpPr>
            <a:spLocks noGrp="1"/>
          </p:cNvSpPr>
          <p:nvPr>
            <p:ph type="sldNum" sz="quarter" idx="12"/>
          </p:nvPr>
        </p:nvSpPr>
        <p:spPr/>
        <p:txBody>
          <a:bodyPr/>
          <a:lstStyle/>
          <a:p>
            <a:fld id="{1E81BDB4-5F3F-464A-A32A-75B544C87B3D}" type="slidenum">
              <a:rPr lang="en-US" smtClean="0"/>
              <a:t>‹#›</a:t>
            </a:fld>
            <a:endParaRPr lang="en-US"/>
          </a:p>
        </p:txBody>
      </p:sp>
    </p:spTree>
    <p:extLst>
      <p:ext uri="{BB962C8B-B14F-4D97-AF65-F5344CB8AC3E}">
        <p14:creationId xmlns:p14="http://schemas.microsoft.com/office/powerpoint/2010/main" val="111583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3E90F-1AC7-454E-8914-9A3FD09B04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872499-8F06-497E-83F3-1D56C5419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F7408D-7195-4099-992C-84D2E82D16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D280A5-D531-4493-8B13-6D790E0AC8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1BAEA3-8F72-4F57-9090-3AFB92DC83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80F075-37D6-450D-94F2-11C7B5B29BBA}"/>
              </a:ext>
            </a:extLst>
          </p:cNvPr>
          <p:cNvSpPr>
            <a:spLocks noGrp="1"/>
          </p:cNvSpPr>
          <p:nvPr>
            <p:ph type="dt" sz="half" idx="10"/>
          </p:nvPr>
        </p:nvSpPr>
        <p:spPr/>
        <p:txBody>
          <a:bodyPr/>
          <a:lstStyle/>
          <a:p>
            <a:fld id="{388F03C1-9D54-4CF1-9E7F-9B560D99CB28}" type="datetime1">
              <a:rPr lang="en-US" smtClean="0"/>
              <a:t>02/07/2018</a:t>
            </a:fld>
            <a:endParaRPr lang="en-US"/>
          </a:p>
        </p:txBody>
      </p:sp>
      <p:sp>
        <p:nvSpPr>
          <p:cNvPr id="8" name="Footer Placeholder 7">
            <a:extLst>
              <a:ext uri="{FF2B5EF4-FFF2-40B4-BE49-F238E27FC236}">
                <a16:creationId xmlns:a16="http://schemas.microsoft.com/office/drawing/2014/main" id="{93D460D5-3A6B-4B6B-AECA-E31497DB4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FF8DCB-0B57-40A8-8795-DF4382CD0324}"/>
              </a:ext>
            </a:extLst>
          </p:cNvPr>
          <p:cNvSpPr>
            <a:spLocks noGrp="1"/>
          </p:cNvSpPr>
          <p:nvPr>
            <p:ph type="sldNum" sz="quarter" idx="12"/>
          </p:nvPr>
        </p:nvSpPr>
        <p:spPr/>
        <p:txBody>
          <a:bodyPr/>
          <a:lstStyle/>
          <a:p>
            <a:fld id="{1E81BDB4-5F3F-464A-A32A-75B544C87B3D}" type="slidenum">
              <a:rPr lang="en-US" smtClean="0"/>
              <a:t>‹#›</a:t>
            </a:fld>
            <a:endParaRPr lang="en-US"/>
          </a:p>
        </p:txBody>
      </p:sp>
    </p:spTree>
    <p:extLst>
      <p:ext uri="{BB962C8B-B14F-4D97-AF65-F5344CB8AC3E}">
        <p14:creationId xmlns:p14="http://schemas.microsoft.com/office/powerpoint/2010/main" val="208114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6E49-1942-40AB-B5EE-C699EAAD09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DF4E43-1171-4E0F-B61B-B0ECDBD602A9}"/>
              </a:ext>
            </a:extLst>
          </p:cNvPr>
          <p:cNvSpPr>
            <a:spLocks noGrp="1"/>
          </p:cNvSpPr>
          <p:nvPr>
            <p:ph type="dt" sz="half" idx="10"/>
          </p:nvPr>
        </p:nvSpPr>
        <p:spPr/>
        <p:txBody>
          <a:bodyPr/>
          <a:lstStyle/>
          <a:p>
            <a:fld id="{1ACD0DB5-DF91-4191-A258-AD0ED8D9DC81}" type="datetime1">
              <a:rPr lang="en-US" smtClean="0"/>
              <a:t>02/07/2018</a:t>
            </a:fld>
            <a:endParaRPr lang="en-US"/>
          </a:p>
        </p:txBody>
      </p:sp>
      <p:sp>
        <p:nvSpPr>
          <p:cNvPr id="4" name="Footer Placeholder 3">
            <a:extLst>
              <a:ext uri="{FF2B5EF4-FFF2-40B4-BE49-F238E27FC236}">
                <a16:creationId xmlns:a16="http://schemas.microsoft.com/office/drawing/2014/main" id="{1CDCCF12-1199-4FFD-AC07-59BBD75397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17B41C-F1AD-4598-831E-2E163587C9FC}"/>
              </a:ext>
            </a:extLst>
          </p:cNvPr>
          <p:cNvSpPr>
            <a:spLocks noGrp="1"/>
          </p:cNvSpPr>
          <p:nvPr>
            <p:ph type="sldNum" sz="quarter" idx="12"/>
          </p:nvPr>
        </p:nvSpPr>
        <p:spPr/>
        <p:txBody>
          <a:bodyPr/>
          <a:lstStyle/>
          <a:p>
            <a:fld id="{1E81BDB4-5F3F-464A-A32A-75B544C87B3D}" type="slidenum">
              <a:rPr lang="en-US" smtClean="0"/>
              <a:t>‹#›</a:t>
            </a:fld>
            <a:endParaRPr lang="en-US"/>
          </a:p>
        </p:txBody>
      </p:sp>
    </p:spTree>
    <p:extLst>
      <p:ext uri="{BB962C8B-B14F-4D97-AF65-F5344CB8AC3E}">
        <p14:creationId xmlns:p14="http://schemas.microsoft.com/office/powerpoint/2010/main" val="292961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48728F-B6CA-4CD1-8676-BA0AF12A4961}"/>
              </a:ext>
            </a:extLst>
          </p:cNvPr>
          <p:cNvSpPr>
            <a:spLocks noGrp="1"/>
          </p:cNvSpPr>
          <p:nvPr>
            <p:ph type="dt" sz="half" idx="10"/>
          </p:nvPr>
        </p:nvSpPr>
        <p:spPr/>
        <p:txBody>
          <a:bodyPr/>
          <a:lstStyle/>
          <a:p>
            <a:fld id="{8CCF4557-6F77-4AB7-BA72-7689F9D705FB}" type="datetime1">
              <a:rPr lang="en-US" smtClean="0"/>
              <a:t>02/07/2018</a:t>
            </a:fld>
            <a:endParaRPr lang="en-US"/>
          </a:p>
        </p:txBody>
      </p:sp>
      <p:sp>
        <p:nvSpPr>
          <p:cNvPr id="3" name="Footer Placeholder 2">
            <a:extLst>
              <a:ext uri="{FF2B5EF4-FFF2-40B4-BE49-F238E27FC236}">
                <a16:creationId xmlns:a16="http://schemas.microsoft.com/office/drawing/2014/main" id="{E26A12CA-B52B-45C3-982D-4BF3B03B4E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E77E1-3A0B-4311-A024-0DAF29C03577}"/>
              </a:ext>
            </a:extLst>
          </p:cNvPr>
          <p:cNvSpPr>
            <a:spLocks noGrp="1"/>
          </p:cNvSpPr>
          <p:nvPr>
            <p:ph type="sldNum" sz="quarter" idx="12"/>
          </p:nvPr>
        </p:nvSpPr>
        <p:spPr/>
        <p:txBody>
          <a:bodyPr/>
          <a:lstStyle/>
          <a:p>
            <a:fld id="{1E81BDB4-5F3F-464A-A32A-75B544C87B3D}" type="slidenum">
              <a:rPr lang="en-US" smtClean="0"/>
              <a:t>‹#›</a:t>
            </a:fld>
            <a:endParaRPr lang="en-US"/>
          </a:p>
        </p:txBody>
      </p:sp>
    </p:spTree>
    <p:extLst>
      <p:ext uri="{BB962C8B-B14F-4D97-AF65-F5344CB8AC3E}">
        <p14:creationId xmlns:p14="http://schemas.microsoft.com/office/powerpoint/2010/main" val="79033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3DEC-4D17-4DFC-9B1C-60431F412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581BC5-23AD-4314-B202-942D0954EE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15EC65-992D-49C7-BF87-04B1BAB99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A051DE-A936-4E13-AF69-BA4DDDADA08D}"/>
              </a:ext>
            </a:extLst>
          </p:cNvPr>
          <p:cNvSpPr>
            <a:spLocks noGrp="1"/>
          </p:cNvSpPr>
          <p:nvPr>
            <p:ph type="dt" sz="half" idx="10"/>
          </p:nvPr>
        </p:nvSpPr>
        <p:spPr/>
        <p:txBody>
          <a:bodyPr/>
          <a:lstStyle/>
          <a:p>
            <a:fld id="{0350E273-1144-44BF-90C0-21FA7A152329}" type="datetime1">
              <a:rPr lang="en-US" smtClean="0"/>
              <a:t>02/07/2018</a:t>
            </a:fld>
            <a:endParaRPr lang="en-US"/>
          </a:p>
        </p:txBody>
      </p:sp>
      <p:sp>
        <p:nvSpPr>
          <p:cNvPr id="6" name="Footer Placeholder 5">
            <a:extLst>
              <a:ext uri="{FF2B5EF4-FFF2-40B4-BE49-F238E27FC236}">
                <a16:creationId xmlns:a16="http://schemas.microsoft.com/office/drawing/2014/main" id="{34614859-9FCD-4B5A-B83A-5CD0A6118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9245E-3315-41A5-BFB7-681396D1AF00}"/>
              </a:ext>
            </a:extLst>
          </p:cNvPr>
          <p:cNvSpPr>
            <a:spLocks noGrp="1"/>
          </p:cNvSpPr>
          <p:nvPr>
            <p:ph type="sldNum" sz="quarter" idx="12"/>
          </p:nvPr>
        </p:nvSpPr>
        <p:spPr/>
        <p:txBody>
          <a:bodyPr/>
          <a:lstStyle/>
          <a:p>
            <a:fld id="{1E81BDB4-5F3F-464A-A32A-75B544C87B3D}" type="slidenum">
              <a:rPr lang="en-US" smtClean="0"/>
              <a:t>‹#›</a:t>
            </a:fld>
            <a:endParaRPr lang="en-US"/>
          </a:p>
        </p:txBody>
      </p:sp>
    </p:spTree>
    <p:extLst>
      <p:ext uri="{BB962C8B-B14F-4D97-AF65-F5344CB8AC3E}">
        <p14:creationId xmlns:p14="http://schemas.microsoft.com/office/powerpoint/2010/main" val="3637364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3C04F-050B-42E4-B3AD-F634E3442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CDF756-7E50-4EB4-81CC-0B647BACCB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A3E4CC-5DAE-41BC-B3F9-D49738405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3E51C2-4141-4A85-A8CE-B9E2213359F2}"/>
              </a:ext>
            </a:extLst>
          </p:cNvPr>
          <p:cNvSpPr>
            <a:spLocks noGrp="1"/>
          </p:cNvSpPr>
          <p:nvPr>
            <p:ph type="dt" sz="half" idx="10"/>
          </p:nvPr>
        </p:nvSpPr>
        <p:spPr/>
        <p:txBody>
          <a:bodyPr/>
          <a:lstStyle/>
          <a:p>
            <a:fld id="{0BE9CC0D-E2A5-4DAC-8402-CC1543AB9197}" type="datetime1">
              <a:rPr lang="en-US" smtClean="0"/>
              <a:t>02/07/2018</a:t>
            </a:fld>
            <a:endParaRPr lang="en-US"/>
          </a:p>
        </p:txBody>
      </p:sp>
      <p:sp>
        <p:nvSpPr>
          <p:cNvPr id="6" name="Footer Placeholder 5">
            <a:extLst>
              <a:ext uri="{FF2B5EF4-FFF2-40B4-BE49-F238E27FC236}">
                <a16:creationId xmlns:a16="http://schemas.microsoft.com/office/drawing/2014/main" id="{4F54B1DE-6BE9-485A-8180-5BABA8FF6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6E797-5DF3-43F3-9898-DA1BBE4A029C}"/>
              </a:ext>
            </a:extLst>
          </p:cNvPr>
          <p:cNvSpPr>
            <a:spLocks noGrp="1"/>
          </p:cNvSpPr>
          <p:nvPr>
            <p:ph type="sldNum" sz="quarter" idx="12"/>
          </p:nvPr>
        </p:nvSpPr>
        <p:spPr/>
        <p:txBody>
          <a:bodyPr/>
          <a:lstStyle/>
          <a:p>
            <a:fld id="{1E81BDB4-5F3F-464A-A32A-75B544C87B3D}" type="slidenum">
              <a:rPr lang="en-US" smtClean="0"/>
              <a:t>‹#›</a:t>
            </a:fld>
            <a:endParaRPr lang="en-US"/>
          </a:p>
        </p:txBody>
      </p:sp>
    </p:spTree>
    <p:extLst>
      <p:ext uri="{BB962C8B-B14F-4D97-AF65-F5344CB8AC3E}">
        <p14:creationId xmlns:p14="http://schemas.microsoft.com/office/powerpoint/2010/main" val="4063103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DAC9F-4452-41A5-BF83-1BC02BA9A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EF04F4-8CD8-44FF-9A1B-5F4A39455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5A220A-64D0-4D2D-B60E-93AE0B0C0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6E211-4A5B-4F77-8CEF-35AAF683678D}" type="datetime1">
              <a:rPr lang="en-US" smtClean="0"/>
              <a:t>02/07/2018</a:t>
            </a:fld>
            <a:endParaRPr lang="en-US"/>
          </a:p>
        </p:txBody>
      </p:sp>
      <p:sp>
        <p:nvSpPr>
          <p:cNvPr id="5" name="Footer Placeholder 4">
            <a:extLst>
              <a:ext uri="{FF2B5EF4-FFF2-40B4-BE49-F238E27FC236}">
                <a16:creationId xmlns:a16="http://schemas.microsoft.com/office/drawing/2014/main" id="{36D3E7E1-B2D7-48F2-9D2B-BDE337170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3D35DD-DFCE-441E-A3F7-1BFB48D53A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1BDB4-5F3F-464A-A32A-75B544C87B3D}" type="slidenum">
              <a:rPr lang="en-US" smtClean="0"/>
              <a:t>‹#›</a:t>
            </a:fld>
            <a:endParaRPr lang="en-US"/>
          </a:p>
        </p:txBody>
      </p:sp>
    </p:spTree>
    <p:extLst>
      <p:ext uri="{BB962C8B-B14F-4D97-AF65-F5344CB8AC3E}">
        <p14:creationId xmlns:p14="http://schemas.microsoft.com/office/powerpoint/2010/main" val="15866046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CA4C-7143-45B0-BF9E-305FE42AF8F5}"/>
              </a:ext>
            </a:extLst>
          </p:cNvPr>
          <p:cNvSpPr>
            <a:spLocks noGrp="1"/>
          </p:cNvSpPr>
          <p:nvPr>
            <p:ph type="ctrTitle"/>
          </p:nvPr>
        </p:nvSpPr>
        <p:spPr>
          <a:xfrm>
            <a:off x="1524000" y="1269846"/>
            <a:ext cx="9144000" cy="3007185"/>
          </a:xfrm>
        </p:spPr>
        <p:txBody>
          <a:bodyPr>
            <a:normAutofit fontScale="90000"/>
          </a:bodyPr>
          <a:lstStyle/>
          <a:p>
            <a:r>
              <a:rPr lang="en-US">
                <a:latin typeface="Eras Demi ITC" panose="020B0805030504020804" pitchFamily="34" charset="0"/>
              </a:rPr>
              <a:t>Introduction </a:t>
            </a:r>
            <a:br>
              <a:rPr lang="en-US">
                <a:latin typeface="Eras Demi ITC" panose="020B0805030504020804" pitchFamily="34" charset="0"/>
              </a:rPr>
            </a:br>
            <a:r>
              <a:rPr lang="en-US">
                <a:latin typeface="Eras Demi ITC" panose="020B0805030504020804" pitchFamily="34" charset="0"/>
              </a:rPr>
              <a:t>to </a:t>
            </a:r>
            <a:br>
              <a:rPr lang="en-US">
                <a:latin typeface="Eras Demi ITC" panose="020B0805030504020804" pitchFamily="34" charset="0"/>
              </a:rPr>
            </a:br>
            <a:r>
              <a:rPr lang="en-US">
                <a:latin typeface="Eras Demi ITC" panose="020B0805030504020804" pitchFamily="34" charset="0"/>
              </a:rPr>
              <a:t>Artificial Neural Networks</a:t>
            </a:r>
          </a:p>
        </p:txBody>
      </p:sp>
      <p:sp>
        <p:nvSpPr>
          <p:cNvPr id="4" name="Slide Number Placeholder 3">
            <a:extLst>
              <a:ext uri="{FF2B5EF4-FFF2-40B4-BE49-F238E27FC236}">
                <a16:creationId xmlns:a16="http://schemas.microsoft.com/office/drawing/2014/main" id="{D0738C8D-E22F-49D9-AB25-7F2515241C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8438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4A06-12A7-491F-B241-CFD8AD92375E}"/>
              </a:ext>
            </a:extLst>
          </p:cNvPr>
          <p:cNvSpPr>
            <a:spLocks noGrp="1"/>
          </p:cNvSpPr>
          <p:nvPr>
            <p:ph type="title"/>
          </p:nvPr>
        </p:nvSpPr>
        <p:spPr/>
        <p:txBody>
          <a:bodyPr/>
          <a:lstStyle/>
          <a:p>
            <a:r>
              <a:rPr lang="en-US"/>
              <a:t>Equivalent Electrical Model</a:t>
            </a:r>
          </a:p>
        </p:txBody>
      </p:sp>
      <p:sp>
        <p:nvSpPr>
          <p:cNvPr id="3" name="Slide Number Placeholder 2">
            <a:extLst>
              <a:ext uri="{FF2B5EF4-FFF2-40B4-BE49-F238E27FC236}">
                <a16:creationId xmlns:a16="http://schemas.microsoft.com/office/drawing/2014/main" id="{40708E4E-235A-4356-B252-F2F318287E0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Oval 3">
            <a:extLst>
              <a:ext uri="{FF2B5EF4-FFF2-40B4-BE49-F238E27FC236}">
                <a16:creationId xmlns:a16="http://schemas.microsoft.com/office/drawing/2014/main" id="{83343130-97D8-4F34-ABC0-82EFD5419C9E}"/>
              </a:ext>
            </a:extLst>
          </p:cNvPr>
          <p:cNvSpPr/>
          <p:nvPr/>
        </p:nvSpPr>
        <p:spPr>
          <a:xfrm>
            <a:off x="4041059" y="2138516"/>
            <a:ext cx="1290484" cy="1290484"/>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a:ln>
                  <a:noFill/>
                </a:ln>
                <a:solidFill>
                  <a:prstClr val="black"/>
                </a:solidFill>
                <a:effectLst/>
                <a:uLnTx/>
                <a:uFillTx/>
                <a:latin typeface="Calibri" panose="020F0502020204030204"/>
                <a:ea typeface="+mn-ea"/>
                <a:cs typeface="+mn-cs"/>
              </a:rPr>
              <a:t>∑</a:t>
            </a:r>
          </a:p>
        </p:txBody>
      </p:sp>
      <p:cxnSp>
        <p:nvCxnSpPr>
          <p:cNvPr id="6" name="Straight Arrow Connector 5">
            <a:extLst>
              <a:ext uri="{FF2B5EF4-FFF2-40B4-BE49-F238E27FC236}">
                <a16:creationId xmlns:a16="http://schemas.microsoft.com/office/drawing/2014/main" id="{20DEC696-6BF5-4C7F-B369-65605B704D93}"/>
              </a:ext>
            </a:extLst>
          </p:cNvPr>
          <p:cNvCxnSpPr>
            <a:endCxn id="4" idx="1"/>
          </p:cNvCxnSpPr>
          <p:nvPr/>
        </p:nvCxnSpPr>
        <p:spPr>
          <a:xfrm>
            <a:off x="3023419" y="1696065"/>
            <a:ext cx="1206627" cy="6314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A36E0A2-72FD-471B-AC93-62943FBF582C}"/>
              </a:ext>
            </a:extLst>
          </p:cNvPr>
          <p:cNvCxnSpPr>
            <a:endCxn id="4" idx="2"/>
          </p:cNvCxnSpPr>
          <p:nvPr/>
        </p:nvCxnSpPr>
        <p:spPr>
          <a:xfrm>
            <a:off x="2580968" y="2783758"/>
            <a:ext cx="146009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A90F90E-CA57-47BE-B0CF-4DB1CB946234}"/>
              </a:ext>
            </a:extLst>
          </p:cNvPr>
          <p:cNvCxnSpPr>
            <a:endCxn id="4" idx="3"/>
          </p:cNvCxnSpPr>
          <p:nvPr/>
        </p:nvCxnSpPr>
        <p:spPr>
          <a:xfrm flipV="1">
            <a:off x="3023419" y="3240013"/>
            <a:ext cx="1206627" cy="5208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69FD599-5F00-4DB9-AF30-1E2F4FA70E85}"/>
              </a:ext>
            </a:extLst>
          </p:cNvPr>
          <p:cNvSpPr/>
          <p:nvPr/>
        </p:nvSpPr>
        <p:spPr>
          <a:xfrm>
            <a:off x="2816941" y="3709271"/>
            <a:ext cx="206477" cy="2064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1635C326-4050-42D9-BD4A-53BD632D10E7}"/>
              </a:ext>
            </a:extLst>
          </p:cNvPr>
          <p:cNvSpPr/>
          <p:nvPr/>
        </p:nvSpPr>
        <p:spPr>
          <a:xfrm>
            <a:off x="2374491" y="2680519"/>
            <a:ext cx="206477" cy="2064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CB8C3FF7-4D83-42C5-BD59-A366BAB15C2B}"/>
              </a:ext>
            </a:extLst>
          </p:cNvPr>
          <p:cNvSpPr/>
          <p:nvPr/>
        </p:nvSpPr>
        <p:spPr>
          <a:xfrm>
            <a:off x="2816942" y="1548530"/>
            <a:ext cx="206477" cy="2064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BCE6E8F-1BD1-4FB2-8439-C6AD588EB747}"/>
              </a:ext>
            </a:extLst>
          </p:cNvPr>
          <p:cNvSpPr txBox="1"/>
          <p:nvPr/>
        </p:nvSpPr>
        <p:spPr>
          <a:xfrm>
            <a:off x="2330244" y="1042546"/>
            <a:ext cx="66367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panose="020F0502020204030204"/>
                <a:ea typeface="+mn-ea"/>
                <a:cs typeface="+mn-cs"/>
              </a:rPr>
              <a:t>x</a:t>
            </a:r>
            <a:r>
              <a:rPr kumimoji="0" lang="en-US" sz="3600" b="0" i="0" u="none" strike="noStrike" kern="1200" cap="none" spc="0" normalizeH="0" baseline="-25000" noProof="0">
                <a:ln>
                  <a:noFill/>
                </a:ln>
                <a:solidFill>
                  <a:prstClr val="black"/>
                </a:solidFill>
                <a:effectLst/>
                <a:uLnTx/>
                <a:uFillTx/>
                <a:latin typeface="Calibri" panose="020F0502020204030204"/>
                <a:ea typeface="+mn-ea"/>
                <a:cs typeface="+mn-cs"/>
              </a:rPr>
              <a:t>1</a:t>
            </a:r>
          </a:p>
        </p:txBody>
      </p:sp>
      <p:sp>
        <p:nvSpPr>
          <p:cNvPr id="15" name="TextBox 14">
            <a:extLst>
              <a:ext uri="{FF2B5EF4-FFF2-40B4-BE49-F238E27FC236}">
                <a16:creationId xmlns:a16="http://schemas.microsoft.com/office/drawing/2014/main" id="{6DD70B04-998D-4528-938C-948787B7FB69}"/>
              </a:ext>
            </a:extLst>
          </p:cNvPr>
          <p:cNvSpPr txBox="1"/>
          <p:nvPr/>
        </p:nvSpPr>
        <p:spPr>
          <a:xfrm>
            <a:off x="1784554" y="2357353"/>
            <a:ext cx="66367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panose="020F0502020204030204"/>
                <a:ea typeface="+mn-ea"/>
                <a:cs typeface="+mn-cs"/>
              </a:rPr>
              <a:t>x</a:t>
            </a:r>
            <a:r>
              <a:rPr kumimoji="0" lang="en-US" sz="3600" b="0" i="0" u="none" strike="noStrike" kern="1200" cap="none" spc="0" normalizeH="0" baseline="-25000" noProof="0">
                <a:ln>
                  <a:noFill/>
                </a:ln>
                <a:solidFill>
                  <a:prstClr val="black"/>
                </a:solidFill>
                <a:effectLst/>
                <a:uLnTx/>
                <a:uFillTx/>
                <a:latin typeface="Calibri" panose="020F0502020204030204"/>
                <a:ea typeface="+mn-ea"/>
                <a:cs typeface="+mn-cs"/>
              </a:rPr>
              <a:t>2</a:t>
            </a:r>
          </a:p>
        </p:txBody>
      </p:sp>
      <p:sp>
        <p:nvSpPr>
          <p:cNvPr id="16" name="TextBox 15">
            <a:extLst>
              <a:ext uri="{FF2B5EF4-FFF2-40B4-BE49-F238E27FC236}">
                <a16:creationId xmlns:a16="http://schemas.microsoft.com/office/drawing/2014/main" id="{7CF3BB10-83DA-495E-8B07-0363CAF33DCA}"/>
              </a:ext>
            </a:extLst>
          </p:cNvPr>
          <p:cNvSpPr txBox="1"/>
          <p:nvPr/>
        </p:nvSpPr>
        <p:spPr>
          <a:xfrm>
            <a:off x="2330244" y="3647839"/>
            <a:ext cx="66367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panose="020F0502020204030204"/>
                <a:ea typeface="+mn-ea"/>
                <a:cs typeface="+mn-cs"/>
              </a:rPr>
              <a:t>x</a:t>
            </a:r>
            <a:r>
              <a:rPr kumimoji="0" lang="en-US" sz="3600" b="0" i="0" u="none" strike="noStrike" kern="1200" cap="none" spc="0" normalizeH="0" baseline="-25000" noProof="0">
                <a:ln>
                  <a:noFill/>
                </a:ln>
                <a:solidFill>
                  <a:prstClr val="black"/>
                </a:solidFill>
                <a:effectLst/>
                <a:uLnTx/>
                <a:uFillTx/>
                <a:latin typeface="Calibri" panose="020F0502020204030204"/>
                <a:ea typeface="+mn-ea"/>
                <a:cs typeface="+mn-cs"/>
              </a:rPr>
              <a:t>n</a:t>
            </a:r>
          </a:p>
        </p:txBody>
      </p:sp>
      <p:sp>
        <p:nvSpPr>
          <p:cNvPr id="17" name="TextBox 16">
            <a:extLst>
              <a:ext uri="{FF2B5EF4-FFF2-40B4-BE49-F238E27FC236}">
                <a16:creationId xmlns:a16="http://schemas.microsoft.com/office/drawing/2014/main" id="{573B1E42-D408-4FF2-AEE6-9A504CFEFE31}"/>
              </a:ext>
            </a:extLst>
          </p:cNvPr>
          <p:cNvSpPr txBox="1"/>
          <p:nvPr/>
        </p:nvSpPr>
        <p:spPr>
          <a:xfrm>
            <a:off x="3480619" y="1388948"/>
            <a:ext cx="74942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panose="020F0502020204030204"/>
                <a:ea typeface="+mn-ea"/>
                <a:cs typeface="+mn-cs"/>
              </a:rPr>
              <a:t>w</a:t>
            </a:r>
            <a:r>
              <a:rPr kumimoji="0" lang="en-US" sz="3600" b="0" i="0" u="none" strike="noStrike" kern="1200" cap="none" spc="0" normalizeH="0" baseline="-25000" noProof="0">
                <a:ln>
                  <a:noFill/>
                </a:ln>
                <a:solidFill>
                  <a:prstClr val="black"/>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81AC856B-88B0-4CC7-A4AA-5560B1C3849F}"/>
              </a:ext>
            </a:extLst>
          </p:cNvPr>
          <p:cNvSpPr txBox="1"/>
          <p:nvPr/>
        </p:nvSpPr>
        <p:spPr>
          <a:xfrm>
            <a:off x="2993921" y="2145131"/>
            <a:ext cx="74942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panose="020F0502020204030204"/>
                <a:ea typeface="+mn-ea"/>
                <a:cs typeface="+mn-cs"/>
              </a:rPr>
              <a:t>w</a:t>
            </a:r>
            <a:r>
              <a:rPr kumimoji="0" lang="en-US" sz="3600" b="0" i="0" u="none" strike="noStrike" kern="1200" cap="none" spc="0" normalizeH="0" baseline="-25000" noProof="0">
                <a:ln>
                  <a:noFill/>
                </a:ln>
                <a:solidFill>
                  <a:prstClr val="black"/>
                </a:solidFill>
                <a:effectLst/>
                <a:uLnTx/>
                <a:uFillTx/>
                <a:latin typeface="Calibri" panose="020F0502020204030204"/>
                <a:ea typeface="+mn-ea"/>
                <a:cs typeface="+mn-cs"/>
              </a:rPr>
              <a:t>2</a:t>
            </a:r>
          </a:p>
        </p:txBody>
      </p:sp>
      <p:sp>
        <p:nvSpPr>
          <p:cNvPr id="19" name="TextBox 18">
            <a:extLst>
              <a:ext uri="{FF2B5EF4-FFF2-40B4-BE49-F238E27FC236}">
                <a16:creationId xmlns:a16="http://schemas.microsoft.com/office/drawing/2014/main" id="{EB907640-6500-4545-A014-D53609ADB9FF}"/>
              </a:ext>
            </a:extLst>
          </p:cNvPr>
          <p:cNvSpPr txBox="1"/>
          <p:nvPr/>
        </p:nvSpPr>
        <p:spPr>
          <a:xfrm>
            <a:off x="3073667" y="2868797"/>
            <a:ext cx="74942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panose="020F0502020204030204"/>
                <a:ea typeface="+mn-ea"/>
                <a:cs typeface="+mn-cs"/>
              </a:rPr>
              <a:t>w</a:t>
            </a:r>
            <a:r>
              <a:rPr kumimoji="0" lang="en-US" sz="3600" b="0" i="0" u="none" strike="noStrike" kern="1200" cap="none" spc="0" normalizeH="0" baseline="-25000" noProof="0">
                <a:ln>
                  <a:noFill/>
                </a:ln>
                <a:solidFill>
                  <a:prstClr val="black"/>
                </a:solidFill>
                <a:effectLst/>
                <a:uLnTx/>
                <a:uFillTx/>
                <a:latin typeface="Calibri" panose="020F0502020204030204"/>
                <a:ea typeface="+mn-ea"/>
                <a:cs typeface="+mn-cs"/>
              </a:rPr>
              <a:t>n</a:t>
            </a:r>
          </a:p>
        </p:txBody>
      </p:sp>
      <p:cxnSp>
        <p:nvCxnSpPr>
          <p:cNvPr id="21" name="Straight Connector 20">
            <a:extLst>
              <a:ext uri="{FF2B5EF4-FFF2-40B4-BE49-F238E27FC236}">
                <a16:creationId xmlns:a16="http://schemas.microsoft.com/office/drawing/2014/main" id="{3F0FDD9B-1F20-4BBE-94B8-7FFAD9E9BFED}"/>
              </a:ext>
            </a:extLst>
          </p:cNvPr>
          <p:cNvCxnSpPr>
            <a:cxnSpLocks/>
            <a:stCxn id="4" idx="6"/>
          </p:cNvCxnSpPr>
          <p:nvPr/>
        </p:nvCxnSpPr>
        <p:spPr>
          <a:xfrm>
            <a:off x="5331543" y="2783758"/>
            <a:ext cx="3866536" cy="77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251688-D6D2-4DE0-B8F1-942C16F4700C}"/>
              </a:ext>
            </a:extLst>
          </p:cNvPr>
          <p:cNvCxnSpPr/>
          <p:nvPr/>
        </p:nvCxnSpPr>
        <p:spPr>
          <a:xfrm flipV="1">
            <a:off x="7949381" y="1755007"/>
            <a:ext cx="1150374" cy="10287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3881F2-D529-4FAE-88D5-708D2EF5BE7A}"/>
              </a:ext>
            </a:extLst>
          </p:cNvPr>
          <p:cNvCxnSpPr/>
          <p:nvPr/>
        </p:nvCxnSpPr>
        <p:spPr>
          <a:xfrm>
            <a:off x="7949381" y="2783757"/>
            <a:ext cx="1150374" cy="9255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6F2D2AA-A423-4209-82F4-8C883E3E5C68}"/>
              </a:ext>
            </a:extLst>
          </p:cNvPr>
          <p:cNvSpPr/>
          <p:nvPr/>
        </p:nvSpPr>
        <p:spPr>
          <a:xfrm>
            <a:off x="9065342" y="1622271"/>
            <a:ext cx="206477" cy="2064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2B9FD31E-B342-4D24-87F0-58697C5AD6CA}"/>
              </a:ext>
            </a:extLst>
          </p:cNvPr>
          <p:cNvSpPr/>
          <p:nvPr/>
        </p:nvSpPr>
        <p:spPr>
          <a:xfrm>
            <a:off x="9065342" y="3635526"/>
            <a:ext cx="206477" cy="2064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BC24E960-C7AE-4C72-8DB9-180D40485D1B}"/>
              </a:ext>
            </a:extLst>
          </p:cNvPr>
          <p:cNvSpPr/>
          <p:nvPr/>
        </p:nvSpPr>
        <p:spPr>
          <a:xfrm>
            <a:off x="9217742" y="2680518"/>
            <a:ext cx="206477" cy="2064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5381FA55-225A-4D72-9F08-ADBC7CDF4A67}"/>
              </a:ext>
            </a:extLst>
          </p:cNvPr>
          <p:cNvSpPr txBox="1"/>
          <p:nvPr/>
        </p:nvSpPr>
        <p:spPr>
          <a:xfrm>
            <a:off x="3790335" y="4527843"/>
            <a:ext cx="495545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Calibri" panose="020F0502020204030204"/>
                <a:ea typeface="+mn-ea"/>
                <a:cs typeface="+mn-cs"/>
              </a:rPr>
              <a:t>x</a:t>
            </a:r>
            <a:r>
              <a:rPr kumimoji="0" lang="en-US" sz="4000" b="0" i="0" u="none" strike="noStrike" kern="1200" cap="none" spc="0" normalizeH="0" baseline="-25000" noProof="0">
                <a:ln>
                  <a:noFill/>
                </a:ln>
                <a:solidFill>
                  <a:prstClr val="black"/>
                </a:solidFill>
                <a:effectLst/>
                <a:uLnTx/>
                <a:uFillTx/>
                <a:latin typeface="Calibri" panose="020F0502020204030204"/>
                <a:ea typeface="+mn-ea"/>
                <a:cs typeface="+mn-cs"/>
              </a:rPr>
              <a:t>1</a:t>
            </a:r>
            <a:r>
              <a:rPr kumimoji="0" lang="en-US" sz="4000" b="0" i="0" u="none" strike="noStrike" kern="1200" cap="none" spc="0" normalizeH="0" baseline="0" noProof="0">
                <a:ln>
                  <a:noFill/>
                </a:ln>
                <a:solidFill>
                  <a:prstClr val="black"/>
                </a:solidFill>
                <a:effectLst/>
                <a:uLnTx/>
                <a:uFillTx/>
                <a:latin typeface="Calibri" panose="020F0502020204030204"/>
                <a:ea typeface="+mn-ea"/>
                <a:cs typeface="+mn-cs"/>
              </a:rPr>
              <a:t>w</a:t>
            </a:r>
            <a:r>
              <a:rPr kumimoji="0" lang="en-US" sz="4000" b="0" i="0" u="none" strike="noStrike" kern="1200" cap="none" spc="0" normalizeH="0" baseline="-25000" noProof="0">
                <a:ln>
                  <a:noFill/>
                </a:ln>
                <a:solidFill>
                  <a:prstClr val="black"/>
                </a:solidFill>
                <a:effectLst/>
                <a:uLnTx/>
                <a:uFillTx/>
                <a:latin typeface="Calibri" panose="020F0502020204030204"/>
                <a:ea typeface="+mn-ea"/>
                <a:cs typeface="+mn-cs"/>
              </a:rPr>
              <a:t>1</a:t>
            </a:r>
            <a:r>
              <a:rPr kumimoji="0" lang="en-US" sz="4000" b="0" i="0" u="none" strike="noStrike" kern="1200" cap="none" spc="0" normalizeH="0" baseline="0" noProof="0">
                <a:ln>
                  <a:noFill/>
                </a:ln>
                <a:solidFill>
                  <a:prstClr val="black"/>
                </a:solidFill>
                <a:effectLst/>
                <a:uLnTx/>
                <a:uFillTx/>
                <a:latin typeface="Calibri" panose="020F0502020204030204"/>
                <a:ea typeface="+mn-ea"/>
                <a:cs typeface="+mn-cs"/>
              </a:rPr>
              <a:t> + x</a:t>
            </a:r>
            <a:r>
              <a:rPr kumimoji="0" lang="en-US" sz="4000" b="0" i="0" u="none" strike="noStrike" kern="1200" cap="none" spc="0" normalizeH="0" baseline="-25000" noProof="0">
                <a:ln>
                  <a:noFill/>
                </a:ln>
                <a:solidFill>
                  <a:prstClr val="black"/>
                </a:solidFill>
                <a:effectLst/>
                <a:uLnTx/>
                <a:uFillTx/>
                <a:latin typeface="Calibri" panose="020F0502020204030204"/>
                <a:ea typeface="+mn-ea"/>
                <a:cs typeface="+mn-cs"/>
              </a:rPr>
              <a:t>2</a:t>
            </a:r>
            <a:r>
              <a:rPr kumimoji="0" lang="en-US" sz="4000" b="0" i="0" u="none" strike="noStrike" kern="1200" cap="none" spc="0" normalizeH="0" baseline="0" noProof="0">
                <a:ln>
                  <a:noFill/>
                </a:ln>
                <a:solidFill>
                  <a:prstClr val="black"/>
                </a:solidFill>
                <a:effectLst/>
                <a:uLnTx/>
                <a:uFillTx/>
                <a:latin typeface="Calibri" panose="020F0502020204030204"/>
                <a:ea typeface="+mn-ea"/>
                <a:cs typeface="+mn-cs"/>
              </a:rPr>
              <a:t>w</a:t>
            </a:r>
            <a:r>
              <a:rPr kumimoji="0" lang="en-US" sz="4000" b="0" i="0" u="none" strike="noStrike" kern="1200" cap="none" spc="0" normalizeH="0" baseline="-25000" noProof="0">
                <a:ln>
                  <a:noFill/>
                </a:ln>
                <a:solidFill>
                  <a:prstClr val="black"/>
                </a:solidFill>
                <a:effectLst/>
                <a:uLnTx/>
                <a:uFillTx/>
                <a:latin typeface="Calibri" panose="020F0502020204030204"/>
                <a:ea typeface="+mn-ea"/>
                <a:cs typeface="+mn-cs"/>
              </a:rPr>
              <a:t>2</a:t>
            </a:r>
            <a:r>
              <a:rPr kumimoji="0" lang="en-US" sz="4000" b="0" i="0" u="none" strike="noStrike" kern="1200" cap="none" spc="0" normalizeH="0" baseline="0" noProof="0">
                <a:ln>
                  <a:noFill/>
                </a:ln>
                <a:solidFill>
                  <a:prstClr val="black"/>
                </a:solidFill>
                <a:effectLst/>
                <a:uLnTx/>
                <a:uFillTx/>
                <a:latin typeface="Calibri" panose="020F0502020204030204"/>
                <a:ea typeface="+mn-ea"/>
                <a:cs typeface="+mn-cs"/>
              </a:rPr>
              <a:t> + … + x</a:t>
            </a:r>
            <a:r>
              <a:rPr kumimoji="0" lang="en-US" sz="4000" b="0" i="0" u="none" strike="noStrike" kern="1200" cap="none" spc="0" normalizeH="0" baseline="-25000" noProof="0">
                <a:ln>
                  <a:noFill/>
                </a:ln>
                <a:solidFill>
                  <a:prstClr val="black"/>
                </a:solidFill>
                <a:effectLst/>
                <a:uLnTx/>
                <a:uFillTx/>
                <a:latin typeface="Calibri" panose="020F0502020204030204"/>
                <a:ea typeface="+mn-ea"/>
                <a:cs typeface="+mn-cs"/>
              </a:rPr>
              <a:t>n</a:t>
            </a:r>
            <a:r>
              <a:rPr kumimoji="0" lang="en-US" sz="4000" b="0" i="0" u="none" strike="noStrike" kern="1200" cap="none" spc="0" normalizeH="0" baseline="0" noProof="0">
                <a:ln>
                  <a:noFill/>
                </a:ln>
                <a:solidFill>
                  <a:prstClr val="black"/>
                </a:solidFill>
                <a:effectLst/>
                <a:uLnTx/>
                <a:uFillTx/>
                <a:latin typeface="Calibri" panose="020F0502020204030204"/>
                <a:ea typeface="+mn-ea"/>
                <a:cs typeface="+mn-cs"/>
              </a:rPr>
              <a:t>w</a:t>
            </a:r>
            <a:r>
              <a:rPr kumimoji="0" lang="en-US" sz="4000" b="0" i="0" u="none" strike="noStrike" kern="1200" cap="none" spc="0" normalizeH="0" baseline="-25000" noProof="0">
                <a:ln>
                  <a:noFill/>
                </a:ln>
                <a:solidFill>
                  <a:prstClr val="black"/>
                </a:solidFill>
                <a:effectLst/>
                <a:uLnTx/>
                <a:uFillTx/>
                <a:latin typeface="Calibri" panose="020F0502020204030204"/>
                <a:ea typeface="+mn-ea"/>
                <a:cs typeface="+mn-cs"/>
              </a:rPr>
              <a:t>n</a:t>
            </a:r>
          </a:p>
        </p:txBody>
      </p:sp>
      <p:cxnSp>
        <p:nvCxnSpPr>
          <p:cNvPr id="32" name="Straight Arrow Connector 31">
            <a:extLst>
              <a:ext uri="{FF2B5EF4-FFF2-40B4-BE49-F238E27FC236}">
                <a16:creationId xmlns:a16="http://schemas.microsoft.com/office/drawing/2014/main" id="{3BB8E820-CD71-425D-A7FD-B8A9A2AE9D89}"/>
              </a:ext>
            </a:extLst>
          </p:cNvPr>
          <p:cNvCxnSpPr>
            <a:cxnSpLocks/>
          </p:cNvCxnSpPr>
          <p:nvPr/>
        </p:nvCxnSpPr>
        <p:spPr>
          <a:xfrm flipH="1" flipV="1">
            <a:off x="4675240" y="3515129"/>
            <a:ext cx="263815" cy="129048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985A3A6-C794-4CF2-B69C-16BCDFBB80DF}"/>
              </a:ext>
            </a:extLst>
          </p:cNvPr>
          <p:cNvSpPr txBox="1"/>
          <p:nvPr/>
        </p:nvSpPr>
        <p:spPr>
          <a:xfrm>
            <a:off x="4939055" y="4122400"/>
            <a:ext cx="165182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Net signal</a:t>
            </a:r>
          </a:p>
        </p:txBody>
      </p:sp>
      <p:sp>
        <p:nvSpPr>
          <p:cNvPr id="7" name="Rectangle 6">
            <a:extLst>
              <a:ext uri="{FF2B5EF4-FFF2-40B4-BE49-F238E27FC236}">
                <a16:creationId xmlns:a16="http://schemas.microsoft.com/office/drawing/2014/main" id="{1FF7D792-030A-41D9-BFFE-29F0AEA3C4C0}"/>
              </a:ext>
            </a:extLst>
          </p:cNvPr>
          <p:cNvSpPr/>
          <p:nvPr/>
        </p:nvSpPr>
        <p:spPr>
          <a:xfrm>
            <a:off x="5914103" y="2145131"/>
            <a:ext cx="1326269" cy="127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A472C72-7592-4CA3-8A44-C83522A57C87}"/>
              </a:ext>
            </a:extLst>
          </p:cNvPr>
          <p:cNvSpPr txBox="1"/>
          <p:nvPr/>
        </p:nvSpPr>
        <p:spPr>
          <a:xfrm>
            <a:off x="5675389" y="1380284"/>
            <a:ext cx="169880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Non-linear unit</a:t>
            </a:r>
          </a:p>
        </p:txBody>
      </p:sp>
    </p:spTree>
    <p:extLst>
      <p:ext uri="{BB962C8B-B14F-4D97-AF65-F5344CB8AC3E}">
        <p14:creationId xmlns:p14="http://schemas.microsoft.com/office/powerpoint/2010/main" val="3491619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2" descr="Image result for neural network">
            <a:extLst>
              <a:ext uri="{FF2B5EF4-FFF2-40B4-BE49-F238E27FC236}">
                <a16:creationId xmlns:a16="http://schemas.microsoft.com/office/drawing/2014/main" id="{250C182D-589E-4F70-A0BE-1522C0805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9710" y="1905973"/>
            <a:ext cx="4301779" cy="36821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6F2CA4C-7143-45B0-BF9E-305FE42AF8F5}"/>
              </a:ext>
            </a:extLst>
          </p:cNvPr>
          <p:cNvSpPr>
            <a:spLocks noGrp="1"/>
          </p:cNvSpPr>
          <p:nvPr>
            <p:ph type="ctrTitle"/>
          </p:nvPr>
        </p:nvSpPr>
        <p:spPr>
          <a:xfrm>
            <a:off x="1524000" y="1269846"/>
            <a:ext cx="9144000" cy="3007185"/>
          </a:xfrm>
        </p:spPr>
        <p:txBody>
          <a:bodyPr>
            <a:normAutofit fontScale="90000"/>
          </a:bodyPr>
          <a:lstStyle/>
          <a:p>
            <a:r>
              <a:rPr lang="en-US">
                <a:latin typeface="Eras Demi ITC" panose="020B0805030504020804" pitchFamily="34" charset="0"/>
              </a:rPr>
              <a:t>Introduction </a:t>
            </a:r>
            <a:br>
              <a:rPr lang="en-US">
                <a:latin typeface="Eras Demi ITC" panose="020B0805030504020804" pitchFamily="34" charset="0"/>
              </a:rPr>
            </a:br>
            <a:r>
              <a:rPr lang="en-US">
                <a:latin typeface="Eras Demi ITC" panose="020B0805030504020804" pitchFamily="34" charset="0"/>
              </a:rPr>
              <a:t>to </a:t>
            </a:r>
            <a:br>
              <a:rPr lang="en-US">
                <a:latin typeface="Eras Demi ITC" panose="020B0805030504020804" pitchFamily="34" charset="0"/>
              </a:rPr>
            </a:br>
            <a:r>
              <a:rPr lang="en-US">
                <a:latin typeface="Eras Demi ITC" panose="020B0805030504020804" pitchFamily="34" charset="0"/>
              </a:rPr>
              <a:t>Artificial Neural Networks</a:t>
            </a:r>
          </a:p>
        </p:txBody>
      </p:sp>
      <p:sp>
        <p:nvSpPr>
          <p:cNvPr id="4" name="Slide Number Placeholder 3">
            <a:extLst>
              <a:ext uri="{FF2B5EF4-FFF2-40B4-BE49-F238E27FC236}">
                <a16:creationId xmlns:a16="http://schemas.microsoft.com/office/drawing/2014/main" id="{D0738C8D-E22F-49D9-AB25-7F2515241C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7208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0D3F40-A2DF-4062-B460-4160DDCDD1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Rectangle 3">
            <a:extLst>
              <a:ext uri="{FF2B5EF4-FFF2-40B4-BE49-F238E27FC236}">
                <a16:creationId xmlns:a16="http://schemas.microsoft.com/office/drawing/2014/main" id="{3B6D89F8-A0B6-4A02-9FCA-DCEBE9409854}"/>
              </a:ext>
            </a:extLst>
          </p:cNvPr>
          <p:cNvSpPr/>
          <p:nvPr/>
        </p:nvSpPr>
        <p:spPr>
          <a:xfrm>
            <a:off x="1524000" y="1271405"/>
            <a:ext cx="9143999" cy="3785652"/>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rPr>
              <a:t>Artificial Neural Network (ANN) uses the processing of the brain as a basis to develop algorithms that can be used to model complex patterns and prediction problems.</a:t>
            </a:r>
          </a:p>
        </p:txBody>
      </p:sp>
    </p:spTree>
    <p:extLst>
      <p:ext uri="{BB962C8B-B14F-4D97-AF65-F5344CB8AC3E}">
        <p14:creationId xmlns:p14="http://schemas.microsoft.com/office/powerpoint/2010/main" val="476263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A298-4059-407D-B993-EF2B681E3DB7}"/>
              </a:ext>
            </a:extLst>
          </p:cNvPr>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What is an ANN?</a:t>
            </a:r>
          </a:p>
        </p:txBody>
      </p:sp>
      <p:sp>
        <p:nvSpPr>
          <p:cNvPr id="3" name="Slide Number Placeholder 2">
            <a:extLst>
              <a:ext uri="{FF2B5EF4-FFF2-40B4-BE49-F238E27FC236}">
                <a16:creationId xmlns:a16="http://schemas.microsoft.com/office/drawing/2014/main" id="{80145353-517F-4F21-AC75-74ADF3E120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TextBox 3">
            <a:extLst>
              <a:ext uri="{FF2B5EF4-FFF2-40B4-BE49-F238E27FC236}">
                <a16:creationId xmlns:a16="http://schemas.microsoft.com/office/drawing/2014/main" id="{D1E2037C-5B3C-410D-ADE8-C9F4BC175EF7}"/>
              </a:ext>
            </a:extLst>
          </p:cNvPr>
          <p:cNvSpPr txBox="1"/>
          <p:nvPr/>
        </p:nvSpPr>
        <p:spPr>
          <a:xfrm>
            <a:off x="973394" y="1120676"/>
            <a:ext cx="10220632" cy="2308324"/>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Gadugi" panose="020B0502040204020203" pitchFamily="34" charset="0"/>
                <a:ea typeface="+mn-ea"/>
                <a:cs typeface="+mn-cs"/>
              </a:rPr>
              <a:t>An Artificial Neural Network (ANN) is a </a:t>
            </a:r>
            <a:r>
              <a:rPr kumimoji="0" lang="en-US" sz="3600" b="1" i="0" u="none" strike="noStrike" kern="1200" cap="none" spc="0" normalizeH="0" baseline="0" noProof="0">
                <a:ln>
                  <a:noFill/>
                </a:ln>
                <a:solidFill>
                  <a:prstClr val="black"/>
                </a:solidFill>
                <a:effectLst/>
                <a:uLnTx/>
                <a:uFillTx/>
                <a:latin typeface="Gadugi" panose="020B0502040204020203" pitchFamily="34" charset="0"/>
                <a:ea typeface="+mn-ea"/>
                <a:cs typeface="+mn-cs"/>
              </a:rPr>
              <a:t>mathematical model </a:t>
            </a:r>
            <a:r>
              <a:rPr kumimoji="0" lang="en-US" sz="3600" b="0" i="0" u="none" strike="noStrike" kern="1200" cap="none" spc="0" normalizeH="0" baseline="0" noProof="0">
                <a:ln>
                  <a:noFill/>
                </a:ln>
                <a:solidFill>
                  <a:prstClr val="black"/>
                </a:solidFill>
                <a:effectLst/>
                <a:uLnTx/>
                <a:uFillTx/>
                <a:latin typeface="Gadugi" panose="020B0502040204020203" pitchFamily="34" charset="0"/>
                <a:ea typeface="+mn-ea"/>
                <a:cs typeface="+mn-cs"/>
              </a:rPr>
              <a:t>that tries to </a:t>
            </a:r>
            <a:r>
              <a:rPr kumimoji="0" lang="en-US" sz="3600" b="1" i="0" u="none" strike="noStrike" kern="1200" cap="none" spc="0" normalizeH="0" baseline="0" noProof="0">
                <a:ln>
                  <a:noFill/>
                </a:ln>
                <a:solidFill>
                  <a:prstClr val="black"/>
                </a:solidFill>
                <a:effectLst/>
                <a:uLnTx/>
                <a:uFillTx/>
                <a:latin typeface="Gadugi" panose="020B0502040204020203" pitchFamily="34" charset="0"/>
                <a:ea typeface="+mn-ea"/>
                <a:cs typeface="+mn-cs"/>
              </a:rPr>
              <a:t>simulate</a:t>
            </a:r>
            <a:r>
              <a:rPr kumimoji="0" lang="en-US" sz="3600" b="0" i="0" u="none" strike="noStrike" kern="1200" cap="none" spc="0" normalizeH="0" baseline="0" noProof="0">
                <a:ln>
                  <a:noFill/>
                </a:ln>
                <a:solidFill>
                  <a:prstClr val="black"/>
                </a:solidFill>
                <a:effectLst/>
                <a:uLnTx/>
                <a:uFillTx/>
                <a:latin typeface="Gadugi" panose="020B0502040204020203" pitchFamily="34" charset="0"/>
                <a:ea typeface="+mn-ea"/>
                <a:cs typeface="+mn-cs"/>
              </a:rPr>
              <a:t> the </a:t>
            </a:r>
            <a:r>
              <a:rPr kumimoji="0" lang="en-US" sz="3600" b="1" i="0" u="none" strike="noStrike" kern="1200" cap="none" spc="0" normalizeH="0" baseline="0" noProof="0">
                <a:ln>
                  <a:noFill/>
                </a:ln>
                <a:solidFill>
                  <a:prstClr val="black"/>
                </a:solidFill>
                <a:effectLst/>
                <a:uLnTx/>
                <a:uFillTx/>
                <a:latin typeface="Gadugi" panose="020B0502040204020203" pitchFamily="34" charset="0"/>
                <a:ea typeface="+mn-ea"/>
                <a:cs typeface="+mn-cs"/>
              </a:rPr>
              <a:t>structure</a:t>
            </a:r>
            <a:r>
              <a:rPr kumimoji="0" lang="en-US" sz="3600" b="0" i="0" u="none" strike="noStrike" kern="1200" cap="none" spc="0" normalizeH="0" baseline="0" noProof="0">
                <a:ln>
                  <a:noFill/>
                </a:ln>
                <a:solidFill>
                  <a:prstClr val="black"/>
                </a:solidFill>
                <a:effectLst/>
                <a:uLnTx/>
                <a:uFillTx/>
                <a:latin typeface="Gadugi" panose="020B0502040204020203" pitchFamily="34" charset="0"/>
                <a:ea typeface="+mn-ea"/>
                <a:cs typeface="+mn-cs"/>
              </a:rPr>
              <a:t> and </a:t>
            </a:r>
            <a:r>
              <a:rPr kumimoji="0" lang="en-US" sz="3600" b="1" i="0" u="none" strike="noStrike" kern="1200" cap="none" spc="0" normalizeH="0" baseline="0" noProof="0">
                <a:ln>
                  <a:noFill/>
                </a:ln>
                <a:solidFill>
                  <a:prstClr val="black"/>
                </a:solidFill>
                <a:effectLst/>
                <a:uLnTx/>
                <a:uFillTx/>
                <a:latin typeface="Gadugi" panose="020B0502040204020203" pitchFamily="34" charset="0"/>
                <a:ea typeface="+mn-ea"/>
                <a:cs typeface="+mn-cs"/>
              </a:rPr>
              <a:t>functionalities</a:t>
            </a:r>
            <a:r>
              <a:rPr kumimoji="0" lang="en-US" sz="3600" b="0" i="0" u="none" strike="noStrike" kern="1200" cap="none" spc="0" normalizeH="0" baseline="0" noProof="0">
                <a:ln>
                  <a:noFill/>
                </a:ln>
                <a:solidFill>
                  <a:prstClr val="black"/>
                </a:solidFill>
                <a:effectLst/>
                <a:uLnTx/>
                <a:uFillTx/>
                <a:latin typeface="Gadugi" panose="020B0502040204020203" pitchFamily="34" charset="0"/>
                <a:ea typeface="+mn-ea"/>
                <a:cs typeface="+mn-cs"/>
              </a:rPr>
              <a:t> of </a:t>
            </a:r>
            <a:r>
              <a:rPr kumimoji="0" lang="en-US" sz="3600" b="1" i="0" u="none" strike="noStrike" kern="1200" cap="none" spc="0" normalizeH="0" baseline="0" noProof="0">
                <a:ln>
                  <a:noFill/>
                </a:ln>
                <a:solidFill>
                  <a:prstClr val="black"/>
                </a:solidFill>
                <a:effectLst/>
                <a:uLnTx/>
                <a:uFillTx/>
                <a:latin typeface="Gadugi" panose="020B0502040204020203" pitchFamily="34" charset="0"/>
                <a:ea typeface="+mn-ea"/>
                <a:cs typeface="+mn-cs"/>
              </a:rPr>
              <a:t>biological neural networks</a:t>
            </a:r>
            <a:r>
              <a:rPr kumimoji="0" lang="en-US" sz="3600" b="0" i="0" u="none" strike="noStrike" kern="1200" cap="none" spc="0" normalizeH="0" baseline="0" noProof="0">
                <a:ln>
                  <a:noFill/>
                </a:ln>
                <a:solidFill>
                  <a:prstClr val="black"/>
                </a:solidFill>
                <a:effectLst/>
                <a:uLnTx/>
                <a:uFillTx/>
                <a:latin typeface="Gadugi" panose="020B0502040204020203" pitchFamily="34" charset="0"/>
                <a:ea typeface="+mn-ea"/>
                <a:cs typeface="+mn-cs"/>
              </a:rPr>
              <a:t>.</a:t>
            </a:r>
            <a:endParaRPr kumimoji="0" lang="en-US" sz="3600" b="0" i="0" u="none" strike="noStrike" kern="1200" cap="none" spc="0" normalizeH="0" baseline="0" noProof="0">
              <a:ln>
                <a:noFill/>
              </a:ln>
              <a:solidFill>
                <a:prstClr val="black"/>
              </a:solidFill>
              <a:effectLst/>
              <a:uLnTx/>
              <a:uFillTx/>
              <a:latin typeface="Gadugi" panose="020B0502040204020203"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37B8E7BE-D837-4A42-97E8-DBF60B48EFA2}"/>
              </a:ext>
            </a:extLst>
          </p:cNvPr>
          <p:cNvSpPr/>
          <p:nvPr/>
        </p:nvSpPr>
        <p:spPr>
          <a:xfrm>
            <a:off x="973394" y="4246343"/>
            <a:ext cx="10220632"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black"/>
                </a:solidFill>
                <a:effectLst/>
                <a:uLnTx/>
                <a:uFillTx/>
                <a:latin typeface="Gadugi" panose="020B0502040204020203" pitchFamily="34" charset="0"/>
                <a:ea typeface="+mn-ea"/>
                <a:cs typeface="+mn-cs"/>
              </a:rPr>
              <a:t>Basic building block</a:t>
            </a:r>
            <a:r>
              <a:rPr kumimoji="0" lang="en-US" sz="3200" b="0" i="0" u="none" strike="noStrike" kern="1200" cap="none" spc="0" normalizeH="0" baseline="0" noProof="0">
                <a:ln>
                  <a:noFill/>
                </a:ln>
                <a:solidFill>
                  <a:prstClr val="black"/>
                </a:solidFill>
                <a:effectLst/>
                <a:uLnTx/>
                <a:uFillTx/>
                <a:latin typeface="Gadugi" panose="020B0502040204020203" pitchFamily="34" charset="0"/>
                <a:ea typeface="+mn-ea"/>
                <a:cs typeface="+mn-cs"/>
              </a:rPr>
              <a:t> of every artificial neural network is </a:t>
            </a:r>
            <a:r>
              <a:rPr kumimoji="0" lang="en-US" sz="3200" b="1" i="0" u="none" strike="noStrike" kern="1200" cap="none" spc="0" normalizeH="0" baseline="0" noProof="0">
                <a:ln>
                  <a:noFill/>
                </a:ln>
                <a:solidFill>
                  <a:prstClr val="black"/>
                </a:solidFill>
                <a:effectLst/>
                <a:uLnTx/>
                <a:uFillTx/>
                <a:latin typeface="Gadugi" panose="020B0502040204020203" pitchFamily="34" charset="0"/>
                <a:ea typeface="+mn-ea"/>
                <a:cs typeface="+mn-cs"/>
              </a:rPr>
              <a:t>artificial neuron</a:t>
            </a:r>
            <a:r>
              <a:rPr kumimoji="0" lang="en-US" sz="3200" b="0" i="0" u="none" strike="noStrike" kern="1200" cap="none" spc="0" normalizeH="0" baseline="0" noProof="0">
                <a:ln>
                  <a:noFill/>
                </a:ln>
                <a:solidFill>
                  <a:prstClr val="black"/>
                </a:solidFill>
                <a:effectLst/>
                <a:uLnTx/>
                <a:uFillTx/>
                <a:latin typeface="Gadugi" panose="020B0502040204020203" pitchFamily="34" charset="0"/>
                <a:ea typeface="+mn-ea"/>
                <a:cs typeface="+mn-cs"/>
              </a:rPr>
              <a:t>, i.e., a simple mathematical model (function). </a:t>
            </a:r>
          </a:p>
        </p:txBody>
      </p:sp>
    </p:spTree>
    <p:extLst>
      <p:ext uri="{BB962C8B-B14F-4D97-AF65-F5344CB8AC3E}">
        <p14:creationId xmlns:p14="http://schemas.microsoft.com/office/powerpoint/2010/main" val="3480487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A298-4059-407D-B993-EF2B681E3DB7}"/>
              </a:ext>
            </a:extLst>
          </p:cNvPr>
          <p:cNvSpPr>
            <a:spLocks noGrp="1"/>
          </p:cNvSpPr>
          <p:nvPr>
            <p:ph type="title"/>
          </p:nvPr>
        </p:nvSpPr>
        <p:spPr/>
        <p:txBody>
          <a:bodyPr/>
          <a:lstStyle/>
          <a:p>
            <a:r>
              <a:rPr lang="en-US"/>
              <a:t>Working Principle of an Artificial Neuron</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a:extLst>
              <a:ext uri="{FF2B5EF4-FFF2-40B4-BE49-F238E27FC236}">
                <a16:creationId xmlns:a16="http://schemas.microsoft.com/office/drawing/2014/main" id="{80145353-517F-4F21-AC75-74ADF3E120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pic>
        <p:nvPicPr>
          <p:cNvPr id="4" name="Picture 3">
            <a:extLst>
              <a:ext uri="{FF2B5EF4-FFF2-40B4-BE49-F238E27FC236}">
                <a16:creationId xmlns:a16="http://schemas.microsoft.com/office/drawing/2014/main" id="{85AC3323-8CDB-4206-8763-ED8950CCADD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129711" y="1073659"/>
            <a:ext cx="7932578" cy="5459669"/>
          </a:xfrm>
          <a:prstGeom prst="rect">
            <a:avLst/>
          </a:prstGeom>
        </p:spPr>
      </p:pic>
    </p:spTree>
    <p:extLst>
      <p:ext uri="{BB962C8B-B14F-4D97-AF65-F5344CB8AC3E}">
        <p14:creationId xmlns:p14="http://schemas.microsoft.com/office/powerpoint/2010/main" val="3459912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A298-4059-407D-B993-EF2B681E3DB7}"/>
              </a:ext>
            </a:extLst>
          </p:cNvPr>
          <p:cNvSpPr>
            <a:spLocks noGrp="1"/>
          </p:cNvSpPr>
          <p:nvPr>
            <p:ph type="title"/>
          </p:nvPr>
        </p:nvSpPr>
        <p:spPr/>
        <p:txBody>
          <a:bodyPr>
            <a:normAutofit fontScale="90000"/>
          </a:bodyPr>
          <a:lstStyle/>
          <a:p>
            <a:r>
              <a:rPr lang="en-US"/>
              <a:t>Example of Simple Artificial Neural Network</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a:extLst>
              <a:ext uri="{FF2B5EF4-FFF2-40B4-BE49-F238E27FC236}">
                <a16:creationId xmlns:a16="http://schemas.microsoft.com/office/drawing/2014/main" id="{80145353-517F-4F21-AC75-74ADF3E120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pic>
        <p:nvPicPr>
          <p:cNvPr id="4" name="Picture 3">
            <a:extLst>
              <a:ext uri="{FF2B5EF4-FFF2-40B4-BE49-F238E27FC236}">
                <a16:creationId xmlns:a16="http://schemas.microsoft.com/office/drawing/2014/main" id="{2C8D9D0E-30C5-4F00-B57F-6528F92BFA0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830563" y="1479446"/>
            <a:ext cx="8530874" cy="3402269"/>
          </a:xfrm>
          <a:prstGeom prst="rect">
            <a:avLst/>
          </a:prstGeom>
        </p:spPr>
      </p:pic>
    </p:spTree>
    <p:extLst>
      <p:ext uri="{BB962C8B-B14F-4D97-AF65-F5344CB8AC3E}">
        <p14:creationId xmlns:p14="http://schemas.microsoft.com/office/powerpoint/2010/main" val="138440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145353-517F-4F21-AC75-74ADF3E120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Rectangle 3">
            <a:extLst>
              <a:ext uri="{FF2B5EF4-FFF2-40B4-BE49-F238E27FC236}">
                <a16:creationId xmlns:a16="http://schemas.microsoft.com/office/drawing/2014/main" id="{146D7772-6961-4B03-943C-ABBB6F8BED54}"/>
              </a:ext>
            </a:extLst>
          </p:cNvPr>
          <p:cNvSpPr/>
          <p:nvPr/>
        </p:nvSpPr>
        <p:spPr>
          <a:xfrm>
            <a:off x="1425678" y="787794"/>
            <a:ext cx="9325896" cy="452431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Gadugi" panose="020B0502040204020203" pitchFamily="34" charset="0"/>
                <a:ea typeface="+mn-ea"/>
                <a:cs typeface="+mn-cs"/>
              </a:rPr>
              <a:t>Researchers have come up with several “standardised” topographies of artificial neural networks. </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Gadugi" panose="020B0502040204020203" pitchFamily="34" charset="0"/>
                <a:ea typeface="+mn-ea"/>
                <a:cs typeface="+mn-cs"/>
              </a:rPr>
              <a:t>help us with easier, faster and more efficient problem solving.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Gadugi" panose="020B0502040204020203"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Gadugi" panose="020B0502040204020203" pitchFamily="34" charset="0"/>
                <a:ea typeface="+mn-ea"/>
                <a:cs typeface="+mn-cs"/>
              </a:rPr>
              <a:t>Different types of artificial neural network topographies are suited for solving different types of problems.</a:t>
            </a:r>
          </a:p>
        </p:txBody>
      </p:sp>
    </p:spTree>
    <p:extLst>
      <p:ext uri="{BB962C8B-B14F-4D97-AF65-F5344CB8AC3E}">
        <p14:creationId xmlns:p14="http://schemas.microsoft.com/office/powerpoint/2010/main" val="1640145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145353-517F-4F21-AC75-74ADF3E120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6" name="Rectangle 5">
            <a:extLst>
              <a:ext uri="{FF2B5EF4-FFF2-40B4-BE49-F238E27FC236}">
                <a16:creationId xmlns:a16="http://schemas.microsoft.com/office/drawing/2014/main" id="{83DF8A40-987C-42CB-9128-65AF8124ECA1}"/>
              </a:ext>
            </a:extLst>
          </p:cNvPr>
          <p:cNvSpPr/>
          <p:nvPr/>
        </p:nvSpPr>
        <p:spPr>
          <a:xfrm>
            <a:off x="1319596" y="707612"/>
            <a:ext cx="9535217"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Eras Demi ITC" panose="020B0805030504020804" pitchFamily="34" charset="0"/>
                <a:ea typeface="+mn-ea"/>
                <a:cs typeface="+mn-cs"/>
              </a:rPr>
              <a:t>Teach the ANN in solving the type of given problem.</a:t>
            </a:r>
          </a:p>
        </p:txBody>
      </p:sp>
      <p:sp>
        <p:nvSpPr>
          <p:cNvPr id="7" name="Rectangle 6">
            <a:extLst>
              <a:ext uri="{FF2B5EF4-FFF2-40B4-BE49-F238E27FC236}">
                <a16:creationId xmlns:a16="http://schemas.microsoft.com/office/drawing/2014/main" id="{A2B7826D-51BF-40EF-A2DB-1C082295FD82}"/>
              </a:ext>
            </a:extLst>
          </p:cNvPr>
          <p:cNvSpPr/>
          <p:nvPr/>
        </p:nvSpPr>
        <p:spPr>
          <a:xfrm>
            <a:off x="1194619" y="2365871"/>
            <a:ext cx="9660194" cy="397031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Gadugi" panose="020B0502040204020203" pitchFamily="34" charset="0"/>
                <a:ea typeface="+mn-ea"/>
                <a:cs typeface="+mn-cs"/>
              </a:rPr>
              <a:t>Just as biological neural networks can learn their behaviour/responses on the basis of inputs that they get from their environment, the artificial neural networks can do the same.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adugi" panose="020B0502040204020203"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Gadugi" panose="020B0502040204020203" pitchFamily="34" charset="0"/>
                <a:ea typeface="+mn-ea"/>
                <a:cs typeface="+mn-cs"/>
              </a:rPr>
              <a:t>Major learning paradigms: </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prstClr val="black"/>
                </a:solidFill>
                <a:effectLst/>
                <a:uLnTx/>
                <a:uFillTx/>
                <a:latin typeface="Gadugi" panose="020B0502040204020203" pitchFamily="34" charset="0"/>
                <a:ea typeface="+mn-ea"/>
                <a:cs typeface="+mn-cs"/>
              </a:rPr>
              <a:t>Supervised learning</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prstClr val="black"/>
                </a:solidFill>
                <a:effectLst/>
                <a:uLnTx/>
                <a:uFillTx/>
                <a:latin typeface="Gadugi" panose="020B0502040204020203" pitchFamily="34" charset="0"/>
                <a:ea typeface="+mn-ea"/>
                <a:cs typeface="+mn-cs"/>
              </a:rPr>
              <a:t>Unsupervised learning</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prstClr val="black"/>
                </a:solidFill>
                <a:effectLst/>
                <a:uLnTx/>
                <a:uFillTx/>
                <a:latin typeface="Gadugi" panose="020B0502040204020203" pitchFamily="34" charset="0"/>
                <a:ea typeface="+mn-ea"/>
                <a:cs typeface="+mn-cs"/>
              </a:rPr>
              <a:t>Reinforcement learning</a:t>
            </a:r>
          </a:p>
        </p:txBody>
      </p:sp>
    </p:spTree>
    <p:extLst>
      <p:ext uri="{BB962C8B-B14F-4D97-AF65-F5344CB8AC3E}">
        <p14:creationId xmlns:p14="http://schemas.microsoft.com/office/powerpoint/2010/main" val="1727756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3338D5-CC6F-4CD9-A60C-025A2226093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Rectangle 3">
            <a:extLst>
              <a:ext uri="{FF2B5EF4-FFF2-40B4-BE49-F238E27FC236}">
                <a16:creationId xmlns:a16="http://schemas.microsoft.com/office/drawing/2014/main" id="{F8ADADF4-6CE6-4CD1-86EC-9CB2874DA7E0}"/>
              </a:ext>
            </a:extLst>
          </p:cNvPr>
          <p:cNvSpPr/>
          <p:nvPr/>
        </p:nvSpPr>
        <p:spPr>
          <a:xfrm>
            <a:off x="1145457" y="2177364"/>
            <a:ext cx="10092813" cy="2308324"/>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Gadugi" panose="020B0502040204020203" pitchFamily="34" charset="0"/>
                <a:ea typeface="+mn-ea"/>
                <a:cs typeface="+mn-cs"/>
              </a:rPr>
              <a:t>In our brain, there are billions of cells called </a:t>
            </a:r>
            <a:r>
              <a:rPr kumimoji="0" lang="en-US" sz="2400" b="1" i="0" u="none" strike="noStrike" kern="1200" cap="none" spc="0" normalizeH="0" baseline="0" noProof="0">
                <a:ln>
                  <a:noFill/>
                </a:ln>
                <a:solidFill>
                  <a:prstClr val="black"/>
                </a:solidFill>
                <a:effectLst/>
                <a:uLnTx/>
                <a:uFillTx/>
                <a:latin typeface="Gadugi" panose="020B0502040204020203" pitchFamily="34" charset="0"/>
                <a:ea typeface="+mn-ea"/>
                <a:cs typeface="+mn-cs"/>
              </a:rPr>
              <a:t>neurons</a:t>
            </a:r>
            <a:r>
              <a:rPr kumimoji="0" lang="en-US" sz="2400" b="0" i="0" u="none" strike="noStrike" kern="1200" cap="none" spc="0" normalizeH="0" baseline="0" noProof="0">
                <a:ln>
                  <a:noFill/>
                </a:ln>
                <a:solidFill>
                  <a:prstClr val="black"/>
                </a:solidFill>
                <a:effectLst/>
                <a:uLnTx/>
                <a:uFillTx/>
                <a:latin typeface="Gadugi" panose="020B0502040204020203" pitchFamily="34" charset="0"/>
                <a:ea typeface="+mn-ea"/>
                <a:cs typeface="+mn-cs"/>
              </a:rPr>
              <a:t>, which processes information in the form of electric signals. External information/stimuli is received by the dendrites of the neuron, processed in the neuron cell body, converted to an output and passed through the Axon to the next neuron. The next neuron can choose to either accept it or reject it depending on the strength of the signal.</a:t>
            </a:r>
          </a:p>
        </p:txBody>
      </p:sp>
      <p:pic>
        <p:nvPicPr>
          <p:cNvPr id="11266" name="Picture 2" descr="Image result for brain">
            <a:extLst>
              <a:ext uri="{FF2B5EF4-FFF2-40B4-BE49-F238E27FC236}">
                <a16:creationId xmlns:a16="http://schemas.microsoft.com/office/drawing/2014/main" id="{632505AD-BA13-4199-8E36-054C26BC5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49" y="306820"/>
            <a:ext cx="3355873" cy="1879289"/>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Image result for brain">
            <a:extLst>
              <a:ext uri="{FF2B5EF4-FFF2-40B4-BE49-F238E27FC236}">
                <a16:creationId xmlns:a16="http://schemas.microsoft.com/office/drawing/2014/main" id="{6F072871-2655-4D26-8479-7B605AC650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9001" y="4200057"/>
            <a:ext cx="2105025"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909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A298-4059-407D-B993-EF2B681E3DB7}"/>
              </a:ext>
            </a:extLst>
          </p:cNvPr>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Biological and Artificial Neuron Design</a:t>
            </a:r>
          </a:p>
        </p:txBody>
      </p:sp>
      <p:sp>
        <p:nvSpPr>
          <p:cNvPr id="3" name="Slide Number Placeholder 2">
            <a:extLst>
              <a:ext uri="{FF2B5EF4-FFF2-40B4-BE49-F238E27FC236}">
                <a16:creationId xmlns:a16="http://schemas.microsoft.com/office/drawing/2014/main" id="{80145353-517F-4F21-AC75-74ADF3E120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pic>
        <p:nvPicPr>
          <p:cNvPr id="4" name="Picture 3">
            <a:extLst>
              <a:ext uri="{FF2B5EF4-FFF2-40B4-BE49-F238E27FC236}">
                <a16:creationId xmlns:a16="http://schemas.microsoft.com/office/drawing/2014/main" id="{2A7E22E5-88F5-4C65-9361-4345859C20C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338262" y="1068054"/>
            <a:ext cx="9515475" cy="2352675"/>
          </a:xfrm>
          <a:prstGeom prst="rect">
            <a:avLst/>
          </a:prstGeom>
        </p:spPr>
      </p:pic>
      <p:sp>
        <p:nvSpPr>
          <p:cNvPr id="5" name="Rectangle 4">
            <a:extLst>
              <a:ext uri="{FF2B5EF4-FFF2-40B4-BE49-F238E27FC236}">
                <a16:creationId xmlns:a16="http://schemas.microsoft.com/office/drawing/2014/main" id="{A28DEC48-F7B2-4838-A7CE-2B897E372B44}"/>
              </a:ext>
            </a:extLst>
          </p:cNvPr>
          <p:cNvSpPr/>
          <p:nvPr/>
        </p:nvSpPr>
        <p:spPr>
          <a:xfrm>
            <a:off x="1101213" y="3615044"/>
            <a:ext cx="3972232" cy="144655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a:ea typeface="+mn-ea"/>
                <a:cs typeface="+mn-cs"/>
              </a:rPr>
              <a:t>Information comes into the neuron via dendrite, soma processes the information and passes it on via axon. </a:t>
            </a:r>
          </a:p>
        </p:txBody>
      </p:sp>
      <p:sp>
        <p:nvSpPr>
          <p:cNvPr id="6" name="Rectangle 5">
            <a:extLst>
              <a:ext uri="{FF2B5EF4-FFF2-40B4-BE49-F238E27FC236}">
                <a16:creationId xmlns:a16="http://schemas.microsoft.com/office/drawing/2014/main" id="{B2E0C157-6A60-4535-AB24-A822B4E6A9BD}"/>
              </a:ext>
            </a:extLst>
          </p:cNvPr>
          <p:cNvSpPr/>
          <p:nvPr/>
        </p:nvSpPr>
        <p:spPr>
          <a:xfrm>
            <a:off x="5584724" y="3615043"/>
            <a:ext cx="5506063" cy="280076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a:ea typeface="+mn-ea"/>
                <a:cs typeface="+mn-cs"/>
              </a:rPr>
              <a:t>Information comes into the body of an artificial neuron via inputs that are weighted (each input can be individually multiplied with a weight). The body then sums the weighted inputs, bias and “processes” the sum with a transfer function. At the end an artificial neuron passes the processed information via output(s). </a:t>
            </a:r>
          </a:p>
        </p:txBody>
      </p:sp>
    </p:spTree>
    <p:extLst>
      <p:ext uri="{BB962C8B-B14F-4D97-AF65-F5344CB8AC3E}">
        <p14:creationId xmlns:p14="http://schemas.microsoft.com/office/powerpoint/2010/main" val="1352344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A298-4059-407D-B993-EF2B681E3DB7}"/>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80145353-517F-4F21-AC75-74ADF3E120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TextBox 3">
            <a:extLst>
              <a:ext uri="{FF2B5EF4-FFF2-40B4-BE49-F238E27FC236}">
                <a16:creationId xmlns:a16="http://schemas.microsoft.com/office/drawing/2014/main" id="{D1E2037C-5B3C-410D-ADE8-C9F4BC175EF7}"/>
              </a:ext>
            </a:extLst>
          </p:cNvPr>
          <p:cNvSpPr txBox="1"/>
          <p:nvPr/>
        </p:nvSpPr>
        <p:spPr>
          <a:xfrm>
            <a:off x="973394" y="1356852"/>
            <a:ext cx="10220632" cy="1754326"/>
          </a:xfrm>
          <a:prstGeom prst="rect">
            <a:avLst/>
          </a:prstGeom>
          <a:noFill/>
        </p:spPr>
        <p:txBody>
          <a:bodyPr wrap="square" rtlCol="0">
            <a:spAutoFit/>
          </a:bodyPr>
          <a:lstStyle/>
          <a:p>
            <a:pPr marL="571500" marR="0" lvl="0" indent="-5715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rPr>
              <a:t>Brain </a:t>
            </a:r>
            <a:r>
              <a:rPr kumimoji="0" lang="en-US" sz="36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 A highly complex, non-linear parallel computer.</a:t>
            </a:r>
          </a:p>
          <a:p>
            <a:pPr marL="571500" marR="0" lvl="0" indent="-5715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Structural Constituents  “neurons”</a:t>
            </a:r>
            <a:endParaRPr kumimoji="0" lang="en-US" sz="36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endParaRPr>
          </a:p>
        </p:txBody>
      </p:sp>
      <p:pic>
        <p:nvPicPr>
          <p:cNvPr id="2050" name="Picture 2" descr="Image result for neural network">
            <a:extLst>
              <a:ext uri="{FF2B5EF4-FFF2-40B4-BE49-F238E27FC236}">
                <a16:creationId xmlns:a16="http://schemas.microsoft.com/office/drawing/2014/main" id="{3682E5D8-0047-47B9-831F-41D425889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247" y="3039294"/>
            <a:ext cx="4301779" cy="3682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886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173936-ABF7-4868-B1DE-6DF657BEE53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pic>
        <p:nvPicPr>
          <p:cNvPr id="10242" name="Picture 2" descr="https://cdn-images-1.medium.com/max/1600/1*zfxaw8_ClsjTi7OpB2JqJQ.png">
            <a:extLst>
              <a:ext uri="{FF2B5EF4-FFF2-40B4-BE49-F238E27FC236}">
                <a16:creationId xmlns:a16="http://schemas.microsoft.com/office/drawing/2014/main" id="{580CE645-FD4D-4DCA-A02C-7917DCE3C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290" y="4597531"/>
            <a:ext cx="7595419" cy="19413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dn-images-1.medium.com/max/1600/1*LBShuTmlVMwnJBzWa8_IGQ.png">
            <a:extLst>
              <a:ext uri="{FF2B5EF4-FFF2-40B4-BE49-F238E27FC236}">
                <a16:creationId xmlns:a16="http://schemas.microsoft.com/office/drawing/2014/main" id="{89D24803-575E-48BE-8CE6-8FEDD530C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1034" y="319088"/>
            <a:ext cx="6609929" cy="428421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92C748-F34B-424D-91B0-3CA280001AD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pic>
        <p:nvPicPr>
          <p:cNvPr id="1028" name="Picture 4" descr="Activation Function">
            <a:extLst>
              <a:ext uri="{FF2B5EF4-FFF2-40B4-BE49-F238E27FC236}">
                <a16:creationId xmlns:a16="http://schemas.microsoft.com/office/drawing/2014/main" id="{A039A475-05DF-4B50-B34A-B2B61243D90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206748" y="1537394"/>
            <a:ext cx="8120292" cy="38873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https://cdn-images-1.medium.com/max/1600/1*WlztIQojWiDDpYBF4utxsw.png">
            <a:extLst>
              <a:ext uri="{FF2B5EF4-FFF2-40B4-BE49-F238E27FC236}">
                <a16:creationId xmlns:a16="http://schemas.microsoft.com/office/drawing/2014/main" id="{25D5CBB2-D318-43C6-B3D3-671EAEDEFE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7770" y="1246968"/>
            <a:ext cx="9658248" cy="561103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23FB71BA-D8F4-447E-8ABF-E62CBE9C1990}"/>
              </a:ext>
            </a:extLst>
          </p:cNvPr>
          <p:cNvSpPr>
            <a:spLocks noGrp="1"/>
          </p:cNvSpPr>
          <p:nvPr>
            <p:ph type="title"/>
          </p:nvPr>
        </p:nvSpPr>
        <p:spPr>
          <a:xfrm>
            <a:off x="838200" y="0"/>
            <a:ext cx="10515600" cy="873740"/>
          </a:xfrm>
        </p:spPr>
        <p:txBody>
          <a:bodyPr/>
          <a:lstStyle/>
          <a:p>
            <a:r>
              <a:rPr lang="en-US"/>
              <a:t>How an ANN work?</a:t>
            </a:r>
          </a:p>
        </p:txBody>
      </p:sp>
      <p:sp>
        <p:nvSpPr>
          <p:cNvPr id="5" name="Rectangle 4">
            <a:extLst>
              <a:ext uri="{FF2B5EF4-FFF2-40B4-BE49-F238E27FC236}">
                <a16:creationId xmlns:a16="http://schemas.microsoft.com/office/drawing/2014/main" id="{E2DF30CA-20D9-4E6C-84F4-40D9103A1A67}"/>
              </a:ext>
            </a:extLst>
          </p:cNvPr>
          <p:cNvSpPr/>
          <p:nvPr/>
        </p:nvSpPr>
        <p:spPr>
          <a:xfrm>
            <a:off x="7477696" y="1433232"/>
            <a:ext cx="3463150" cy="707886"/>
          </a:xfrm>
          <a:prstGeom prst="rect">
            <a:avLst/>
          </a:prstGeom>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Gadugi" panose="020B0502040204020203" pitchFamily="34" charset="0"/>
                <a:ea typeface="+mn-ea"/>
                <a:cs typeface="+mn-cs"/>
              </a:rPr>
              <a:t>w1, w2, w3 gives the strength of the input signals</a:t>
            </a:r>
          </a:p>
        </p:txBody>
      </p:sp>
    </p:spTree>
    <p:extLst>
      <p:ext uri="{BB962C8B-B14F-4D97-AF65-F5344CB8AC3E}">
        <p14:creationId xmlns:p14="http://schemas.microsoft.com/office/powerpoint/2010/main" val="347227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0CC9-8964-4E67-B084-6C76B8B639B2}"/>
              </a:ext>
            </a:extLst>
          </p:cNvPr>
          <p:cNvSpPr>
            <a:spLocks noGrp="1"/>
          </p:cNvSpPr>
          <p:nvPr>
            <p:ph type="title"/>
          </p:nvPr>
        </p:nvSpPr>
        <p:spPr/>
        <p:txBody>
          <a:bodyPr/>
          <a:lstStyle/>
          <a:p>
            <a:r>
              <a:rPr lang="en-US"/>
              <a:t>A Simple Example</a:t>
            </a:r>
          </a:p>
        </p:txBody>
      </p:sp>
      <p:sp>
        <p:nvSpPr>
          <p:cNvPr id="3" name="Slide Number Placeholder 2">
            <a:extLst>
              <a:ext uri="{FF2B5EF4-FFF2-40B4-BE49-F238E27FC236}">
                <a16:creationId xmlns:a16="http://schemas.microsoft.com/office/drawing/2014/main" id="{867BC86C-DC02-4FEB-A13E-20240ABA4F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pic>
        <p:nvPicPr>
          <p:cNvPr id="4" name="Picture 3">
            <a:extLst>
              <a:ext uri="{FF2B5EF4-FFF2-40B4-BE49-F238E27FC236}">
                <a16:creationId xmlns:a16="http://schemas.microsoft.com/office/drawing/2014/main" id="{2CC6CDD8-5997-447D-86E8-27B4DC0A67D7}"/>
              </a:ext>
            </a:extLst>
          </p:cNvPr>
          <p:cNvPicPr>
            <a:picLocks noChangeAspect="1"/>
          </p:cNvPicPr>
          <p:nvPr/>
        </p:nvPicPr>
        <p:blipFill>
          <a:blip r:embed="rId2"/>
          <a:stretch>
            <a:fillRect/>
          </a:stretch>
        </p:blipFill>
        <p:spPr>
          <a:xfrm>
            <a:off x="4440801" y="2182306"/>
            <a:ext cx="6753225" cy="3419475"/>
          </a:xfrm>
          <a:prstGeom prst="rect">
            <a:avLst/>
          </a:prstGeom>
          <a:ln>
            <a:solidFill>
              <a:schemeClr val="tx1"/>
            </a:solidFill>
          </a:ln>
        </p:spPr>
      </p:pic>
      <p:sp>
        <p:nvSpPr>
          <p:cNvPr id="5" name="Rectangle 4">
            <a:extLst>
              <a:ext uri="{FF2B5EF4-FFF2-40B4-BE49-F238E27FC236}">
                <a16:creationId xmlns:a16="http://schemas.microsoft.com/office/drawing/2014/main" id="{98DF7AF9-8558-4BC4-AB5B-CB3DFC8AF4E8}"/>
              </a:ext>
            </a:extLst>
          </p:cNvPr>
          <p:cNvSpPr/>
          <p:nvPr/>
        </p:nvSpPr>
        <p:spPr>
          <a:xfrm>
            <a:off x="838200" y="981977"/>
            <a:ext cx="10515600" cy="120032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Gadugi" panose="020B0502040204020203" pitchFamily="34" charset="0"/>
                <a:ea typeface="+mn-ea"/>
                <a:cs typeface="+mn-cs"/>
              </a:rPr>
              <a:t>A bank wants to assess whether to approve a loan application to a customer. So, it wants to predict whether a customer is likely to default on the loan.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Gadugi" panose="020B0502040204020203" pitchFamily="34" charset="0"/>
                <a:ea typeface="+mn-ea"/>
                <a:cs typeface="+mn-cs"/>
              </a:rPr>
              <a:t>It has data like below:</a:t>
            </a:r>
          </a:p>
        </p:txBody>
      </p:sp>
      <p:sp>
        <p:nvSpPr>
          <p:cNvPr id="6" name="Rectangle 5">
            <a:extLst>
              <a:ext uri="{FF2B5EF4-FFF2-40B4-BE49-F238E27FC236}">
                <a16:creationId xmlns:a16="http://schemas.microsoft.com/office/drawing/2014/main" id="{7B8689B2-339E-46D4-B97C-2B33175129C6}"/>
              </a:ext>
            </a:extLst>
          </p:cNvPr>
          <p:cNvSpPr/>
          <p:nvPr/>
        </p:nvSpPr>
        <p:spPr>
          <a:xfrm>
            <a:off x="838199" y="3245712"/>
            <a:ext cx="3442827" cy="2308324"/>
          </a:xfrm>
          <a:prstGeom prst="rect">
            <a:avLst/>
          </a:prstGeom>
          <a:ln>
            <a:solidFill>
              <a:schemeClr val="tx1"/>
            </a:solidFill>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Gadugi" panose="020B0502040204020203" pitchFamily="34" charset="0"/>
                <a:ea typeface="+mn-ea"/>
                <a:cs typeface="+mn-cs"/>
              </a:rPr>
              <a:t>So, we have to predict Column X. A prediction closer to 1 indicates that the customer has more chances to default.</a:t>
            </a:r>
          </a:p>
        </p:txBody>
      </p:sp>
    </p:spTree>
    <p:extLst>
      <p:ext uri="{BB962C8B-B14F-4D97-AF65-F5344CB8AC3E}">
        <p14:creationId xmlns:p14="http://schemas.microsoft.com/office/powerpoint/2010/main" val="2083468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F3995B4-2156-49B5-B6CB-1A7D3B80D89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pic>
        <p:nvPicPr>
          <p:cNvPr id="12290" name="Picture 2" descr="https://cdn-images-1.medium.com/max/1600/1*BmYOCdOdcAF3Qsni8mxd7A.png">
            <a:extLst>
              <a:ext uri="{FF2B5EF4-FFF2-40B4-BE49-F238E27FC236}">
                <a16:creationId xmlns:a16="http://schemas.microsoft.com/office/drawing/2014/main" id="{CEFB8B57-8ADA-48FF-B961-5616FD3B6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130" y="1033527"/>
            <a:ext cx="8493740" cy="56879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25BA6E3-DE38-4807-AEC0-3E4AF3132A5F}"/>
              </a:ext>
            </a:extLst>
          </p:cNvPr>
          <p:cNvSpPr/>
          <p:nvPr/>
        </p:nvSpPr>
        <p:spPr>
          <a:xfrm>
            <a:off x="1115960" y="136525"/>
            <a:ext cx="10078065" cy="707886"/>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Gadugi" panose="020B0502040204020203" pitchFamily="34" charset="0"/>
                <a:ea typeface="+mn-ea"/>
                <a:cs typeface="+mn-cs"/>
              </a:rPr>
              <a:t>Lets try to create an Artificial Neural Network architecture loosely based on the structure of a neuron using this example:</a:t>
            </a:r>
          </a:p>
        </p:txBody>
      </p:sp>
    </p:spTree>
    <p:extLst>
      <p:ext uri="{BB962C8B-B14F-4D97-AF65-F5344CB8AC3E}">
        <p14:creationId xmlns:p14="http://schemas.microsoft.com/office/powerpoint/2010/main" val="1327042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5890330-FBDE-4D94-A97F-A0357E2236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pic>
        <p:nvPicPr>
          <p:cNvPr id="13314" name="Picture 2" descr="https://cdn-images-1.medium.com/max/1600/1*frgj4rd55JCPUAiFen20VQ.png">
            <a:extLst>
              <a:ext uri="{FF2B5EF4-FFF2-40B4-BE49-F238E27FC236}">
                <a16:creationId xmlns:a16="http://schemas.microsoft.com/office/drawing/2014/main" id="{075F674D-9DEB-4A0B-9490-C0223BE32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703" y="695442"/>
            <a:ext cx="9558594" cy="546711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439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3A6180-CE1B-4526-8282-B4943B74E0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Rectangle 3">
            <a:extLst>
              <a:ext uri="{FF2B5EF4-FFF2-40B4-BE49-F238E27FC236}">
                <a16:creationId xmlns:a16="http://schemas.microsoft.com/office/drawing/2014/main" id="{ABBCF678-302B-4E2A-95DE-3D0FE07AAB91}"/>
              </a:ext>
            </a:extLst>
          </p:cNvPr>
          <p:cNvSpPr/>
          <p:nvPr/>
        </p:nvSpPr>
        <p:spPr>
          <a:xfrm>
            <a:off x="1012722" y="188874"/>
            <a:ext cx="9974825" cy="193899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Gadugi" panose="020B0502040204020203" pitchFamily="34" charset="0"/>
                <a:ea typeface="+mn-ea"/>
                <a:cs typeface="+mn-cs"/>
              </a:rPr>
              <a:t>A good model with high accuracy gives predictions that are very close to the actual values.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Gadugi" panose="020B0502040204020203" pitchFamily="34" charset="0"/>
                <a:ea typeface="+mn-ea"/>
                <a:cs typeface="+mn-cs"/>
              </a:rPr>
              <a:t>So, in the table below, Column X values should be very close to Column W values. The error in prediction is the difference between column W and column X:</a:t>
            </a:r>
          </a:p>
        </p:txBody>
      </p:sp>
      <p:pic>
        <p:nvPicPr>
          <p:cNvPr id="5" name="Picture 4">
            <a:extLst>
              <a:ext uri="{FF2B5EF4-FFF2-40B4-BE49-F238E27FC236}">
                <a16:creationId xmlns:a16="http://schemas.microsoft.com/office/drawing/2014/main" id="{7432A1E5-E3ED-45AA-84CB-3DFB1BE753F7}"/>
              </a:ext>
            </a:extLst>
          </p:cNvPr>
          <p:cNvPicPr>
            <a:picLocks noChangeAspect="1"/>
          </p:cNvPicPr>
          <p:nvPr/>
        </p:nvPicPr>
        <p:blipFill>
          <a:blip r:embed="rId2"/>
          <a:stretch>
            <a:fillRect/>
          </a:stretch>
        </p:blipFill>
        <p:spPr>
          <a:xfrm>
            <a:off x="2134163" y="2446696"/>
            <a:ext cx="7731941" cy="3909654"/>
          </a:xfrm>
          <a:prstGeom prst="rect">
            <a:avLst/>
          </a:prstGeom>
          <a:ln>
            <a:solidFill>
              <a:schemeClr val="tx1"/>
            </a:solidFill>
          </a:ln>
        </p:spPr>
      </p:pic>
    </p:spTree>
    <p:extLst>
      <p:ext uri="{BB962C8B-B14F-4D97-AF65-F5344CB8AC3E}">
        <p14:creationId xmlns:p14="http://schemas.microsoft.com/office/powerpoint/2010/main" val="1860654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A298-4059-407D-B993-EF2B681E3DB7}"/>
              </a:ext>
            </a:extLst>
          </p:cNvPr>
          <p:cNvSpPr>
            <a:spLocks noGrp="1"/>
          </p:cNvSpPr>
          <p:nvPr>
            <p:ph type="title"/>
          </p:nvPr>
        </p:nvSpPr>
        <p:spPr/>
        <p:txBody>
          <a:bodyPr>
            <a:normAutofit fontScale="90000"/>
          </a:bodyPr>
          <a:lstStyle/>
          <a:p>
            <a:pPr fontAlgn="base"/>
            <a:r>
              <a:rPr lang="en-US"/>
              <a:t>How To Train A Neural Network In Python</a:t>
            </a:r>
          </a:p>
        </p:txBody>
      </p:sp>
      <p:sp>
        <p:nvSpPr>
          <p:cNvPr id="3" name="Slide Number Placeholder 2">
            <a:extLst>
              <a:ext uri="{FF2B5EF4-FFF2-40B4-BE49-F238E27FC236}">
                <a16:creationId xmlns:a16="http://schemas.microsoft.com/office/drawing/2014/main" id="{80145353-517F-4F21-AC75-74ADF3E120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pic>
        <p:nvPicPr>
          <p:cNvPr id="1026" name="Picture 2" descr="1 main">
            <a:extLst>
              <a:ext uri="{FF2B5EF4-FFF2-40B4-BE49-F238E27FC236}">
                <a16:creationId xmlns:a16="http://schemas.microsoft.com/office/drawing/2014/main" id="{96F1D87B-D7FF-4217-B5F6-2144A4483C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79104"/>
            <a:ext cx="2847975" cy="2847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9ED7691-4FCB-4C77-89C5-618B54E8C0C4}"/>
              </a:ext>
            </a:extLst>
          </p:cNvPr>
          <p:cNvSpPr/>
          <p:nvPr/>
        </p:nvSpPr>
        <p:spPr>
          <a:xfrm>
            <a:off x="3829664" y="1150377"/>
            <a:ext cx="7524136" cy="3970318"/>
          </a:xfrm>
          <a:prstGeom prst="rect">
            <a:avLst/>
          </a:prstGeom>
        </p:spPr>
        <p:txBody>
          <a:bodyPr wrap="square">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Deep learning uses neural networks to build sophisticated models.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The basic building blocks of these neural networks are called “</a:t>
            </a:r>
            <a:r>
              <a:rPr kumimoji="0" lang="en-US" sz="2800" b="1"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neurons</a:t>
            </a: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When a neuron is trained to act like a simple classifier, we call it “</a:t>
            </a:r>
            <a:r>
              <a:rPr kumimoji="0" lang="en-US" sz="2800" b="1"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perceptron</a:t>
            </a: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A neural network consists of a lot of perceptrons interconnected with each other. </a:t>
            </a:r>
          </a:p>
        </p:txBody>
      </p:sp>
    </p:spTree>
    <p:extLst>
      <p:ext uri="{BB962C8B-B14F-4D97-AF65-F5344CB8AC3E}">
        <p14:creationId xmlns:p14="http://schemas.microsoft.com/office/powerpoint/2010/main" val="3633500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145353-517F-4F21-AC75-74ADF3E120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Rectangle 3">
            <a:extLst>
              <a:ext uri="{FF2B5EF4-FFF2-40B4-BE49-F238E27FC236}">
                <a16:creationId xmlns:a16="http://schemas.microsoft.com/office/drawing/2014/main" id="{91AB554B-30EB-4906-B4AC-114607A0EF12}"/>
              </a:ext>
            </a:extLst>
          </p:cNvPr>
          <p:cNvSpPr/>
          <p:nvPr/>
        </p:nvSpPr>
        <p:spPr>
          <a:xfrm>
            <a:off x="1381432" y="442817"/>
            <a:ext cx="9443884" cy="5632311"/>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Let’s say we have a bunch of inputs and the corresponding desired outputs.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The goal of deep learning is to train this neural network so that the system outputs the right value for the given set of inputs.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This process basically involves tuning each neuron in the network until it behaves a certain way.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endParaRPr>
          </a:p>
          <a:p>
            <a:pPr marL="914400" marR="0" lvl="2" indent="0" algn="just"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So what exactly is this perceptron? </a:t>
            </a: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endParaRPr>
          </a:p>
          <a:p>
            <a:pPr marL="914400" marR="0" lvl="2" indent="0" algn="just"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How do we train it in Python? </a:t>
            </a: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 </a:t>
            </a:r>
          </a:p>
        </p:txBody>
      </p:sp>
    </p:spTree>
    <p:extLst>
      <p:ext uri="{BB962C8B-B14F-4D97-AF65-F5344CB8AC3E}">
        <p14:creationId xmlns:p14="http://schemas.microsoft.com/office/powerpoint/2010/main" val="2153802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A298-4059-407D-B993-EF2B681E3DB7}"/>
              </a:ext>
            </a:extLst>
          </p:cNvPr>
          <p:cNvSpPr>
            <a:spLocks noGrp="1"/>
          </p:cNvSpPr>
          <p:nvPr>
            <p:ph type="title"/>
          </p:nvPr>
        </p:nvSpPr>
        <p:spPr/>
        <p:txBody>
          <a:bodyPr/>
          <a:lstStyle/>
          <a:p>
            <a:r>
              <a:rPr lang="en-US" b="1"/>
              <a:t>What is a Perceptron?</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a:extLst>
              <a:ext uri="{FF2B5EF4-FFF2-40B4-BE49-F238E27FC236}">
                <a16:creationId xmlns:a16="http://schemas.microsoft.com/office/drawing/2014/main" id="{80145353-517F-4F21-AC75-74ADF3E120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Rectangle 3">
            <a:extLst>
              <a:ext uri="{FF2B5EF4-FFF2-40B4-BE49-F238E27FC236}">
                <a16:creationId xmlns:a16="http://schemas.microsoft.com/office/drawing/2014/main" id="{7CFF455E-456F-4A4F-96C1-E813168C1130}"/>
              </a:ext>
            </a:extLst>
          </p:cNvPr>
          <p:cNvSpPr/>
          <p:nvPr/>
        </p:nvSpPr>
        <p:spPr>
          <a:xfrm>
            <a:off x="1076632" y="1162269"/>
            <a:ext cx="9969910" cy="2677656"/>
          </a:xfrm>
          <a:prstGeom prst="rect">
            <a:avLst/>
          </a:prstGeom>
        </p:spPr>
        <p:txBody>
          <a:bodyPr wrap="square">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A perceptron basically takes a bunch of inputs and produces a binary output.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These inputs can be weighted depending on the problem at hand.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If the output exceeds a certain threshold value, it becomes 1. If not, the output becomes 0. </a:t>
            </a:r>
          </a:p>
        </p:txBody>
      </p:sp>
      <p:pic>
        <p:nvPicPr>
          <p:cNvPr id="2050" name="Picture 2" descr="2 perceptron">
            <a:extLst>
              <a:ext uri="{FF2B5EF4-FFF2-40B4-BE49-F238E27FC236}">
                <a16:creationId xmlns:a16="http://schemas.microsoft.com/office/drawing/2014/main" id="{9F3AAAA4-87D1-4084-AFE7-90B1F5139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0287" y="4128454"/>
            <a:ext cx="5562600" cy="25336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456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A298-4059-407D-B993-EF2B681E3DB7}"/>
              </a:ext>
            </a:extLst>
          </p:cNvPr>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What is an ANN?</a:t>
            </a:r>
          </a:p>
        </p:txBody>
      </p:sp>
      <p:sp>
        <p:nvSpPr>
          <p:cNvPr id="3" name="Slide Number Placeholder 2">
            <a:extLst>
              <a:ext uri="{FF2B5EF4-FFF2-40B4-BE49-F238E27FC236}">
                <a16:creationId xmlns:a16="http://schemas.microsoft.com/office/drawing/2014/main" id="{80145353-517F-4F21-AC75-74ADF3E120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pic>
        <p:nvPicPr>
          <p:cNvPr id="6" name="Picture 2" descr="2 perceptron">
            <a:extLst>
              <a:ext uri="{FF2B5EF4-FFF2-40B4-BE49-F238E27FC236}">
                <a16:creationId xmlns:a16="http://schemas.microsoft.com/office/drawing/2014/main" id="{AC165D78-753C-4917-991C-451D8360E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9917"/>
            <a:ext cx="5562600" cy="25336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8C7BF37-8D03-46F5-A30E-3AA3765B86DD}"/>
              </a:ext>
            </a:extLst>
          </p:cNvPr>
          <p:cNvSpPr/>
          <p:nvPr/>
        </p:nvSpPr>
        <p:spPr>
          <a:xfrm>
            <a:off x="4537587" y="1118286"/>
            <a:ext cx="6656439"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Output</a:t>
            </a:r>
            <a:endParaRPr kumimoji="0" lang="en-US" sz="24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weighted sum = w</a:t>
            </a:r>
            <a:r>
              <a:rPr kumimoji="0" lang="en-US" sz="2400" b="0" i="0" u="none" strike="noStrike" kern="1200" cap="none" spc="0" normalizeH="0" baseline="-25000" noProof="0">
                <a:ln>
                  <a:noFill/>
                </a:ln>
                <a:solidFill>
                  <a:prstClr val="black"/>
                </a:solidFill>
                <a:effectLst/>
                <a:uLnTx/>
                <a:uFillTx/>
                <a:latin typeface="Gisha" panose="020B0502040204020203" pitchFamily="34" charset="-79"/>
                <a:ea typeface="+mn-ea"/>
                <a:cs typeface="Gisha" panose="020B0502040204020203" pitchFamily="34" charset="-79"/>
              </a:rPr>
              <a:t>1</a:t>
            </a:r>
            <a:r>
              <a:rPr kumimoji="0" lang="en-US" sz="24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*x</a:t>
            </a:r>
            <a:r>
              <a:rPr kumimoji="0" lang="en-US" sz="2400" b="0" i="0" u="none" strike="noStrike" kern="1200" cap="none" spc="0" normalizeH="0" baseline="-25000" noProof="0">
                <a:ln>
                  <a:noFill/>
                </a:ln>
                <a:solidFill>
                  <a:prstClr val="black"/>
                </a:solidFill>
                <a:effectLst/>
                <a:uLnTx/>
                <a:uFillTx/>
                <a:latin typeface="Gisha" panose="020B0502040204020203" pitchFamily="34" charset="-79"/>
                <a:ea typeface="+mn-ea"/>
                <a:cs typeface="Gisha" panose="020B0502040204020203" pitchFamily="34" charset="-79"/>
              </a:rPr>
              <a:t>1</a:t>
            </a:r>
            <a:r>
              <a:rPr kumimoji="0" lang="en-US" sz="24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 + w</a:t>
            </a:r>
            <a:r>
              <a:rPr kumimoji="0" lang="en-US" sz="2400" b="0" i="0" u="none" strike="noStrike" kern="1200" cap="none" spc="0" normalizeH="0" baseline="-25000" noProof="0">
                <a:ln>
                  <a:noFill/>
                </a:ln>
                <a:solidFill>
                  <a:prstClr val="black"/>
                </a:solidFill>
                <a:effectLst/>
                <a:uLnTx/>
                <a:uFillTx/>
                <a:latin typeface="Gisha" panose="020B0502040204020203" pitchFamily="34" charset="-79"/>
                <a:ea typeface="+mn-ea"/>
                <a:cs typeface="Gisha" panose="020B0502040204020203" pitchFamily="34" charset="-79"/>
              </a:rPr>
              <a:t>2</a:t>
            </a:r>
            <a:r>
              <a:rPr kumimoji="0" lang="en-US" sz="24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*x</a:t>
            </a:r>
            <a:r>
              <a:rPr kumimoji="0" lang="en-US" sz="2400" b="0" i="0" u="none" strike="noStrike" kern="1200" cap="none" spc="0" normalizeH="0" baseline="-25000" noProof="0">
                <a:ln>
                  <a:noFill/>
                </a:ln>
                <a:solidFill>
                  <a:prstClr val="black"/>
                </a:solidFill>
                <a:effectLst/>
                <a:uLnTx/>
                <a:uFillTx/>
                <a:latin typeface="Gisha" panose="020B0502040204020203" pitchFamily="34" charset="-79"/>
                <a:ea typeface="+mn-ea"/>
                <a:cs typeface="Gisha" panose="020B0502040204020203" pitchFamily="34" charset="-79"/>
              </a:rPr>
              <a:t>2</a:t>
            </a:r>
            <a:r>
              <a:rPr kumimoji="0" lang="en-US" sz="24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 + w</a:t>
            </a:r>
            <a:r>
              <a:rPr kumimoji="0" lang="en-US" sz="2400" b="0" i="0" u="none" strike="noStrike" kern="1200" cap="none" spc="0" normalizeH="0" baseline="-25000" noProof="0">
                <a:ln>
                  <a:noFill/>
                </a:ln>
                <a:solidFill>
                  <a:prstClr val="black"/>
                </a:solidFill>
                <a:effectLst/>
                <a:uLnTx/>
                <a:uFillTx/>
                <a:latin typeface="Gisha" panose="020B0502040204020203" pitchFamily="34" charset="-79"/>
                <a:ea typeface="+mn-ea"/>
                <a:cs typeface="Gisha" panose="020B0502040204020203" pitchFamily="34" charset="-79"/>
              </a:rPr>
              <a:t>3</a:t>
            </a:r>
            <a:r>
              <a:rPr kumimoji="0" lang="en-US" sz="24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*x</a:t>
            </a:r>
            <a:r>
              <a:rPr kumimoji="0" lang="en-US" sz="2400" b="0" i="0" u="none" strike="noStrike" kern="1200" cap="none" spc="0" normalizeH="0" baseline="-25000" noProof="0">
                <a:ln>
                  <a:noFill/>
                </a:ln>
                <a:solidFill>
                  <a:prstClr val="black"/>
                </a:solidFill>
                <a:effectLst/>
                <a:uLnTx/>
                <a:uFillTx/>
                <a:latin typeface="Gisha" panose="020B0502040204020203" pitchFamily="34" charset="-79"/>
                <a:ea typeface="+mn-ea"/>
                <a:cs typeface="Gisha" panose="020B0502040204020203" pitchFamily="34" charset="-79"/>
              </a:rPr>
              <a:t>3</a:t>
            </a:r>
            <a:r>
              <a:rPr kumimoji="0" lang="en-US" sz="24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 + w</a:t>
            </a:r>
            <a:r>
              <a:rPr kumimoji="0" lang="en-US" sz="2400" b="0" i="0" u="none" strike="noStrike" kern="1200" cap="none" spc="0" normalizeH="0" baseline="-25000" noProof="0">
                <a:ln>
                  <a:noFill/>
                </a:ln>
                <a:solidFill>
                  <a:prstClr val="black"/>
                </a:solidFill>
                <a:effectLst/>
                <a:uLnTx/>
                <a:uFillTx/>
                <a:latin typeface="Gisha" panose="020B0502040204020203" pitchFamily="34" charset="-79"/>
                <a:ea typeface="+mn-ea"/>
                <a:cs typeface="Gisha" panose="020B0502040204020203" pitchFamily="34" charset="-79"/>
              </a:rPr>
              <a:t>4</a:t>
            </a:r>
            <a:r>
              <a:rPr kumimoji="0" lang="en-US" sz="24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*x</a:t>
            </a:r>
            <a:r>
              <a:rPr kumimoji="0" lang="en-US" sz="2400" b="0" i="0" u="none" strike="noStrike" kern="1200" cap="none" spc="0" normalizeH="0" baseline="-25000" noProof="0">
                <a:ln>
                  <a:noFill/>
                </a:ln>
                <a:solidFill>
                  <a:prstClr val="black"/>
                </a:solidFill>
                <a:effectLst/>
                <a:uLnTx/>
                <a:uFillTx/>
                <a:latin typeface="Gisha" panose="020B0502040204020203" pitchFamily="34" charset="-79"/>
                <a:ea typeface="+mn-ea"/>
                <a:cs typeface="Gisha" panose="020B0502040204020203" pitchFamily="34" charset="-79"/>
              </a:rPr>
              <a:t>4</a:t>
            </a:r>
            <a:endParaRPr kumimoji="0" lang="en-US" sz="24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(a real number)</a:t>
            </a:r>
          </a:p>
        </p:txBody>
      </p:sp>
      <p:sp>
        <p:nvSpPr>
          <p:cNvPr id="7" name="Rectangle 6">
            <a:extLst>
              <a:ext uri="{FF2B5EF4-FFF2-40B4-BE49-F238E27FC236}">
                <a16:creationId xmlns:a16="http://schemas.microsoft.com/office/drawing/2014/main" id="{818FF8DA-05E9-4D3D-8303-832BC873F974}"/>
              </a:ext>
            </a:extLst>
          </p:cNvPr>
          <p:cNvSpPr/>
          <p:nvPr/>
        </p:nvSpPr>
        <p:spPr>
          <a:xfrm>
            <a:off x="2239296" y="4209727"/>
            <a:ext cx="8323007" cy="18158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Now once we set the threshold, the rule would be: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1"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output = 1 if weighted sum &gt; threshold</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1"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output = 0 if weighted sum &lt;= threshold</a:t>
            </a:r>
          </a:p>
        </p:txBody>
      </p:sp>
    </p:spTree>
    <p:extLst>
      <p:ext uri="{BB962C8B-B14F-4D97-AF65-F5344CB8AC3E}">
        <p14:creationId xmlns:p14="http://schemas.microsoft.com/office/powerpoint/2010/main" val="369175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3A72-BBCF-433C-A5B3-84062458F727}"/>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473C6857-45BC-4081-AA7F-39374E32FCB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TextBox 3">
            <a:extLst>
              <a:ext uri="{FF2B5EF4-FFF2-40B4-BE49-F238E27FC236}">
                <a16:creationId xmlns:a16="http://schemas.microsoft.com/office/drawing/2014/main" id="{172B3C17-72D7-4EC8-A8EA-7A7A879B44E3}"/>
              </a:ext>
            </a:extLst>
          </p:cNvPr>
          <p:cNvSpPr txBox="1"/>
          <p:nvPr/>
        </p:nvSpPr>
        <p:spPr>
          <a:xfrm>
            <a:off x="2021757" y="1061682"/>
            <a:ext cx="8555908" cy="1485022"/>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40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rPr>
              <a:t>ICs  Nanosecond </a:t>
            </a:r>
            <a:r>
              <a:rPr kumimoji="0" lang="en-US" sz="40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 10</a:t>
            </a:r>
            <a:r>
              <a:rPr kumimoji="0" lang="en-US" sz="4000" b="0" i="0" u="none" strike="noStrike" kern="1200" cap="none" spc="0" normalizeH="0" baseline="3000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-9</a:t>
            </a:r>
            <a:r>
              <a:rPr kumimoji="0" lang="en-US" sz="40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 sec</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05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40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Human brain (in milliseonds)  10</a:t>
            </a:r>
            <a:r>
              <a:rPr kumimoji="0" lang="en-US" sz="4000" b="0" i="0" u="none" strike="noStrike" kern="1200" cap="none" spc="0" normalizeH="0" baseline="3000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-3</a:t>
            </a:r>
            <a:r>
              <a:rPr kumimoji="0" lang="en-US" sz="40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 sec</a:t>
            </a:r>
            <a:endParaRPr kumimoji="0" lang="en-US" sz="40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endParaRPr>
          </a:p>
        </p:txBody>
      </p:sp>
      <p:sp>
        <p:nvSpPr>
          <p:cNvPr id="5" name="TextBox 4">
            <a:extLst>
              <a:ext uri="{FF2B5EF4-FFF2-40B4-BE49-F238E27FC236}">
                <a16:creationId xmlns:a16="http://schemas.microsoft.com/office/drawing/2014/main" id="{719F230B-E78B-4CD1-9274-1D814DF10951}"/>
              </a:ext>
            </a:extLst>
          </p:cNvPr>
          <p:cNvSpPr txBox="1"/>
          <p:nvPr/>
        </p:nvSpPr>
        <p:spPr>
          <a:xfrm>
            <a:off x="1283723" y="2852512"/>
            <a:ext cx="9293942" cy="156966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white"/>
                </a:solidFill>
                <a:effectLst/>
                <a:uLnTx/>
                <a:uFillTx/>
                <a:latin typeface="MV Boli" panose="02000500030200090000" pitchFamily="2" charset="0"/>
                <a:ea typeface="+mn-ea"/>
                <a:cs typeface="MV Boli" panose="02000500030200090000" pitchFamily="2" charset="0"/>
              </a:rPr>
              <a:t>How is it that the neural processing within the human brain happens to be much faster than that of today’s computer?</a:t>
            </a:r>
          </a:p>
        </p:txBody>
      </p:sp>
      <p:sp>
        <p:nvSpPr>
          <p:cNvPr id="6" name="TextBox 5">
            <a:extLst>
              <a:ext uri="{FF2B5EF4-FFF2-40B4-BE49-F238E27FC236}">
                <a16:creationId xmlns:a16="http://schemas.microsoft.com/office/drawing/2014/main" id="{22DAD765-8E4A-423B-9FC3-22AC4D87DEF9}"/>
              </a:ext>
            </a:extLst>
          </p:cNvPr>
          <p:cNvSpPr txBox="1"/>
          <p:nvPr/>
        </p:nvSpPr>
        <p:spPr>
          <a:xfrm>
            <a:off x="944510" y="4674119"/>
            <a:ext cx="10302979"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rPr>
              <a:t>The network of human neurons in the brain is massively parallel.</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rPr>
              <a:t>10 billion “neurons”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rPr>
              <a:t>60 trillions of interconnections</a:t>
            </a:r>
          </a:p>
        </p:txBody>
      </p:sp>
    </p:spTree>
    <p:extLst>
      <p:ext uri="{BB962C8B-B14F-4D97-AF65-F5344CB8AC3E}">
        <p14:creationId xmlns:p14="http://schemas.microsoft.com/office/powerpoint/2010/main" val="51638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A298-4059-407D-B993-EF2B681E3DB7}"/>
              </a:ext>
            </a:extLst>
          </p:cNvPr>
          <p:cNvSpPr>
            <a:spLocks noGrp="1"/>
          </p:cNvSpPr>
          <p:nvPr>
            <p:ph type="title"/>
          </p:nvPr>
        </p:nvSpPr>
        <p:spPr/>
        <p:txBody>
          <a:bodyPr/>
          <a:lstStyle/>
          <a:p>
            <a:r>
              <a:rPr lang="en-US" b="1"/>
              <a:t>How do we use it?</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a:extLst>
              <a:ext uri="{FF2B5EF4-FFF2-40B4-BE49-F238E27FC236}">
                <a16:creationId xmlns:a16="http://schemas.microsoft.com/office/drawing/2014/main" id="{80145353-517F-4F21-AC75-74ADF3E120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Rectangle 3">
            <a:extLst>
              <a:ext uri="{FF2B5EF4-FFF2-40B4-BE49-F238E27FC236}">
                <a16:creationId xmlns:a16="http://schemas.microsoft.com/office/drawing/2014/main" id="{71AA7340-CAF4-4FC0-8850-CC0BF96EDC34}"/>
              </a:ext>
            </a:extLst>
          </p:cNvPr>
          <p:cNvSpPr/>
          <p:nvPr/>
        </p:nvSpPr>
        <p:spPr>
          <a:xfrm>
            <a:off x="1174955" y="1029721"/>
            <a:ext cx="9768348" cy="5262979"/>
          </a:xfrm>
          <a:prstGeom prst="rect">
            <a:avLst/>
          </a:prstGeom>
        </p:spPr>
        <p:txBody>
          <a:bodyPr wrap="square">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We can train a perceptron so that it behaves in a specific way.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Let’s say we have defined a problem. This means that the inputs and outputs are fixed. We have some inputs which we cannot control, and we desire certain outputs which are dictated by the problem definition.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	So given this situation, the only things we can control are the weights and the threshold. We can keep changing the weights and the threshold until we get what we want.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In machine learning lingo, this process is called “</a:t>
            </a:r>
            <a:r>
              <a:rPr kumimoji="0" lang="en-US" sz="2800" b="1"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training</a:t>
            </a: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a:t>
            </a:r>
          </a:p>
        </p:txBody>
      </p:sp>
    </p:spTree>
    <p:extLst>
      <p:ext uri="{BB962C8B-B14F-4D97-AF65-F5344CB8AC3E}">
        <p14:creationId xmlns:p14="http://schemas.microsoft.com/office/powerpoint/2010/main" val="1000580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145353-517F-4F21-AC75-74ADF3E120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6" name="Rectangle 5">
            <a:extLst>
              <a:ext uri="{FF2B5EF4-FFF2-40B4-BE49-F238E27FC236}">
                <a16:creationId xmlns:a16="http://schemas.microsoft.com/office/drawing/2014/main" id="{D1787C12-7213-4C20-8787-01674FBE1F05}"/>
              </a:ext>
            </a:extLst>
          </p:cNvPr>
          <p:cNvSpPr/>
          <p:nvPr/>
        </p:nvSpPr>
        <p:spPr>
          <a:xfrm>
            <a:off x="1086462" y="213962"/>
            <a:ext cx="9915833" cy="378565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Example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Suppose that you are considering buying a new car right now. For the sake of argument, let’s say that it depends on only 4 factors – price of the car, ease of public transport, your driving skills, and the model of the car. This decision making process can be modeled as a perceptron. Those 4 factors can be the inputs and the output is a yes/no decision. In this input list, you can see that some factors are more important than the others. For example, the price is a crucial factor, so you want to give that the highest priority. This means that the corresponding weight for this input should be higher as compared to others. You might not be so concerned about your driving skills because you are fairly confident about driving a car well. The corresponding weight for this input should be relatively lower. You can keep modifying the weights until you hit the sweet spot.</a:t>
            </a:r>
          </a:p>
        </p:txBody>
      </p:sp>
      <p:sp>
        <p:nvSpPr>
          <p:cNvPr id="7" name="Rectangle 6">
            <a:extLst>
              <a:ext uri="{FF2B5EF4-FFF2-40B4-BE49-F238E27FC236}">
                <a16:creationId xmlns:a16="http://schemas.microsoft.com/office/drawing/2014/main" id="{80032457-C29E-4B95-A086-0ADA832D6EDE}"/>
              </a:ext>
            </a:extLst>
          </p:cNvPr>
          <p:cNvSpPr/>
          <p:nvPr/>
        </p:nvSpPr>
        <p:spPr>
          <a:xfrm>
            <a:off x="1086462" y="4126017"/>
            <a:ext cx="9915832" cy="1631216"/>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You can do something similar for the threshold as well. If you increase it, it means that you want all the factors to work for you. If the threshold is high, then the weighted sum might not hit that value unless everything is optimal. This means you are biasing your decision towards not buying the car. If you decrease it, it means that you are training your perceptron to favor the car-buying decision.</a:t>
            </a:r>
          </a:p>
        </p:txBody>
      </p:sp>
      <p:sp>
        <p:nvSpPr>
          <p:cNvPr id="8" name="Rectangle 7">
            <a:extLst>
              <a:ext uri="{FF2B5EF4-FFF2-40B4-BE49-F238E27FC236}">
                <a16:creationId xmlns:a16="http://schemas.microsoft.com/office/drawing/2014/main" id="{51542F72-E217-441C-B4EA-482E9B352ECD}"/>
              </a:ext>
            </a:extLst>
          </p:cNvPr>
          <p:cNvSpPr/>
          <p:nvPr/>
        </p:nvSpPr>
        <p:spPr>
          <a:xfrm>
            <a:off x="4600045" y="5987018"/>
            <a:ext cx="330507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simple_neural_network.ipynb</a:t>
            </a:r>
          </a:p>
        </p:txBody>
      </p:sp>
    </p:spTree>
    <p:extLst>
      <p:ext uri="{BB962C8B-B14F-4D97-AF65-F5344CB8AC3E}">
        <p14:creationId xmlns:p14="http://schemas.microsoft.com/office/powerpoint/2010/main" val="2520204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A298-4059-407D-B993-EF2B681E3DB7}"/>
              </a:ext>
            </a:extLst>
          </p:cNvPr>
          <p:cNvSpPr>
            <a:spLocks noGrp="1"/>
          </p:cNvSpPr>
          <p:nvPr>
            <p:ph type="title"/>
          </p:nvPr>
        </p:nvSpPr>
        <p:spPr/>
        <p:txBody>
          <a:bodyPr/>
          <a:lstStyle/>
          <a:p>
            <a:r>
              <a:rPr lang="en-US" b="1"/>
              <a:t>What is a Multilayer Neural Network?</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a:extLst>
              <a:ext uri="{FF2B5EF4-FFF2-40B4-BE49-F238E27FC236}">
                <a16:creationId xmlns:a16="http://schemas.microsoft.com/office/drawing/2014/main" id="{80145353-517F-4F21-AC75-74ADF3E120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pic>
        <p:nvPicPr>
          <p:cNvPr id="4098" name="Picture 2" descr="1 main">
            <a:extLst>
              <a:ext uri="{FF2B5EF4-FFF2-40B4-BE49-F238E27FC236}">
                <a16:creationId xmlns:a16="http://schemas.microsoft.com/office/drawing/2014/main" id="{9F58C742-878D-4A96-AFF0-6ACD42291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09969"/>
            <a:ext cx="2486025" cy="2505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26FC394-23B1-4C17-B327-8D49C7F14B7E}"/>
              </a:ext>
            </a:extLst>
          </p:cNvPr>
          <p:cNvSpPr/>
          <p:nvPr/>
        </p:nvSpPr>
        <p:spPr>
          <a:xfrm>
            <a:off x="3324224" y="1109969"/>
            <a:ext cx="7648575" cy="181588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A </a:t>
            </a:r>
            <a:r>
              <a:rPr kumimoji="0" lang="en-US" sz="2800" b="1" i="0" u="none" strike="noStrike" kern="1200" cap="none" spc="0" normalizeH="0" baseline="0" noProof="0">
                <a:ln>
                  <a:noFill/>
                </a:ln>
                <a:solidFill>
                  <a:srgbClr val="C00000"/>
                </a:solidFill>
                <a:effectLst/>
                <a:uLnTx/>
                <a:uFillTx/>
                <a:latin typeface="Gisha" panose="020B0502040204020203" pitchFamily="34" charset="-79"/>
                <a:ea typeface="+mn-ea"/>
                <a:cs typeface="Gisha" panose="020B0502040204020203" pitchFamily="34" charset="-79"/>
              </a:rPr>
              <a:t>Multilayer Neural Network </a:t>
            </a:r>
            <a:r>
              <a:rPr kumimoji="0" lang="en-US" sz="28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consists of multiple layers and each layer consists of many perceptrons, and it is much better at classifying data that a single perceptron. </a:t>
            </a:r>
          </a:p>
        </p:txBody>
      </p:sp>
      <p:pic>
        <p:nvPicPr>
          <p:cNvPr id="4100" name="Picture 4" descr="2 multilayer neural net">
            <a:extLst>
              <a:ext uri="{FF2B5EF4-FFF2-40B4-BE49-F238E27FC236}">
                <a16:creationId xmlns:a16="http://schemas.microsoft.com/office/drawing/2014/main" id="{2F91F277-E02E-43C2-8886-03F75D4992E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631609" y="3089246"/>
            <a:ext cx="4985878" cy="34847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388A8AFD-23C5-41A9-983E-540FF910DE5F}"/>
              </a:ext>
            </a:extLst>
          </p:cNvPr>
          <p:cNvSpPr/>
          <p:nvPr/>
        </p:nvSpPr>
        <p:spPr>
          <a:xfrm>
            <a:off x="6096000" y="3162080"/>
            <a:ext cx="2118852" cy="2707778"/>
          </a:xfrm>
          <a:prstGeom prst="round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8551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A298-4059-407D-B993-EF2B681E3DB7}"/>
              </a:ext>
            </a:extLst>
          </p:cNvPr>
          <p:cNvSpPr>
            <a:spLocks noGrp="1"/>
          </p:cNvSpPr>
          <p:nvPr>
            <p:ph type="title"/>
          </p:nvPr>
        </p:nvSpPr>
        <p:spPr/>
        <p:txBody>
          <a:bodyPr>
            <a:normAutofit fontScale="90000"/>
          </a:bodyPr>
          <a:lstStyle/>
          <a:p>
            <a:r>
              <a:rPr lang="en-US" b="1"/>
              <a:t>How do we train a Multilayer Neural Network?</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a:extLst>
              <a:ext uri="{FF2B5EF4-FFF2-40B4-BE49-F238E27FC236}">
                <a16:creationId xmlns:a16="http://schemas.microsoft.com/office/drawing/2014/main" id="{80145353-517F-4F21-AC75-74ADF3E120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Rectangle 3">
            <a:extLst>
              <a:ext uri="{FF2B5EF4-FFF2-40B4-BE49-F238E27FC236}">
                <a16:creationId xmlns:a16="http://schemas.microsoft.com/office/drawing/2014/main" id="{1E86E5D7-5D50-4849-8847-A5E08FC213D2}"/>
              </a:ext>
            </a:extLst>
          </p:cNvPr>
          <p:cNvSpPr/>
          <p:nvPr/>
        </p:nvSpPr>
        <p:spPr>
          <a:xfrm>
            <a:off x="1071716" y="2414715"/>
            <a:ext cx="9989574" cy="1200329"/>
          </a:xfrm>
          <a:prstGeom prst="rect">
            <a:avLst/>
          </a:prstGeom>
          <a:ln>
            <a:solidFill>
              <a:schemeClr val="tx1"/>
            </a:solidFill>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When we want to train a neural network with many perceptrons, we need to </a:t>
            </a:r>
            <a:r>
              <a:rPr kumimoji="0" lang="en-US" sz="2400" b="1"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tune the weights and biases for all the perceptrons until we get the desired result</a:t>
            </a:r>
            <a:r>
              <a:rPr kumimoji="0" lang="en-US" sz="24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a:t>
            </a:r>
          </a:p>
        </p:txBody>
      </p:sp>
      <p:sp>
        <p:nvSpPr>
          <p:cNvPr id="5" name="Rectangle 4">
            <a:extLst>
              <a:ext uri="{FF2B5EF4-FFF2-40B4-BE49-F238E27FC236}">
                <a16:creationId xmlns:a16="http://schemas.microsoft.com/office/drawing/2014/main" id="{20236EA2-0B96-4B98-9BD5-F160515A034E}"/>
              </a:ext>
            </a:extLst>
          </p:cNvPr>
          <p:cNvSpPr/>
          <p:nvPr/>
        </p:nvSpPr>
        <p:spPr>
          <a:xfrm>
            <a:off x="1071716" y="1020547"/>
            <a:ext cx="9989574" cy="120032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Gisha" panose="020B0502040204020203" pitchFamily="34" charset="-79"/>
                <a:ea typeface="+mn-ea"/>
                <a:cs typeface="Gisha" panose="020B0502040204020203" pitchFamily="34" charset="-79"/>
              </a:rPr>
              <a:t>When we say we want to “train” a perceptron, we basically want to find out the right set of weights and the threshold (also known as bias) that will produce the desired output. </a:t>
            </a:r>
          </a:p>
        </p:txBody>
      </p:sp>
    </p:spTree>
    <p:extLst>
      <p:ext uri="{BB962C8B-B14F-4D97-AF65-F5344CB8AC3E}">
        <p14:creationId xmlns:p14="http://schemas.microsoft.com/office/powerpoint/2010/main" val="54659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EB42DD-BF68-4C1F-AA50-FAC6D5153D2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TextBox 3">
            <a:extLst>
              <a:ext uri="{FF2B5EF4-FFF2-40B4-BE49-F238E27FC236}">
                <a16:creationId xmlns:a16="http://schemas.microsoft.com/office/drawing/2014/main" id="{EAB45C50-E5DD-4953-AD7E-685CA2C1D8C0}"/>
              </a:ext>
            </a:extLst>
          </p:cNvPr>
          <p:cNvSpPr txBox="1"/>
          <p:nvPr/>
        </p:nvSpPr>
        <p:spPr>
          <a:xfrm>
            <a:off x="1356852" y="1799303"/>
            <a:ext cx="9704438"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rPr>
              <a:t>Is it possible to realize that speed using the computer software?</a:t>
            </a:r>
          </a:p>
        </p:txBody>
      </p:sp>
      <p:sp>
        <p:nvSpPr>
          <p:cNvPr id="5" name="TextBox 4">
            <a:extLst>
              <a:ext uri="{FF2B5EF4-FFF2-40B4-BE49-F238E27FC236}">
                <a16:creationId xmlns:a16="http://schemas.microsoft.com/office/drawing/2014/main" id="{1FF2C871-BF52-4E29-9D6D-90B583F544F4}"/>
              </a:ext>
            </a:extLst>
          </p:cNvPr>
          <p:cNvSpPr txBox="1"/>
          <p:nvPr/>
        </p:nvSpPr>
        <p:spPr>
          <a:xfrm>
            <a:off x="3318387" y="3663584"/>
            <a:ext cx="5781367"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C00000"/>
                </a:solidFill>
                <a:effectLst/>
                <a:uLnTx/>
                <a:uFillTx/>
                <a:latin typeface="Arial Rounded MT Bold" panose="020F0704030504030204" pitchFamily="34" charset="0"/>
                <a:ea typeface="+mn-ea"/>
                <a:cs typeface="+mn-cs"/>
              </a:rPr>
              <a:t>It is not that EASY!!!</a:t>
            </a:r>
          </a:p>
        </p:txBody>
      </p:sp>
    </p:spTree>
    <p:extLst>
      <p:ext uri="{BB962C8B-B14F-4D97-AF65-F5344CB8AC3E}">
        <p14:creationId xmlns:p14="http://schemas.microsoft.com/office/powerpoint/2010/main" val="4101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CDB2DA-0905-4D8D-8FD2-8ACBE14F52D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TextBox 3">
            <a:extLst>
              <a:ext uri="{FF2B5EF4-FFF2-40B4-BE49-F238E27FC236}">
                <a16:creationId xmlns:a16="http://schemas.microsoft.com/office/drawing/2014/main" id="{B9B370F6-1638-4F73-892A-6AE967CFBABB}"/>
              </a:ext>
            </a:extLst>
          </p:cNvPr>
          <p:cNvSpPr txBox="1"/>
          <p:nvPr/>
        </p:nvSpPr>
        <p:spPr>
          <a:xfrm>
            <a:off x="943897" y="1283110"/>
            <a:ext cx="10409903" cy="403187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rPr>
              <a:t>All that we can do within our limitations is that we can interconnect our network of processors. Also, rather than considering the structure of the human brain in totality, we can only try to mimic a VERY SMALL PART of it in order to do some very specific task.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rPr>
              <a:t>We can make neurons, but that is surely going to be different from the biological neurons that we have talked over.</a:t>
            </a:r>
          </a:p>
        </p:txBody>
      </p:sp>
    </p:spTree>
    <p:extLst>
      <p:ext uri="{BB962C8B-B14F-4D97-AF65-F5344CB8AC3E}">
        <p14:creationId xmlns:p14="http://schemas.microsoft.com/office/powerpoint/2010/main" val="310238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A164-553F-4B32-8D83-D509D7FBB888}"/>
              </a:ext>
            </a:extLst>
          </p:cNvPr>
          <p:cNvSpPr>
            <a:spLocks noGrp="1"/>
          </p:cNvSpPr>
          <p:nvPr>
            <p:ph type="title"/>
          </p:nvPr>
        </p:nvSpPr>
        <p:spPr/>
        <p:txBody>
          <a:bodyPr/>
          <a:lstStyle/>
          <a:p>
            <a:r>
              <a:rPr lang="en-US"/>
              <a:t>Artificial Neural Networks (ANN)</a:t>
            </a:r>
          </a:p>
        </p:txBody>
      </p:sp>
      <p:sp>
        <p:nvSpPr>
          <p:cNvPr id="3" name="Slide Number Placeholder 2">
            <a:extLst>
              <a:ext uri="{FF2B5EF4-FFF2-40B4-BE49-F238E27FC236}">
                <a16:creationId xmlns:a16="http://schemas.microsoft.com/office/drawing/2014/main" id="{E863CC83-BB27-48ED-B08D-DA15AFCDCC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TextBox 3">
            <a:extLst>
              <a:ext uri="{FF2B5EF4-FFF2-40B4-BE49-F238E27FC236}">
                <a16:creationId xmlns:a16="http://schemas.microsoft.com/office/drawing/2014/main" id="{8768F6BC-8EC0-4F7B-8E7E-919E0B1ED096}"/>
              </a:ext>
            </a:extLst>
          </p:cNvPr>
          <p:cNvSpPr txBox="1"/>
          <p:nvPr/>
        </p:nvSpPr>
        <p:spPr>
          <a:xfrm>
            <a:off x="838200" y="1059608"/>
            <a:ext cx="6571593" cy="58477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Usefulness and Capabilities</a:t>
            </a:r>
          </a:p>
        </p:txBody>
      </p:sp>
      <p:sp>
        <p:nvSpPr>
          <p:cNvPr id="5" name="TextBox 4">
            <a:extLst>
              <a:ext uri="{FF2B5EF4-FFF2-40B4-BE49-F238E27FC236}">
                <a16:creationId xmlns:a16="http://schemas.microsoft.com/office/drawing/2014/main" id="{58B4BC72-9521-4BCD-84AC-732DF6FF93EF}"/>
              </a:ext>
            </a:extLst>
          </p:cNvPr>
          <p:cNvSpPr txBox="1"/>
          <p:nvPr/>
        </p:nvSpPr>
        <p:spPr>
          <a:xfrm>
            <a:off x="838200" y="1644383"/>
            <a:ext cx="9961179" cy="5447645"/>
          </a:xfrm>
          <a:prstGeom prst="rect">
            <a:avLst/>
          </a:prstGeom>
          <a:noFill/>
        </p:spPr>
        <p:txBody>
          <a:bodyPr wrap="square" rtlCol="0">
            <a:spAutoFit/>
          </a:bodyPr>
          <a:lstStyle/>
          <a:p>
            <a:pPr marL="574675" marR="0" lvl="0" indent="-574675" algn="just" defTabSz="914400" rtl="0" eaLnBrk="1" fontAlgn="auto" latinLnBrk="0" hangingPunct="1">
              <a:lnSpc>
                <a:spcPct val="100000"/>
              </a:lnSpc>
              <a:spcBef>
                <a:spcPts val="0"/>
              </a:spcBef>
              <a:spcAft>
                <a:spcPts val="0"/>
              </a:spcAft>
              <a:buClrTx/>
              <a:buSzTx/>
              <a:buFontTx/>
              <a:buAutoNum type="arabicPeriod"/>
              <a:tabLst/>
              <a:defRPr/>
            </a:pPr>
            <a:r>
              <a:rPr kumimoji="0" lang="en-US" sz="3600" b="0" i="0" u="none" strike="noStrike" kern="1200" cap="none" spc="0" normalizeH="0" baseline="0" noProof="0">
                <a:ln>
                  <a:noFill/>
                </a:ln>
                <a:solidFill>
                  <a:srgbClr val="C00000"/>
                </a:solidFill>
                <a:effectLst/>
                <a:uLnTx/>
                <a:uFillTx/>
                <a:latin typeface="Narkisim" panose="020E0502050101010101" pitchFamily="34" charset="-79"/>
                <a:ea typeface="+mn-ea"/>
                <a:cs typeface="Narkisim" panose="020E0502050101010101" pitchFamily="34" charset="-79"/>
              </a:rPr>
              <a:t>Non-linearity</a:t>
            </a:r>
            <a:endParaRPr kumimoji="0" lang="en-US" sz="3600" b="0" i="0" u="none" strike="noStrike" kern="1200" cap="none" spc="0" normalizeH="0" baseline="0" noProof="0">
              <a:ln>
                <a:noFill/>
              </a:ln>
              <a:solidFill>
                <a:srgbClr val="C00000"/>
              </a:solidFill>
              <a:effectLst/>
              <a:uLnTx/>
              <a:uFillTx/>
              <a:latin typeface="Narkisim" panose="020E0502050101010101" pitchFamily="34" charset="-79"/>
              <a:ea typeface="+mn-ea"/>
              <a:cs typeface="Narkisim" panose="020E0502050101010101" pitchFamily="34" charset="-79"/>
              <a:sym typeface="Wingdings" panose="05000000000000000000" pitchFamily="2" charset="2"/>
            </a:endParaRPr>
          </a:p>
          <a:p>
            <a:pPr marL="1371600" marR="0" lvl="2" indent="-457200" algn="just" defTabSz="914400" rtl="0" eaLnBrk="1" fontAlgn="auto" latinLnBrk="0" hangingPunct="1">
              <a:lnSpc>
                <a:spcPct val="100000"/>
              </a:lnSpc>
              <a:spcBef>
                <a:spcPts val="0"/>
              </a:spcBef>
              <a:spcAft>
                <a:spcPts val="0"/>
              </a:spcAft>
              <a:buClrTx/>
              <a:buSzTx/>
              <a:buFontTx/>
              <a:buAutoNum type="arabicPeriod"/>
              <a:tabLst/>
              <a:defRPr/>
            </a:pPr>
            <a:r>
              <a:rPr kumimoji="0" lang="en-US" sz="28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We’ve an interconnection of non-linear neurons</a:t>
            </a:r>
          </a:p>
          <a:p>
            <a:pPr marL="1371600" marR="0" lvl="2" indent="-457200" algn="just" defTabSz="914400" rtl="0" eaLnBrk="1" fontAlgn="auto" latinLnBrk="0" hangingPunct="1">
              <a:lnSpc>
                <a:spcPct val="100000"/>
              </a:lnSpc>
              <a:spcBef>
                <a:spcPts val="0"/>
              </a:spcBef>
              <a:spcAft>
                <a:spcPts val="0"/>
              </a:spcAft>
              <a:buClrTx/>
              <a:buSzTx/>
              <a:buFontTx/>
              <a:buAutoNum type="arabicPeriod"/>
              <a:tabLst/>
              <a:defRPr/>
            </a:pPr>
            <a:r>
              <a:rPr kumimoji="0" lang="en-US" sz="28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Non-linearity is distributed throughout.</a:t>
            </a:r>
          </a:p>
          <a:p>
            <a:pPr marL="574675" marR="0" lvl="0" indent="-574675" algn="just" defTabSz="914400" rtl="0" eaLnBrk="1" fontAlgn="auto" latinLnBrk="0" hangingPunct="1">
              <a:lnSpc>
                <a:spcPct val="100000"/>
              </a:lnSpc>
              <a:spcBef>
                <a:spcPts val="0"/>
              </a:spcBef>
              <a:spcAft>
                <a:spcPts val="0"/>
              </a:spcAft>
              <a:buClrTx/>
              <a:buSzTx/>
              <a:buFontTx/>
              <a:buAutoNum type="arabicPeriod"/>
              <a:tabLst/>
              <a:defRPr/>
            </a:pPr>
            <a:r>
              <a:rPr kumimoji="0" lang="en-US" sz="3600" b="0" i="0" u="none" strike="noStrike" kern="1200" cap="none" spc="0" normalizeH="0" baseline="0" noProof="0">
                <a:ln>
                  <a:noFill/>
                </a:ln>
                <a:solidFill>
                  <a:srgbClr val="C00000"/>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Input-Output Mapping </a:t>
            </a:r>
          </a:p>
          <a:p>
            <a:pPr marL="1371600" marR="0" lvl="2" indent="-457200" algn="just" defTabSz="914400" rtl="0" eaLnBrk="1" fontAlgn="auto" latinLnBrk="0" hangingPunct="1">
              <a:lnSpc>
                <a:spcPct val="100000"/>
              </a:lnSpc>
              <a:spcBef>
                <a:spcPts val="0"/>
              </a:spcBef>
              <a:spcAft>
                <a:spcPts val="0"/>
              </a:spcAft>
              <a:buClrTx/>
              <a:buSzTx/>
              <a:buFontTx/>
              <a:buAutoNum type="arabicPeriod"/>
              <a:tabLst/>
              <a:defRPr/>
            </a:pPr>
            <a:r>
              <a:rPr kumimoji="0" lang="en-US" sz="28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Learning “with” a teacher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C00000"/>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3. Adaptivity</a:t>
            </a:r>
          </a:p>
          <a:p>
            <a:pPr marL="1312863" marR="0" lvl="0" indent="-339725" algn="just" defTabSz="914400" rtl="0" eaLnBrk="1" fontAlgn="auto" latinLnBrk="0" hangingPunct="1">
              <a:lnSpc>
                <a:spcPct val="100000"/>
              </a:lnSpc>
              <a:spcBef>
                <a:spcPts val="0"/>
              </a:spcBef>
              <a:spcAft>
                <a:spcPts val="0"/>
              </a:spcAft>
              <a:buClrTx/>
              <a:buSzTx/>
              <a:buFont typeface="+mj-lt"/>
              <a:buAutoNum type="arabicPeriod"/>
              <a:tabLst>
                <a:tab pos="1254125" algn="l"/>
              </a:tabLst>
              <a:defRPr/>
            </a:pPr>
            <a:r>
              <a:rPr kumimoji="0" lang="en-US" sz="28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Can adapt the free parameters to the changes in the surrounding environment</a:t>
            </a:r>
          </a:p>
          <a:p>
            <a:pPr marL="0" marR="0" lvl="0" indent="0" algn="just" defTabSz="914400" rtl="0" eaLnBrk="1" fontAlgn="auto" latinLnBrk="0" hangingPunct="1">
              <a:lnSpc>
                <a:spcPct val="100000"/>
              </a:lnSpc>
              <a:spcBef>
                <a:spcPts val="0"/>
              </a:spcBef>
              <a:spcAft>
                <a:spcPts val="0"/>
              </a:spcAft>
              <a:buClrTx/>
              <a:buSzTx/>
              <a:buFontTx/>
              <a:buNone/>
              <a:tabLst>
                <a:tab pos="1254125" algn="l"/>
              </a:tabLst>
              <a:defRPr/>
            </a:pPr>
            <a:r>
              <a:rPr kumimoji="0" lang="en-US" sz="3600" b="0" i="0" u="none" strike="noStrike" kern="1200" cap="none" spc="0" normalizeH="0" baseline="0" noProof="0">
                <a:ln>
                  <a:noFill/>
                </a:ln>
                <a:solidFill>
                  <a:srgbClr val="C00000"/>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4. Evidential Response</a:t>
            </a:r>
          </a:p>
          <a:p>
            <a:pPr marL="1312863" marR="0" lvl="2" indent="-398463" algn="just" defTabSz="914400" rtl="0" eaLnBrk="1" fontAlgn="auto" latinLnBrk="0" hangingPunct="1">
              <a:lnSpc>
                <a:spcPct val="100000"/>
              </a:lnSpc>
              <a:spcBef>
                <a:spcPts val="0"/>
              </a:spcBef>
              <a:spcAft>
                <a:spcPts val="0"/>
              </a:spcAft>
              <a:buClrTx/>
              <a:buSzTx/>
              <a:buFont typeface="+mj-lt"/>
              <a:buAutoNum type="arabicPeriod"/>
              <a:tabLst>
                <a:tab pos="1254125" algn="l"/>
              </a:tabLst>
              <a:defRPr/>
            </a:pPr>
            <a:r>
              <a:rPr kumimoji="0" lang="en-US" sz="28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Decision with a measure of confidence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endParaRPr>
          </a:p>
        </p:txBody>
      </p:sp>
    </p:spTree>
    <p:extLst>
      <p:ext uri="{BB962C8B-B14F-4D97-AF65-F5344CB8AC3E}">
        <p14:creationId xmlns:p14="http://schemas.microsoft.com/office/powerpoint/2010/main" val="17543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outHorizontal)">
                                      <p:cBhvr>
                                        <p:cTn id="7" dur="500"/>
                                        <p:tgtEl>
                                          <p:spTgt spid="5">
                                            <p:txEl>
                                              <p:pRg st="0" end="0"/>
                                            </p:txEl>
                                          </p:spTgt>
                                        </p:tgtEl>
                                      </p:cBhvr>
                                    </p:animEffect>
                                  </p:childTnLst>
                                </p:cTn>
                              </p:par>
                              <p:par>
                                <p:cTn id="8" presetID="16" presetClass="entr" presetSubtype="42"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outHorizontal)">
                                      <p:cBhvr>
                                        <p:cTn id="10" dur="500"/>
                                        <p:tgtEl>
                                          <p:spTgt spid="5">
                                            <p:txEl>
                                              <p:pRg st="1" end="1"/>
                                            </p:txEl>
                                          </p:spTgt>
                                        </p:tgtEl>
                                      </p:cBhvr>
                                    </p:animEffect>
                                  </p:childTnLst>
                                </p:cTn>
                              </p:par>
                              <p:par>
                                <p:cTn id="11" presetID="16" presetClass="entr" presetSubtype="42"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out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arn(outHorizontal)">
                                      <p:cBhvr>
                                        <p:cTn id="18" dur="500"/>
                                        <p:tgtEl>
                                          <p:spTgt spid="5">
                                            <p:txEl>
                                              <p:pRg st="3" end="3"/>
                                            </p:txEl>
                                          </p:spTgt>
                                        </p:tgtEl>
                                      </p:cBhvr>
                                    </p:animEffect>
                                  </p:childTnLst>
                                </p:cTn>
                              </p:par>
                              <p:par>
                                <p:cTn id="19" presetID="16" presetClass="entr" presetSubtype="42"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arn(outHorizont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42"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arn(outHorizontal)">
                                      <p:cBhvr>
                                        <p:cTn id="26" dur="500"/>
                                        <p:tgtEl>
                                          <p:spTgt spid="5">
                                            <p:txEl>
                                              <p:pRg st="5" end="5"/>
                                            </p:txEl>
                                          </p:spTgt>
                                        </p:tgtEl>
                                      </p:cBhvr>
                                    </p:animEffect>
                                  </p:childTnLst>
                                </p:cTn>
                              </p:par>
                              <p:par>
                                <p:cTn id="27" presetID="16" presetClass="entr" presetSubtype="42"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arn(outHorizontal)">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barn(outHorizontal)">
                                      <p:cBhvr>
                                        <p:cTn id="34" dur="500"/>
                                        <p:tgtEl>
                                          <p:spTgt spid="5">
                                            <p:txEl>
                                              <p:pRg st="7" end="7"/>
                                            </p:txEl>
                                          </p:spTgt>
                                        </p:tgtEl>
                                      </p:cBhvr>
                                    </p:animEffect>
                                  </p:childTnLst>
                                </p:cTn>
                              </p:par>
                              <p:par>
                                <p:cTn id="35" presetID="16" presetClass="entr" presetSubtype="42"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arn(outHorizontal)">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A164-553F-4B32-8D83-D509D7FBB888}"/>
              </a:ext>
            </a:extLst>
          </p:cNvPr>
          <p:cNvSpPr>
            <a:spLocks noGrp="1"/>
          </p:cNvSpPr>
          <p:nvPr>
            <p:ph type="title"/>
          </p:nvPr>
        </p:nvSpPr>
        <p:spPr/>
        <p:txBody>
          <a:bodyPr/>
          <a:lstStyle/>
          <a:p>
            <a:r>
              <a:rPr lang="en-US"/>
              <a:t>Artificial Neural Networks (ANN)</a:t>
            </a:r>
          </a:p>
        </p:txBody>
      </p:sp>
      <p:sp>
        <p:nvSpPr>
          <p:cNvPr id="3" name="Slide Number Placeholder 2">
            <a:extLst>
              <a:ext uri="{FF2B5EF4-FFF2-40B4-BE49-F238E27FC236}">
                <a16:creationId xmlns:a16="http://schemas.microsoft.com/office/drawing/2014/main" id="{E863CC83-BB27-48ED-B08D-DA15AFCDCC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TextBox 3">
            <a:extLst>
              <a:ext uri="{FF2B5EF4-FFF2-40B4-BE49-F238E27FC236}">
                <a16:creationId xmlns:a16="http://schemas.microsoft.com/office/drawing/2014/main" id="{8768F6BC-8EC0-4F7B-8E7E-919E0B1ED096}"/>
              </a:ext>
            </a:extLst>
          </p:cNvPr>
          <p:cNvSpPr txBox="1"/>
          <p:nvPr/>
        </p:nvSpPr>
        <p:spPr>
          <a:xfrm>
            <a:off x="838200" y="1059608"/>
            <a:ext cx="6571593" cy="58477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Usefulness and Capabilities</a:t>
            </a:r>
          </a:p>
        </p:txBody>
      </p:sp>
      <p:sp>
        <p:nvSpPr>
          <p:cNvPr id="5" name="TextBox 4">
            <a:extLst>
              <a:ext uri="{FF2B5EF4-FFF2-40B4-BE49-F238E27FC236}">
                <a16:creationId xmlns:a16="http://schemas.microsoft.com/office/drawing/2014/main" id="{58B4BC72-9521-4BCD-84AC-732DF6FF93EF}"/>
              </a:ext>
            </a:extLst>
          </p:cNvPr>
          <p:cNvSpPr txBox="1"/>
          <p:nvPr/>
        </p:nvSpPr>
        <p:spPr>
          <a:xfrm>
            <a:off x="838200" y="1644383"/>
            <a:ext cx="9961179" cy="3170099"/>
          </a:xfrm>
          <a:prstGeom prst="rect">
            <a:avLst/>
          </a:prstGeom>
          <a:noFill/>
        </p:spPr>
        <p:txBody>
          <a:bodyPr wrap="square" rtlCol="0">
            <a:spAutoFit/>
          </a:bodyPr>
          <a:lstStyle/>
          <a:p>
            <a:pPr marL="574675" marR="0" lvl="0" indent="-574675" algn="just" defTabSz="914400" rtl="0" eaLnBrk="1" fontAlgn="auto" latinLnBrk="0" hangingPunct="1">
              <a:lnSpc>
                <a:spcPct val="100000"/>
              </a:lnSpc>
              <a:spcBef>
                <a:spcPts val="0"/>
              </a:spcBef>
              <a:spcAft>
                <a:spcPts val="0"/>
              </a:spcAft>
              <a:buClrTx/>
              <a:buSzTx/>
              <a:buFont typeface="+mj-lt"/>
              <a:buAutoNum type="arabicPeriod" startAt="5"/>
              <a:tabLst/>
              <a:defRPr/>
            </a:pPr>
            <a:r>
              <a:rPr kumimoji="0" lang="en-US" sz="3600" b="0" i="0" u="none" strike="noStrike" kern="1200" cap="none" spc="0" normalizeH="0" baseline="0" noProof="0">
                <a:ln>
                  <a:noFill/>
                </a:ln>
                <a:solidFill>
                  <a:srgbClr val="C00000"/>
                </a:solidFill>
                <a:effectLst/>
                <a:uLnTx/>
                <a:uFillTx/>
                <a:latin typeface="Narkisim" panose="020E0502050101010101" pitchFamily="34" charset="-79"/>
                <a:ea typeface="+mn-ea"/>
                <a:cs typeface="Narkisim" panose="020E0502050101010101" pitchFamily="34" charset="-79"/>
              </a:rPr>
              <a:t>Fault Tolerance</a:t>
            </a:r>
            <a:endParaRPr kumimoji="0" lang="en-US" sz="3600" b="0" i="0" u="none" strike="noStrike" kern="1200" cap="none" spc="0" normalizeH="0" baseline="0" noProof="0">
              <a:ln>
                <a:noFill/>
              </a:ln>
              <a:solidFill>
                <a:srgbClr val="C00000"/>
              </a:solidFill>
              <a:effectLst/>
              <a:uLnTx/>
              <a:uFillTx/>
              <a:latin typeface="Narkisim" panose="020E0502050101010101" pitchFamily="34" charset="-79"/>
              <a:ea typeface="+mn-ea"/>
              <a:cs typeface="Narkisim" panose="020E0502050101010101" pitchFamily="34" charset="-79"/>
              <a:sym typeface="Wingdings" panose="05000000000000000000" pitchFamily="2" charset="2"/>
            </a:endParaRPr>
          </a:p>
          <a:p>
            <a:pPr marL="1371600" marR="0" lvl="2" indent="-457200" algn="just" defTabSz="914400" rtl="0" eaLnBrk="1" fontAlgn="auto" latinLnBrk="0" hangingPunct="1">
              <a:lnSpc>
                <a:spcPct val="100000"/>
              </a:lnSpc>
              <a:spcBef>
                <a:spcPts val="0"/>
              </a:spcBef>
              <a:spcAft>
                <a:spcPts val="0"/>
              </a:spcAft>
              <a:buClrTx/>
              <a:buSzTx/>
              <a:buFontTx/>
              <a:buAutoNum type="arabicPeriod"/>
              <a:tabLst/>
              <a:defRPr/>
            </a:pPr>
            <a:r>
              <a:rPr kumimoji="0" lang="en-US" sz="28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Graceful degradation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C00000"/>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6. VLSI implementability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Narkisim" panose="020E0502050101010101" pitchFamily="34" charset="-79"/>
                <a:ea typeface="+mn-ea"/>
                <a:cs typeface="Narkisim" panose="020E0502050101010101" pitchFamily="34" charset="-79"/>
                <a:sym typeface="Wingdings" panose="05000000000000000000" pitchFamily="2" charset="2"/>
              </a:rPr>
              <a:t>7. Neuro-biological Analogy</a:t>
            </a:r>
          </a:p>
        </p:txBody>
      </p:sp>
    </p:spTree>
    <p:extLst>
      <p:ext uri="{BB962C8B-B14F-4D97-AF65-F5344CB8AC3E}">
        <p14:creationId xmlns:p14="http://schemas.microsoft.com/office/powerpoint/2010/main" val="3775145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7D81-D5B0-41C1-83CC-7FDE3B6C8840}"/>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941C6266-A172-428B-B519-0FED9E1E34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pic>
        <p:nvPicPr>
          <p:cNvPr id="4" name="Picture 3">
            <a:extLst>
              <a:ext uri="{FF2B5EF4-FFF2-40B4-BE49-F238E27FC236}">
                <a16:creationId xmlns:a16="http://schemas.microsoft.com/office/drawing/2014/main" id="{76C051F0-FD38-4A22-88E1-E196CC9C590F}"/>
              </a:ext>
            </a:extLst>
          </p:cNvPr>
          <p:cNvPicPr>
            <a:picLocks noChangeAspect="1"/>
          </p:cNvPicPr>
          <p:nvPr/>
        </p:nvPicPr>
        <p:blipFill>
          <a:blip r:embed="rId3"/>
          <a:stretch>
            <a:fillRect/>
          </a:stretch>
        </p:blipFill>
        <p:spPr>
          <a:xfrm>
            <a:off x="2661162" y="1128119"/>
            <a:ext cx="6869676" cy="5410793"/>
          </a:xfrm>
          <a:prstGeom prst="rect">
            <a:avLst/>
          </a:prstGeom>
          <a:ln>
            <a:solidFill>
              <a:schemeClr val="tx1"/>
            </a:solidFill>
          </a:ln>
        </p:spPr>
      </p:pic>
    </p:spTree>
    <p:extLst>
      <p:ext uri="{BB962C8B-B14F-4D97-AF65-F5344CB8AC3E}">
        <p14:creationId xmlns:p14="http://schemas.microsoft.com/office/powerpoint/2010/main" val="347887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4A06-12A7-491F-B241-CFD8AD92375E}"/>
              </a:ext>
            </a:extLst>
          </p:cNvPr>
          <p:cNvSpPr>
            <a:spLocks noGrp="1"/>
          </p:cNvSpPr>
          <p:nvPr>
            <p:ph type="title"/>
          </p:nvPr>
        </p:nvSpPr>
        <p:spPr/>
        <p:txBody>
          <a:bodyPr/>
          <a:lstStyle/>
          <a:p>
            <a:r>
              <a:rPr lang="en-US"/>
              <a:t>Biological Model</a:t>
            </a:r>
          </a:p>
        </p:txBody>
      </p:sp>
      <p:sp>
        <p:nvSpPr>
          <p:cNvPr id="3" name="Slide Number Placeholder 2">
            <a:extLst>
              <a:ext uri="{FF2B5EF4-FFF2-40B4-BE49-F238E27FC236}">
                <a16:creationId xmlns:a16="http://schemas.microsoft.com/office/drawing/2014/main" id="{40708E4E-235A-4356-B252-F2F318287E0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81BDB4-5F3F-464A-A32A-75B544C87B3D}" type="slidenum">
              <a:rPr kumimoji="0" lang="en-US" sz="1800" b="0" i="0" u="none" strike="noStrike" kern="1200" cap="none" spc="0" normalizeH="0" baseline="0" noProof="0" smtClean="0">
                <a:ln>
                  <a:noFill/>
                </a:ln>
                <a:solidFill>
                  <a:prstClr val="black">
                    <a:tint val="75000"/>
                  </a:prstClr>
                </a:solidFill>
                <a:effectLst/>
                <a:uLnTx/>
                <a:uFillTx/>
                <a:latin typeface="Narkisim" panose="020E0502050101010101" pitchFamily="34" charset="-79"/>
                <a:ea typeface="+mn-ea"/>
                <a:cs typeface="Narkisim" panose="020E0502050101010101" pitchFamily="34" charset="-79"/>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prstClr val="black">
                  <a:tint val="75000"/>
                </a:prstClr>
              </a:solidFill>
              <a:effectLst/>
              <a:uLnTx/>
              <a:uFillTx/>
              <a:latin typeface="Narkisim" panose="020E0502050101010101" pitchFamily="34" charset="-79"/>
              <a:ea typeface="+mn-ea"/>
              <a:cs typeface="Narkisim" panose="020E0502050101010101" pitchFamily="34" charset="-79"/>
            </a:endParaRPr>
          </a:p>
        </p:txBody>
      </p:sp>
      <p:sp>
        <p:nvSpPr>
          <p:cNvPr id="4" name="Oval 3">
            <a:extLst>
              <a:ext uri="{FF2B5EF4-FFF2-40B4-BE49-F238E27FC236}">
                <a16:creationId xmlns:a16="http://schemas.microsoft.com/office/drawing/2014/main" id="{83343130-97D8-4F34-ABC0-82EFD5419C9E}"/>
              </a:ext>
            </a:extLst>
          </p:cNvPr>
          <p:cNvSpPr/>
          <p:nvPr/>
        </p:nvSpPr>
        <p:spPr>
          <a:xfrm>
            <a:off x="4041059" y="2138516"/>
            <a:ext cx="1290484" cy="1290484"/>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a:ln>
                  <a:noFill/>
                </a:ln>
                <a:solidFill>
                  <a:prstClr val="black"/>
                </a:solidFill>
                <a:effectLst/>
                <a:uLnTx/>
                <a:uFillTx/>
                <a:latin typeface="Calibri" panose="020F0502020204030204"/>
                <a:ea typeface="+mn-ea"/>
                <a:cs typeface="+mn-cs"/>
              </a:rPr>
              <a:t>∑</a:t>
            </a:r>
          </a:p>
        </p:txBody>
      </p:sp>
      <p:cxnSp>
        <p:nvCxnSpPr>
          <p:cNvPr id="6" name="Straight Arrow Connector 5">
            <a:extLst>
              <a:ext uri="{FF2B5EF4-FFF2-40B4-BE49-F238E27FC236}">
                <a16:creationId xmlns:a16="http://schemas.microsoft.com/office/drawing/2014/main" id="{20DEC696-6BF5-4C7F-B369-65605B704D93}"/>
              </a:ext>
            </a:extLst>
          </p:cNvPr>
          <p:cNvCxnSpPr>
            <a:endCxn id="4" idx="1"/>
          </p:cNvCxnSpPr>
          <p:nvPr/>
        </p:nvCxnSpPr>
        <p:spPr>
          <a:xfrm>
            <a:off x="3023419" y="1696065"/>
            <a:ext cx="1206627" cy="6314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A36E0A2-72FD-471B-AC93-62943FBF582C}"/>
              </a:ext>
            </a:extLst>
          </p:cNvPr>
          <p:cNvCxnSpPr>
            <a:endCxn id="4" idx="2"/>
          </p:cNvCxnSpPr>
          <p:nvPr/>
        </p:nvCxnSpPr>
        <p:spPr>
          <a:xfrm>
            <a:off x="2580968" y="2783758"/>
            <a:ext cx="146009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A90F90E-CA57-47BE-B0CF-4DB1CB946234}"/>
              </a:ext>
            </a:extLst>
          </p:cNvPr>
          <p:cNvCxnSpPr>
            <a:endCxn id="4" idx="3"/>
          </p:cNvCxnSpPr>
          <p:nvPr/>
        </p:nvCxnSpPr>
        <p:spPr>
          <a:xfrm flipV="1">
            <a:off x="3023419" y="3240013"/>
            <a:ext cx="1206627" cy="5208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69FD599-5F00-4DB9-AF30-1E2F4FA70E85}"/>
              </a:ext>
            </a:extLst>
          </p:cNvPr>
          <p:cNvSpPr/>
          <p:nvPr/>
        </p:nvSpPr>
        <p:spPr>
          <a:xfrm>
            <a:off x="2816941" y="3709271"/>
            <a:ext cx="206477" cy="2064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1635C326-4050-42D9-BD4A-53BD632D10E7}"/>
              </a:ext>
            </a:extLst>
          </p:cNvPr>
          <p:cNvSpPr/>
          <p:nvPr/>
        </p:nvSpPr>
        <p:spPr>
          <a:xfrm>
            <a:off x="2374491" y="2680519"/>
            <a:ext cx="206477" cy="2064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CB8C3FF7-4D83-42C5-BD59-A366BAB15C2B}"/>
              </a:ext>
            </a:extLst>
          </p:cNvPr>
          <p:cNvSpPr/>
          <p:nvPr/>
        </p:nvSpPr>
        <p:spPr>
          <a:xfrm>
            <a:off x="2816942" y="1548530"/>
            <a:ext cx="206477" cy="2064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BCE6E8F-1BD1-4FB2-8439-C6AD588EB747}"/>
              </a:ext>
            </a:extLst>
          </p:cNvPr>
          <p:cNvSpPr txBox="1"/>
          <p:nvPr/>
        </p:nvSpPr>
        <p:spPr>
          <a:xfrm>
            <a:off x="2330244" y="1042546"/>
            <a:ext cx="66367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panose="020F0502020204030204"/>
                <a:ea typeface="+mn-ea"/>
                <a:cs typeface="+mn-cs"/>
              </a:rPr>
              <a:t>x</a:t>
            </a:r>
            <a:r>
              <a:rPr kumimoji="0" lang="en-US" sz="3600" b="0" i="0" u="none" strike="noStrike" kern="1200" cap="none" spc="0" normalizeH="0" baseline="-25000" noProof="0">
                <a:ln>
                  <a:noFill/>
                </a:ln>
                <a:solidFill>
                  <a:prstClr val="black"/>
                </a:solidFill>
                <a:effectLst/>
                <a:uLnTx/>
                <a:uFillTx/>
                <a:latin typeface="Calibri" panose="020F0502020204030204"/>
                <a:ea typeface="+mn-ea"/>
                <a:cs typeface="+mn-cs"/>
              </a:rPr>
              <a:t>1</a:t>
            </a:r>
          </a:p>
        </p:txBody>
      </p:sp>
      <p:sp>
        <p:nvSpPr>
          <p:cNvPr id="15" name="TextBox 14">
            <a:extLst>
              <a:ext uri="{FF2B5EF4-FFF2-40B4-BE49-F238E27FC236}">
                <a16:creationId xmlns:a16="http://schemas.microsoft.com/office/drawing/2014/main" id="{6DD70B04-998D-4528-938C-948787B7FB69}"/>
              </a:ext>
            </a:extLst>
          </p:cNvPr>
          <p:cNvSpPr txBox="1"/>
          <p:nvPr/>
        </p:nvSpPr>
        <p:spPr>
          <a:xfrm>
            <a:off x="1784554" y="2357353"/>
            <a:ext cx="66367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panose="020F0502020204030204"/>
                <a:ea typeface="+mn-ea"/>
                <a:cs typeface="+mn-cs"/>
              </a:rPr>
              <a:t>x</a:t>
            </a:r>
            <a:r>
              <a:rPr kumimoji="0" lang="en-US" sz="3600" b="0" i="0" u="none" strike="noStrike" kern="1200" cap="none" spc="0" normalizeH="0" baseline="-25000" noProof="0">
                <a:ln>
                  <a:noFill/>
                </a:ln>
                <a:solidFill>
                  <a:prstClr val="black"/>
                </a:solidFill>
                <a:effectLst/>
                <a:uLnTx/>
                <a:uFillTx/>
                <a:latin typeface="Calibri" panose="020F0502020204030204"/>
                <a:ea typeface="+mn-ea"/>
                <a:cs typeface="+mn-cs"/>
              </a:rPr>
              <a:t>2</a:t>
            </a:r>
          </a:p>
        </p:txBody>
      </p:sp>
      <p:sp>
        <p:nvSpPr>
          <p:cNvPr id="16" name="TextBox 15">
            <a:extLst>
              <a:ext uri="{FF2B5EF4-FFF2-40B4-BE49-F238E27FC236}">
                <a16:creationId xmlns:a16="http://schemas.microsoft.com/office/drawing/2014/main" id="{7CF3BB10-83DA-495E-8B07-0363CAF33DCA}"/>
              </a:ext>
            </a:extLst>
          </p:cNvPr>
          <p:cNvSpPr txBox="1"/>
          <p:nvPr/>
        </p:nvSpPr>
        <p:spPr>
          <a:xfrm>
            <a:off x="2330244" y="3647839"/>
            <a:ext cx="66367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panose="020F0502020204030204"/>
                <a:ea typeface="+mn-ea"/>
                <a:cs typeface="+mn-cs"/>
              </a:rPr>
              <a:t>x</a:t>
            </a:r>
            <a:r>
              <a:rPr kumimoji="0" lang="en-US" sz="3600" b="0" i="0" u="none" strike="noStrike" kern="1200" cap="none" spc="0" normalizeH="0" baseline="-25000" noProof="0">
                <a:ln>
                  <a:noFill/>
                </a:ln>
                <a:solidFill>
                  <a:prstClr val="black"/>
                </a:solidFill>
                <a:effectLst/>
                <a:uLnTx/>
                <a:uFillTx/>
                <a:latin typeface="Calibri" panose="020F0502020204030204"/>
                <a:ea typeface="+mn-ea"/>
                <a:cs typeface="+mn-cs"/>
              </a:rPr>
              <a:t>n</a:t>
            </a:r>
          </a:p>
        </p:txBody>
      </p:sp>
      <p:sp>
        <p:nvSpPr>
          <p:cNvPr id="17" name="TextBox 16">
            <a:extLst>
              <a:ext uri="{FF2B5EF4-FFF2-40B4-BE49-F238E27FC236}">
                <a16:creationId xmlns:a16="http://schemas.microsoft.com/office/drawing/2014/main" id="{573B1E42-D408-4FF2-AEE6-9A504CFEFE31}"/>
              </a:ext>
            </a:extLst>
          </p:cNvPr>
          <p:cNvSpPr txBox="1"/>
          <p:nvPr/>
        </p:nvSpPr>
        <p:spPr>
          <a:xfrm>
            <a:off x="3480619" y="1388948"/>
            <a:ext cx="74942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panose="020F0502020204030204"/>
                <a:ea typeface="+mn-ea"/>
                <a:cs typeface="+mn-cs"/>
              </a:rPr>
              <a:t>w</a:t>
            </a:r>
            <a:r>
              <a:rPr kumimoji="0" lang="en-US" sz="3600" b="0" i="0" u="none" strike="noStrike" kern="1200" cap="none" spc="0" normalizeH="0" baseline="-25000" noProof="0">
                <a:ln>
                  <a:noFill/>
                </a:ln>
                <a:solidFill>
                  <a:prstClr val="black"/>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81AC856B-88B0-4CC7-A4AA-5560B1C3849F}"/>
              </a:ext>
            </a:extLst>
          </p:cNvPr>
          <p:cNvSpPr txBox="1"/>
          <p:nvPr/>
        </p:nvSpPr>
        <p:spPr>
          <a:xfrm>
            <a:off x="2993921" y="2145131"/>
            <a:ext cx="74942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panose="020F0502020204030204"/>
                <a:ea typeface="+mn-ea"/>
                <a:cs typeface="+mn-cs"/>
              </a:rPr>
              <a:t>w</a:t>
            </a:r>
            <a:r>
              <a:rPr kumimoji="0" lang="en-US" sz="3600" b="0" i="0" u="none" strike="noStrike" kern="1200" cap="none" spc="0" normalizeH="0" baseline="-25000" noProof="0">
                <a:ln>
                  <a:noFill/>
                </a:ln>
                <a:solidFill>
                  <a:prstClr val="black"/>
                </a:solidFill>
                <a:effectLst/>
                <a:uLnTx/>
                <a:uFillTx/>
                <a:latin typeface="Calibri" panose="020F0502020204030204"/>
                <a:ea typeface="+mn-ea"/>
                <a:cs typeface="+mn-cs"/>
              </a:rPr>
              <a:t>2</a:t>
            </a:r>
          </a:p>
        </p:txBody>
      </p:sp>
      <p:sp>
        <p:nvSpPr>
          <p:cNvPr id="19" name="TextBox 18">
            <a:extLst>
              <a:ext uri="{FF2B5EF4-FFF2-40B4-BE49-F238E27FC236}">
                <a16:creationId xmlns:a16="http://schemas.microsoft.com/office/drawing/2014/main" id="{EB907640-6500-4545-A014-D53609ADB9FF}"/>
              </a:ext>
            </a:extLst>
          </p:cNvPr>
          <p:cNvSpPr txBox="1"/>
          <p:nvPr/>
        </p:nvSpPr>
        <p:spPr>
          <a:xfrm>
            <a:off x="3073667" y="2868797"/>
            <a:ext cx="74942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panose="020F0502020204030204"/>
                <a:ea typeface="+mn-ea"/>
                <a:cs typeface="+mn-cs"/>
              </a:rPr>
              <a:t>w</a:t>
            </a:r>
            <a:r>
              <a:rPr kumimoji="0" lang="en-US" sz="3600" b="0" i="0" u="none" strike="noStrike" kern="1200" cap="none" spc="0" normalizeH="0" baseline="-25000" noProof="0">
                <a:ln>
                  <a:noFill/>
                </a:ln>
                <a:solidFill>
                  <a:prstClr val="black"/>
                </a:solidFill>
                <a:effectLst/>
                <a:uLnTx/>
                <a:uFillTx/>
                <a:latin typeface="Calibri" panose="020F0502020204030204"/>
                <a:ea typeface="+mn-ea"/>
                <a:cs typeface="+mn-cs"/>
              </a:rPr>
              <a:t>n</a:t>
            </a:r>
          </a:p>
        </p:txBody>
      </p:sp>
      <p:cxnSp>
        <p:nvCxnSpPr>
          <p:cNvPr id="21" name="Straight Connector 20">
            <a:extLst>
              <a:ext uri="{FF2B5EF4-FFF2-40B4-BE49-F238E27FC236}">
                <a16:creationId xmlns:a16="http://schemas.microsoft.com/office/drawing/2014/main" id="{3F0FDD9B-1F20-4BBE-94B8-7FFAD9E9BFED}"/>
              </a:ext>
            </a:extLst>
          </p:cNvPr>
          <p:cNvCxnSpPr>
            <a:cxnSpLocks/>
            <a:stCxn id="4" idx="6"/>
          </p:cNvCxnSpPr>
          <p:nvPr/>
        </p:nvCxnSpPr>
        <p:spPr>
          <a:xfrm>
            <a:off x="5331543" y="2783758"/>
            <a:ext cx="3866536" cy="77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251688-D6D2-4DE0-B8F1-942C16F4700C}"/>
              </a:ext>
            </a:extLst>
          </p:cNvPr>
          <p:cNvCxnSpPr/>
          <p:nvPr/>
        </p:nvCxnSpPr>
        <p:spPr>
          <a:xfrm flipV="1">
            <a:off x="7949381" y="1755007"/>
            <a:ext cx="1150374" cy="10287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3881F2-D529-4FAE-88D5-708D2EF5BE7A}"/>
              </a:ext>
            </a:extLst>
          </p:cNvPr>
          <p:cNvCxnSpPr/>
          <p:nvPr/>
        </p:nvCxnSpPr>
        <p:spPr>
          <a:xfrm>
            <a:off x="7949381" y="2783757"/>
            <a:ext cx="1150374" cy="9255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6F2D2AA-A423-4209-82F4-8C883E3E5C68}"/>
              </a:ext>
            </a:extLst>
          </p:cNvPr>
          <p:cNvSpPr/>
          <p:nvPr/>
        </p:nvSpPr>
        <p:spPr>
          <a:xfrm>
            <a:off x="9065342" y="1622271"/>
            <a:ext cx="206477" cy="2064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2B9FD31E-B342-4D24-87F0-58697C5AD6CA}"/>
              </a:ext>
            </a:extLst>
          </p:cNvPr>
          <p:cNvSpPr/>
          <p:nvPr/>
        </p:nvSpPr>
        <p:spPr>
          <a:xfrm>
            <a:off x="9065342" y="3635526"/>
            <a:ext cx="206477" cy="2064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BC24E960-C7AE-4C72-8DB9-180D40485D1B}"/>
              </a:ext>
            </a:extLst>
          </p:cNvPr>
          <p:cNvSpPr/>
          <p:nvPr/>
        </p:nvSpPr>
        <p:spPr>
          <a:xfrm>
            <a:off x="9217742" y="2680518"/>
            <a:ext cx="206477" cy="2064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5381FA55-225A-4D72-9F08-ADBC7CDF4A67}"/>
              </a:ext>
            </a:extLst>
          </p:cNvPr>
          <p:cNvSpPr txBox="1"/>
          <p:nvPr/>
        </p:nvSpPr>
        <p:spPr>
          <a:xfrm>
            <a:off x="3790335" y="4527843"/>
            <a:ext cx="495545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Calibri" panose="020F0502020204030204"/>
                <a:ea typeface="+mn-ea"/>
                <a:cs typeface="+mn-cs"/>
              </a:rPr>
              <a:t>x</a:t>
            </a:r>
            <a:r>
              <a:rPr kumimoji="0" lang="en-US" sz="4000" b="0" i="0" u="none" strike="noStrike" kern="1200" cap="none" spc="0" normalizeH="0" baseline="-25000" noProof="0">
                <a:ln>
                  <a:noFill/>
                </a:ln>
                <a:solidFill>
                  <a:prstClr val="black"/>
                </a:solidFill>
                <a:effectLst/>
                <a:uLnTx/>
                <a:uFillTx/>
                <a:latin typeface="Calibri" panose="020F0502020204030204"/>
                <a:ea typeface="+mn-ea"/>
                <a:cs typeface="+mn-cs"/>
              </a:rPr>
              <a:t>1</a:t>
            </a:r>
            <a:r>
              <a:rPr kumimoji="0" lang="en-US" sz="4000" b="0" i="0" u="none" strike="noStrike" kern="1200" cap="none" spc="0" normalizeH="0" baseline="0" noProof="0">
                <a:ln>
                  <a:noFill/>
                </a:ln>
                <a:solidFill>
                  <a:prstClr val="black"/>
                </a:solidFill>
                <a:effectLst/>
                <a:uLnTx/>
                <a:uFillTx/>
                <a:latin typeface="Calibri" panose="020F0502020204030204"/>
                <a:ea typeface="+mn-ea"/>
                <a:cs typeface="+mn-cs"/>
              </a:rPr>
              <a:t>w</a:t>
            </a:r>
            <a:r>
              <a:rPr kumimoji="0" lang="en-US" sz="4000" b="0" i="0" u="none" strike="noStrike" kern="1200" cap="none" spc="0" normalizeH="0" baseline="-25000" noProof="0">
                <a:ln>
                  <a:noFill/>
                </a:ln>
                <a:solidFill>
                  <a:prstClr val="black"/>
                </a:solidFill>
                <a:effectLst/>
                <a:uLnTx/>
                <a:uFillTx/>
                <a:latin typeface="Calibri" panose="020F0502020204030204"/>
                <a:ea typeface="+mn-ea"/>
                <a:cs typeface="+mn-cs"/>
              </a:rPr>
              <a:t>1</a:t>
            </a:r>
            <a:r>
              <a:rPr kumimoji="0" lang="en-US" sz="4000" b="0" i="0" u="none" strike="noStrike" kern="1200" cap="none" spc="0" normalizeH="0" baseline="0" noProof="0">
                <a:ln>
                  <a:noFill/>
                </a:ln>
                <a:solidFill>
                  <a:prstClr val="black"/>
                </a:solidFill>
                <a:effectLst/>
                <a:uLnTx/>
                <a:uFillTx/>
                <a:latin typeface="Calibri" panose="020F0502020204030204"/>
                <a:ea typeface="+mn-ea"/>
                <a:cs typeface="+mn-cs"/>
              </a:rPr>
              <a:t> + x</a:t>
            </a:r>
            <a:r>
              <a:rPr kumimoji="0" lang="en-US" sz="4000" b="0" i="0" u="none" strike="noStrike" kern="1200" cap="none" spc="0" normalizeH="0" baseline="-25000" noProof="0">
                <a:ln>
                  <a:noFill/>
                </a:ln>
                <a:solidFill>
                  <a:prstClr val="black"/>
                </a:solidFill>
                <a:effectLst/>
                <a:uLnTx/>
                <a:uFillTx/>
                <a:latin typeface="Calibri" panose="020F0502020204030204"/>
                <a:ea typeface="+mn-ea"/>
                <a:cs typeface="+mn-cs"/>
              </a:rPr>
              <a:t>2</a:t>
            </a:r>
            <a:r>
              <a:rPr kumimoji="0" lang="en-US" sz="4000" b="0" i="0" u="none" strike="noStrike" kern="1200" cap="none" spc="0" normalizeH="0" baseline="0" noProof="0">
                <a:ln>
                  <a:noFill/>
                </a:ln>
                <a:solidFill>
                  <a:prstClr val="black"/>
                </a:solidFill>
                <a:effectLst/>
                <a:uLnTx/>
                <a:uFillTx/>
                <a:latin typeface="Calibri" panose="020F0502020204030204"/>
                <a:ea typeface="+mn-ea"/>
                <a:cs typeface="+mn-cs"/>
              </a:rPr>
              <a:t>w</a:t>
            </a:r>
            <a:r>
              <a:rPr kumimoji="0" lang="en-US" sz="4000" b="0" i="0" u="none" strike="noStrike" kern="1200" cap="none" spc="0" normalizeH="0" baseline="-25000" noProof="0">
                <a:ln>
                  <a:noFill/>
                </a:ln>
                <a:solidFill>
                  <a:prstClr val="black"/>
                </a:solidFill>
                <a:effectLst/>
                <a:uLnTx/>
                <a:uFillTx/>
                <a:latin typeface="Calibri" panose="020F0502020204030204"/>
                <a:ea typeface="+mn-ea"/>
                <a:cs typeface="+mn-cs"/>
              </a:rPr>
              <a:t>2</a:t>
            </a:r>
            <a:r>
              <a:rPr kumimoji="0" lang="en-US" sz="4000" b="0" i="0" u="none" strike="noStrike" kern="1200" cap="none" spc="0" normalizeH="0" baseline="0" noProof="0">
                <a:ln>
                  <a:noFill/>
                </a:ln>
                <a:solidFill>
                  <a:prstClr val="black"/>
                </a:solidFill>
                <a:effectLst/>
                <a:uLnTx/>
                <a:uFillTx/>
                <a:latin typeface="Calibri" panose="020F0502020204030204"/>
                <a:ea typeface="+mn-ea"/>
                <a:cs typeface="+mn-cs"/>
              </a:rPr>
              <a:t> + … + x</a:t>
            </a:r>
            <a:r>
              <a:rPr kumimoji="0" lang="en-US" sz="4000" b="0" i="0" u="none" strike="noStrike" kern="1200" cap="none" spc="0" normalizeH="0" baseline="-25000" noProof="0">
                <a:ln>
                  <a:noFill/>
                </a:ln>
                <a:solidFill>
                  <a:prstClr val="black"/>
                </a:solidFill>
                <a:effectLst/>
                <a:uLnTx/>
                <a:uFillTx/>
                <a:latin typeface="Calibri" panose="020F0502020204030204"/>
                <a:ea typeface="+mn-ea"/>
                <a:cs typeface="+mn-cs"/>
              </a:rPr>
              <a:t>n</a:t>
            </a:r>
            <a:r>
              <a:rPr kumimoji="0" lang="en-US" sz="4000" b="0" i="0" u="none" strike="noStrike" kern="1200" cap="none" spc="0" normalizeH="0" baseline="0" noProof="0">
                <a:ln>
                  <a:noFill/>
                </a:ln>
                <a:solidFill>
                  <a:prstClr val="black"/>
                </a:solidFill>
                <a:effectLst/>
                <a:uLnTx/>
                <a:uFillTx/>
                <a:latin typeface="Calibri" panose="020F0502020204030204"/>
                <a:ea typeface="+mn-ea"/>
                <a:cs typeface="+mn-cs"/>
              </a:rPr>
              <a:t>w</a:t>
            </a:r>
            <a:r>
              <a:rPr kumimoji="0" lang="en-US" sz="4000" b="0" i="0" u="none" strike="noStrike" kern="1200" cap="none" spc="0" normalizeH="0" baseline="-25000" noProof="0">
                <a:ln>
                  <a:noFill/>
                </a:ln>
                <a:solidFill>
                  <a:prstClr val="black"/>
                </a:solidFill>
                <a:effectLst/>
                <a:uLnTx/>
                <a:uFillTx/>
                <a:latin typeface="Calibri" panose="020F0502020204030204"/>
                <a:ea typeface="+mn-ea"/>
                <a:cs typeface="+mn-cs"/>
              </a:rPr>
              <a:t>n</a:t>
            </a:r>
          </a:p>
        </p:txBody>
      </p:sp>
      <p:cxnSp>
        <p:nvCxnSpPr>
          <p:cNvPr id="32" name="Straight Arrow Connector 31">
            <a:extLst>
              <a:ext uri="{FF2B5EF4-FFF2-40B4-BE49-F238E27FC236}">
                <a16:creationId xmlns:a16="http://schemas.microsoft.com/office/drawing/2014/main" id="{3BB8E820-CD71-425D-A7FD-B8A9A2AE9D89}"/>
              </a:ext>
            </a:extLst>
          </p:cNvPr>
          <p:cNvCxnSpPr>
            <a:cxnSpLocks/>
          </p:cNvCxnSpPr>
          <p:nvPr/>
        </p:nvCxnSpPr>
        <p:spPr>
          <a:xfrm flipH="1" flipV="1">
            <a:off x="4675240" y="3515129"/>
            <a:ext cx="263815" cy="129048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985A3A6-C794-4CF2-B69C-16BCDFBB80DF}"/>
              </a:ext>
            </a:extLst>
          </p:cNvPr>
          <p:cNvSpPr txBox="1"/>
          <p:nvPr/>
        </p:nvSpPr>
        <p:spPr>
          <a:xfrm>
            <a:off x="4939055" y="4122400"/>
            <a:ext cx="165182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Net signal</a:t>
            </a:r>
          </a:p>
        </p:txBody>
      </p:sp>
      <p:sp>
        <p:nvSpPr>
          <p:cNvPr id="5" name="TextBox 4">
            <a:extLst>
              <a:ext uri="{FF2B5EF4-FFF2-40B4-BE49-F238E27FC236}">
                <a16:creationId xmlns:a16="http://schemas.microsoft.com/office/drawing/2014/main" id="{A0A42891-0EA2-42EA-9BB7-8707CD6BCB0A}"/>
              </a:ext>
            </a:extLst>
          </p:cNvPr>
          <p:cNvSpPr txBox="1"/>
          <p:nvPr/>
        </p:nvSpPr>
        <p:spPr>
          <a:xfrm>
            <a:off x="1504335" y="5589639"/>
            <a:ext cx="9689691"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This is a linear summation.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But we want some decision out of it (which is more quantifiable).</a:t>
            </a:r>
          </a:p>
        </p:txBody>
      </p:sp>
    </p:spTree>
    <p:extLst>
      <p:ext uri="{BB962C8B-B14F-4D97-AF65-F5344CB8AC3E}">
        <p14:creationId xmlns:p14="http://schemas.microsoft.com/office/powerpoint/2010/main" val="224357673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3399</Words>
  <Application>Microsoft Office PowerPoint</Application>
  <PresentationFormat>Widescreen</PresentationFormat>
  <Paragraphs>316</Paragraphs>
  <Slides>33</Slides>
  <Notes>23</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Arial</vt:lpstr>
      <vt:lpstr>Arial Rounded MT Bold</vt:lpstr>
      <vt:lpstr>Calibri</vt:lpstr>
      <vt:lpstr>Calibri Light</vt:lpstr>
      <vt:lpstr>Consolas</vt:lpstr>
      <vt:lpstr>Eras Demi ITC</vt:lpstr>
      <vt:lpstr>Gadugi</vt:lpstr>
      <vt:lpstr>Gisha</vt:lpstr>
      <vt:lpstr>MV Boli</vt:lpstr>
      <vt:lpstr>Narkisim</vt:lpstr>
      <vt:lpstr>Tahoma</vt:lpstr>
      <vt:lpstr>Wingdings</vt:lpstr>
      <vt:lpstr>1_Office Theme</vt:lpstr>
      <vt:lpstr>Introduction  to  Artificial Neural Networks</vt:lpstr>
      <vt:lpstr>PowerPoint Presentation</vt:lpstr>
      <vt:lpstr>PowerPoint Presentation</vt:lpstr>
      <vt:lpstr>PowerPoint Presentation</vt:lpstr>
      <vt:lpstr>PowerPoint Presentation</vt:lpstr>
      <vt:lpstr>Artificial Neural Networks (ANN)</vt:lpstr>
      <vt:lpstr>Artificial Neural Networks (ANN)</vt:lpstr>
      <vt:lpstr>PowerPoint Presentation</vt:lpstr>
      <vt:lpstr>Biological Model</vt:lpstr>
      <vt:lpstr>Equivalent Electrical Model</vt:lpstr>
      <vt:lpstr>Introduction  to  Artificial Neural Networks</vt:lpstr>
      <vt:lpstr>PowerPoint Presentation</vt:lpstr>
      <vt:lpstr>What is an ANN?</vt:lpstr>
      <vt:lpstr>Working Principle of an Artificial Neuron</vt:lpstr>
      <vt:lpstr>Example of Simple Artificial Neural Network</vt:lpstr>
      <vt:lpstr>PowerPoint Presentation</vt:lpstr>
      <vt:lpstr>PowerPoint Presentation</vt:lpstr>
      <vt:lpstr>PowerPoint Presentation</vt:lpstr>
      <vt:lpstr>Biological and Artificial Neuron Design</vt:lpstr>
      <vt:lpstr>PowerPoint Presentation</vt:lpstr>
      <vt:lpstr>How an ANN work?</vt:lpstr>
      <vt:lpstr>A Simple Example</vt:lpstr>
      <vt:lpstr>PowerPoint Presentation</vt:lpstr>
      <vt:lpstr>PowerPoint Presentation</vt:lpstr>
      <vt:lpstr>PowerPoint Presentation</vt:lpstr>
      <vt:lpstr>How To Train A Neural Network In Python</vt:lpstr>
      <vt:lpstr>PowerPoint Presentation</vt:lpstr>
      <vt:lpstr>What is a Perceptron?</vt:lpstr>
      <vt:lpstr>What is an ANN?</vt:lpstr>
      <vt:lpstr>How do we use it?</vt:lpstr>
      <vt:lpstr>PowerPoint Presentation</vt:lpstr>
      <vt:lpstr>What is a Multilayer Neural Network?</vt:lpstr>
      <vt:lpstr>How do we train a Multilayer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Neural Networks</dc:title>
  <dc:creator>AnindyaPC</dc:creator>
  <cp:lastModifiedBy>AnindyaPC</cp:lastModifiedBy>
  <cp:revision>1</cp:revision>
  <dcterms:created xsi:type="dcterms:W3CDTF">2018-07-02T13:30:16Z</dcterms:created>
  <dcterms:modified xsi:type="dcterms:W3CDTF">2018-07-02T13:32:46Z</dcterms:modified>
</cp:coreProperties>
</file>