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7" r:id="rId2"/>
    <p:sldId id="285" r:id="rId3"/>
    <p:sldId id="286" r:id="rId4"/>
    <p:sldId id="288" r:id="rId5"/>
    <p:sldId id="290" r:id="rId6"/>
    <p:sldId id="289"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408" r:id="rId28"/>
    <p:sldId id="3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7" d="100"/>
          <a:sy n="57" d="100"/>
        </p:scale>
        <p:origin x="738" y="73"/>
      </p:cViewPr>
      <p:guideLst/>
    </p:cSldViewPr>
  </p:slideViewPr>
  <p:notesTextViewPr>
    <p:cViewPr>
      <p:scale>
        <a:sx n="1" d="1"/>
        <a:sy n="1" d="1"/>
      </p:scale>
      <p:origin x="0" y="0"/>
    </p:cViewPr>
  </p:notesTextViewPr>
  <p:sorterViewPr>
    <p:cViewPr>
      <p:scale>
        <a:sx n="100" d="100"/>
        <a:sy n="100" d="100"/>
      </p:scale>
      <p:origin x="0" y="-21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FBE77-C78C-4826-8B56-42CBA21798A1}" type="datetimeFigureOut">
              <a:rPr lang="en-US" smtClean="0"/>
              <a:t>08/07/2018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DE386-CDDA-439E-A037-3AF0E4788B70}" type="slidenum">
              <a:rPr lang="en-US" smtClean="0"/>
              <a:t>‹#›</a:t>
            </a:fld>
            <a:endParaRPr lang="en-US"/>
          </a:p>
        </p:txBody>
      </p:sp>
    </p:spTree>
    <p:extLst>
      <p:ext uri="{BB962C8B-B14F-4D97-AF65-F5344CB8AC3E}">
        <p14:creationId xmlns:p14="http://schemas.microsoft.com/office/powerpoint/2010/main" val="35157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Fuzzy Logic is so important in real world scenario because most of the scenarios do not have distinct values, but are based on approximation. For e.g., the no. of RBC in your blood cannot be actually counted, but we can always have an estimated value. Or, the growth of bacteria in a particular environment can only be predicted but we cannot have the correct value.</a:t>
            </a:r>
          </a:p>
          <a:p>
            <a:r>
              <a:rPr lang="en-US"/>
              <a:t>Fuzzy logic operates on the concept of membership and the degrees of membership, which ranges from 0 to 1.</a:t>
            </a:r>
          </a:p>
        </p:txBody>
      </p:sp>
      <p:sp>
        <p:nvSpPr>
          <p:cNvPr id="4" name="Slide Number Placeholder 3"/>
          <p:cNvSpPr>
            <a:spLocks noGrp="1"/>
          </p:cNvSpPr>
          <p:nvPr>
            <p:ph type="sldNum" sz="quarter" idx="10"/>
          </p:nvPr>
        </p:nvSpPr>
        <p:spPr/>
        <p:txBody>
          <a:bodyPr/>
          <a:lstStyle/>
          <a:p>
            <a:fld id="{DF9F22E2-C438-408A-9E63-D847CCB7DBA4}" type="slidenum">
              <a:rPr lang="en-US" smtClean="0"/>
              <a:t>6</a:t>
            </a:fld>
            <a:endParaRPr lang="en-US"/>
          </a:p>
        </p:txBody>
      </p:sp>
    </p:spTree>
    <p:extLst>
      <p:ext uri="{BB962C8B-B14F-4D97-AF65-F5344CB8AC3E}">
        <p14:creationId xmlns:p14="http://schemas.microsoft.com/office/powerpoint/2010/main" val="2214050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3FC3-0F97-4116-9897-3D5A05B259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876285-EEC9-473D-9FA4-8A4B70B41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0083C4-19C4-47FA-ABAE-231DD68143AB}"/>
              </a:ext>
            </a:extLst>
          </p:cNvPr>
          <p:cNvSpPr>
            <a:spLocks noGrp="1"/>
          </p:cNvSpPr>
          <p:nvPr>
            <p:ph type="dt" sz="half" idx="10"/>
          </p:nvPr>
        </p:nvSpPr>
        <p:spPr/>
        <p:txBody>
          <a:bodyPr/>
          <a:lstStyle/>
          <a:p>
            <a:fld id="{50A85157-5D16-49E8-A6E9-0EDFB6487206}" type="datetimeFigureOut">
              <a:rPr lang="en-US" smtClean="0"/>
              <a:t>08/07/2018</a:t>
            </a:fld>
            <a:endParaRPr lang="en-US"/>
          </a:p>
        </p:txBody>
      </p:sp>
      <p:sp>
        <p:nvSpPr>
          <p:cNvPr id="5" name="Footer Placeholder 4">
            <a:extLst>
              <a:ext uri="{FF2B5EF4-FFF2-40B4-BE49-F238E27FC236}">
                <a16:creationId xmlns:a16="http://schemas.microsoft.com/office/drawing/2014/main" id="{82440E3C-FFAC-4C06-B372-2CC799CCA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8F403-276D-46D9-AB7B-A07148305170}"/>
              </a:ext>
            </a:extLst>
          </p:cNvPr>
          <p:cNvSpPr>
            <a:spLocks noGrp="1"/>
          </p:cNvSpPr>
          <p:nvPr>
            <p:ph type="sldNum" sz="quarter" idx="12"/>
          </p:nvPr>
        </p:nvSpPr>
        <p:spPr/>
        <p:txBody>
          <a:bodyPr/>
          <a:lstStyle/>
          <a:p>
            <a:fld id="{D70310D6-3D45-4E3E-8F39-A42A7EFDD383}" type="slidenum">
              <a:rPr lang="en-US" smtClean="0"/>
              <a:t>‹#›</a:t>
            </a:fld>
            <a:endParaRPr lang="en-US"/>
          </a:p>
        </p:txBody>
      </p:sp>
    </p:spTree>
    <p:extLst>
      <p:ext uri="{BB962C8B-B14F-4D97-AF65-F5344CB8AC3E}">
        <p14:creationId xmlns:p14="http://schemas.microsoft.com/office/powerpoint/2010/main" val="246100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FB8B-5B48-44C7-B292-7ABAF1736D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731FCD-02D8-4B7A-98D8-0476409F01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F9929-AFE6-4B03-98AD-49F9026A9F6F}"/>
              </a:ext>
            </a:extLst>
          </p:cNvPr>
          <p:cNvSpPr>
            <a:spLocks noGrp="1"/>
          </p:cNvSpPr>
          <p:nvPr>
            <p:ph type="dt" sz="half" idx="10"/>
          </p:nvPr>
        </p:nvSpPr>
        <p:spPr/>
        <p:txBody>
          <a:bodyPr/>
          <a:lstStyle/>
          <a:p>
            <a:fld id="{50A85157-5D16-49E8-A6E9-0EDFB6487206}" type="datetimeFigureOut">
              <a:rPr lang="en-US" smtClean="0"/>
              <a:t>08/07/2018</a:t>
            </a:fld>
            <a:endParaRPr lang="en-US"/>
          </a:p>
        </p:txBody>
      </p:sp>
      <p:sp>
        <p:nvSpPr>
          <p:cNvPr id="5" name="Footer Placeholder 4">
            <a:extLst>
              <a:ext uri="{FF2B5EF4-FFF2-40B4-BE49-F238E27FC236}">
                <a16:creationId xmlns:a16="http://schemas.microsoft.com/office/drawing/2014/main" id="{FC41469C-EA22-4785-8CC3-B773D85CC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5A5D1-52F9-4C25-90C6-F334536A6283}"/>
              </a:ext>
            </a:extLst>
          </p:cNvPr>
          <p:cNvSpPr>
            <a:spLocks noGrp="1"/>
          </p:cNvSpPr>
          <p:nvPr>
            <p:ph type="sldNum" sz="quarter" idx="12"/>
          </p:nvPr>
        </p:nvSpPr>
        <p:spPr/>
        <p:txBody>
          <a:bodyPr/>
          <a:lstStyle/>
          <a:p>
            <a:fld id="{D70310D6-3D45-4E3E-8F39-A42A7EFDD383}" type="slidenum">
              <a:rPr lang="en-US" smtClean="0"/>
              <a:t>‹#›</a:t>
            </a:fld>
            <a:endParaRPr lang="en-US"/>
          </a:p>
        </p:txBody>
      </p:sp>
    </p:spTree>
    <p:extLst>
      <p:ext uri="{BB962C8B-B14F-4D97-AF65-F5344CB8AC3E}">
        <p14:creationId xmlns:p14="http://schemas.microsoft.com/office/powerpoint/2010/main" val="194003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6CFB36-D088-4D64-B5E4-AB5C77370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FF7447-7FF4-4368-8132-49F99DC327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546AA-3EAF-4D61-B7A2-01B3C6211DAD}"/>
              </a:ext>
            </a:extLst>
          </p:cNvPr>
          <p:cNvSpPr>
            <a:spLocks noGrp="1"/>
          </p:cNvSpPr>
          <p:nvPr>
            <p:ph type="dt" sz="half" idx="10"/>
          </p:nvPr>
        </p:nvSpPr>
        <p:spPr/>
        <p:txBody>
          <a:bodyPr/>
          <a:lstStyle/>
          <a:p>
            <a:fld id="{50A85157-5D16-49E8-A6E9-0EDFB6487206}" type="datetimeFigureOut">
              <a:rPr lang="en-US" smtClean="0"/>
              <a:t>08/07/2018</a:t>
            </a:fld>
            <a:endParaRPr lang="en-US"/>
          </a:p>
        </p:txBody>
      </p:sp>
      <p:sp>
        <p:nvSpPr>
          <p:cNvPr id="5" name="Footer Placeholder 4">
            <a:extLst>
              <a:ext uri="{FF2B5EF4-FFF2-40B4-BE49-F238E27FC236}">
                <a16:creationId xmlns:a16="http://schemas.microsoft.com/office/drawing/2014/main" id="{BAD97EA1-4F87-4DC2-81CE-A940780FE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9D2A0-506D-40C4-872F-F71FEE4F9B81}"/>
              </a:ext>
            </a:extLst>
          </p:cNvPr>
          <p:cNvSpPr>
            <a:spLocks noGrp="1"/>
          </p:cNvSpPr>
          <p:nvPr>
            <p:ph type="sldNum" sz="quarter" idx="12"/>
          </p:nvPr>
        </p:nvSpPr>
        <p:spPr/>
        <p:txBody>
          <a:bodyPr/>
          <a:lstStyle/>
          <a:p>
            <a:fld id="{D70310D6-3D45-4E3E-8F39-A42A7EFDD383}" type="slidenum">
              <a:rPr lang="en-US" smtClean="0"/>
              <a:t>‹#›</a:t>
            </a:fld>
            <a:endParaRPr lang="en-US"/>
          </a:p>
        </p:txBody>
      </p:sp>
    </p:spTree>
    <p:extLst>
      <p:ext uri="{BB962C8B-B14F-4D97-AF65-F5344CB8AC3E}">
        <p14:creationId xmlns:p14="http://schemas.microsoft.com/office/powerpoint/2010/main" val="1647343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AD06-9008-4323-9A62-AA588284534A}"/>
              </a:ext>
            </a:extLst>
          </p:cNvPr>
          <p:cNvSpPr>
            <a:spLocks noGrp="1"/>
          </p:cNvSpPr>
          <p:nvPr>
            <p:ph type="title"/>
          </p:nvPr>
        </p:nvSpPr>
        <p:spPr>
          <a:xfrm>
            <a:off x="838200" y="0"/>
            <a:ext cx="10515600" cy="873740"/>
          </a:xfrm>
          <a:ln>
            <a:noFill/>
          </a:ln>
          <a:effectLst/>
          <a:scene3d>
            <a:camera prst="orthographicFront">
              <a:rot lat="0" lon="0" rev="0"/>
            </a:camera>
            <a:lightRig rig="contrasting" dir="t">
              <a:rot lat="0" lon="0" rev="7800000"/>
            </a:lightRig>
          </a:scene3d>
          <a:sp3d>
            <a:bevelT w="139700" h="139700"/>
          </a:sp3d>
        </p:spPr>
        <p:style>
          <a:lnRef idx="1">
            <a:schemeClr val="accent5"/>
          </a:lnRef>
          <a:fillRef idx="2">
            <a:schemeClr val="accent5"/>
          </a:fillRef>
          <a:effectRef idx="1">
            <a:schemeClr val="accent5"/>
          </a:effectRef>
          <a:fontRef idx="minor">
            <a:schemeClr val="dk1"/>
          </a:fontRef>
        </p:style>
        <p:txBody>
          <a:bodyPr>
            <a:normAutofit/>
          </a:bodyPr>
          <a:lstStyle>
            <a:lvl1pPr algn="ctr">
              <a:defRPr sz="4800">
                <a:latin typeface="Narkisim" panose="020E0502050101010101" pitchFamily="34" charset="-79"/>
                <a:cs typeface="Narkisim" panose="020E0502050101010101" pitchFamily="34" charset="-79"/>
              </a:defRPr>
            </a:lvl1pPr>
          </a:lstStyle>
          <a:p>
            <a:r>
              <a:rPr lang="en-US"/>
              <a:t>Click to edit Master title style</a:t>
            </a:r>
          </a:p>
        </p:txBody>
      </p:sp>
      <p:sp>
        <p:nvSpPr>
          <p:cNvPr id="4" name="Date Placeholder 3">
            <a:extLst>
              <a:ext uri="{FF2B5EF4-FFF2-40B4-BE49-F238E27FC236}">
                <a16:creationId xmlns:a16="http://schemas.microsoft.com/office/drawing/2014/main" id="{9AD6C517-9A34-41A5-AF11-D4FBD714D568}"/>
              </a:ext>
            </a:extLst>
          </p:cNvPr>
          <p:cNvSpPr>
            <a:spLocks noGrp="1"/>
          </p:cNvSpPr>
          <p:nvPr>
            <p:ph type="dt" sz="half" idx="10"/>
          </p:nvPr>
        </p:nvSpPr>
        <p:spPr/>
        <p:txBody>
          <a:bodyPr/>
          <a:lstStyle/>
          <a:p>
            <a:fld id="{5E023F13-AEE7-477B-93B1-61C10C831E23}" type="datetime1">
              <a:rPr lang="en-US" smtClean="0"/>
              <a:t>08/07/2018</a:t>
            </a:fld>
            <a:endParaRPr lang="en-US"/>
          </a:p>
        </p:txBody>
      </p:sp>
      <p:sp>
        <p:nvSpPr>
          <p:cNvPr id="5" name="Footer Placeholder 4">
            <a:extLst>
              <a:ext uri="{FF2B5EF4-FFF2-40B4-BE49-F238E27FC236}">
                <a16:creationId xmlns:a16="http://schemas.microsoft.com/office/drawing/2014/main" id="{96DF40F1-AF45-4C91-9D41-86EB900A5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468E0-BC80-402F-B729-C63B87A0E6E3}"/>
              </a:ext>
            </a:extLst>
          </p:cNvPr>
          <p:cNvSpPr>
            <a:spLocks noGrp="1"/>
          </p:cNvSpPr>
          <p:nvPr>
            <p:ph type="sldNum" sz="quarter" idx="12"/>
          </p:nvPr>
        </p:nvSpPr>
        <p:spPr>
          <a:xfrm>
            <a:off x="11194026" y="6356350"/>
            <a:ext cx="749710" cy="365125"/>
          </a:xfrm>
        </p:spPr>
        <p:txBody>
          <a:bodyPr/>
          <a:lstStyle>
            <a:lvl1pPr>
              <a:defRPr sz="1800" b="0">
                <a:latin typeface="Narkisim" panose="020E0502050101010101" pitchFamily="34" charset="-79"/>
                <a:cs typeface="Narkisim" panose="020E0502050101010101" pitchFamily="34" charset="-79"/>
              </a:defRPr>
            </a:lvl1pPr>
          </a:lstStyle>
          <a:p>
            <a:fld id="{1E81BDB4-5F3F-464A-A32A-75B544C87B3D}" type="slidenum">
              <a:rPr lang="en-US" smtClean="0"/>
              <a:pPr/>
              <a:t>‹#›</a:t>
            </a:fld>
            <a:endParaRPr lang="en-US"/>
          </a:p>
        </p:txBody>
      </p:sp>
    </p:spTree>
    <p:extLst>
      <p:ext uri="{BB962C8B-B14F-4D97-AF65-F5344CB8AC3E}">
        <p14:creationId xmlns:p14="http://schemas.microsoft.com/office/powerpoint/2010/main" val="258097500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D914-5387-4CD8-B7FB-6AAFC7E9BD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1766F-0BF3-4237-9EBB-DCD0FD466AA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B39D36-3D20-4B43-BF36-784586AB2795}"/>
              </a:ext>
            </a:extLst>
          </p:cNvPr>
          <p:cNvSpPr>
            <a:spLocks noGrp="1"/>
          </p:cNvSpPr>
          <p:nvPr>
            <p:ph type="dt" sz="half" idx="10"/>
          </p:nvPr>
        </p:nvSpPr>
        <p:spPr/>
        <p:txBody>
          <a:bodyPr/>
          <a:lstStyle/>
          <a:p>
            <a:fld id="{50A85157-5D16-49E8-A6E9-0EDFB6487206}" type="datetimeFigureOut">
              <a:rPr lang="en-US" smtClean="0"/>
              <a:t>08/07/2018</a:t>
            </a:fld>
            <a:endParaRPr lang="en-US"/>
          </a:p>
        </p:txBody>
      </p:sp>
      <p:sp>
        <p:nvSpPr>
          <p:cNvPr id="5" name="Footer Placeholder 4">
            <a:extLst>
              <a:ext uri="{FF2B5EF4-FFF2-40B4-BE49-F238E27FC236}">
                <a16:creationId xmlns:a16="http://schemas.microsoft.com/office/drawing/2014/main" id="{6D29438E-CE2F-4A63-AF03-567AD0366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F5BD9-2D51-4881-8747-CD82D8CD6D09}"/>
              </a:ext>
            </a:extLst>
          </p:cNvPr>
          <p:cNvSpPr>
            <a:spLocks noGrp="1"/>
          </p:cNvSpPr>
          <p:nvPr>
            <p:ph type="sldNum" sz="quarter" idx="12"/>
          </p:nvPr>
        </p:nvSpPr>
        <p:spPr/>
        <p:txBody>
          <a:bodyPr/>
          <a:lstStyle/>
          <a:p>
            <a:fld id="{D70310D6-3D45-4E3E-8F39-A42A7EFDD383}" type="slidenum">
              <a:rPr lang="en-US" smtClean="0"/>
              <a:t>‹#›</a:t>
            </a:fld>
            <a:endParaRPr lang="en-US"/>
          </a:p>
        </p:txBody>
      </p:sp>
    </p:spTree>
    <p:extLst>
      <p:ext uri="{BB962C8B-B14F-4D97-AF65-F5344CB8AC3E}">
        <p14:creationId xmlns:p14="http://schemas.microsoft.com/office/powerpoint/2010/main" val="347143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6277-1482-477A-98A3-43182F54B0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B39375-99FF-4AD5-BB93-20BD1E49D7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E03A6D-9C97-49E1-A5DA-71AB6D8A6606}"/>
              </a:ext>
            </a:extLst>
          </p:cNvPr>
          <p:cNvSpPr>
            <a:spLocks noGrp="1"/>
          </p:cNvSpPr>
          <p:nvPr>
            <p:ph type="dt" sz="half" idx="10"/>
          </p:nvPr>
        </p:nvSpPr>
        <p:spPr/>
        <p:txBody>
          <a:bodyPr/>
          <a:lstStyle/>
          <a:p>
            <a:fld id="{50A85157-5D16-49E8-A6E9-0EDFB6487206}" type="datetimeFigureOut">
              <a:rPr lang="en-US" smtClean="0"/>
              <a:t>08/07/2018</a:t>
            </a:fld>
            <a:endParaRPr lang="en-US"/>
          </a:p>
        </p:txBody>
      </p:sp>
      <p:sp>
        <p:nvSpPr>
          <p:cNvPr id="5" name="Footer Placeholder 4">
            <a:extLst>
              <a:ext uri="{FF2B5EF4-FFF2-40B4-BE49-F238E27FC236}">
                <a16:creationId xmlns:a16="http://schemas.microsoft.com/office/drawing/2014/main" id="{A9808D0F-DAAA-4120-A07E-DD5FC21C9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AFBF9-6DF7-4524-8A51-A8FD962FA9A9}"/>
              </a:ext>
            </a:extLst>
          </p:cNvPr>
          <p:cNvSpPr>
            <a:spLocks noGrp="1"/>
          </p:cNvSpPr>
          <p:nvPr>
            <p:ph type="sldNum" sz="quarter" idx="12"/>
          </p:nvPr>
        </p:nvSpPr>
        <p:spPr/>
        <p:txBody>
          <a:bodyPr/>
          <a:lstStyle/>
          <a:p>
            <a:fld id="{D70310D6-3D45-4E3E-8F39-A42A7EFDD383}" type="slidenum">
              <a:rPr lang="en-US" smtClean="0"/>
              <a:t>‹#›</a:t>
            </a:fld>
            <a:endParaRPr lang="en-US"/>
          </a:p>
        </p:txBody>
      </p:sp>
    </p:spTree>
    <p:extLst>
      <p:ext uri="{BB962C8B-B14F-4D97-AF65-F5344CB8AC3E}">
        <p14:creationId xmlns:p14="http://schemas.microsoft.com/office/powerpoint/2010/main" val="89198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0FF1-D1CA-4431-9D7E-8ADA2AFD3A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1BA873-1324-4972-A301-5759F8478C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B896D9-2D06-43F0-ADBF-0FFED8CEF30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9118AF-CB13-4CD0-AD30-0550B0CC7C13}"/>
              </a:ext>
            </a:extLst>
          </p:cNvPr>
          <p:cNvSpPr>
            <a:spLocks noGrp="1"/>
          </p:cNvSpPr>
          <p:nvPr>
            <p:ph type="dt" sz="half" idx="10"/>
          </p:nvPr>
        </p:nvSpPr>
        <p:spPr/>
        <p:txBody>
          <a:bodyPr/>
          <a:lstStyle/>
          <a:p>
            <a:fld id="{50A85157-5D16-49E8-A6E9-0EDFB6487206}" type="datetimeFigureOut">
              <a:rPr lang="en-US" smtClean="0"/>
              <a:t>08/07/2018</a:t>
            </a:fld>
            <a:endParaRPr lang="en-US"/>
          </a:p>
        </p:txBody>
      </p:sp>
      <p:sp>
        <p:nvSpPr>
          <p:cNvPr id="6" name="Footer Placeholder 5">
            <a:extLst>
              <a:ext uri="{FF2B5EF4-FFF2-40B4-BE49-F238E27FC236}">
                <a16:creationId xmlns:a16="http://schemas.microsoft.com/office/drawing/2014/main" id="{73878D84-9F60-48C5-BA71-073C0153D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1686BE-936C-487F-B481-5915F97ED238}"/>
              </a:ext>
            </a:extLst>
          </p:cNvPr>
          <p:cNvSpPr>
            <a:spLocks noGrp="1"/>
          </p:cNvSpPr>
          <p:nvPr>
            <p:ph type="sldNum" sz="quarter" idx="12"/>
          </p:nvPr>
        </p:nvSpPr>
        <p:spPr/>
        <p:txBody>
          <a:bodyPr/>
          <a:lstStyle/>
          <a:p>
            <a:fld id="{D70310D6-3D45-4E3E-8F39-A42A7EFDD383}" type="slidenum">
              <a:rPr lang="en-US" smtClean="0"/>
              <a:t>‹#›</a:t>
            </a:fld>
            <a:endParaRPr lang="en-US"/>
          </a:p>
        </p:txBody>
      </p:sp>
    </p:spTree>
    <p:extLst>
      <p:ext uri="{BB962C8B-B14F-4D97-AF65-F5344CB8AC3E}">
        <p14:creationId xmlns:p14="http://schemas.microsoft.com/office/powerpoint/2010/main" val="422302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04C2-33C8-493B-A544-4690431BDD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66A2C6-0013-445D-9783-C364A33738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6EAC14-8013-4BDB-BD11-7FE145FB5F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B7F4BB-97C8-43AA-B0EA-56FDBE12D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2B8F52-20B6-40C7-9A9E-D04E774785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4D9440-83A1-4283-8851-2F3FC44E40B5}"/>
              </a:ext>
            </a:extLst>
          </p:cNvPr>
          <p:cNvSpPr>
            <a:spLocks noGrp="1"/>
          </p:cNvSpPr>
          <p:nvPr>
            <p:ph type="dt" sz="half" idx="10"/>
          </p:nvPr>
        </p:nvSpPr>
        <p:spPr/>
        <p:txBody>
          <a:bodyPr/>
          <a:lstStyle/>
          <a:p>
            <a:fld id="{50A85157-5D16-49E8-A6E9-0EDFB6487206}" type="datetimeFigureOut">
              <a:rPr lang="en-US" smtClean="0"/>
              <a:t>08/07/2018</a:t>
            </a:fld>
            <a:endParaRPr lang="en-US"/>
          </a:p>
        </p:txBody>
      </p:sp>
      <p:sp>
        <p:nvSpPr>
          <p:cNvPr id="8" name="Footer Placeholder 7">
            <a:extLst>
              <a:ext uri="{FF2B5EF4-FFF2-40B4-BE49-F238E27FC236}">
                <a16:creationId xmlns:a16="http://schemas.microsoft.com/office/drawing/2014/main" id="{DD4D6C2E-9166-4FE7-A7DC-25BB9965D3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2E0364-363C-43CD-B998-EBF8164F9989}"/>
              </a:ext>
            </a:extLst>
          </p:cNvPr>
          <p:cNvSpPr>
            <a:spLocks noGrp="1"/>
          </p:cNvSpPr>
          <p:nvPr>
            <p:ph type="sldNum" sz="quarter" idx="12"/>
          </p:nvPr>
        </p:nvSpPr>
        <p:spPr/>
        <p:txBody>
          <a:bodyPr/>
          <a:lstStyle/>
          <a:p>
            <a:fld id="{D70310D6-3D45-4E3E-8F39-A42A7EFDD383}" type="slidenum">
              <a:rPr lang="en-US" smtClean="0"/>
              <a:t>‹#›</a:t>
            </a:fld>
            <a:endParaRPr lang="en-US"/>
          </a:p>
        </p:txBody>
      </p:sp>
    </p:spTree>
    <p:extLst>
      <p:ext uri="{BB962C8B-B14F-4D97-AF65-F5344CB8AC3E}">
        <p14:creationId xmlns:p14="http://schemas.microsoft.com/office/powerpoint/2010/main" val="2649532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EF41-0483-4D99-8B00-9AE4A04FE3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01094A-44E5-4DB8-B5B7-81A9B00019C2}"/>
              </a:ext>
            </a:extLst>
          </p:cNvPr>
          <p:cNvSpPr>
            <a:spLocks noGrp="1"/>
          </p:cNvSpPr>
          <p:nvPr>
            <p:ph type="dt" sz="half" idx="10"/>
          </p:nvPr>
        </p:nvSpPr>
        <p:spPr/>
        <p:txBody>
          <a:bodyPr/>
          <a:lstStyle/>
          <a:p>
            <a:fld id="{50A85157-5D16-49E8-A6E9-0EDFB6487206}" type="datetimeFigureOut">
              <a:rPr lang="en-US" smtClean="0"/>
              <a:t>08/07/2018</a:t>
            </a:fld>
            <a:endParaRPr lang="en-US"/>
          </a:p>
        </p:txBody>
      </p:sp>
      <p:sp>
        <p:nvSpPr>
          <p:cNvPr id="4" name="Footer Placeholder 3">
            <a:extLst>
              <a:ext uri="{FF2B5EF4-FFF2-40B4-BE49-F238E27FC236}">
                <a16:creationId xmlns:a16="http://schemas.microsoft.com/office/drawing/2014/main" id="{55FF13AC-6408-4CAD-9DC2-AC2839009E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2E6B37-5740-4888-A87B-3FFEF73CCC1F}"/>
              </a:ext>
            </a:extLst>
          </p:cNvPr>
          <p:cNvSpPr>
            <a:spLocks noGrp="1"/>
          </p:cNvSpPr>
          <p:nvPr>
            <p:ph type="sldNum" sz="quarter" idx="12"/>
          </p:nvPr>
        </p:nvSpPr>
        <p:spPr/>
        <p:txBody>
          <a:bodyPr/>
          <a:lstStyle/>
          <a:p>
            <a:fld id="{D70310D6-3D45-4E3E-8F39-A42A7EFDD383}" type="slidenum">
              <a:rPr lang="en-US" smtClean="0"/>
              <a:t>‹#›</a:t>
            </a:fld>
            <a:endParaRPr lang="en-US"/>
          </a:p>
        </p:txBody>
      </p:sp>
    </p:spTree>
    <p:extLst>
      <p:ext uri="{BB962C8B-B14F-4D97-AF65-F5344CB8AC3E}">
        <p14:creationId xmlns:p14="http://schemas.microsoft.com/office/powerpoint/2010/main" val="165286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BC8495-C9FB-427A-8D48-3677CC5D4720}"/>
              </a:ext>
            </a:extLst>
          </p:cNvPr>
          <p:cNvSpPr>
            <a:spLocks noGrp="1"/>
          </p:cNvSpPr>
          <p:nvPr>
            <p:ph type="dt" sz="half" idx="10"/>
          </p:nvPr>
        </p:nvSpPr>
        <p:spPr/>
        <p:txBody>
          <a:bodyPr/>
          <a:lstStyle/>
          <a:p>
            <a:fld id="{50A85157-5D16-49E8-A6E9-0EDFB6487206}" type="datetimeFigureOut">
              <a:rPr lang="en-US" smtClean="0"/>
              <a:t>08/07/2018</a:t>
            </a:fld>
            <a:endParaRPr lang="en-US"/>
          </a:p>
        </p:txBody>
      </p:sp>
      <p:sp>
        <p:nvSpPr>
          <p:cNvPr id="3" name="Footer Placeholder 2">
            <a:extLst>
              <a:ext uri="{FF2B5EF4-FFF2-40B4-BE49-F238E27FC236}">
                <a16:creationId xmlns:a16="http://schemas.microsoft.com/office/drawing/2014/main" id="{03956A37-7833-46EE-93A7-43C53C19D7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14989-231D-4D63-B213-B367175CCA30}"/>
              </a:ext>
            </a:extLst>
          </p:cNvPr>
          <p:cNvSpPr>
            <a:spLocks noGrp="1"/>
          </p:cNvSpPr>
          <p:nvPr>
            <p:ph type="sldNum" sz="quarter" idx="12"/>
          </p:nvPr>
        </p:nvSpPr>
        <p:spPr/>
        <p:txBody>
          <a:bodyPr/>
          <a:lstStyle/>
          <a:p>
            <a:fld id="{D70310D6-3D45-4E3E-8F39-A42A7EFDD383}" type="slidenum">
              <a:rPr lang="en-US" smtClean="0"/>
              <a:t>‹#›</a:t>
            </a:fld>
            <a:endParaRPr lang="en-US"/>
          </a:p>
        </p:txBody>
      </p:sp>
    </p:spTree>
    <p:extLst>
      <p:ext uri="{BB962C8B-B14F-4D97-AF65-F5344CB8AC3E}">
        <p14:creationId xmlns:p14="http://schemas.microsoft.com/office/powerpoint/2010/main" val="197038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D3D6-7B48-45F4-AEAE-39F324E01C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2ADA92-52F6-49B4-B558-E98783BE04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5CE6EA-97E2-4755-9155-2FF6DF5DA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3991D4-E188-483F-93D7-551B553F18D9}"/>
              </a:ext>
            </a:extLst>
          </p:cNvPr>
          <p:cNvSpPr>
            <a:spLocks noGrp="1"/>
          </p:cNvSpPr>
          <p:nvPr>
            <p:ph type="dt" sz="half" idx="10"/>
          </p:nvPr>
        </p:nvSpPr>
        <p:spPr/>
        <p:txBody>
          <a:bodyPr/>
          <a:lstStyle/>
          <a:p>
            <a:fld id="{50A85157-5D16-49E8-A6E9-0EDFB6487206}" type="datetimeFigureOut">
              <a:rPr lang="en-US" smtClean="0"/>
              <a:t>08/07/2018</a:t>
            </a:fld>
            <a:endParaRPr lang="en-US"/>
          </a:p>
        </p:txBody>
      </p:sp>
      <p:sp>
        <p:nvSpPr>
          <p:cNvPr id="6" name="Footer Placeholder 5">
            <a:extLst>
              <a:ext uri="{FF2B5EF4-FFF2-40B4-BE49-F238E27FC236}">
                <a16:creationId xmlns:a16="http://schemas.microsoft.com/office/drawing/2014/main" id="{85E9AC8D-DD4A-45DC-A2ED-7A95D397AB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78744-F0CC-4CDE-B7E3-F3E7EEE3E0CF}"/>
              </a:ext>
            </a:extLst>
          </p:cNvPr>
          <p:cNvSpPr>
            <a:spLocks noGrp="1"/>
          </p:cNvSpPr>
          <p:nvPr>
            <p:ph type="sldNum" sz="quarter" idx="12"/>
          </p:nvPr>
        </p:nvSpPr>
        <p:spPr/>
        <p:txBody>
          <a:bodyPr/>
          <a:lstStyle/>
          <a:p>
            <a:fld id="{D70310D6-3D45-4E3E-8F39-A42A7EFDD383}" type="slidenum">
              <a:rPr lang="en-US" smtClean="0"/>
              <a:t>‹#›</a:t>
            </a:fld>
            <a:endParaRPr lang="en-US"/>
          </a:p>
        </p:txBody>
      </p:sp>
    </p:spTree>
    <p:extLst>
      <p:ext uri="{BB962C8B-B14F-4D97-AF65-F5344CB8AC3E}">
        <p14:creationId xmlns:p14="http://schemas.microsoft.com/office/powerpoint/2010/main" val="192481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B9AC-C600-4EFA-9C68-EB87E1641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842770-11E3-42C7-8177-11BF767BD9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DC093C-7161-47CC-92BA-0FF3030F4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38C6B3-63DA-416D-9227-3EF88FE6D9F6}"/>
              </a:ext>
            </a:extLst>
          </p:cNvPr>
          <p:cNvSpPr>
            <a:spLocks noGrp="1"/>
          </p:cNvSpPr>
          <p:nvPr>
            <p:ph type="dt" sz="half" idx="10"/>
          </p:nvPr>
        </p:nvSpPr>
        <p:spPr/>
        <p:txBody>
          <a:bodyPr/>
          <a:lstStyle/>
          <a:p>
            <a:fld id="{50A85157-5D16-49E8-A6E9-0EDFB6487206}" type="datetimeFigureOut">
              <a:rPr lang="en-US" smtClean="0"/>
              <a:t>08/07/2018</a:t>
            </a:fld>
            <a:endParaRPr lang="en-US"/>
          </a:p>
        </p:txBody>
      </p:sp>
      <p:sp>
        <p:nvSpPr>
          <p:cNvPr id="6" name="Footer Placeholder 5">
            <a:extLst>
              <a:ext uri="{FF2B5EF4-FFF2-40B4-BE49-F238E27FC236}">
                <a16:creationId xmlns:a16="http://schemas.microsoft.com/office/drawing/2014/main" id="{268FD4F5-4D21-4C87-AF99-24A2FD92A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348DF2-DD51-4072-8924-A4293DF6E1D6}"/>
              </a:ext>
            </a:extLst>
          </p:cNvPr>
          <p:cNvSpPr>
            <a:spLocks noGrp="1"/>
          </p:cNvSpPr>
          <p:nvPr>
            <p:ph type="sldNum" sz="quarter" idx="12"/>
          </p:nvPr>
        </p:nvSpPr>
        <p:spPr/>
        <p:txBody>
          <a:bodyPr/>
          <a:lstStyle/>
          <a:p>
            <a:fld id="{D70310D6-3D45-4E3E-8F39-A42A7EFDD383}" type="slidenum">
              <a:rPr lang="en-US" smtClean="0"/>
              <a:t>‹#›</a:t>
            </a:fld>
            <a:endParaRPr lang="en-US"/>
          </a:p>
        </p:txBody>
      </p:sp>
    </p:spTree>
    <p:extLst>
      <p:ext uri="{BB962C8B-B14F-4D97-AF65-F5344CB8AC3E}">
        <p14:creationId xmlns:p14="http://schemas.microsoft.com/office/powerpoint/2010/main" val="314242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7B77B-D0BB-41A7-9CC9-B81023AE05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4E19DF-5E1C-4ADC-B406-5D091E26B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4B659-C96D-451E-8883-30C1C1B11F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85157-5D16-49E8-A6E9-0EDFB6487206}" type="datetimeFigureOut">
              <a:rPr lang="en-US" smtClean="0"/>
              <a:t>08/07/2018</a:t>
            </a:fld>
            <a:endParaRPr lang="en-US"/>
          </a:p>
        </p:txBody>
      </p:sp>
      <p:sp>
        <p:nvSpPr>
          <p:cNvPr id="5" name="Footer Placeholder 4">
            <a:extLst>
              <a:ext uri="{FF2B5EF4-FFF2-40B4-BE49-F238E27FC236}">
                <a16:creationId xmlns:a16="http://schemas.microsoft.com/office/drawing/2014/main" id="{BD845AC0-0ADC-4CF2-97A6-161FF3125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643B66-90C6-487B-94AB-1F5576A64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310D6-3D45-4E3E-8F39-A42A7EFDD383}" type="slidenum">
              <a:rPr lang="en-US" smtClean="0"/>
              <a:t>‹#›</a:t>
            </a:fld>
            <a:endParaRPr lang="en-US"/>
          </a:p>
        </p:txBody>
      </p:sp>
    </p:spTree>
    <p:extLst>
      <p:ext uri="{BB962C8B-B14F-4D97-AF65-F5344CB8AC3E}">
        <p14:creationId xmlns:p14="http://schemas.microsoft.com/office/powerpoint/2010/main" val="950731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C9F5-040B-4DE5-8BD6-B0829F03A806}"/>
              </a:ext>
            </a:extLst>
          </p:cNvPr>
          <p:cNvSpPr>
            <a:spLocks noGrp="1"/>
          </p:cNvSpPr>
          <p:nvPr>
            <p:ph type="ctrTitle"/>
          </p:nvPr>
        </p:nvSpPr>
        <p:spPr>
          <a:xfrm>
            <a:off x="1524000" y="2235200"/>
            <a:ext cx="9144000" cy="2387600"/>
          </a:xfrm>
        </p:spPr>
        <p:txBody>
          <a:bodyPr>
            <a:normAutofit fontScale="90000"/>
          </a:bodyPr>
          <a:lstStyle/>
          <a:p>
            <a:r>
              <a:rPr lang="en-US" b="1"/>
              <a:t>Introduction to Fuzzy Logic, Fuzzy Sets &amp; Fuzzy Set Operations</a:t>
            </a:r>
          </a:p>
        </p:txBody>
      </p:sp>
      <p:sp>
        <p:nvSpPr>
          <p:cNvPr id="4" name="Slide Number Placeholder 3">
            <a:extLst>
              <a:ext uri="{FF2B5EF4-FFF2-40B4-BE49-F238E27FC236}">
                <a16:creationId xmlns:a16="http://schemas.microsoft.com/office/drawing/2014/main" id="{709E0517-74CF-45D2-86A9-C818E23620C1}"/>
              </a:ext>
            </a:extLst>
          </p:cNvPr>
          <p:cNvSpPr>
            <a:spLocks noGrp="1"/>
          </p:cNvSpPr>
          <p:nvPr>
            <p:ph type="sldNum" sz="quarter" idx="12"/>
          </p:nvPr>
        </p:nvSpPr>
        <p:spPr/>
        <p:txBody>
          <a:bodyPr/>
          <a:lstStyle/>
          <a:p>
            <a:fld id="{1E81BDB4-5F3F-464A-A32A-75B544C87B3D}" type="slidenum">
              <a:rPr lang="en-US" smtClean="0"/>
              <a:t>1</a:t>
            </a:fld>
            <a:endParaRPr lang="en-US"/>
          </a:p>
        </p:txBody>
      </p:sp>
    </p:spTree>
    <p:extLst>
      <p:ext uri="{BB962C8B-B14F-4D97-AF65-F5344CB8AC3E}">
        <p14:creationId xmlns:p14="http://schemas.microsoft.com/office/powerpoint/2010/main" val="1556806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DF9B-58DC-4199-A316-EB978265751D}"/>
              </a:ext>
            </a:extLst>
          </p:cNvPr>
          <p:cNvSpPr>
            <a:spLocks noGrp="1"/>
          </p:cNvSpPr>
          <p:nvPr>
            <p:ph type="title"/>
          </p:nvPr>
        </p:nvSpPr>
        <p:spPr/>
        <p:txBody>
          <a:bodyPr>
            <a:normAutofit fontScale="90000"/>
          </a:bodyPr>
          <a:lstStyle/>
          <a:p>
            <a:r>
              <a:rPr lang="en-US"/>
              <a:t>Union, Intersection, Complement, Difference</a:t>
            </a:r>
          </a:p>
        </p:txBody>
      </p:sp>
      <p:sp>
        <p:nvSpPr>
          <p:cNvPr id="3" name="Slide Number Placeholder 2">
            <a:extLst>
              <a:ext uri="{FF2B5EF4-FFF2-40B4-BE49-F238E27FC236}">
                <a16:creationId xmlns:a16="http://schemas.microsoft.com/office/drawing/2014/main" id="{B1FA4ED4-AF7F-4078-A037-17161EA9A480}"/>
              </a:ext>
            </a:extLst>
          </p:cNvPr>
          <p:cNvSpPr>
            <a:spLocks noGrp="1"/>
          </p:cNvSpPr>
          <p:nvPr>
            <p:ph type="sldNum" sz="quarter" idx="12"/>
          </p:nvPr>
        </p:nvSpPr>
        <p:spPr/>
        <p:txBody>
          <a:bodyPr/>
          <a:lstStyle/>
          <a:p>
            <a:fld id="{1E81BDB4-5F3F-464A-A32A-75B544C87B3D}" type="slidenum">
              <a:rPr lang="en-US" smtClean="0"/>
              <a:pPr/>
              <a:t>10</a:t>
            </a:fld>
            <a:endParaRPr lang="en-US"/>
          </a:p>
        </p:txBody>
      </p:sp>
      <p:pic>
        <p:nvPicPr>
          <p:cNvPr id="6" name="Picture 5">
            <a:extLst>
              <a:ext uri="{FF2B5EF4-FFF2-40B4-BE49-F238E27FC236}">
                <a16:creationId xmlns:a16="http://schemas.microsoft.com/office/drawing/2014/main" id="{7CA626C7-1DCC-4D05-8BE6-EADFA642E706}"/>
              </a:ext>
            </a:extLst>
          </p:cNvPr>
          <p:cNvPicPr>
            <a:picLocks noChangeAspect="1"/>
          </p:cNvPicPr>
          <p:nvPr/>
        </p:nvPicPr>
        <p:blipFill>
          <a:blip r:embed="rId2"/>
          <a:stretch>
            <a:fillRect/>
          </a:stretch>
        </p:blipFill>
        <p:spPr>
          <a:xfrm>
            <a:off x="947737" y="873740"/>
            <a:ext cx="10296525" cy="5534025"/>
          </a:xfrm>
          <a:prstGeom prst="rect">
            <a:avLst/>
          </a:prstGeom>
        </p:spPr>
      </p:pic>
    </p:spTree>
    <p:extLst>
      <p:ext uri="{BB962C8B-B14F-4D97-AF65-F5344CB8AC3E}">
        <p14:creationId xmlns:p14="http://schemas.microsoft.com/office/powerpoint/2010/main" val="2332771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A04A-BB3A-40FE-A7E0-A45598E30326}"/>
              </a:ext>
            </a:extLst>
          </p:cNvPr>
          <p:cNvSpPr>
            <a:spLocks noGrp="1"/>
          </p:cNvSpPr>
          <p:nvPr>
            <p:ph type="title"/>
          </p:nvPr>
        </p:nvSpPr>
        <p:spPr>
          <a:xfrm>
            <a:off x="838200" y="0"/>
            <a:ext cx="10515600" cy="1371600"/>
          </a:xfrm>
        </p:spPr>
        <p:txBody>
          <a:bodyPr>
            <a:normAutofit fontScale="90000"/>
          </a:bodyPr>
          <a:lstStyle/>
          <a:p>
            <a:r>
              <a:rPr lang="en-US"/>
              <a:t>Algebraic Sum, Algebraic product, Bounded Sum, Bounded Difference</a:t>
            </a:r>
          </a:p>
        </p:txBody>
      </p:sp>
      <p:sp>
        <p:nvSpPr>
          <p:cNvPr id="3" name="Slide Number Placeholder 2">
            <a:extLst>
              <a:ext uri="{FF2B5EF4-FFF2-40B4-BE49-F238E27FC236}">
                <a16:creationId xmlns:a16="http://schemas.microsoft.com/office/drawing/2014/main" id="{F209BF18-FC7F-42F1-884F-53023B716154}"/>
              </a:ext>
            </a:extLst>
          </p:cNvPr>
          <p:cNvSpPr>
            <a:spLocks noGrp="1"/>
          </p:cNvSpPr>
          <p:nvPr>
            <p:ph type="sldNum" sz="quarter" idx="12"/>
          </p:nvPr>
        </p:nvSpPr>
        <p:spPr/>
        <p:txBody>
          <a:bodyPr/>
          <a:lstStyle/>
          <a:p>
            <a:fld id="{1E81BDB4-5F3F-464A-A32A-75B544C87B3D}" type="slidenum">
              <a:rPr lang="en-US" smtClean="0"/>
              <a:pPr/>
              <a:t>11</a:t>
            </a:fld>
            <a:endParaRPr lang="en-US"/>
          </a:p>
        </p:txBody>
      </p:sp>
      <p:pic>
        <p:nvPicPr>
          <p:cNvPr id="4" name="Picture 3">
            <a:extLst>
              <a:ext uri="{FF2B5EF4-FFF2-40B4-BE49-F238E27FC236}">
                <a16:creationId xmlns:a16="http://schemas.microsoft.com/office/drawing/2014/main" id="{885D0BF2-57A6-49AD-8D29-674A0004D741}"/>
              </a:ext>
            </a:extLst>
          </p:cNvPr>
          <p:cNvPicPr>
            <a:picLocks noChangeAspect="1"/>
          </p:cNvPicPr>
          <p:nvPr/>
        </p:nvPicPr>
        <p:blipFill>
          <a:blip r:embed="rId2"/>
          <a:stretch>
            <a:fillRect/>
          </a:stretch>
        </p:blipFill>
        <p:spPr>
          <a:xfrm>
            <a:off x="2295909" y="1646157"/>
            <a:ext cx="7600182" cy="5151517"/>
          </a:xfrm>
          <a:prstGeom prst="rect">
            <a:avLst/>
          </a:prstGeom>
        </p:spPr>
      </p:pic>
    </p:spTree>
    <p:extLst>
      <p:ext uri="{BB962C8B-B14F-4D97-AF65-F5344CB8AC3E}">
        <p14:creationId xmlns:p14="http://schemas.microsoft.com/office/powerpoint/2010/main" val="2816637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D536-937C-43E2-9C5B-0651FF73678A}"/>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D116C11E-13F2-4D2C-B08C-840B56D09B20}"/>
              </a:ext>
            </a:extLst>
          </p:cNvPr>
          <p:cNvSpPr>
            <a:spLocks noGrp="1"/>
          </p:cNvSpPr>
          <p:nvPr>
            <p:ph type="sldNum" sz="quarter" idx="12"/>
          </p:nvPr>
        </p:nvSpPr>
        <p:spPr/>
        <p:txBody>
          <a:bodyPr/>
          <a:lstStyle/>
          <a:p>
            <a:fld id="{1E81BDB4-5F3F-464A-A32A-75B544C87B3D}" type="slidenum">
              <a:rPr lang="en-US" smtClean="0"/>
              <a:pPr/>
              <a:t>12</a:t>
            </a:fld>
            <a:endParaRPr lang="en-US"/>
          </a:p>
        </p:txBody>
      </p:sp>
      <p:pic>
        <p:nvPicPr>
          <p:cNvPr id="4" name="Picture 3">
            <a:extLst>
              <a:ext uri="{FF2B5EF4-FFF2-40B4-BE49-F238E27FC236}">
                <a16:creationId xmlns:a16="http://schemas.microsoft.com/office/drawing/2014/main" id="{836C18CE-2C87-4B46-B98B-F4B6EA4E7096}"/>
              </a:ext>
            </a:extLst>
          </p:cNvPr>
          <p:cNvPicPr>
            <a:picLocks noChangeAspect="1"/>
          </p:cNvPicPr>
          <p:nvPr/>
        </p:nvPicPr>
        <p:blipFill>
          <a:blip r:embed="rId2"/>
          <a:stretch>
            <a:fillRect/>
          </a:stretch>
        </p:blipFill>
        <p:spPr>
          <a:xfrm>
            <a:off x="938212" y="1471612"/>
            <a:ext cx="10315575" cy="3914775"/>
          </a:xfrm>
          <a:prstGeom prst="rect">
            <a:avLst/>
          </a:prstGeom>
        </p:spPr>
      </p:pic>
    </p:spTree>
    <p:extLst>
      <p:ext uri="{BB962C8B-B14F-4D97-AF65-F5344CB8AC3E}">
        <p14:creationId xmlns:p14="http://schemas.microsoft.com/office/powerpoint/2010/main" val="110851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B2B0-7F56-499D-AFCE-91C9245CBE5B}"/>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9D4DF567-E305-417D-9AF5-21B6FC871D15}"/>
              </a:ext>
            </a:extLst>
          </p:cNvPr>
          <p:cNvSpPr>
            <a:spLocks noGrp="1"/>
          </p:cNvSpPr>
          <p:nvPr>
            <p:ph type="sldNum" sz="quarter" idx="12"/>
          </p:nvPr>
        </p:nvSpPr>
        <p:spPr/>
        <p:txBody>
          <a:bodyPr/>
          <a:lstStyle/>
          <a:p>
            <a:fld id="{1E81BDB4-5F3F-464A-A32A-75B544C87B3D}" type="slidenum">
              <a:rPr lang="en-US" smtClean="0"/>
              <a:pPr/>
              <a:t>13</a:t>
            </a:fld>
            <a:endParaRPr lang="en-US"/>
          </a:p>
        </p:txBody>
      </p:sp>
      <p:pic>
        <p:nvPicPr>
          <p:cNvPr id="4" name="Picture 3">
            <a:extLst>
              <a:ext uri="{FF2B5EF4-FFF2-40B4-BE49-F238E27FC236}">
                <a16:creationId xmlns:a16="http://schemas.microsoft.com/office/drawing/2014/main" id="{F19A1D8D-8195-4AE3-943F-42D24598C2FE}"/>
              </a:ext>
            </a:extLst>
          </p:cNvPr>
          <p:cNvPicPr>
            <a:picLocks noChangeAspect="1"/>
          </p:cNvPicPr>
          <p:nvPr/>
        </p:nvPicPr>
        <p:blipFill>
          <a:blip r:embed="rId2"/>
          <a:stretch>
            <a:fillRect/>
          </a:stretch>
        </p:blipFill>
        <p:spPr>
          <a:xfrm>
            <a:off x="1313451" y="1426905"/>
            <a:ext cx="9565098" cy="4506402"/>
          </a:xfrm>
          <a:prstGeom prst="rect">
            <a:avLst/>
          </a:prstGeom>
        </p:spPr>
      </p:pic>
    </p:spTree>
    <p:extLst>
      <p:ext uri="{BB962C8B-B14F-4D97-AF65-F5344CB8AC3E}">
        <p14:creationId xmlns:p14="http://schemas.microsoft.com/office/powerpoint/2010/main" val="2421314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7E58-5350-46C6-A474-12BCD155A1FD}"/>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E7DA0B91-DE06-4C19-9891-F47AC9A787D7}"/>
              </a:ext>
            </a:extLst>
          </p:cNvPr>
          <p:cNvSpPr>
            <a:spLocks noGrp="1"/>
          </p:cNvSpPr>
          <p:nvPr>
            <p:ph type="sldNum" sz="quarter" idx="12"/>
          </p:nvPr>
        </p:nvSpPr>
        <p:spPr/>
        <p:txBody>
          <a:bodyPr/>
          <a:lstStyle/>
          <a:p>
            <a:fld id="{1E81BDB4-5F3F-464A-A32A-75B544C87B3D}" type="slidenum">
              <a:rPr lang="en-US" smtClean="0"/>
              <a:pPr/>
              <a:t>14</a:t>
            </a:fld>
            <a:endParaRPr lang="en-US"/>
          </a:p>
        </p:txBody>
      </p:sp>
      <p:pic>
        <p:nvPicPr>
          <p:cNvPr id="4" name="Picture 3">
            <a:extLst>
              <a:ext uri="{FF2B5EF4-FFF2-40B4-BE49-F238E27FC236}">
                <a16:creationId xmlns:a16="http://schemas.microsoft.com/office/drawing/2014/main" id="{9F28D761-6842-4D98-A22F-CC2796309A34}"/>
              </a:ext>
            </a:extLst>
          </p:cNvPr>
          <p:cNvPicPr>
            <a:picLocks noChangeAspect="1"/>
          </p:cNvPicPr>
          <p:nvPr/>
        </p:nvPicPr>
        <p:blipFill>
          <a:blip r:embed="rId2"/>
          <a:stretch>
            <a:fillRect/>
          </a:stretch>
        </p:blipFill>
        <p:spPr>
          <a:xfrm>
            <a:off x="1413563" y="1228878"/>
            <a:ext cx="9364873" cy="4154283"/>
          </a:xfrm>
          <a:prstGeom prst="rect">
            <a:avLst/>
          </a:prstGeom>
        </p:spPr>
      </p:pic>
    </p:spTree>
    <p:extLst>
      <p:ext uri="{BB962C8B-B14F-4D97-AF65-F5344CB8AC3E}">
        <p14:creationId xmlns:p14="http://schemas.microsoft.com/office/powerpoint/2010/main" val="2965877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8ACF-6F01-4264-B910-44FD192A100E}"/>
              </a:ext>
            </a:extLst>
          </p:cNvPr>
          <p:cNvSpPr>
            <a:spLocks noGrp="1"/>
          </p:cNvSpPr>
          <p:nvPr>
            <p:ph type="title"/>
          </p:nvPr>
        </p:nvSpPr>
        <p:spPr/>
        <p:txBody>
          <a:bodyPr>
            <a:normAutofit fontScale="90000"/>
          </a:bodyPr>
          <a:lstStyle/>
          <a:p>
            <a:r>
              <a:rPr lang="en-US"/>
              <a:t>Classical Relations &amp; Cartesian Product of Sets</a:t>
            </a:r>
          </a:p>
        </p:txBody>
      </p:sp>
      <p:sp>
        <p:nvSpPr>
          <p:cNvPr id="3" name="Slide Number Placeholder 2">
            <a:extLst>
              <a:ext uri="{FF2B5EF4-FFF2-40B4-BE49-F238E27FC236}">
                <a16:creationId xmlns:a16="http://schemas.microsoft.com/office/drawing/2014/main" id="{15BF0E40-3514-4892-A5FF-AA0CBC20BFD4}"/>
              </a:ext>
            </a:extLst>
          </p:cNvPr>
          <p:cNvSpPr>
            <a:spLocks noGrp="1"/>
          </p:cNvSpPr>
          <p:nvPr>
            <p:ph type="sldNum" sz="quarter" idx="12"/>
          </p:nvPr>
        </p:nvSpPr>
        <p:spPr/>
        <p:txBody>
          <a:bodyPr/>
          <a:lstStyle/>
          <a:p>
            <a:fld id="{1E81BDB4-5F3F-464A-A32A-75B544C87B3D}" type="slidenum">
              <a:rPr lang="en-US" smtClean="0"/>
              <a:pPr/>
              <a:t>15</a:t>
            </a:fld>
            <a:endParaRPr lang="en-US"/>
          </a:p>
        </p:txBody>
      </p:sp>
      <p:sp>
        <p:nvSpPr>
          <p:cNvPr id="4" name="TextBox 3">
            <a:extLst>
              <a:ext uri="{FF2B5EF4-FFF2-40B4-BE49-F238E27FC236}">
                <a16:creationId xmlns:a16="http://schemas.microsoft.com/office/drawing/2014/main" id="{BCBD9D54-CB43-4344-9D20-A7BCA8CD8501}"/>
              </a:ext>
            </a:extLst>
          </p:cNvPr>
          <p:cNvSpPr txBox="1"/>
          <p:nvPr/>
        </p:nvSpPr>
        <p:spPr>
          <a:xfrm>
            <a:off x="838200" y="1032388"/>
            <a:ext cx="3792794"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a:latin typeface="Tahoma" panose="020B0604030504040204" pitchFamily="34" charset="0"/>
                <a:ea typeface="Tahoma" panose="020B0604030504040204" pitchFamily="34" charset="0"/>
                <a:cs typeface="Tahoma" panose="020B0604030504040204" pitchFamily="34" charset="0"/>
              </a:rPr>
              <a:t>Cartesian Products</a:t>
            </a:r>
          </a:p>
        </p:txBody>
      </p:sp>
      <p:pic>
        <p:nvPicPr>
          <p:cNvPr id="5" name="Picture 4">
            <a:extLst>
              <a:ext uri="{FF2B5EF4-FFF2-40B4-BE49-F238E27FC236}">
                <a16:creationId xmlns:a16="http://schemas.microsoft.com/office/drawing/2014/main" id="{01F03CAF-9D85-42C5-8F59-BE07126F03C7}"/>
              </a:ext>
            </a:extLst>
          </p:cNvPr>
          <p:cNvPicPr>
            <a:picLocks noChangeAspect="1"/>
          </p:cNvPicPr>
          <p:nvPr/>
        </p:nvPicPr>
        <p:blipFill>
          <a:blip r:embed="rId2"/>
          <a:stretch>
            <a:fillRect/>
          </a:stretch>
        </p:blipFill>
        <p:spPr>
          <a:xfrm>
            <a:off x="838200" y="1617163"/>
            <a:ext cx="9716883" cy="4765942"/>
          </a:xfrm>
          <a:prstGeom prst="rect">
            <a:avLst/>
          </a:prstGeom>
        </p:spPr>
      </p:pic>
    </p:spTree>
    <p:extLst>
      <p:ext uri="{BB962C8B-B14F-4D97-AF65-F5344CB8AC3E}">
        <p14:creationId xmlns:p14="http://schemas.microsoft.com/office/powerpoint/2010/main" val="57656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8DCE-9846-491A-A2C6-7A7842401E52}"/>
              </a:ext>
            </a:extLst>
          </p:cNvPr>
          <p:cNvSpPr>
            <a:spLocks noGrp="1"/>
          </p:cNvSpPr>
          <p:nvPr>
            <p:ph type="title"/>
          </p:nvPr>
        </p:nvSpPr>
        <p:spPr/>
        <p:txBody>
          <a:bodyPr/>
          <a:lstStyle/>
          <a:p>
            <a:r>
              <a:rPr lang="en-US"/>
              <a:t>Classical Relations</a:t>
            </a:r>
          </a:p>
        </p:txBody>
      </p:sp>
      <p:sp>
        <p:nvSpPr>
          <p:cNvPr id="3" name="Slide Number Placeholder 2">
            <a:extLst>
              <a:ext uri="{FF2B5EF4-FFF2-40B4-BE49-F238E27FC236}">
                <a16:creationId xmlns:a16="http://schemas.microsoft.com/office/drawing/2014/main" id="{B58799E6-8EA1-4652-ACD3-ADCF9E5867CE}"/>
              </a:ext>
            </a:extLst>
          </p:cNvPr>
          <p:cNvSpPr>
            <a:spLocks noGrp="1"/>
          </p:cNvSpPr>
          <p:nvPr>
            <p:ph type="sldNum" sz="quarter" idx="12"/>
          </p:nvPr>
        </p:nvSpPr>
        <p:spPr/>
        <p:txBody>
          <a:bodyPr/>
          <a:lstStyle/>
          <a:p>
            <a:fld id="{1E81BDB4-5F3F-464A-A32A-75B544C87B3D}" type="slidenum">
              <a:rPr lang="en-US" smtClean="0"/>
              <a:pPr/>
              <a:t>16</a:t>
            </a:fld>
            <a:endParaRPr lang="en-US"/>
          </a:p>
        </p:txBody>
      </p:sp>
      <p:pic>
        <p:nvPicPr>
          <p:cNvPr id="4" name="Picture 3">
            <a:extLst>
              <a:ext uri="{FF2B5EF4-FFF2-40B4-BE49-F238E27FC236}">
                <a16:creationId xmlns:a16="http://schemas.microsoft.com/office/drawing/2014/main" id="{8B0CB398-9BD0-4F70-9F0A-A31AF843B04C}"/>
              </a:ext>
            </a:extLst>
          </p:cNvPr>
          <p:cNvPicPr>
            <a:picLocks noChangeAspect="1"/>
          </p:cNvPicPr>
          <p:nvPr/>
        </p:nvPicPr>
        <p:blipFill>
          <a:blip r:embed="rId2"/>
          <a:stretch>
            <a:fillRect/>
          </a:stretch>
        </p:blipFill>
        <p:spPr>
          <a:xfrm>
            <a:off x="921467" y="1093378"/>
            <a:ext cx="10349066" cy="4464131"/>
          </a:xfrm>
          <a:prstGeom prst="rect">
            <a:avLst/>
          </a:prstGeom>
        </p:spPr>
      </p:pic>
    </p:spTree>
    <p:extLst>
      <p:ext uri="{BB962C8B-B14F-4D97-AF65-F5344CB8AC3E}">
        <p14:creationId xmlns:p14="http://schemas.microsoft.com/office/powerpoint/2010/main" val="746089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FCAB-E5F3-4F20-BF7D-65299CC5F807}"/>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A4A3AD66-0DBF-4D0A-BAD3-8BDFBE9575FE}"/>
              </a:ext>
            </a:extLst>
          </p:cNvPr>
          <p:cNvSpPr>
            <a:spLocks noGrp="1"/>
          </p:cNvSpPr>
          <p:nvPr>
            <p:ph type="sldNum" sz="quarter" idx="12"/>
          </p:nvPr>
        </p:nvSpPr>
        <p:spPr/>
        <p:txBody>
          <a:bodyPr/>
          <a:lstStyle/>
          <a:p>
            <a:fld id="{1E81BDB4-5F3F-464A-A32A-75B544C87B3D}" type="slidenum">
              <a:rPr lang="en-US" smtClean="0"/>
              <a:pPr/>
              <a:t>17</a:t>
            </a:fld>
            <a:endParaRPr lang="en-US"/>
          </a:p>
        </p:txBody>
      </p:sp>
      <p:pic>
        <p:nvPicPr>
          <p:cNvPr id="4" name="Picture 3">
            <a:extLst>
              <a:ext uri="{FF2B5EF4-FFF2-40B4-BE49-F238E27FC236}">
                <a16:creationId xmlns:a16="http://schemas.microsoft.com/office/drawing/2014/main" id="{0064573D-DE00-4EF9-8386-926A5796DA88}"/>
              </a:ext>
            </a:extLst>
          </p:cNvPr>
          <p:cNvPicPr>
            <a:picLocks noChangeAspect="1"/>
          </p:cNvPicPr>
          <p:nvPr/>
        </p:nvPicPr>
        <p:blipFill>
          <a:blip r:embed="rId2"/>
          <a:stretch>
            <a:fillRect/>
          </a:stretch>
        </p:blipFill>
        <p:spPr>
          <a:xfrm>
            <a:off x="1166121" y="1139621"/>
            <a:ext cx="9859758" cy="4264150"/>
          </a:xfrm>
          <a:prstGeom prst="rect">
            <a:avLst/>
          </a:prstGeom>
        </p:spPr>
      </p:pic>
    </p:spTree>
    <p:extLst>
      <p:ext uri="{BB962C8B-B14F-4D97-AF65-F5344CB8AC3E}">
        <p14:creationId xmlns:p14="http://schemas.microsoft.com/office/powerpoint/2010/main" val="618456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9582-AB0F-479E-AAB1-F55E773A28B9}"/>
              </a:ext>
            </a:extLst>
          </p:cNvPr>
          <p:cNvSpPr>
            <a:spLocks noGrp="1"/>
          </p:cNvSpPr>
          <p:nvPr>
            <p:ph type="title"/>
          </p:nvPr>
        </p:nvSpPr>
        <p:spPr/>
        <p:txBody>
          <a:bodyPr/>
          <a:lstStyle/>
          <a:p>
            <a:r>
              <a:rPr lang="en-US"/>
              <a:t>Operations on Classical Relations</a:t>
            </a:r>
          </a:p>
        </p:txBody>
      </p:sp>
      <p:sp>
        <p:nvSpPr>
          <p:cNvPr id="3" name="Slide Number Placeholder 2">
            <a:extLst>
              <a:ext uri="{FF2B5EF4-FFF2-40B4-BE49-F238E27FC236}">
                <a16:creationId xmlns:a16="http://schemas.microsoft.com/office/drawing/2014/main" id="{E63A9B14-0C60-44F1-8DDF-4E0977A6439A}"/>
              </a:ext>
            </a:extLst>
          </p:cNvPr>
          <p:cNvSpPr>
            <a:spLocks noGrp="1"/>
          </p:cNvSpPr>
          <p:nvPr>
            <p:ph type="sldNum" sz="quarter" idx="12"/>
          </p:nvPr>
        </p:nvSpPr>
        <p:spPr/>
        <p:txBody>
          <a:bodyPr/>
          <a:lstStyle/>
          <a:p>
            <a:fld id="{1E81BDB4-5F3F-464A-A32A-75B544C87B3D}" type="slidenum">
              <a:rPr lang="en-US" smtClean="0"/>
              <a:pPr/>
              <a:t>18</a:t>
            </a:fld>
            <a:endParaRPr lang="en-US"/>
          </a:p>
        </p:txBody>
      </p:sp>
      <p:pic>
        <p:nvPicPr>
          <p:cNvPr id="4" name="Picture 3">
            <a:extLst>
              <a:ext uri="{FF2B5EF4-FFF2-40B4-BE49-F238E27FC236}">
                <a16:creationId xmlns:a16="http://schemas.microsoft.com/office/drawing/2014/main" id="{D439B4B9-9CD1-4187-AE16-1B4E8EBD8038}"/>
              </a:ext>
            </a:extLst>
          </p:cNvPr>
          <p:cNvPicPr>
            <a:picLocks noChangeAspect="1"/>
          </p:cNvPicPr>
          <p:nvPr/>
        </p:nvPicPr>
        <p:blipFill>
          <a:blip r:embed="rId2"/>
          <a:stretch>
            <a:fillRect/>
          </a:stretch>
        </p:blipFill>
        <p:spPr>
          <a:xfrm>
            <a:off x="1547812" y="1104900"/>
            <a:ext cx="9096375" cy="4648200"/>
          </a:xfrm>
          <a:prstGeom prst="rect">
            <a:avLst/>
          </a:prstGeom>
          <a:ln>
            <a:solidFill>
              <a:schemeClr val="tx1"/>
            </a:solidFill>
          </a:ln>
        </p:spPr>
      </p:pic>
    </p:spTree>
    <p:extLst>
      <p:ext uri="{BB962C8B-B14F-4D97-AF65-F5344CB8AC3E}">
        <p14:creationId xmlns:p14="http://schemas.microsoft.com/office/powerpoint/2010/main" val="3160887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9582-AB0F-479E-AAB1-F55E773A28B9}"/>
              </a:ext>
            </a:extLst>
          </p:cNvPr>
          <p:cNvSpPr>
            <a:spLocks noGrp="1"/>
          </p:cNvSpPr>
          <p:nvPr>
            <p:ph type="title"/>
          </p:nvPr>
        </p:nvSpPr>
        <p:spPr/>
        <p:txBody>
          <a:bodyPr/>
          <a:lstStyle/>
          <a:p>
            <a:r>
              <a:rPr lang="en-US"/>
              <a:t>Properties of Classical Relations</a:t>
            </a:r>
          </a:p>
        </p:txBody>
      </p:sp>
      <p:sp>
        <p:nvSpPr>
          <p:cNvPr id="3" name="Slide Number Placeholder 2">
            <a:extLst>
              <a:ext uri="{FF2B5EF4-FFF2-40B4-BE49-F238E27FC236}">
                <a16:creationId xmlns:a16="http://schemas.microsoft.com/office/drawing/2014/main" id="{E63A9B14-0C60-44F1-8DDF-4E0977A6439A}"/>
              </a:ext>
            </a:extLst>
          </p:cNvPr>
          <p:cNvSpPr>
            <a:spLocks noGrp="1"/>
          </p:cNvSpPr>
          <p:nvPr>
            <p:ph type="sldNum" sz="quarter" idx="12"/>
          </p:nvPr>
        </p:nvSpPr>
        <p:spPr/>
        <p:txBody>
          <a:bodyPr/>
          <a:lstStyle/>
          <a:p>
            <a:fld id="{1E81BDB4-5F3F-464A-A32A-75B544C87B3D}" type="slidenum">
              <a:rPr lang="en-US" smtClean="0"/>
              <a:pPr/>
              <a:t>19</a:t>
            </a:fld>
            <a:endParaRPr lang="en-US"/>
          </a:p>
        </p:txBody>
      </p:sp>
      <p:pic>
        <p:nvPicPr>
          <p:cNvPr id="5" name="Picture 4">
            <a:extLst>
              <a:ext uri="{FF2B5EF4-FFF2-40B4-BE49-F238E27FC236}">
                <a16:creationId xmlns:a16="http://schemas.microsoft.com/office/drawing/2014/main" id="{6FB0D520-6A9F-4140-B1AE-C07D505E02DE}"/>
              </a:ext>
            </a:extLst>
          </p:cNvPr>
          <p:cNvPicPr>
            <a:picLocks noChangeAspect="1"/>
          </p:cNvPicPr>
          <p:nvPr/>
        </p:nvPicPr>
        <p:blipFill>
          <a:blip r:embed="rId2"/>
          <a:stretch>
            <a:fillRect/>
          </a:stretch>
        </p:blipFill>
        <p:spPr>
          <a:xfrm>
            <a:off x="2762250" y="1052512"/>
            <a:ext cx="6667500" cy="5486400"/>
          </a:xfrm>
          <a:prstGeom prst="rect">
            <a:avLst/>
          </a:prstGeom>
          <a:ln>
            <a:solidFill>
              <a:schemeClr val="tx1"/>
            </a:solidFill>
          </a:ln>
        </p:spPr>
      </p:pic>
    </p:spTree>
    <p:extLst>
      <p:ext uri="{BB962C8B-B14F-4D97-AF65-F5344CB8AC3E}">
        <p14:creationId xmlns:p14="http://schemas.microsoft.com/office/powerpoint/2010/main" val="371806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0925-9B0D-4735-8ECD-EC9B2253656A}"/>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9C6BC654-DCFB-44AA-A90D-ED56053BE2F4}"/>
              </a:ext>
            </a:extLst>
          </p:cNvPr>
          <p:cNvSpPr>
            <a:spLocks noGrp="1"/>
          </p:cNvSpPr>
          <p:nvPr>
            <p:ph type="sldNum" sz="quarter" idx="12"/>
          </p:nvPr>
        </p:nvSpPr>
        <p:spPr/>
        <p:txBody>
          <a:bodyPr/>
          <a:lstStyle/>
          <a:p>
            <a:fld id="{1E81BDB4-5F3F-464A-A32A-75B544C87B3D}" type="slidenum">
              <a:rPr lang="en-US" smtClean="0"/>
              <a:pPr/>
              <a:t>2</a:t>
            </a:fld>
            <a:endParaRPr lang="en-US"/>
          </a:p>
        </p:txBody>
      </p:sp>
      <p:sp>
        <p:nvSpPr>
          <p:cNvPr id="4" name="Rectangle 3">
            <a:extLst>
              <a:ext uri="{FF2B5EF4-FFF2-40B4-BE49-F238E27FC236}">
                <a16:creationId xmlns:a16="http://schemas.microsoft.com/office/drawing/2014/main" id="{E81EC77D-BA54-4A94-B431-F816B87EE34B}"/>
              </a:ext>
            </a:extLst>
          </p:cNvPr>
          <p:cNvSpPr/>
          <p:nvPr/>
        </p:nvSpPr>
        <p:spPr>
          <a:xfrm>
            <a:off x="3608780" y="1430283"/>
            <a:ext cx="4974439" cy="707886"/>
          </a:xfrm>
          <a:prstGeom prst="rect">
            <a:avLst/>
          </a:prstGeom>
        </p:spPr>
        <p:txBody>
          <a:bodyPr wrap="none">
            <a:spAutoFit/>
          </a:bodyPr>
          <a:lstStyle/>
          <a:p>
            <a:r>
              <a:rPr lang="en-US" sz="4000">
                <a:solidFill>
                  <a:srgbClr val="111111"/>
                </a:solidFill>
                <a:latin typeface="Roboto"/>
              </a:rPr>
              <a:t>pip install scikit-fuzzy</a:t>
            </a:r>
            <a:endParaRPr lang="en-US" sz="4000"/>
          </a:p>
        </p:txBody>
      </p:sp>
    </p:spTree>
    <p:extLst>
      <p:ext uri="{BB962C8B-B14F-4D97-AF65-F5344CB8AC3E}">
        <p14:creationId xmlns:p14="http://schemas.microsoft.com/office/powerpoint/2010/main" val="2460740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FE4F-42D7-4D6F-878E-039EFDD4085D}"/>
              </a:ext>
            </a:extLst>
          </p:cNvPr>
          <p:cNvSpPr>
            <a:spLocks noGrp="1"/>
          </p:cNvSpPr>
          <p:nvPr>
            <p:ph type="title"/>
          </p:nvPr>
        </p:nvSpPr>
        <p:spPr/>
        <p:txBody>
          <a:bodyPr/>
          <a:lstStyle/>
          <a:p>
            <a:r>
              <a:rPr lang="en-US"/>
              <a:t>Fuzzy Logic</a:t>
            </a:r>
          </a:p>
        </p:txBody>
      </p:sp>
      <p:sp>
        <p:nvSpPr>
          <p:cNvPr id="3" name="Slide Number Placeholder 2">
            <a:extLst>
              <a:ext uri="{FF2B5EF4-FFF2-40B4-BE49-F238E27FC236}">
                <a16:creationId xmlns:a16="http://schemas.microsoft.com/office/drawing/2014/main" id="{2360F420-64C5-4289-B16C-CB57D59B0856}"/>
              </a:ext>
            </a:extLst>
          </p:cNvPr>
          <p:cNvSpPr>
            <a:spLocks noGrp="1"/>
          </p:cNvSpPr>
          <p:nvPr>
            <p:ph type="sldNum" sz="quarter" idx="12"/>
          </p:nvPr>
        </p:nvSpPr>
        <p:spPr/>
        <p:txBody>
          <a:bodyPr/>
          <a:lstStyle/>
          <a:p>
            <a:fld id="{1E81BDB4-5F3F-464A-A32A-75B544C87B3D}" type="slidenum">
              <a:rPr lang="en-US" smtClean="0"/>
              <a:pPr/>
              <a:t>20</a:t>
            </a:fld>
            <a:endParaRPr lang="en-US"/>
          </a:p>
        </p:txBody>
      </p:sp>
      <p:sp>
        <p:nvSpPr>
          <p:cNvPr id="4" name="TextBox 3">
            <a:extLst>
              <a:ext uri="{FF2B5EF4-FFF2-40B4-BE49-F238E27FC236}">
                <a16:creationId xmlns:a16="http://schemas.microsoft.com/office/drawing/2014/main" id="{781F9F19-2341-4427-952D-5A377B14F289}"/>
              </a:ext>
            </a:extLst>
          </p:cNvPr>
          <p:cNvSpPr txBox="1"/>
          <p:nvPr/>
        </p:nvSpPr>
        <p:spPr>
          <a:xfrm>
            <a:off x="3817374" y="3429000"/>
            <a:ext cx="4557252" cy="1446550"/>
          </a:xfrm>
          <a:prstGeom prst="rect">
            <a:avLst/>
          </a:prstGeom>
          <a:noFill/>
        </p:spPr>
        <p:txBody>
          <a:bodyPr wrap="square" rtlCol="0">
            <a:spAutoFit/>
          </a:bodyPr>
          <a:lstStyle/>
          <a:p>
            <a:pPr marL="515938" indent="-515938">
              <a:buFont typeface="+mj-lt"/>
              <a:buAutoNum type="arabicPeriod"/>
            </a:pPr>
            <a:r>
              <a:rPr lang="en-US" sz="4400">
                <a:latin typeface="Narkisim" panose="020E0502050101010101" pitchFamily="34" charset="-79"/>
                <a:cs typeface="Narkisim" panose="020E0502050101010101" pitchFamily="34" charset="-79"/>
              </a:rPr>
              <a:t>Fuzzy Set Theory</a:t>
            </a:r>
          </a:p>
          <a:p>
            <a:pPr marL="515938" indent="-515938">
              <a:buFont typeface="+mj-lt"/>
              <a:buAutoNum type="arabicPeriod"/>
            </a:pPr>
            <a:r>
              <a:rPr lang="en-US" sz="4400">
                <a:latin typeface="Narkisim" panose="020E0502050101010101" pitchFamily="34" charset="-79"/>
                <a:cs typeface="Narkisim" panose="020E0502050101010101" pitchFamily="34" charset="-79"/>
              </a:rPr>
              <a:t>Fuzzy Systems</a:t>
            </a:r>
          </a:p>
        </p:txBody>
      </p:sp>
      <p:sp>
        <p:nvSpPr>
          <p:cNvPr id="5" name="TextBox 4">
            <a:extLst>
              <a:ext uri="{FF2B5EF4-FFF2-40B4-BE49-F238E27FC236}">
                <a16:creationId xmlns:a16="http://schemas.microsoft.com/office/drawing/2014/main" id="{F200F01D-C71C-4525-8E5C-0947B300C06F}"/>
              </a:ext>
            </a:extLst>
          </p:cNvPr>
          <p:cNvSpPr txBox="1"/>
          <p:nvPr/>
        </p:nvSpPr>
        <p:spPr>
          <a:xfrm>
            <a:off x="1332272" y="1154082"/>
            <a:ext cx="9699522" cy="1446550"/>
          </a:xfrm>
          <a:prstGeom prst="rect">
            <a:avLst/>
          </a:prstGeom>
          <a:noFill/>
        </p:spPr>
        <p:txBody>
          <a:bodyPr wrap="square" rtlCol="0">
            <a:spAutoFit/>
          </a:bodyPr>
          <a:lstStyle/>
          <a:p>
            <a:pPr algn="ctr"/>
            <a:r>
              <a:rPr lang="en-US" sz="4400">
                <a:latin typeface="Narkisim" panose="020E0502050101010101" pitchFamily="34" charset="-79"/>
                <a:cs typeface="Narkisim" panose="020E0502050101010101" pitchFamily="34" charset="-79"/>
              </a:rPr>
              <a:t>Fuzzy logic teaches computers to make human-like decisions in an uncertain world.</a:t>
            </a:r>
          </a:p>
        </p:txBody>
      </p:sp>
    </p:spTree>
    <p:extLst>
      <p:ext uri="{BB962C8B-B14F-4D97-AF65-F5344CB8AC3E}">
        <p14:creationId xmlns:p14="http://schemas.microsoft.com/office/powerpoint/2010/main" val="3144592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A29A-10C8-4CB4-8133-FA3893E8629F}"/>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D00488CE-BB93-4BB1-B176-946B41C044C0}"/>
              </a:ext>
            </a:extLst>
          </p:cNvPr>
          <p:cNvSpPr>
            <a:spLocks noGrp="1"/>
          </p:cNvSpPr>
          <p:nvPr>
            <p:ph type="sldNum" sz="quarter" idx="12"/>
          </p:nvPr>
        </p:nvSpPr>
        <p:spPr/>
        <p:txBody>
          <a:bodyPr/>
          <a:lstStyle/>
          <a:p>
            <a:fld id="{1E81BDB4-5F3F-464A-A32A-75B544C87B3D}" type="slidenum">
              <a:rPr lang="en-US" smtClean="0"/>
              <a:pPr/>
              <a:t>21</a:t>
            </a:fld>
            <a:endParaRPr lang="en-US"/>
          </a:p>
        </p:txBody>
      </p:sp>
      <p:sp>
        <p:nvSpPr>
          <p:cNvPr id="4" name="TextBox 3">
            <a:extLst>
              <a:ext uri="{FF2B5EF4-FFF2-40B4-BE49-F238E27FC236}">
                <a16:creationId xmlns:a16="http://schemas.microsoft.com/office/drawing/2014/main" id="{1480AE8B-C0D5-4E20-8EDB-14FE8F78D6DC}"/>
              </a:ext>
            </a:extLst>
          </p:cNvPr>
          <p:cNvSpPr txBox="1"/>
          <p:nvPr/>
        </p:nvSpPr>
        <p:spPr>
          <a:xfrm>
            <a:off x="838200" y="1009652"/>
            <a:ext cx="1312607"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4000"/>
              <a:t>Crisp</a:t>
            </a:r>
          </a:p>
        </p:txBody>
      </p:sp>
      <p:sp>
        <p:nvSpPr>
          <p:cNvPr id="5" name="TextBox 4">
            <a:extLst>
              <a:ext uri="{FF2B5EF4-FFF2-40B4-BE49-F238E27FC236}">
                <a16:creationId xmlns:a16="http://schemas.microsoft.com/office/drawing/2014/main" id="{A95F2C67-2633-4DC7-B88B-CA51A0F54B4A}"/>
              </a:ext>
            </a:extLst>
          </p:cNvPr>
          <p:cNvSpPr txBox="1"/>
          <p:nvPr/>
        </p:nvSpPr>
        <p:spPr>
          <a:xfrm>
            <a:off x="838200" y="1769806"/>
            <a:ext cx="3881284" cy="646331"/>
          </a:xfrm>
          <a:prstGeom prst="rect">
            <a:avLst/>
          </a:prstGeom>
          <a:noFill/>
        </p:spPr>
        <p:txBody>
          <a:bodyPr wrap="square" rtlCol="0">
            <a:spAutoFit/>
          </a:bodyPr>
          <a:lstStyle/>
          <a:p>
            <a:r>
              <a:rPr lang="en-US" sz="3600"/>
              <a:t>Is water colourless?</a:t>
            </a:r>
          </a:p>
        </p:txBody>
      </p:sp>
      <p:sp>
        <p:nvSpPr>
          <p:cNvPr id="6" name="TextBox 5">
            <a:extLst>
              <a:ext uri="{FF2B5EF4-FFF2-40B4-BE49-F238E27FC236}">
                <a16:creationId xmlns:a16="http://schemas.microsoft.com/office/drawing/2014/main" id="{43D2C860-A8D8-4113-9162-DD365BFFC5CF}"/>
              </a:ext>
            </a:extLst>
          </p:cNvPr>
          <p:cNvSpPr txBox="1"/>
          <p:nvPr/>
        </p:nvSpPr>
        <p:spPr>
          <a:xfrm>
            <a:off x="5722374" y="1342103"/>
            <a:ext cx="840658" cy="646331"/>
          </a:xfrm>
          <a:prstGeom prst="rect">
            <a:avLst/>
          </a:prstGeom>
          <a:noFill/>
        </p:spPr>
        <p:txBody>
          <a:bodyPr wrap="square" rtlCol="0">
            <a:spAutoFit/>
          </a:bodyPr>
          <a:lstStyle/>
          <a:p>
            <a:r>
              <a:rPr lang="en-US" sz="3600"/>
              <a:t>Yes</a:t>
            </a:r>
          </a:p>
        </p:txBody>
      </p:sp>
      <p:sp>
        <p:nvSpPr>
          <p:cNvPr id="7" name="TextBox 6">
            <a:extLst>
              <a:ext uri="{FF2B5EF4-FFF2-40B4-BE49-F238E27FC236}">
                <a16:creationId xmlns:a16="http://schemas.microsoft.com/office/drawing/2014/main" id="{5EB28D94-3772-41CF-8714-92632B0948DE}"/>
              </a:ext>
            </a:extLst>
          </p:cNvPr>
          <p:cNvSpPr txBox="1"/>
          <p:nvPr/>
        </p:nvSpPr>
        <p:spPr>
          <a:xfrm>
            <a:off x="5825612" y="2133631"/>
            <a:ext cx="840658" cy="646331"/>
          </a:xfrm>
          <a:prstGeom prst="rect">
            <a:avLst/>
          </a:prstGeom>
          <a:noFill/>
        </p:spPr>
        <p:txBody>
          <a:bodyPr wrap="square" rtlCol="0">
            <a:spAutoFit/>
          </a:bodyPr>
          <a:lstStyle/>
          <a:p>
            <a:r>
              <a:rPr lang="en-US" sz="3600"/>
              <a:t>No</a:t>
            </a:r>
          </a:p>
        </p:txBody>
      </p:sp>
      <p:cxnSp>
        <p:nvCxnSpPr>
          <p:cNvPr id="9" name="Straight Arrow Connector 8">
            <a:extLst>
              <a:ext uri="{FF2B5EF4-FFF2-40B4-BE49-F238E27FC236}">
                <a16:creationId xmlns:a16="http://schemas.microsoft.com/office/drawing/2014/main" id="{DA8407DF-3052-4772-A77F-25DF35E74B14}"/>
              </a:ext>
            </a:extLst>
          </p:cNvPr>
          <p:cNvCxnSpPr>
            <a:stCxn id="5" idx="3"/>
            <a:endCxn id="6" idx="1"/>
          </p:cNvCxnSpPr>
          <p:nvPr/>
        </p:nvCxnSpPr>
        <p:spPr>
          <a:xfrm flipV="1">
            <a:off x="4719484" y="1665269"/>
            <a:ext cx="1002890" cy="4277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A8EA086-DDEF-4178-AA64-10D587560003}"/>
              </a:ext>
            </a:extLst>
          </p:cNvPr>
          <p:cNvCxnSpPr>
            <a:stCxn id="5" idx="3"/>
            <a:endCxn id="7" idx="1"/>
          </p:cNvCxnSpPr>
          <p:nvPr/>
        </p:nvCxnSpPr>
        <p:spPr>
          <a:xfrm>
            <a:off x="4719484" y="2092972"/>
            <a:ext cx="1106128" cy="3638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0E8EFD8-1854-4881-BF91-11D1ABF77712}"/>
              </a:ext>
            </a:extLst>
          </p:cNvPr>
          <p:cNvSpPr txBox="1"/>
          <p:nvPr/>
        </p:nvSpPr>
        <p:spPr>
          <a:xfrm>
            <a:off x="865239" y="3075057"/>
            <a:ext cx="1312607"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4000"/>
              <a:t>Fuzzy</a:t>
            </a:r>
          </a:p>
        </p:txBody>
      </p:sp>
      <p:sp>
        <p:nvSpPr>
          <p:cNvPr id="13" name="TextBox 12">
            <a:extLst>
              <a:ext uri="{FF2B5EF4-FFF2-40B4-BE49-F238E27FC236}">
                <a16:creationId xmlns:a16="http://schemas.microsoft.com/office/drawing/2014/main" id="{3770A64F-148B-4A1E-817F-1AF1DCD4168F}"/>
              </a:ext>
            </a:extLst>
          </p:cNvPr>
          <p:cNvSpPr txBox="1"/>
          <p:nvPr/>
        </p:nvSpPr>
        <p:spPr>
          <a:xfrm>
            <a:off x="838200" y="3795532"/>
            <a:ext cx="3571568" cy="646331"/>
          </a:xfrm>
          <a:prstGeom prst="rect">
            <a:avLst/>
          </a:prstGeom>
          <a:noFill/>
        </p:spPr>
        <p:txBody>
          <a:bodyPr wrap="square" rtlCol="0">
            <a:spAutoFit/>
          </a:bodyPr>
          <a:lstStyle/>
          <a:p>
            <a:r>
              <a:rPr lang="en-US" sz="3600"/>
              <a:t>Is Mohan honest?</a:t>
            </a:r>
          </a:p>
        </p:txBody>
      </p:sp>
      <p:sp>
        <p:nvSpPr>
          <p:cNvPr id="14" name="TextBox 13">
            <a:extLst>
              <a:ext uri="{FF2B5EF4-FFF2-40B4-BE49-F238E27FC236}">
                <a16:creationId xmlns:a16="http://schemas.microsoft.com/office/drawing/2014/main" id="{DBF151B9-0B57-4D07-8B90-C191041A89B3}"/>
              </a:ext>
            </a:extLst>
          </p:cNvPr>
          <p:cNvSpPr txBox="1"/>
          <p:nvPr/>
        </p:nvSpPr>
        <p:spPr>
          <a:xfrm>
            <a:off x="2150806" y="4546400"/>
            <a:ext cx="4515464" cy="2062103"/>
          </a:xfrm>
          <a:prstGeom prst="rect">
            <a:avLst/>
          </a:prstGeom>
          <a:noFill/>
        </p:spPr>
        <p:txBody>
          <a:bodyPr wrap="square" rtlCol="0">
            <a:spAutoFit/>
          </a:bodyPr>
          <a:lstStyle/>
          <a:p>
            <a:r>
              <a:rPr lang="en-US" sz="3200"/>
              <a:t>Extremely</a:t>
            </a:r>
          </a:p>
          <a:p>
            <a:r>
              <a:rPr lang="en-US" sz="3200"/>
              <a:t>Very honest</a:t>
            </a:r>
          </a:p>
          <a:p>
            <a:r>
              <a:rPr lang="en-US" sz="3200"/>
              <a:t>Honest at times</a:t>
            </a:r>
          </a:p>
          <a:p>
            <a:r>
              <a:rPr lang="en-US" sz="3200"/>
              <a:t>Extremely dishonest</a:t>
            </a:r>
          </a:p>
        </p:txBody>
      </p:sp>
      <p:cxnSp>
        <p:nvCxnSpPr>
          <p:cNvPr id="16" name="Straight Connector 15">
            <a:extLst>
              <a:ext uri="{FF2B5EF4-FFF2-40B4-BE49-F238E27FC236}">
                <a16:creationId xmlns:a16="http://schemas.microsoft.com/office/drawing/2014/main" id="{4E998FB1-2ADD-48BE-A232-21E6FEC32C49}"/>
              </a:ext>
            </a:extLst>
          </p:cNvPr>
          <p:cNvCxnSpPr/>
          <p:nvPr/>
        </p:nvCxnSpPr>
        <p:spPr>
          <a:xfrm>
            <a:off x="1371600" y="4441863"/>
            <a:ext cx="0" cy="19144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D51EA0-7E59-4CF1-AFDD-70D817C48366}"/>
              </a:ext>
            </a:extLst>
          </p:cNvPr>
          <p:cNvCxnSpPr/>
          <p:nvPr/>
        </p:nvCxnSpPr>
        <p:spPr>
          <a:xfrm>
            <a:off x="1401097" y="6356350"/>
            <a:ext cx="7497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C6D40AE-044D-4332-89DA-FCC9DF86BA15}"/>
              </a:ext>
            </a:extLst>
          </p:cNvPr>
          <p:cNvCxnSpPr/>
          <p:nvPr/>
        </p:nvCxnSpPr>
        <p:spPr>
          <a:xfrm>
            <a:off x="1371600" y="5825613"/>
            <a:ext cx="80624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9CD46EC-25E2-492D-BA82-35AED92ACED0}"/>
              </a:ext>
            </a:extLst>
          </p:cNvPr>
          <p:cNvCxnSpPr/>
          <p:nvPr/>
        </p:nvCxnSpPr>
        <p:spPr>
          <a:xfrm>
            <a:off x="1371600" y="5368413"/>
            <a:ext cx="7792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76229DF-AB22-479F-A4EB-2D2F753F8DA8}"/>
              </a:ext>
            </a:extLst>
          </p:cNvPr>
          <p:cNvCxnSpPr/>
          <p:nvPr/>
        </p:nvCxnSpPr>
        <p:spPr>
          <a:xfrm>
            <a:off x="1371600" y="4866968"/>
            <a:ext cx="80624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05B78399-CD10-497F-84FF-47F2EB72DE53}"/>
              </a:ext>
            </a:extLst>
          </p:cNvPr>
          <p:cNvSpPr/>
          <p:nvPr/>
        </p:nvSpPr>
        <p:spPr>
          <a:xfrm>
            <a:off x="8463116" y="941696"/>
            <a:ext cx="2890684" cy="104673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a:t>Lotfie A. Zadeh</a:t>
            </a:r>
          </a:p>
          <a:p>
            <a:pPr algn="ctr"/>
            <a:r>
              <a:rPr lang="en-US" sz="3200"/>
              <a:t>(1965)</a:t>
            </a:r>
          </a:p>
        </p:txBody>
      </p:sp>
      <p:sp>
        <p:nvSpPr>
          <p:cNvPr id="26" name="TextBox 25">
            <a:extLst>
              <a:ext uri="{FF2B5EF4-FFF2-40B4-BE49-F238E27FC236}">
                <a16:creationId xmlns:a16="http://schemas.microsoft.com/office/drawing/2014/main" id="{015F68CF-0352-4D65-9791-955C2FCC391B}"/>
              </a:ext>
            </a:extLst>
          </p:cNvPr>
          <p:cNvSpPr txBox="1"/>
          <p:nvPr/>
        </p:nvSpPr>
        <p:spPr>
          <a:xfrm>
            <a:off x="8686800" y="3257967"/>
            <a:ext cx="2507226" cy="2677656"/>
          </a:xfrm>
          <a:prstGeom prst="rect">
            <a:avLst/>
          </a:prstGeom>
          <a:noFill/>
          <a:ln>
            <a:solidFill>
              <a:schemeClr val="tx1"/>
            </a:solidFill>
          </a:ln>
        </p:spPr>
        <p:txBody>
          <a:bodyPr wrap="square" rtlCol="0">
            <a:spAutoFit/>
          </a:bodyPr>
          <a:lstStyle/>
          <a:p>
            <a:pPr marL="342900" indent="-342900">
              <a:buFont typeface="+mj-lt"/>
              <a:buAutoNum type="alphaLcParenR"/>
            </a:pPr>
            <a:r>
              <a:rPr lang="en-US" sz="2400">
                <a:latin typeface="Narkisim" panose="020E0502050101010101" pitchFamily="34" charset="-79"/>
                <a:cs typeface="Narkisim" panose="020E0502050101010101" pitchFamily="34" charset="-79"/>
              </a:rPr>
              <a:t>Cardinality</a:t>
            </a:r>
          </a:p>
          <a:p>
            <a:pPr marL="342900" indent="-342900">
              <a:buFont typeface="+mj-lt"/>
              <a:buAutoNum type="alphaLcParenR"/>
            </a:pPr>
            <a:r>
              <a:rPr lang="en-US" sz="2400">
                <a:latin typeface="Narkisim" panose="020E0502050101010101" pitchFamily="34" charset="-79"/>
                <a:cs typeface="Narkisim" panose="020E0502050101010101" pitchFamily="34" charset="-79"/>
              </a:rPr>
              <a:t>Universal Set</a:t>
            </a:r>
          </a:p>
          <a:p>
            <a:pPr marL="342900" indent="-342900">
              <a:buFont typeface="+mj-lt"/>
              <a:buAutoNum type="alphaLcParenR"/>
            </a:pPr>
            <a:r>
              <a:rPr lang="en-US" sz="2400">
                <a:latin typeface="Narkisim" panose="020E0502050101010101" pitchFamily="34" charset="-79"/>
                <a:cs typeface="Narkisim" panose="020E0502050101010101" pitchFamily="34" charset="-79"/>
              </a:rPr>
              <a:t>Venn Diagram</a:t>
            </a:r>
          </a:p>
          <a:p>
            <a:pPr marL="342900" indent="-342900">
              <a:buFont typeface="+mj-lt"/>
              <a:buAutoNum type="alphaLcParenR"/>
            </a:pPr>
            <a:r>
              <a:rPr lang="en-US" sz="2400">
                <a:latin typeface="Narkisim" panose="020E0502050101010101" pitchFamily="34" charset="-79"/>
                <a:cs typeface="Narkisim" panose="020E0502050101010101" pitchFamily="34" charset="-79"/>
              </a:rPr>
              <a:t>Null Set</a:t>
            </a:r>
          </a:p>
          <a:p>
            <a:pPr marL="342900" indent="-342900">
              <a:buFont typeface="+mj-lt"/>
              <a:buAutoNum type="alphaLcParenR"/>
            </a:pPr>
            <a:r>
              <a:rPr lang="en-US" sz="2400">
                <a:latin typeface="Narkisim" panose="020E0502050101010101" pitchFamily="34" charset="-79"/>
                <a:cs typeface="Narkisim" panose="020E0502050101010101" pitchFamily="34" charset="-79"/>
              </a:rPr>
              <a:t>φ Set</a:t>
            </a:r>
          </a:p>
          <a:p>
            <a:pPr marL="342900" indent="-342900">
              <a:buFont typeface="+mj-lt"/>
              <a:buAutoNum type="alphaLcParenR"/>
            </a:pPr>
            <a:r>
              <a:rPr lang="en-US" sz="2400">
                <a:latin typeface="Narkisim" panose="020E0502050101010101" pitchFamily="34" charset="-79"/>
                <a:cs typeface="Narkisim" panose="020E0502050101010101" pitchFamily="34" charset="-79"/>
              </a:rPr>
              <a:t>Singleton Set</a:t>
            </a:r>
          </a:p>
          <a:p>
            <a:pPr marL="342900" indent="-342900">
              <a:buFont typeface="+mj-lt"/>
              <a:buAutoNum type="alphaLcParenR"/>
            </a:pPr>
            <a:r>
              <a:rPr lang="en-US" sz="2400">
                <a:latin typeface="Narkisim" panose="020E0502050101010101" pitchFamily="34" charset="-79"/>
                <a:cs typeface="Narkisim" panose="020E0502050101010101" pitchFamily="34" charset="-79"/>
              </a:rPr>
              <a:t>Set Operations</a:t>
            </a:r>
          </a:p>
        </p:txBody>
      </p:sp>
    </p:spTree>
    <p:extLst>
      <p:ext uri="{BB962C8B-B14F-4D97-AF65-F5344CB8AC3E}">
        <p14:creationId xmlns:p14="http://schemas.microsoft.com/office/powerpoint/2010/main" val="743764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3EDA-92C9-45CE-9823-434E8A69DAD5}"/>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BB7B02E-9047-468C-A0B6-DC29C0AED4E2}"/>
              </a:ext>
            </a:extLst>
          </p:cNvPr>
          <p:cNvSpPr>
            <a:spLocks noGrp="1"/>
          </p:cNvSpPr>
          <p:nvPr>
            <p:ph type="sldNum" sz="quarter" idx="12"/>
          </p:nvPr>
        </p:nvSpPr>
        <p:spPr/>
        <p:txBody>
          <a:bodyPr/>
          <a:lstStyle/>
          <a:p>
            <a:fld id="{1E81BDB4-5F3F-464A-A32A-75B544C87B3D}" type="slidenum">
              <a:rPr lang="en-US" smtClean="0"/>
              <a:pPr/>
              <a:t>22</a:t>
            </a:fld>
            <a:endParaRPr lang="en-US"/>
          </a:p>
        </p:txBody>
      </p:sp>
      <p:sp>
        <p:nvSpPr>
          <p:cNvPr id="4" name="TextBox 3">
            <a:extLst>
              <a:ext uri="{FF2B5EF4-FFF2-40B4-BE49-F238E27FC236}">
                <a16:creationId xmlns:a16="http://schemas.microsoft.com/office/drawing/2014/main" id="{36D8C322-EA05-4472-9CA9-4D1F944D195E}"/>
              </a:ext>
            </a:extLst>
          </p:cNvPr>
          <p:cNvSpPr txBox="1"/>
          <p:nvPr/>
        </p:nvSpPr>
        <p:spPr>
          <a:xfrm>
            <a:off x="838200" y="1010283"/>
            <a:ext cx="2185219"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4000"/>
              <a:t>Fuzzy Set</a:t>
            </a:r>
          </a:p>
        </p:txBody>
      </p:sp>
      <p:sp>
        <p:nvSpPr>
          <p:cNvPr id="5" name="Rectangle 4">
            <a:extLst>
              <a:ext uri="{FF2B5EF4-FFF2-40B4-BE49-F238E27FC236}">
                <a16:creationId xmlns:a16="http://schemas.microsoft.com/office/drawing/2014/main" id="{7735576C-1C1F-4114-8459-827C6F407326}"/>
              </a:ext>
            </a:extLst>
          </p:cNvPr>
          <p:cNvSpPr/>
          <p:nvPr/>
        </p:nvSpPr>
        <p:spPr>
          <a:xfrm>
            <a:off x="3180734" y="1010283"/>
            <a:ext cx="8173065" cy="954107"/>
          </a:xfrm>
          <a:prstGeom prst="rect">
            <a:avLst/>
          </a:prstGeom>
        </p:spPr>
        <p:txBody>
          <a:bodyPr wrap="square">
            <a:spAutoFit/>
          </a:bodyPr>
          <a:lstStyle/>
          <a:p>
            <a:pPr algn="just"/>
            <a:r>
              <a:rPr lang="en-US" sz="2800">
                <a:solidFill>
                  <a:srgbClr val="111111"/>
                </a:solidFill>
                <a:latin typeface="Roboto"/>
              </a:rPr>
              <a:t>A set containing elements that have varying degrees of membership on that set. </a:t>
            </a:r>
            <a:endParaRPr lang="en-US" sz="2800"/>
          </a:p>
        </p:txBody>
      </p:sp>
      <p:sp>
        <p:nvSpPr>
          <p:cNvPr id="6" name="TextBox 5">
            <a:extLst>
              <a:ext uri="{FF2B5EF4-FFF2-40B4-BE49-F238E27FC236}">
                <a16:creationId xmlns:a16="http://schemas.microsoft.com/office/drawing/2014/main" id="{EFC6D3F5-89FA-488A-BE95-9C519686BFDE}"/>
              </a:ext>
            </a:extLst>
          </p:cNvPr>
          <p:cNvSpPr txBox="1"/>
          <p:nvPr/>
        </p:nvSpPr>
        <p:spPr>
          <a:xfrm>
            <a:off x="838199" y="2553216"/>
            <a:ext cx="2185219"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4000"/>
              <a:t>Crisp Set</a:t>
            </a:r>
          </a:p>
        </p:txBody>
      </p:sp>
      <p:sp>
        <p:nvSpPr>
          <p:cNvPr id="7" name="Rectangle 6">
            <a:extLst>
              <a:ext uri="{FF2B5EF4-FFF2-40B4-BE49-F238E27FC236}">
                <a16:creationId xmlns:a16="http://schemas.microsoft.com/office/drawing/2014/main" id="{8DB59F2A-03AB-4F59-AA23-363CD9841EF9}"/>
              </a:ext>
            </a:extLst>
          </p:cNvPr>
          <p:cNvSpPr/>
          <p:nvPr/>
        </p:nvSpPr>
        <p:spPr>
          <a:xfrm>
            <a:off x="3180733" y="2423388"/>
            <a:ext cx="8173065" cy="954107"/>
          </a:xfrm>
          <a:prstGeom prst="rect">
            <a:avLst/>
          </a:prstGeom>
        </p:spPr>
        <p:txBody>
          <a:bodyPr wrap="square">
            <a:spAutoFit/>
          </a:bodyPr>
          <a:lstStyle/>
          <a:p>
            <a:pPr algn="just"/>
            <a:r>
              <a:rPr lang="en-US" sz="2800">
                <a:solidFill>
                  <a:srgbClr val="111111"/>
                </a:solidFill>
                <a:latin typeface="Roboto"/>
              </a:rPr>
              <a:t>A set containing elements that have a full membership or complete membership on that set. </a:t>
            </a:r>
            <a:endParaRPr lang="en-US" sz="2800"/>
          </a:p>
        </p:txBody>
      </p:sp>
    </p:spTree>
    <p:extLst>
      <p:ext uri="{BB962C8B-B14F-4D97-AF65-F5344CB8AC3E}">
        <p14:creationId xmlns:p14="http://schemas.microsoft.com/office/powerpoint/2010/main" val="683660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E7D899C-BED2-4581-A59A-C2F5C88287A6}"/>
              </a:ext>
            </a:extLst>
          </p:cNvPr>
          <p:cNvSpPr>
            <a:spLocks noGrp="1"/>
          </p:cNvSpPr>
          <p:nvPr>
            <p:ph type="sldNum" sz="quarter" idx="12"/>
          </p:nvPr>
        </p:nvSpPr>
        <p:spPr/>
        <p:txBody>
          <a:bodyPr/>
          <a:lstStyle/>
          <a:p>
            <a:fld id="{1E81BDB4-5F3F-464A-A32A-75B544C87B3D}" type="slidenum">
              <a:rPr lang="en-US" smtClean="0"/>
              <a:pPr/>
              <a:t>23</a:t>
            </a:fld>
            <a:endParaRPr lang="en-US"/>
          </a:p>
        </p:txBody>
      </p:sp>
      <p:sp>
        <p:nvSpPr>
          <p:cNvPr id="4" name="TextBox 3">
            <a:extLst>
              <a:ext uri="{FF2B5EF4-FFF2-40B4-BE49-F238E27FC236}">
                <a16:creationId xmlns:a16="http://schemas.microsoft.com/office/drawing/2014/main" id="{0AE17368-1CDF-4A16-9CEB-02EC2175DDB5}"/>
              </a:ext>
            </a:extLst>
          </p:cNvPr>
          <p:cNvSpPr txBox="1"/>
          <p:nvPr/>
        </p:nvSpPr>
        <p:spPr>
          <a:xfrm>
            <a:off x="1297859" y="486697"/>
            <a:ext cx="6548284" cy="3970318"/>
          </a:xfrm>
          <a:prstGeom prst="rect">
            <a:avLst/>
          </a:prstGeom>
          <a:noFill/>
        </p:spPr>
        <p:txBody>
          <a:bodyPr wrap="square" rtlCol="0">
            <a:spAutoFit/>
          </a:bodyPr>
          <a:lstStyle/>
          <a:p>
            <a:pPr marL="571500" indent="-571500" algn="just">
              <a:buFont typeface="Arial" panose="020B0604020202020204" pitchFamily="34" charset="0"/>
              <a:buChar char="•"/>
            </a:pPr>
            <a:r>
              <a:rPr lang="en-US" sz="3600">
                <a:latin typeface="Narkisim" panose="020E0502050101010101" pitchFamily="34" charset="-79"/>
                <a:cs typeface="Narkisim" panose="020E0502050101010101" pitchFamily="34" charset="-79"/>
              </a:rPr>
              <a:t>Fuzzy means “indefinite”.</a:t>
            </a:r>
          </a:p>
          <a:p>
            <a:pPr marL="571500" indent="-571500" algn="just">
              <a:buFont typeface="Arial" panose="020B0604020202020204" pitchFamily="34" charset="0"/>
              <a:buChar char="•"/>
            </a:pPr>
            <a:r>
              <a:rPr lang="en-US" sz="3600">
                <a:latin typeface="Narkisim" panose="020E0502050101010101" pitchFamily="34" charset="-79"/>
                <a:cs typeface="Narkisim" panose="020E0502050101010101" pitchFamily="34" charset="-79"/>
              </a:rPr>
              <a:t>Fuzzy sets are those sets in which the containing elements have varying degrees of memberships on those sets..</a:t>
            </a:r>
          </a:p>
          <a:p>
            <a:pPr marL="571500" indent="-571500" algn="just">
              <a:buFont typeface="Arial" panose="020B0604020202020204" pitchFamily="34" charset="0"/>
              <a:buChar char="•"/>
            </a:pPr>
            <a:r>
              <a:rPr lang="en-US" sz="3600">
                <a:latin typeface="Narkisim" panose="020E0502050101010101" pitchFamily="34" charset="-79"/>
                <a:cs typeface="Narkisim" panose="020E0502050101010101" pitchFamily="34" charset="-79"/>
              </a:rPr>
              <a:t>For uncertainty, a range is set to describe the situation.</a:t>
            </a:r>
          </a:p>
        </p:txBody>
      </p:sp>
      <p:pic>
        <p:nvPicPr>
          <p:cNvPr id="5" name="Picture 4">
            <a:extLst>
              <a:ext uri="{FF2B5EF4-FFF2-40B4-BE49-F238E27FC236}">
                <a16:creationId xmlns:a16="http://schemas.microsoft.com/office/drawing/2014/main" id="{D3D1C30C-F037-423E-8FDD-00973741D2FF}"/>
              </a:ext>
            </a:extLst>
          </p:cNvPr>
          <p:cNvPicPr>
            <a:picLocks noChangeAspect="1"/>
          </p:cNvPicPr>
          <p:nvPr/>
        </p:nvPicPr>
        <p:blipFill>
          <a:blip r:embed="rId2"/>
          <a:stretch>
            <a:fillRect/>
          </a:stretch>
        </p:blipFill>
        <p:spPr>
          <a:xfrm>
            <a:off x="1297859" y="4689064"/>
            <a:ext cx="5081128" cy="1849848"/>
          </a:xfrm>
          <a:prstGeom prst="rect">
            <a:avLst/>
          </a:prstGeom>
          <a:ln>
            <a:solidFill>
              <a:schemeClr val="tx1"/>
            </a:solidFill>
          </a:ln>
        </p:spPr>
      </p:pic>
      <p:sp>
        <p:nvSpPr>
          <p:cNvPr id="6" name="TextBox 5">
            <a:extLst>
              <a:ext uri="{FF2B5EF4-FFF2-40B4-BE49-F238E27FC236}">
                <a16:creationId xmlns:a16="http://schemas.microsoft.com/office/drawing/2014/main" id="{259D6807-E77C-472E-9B7E-B8DFB69C090F}"/>
              </a:ext>
            </a:extLst>
          </p:cNvPr>
          <p:cNvSpPr txBox="1"/>
          <p:nvPr/>
        </p:nvSpPr>
        <p:spPr>
          <a:xfrm>
            <a:off x="8126361" y="811161"/>
            <a:ext cx="2934929"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a:t>10 – 30 </a:t>
            </a:r>
            <a:r>
              <a:rPr lang="en-US" sz="2400">
                <a:sym typeface="Wingdings" panose="05000000000000000000" pitchFamily="2" charset="2"/>
              </a:rPr>
              <a:t> young</a:t>
            </a:r>
          </a:p>
          <a:p>
            <a:r>
              <a:rPr lang="en-US" sz="2400">
                <a:sym typeface="Wingdings" panose="05000000000000000000" pitchFamily="2" charset="2"/>
              </a:rPr>
              <a:t>30 – 55  middle age</a:t>
            </a:r>
          </a:p>
          <a:p>
            <a:r>
              <a:rPr lang="en-US" sz="2400">
                <a:sym typeface="Wingdings" panose="05000000000000000000" pitchFamily="2" charset="2"/>
              </a:rPr>
              <a:t>Above 50  old age</a:t>
            </a:r>
            <a:endParaRPr lang="en-US" sz="2400"/>
          </a:p>
        </p:txBody>
      </p:sp>
      <p:sp>
        <p:nvSpPr>
          <p:cNvPr id="7" name="TextBox 6">
            <a:extLst>
              <a:ext uri="{FF2B5EF4-FFF2-40B4-BE49-F238E27FC236}">
                <a16:creationId xmlns:a16="http://schemas.microsoft.com/office/drawing/2014/main" id="{FCB7CA6A-6A5D-461F-ABE6-7CE447A18FDB}"/>
              </a:ext>
            </a:extLst>
          </p:cNvPr>
          <p:cNvSpPr txBox="1"/>
          <p:nvPr/>
        </p:nvSpPr>
        <p:spPr>
          <a:xfrm>
            <a:off x="8126362" y="2993923"/>
            <a:ext cx="3126658" cy="2246769"/>
          </a:xfrm>
          <a:prstGeom prst="rect">
            <a:avLst/>
          </a:prstGeom>
          <a:noFill/>
          <a:ln>
            <a:solidFill>
              <a:schemeClr val="tx1"/>
            </a:solidFill>
          </a:ln>
        </p:spPr>
        <p:txBody>
          <a:bodyPr wrap="square" rtlCol="0">
            <a:spAutoFit/>
          </a:bodyPr>
          <a:lstStyle/>
          <a:p>
            <a:pPr algn="just"/>
            <a:r>
              <a:rPr lang="en-US" sz="2800"/>
              <a:t>A crisp set is a set containing elements that have a full membership on that set.</a:t>
            </a:r>
          </a:p>
        </p:txBody>
      </p:sp>
    </p:spTree>
    <p:extLst>
      <p:ext uri="{BB962C8B-B14F-4D97-AF65-F5344CB8AC3E}">
        <p14:creationId xmlns:p14="http://schemas.microsoft.com/office/powerpoint/2010/main" val="586943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59BC-0616-4E63-A2F1-FDF1698F50FD}"/>
              </a:ext>
            </a:extLst>
          </p:cNvPr>
          <p:cNvSpPr>
            <a:spLocks noGrp="1"/>
          </p:cNvSpPr>
          <p:nvPr>
            <p:ph type="title"/>
          </p:nvPr>
        </p:nvSpPr>
        <p:spPr>
          <a:xfrm>
            <a:off x="838200" y="0"/>
            <a:ext cx="10515600" cy="873740"/>
          </a:xfrm>
        </p:spPr>
        <p:txBody>
          <a:bodyPr/>
          <a:lstStyle/>
          <a:p>
            <a:r>
              <a:rPr lang="en-US"/>
              <a:t>Crisp Set </a:t>
            </a:r>
          </a:p>
        </p:txBody>
      </p:sp>
      <p:sp>
        <p:nvSpPr>
          <p:cNvPr id="3" name="Slide Number Placeholder 2">
            <a:extLst>
              <a:ext uri="{FF2B5EF4-FFF2-40B4-BE49-F238E27FC236}">
                <a16:creationId xmlns:a16="http://schemas.microsoft.com/office/drawing/2014/main" id="{41F27556-AC35-4D60-8C9F-C75D40EEA3B6}"/>
              </a:ext>
            </a:extLst>
          </p:cNvPr>
          <p:cNvSpPr>
            <a:spLocks noGrp="1"/>
          </p:cNvSpPr>
          <p:nvPr>
            <p:ph type="sldNum" sz="quarter" idx="12"/>
          </p:nvPr>
        </p:nvSpPr>
        <p:spPr/>
        <p:txBody>
          <a:bodyPr/>
          <a:lstStyle/>
          <a:p>
            <a:fld id="{1E81BDB4-5F3F-464A-A32A-75B544C87B3D}" type="slidenum">
              <a:rPr lang="en-US" smtClean="0"/>
              <a:pPr/>
              <a:t>24</a:t>
            </a:fld>
            <a:endParaRPr lang="en-US"/>
          </a:p>
        </p:txBody>
      </p:sp>
      <p:sp>
        <p:nvSpPr>
          <p:cNvPr id="4" name="TextBox 3">
            <a:extLst>
              <a:ext uri="{FF2B5EF4-FFF2-40B4-BE49-F238E27FC236}">
                <a16:creationId xmlns:a16="http://schemas.microsoft.com/office/drawing/2014/main" id="{C49EFF83-B6A8-4E46-BF52-535327C5432C}"/>
              </a:ext>
            </a:extLst>
          </p:cNvPr>
          <p:cNvSpPr txBox="1"/>
          <p:nvPr/>
        </p:nvSpPr>
        <p:spPr>
          <a:xfrm>
            <a:off x="838200" y="970260"/>
            <a:ext cx="4837471" cy="53860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515938" indent="-515938" algn="just">
              <a:buFont typeface="+mj-lt"/>
              <a:buAutoNum type="arabicPeriod"/>
            </a:pPr>
            <a:r>
              <a:rPr lang="en-US" sz="3200">
                <a:latin typeface="Narkisim" panose="020E0502050101010101" pitchFamily="34" charset="-79"/>
                <a:cs typeface="Narkisim" panose="020E0502050101010101" pitchFamily="34" charset="-79"/>
              </a:rPr>
              <a:t>Universe of Discourse or Universal Set</a:t>
            </a:r>
          </a:p>
          <a:p>
            <a:pPr marL="515938" indent="-515938" algn="just">
              <a:buFont typeface="+mj-lt"/>
              <a:buAutoNum type="arabicPeriod"/>
            </a:pPr>
            <a:r>
              <a:rPr lang="en-US" sz="3200">
                <a:latin typeface="Narkisim" panose="020E0502050101010101" pitchFamily="34" charset="-79"/>
                <a:cs typeface="Narkisim" panose="020E0502050101010101" pitchFamily="34" charset="-79"/>
              </a:rPr>
              <a:t>Set</a:t>
            </a:r>
          </a:p>
          <a:p>
            <a:pPr marL="515938" indent="-515938" algn="just">
              <a:buFont typeface="+mj-lt"/>
              <a:buAutoNum type="arabicPeriod"/>
            </a:pPr>
            <a:r>
              <a:rPr lang="en-US" sz="3200">
                <a:latin typeface="Narkisim" panose="020E0502050101010101" pitchFamily="34" charset="-79"/>
                <a:cs typeface="Narkisim" panose="020E0502050101010101" pitchFamily="34" charset="-79"/>
              </a:rPr>
              <a:t>Venn Diagram</a:t>
            </a:r>
          </a:p>
          <a:p>
            <a:pPr marL="515938" indent="-515938" algn="just">
              <a:buFont typeface="+mj-lt"/>
              <a:buAutoNum type="arabicPeriod"/>
            </a:pPr>
            <a:r>
              <a:rPr lang="en-US" sz="3200">
                <a:latin typeface="Narkisim" panose="020E0502050101010101" pitchFamily="34" charset="-79"/>
                <a:cs typeface="Narkisim" panose="020E0502050101010101" pitchFamily="34" charset="-79"/>
              </a:rPr>
              <a:t>Membership</a:t>
            </a:r>
          </a:p>
          <a:p>
            <a:pPr marL="515938" indent="-515938" algn="just">
              <a:buFont typeface="+mj-lt"/>
              <a:buAutoNum type="arabicPeriod"/>
            </a:pPr>
            <a:r>
              <a:rPr lang="en-US" sz="3200">
                <a:latin typeface="Narkisim" panose="020E0502050101010101" pitchFamily="34" charset="-79"/>
                <a:cs typeface="Narkisim" panose="020E0502050101010101" pitchFamily="34" charset="-79"/>
              </a:rPr>
              <a:t>Cardinality</a:t>
            </a:r>
          </a:p>
          <a:p>
            <a:pPr marL="515938" indent="-515938" algn="just">
              <a:buFont typeface="+mj-lt"/>
              <a:buAutoNum type="arabicPeriod"/>
            </a:pPr>
            <a:r>
              <a:rPr lang="en-US" sz="3200">
                <a:latin typeface="Narkisim" panose="020E0502050101010101" pitchFamily="34" charset="-79"/>
                <a:cs typeface="Narkisim" panose="020E0502050101010101" pitchFamily="34" charset="-79"/>
              </a:rPr>
              <a:t>Family of sets</a:t>
            </a:r>
          </a:p>
          <a:p>
            <a:pPr marL="1430338" lvl="2" indent="-515938" algn="just">
              <a:buFont typeface="+mj-lt"/>
              <a:buAutoNum type="arabicPeriod"/>
            </a:pPr>
            <a:r>
              <a:rPr lang="en-US" sz="2400">
                <a:latin typeface="Narkisim" panose="020E0502050101010101" pitchFamily="34" charset="-79"/>
                <a:cs typeface="Narkisim" panose="020E0502050101010101" pitchFamily="34" charset="-79"/>
              </a:rPr>
              <a:t>Null Set /Empty Set</a:t>
            </a:r>
          </a:p>
          <a:p>
            <a:pPr marL="1430338" lvl="2" indent="-515938" algn="just">
              <a:buFont typeface="+mj-lt"/>
              <a:buAutoNum type="arabicPeriod"/>
            </a:pPr>
            <a:r>
              <a:rPr lang="en-US" sz="2400">
                <a:latin typeface="Narkisim" panose="020E0502050101010101" pitchFamily="34" charset="-79"/>
                <a:cs typeface="Narkisim" panose="020E0502050101010101" pitchFamily="34" charset="-79"/>
              </a:rPr>
              <a:t>Singleton Set</a:t>
            </a:r>
          </a:p>
          <a:p>
            <a:pPr marL="1430338" lvl="2" indent="-515938" algn="just">
              <a:buFont typeface="+mj-lt"/>
              <a:buAutoNum type="arabicPeriod"/>
            </a:pPr>
            <a:r>
              <a:rPr lang="en-US" sz="2400">
                <a:latin typeface="Narkisim" panose="020E0502050101010101" pitchFamily="34" charset="-79"/>
                <a:cs typeface="Narkisim" panose="020E0502050101010101" pitchFamily="34" charset="-79"/>
              </a:rPr>
              <a:t>Subset</a:t>
            </a:r>
          </a:p>
          <a:p>
            <a:pPr marL="1430338" lvl="2" indent="-515938" algn="just">
              <a:buFont typeface="+mj-lt"/>
              <a:buAutoNum type="arabicPeriod"/>
            </a:pPr>
            <a:r>
              <a:rPr lang="en-US" sz="2400">
                <a:latin typeface="Narkisim" panose="020E0502050101010101" pitchFamily="34" charset="-79"/>
                <a:cs typeface="Narkisim" panose="020E0502050101010101" pitchFamily="34" charset="-79"/>
              </a:rPr>
              <a:t>Superset</a:t>
            </a:r>
          </a:p>
          <a:p>
            <a:pPr marL="1430338" lvl="2" indent="-515938" algn="just">
              <a:buFont typeface="+mj-lt"/>
              <a:buAutoNum type="arabicPeriod"/>
            </a:pPr>
            <a:r>
              <a:rPr lang="en-US" sz="2400">
                <a:latin typeface="Narkisim" panose="020E0502050101010101" pitchFamily="34" charset="-79"/>
                <a:cs typeface="Narkisim" panose="020E0502050101010101" pitchFamily="34" charset="-79"/>
              </a:rPr>
              <a:t>Power Set</a:t>
            </a:r>
          </a:p>
        </p:txBody>
      </p:sp>
      <p:sp>
        <p:nvSpPr>
          <p:cNvPr id="5" name="TextBox 4">
            <a:extLst>
              <a:ext uri="{FF2B5EF4-FFF2-40B4-BE49-F238E27FC236}">
                <a16:creationId xmlns:a16="http://schemas.microsoft.com/office/drawing/2014/main" id="{486D4AA6-8FFD-4414-AFC5-BC9C282EB957}"/>
              </a:ext>
            </a:extLst>
          </p:cNvPr>
          <p:cNvSpPr txBox="1"/>
          <p:nvPr/>
        </p:nvSpPr>
        <p:spPr>
          <a:xfrm>
            <a:off x="5925165" y="970260"/>
            <a:ext cx="4837471" cy="255454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515938" indent="-515938" algn="just">
              <a:buFont typeface="+mj-lt"/>
              <a:buAutoNum type="arabicPeriod" startAt="7"/>
            </a:pPr>
            <a:r>
              <a:rPr lang="en-US" sz="3200">
                <a:latin typeface="Narkisim" panose="020E0502050101010101" pitchFamily="34" charset="-79"/>
                <a:cs typeface="Narkisim" panose="020E0502050101010101" pitchFamily="34" charset="-79"/>
              </a:rPr>
              <a:t>Operations on Crisp Set</a:t>
            </a:r>
          </a:p>
          <a:p>
            <a:pPr marL="1430338" lvl="2" indent="-515938" algn="just">
              <a:buFont typeface="+mj-lt"/>
              <a:buAutoNum type="arabicPeriod"/>
            </a:pPr>
            <a:r>
              <a:rPr lang="en-US" sz="3200">
                <a:latin typeface="Narkisim" panose="020E0502050101010101" pitchFamily="34" charset="-79"/>
                <a:cs typeface="Narkisim" panose="020E0502050101010101" pitchFamily="34" charset="-79"/>
              </a:rPr>
              <a:t>Union</a:t>
            </a:r>
          </a:p>
          <a:p>
            <a:pPr marL="1430338" lvl="2" indent="-515938" algn="just">
              <a:buFont typeface="+mj-lt"/>
              <a:buAutoNum type="arabicPeriod"/>
            </a:pPr>
            <a:r>
              <a:rPr lang="en-US" sz="3200">
                <a:latin typeface="Narkisim" panose="020E0502050101010101" pitchFamily="34" charset="-79"/>
                <a:cs typeface="Narkisim" panose="020E0502050101010101" pitchFamily="34" charset="-79"/>
              </a:rPr>
              <a:t>Intersection</a:t>
            </a:r>
          </a:p>
          <a:p>
            <a:pPr marL="1430338" lvl="2" indent="-515938" algn="just">
              <a:buFont typeface="+mj-lt"/>
              <a:buAutoNum type="arabicPeriod"/>
            </a:pPr>
            <a:r>
              <a:rPr lang="en-US" sz="3200">
                <a:latin typeface="Narkisim" panose="020E0502050101010101" pitchFamily="34" charset="-79"/>
                <a:cs typeface="Narkisim" panose="020E0502050101010101" pitchFamily="34" charset="-79"/>
              </a:rPr>
              <a:t>Complementation</a:t>
            </a:r>
          </a:p>
          <a:p>
            <a:pPr marL="1430338" lvl="2" indent="-515938" algn="just">
              <a:buFont typeface="+mj-lt"/>
              <a:buAutoNum type="arabicPeriod"/>
            </a:pPr>
            <a:r>
              <a:rPr lang="en-US" sz="3200">
                <a:latin typeface="Narkisim" panose="020E0502050101010101" pitchFamily="34" charset="-79"/>
                <a:cs typeface="Narkisim" panose="020E0502050101010101" pitchFamily="34" charset="-79"/>
              </a:rPr>
              <a:t>Difference</a:t>
            </a:r>
            <a:endParaRPr lang="en-US" sz="2400">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1408543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3B4916-70EB-4923-878C-5496A128C2F2}"/>
              </a:ext>
            </a:extLst>
          </p:cNvPr>
          <p:cNvSpPr>
            <a:spLocks noGrp="1"/>
          </p:cNvSpPr>
          <p:nvPr>
            <p:ph type="sldNum" sz="quarter" idx="12"/>
          </p:nvPr>
        </p:nvSpPr>
        <p:spPr/>
        <p:txBody>
          <a:bodyPr/>
          <a:lstStyle/>
          <a:p>
            <a:fld id="{1E81BDB4-5F3F-464A-A32A-75B544C87B3D}" type="slidenum">
              <a:rPr lang="en-US" smtClean="0"/>
              <a:pPr/>
              <a:t>25</a:t>
            </a:fld>
            <a:endParaRPr lang="en-US"/>
          </a:p>
        </p:txBody>
      </p:sp>
      <p:sp>
        <p:nvSpPr>
          <p:cNvPr id="4" name="TextBox 3">
            <a:extLst>
              <a:ext uri="{FF2B5EF4-FFF2-40B4-BE49-F238E27FC236}">
                <a16:creationId xmlns:a16="http://schemas.microsoft.com/office/drawing/2014/main" id="{13201F78-7158-4D89-B6C8-0672A9253B18}"/>
              </a:ext>
            </a:extLst>
          </p:cNvPr>
          <p:cNvSpPr txBox="1"/>
          <p:nvPr/>
        </p:nvSpPr>
        <p:spPr>
          <a:xfrm>
            <a:off x="3834571" y="811167"/>
            <a:ext cx="272845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b="1"/>
              <a:t>Classical Approach</a:t>
            </a:r>
          </a:p>
        </p:txBody>
      </p:sp>
      <p:sp>
        <p:nvSpPr>
          <p:cNvPr id="5" name="TextBox 4">
            <a:extLst>
              <a:ext uri="{FF2B5EF4-FFF2-40B4-BE49-F238E27FC236}">
                <a16:creationId xmlns:a16="http://schemas.microsoft.com/office/drawing/2014/main" id="{785683A5-96BB-4462-B7D3-B21972BF023F}"/>
              </a:ext>
            </a:extLst>
          </p:cNvPr>
          <p:cNvSpPr txBox="1"/>
          <p:nvPr/>
        </p:nvSpPr>
        <p:spPr>
          <a:xfrm>
            <a:off x="2927545" y="1347250"/>
            <a:ext cx="5265175" cy="2308324"/>
          </a:xfrm>
          <a:prstGeom prst="rect">
            <a:avLst/>
          </a:prstGeom>
          <a:noFill/>
        </p:spPr>
        <p:txBody>
          <a:bodyPr wrap="square" rtlCol="0">
            <a:spAutoFit/>
          </a:bodyPr>
          <a:lstStyle/>
          <a:p>
            <a:r>
              <a:rPr lang="en-US" sz="2400"/>
              <a:t>Set </a:t>
            </a:r>
            <a:r>
              <a:rPr lang="en-US" sz="2400">
                <a:sym typeface="Wingdings" panose="05000000000000000000" pitchFamily="2" charset="2"/>
              </a:rPr>
              <a:t> Collection of well-defined objects</a:t>
            </a:r>
          </a:p>
          <a:p>
            <a:r>
              <a:rPr lang="en-US" sz="2400">
                <a:sym typeface="Wingdings" panose="05000000000000000000" pitchFamily="2" charset="2"/>
              </a:rPr>
              <a:t>A = { vowels }</a:t>
            </a:r>
          </a:p>
          <a:p>
            <a:r>
              <a:rPr lang="en-US" sz="2400">
                <a:sym typeface="Wingdings" panose="05000000000000000000" pitchFamily="2" charset="2"/>
              </a:rPr>
              <a:t>A = { a, e, i, o, u }</a:t>
            </a:r>
          </a:p>
          <a:p>
            <a:r>
              <a:rPr lang="en-US" sz="2400">
                <a:sym typeface="Wingdings" panose="05000000000000000000" pitchFamily="2" charset="2"/>
              </a:rPr>
              <a:t>X = { a, b, …, z </a:t>
            </a:r>
          </a:p>
          <a:p>
            <a:r>
              <a:rPr lang="en-US" sz="2400"/>
              <a:t>b </a:t>
            </a:r>
            <a:r>
              <a:rPr lang="en-US" sz="2400">
                <a:latin typeface="Times New Roman" panose="02020603050405020304" pitchFamily="18" charset="0"/>
                <a:cs typeface="Times New Roman" panose="02020603050405020304" pitchFamily="18" charset="0"/>
                <a:sym typeface="Wingdings" panose="05000000000000000000" pitchFamily="2" charset="2"/>
              </a:rPr>
              <a:t>ε </a:t>
            </a:r>
            <a:r>
              <a:rPr lang="en-US" sz="2400">
                <a:cs typeface="Times New Roman" panose="02020603050405020304" pitchFamily="18" charset="0"/>
                <a:sym typeface="Wingdings" panose="05000000000000000000" pitchFamily="2" charset="2"/>
              </a:rPr>
              <a:t>A</a:t>
            </a:r>
          </a:p>
          <a:p>
            <a:r>
              <a:rPr lang="en-US" sz="2400">
                <a:latin typeface="Times New Roman" panose="02020603050405020304" pitchFamily="18" charset="0"/>
                <a:cs typeface="Times New Roman" panose="02020603050405020304" pitchFamily="18" charset="0"/>
                <a:sym typeface="Wingdings" panose="05000000000000000000" pitchFamily="2" charset="2"/>
              </a:rPr>
              <a:t>   ε </a:t>
            </a:r>
            <a:r>
              <a:rPr lang="en-US" sz="2400">
                <a:cs typeface="Times New Roman" panose="02020603050405020304" pitchFamily="18" charset="0"/>
                <a:sym typeface="Wingdings" panose="05000000000000000000" pitchFamily="2" charset="2"/>
              </a:rPr>
              <a:t>A</a:t>
            </a:r>
          </a:p>
        </p:txBody>
      </p:sp>
      <p:cxnSp>
        <p:nvCxnSpPr>
          <p:cNvPr id="7" name="Straight Connector 6">
            <a:extLst>
              <a:ext uri="{FF2B5EF4-FFF2-40B4-BE49-F238E27FC236}">
                <a16:creationId xmlns:a16="http://schemas.microsoft.com/office/drawing/2014/main" id="{78919125-5A7B-4E1C-807E-D599F914194B}"/>
              </a:ext>
            </a:extLst>
          </p:cNvPr>
          <p:cNvCxnSpPr/>
          <p:nvPr/>
        </p:nvCxnSpPr>
        <p:spPr>
          <a:xfrm>
            <a:off x="5198797" y="1828806"/>
            <a:ext cx="0" cy="67260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1D38FE-C023-46FA-971F-2BCF14F358D7}"/>
              </a:ext>
            </a:extLst>
          </p:cNvPr>
          <p:cNvSpPr txBox="1"/>
          <p:nvPr/>
        </p:nvSpPr>
        <p:spPr>
          <a:xfrm>
            <a:off x="5306953" y="1749610"/>
            <a:ext cx="828368" cy="830997"/>
          </a:xfrm>
          <a:prstGeom prst="rect">
            <a:avLst/>
          </a:prstGeom>
          <a:noFill/>
        </p:spPr>
        <p:txBody>
          <a:bodyPr wrap="square" rtlCol="0">
            <a:spAutoFit/>
          </a:bodyPr>
          <a:lstStyle/>
          <a:p>
            <a:r>
              <a:rPr lang="en-US" sz="2400">
                <a:sym typeface="Wingdings" panose="05000000000000000000" pitchFamily="2" charset="2"/>
              </a:rPr>
              <a:t>a </a:t>
            </a:r>
            <a:r>
              <a:rPr lang="en-US" sz="2400">
                <a:latin typeface="Times New Roman" panose="02020603050405020304" pitchFamily="18" charset="0"/>
                <a:cs typeface="Times New Roman" panose="02020603050405020304" pitchFamily="18" charset="0"/>
                <a:sym typeface="Wingdings" panose="05000000000000000000" pitchFamily="2" charset="2"/>
              </a:rPr>
              <a:t>ε </a:t>
            </a:r>
            <a:r>
              <a:rPr lang="en-US" sz="2400">
                <a:cs typeface="Times New Roman" panose="02020603050405020304" pitchFamily="18" charset="0"/>
                <a:sym typeface="Wingdings" panose="05000000000000000000" pitchFamily="2" charset="2"/>
              </a:rPr>
              <a:t>A</a:t>
            </a:r>
          </a:p>
          <a:p>
            <a:r>
              <a:rPr lang="en-US" sz="2400">
                <a:cs typeface="Times New Roman" panose="02020603050405020304" pitchFamily="18" charset="0"/>
                <a:sym typeface="Wingdings" panose="05000000000000000000" pitchFamily="2" charset="2"/>
              </a:rPr>
              <a:t>o </a:t>
            </a:r>
            <a:r>
              <a:rPr lang="en-US" sz="2400">
                <a:latin typeface="Times New Roman" panose="02020603050405020304" pitchFamily="18" charset="0"/>
                <a:cs typeface="Times New Roman" panose="02020603050405020304" pitchFamily="18" charset="0"/>
                <a:sym typeface="Wingdings" panose="05000000000000000000" pitchFamily="2" charset="2"/>
              </a:rPr>
              <a:t>ε </a:t>
            </a:r>
            <a:r>
              <a:rPr lang="en-US" sz="2400">
                <a:cs typeface="Times New Roman" panose="02020603050405020304" pitchFamily="18" charset="0"/>
                <a:sym typeface="Wingdings" panose="05000000000000000000" pitchFamily="2" charset="2"/>
              </a:rPr>
              <a:t>A</a:t>
            </a:r>
            <a:endParaRPr lang="en-US" sz="2400">
              <a:sym typeface="Wingdings" panose="05000000000000000000" pitchFamily="2" charset="2"/>
            </a:endParaRPr>
          </a:p>
        </p:txBody>
      </p:sp>
      <p:cxnSp>
        <p:nvCxnSpPr>
          <p:cNvPr id="10" name="Straight Connector 9">
            <a:extLst>
              <a:ext uri="{FF2B5EF4-FFF2-40B4-BE49-F238E27FC236}">
                <a16:creationId xmlns:a16="http://schemas.microsoft.com/office/drawing/2014/main" id="{97D0AA8B-D66E-481C-B91E-40B09AAFD625}"/>
              </a:ext>
            </a:extLst>
          </p:cNvPr>
          <p:cNvCxnSpPr/>
          <p:nvPr/>
        </p:nvCxnSpPr>
        <p:spPr>
          <a:xfrm>
            <a:off x="3200391" y="3318393"/>
            <a:ext cx="206478" cy="2212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84E2388D-F171-4653-A885-6B68BE00B0AD}"/>
              </a:ext>
            </a:extLst>
          </p:cNvPr>
          <p:cNvSpPr/>
          <p:nvPr/>
        </p:nvSpPr>
        <p:spPr>
          <a:xfrm>
            <a:off x="2948172" y="2903292"/>
            <a:ext cx="768413" cy="666853"/>
          </a:xfrm>
          <a:custGeom>
            <a:avLst/>
            <a:gdLst>
              <a:gd name="connsiteX0" fmla="*/ 30993 w 768413"/>
              <a:gd name="connsiteY0" fmla="*/ 61140 h 666853"/>
              <a:gd name="connsiteX1" fmla="*/ 45742 w 768413"/>
              <a:gd name="connsiteY1" fmla="*/ 149630 h 666853"/>
              <a:gd name="connsiteX2" fmla="*/ 75238 w 768413"/>
              <a:gd name="connsiteY2" fmla="*/ 193875 h 666853"/>
              <a:gd name="connsiteX3" fmla="*/ 89987 w 768413"/>
              <a:gd name="connsiteY3" fmla="*/ 267617 h 666853"/>
              <a:gd name="connsiteX4" fmla="*/ 104735 w 768413"/>
              <a:gd name="connsiteY4" fmla="*/ 311862 h 666853"/>
              <a:gd name="connsiteX5" fmla="*/ 134232 w 768413"/>
              <a:gd name="connsiteY5" fmla="*/ 429849 h 666853"/>
              <a:gd name="connsiteX6" fmla="*/ 163729 w 768413"/>
              <a:gd name="connsiteY6" fmla="*/ 518340 h 666853"/>
              <a:gd name="connsiteX7" fmla="*/ 296464 w 768413"/>
              <a:gd name="connsiteY7" fmla="*/ 621578 h 666853"/>
              <a:gd name="connsiteX8" fmla="*/ 340709 w 768413"/>
              <a:gd name="connsiteY8" fmla="*/ 651075 h 666853"/>
              <a:gd name="connsiteX9" fmla="*/ 517690 w 768413"/>
              <a:gd name="connsiteY9" fmla="*/ 665824 h 666853"/>
              <a:gd name="connsiteX10" fmla="*/ 753664 w 768413"/>
              <a:gd name="connsiteY10" fmla="*/ 621578 h 666853"/>
              <a:gd name="connsiteX11" fmla="*/ 768413 w 768413"/>
              <a:gd name="connsiteY11" fmla="*/ 577333 h 666853"/>
              <a:gd name="connsiteX12" fmla="*/ 738916 w 768413"/>
              <a:gd name="connsiteY12" fmla="*/ 370856 h 666853"/>
              <a:gd name="connsiteX13" fmla="*/ 694671 w 768413"/>
              <a:gd name="connsiteY13" fmla="*/ 341359 h 666853"/>
              <a:gd name="connsiteX14" fmla="*/ 429200 w 768413"/>
              <a:gd name="connsiteY14" fmla="*/ 326611 h 666853"/>
              <a:gd name="connsiteX15" fmla="*/ 370206 w 768413"/>
              <a:gd name="connsiteY15" fmla="*/ 282366 h 666853"/>
              <a:gd name="connsiteX16" fmla="*/ 266967 w 768413"/>
              <a:gd name="connsiteY16" fmla="*/ 223372 h 666853"/>
              <a:gd name="connsiteX17" fmla="*/ 252219 w 768413"/>
              <a:gd name="connsiteY17" fmla="*/ 179127 h 666853"/>
              <a:gd name="connsiteX18" fmla="*/ 237471 w 768413"/>
              <a:gd name="connsiteY18" fmla="*/ 31643 h 666853"/>
              <a:gd name="connsiteX19" fmla="*/ 193226 w 768413"/>
              <a:gd name="connsiteY19" fmla="*/ 2146 h 666853"/>
              <a:gd name="connsiteX20" fmla="*/ 16245 w 768413"/>
              <a:gd name="connsiteY20" fmla="*/ 75888 h 666853"/>
              <a:gd name="connsiteX21" fmla="*/ 30993 w 768413"/>
              <a:gd name="connsiteY21" fmla="*/ 61140 h 666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68413" h="666853">
                <a:moveTo>
                  <a:pt x="30993" y="61140"/>
                </a:moveTo>
                <a:cubicBezTo>
                  <a:pt x="35909" y="73430"/>
                  <a:pt x="36286" y="121261"/>
                  <a:pt x="45742" y="149630"/>
                </a:cubicBezTo>
                <a:cubicBezTo>
                  <a:pt x="51347" y="166446"/>
                  <a:pt x="69014" y="177278"/>
                  <a:pt x="75238" y="193875"/>
                </a:cubicBezTo>
                <a:cubicBezTo>
                  <a:pt x="84040" y="217346"/>
                  <a:pt x="83907" y="243298"/>
                  <a:pt x="89987" y="267617"/>
                </a:cubicBezTo>
                <a:cubicBezTo>
                  <a:pt x="93758" y="282699"/>
                  <a:pt x="100645" y="296864"/>
                  <a:pt x="104735" y="311862"/>
                </a:cubicBezTo>
                <a:cubicBezTo>
                  <a:pt x="115402" y="350973"/>
                  <a:pt x="121412" y="391390"/>
                  <a:pt x="134232" y="429849"/>
                </a:cubicBezTo>
                <a:cubicBezTo>
                  <a:pt x="144064" y="459346"/>
                  <a:pt x="141743" y="496354"/>
                  <a:pt x="163729" y="518340"/>
                </a:cubicBezTo>
                <a:cubicBezTo>
                  <a:pt x="233042" y="587653"/>
                  <a:pt x="190618" y="551014"/>
                  <a:pt x="296464" y="621578"/>
                </a:cubicBezTo>
                <a:cubicBezTo>
                  <a:pt x="311212" y="631410"/>
                  <a:pt x="323045" y="649603"/>
                  <a:pt x="340709" y="651075"/>
                </a:cubicBezTo>
                <a:lnTo>
                  <a:pt x="517690" y="665824"/>
                </a:lnTo>
                <a:cubicBezTo>
                  <a:pt x="551628" y="663213"/>
                  <a:pt x="704608" y="682898"/>
                  <a:pt x="753664" y="621578"/>
                </a:cubicBezTo>
                <a:cubicBezTo>
                  <a:pt x="763376" y="609439"/>
                  <a:pt x="763497" y="592081"/>
                  <a:pt x="768413" y="577333"/>
                </a:cubicBezTo>
                <a:cubicBezTo>
                  <a:pt x="758581" y="508507"/>
                  <a:pt x="759653" y="437216"/>
                  <a:pt x="738916" y="370856"/>
                </a:cubicBezTo>
                <a:cubicBezTo>
                  <a:pt x="733629" y="353938"/>
                  <a:pt x="712218" y="343866"/>
                  <a:pt x="694671" y="341359"/>
                </a:cubicBezTo>
                <a:cubicBezTo>
                  <a:pt x="606935" y="328825"/>
                  <a:pt x="517690" y="331527"/>
                  <a:pt x="429200" y="326611"/>
                </a:cubicBezTo>
                <a:cubicBezTo>
                  <a:pt x="409535" y="311863"/>
                  <a:pt x="392668" y="292349"/>
                  <a:pt x="370206" y="282366"/>
                </a:cubicBezTo>
                <a:cubicBezTo>
                  <a:pt x="257981" y="232488"/>
                  <a:pt x="325290" y="310856"/>
                  <a:pt x="266967" y="223372"/>
                </a:cubicBezTo>
                <a:cubicBezTo>
                  <a:pt x="262051" y="208624"/>
                  <a:pt x="254583" y="194492"/>
                  <a:pt x="252219" y="179127"/>
                </a:cubicBezTo>
                <a:cubicBezTo>
                  <a:pt x="244707" y="130295"/>
                  <a:pt x="253095" y="78514"/>
                  <a:pt x="237471" y="31643"/>
                </a:cubicBezTo>
                <a:cubicBezTo>
                  <a:pt x="231866" y="14827"/>
                  <a:pt x="207974" y="11978"/>
                  <a:pt x="193226" y="2146"/>
                </a:cubicBezTo>
                <a:cubicBezTo>
                  <a:pt x="-37583" y="19901"/>
                  <a:pt x="-8082" y="-45749"/>
                  <a:pt x="16245" y="75888"/>
                </a:cubicBezTo>
                <a:cubicBezTo>
                  <a:pt x="17209" y="80709"/>
                  <a:pt x="26077" y="48850"/>
                  <a:pt x="30993" y="61140"/>
                </a:cubicBezTo>
                <a:close/>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EC6B13D-2083-4694-B62F-8AB04A31B727}"/>
              </a:ext>
            </a:extLst>
          </p:cNvPr>
          <p:cNvSpPr txBox="1"/>
          <p:nvPr/>
        </p:nvSpPr>
        <p:spPr>
          <a:xfrm>
            <a:off x="8524566" y="811167"/>
            <a:ext cx="2271252"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400" b="1"/>
              <a:t>Boolean Logic</a:t>
            </a:r>
          </a:p>
        </p:txBody>
      </p:sp>
      <p:cxnSp>
        <p:nvCxnSpPr>
          <p:cNvPr id="14" name="Straight Connector 13">
            <a:extLst>
              <a:ext uri="{FF2B5EF4-FFF2-40B4-BE49-F238E27FC236}">
                <a16:creationId xmlns:a16="http://schemas.microsoft.com/office/drawing/2014/main" id="{580209D9-F612-4036-A8B3-5059B3EF9536}"/>
              </a:ext>
            </a:extLst>
          </p:cNvPr>
          <p:cNvCxnSpPr/>
          <p:nvPr/>
        </p:nvCxnSpPr>
        <p:spPr>
          <a:xfrm>
            <a:off x="8192720" y="811167"/>
            <a:ext cx="0" cy="35838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C1BE8E-A794-498C-9678-2DA97000B7D2}"/>
              </a:ext>
            </a:extLst>
          </p:cNvPr>
          <p:cNvSpPr txBox="1"/>
          <p:nvPr/>
        </p:nvSpPr>
        <p:spPr>
          <a:xfrm>
            <a:off x="8524566" y="1504341"/>
            <a:ext cx="1902539" cy="461665"/>
          </a:xfrm>
          <a:prstGeom prst="rect">
            <a:avLst/>
          </a:prstGeom>
          <a:noFill/>
        </p:spPr>
        <p:txBody>
          <a:bodyPr wrap="square" rtlCol="0">
            <a:spAutoFit/>
          </a:bodyPr>
          <a:lstStyle/>
          <a:p>
            <a:r>
              <a:rPr lang="en-US" sz="2400"/>
              <a:t>Is A honest?</a:t>
            </a:r>
          </a:p>
        </p:txBody>
      </p:sp>
      <p:sp>
        <p:nvSpPr>
          <p:cNvPr id="16" name="TextBox 15">
            <a:extLst>
              <a:ext uri="{FF2B5EF4-FFF2-40B4-BE49-F238E27FC236}">
                <a16:creationId xmlns:a16="http://schemas.microsoft.com/office/drawing/2014/main" id="{26A35493-48EE-4B86-812F-D218AF821201}"/>
              </a:ext>
            </a:extLst>
          </p:cNvPr>
          <p:cNvSpPr txBox="1"/>
          <p:nvPr/>
        </p:nvSpPr>
        <p:spPr>
          <a:xfrm>
            <a:off x="8524566" y="2374496"/>
            <a:ext cx="796410" cy="830997"/>
          </a:xfrm>
          <a:prstGeom prst="rect">
            <a:avLst/>
          </a:prstGeom>
          <a:noFill/>
        </p:spPr>
        <p:txBody>
          <a:bodyPr wrap="square" rtlCol="0">
            <a:spAutoFit/>
          </a:bodyPr>
          <a:lstStyle/>
          <a:p>
            <a:r>
              <a:rPr lang="en-US" sz="2400"/>
              <a:t>True</a:t>
            </a:r>
          </a:p>
          <a:p>
            <a:pPr algn="ctr"/>
            <a:r>
              <a:rPr lang="en-US" sz="2400"/>
              <a:t>(1)</a:t>
            </a:r>
          </a:p>
        </p:txBody>
      </p:sp>
      <p:sp>
        <p:nvSpPr>
          <p:cNvPr id="17" name="TextBox 16">
            <a:extLst>
              <a:ext uri="{FF2B5EF4-FFF2-40B4-BE49-F238E27FC236}">
                <a16:creationId xmlns:a16="http://schemas.microsoft.com/office/drawing/2014/main" id="{94DBF269-B6E3-4EAB-A223-8123E19A18BE}"/>
              </a:ext>
            </a:extLst>
          </p:cNvPr>
          <p:cNvSpPr txBox="1"/>
          <p:nvPr/>
        </p:nvSpPr>
        <p:spPr>
          <a:xfrm>
            <a:off x="9627008" y="2381311"/>
            <a:ext cx="899651" cy="830997"/>
          </a:xfrm>
          <a:prstGeom prst="rect">
            <a:avLst/>
          </a:prstGeom>
          <a:noFill/>
        </p:spPr>
        <p:txBody>
          <a:bodyPr wrap="square" rtlCol="0">
            <a:spAutoFit/>
          </a:bodyPr>
          <a:lstStyle/>
          <a:p>
            <a:r>
              <a:rPr lang="en-US" sz="2400"/>
              <a:t>False</a:t>
            </a:r>
          </a:p>
          <a:p>
            <a:pPr algn="ctr"/>
            <a:r>
              <a:rPr lang="en-US" sz="2400"/>
              <a:t>(0)</a:t>
            </a:r>
          </a:p>
        </p:txBody>
      </p:sp>
      <p:cxnSp>
        <p:nvCxnSpPr>
          <p:cNvPr id="19" name="Straight Arrow Connector 18">
            <a:extLst>
              <a:ext uri="{FF2B5EF4-FFF2-40B4-BE49-F238E27FC236}">
                <a16:creationId xmlns:a16="http://schemas.microsoft.com/office/drawing/2014/main" id="{38D97A5E-607B-4DD6-BC5D-66783FE02B87}"/>
              </a:ext>
            </a:extLst>
          </p:cNvPr>
          <p:cNvCxnSpPr>
            <a:stCxn id="15" idx="2"/>
            <a:endCxn id="16" idx="0"/>
          </p:cNvCxnSpPr>
          <p:nvPr/>
        </p:nvCxnSpPr>
        <p:spPr>
          <a:xfrm flipH="1">
            <a:off x="8922771" y="1966006"/>
            <a:ext cx="553065" cy="4084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D6BCE6B-89AE-45B9-ADFF-175C81AFAB03}"/>
              </a:ext>
            </a:extLst>
          </p:cNvPr>
          <p:cNvCxnSpPr>
            <a:stCxn id="15" idx="2"/>
          </p:cNvCxnSpPr>
          <p:nvPr/>
        </p:nvCxnSpPr>
        <p:spPr>
          <a:xfrm>
            <a:off x="9475836" y="1966006"/>
            <a:ext cx="530939" cy="4084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2038FFF-5C32-4FEC-B4BD-8168AA6102D8}"/>
              </a:ext>
            </a:extLst>
          </p:cNvPr>
          <p:cNvSpPr txBox="1"/>
          <p:nvPr/>
        </p:nvSpPr>
        <p:spPr>
          <a:xfrm>
            <a:off x="8524566" y="3777323"/>
            <a:ext cx="1902539" cy="461665"/>
          </a:xfrm>
          <a:prstGeom prst="rect">
            <a:avLst/>
          </a:prstGeom>
          <a:noFill/>
        </p:spPr>
        <p:txBody>
          <a:bodyPr wrap="square" rtlCol="0">
            <a:spAutoFit/>
          </a:bodyPr>
          <a:lstStyle/>
          <a:p>
            <a:r>
              <a:rPr lang="en-US" sz="2400"/>
              <a:t>Is A honest?</a:t>
            </a:r>
          </a:p>
        </p:txBody>
      </p:sp>
      <p:sp>
        <p:nvSpPr>
          <p:cNvPr id="23" name="TextBox 22">
            <a:extLst>
              <a:ext uri="{FF2B5EF4-FFF2-40B4-BE49-F238E27FC236}">
                <a16:creationId xmlns:a16="http://schemas.microsoft.com/office/drawing/2014/main" id="{A5870496-A29A-4D67-999F-ACB14812B469}"/>
              </a:ext>
            </a:extLst>
          </p:cNvPr>
          <p:cNvSpPr txBox="1"/>
          <p:nvPr/>
        </p:nvSpPr>
        <p:spPr>
          <a:xfrm>
            <a:off x="9199304" y="4238988"/>
            <a:ext cx="2139746" cy="1200329"/>
          </a:xfrm>
          <a:prstGeom prst="rect">
            <a:avLst/>
          </a:prstGeom>
          <a:noFill/>
        </p:spPr>
        <p:txBody>
          <a:bodyPr wrap="square" rtlCol="0">
            <a:spAutoFit/>
          </a:bodyPr>
          <a:lstStyle/>
          <a:p>
            <a:r>
              <a:rPr lang="en-US"/>
              <a:t>Very honest</a:t>
            </a:r>
          </a:p>
          <a:p>
            <a:r>
              <a:rPr lang="en-US"/>
              <a:t>Honest</a:t>
            </a:r>
          </a:p>
          <a:p>
            <a:r>
              <a:rPr lang="en-US"/>
              <a:t>Honest (sometimes)</a:t>
            </a:r>
          </a:p>
          <a:p>
            <a:r>
              <a:rPr lang="en-US"/>
              <a:t>dishonest</a:t>
            </a:r>
          </a:p>
        </p:txBody>
      </p:sp>
      <p:cxnSp>
        <p:nvCxnSpPr>
          <p:cNvPr id="25" name="Straight Connector 24">
            <a:extLst>
              <a:ext uri="{FF2B5EF4-FFF2-40B4-BE49-F238E27FC236}">
                <a16:creationId xmlns:a16="http://schemas.microsoft.com/office/drawing/2014/main" id="{89EBA3B7-B534-4615-B008-E4B52C9CE87D}"/>
              </a:ext>
            </a:extLst>
          </p:cNvPr>
          <p:cNvCxnSpPr/>
          <p:nvPr/>
        </p:nvCxnSpPr>
        <p:spPr>
          <a:xfrm>
            <a:off x="8922771" y="4238988"/>
            <a:ext cx="0" cy="1055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A76183F-04F7-4D1D-91AA-B6BD5A935EC9}"/>
              </a:ext>
            </a:extLst>
          </p:cNvPr>
          <p:cNvCxnSpPr/>
          <p:nvPr/>
        </p:nvCxnSpPr>
        <p:spPr>
          <a:xfrm>
            <a:off x="8922771" y="5294673"/>
            <a:ext cx="2765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34EB023-DDB7-49E5-95AF-2A829C14B631}"/>
              </a:ext>
            </a:extLst>
          </p:cNvPr>
          <p:cNvCxnSpPr/>
          <p:nvPr/>
        </p:nvCxnSpPr>
        <p:spPr>
          <a:xfrm>
            <a:off x="8922771" y="5034118"/>
            <a:ext cx="2765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5FD04E7-A2AE-4469-A071-B5C9DD246962}"/>
              </a:ext>
            </a:extLst>
          </p:cNvPr>
          <p:cNvCxnSpPr/>
          <p:nvPr/>
        </p:nvCxnSpPr>
        <p:spPr>
          <a:xfrm>
            <a:off x="8922771" y="4714567"/>
            <a:ext cx="2765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B3FBD39-B49D-459E-8112-639431DCA722}"/>
              </a:ext>
            </a:extLst>
          </p:cNvPr>
          <p:cNvCxnSpPr/>
          <p:nvPr/>
        </p:nvCxnSpPr>
        <p:spPr>
          <a:xfrm>
            <a:off x="8903719" y="4454012"/>
            <a:ext cx="2765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75CA1C4-2FDE-446B-828B-EC9DEA2B8947}"/>
              </a:ext>
            </a:extLst>
          </p:cNvPr>
          <p:cNvSpPr txBox="1"/>
          <p:nvPr/>
        </p:nvSpPr>
        <p:spPr>
          <a:xfrm>
            <a:off x="10427105" y="4245803"/>
            <a:ext cx="489146" cy="369332"/>
          </a:xfrm>
          <a:prstGeom prst="rect">
            <a:avLst/>
          </a:prstGeom>
          <a:noFill/>
        </p:spPr>
        <p:txBody>
          <a:bodyPr wrap="square" rtlCol="0">
            <a:spAutoFit/>
          </a:bodyPr>
          <a:lstStyle/>
          <a:p>
            <a:r>
              <a:rPr lang="en-US" b="1">
                <a:solidFill>
                  <a:srgbClr val="C00000"/>
                </a:solidFill>
              </a:rPr>
              <a:t>(1)</a:t>
            </a:r>
          </a:p>
        </p:txBody>
      </p:sp>
      <p:sp>
        <p:nvSpPr>
          <p:cNvPr id="32" name="TextBox 31">
            <a:extLst>
              <a:ext uri="{FF2B5EF4-FFF2-40B4-BE49-F238E27FC236}">
                <a16:creationId xmlns:a16="http://schemas.microsoft.com/office/drawing/2014/main" id="{1B31D1D7-BFC2-4A40-88ED-B8E8EA203CCA}"/>
              </a:ext>
            </a:extLst>
          </p:cNvPr>
          <p:cNvSpPr txBox="1"/>
          <p:nvPr/>
        </p:nvSpPr>
        <p:spPr>
          <a:xfrm>
            <a:off x="9979759" y="4515987"/>
            <a:ext cx="757103" cy="369332"/>
          </a:xfrm>
          <a:prstGeom prst="rect">
            <a:avLst/>
          </a:prstGeom>
          <a:noFill/>
        </p:spPr>
        <p:txBody>
          <a:bodyPr wrap="square" rtlCol="0">
            <a:spAutoFit/>
          </a:bodyPr>
          <a:lstStyle/>
          <a:p>
            <a:r>
              <a:rPr lang="en-US" b="1">
                <a:solidFill>
                  <a:srgbClr val="C00000"/>
                </a:solidFill>
              </a:rPr>
              <a:t>(0.8)</a:t>
            </a:r>
          </a:p>
        </p:txBody>
      </p:sp>
      <p:sp>
        <p:nvSpPr>
          <p:cNvPr id="33" name="TextBox 32">
            <a:extLst>
              <a:ext uri="{FF2B5EF4-FFF2-40B4-BE49-F238E27FC236}">
                <a16:creationId xmlns:a16="http://schemas.microsoft.com/office/drawing/2014/main" id="{DD0712BB-B62B-4CE9-90EF-424366A569F0}"/>
              </a:ext>
            </a:extLst>
          </p:cNvPr>
          <p:cNvSpPr txBox="1"/>
          <p:nvPr/>
        </p:nvSpPr>
        <p:spPr>
          <a:xfrm>
            <a:off x="11138765" y="4794908"/>
            <a:ext cx="757103" cy="369332"/>
          </a:xfrm>
          <a:prstGeom prst="rect">
            <a:avLst/>
          </a:prstGeom>
          <a:noFill/>
        </p:spPr>
        <p:txBody>
          <a:bodyPr wrap="square" rtlCol="0">
            <a:spAutoFit/>
          </a:bodyPr>
          <a:lstStyle/>
          <a:p>
            <a:r>
              <a:rPr lang="en-US" b="1">
                <a:solidFill>
                  <a:srgbClr val="C00000"/>
                </a:solidFill>
              </a:rPr>
              <a:t>(0.5)</a:t>
            </a:r>
          </a:p>
        </p:txBody>
      </p:sp>
      <p:sp>
        <p:nvSpPr>
          <p:cNvPr id="34" name="TextBox 33">
            <a:extLst>
              <a:ext uri="{FF2B5EF4-FFF2-40B4-BE49-F238E27FC236}">
                <a16:creationId xmlns:a16="http://schemas.microsoft.com/office/drawing/2014/main" id="{D16DC11B-3E9D-43F7-B9F3-99251B987579}"/>
              </a:ext>
            </a:extLst>
          </p:cNvPr>
          <p:cNvSpPr txBox="1"/>
          <p:nvPr/>
        </p:nvSpPr>
        <p:spPr>
          <a:xfrm>
            <a:off x="10182532" y="5034118"/>
            <a:ext cx="489146" cy="369332"/>
          </a:xfrm>
          <a:prstGeom prst="rect">
            <a:avLst/>
          </a:prstGeom>
          <a:noFill/>
        </p:spPr>
        <p:txBody>
          <a:bodyPr wrap="square" rtlCol="0">
            <a:spAutoFit/>
          </a:bodyPr>
          <a:lstStyle/>
          <a:p>
            <a:r>
              <a:rPr lang="en-US" b="1">
                <a:solidFill>
                  <a:srgbClr val="C00000"/>
                </a:solidFill>
              </a:rPr>
              <a:t>(0)</a:t>
            </a:r>
          </a:p>
        </p:txBody>
      </p:sp>
      <p:sp>
        <p:nvSpPr>
          <p:cNvPr id="35" name="TextBox 34">
            <a:extLst>
              <a:ext uri="{FF2B5EF4-FFF2-40B4-BE49-F238E27FC236}">
                <a16:creationId xmlns:a16="http://schemas.microsoft.com/office/drawing/2014/main" id="{11FF8BFD-95AB-42EE-B979-5011518E3EB5}"/>
              </a:ext>
            </a:extLst>
          </p:cNvPr>
          <p:cNvSpPr txBox="1"/>
          <p:nvPr/>
        </p:nvSpPr>
        <p:spPr>
          <a:xfrm>
            <a:off x="1799293" y="3655574"/>
            <a:ext cx="3038163"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800">
                <a:solidFill>
                  <a:schemeClr val="tx1"/>
                </a:solidFill>
                <a:latin typeface="Arial Rounded MT Bold" panose="020F0704030504030204" pitchFamily="34" charset="0"/>
              </a:rPr>
              <a:t>FUZZY THEORY</a:t>
            </a:r>
          </a:p>
        </p:txBody>
      </p:sp>
      <p:sp>
        <p:nvSpPr>
          <p:cNvPr id="36" name="TextBox 35">
            <a:extLst>
              <a:ext uri="{FF2B5EF4-FFF2-40B4-BE49-F238E27FC236}">
                <a16:creationId xmlns:a16="http://schemas.microsoft.com/office/drawing/2014/main" id="{E41B8943-A045-492D-A39B-D4FDAF7BEB22}"/>
              </a:ext>
            </a:extLst>
          </p:cNvPr>
          <p:cNvSpPr txBox="1"/>
          <p:nvPr/>
        </p:nvSpPr>
        <p:spPr>
          <a:xfrm>
            <a:off x="5088185" y="3655574"/>
            <a:ext cx="2847056" cy="646331"/>
          </a:xfrm>
          <a:prstGeom prst="rect">
            <a:avLst/>
          </a:prstGeom>
          <a:noFill/>
        </p:spPr>
        <p:txBody>
          <a:bodyPr wrap="square" rtlCol="0">
            <a:spAutoFit/>
          </a:bodyPr>
          <a:lstStyle/>
          <a:p>
            <a:r>
              <a:rPr lang="en-US"/>
              <a:t>Developed by Lofti A. Zadeh</a:t>
            </a:r>
          </a:p>
          <a:p>
            <a:r>
              <a:rPr lang="en-US"/>
              <a:t>(1965)   </a:t>
            </a:r>
            <a:r>
              <a:rPr lang="en-US">
                <a:sym typeface="Wingdings" panose="05000000000000000000" pitchFamily="2" charset="2"/>
              </a:rPr>
              <a:t> </a:t>
            </a:r>
            <a:r>
              <a:rPr lang="en-US" b="1"/>
              <a:t>FUZZY</a:t>
            </a:r>
          </a:p>
        </p:txBody>
      </p:sp>
      <p:sp>
        <p:nvSpPr>
          <p:cNvPr id="37" name="TextBox 36">
            <a:extLst>
              <a:ext uri="{FF2B5EF4-FFF2-40B4-BE49-F238E27FC236}">
                <a16:creationId xmlns:a16="http://schemas.microsoft.com/office/drawing/2014/main" id="{262124B7-108D-470B-8CF7-463B476FAC19}"/>
              </a:ext>
            </a:extLst>
          </p:cNvPr>
          <p:cNvSpPr txBox="1"/>
          <p:nvPr/>
        </p:nvSpPr>
        <p:spPr>
          <a:xfrm>
            <a:off x="5839719" y="4544190"/>
            <a:ext cx="2348702" cy="1015663"/>
          </a:xfrm>
          <a:prstGeom prst="rect">
            <a:avLst/>
          </a:prstGeom>
          <a:noFill/>
        </p:spPr>
        <p:txBody>
          <a:bodyPr wrap="square" rtlCol="0">
            <a:spAutoFit/>
          </a:bodyPr>
          <a:lstStyle/>
          <a:p>
            <a:pPr marL="176213" indent="-176213">
              <a:buFont typeface="Arial" panose="020B0604020202020204" pitchFamily="34" charset="0"/>
              <a:buChar char="•"/>
            </a:pPr>
            <a:r>
              <a:rPr lang="en-US" sz="2000"/>
              <a:t>Unsolved</a:t>
            </a:r>
          </a:p>
          <a:p>
            <a:pPr marL="176213" indent="-176213">
              <a:buFont typeface="Arial" panose="020B0604020202020204" pitchFamily="34" charset="0"/>
              <a:buChar char="•"/>
            </a:pPr>
            <a:r>
              <a:rPr lang="en-US" sz="2000"/>
              <a:t>Do not have proper boundaries</a:t>
            </a:r>
          </a:p>
        </p:txBody>
      </p:sp>
      <p:cxnSp>
        <p:nvCxnSpPr>
          <p:cNvPr id="39" name="Straight Arrow Connector 38">
            <a:extLst>
              <a:ext uri="{FF2B5EF4-FFF2-40B4-BE49-F238E27FC236}">
                <a16:creationId xmlns:a16="http://schemas.microsoft.com/office/drawing/2014/main" id="{4D15CC6F-46A0-4392-B037-D693AD7DD182}"/>
              </a:ext>
            </a:extLst>
          </p:cNvPr>
          <p:cNvCxnSpPr>
            <a:cxnSpLocks/>
          </p:cNvCxnSpPr>
          <p:nvPr/>
        </p:nvCxnSpPr>
        <p:spPr>
          <a:xfrm>
            <a:off x="6511713" y="4228164"/>
            <a:ext cx="0" cy="3621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7B746A0-AC33-4E9F-85A4-0FFAA1DF111F}"/>
              </a:ext>
            </a:extLst>
          </p:cNvPr>
          <p:cNvSpPr txBox="1"/>
          <p:nvPr/>
        </p:nvSpPr>
        <p:spPr>
          <a:xfrm>
            <a:off x="9231246" y="5665776"/>
            <a:ext cx="2139747" cy="646331"/>
          </a:xfrm>
          <a:prstGeom prst="rect">
            <a:avLst/>
          </a:prstGeom>
          <a:noFill/>
        </p:spPr>
        <p:txBody>
          <a:bodyPr wrap="square" rtlCol="0">
            <a:spAutoFit/>
          </a:bodyPr>
          <a:lstStyle/>
          <a:p>
            <a:pPr algn="ctr"/>
            <a:r>
              <a:rPr lang="en-US"/>
              <a:t>Grade</a:t>
            </a:r>
          </a:p>
          <a:p>
            <a:pPr algn="ctr"/>
            <a:r>
              <a:rPr lang="en-US"/>
              <a:t>(membership value)</a:t>
            </a:r>
          </a:p>
        </p:txBody>
      </p:sp>
      <p:cxnSp>
        <p:nvCxnSpPr>
          <p:cNvPr id="42" name="Straight Arrow Connector 41">
            <a:extLst>
              <a:ext uri="{FF2B5EF4-FFF2-40B4-BE49-F238E27FC236}">
                <a16:creationId xmlns:a16="http://schemas.microsoft.com/office/drawing/2014/main" id="{BB538EDE-D505-4844-992F-57AC89120888}"/>
              </a:ext>
            </a:extLst>
          </p:cNvPr>
          <p:cNvCxnSpPr>
            <a:cxnSpLocks/>
          </p:cNvCxnSpPr>
          <p:nvPr/>
        </p:nvCxnSpPr>
        <p:spPr>
          <a:xfrm flipV="1">
            <a:off x="10242128" y="5403450"/>
            <a:ext cx="125985" cy="2623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A3D9197-9F06-4522-9826-94BDD1041C0E}"/>
              </a:ext>
            </a:extLst>
          </p:cNvPr>
          <p:cNvSpPr txBox="1"/>
          <p:nvPr/>
        </p:nvSpPr>
        <p:spPr>
          <a:xfrm>
            <a:off x="540500" y="1066525"/>
            <a:ext cx="2435942" cy="1138773"/>
          </a:xfrm>
          <a:prstGeom prst="rect">
            <a:avLst/>
          </a:prstGeom>
          <a:noFill/>
          <a:ln>
            <a:solidFill>
              <a:schemeClr val="tx1"/>
            </a:solidFill>
          </a:ln>
        </p:spPr>
        <p:txBody>
          <a:bodyPr wrap="square" rtlCol="0">
            <a:spAutoFit/>
          </a:bodyPr>
          <a:lstStyle/>
          <a:p>
            <a:pPr algn="ctr"/>
            <a:r>
              <a:rPr lang="en-US" sz="2000" b="1" u="sng">
                <a:solidFill>
                  <a:srgbClr val="C00000"/>
                </a:solidFill>
                <a:latin typeface="Calibri" panose="020F0502020204030204" pitchFamily="34" charset="0"/>
                <a:cs typeface="Calibri" panose="020F0502020204030204" pitchFamily="34" charset="0"/>
              </a:rPr>
              <a:t>Membership func.</a:t>
            </a:r>
          </a:p>
          <a:p>
            <a:r>
              <a:rPr lang="el-GR" sz="2400">
                <a:latin typeface="Calibri" panose="020F0502020204030204" pitchFamily="34" charset="0"/>
                <a:cs typeface="Calibri" panose="020F0502020204030204" pitchFamily="34" charset="0"/>
              </a:rPr>
              <a:t>μ</a:t>
            </a:r>
            <a:r>
              <a:rPr lang="en-US" sz="2400" baseline="-25000">
                <a:latin typeface="Calibri" panose="020F0502020204030204" pitchFamily="34" charset="0"/>
                <a:cs typeface="Calibri" panose="020F0502020204030204" pitchFamily="34" charset="0"/>
              </a:rPr>
              <a:t>A</a:t>
            </a:r>
            <a:r>
              <a:rPr lang="en-US" sz="2400">
                <a:latin typeface="Calibri" panose="020F0502020204030204" pitchFamily="34" charset="0"/>
                <a:cs typeface="Calibri" panose="020F0502020204030204" pitchFamily="34" charset="0"/>
              </a:rPr>
              <a:t> (x) = 1, iif x </a:t>
            </a:r>
            <a:r>
              <a:rPr lang="el-GR" sz="2400">
                <a:latin typeface="Times New Roman" panose="02020603050405020304" pitchFamily="18" charset="0"/>
                <a:cs typeface="Times New Roman" panose="02020603050405020304" pitchFamily="18" charset="0"/>
              </a:rPr>
              <a:t>ε</a:t>
            </a:r>
            <a:r>
              <a:rPr lang="en-US" sz="2400">
                <a:latin typeface="Calibri" panose="020F0502020204030204" pitchFamily="34" charset="0"/>
                <a:cs typeface="Calibri" panose="020F0502020204030204" pitchFamily="34" charset="0"/>
              </a:rPr>
              <a:t> A</a:t>
            </a:r>
          </a:p>
          <a:p>
            <a:r>
              <a:rPr lang="en-US" sz="2400">
                <a:latin typeface="Calibri" panose="020F0502020204030204" pitchFamily="34" charset="0"/>
                <a:cs typeface="Calibri" panose="020F0502020204030204" pitchFamily="34" charset="0"/>
              </a:rPr>
              <a:t>           = 0, iif x </a:t>
            </a:r>
            <a:r>
              <a:rPr lang="el-GR" sz="2400">
                <a:latin typeface="Times New Roman" panose="02020603050405020304" pitchFamily="18" charset="0"/>
                <a:cs typeface="Times New Roman" panose="02020603050405020304" pitchFamily="18" charset="0"/>
              </a:rPr>
              <a:t>ε</a:t>
            </a:r>
            <a:r>
              <a:rPr lang="en-US" sz="2400">
                <a:latin typeface="Calibri" panose="020F0502020204030204" pitchFamily="34" charset="0"/>
                <a:cs typeface="Calibri" panose="020F0502020204030204" pitchFamily="34" charset="0"/>
              </a:rPr>
              <a:t> A</a:t>
            </a:r>
            <a:endParaRPr lang="en-US" sz="2400"/>
          </a:p>
        </p:txBody>
      </p:sp>
      <p:cxnSp>
        <p:nvCxnSpPr>
          <p:cNvPr id="45" name="Straight Connector 44">
            <a:extLst>
              <a:ext uri="{FF2B5EF4-FFF2-40B4-BE49-F238E27FC236}">
                <a16:creationId xmlns:a16="http://schemas.microsoft.com/office/drawing/2014/main" id="{BD9DD393-3913-4580-895B-7038756F3FF5}"/>
              </a:ext>
            </a:extLst>
          </p:cNvPr>
          <p:cNvCxnSpPr/>
          <p:nvPr/>
        </p:nvCxnSpPr>
        <p:spPr>
          <a:xfrm flipH="1">
            <a:off x="2423376" y="1845210"/>
            <a:ext cx="132735" cy="236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EC1BCC7C-2932-45D4-9C1B-4D7917D4D40B}"/>
              </a:ext>
            </a:extLst>
          </p:cNvPr>
          <p:cNvSpPr/>
          <p:nvPr/>
        </p:nvSpPr>
        <p:spPr>
          <a:xfrm>
            <a:off x="1941821" y="4430693"/>
            <a:ext cx="1892750" cy="461665"/>
          </a:xfrm>
          <a:prstGeom prst="rect">
            <a:avLst/>
          </a:prstGeom>
        </p:spPr>
        <p:txBody>
          <a:bodyPr wrap="square">
            <a:spAutoFit/>
          </a:bodyPr>
          <a:lstStyle/>
          <a:p>
            <a:r>
              <a:rPr lang="el-GR" sz="2400">
                <a:latin typeface="Calibri" panose="020F0502020204030204" pitchFamily="34" charset="0"/>
                <a:cs typeface="Calibri" panose="020F0502020204030204" pitchFamily="34" charset="0"/>
              </a:rPr>
              <a:t>μ</a:t>
            </a:r>
            <a:r>
              <a:rPr lang="en-US" sz="2400" baseline="-25000">
                <a:latin typeface="Calibri" panose="020F0502020204030204" pitchFamily="34" charset="0"/>
                <a:cs typeface="Calibri" panose="020F0502020204030204" pitchFamily="34" charset="0"/>
              </a:rPr>
              <a:t>A</a:t>
            </a:r>
            <a:r>
              <a:rPr lang="en-US" sz="2400">
                <a:latin typeface="Calibri" panose="020F0502020204030204" pitchFamily="34" charset="0"/>
                <a:cs typeface="Calibri" panose="020F0502020204030204" pitchFamily="34" charset="0"/>
              </a:rPr>
              <a:t> (x) </a:t>
            </a:r>
            <a:r>
              <a:rPr lang="el-GR" sz="2400">
                <a:latin typeface="Times New Roman" panose="02020603050405020304" pitchFamily="18" charset="0"/>
                <a:cs typeface="Times New Roman" panose="02020603050405020304" pitchFamily="18" charset="0"/>
              </a:rPr>
              <a:t>ε</a:t>
            </a:r>
            <a:r>
              <a:rPr lang="en-US" sz="2400">
                <a:latin typeface="Times New Roman" panose="02020603050405020304" pitchFamily="18" charset="0"/>
                <a:cs typeface="Times New Roman" panose="02020603050405020304" pitchFamily="18" charset="0"/>
              </a:rPr>
              <a:t> [0, 1]</a:t>
            </a:r>
            <a:r>
              <a:rPr lang="en-US" sz="2400">
                <a:latin typeface="Calibri" panose="020F0502020204030204" pitchFamily="34" charset="0"/>
                <a:cs typeface="Calibri" panose="020F0502020204030204" pitchFamily="34" charset="0"/>
              </a:rPr>
              <a:t> </a:t>
            </a:r>
            <a:endParaRPr lang="en-US" sz="2400"/>
          </a:p>
        </p:txBody>
      </p:sp>
      <p:sp>
        <p:nvSpPr>
          <p:cNvPr id="47" name="TextBox 46">
            <a:extLst>
              <a:ext uri="{FF2B5EF4-FFF2-40B4-BE49-F238E27FC236}">
                <a16:creationId xmlns:a16="http://schemas.microsoft.com/office/drawing/2014/main" id="{6E5312C4-5606-4B7E-A27D-6A3144F63AC7}"/>
              </a:ext>
            </a:extLst>
          </p:cNvPr>
          <p:cNvSpPr txBox="1"/>
          <p:nvPr/>
        </p:nvSpPr>
        <p:spPr>
          <a:xfrm>
            <a:off x="4734240" y="4913281"/>
            <a:ext cx="764459" cy="400110"/>
          </a:xfrm>
          <a:prstGeom prst="rect">
            <a:avLst/>
          </a:prstGeom>
          <a:noFill/>
        </p:spPr>
        <p:txBody>
          <a:bodyPr wrap="square" rtlCol="0">
            <a:spAutoFit/>
          </a:bodyPr>
          <a:lstStyle/>
          <a:p>
            <a:r>
              <a:rPr lang="en-US" sz="2000"/>
              <a:t>1976</a:t>
            </a:r>
          </a:p>
        </p:txBody>
      </p:sp>
      <p:sp>
        <p:nvSpPr>
          <p:cNvPr id="48" name="TextBox 47">
            <a:extLst>
              <a:ext uri="{FF2B5EF4-FFF2-40B4-BE49-F238E27FC236}">
                <a16:creationId xmlns:a16="http://schemas.microsoft.com/office/drawing/2014/main" id="{1ACF2D2D-8582-4EA6-85FC-5B01B2A014FF}"/>
              </a:ext>
            </a:extLst>
          </p:cNvPr>
          <p:cNvSpPr txBox="1"/>
          <p:nvPr/>
        </p:nvSpPr>
        <p:spPr>
          <a:xfrm>
            <a:off x="4111103" y="5629070"/>
            <a:ext cx="2847056" cy="646331"/>
          </a:xfrm>
          <a:prstGeom prst="rect">
            <a:avLst/>
          </a:prstGeom>
          <a:noFill/>
        </p:spPr>
        <p:txBody>
          <a:bodyPr wrap="square" rtlCol="0">
            <a:spAutoFit/>
          </a:bodyPr>
          <a:lstStyle/>
          <a:p>
            <a:r>
              <a:rPr lang="en-US">
                <a:solidFill>
                  <a:srgbClr val="002060"/>
                </a:solidFill>
                <a:latin typeface="Arial Rounded MT Bold" panose="020F0704030504030204" pitchFamily="34" charset="0"/>
              </a:rPr>
              <a:t>Japan built a subway built on FUZZY THEORY</a:t>
            </a:r>
          </a:p>
        </p:txBody>
      </p:sp>
      <p:cxnSp>
        <p:nvCxnSpPr>
          <p:cNvPr id="50" name="Straight Arrow Connector 49">
            <a:extLst>
              <a:ext uri="{FF2B5EF4-FFF2-40B4-BE49-F238E27FC236}">
                <a16:creationId xmlns:a16="http://schemas.microsoft.com/office/drawing/2014/main" id="{23B7E28B-B42B-4F0C-B4F9-51A9EBE3F53E}"/>
              </a:ext>
            </a:extLst>
          </p:cNvPr>
          <p:cNvCxnSpPr>
            <a:cxnSpLocks/>
          </p:cNvCxnSpPr>
          <p:nvPr/>
        </p:nvCxnSpPr>
        <p:spPr>
          <a:xfrm flipH="1">
            <a:off x="5306953" y="4191657"/>
            <a:ext cx="275287" cy="14374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BAA2D22-902D-474A-9ED2-210C0173B2C7}"/>
              </a:ext>
            </a:extLst>
          </p:cNvPr>
          <p:cNvSpPr txBox="1"/>
          <p:nvPr/>
        </p:nvSpPr>
        <p:spPr>
          <a:xfrm>
            <a:off x="8524566" y="3304641"/>
            <a:ext cx="188778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b="1"/>
              <a:t>Fuzzy Logic</a:t>
            </a:r>
          </a:p>
        </p:txBody>
      </p:sp>
    </p:spTree>
    <p:extLst>
      <p:ext uri="{BB962C8B-B14F-4D97-AF65-F5344CB8AC3E}">
        <p14:creationId xmlns:p14="http://schemas.microsoft.com/office/powerpoint/2010/main" val="71251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par>
                                <p:cTn id="63" presetID="10"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par>
                                <p:cTn id="80" presetID="10" presetClass="entr" presetSubtype="0" fill="hold"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500"/>
                                        <p:tgtEl>
                                          <p:spTgt spid="3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fade">
                                      <p:cBhvr>
                                        <p:cTn id="93" dur="500"/>
                                        <p:tgtEl>
                                          <p:spTgt spid="3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fade">
                                      <p:cBhvr>
                                        <p:cTn id="104" dur="500"/>
                                        <p:tgtEl>
                                          <p:spTgt spid="4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fade">
                                      <p:cBhvr>
                                        <p:cTn id="109" dur="500"/>
                                        <p:tgtEl>
                                          <p:spTgt spid="43"/>
                                        </p:tgtEl>
                                      </p:cBhvr>
                                    </p:animEffect>
                                  </p:childTnLst>
                                </p:cTn>
                              </p:par>
                              <p:par>
                                <p:cTn id="110" presetID="10" presetClass="entr" presetSubtype="0" fill="hold" nodeType="with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500"/>
                                        <p:tgtEl>
                                          <p:spTgt spid="4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500"/>
                                        <p:tgtEl>
                                          <p:spTgt spid="4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50"/>
                                        </p:tgtEl>
                                        <p:attrNameLst>
                                          <p:attrName>style.visibility</p:attrName>
                                        </p:attrNameLst>
                                      </p:cBhvr>
                                      <p:to>
                                        <p:strVal val="visible"/>
                                      </p:to>
                                    </p:set>
                                    <p:animEffect transition="in" filter="fade">
                                      <p:cBhvr>
                                        <p:cTn id="122" dur="500"/>
                                        <p:tgtEl>
                                          <p:spTgt spid="50"/>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7"/>
                                        </p:tgtEl>
                                        <p:attrNameLst>
                                          <p:attrName>style.visibility</p:attrName>
                                        </p:attrNameLst>
                                      </p:cBhvr>
                                      <p:to>
                                        <p:strVal val="visible"/>
                                      </p:to>
                                    </p:set>
                                    <p:animEffect transition="in" filter="fade">
                                      <p:cBhvr>
                                        <p:cTn id="125" dur="500"/>
                                        <p:tgtEl>
                                          <p:spTgt spid="47"/>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8"/>
                                        </p:tgtEl>
                                        <p:attrNameLst>
                                          <p:attrName>style.visibility</p:attrName>
                                        </p:attrNameLst>
                                      </p:cBhvr>
                                      <p:to>
                                        <p:strVal val="visible"/>
                                      </p:to>
                                    </p:set>
                                    <p:animEffect transition="in" filter="fade">
                                      <p:cBhvr>
                                        <p:cTn id="1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P spid="11" grpId="0" animBg="1"/>
      <p:bldP spid="12" grpId="0" animBg="1"/>
      <p:bldP spid="15" grpId="0"/>
      <p:bldP spid="16" grpId="0"/>
      <p:bldP spid="17" grpId="0"/>
      <p:bldP spid="22" grpId="0"/>
      <p:bldP spid="23" grpId="0"/>
      <p:bldP spid="31" grpId="0"/>
      <p:bldP spid="32" grpId="0"/>
      <p:bldP spid="33" grpId="0"/>
      <p:bldP spid="34" grpId="0"/>
      <p:bldP spid="35" grpId="0" animBg="1"/>
      <p:bldP spid="36" grpId="0"/>
      <p:bldP spid="37" grpId="0"/>
      <p:bldP spid="40" grpId="0"/>
      <p:bldP spid="43" grpId="0" animBg="1"/>
      <p:bldP spid="46" grpId="0"/>
      <p:bldP spid="47" grpId="0"/>
      <p:bldP spid="48" grpId="0"/>
      <p:bldP spid="5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0DD1AE6-96B6-4A9B-84C6-626C456FD636}"/>
              </a:ext>
            </a:extLst>
          </p:cNvPr>
          <p:cNvSpPr>
            <a:spLocks noGrp="1"/>
          </p:cNvSpPr>
          <p:nvPr>
            <p:ph type="sldNum" sz="quarter" idx="12"/>
          </p:nvPr>
        </p:nvSpPr>
        <p:spPr/>
        <p:txBody>
          <a:bodyPr/>
          <a:lstStyle/>
          <a:p>
            <a:fld id="{1E81BDB4-5F3F-464A-A32A-75B544C87B3D}" type="slidenum">
              <a:rPr lang="en-US" smtClean="0"/>
              <a:pPr/>
              <a:t>26</a:t>
            </a:fld>
            <a:endParaRPr lang="en-US"/>
          </a:p>
        </p:txBody>
      </p:sp>
      <p:sp>
        <p:nvSpPr>
          <p:cNvPr id="4" name="TextBox 3">
            <a:extLst>
              <a:ext uri="{FF2B5EF4-FFF2-40B4-BE49-F238E27FC236}">
                <a16:creationId xmlns:a16="http://schemas.microsoft.com/office/drawing/2014/main" id="{E935AB2A-C266-4D38-8F02-D03442E12DB8}"/>
              </a:ext>
            </a:extLst>
          </p:cNvPr>
          <p:cNvSpPr txBox="1"/>
          <p:nvPr/>
        </p:nvSpPr>
        <p:spPr>
          <a:xfrm>
            <a:off x="1371600" y="457200"/>
            <a:ext cx="4724400" cy="1200329"/>
          </a:xfrm>
          <a:prstGeom prst="rect">
            <a:avLst/>
          </a:prstGeom>
          <a:noFill/>
          <a:ln>
            <a:solidFill>
              <a:schemeClr val="tx1"/>
            </a:solidFill>
          </a:ln>
        </p:spPr>
        <p:txBody>
          <a:bodyPr wrap="square" rtlCol="0">
            <a:spAutoFit/>
          </a:bodyPr>
          <a:lstStyle/>
          <a:p>
            <a:pPr algn="ctr"/>
            <a:r>
              <a:rPr lang="en-US" sz="2400"/>
              <a:t>In Artificial Inteligence, the ultimate question is: </a:t>
            </a:r>
          </a:p>
          <a:p>
            <a:pPr algn="ctr"/>
            <a:r>
              <a:rPr lang="en-US" sz="2400"/>
              <a:t>MACHINES THINK LIKE HUMAN</a:t>
            </a:r>
          </a:p>
        </p:txBody>
      </p:sp>
      <p:sp>
        <p:nvSpPr>
          <p:cNvPr id="5" name="TextBox 4">
            <a:extLst>
              <a:ext uri="{FF2B5EF4-FFF2-40B4-BE49-F238E27FC236}">
                <a16:creationId xmlns:a16="http://schemas.microsoft.com/office/drawing/2014/main" id="{394E9AD8-4E75-4BFF-8298-8E9C6B20A582}"/>
              </a:ext>
            </a:extLst>
          </p:cNvPr>
          <p:cNvSpPr txBox="1"/>
          <p:nvPr/>
        </p:nvSpPr>
        <p:spPr>
          <a:xfrm>
            <a:off x="6784260" y="600185"/>
            <a:ext cx="2153264" cy="954107"/>
          </a:xfrm>
          <a:prstGeom prst="rect">
            <a:avLst/>
          </a:prstGeom>
          <a:noFill/>
        </p:spPr>
        <p:txBody>
          <a:bodyPr wrap="square" rtlCol="0">
            <a:spAutoFit/>
          </a:bodyPr>
          <a:lstStyle/>
          <a:p>
            <a:r>
              <a:rPr lang="en-US" sz="2800" i="1">
                <a:latin typeface="Aparajita" panose="020B0604020202020204" pitchFamily="34" charset="0"/>
                <a:cs typeface="Aparajita" panose="020B0604020202020204" pitchFamily="34" charset="0"/>
              </a:rPr>
              <a:t>Based on ONLY measurements</a:t>
            </a:r>
          </a:p>
        </p:txBody>
      </p:sp>
      <p:cxnSp>
        <p:nvCxnSpPr>
          <p:cNvPr id="7" name="Straight Arrow Connector 6">
            <a:extLst>
              <a:ext uri="{FF2B5EF4-FFF2-40B4-BE49-F238E27FC236}">
                <a16:creationId xmlns:a16="http://schemas.microsoft.com/office/drawing/2014/main" id="{7AD4E6B4-1D92-400D-A35C-0E8B3844F1D6}"/>
              </a:ext>
            </a:extLst>
          </p:cNvPr>
          <p:cNvCxnSpPr>
            <a:stCxn id="4" idx="3"/>
            <a:endCxn id="5" idx="1"/>
          </p:cNvCxnSpPr>
          <p:nvPr/>
        </p:nvCxnSpPr>
        <p:spPr>
          <a:xfrm>
            <a:off x="6096000" y="1057365"/>
            <a:ext cx="688260" cy="198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42CF93B-A180-4883-B42D-CC62D1BAF8A0}"/>
              </a:ext>
            </a:extLst>
          </p:cNvPr>
          <p:cNvSpPr txBox="1"/>
          <p:nvPr/>
        </p:nvSpPr>
        <p:spPr>
          <a:xfrm>
            <a:off x="1371600" y="1991032"/>
            <a:ext cx="7816646" cy="400110"/>
          </a:xfrm>
          <a:prstGeom prst="rect">
            <a:avLst/>
          </a:prstGeom>
          <a:noFill/>
        </p:spPr>
        <p:txBody>
          <a:bodyPr wrap="square" rtlCol="0">
            <a:spAutoFit/>
          </a:bodyPr>
          <a:lstStyle/>
          <a:p>
            <a:r>
              <a:rPr lang="en-US" sz="2000"/>
              <a:t>To solve in FUZZY LOGIC, we have to use “</a:t>
            </a:r>
            <a:r>
              <a:rPr lang="en-US" sz="2000">
                <a:latin typeface="Arial Rounded MT Bold" panose="020F0704030504030204" pitchFamily="34" charset="0"/>
              </a:rPr>
              <a:t>Perception-based Theory</a:t>
            </a:r>
            <a:r>
              <a:rPr lang="en-US" sz="2000"/>
              <a:t>”.</a:t>
            </a:r>
          </a:p>
        </p:txBody>
      </p:sp>
      <p:sp>
        <p:nvSpPr>
          <p:cNvPr id="9" name="TextBox 8">
            <a:extLst>
              <a:ext uri="{FF2B5EF4-FFF2-40B4-BE49-F238E27FC236}">
                <a16:creationId xmlns:a16="http://schemas.microsoft.com/office/drawing/2014/main" id="{CC111F7C-106F-4404-A56A-D2B2B2D511CE}"/>
              </a:ext>
            </a:extLst>
          </p:cNvPr>
          <p:cNvSpPr txBox="1"/>
          <p:nvPr/>
        </p:nvSpPr>
        <p:spPr>
          <a:xfrm>
            <a:off x="1592826" y="2816942"/>
            <a:ext cx="283169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400" b="1"/>
              <a:t>Application Areas</a:t>
            </a:r>
          </a:p>
        </p:txBody>
      </p:sp>
      <p:sp>
        <p:nvSpPr>
          <p:cNvPr id="10" name="TextBox 9">
            <a:extLst>
              <a:ext uri="{FF2B5EF4-FFF2-40B4-BE49-F238E27FC236}">
                <a16:creationId xmlns:a16="http://schemas.microsoft.com/office/drawing/2014/main" id="{EEBCDE26-3222-4BDE-8DD2-71529CF2E6A2}"/>
              </a:ext>
            </a:extLst>
          </p:cNvPr>
          <p:cNvSpPr txBox="1"/>
          <p:nvPr/>
        </p:nvSpPr>
        <p:spPr>
          <a:xfrm>
            <a:off x="1592826" y="3278607"/>
            <a:ext cx="3411795" cy="1200329"/>
          </a:xfrm>
          <a:prstGeom prst="rect">
            <a:avLst/>
          </a:prstGeom>
          <a:noFill/>
        </p:spPr>
        <p:txBody>
          <a:bodyPr wrap="square" rtlCol="0">
            <a:spAutoFit/>
          </a:bodyPr>
          <a:lstStyle/>
          <a:p>
            <a:pPr marL="457200" indent="-457200">
              <a:buFont typeface="+mj-lt"/>
              <a:buAutoNum type="arabicPeriod"/>
            </a:pPr>
            <a:r>
              <a:rPr lang="en-US" sz="2400">
                <a:latin typeface="Arial Rounded MT Bold" panose="020F0704030504030204" pitchFamily="34" charset="0"/>
              </a:rPr>
              <a:t>Rice Cooker</a:t>
            </a:r>
          </a:p>
          <a:p>
            <a:pPr marL="457200" indent="-457200">
              <a:buFont typeface="+mj-lt"/>
              <a:buAutoNum type="arabicPeriod"/>
            </a:pPr>
            <a:r>
              <a:rPr lang="en-US" sz="2400">
                <a:latin typeface="Arial Rounded MT Bold" panose="020F0704030504030204" pitchFamily="34" charset="0"/>
              </a:rPr>
              <a:t>Automatic Car</a:t>
            </a:r>
          </a:p>
          <a:p>
            <a:pPr marL="457200" indent="-457200">
              <a:buFont typeface="+mj-lt"/>
              <a:buAutoNum type="arabicPeriod"/>
            </a:pPr>
            <a:r>
              <a:rPr lang="en-US" sz="2400">
                <a:latin typeface="Arial Rounded MT Bold" panose="020F0704030504030204" pitchFamily="34" charset="0"/>
              </a:rPr>
              <a:t>Image Processing</a:t>
            </a:r>
          </a:p>
        </p:txBody>
      </p:sp>
      <p:pic>
        <p:nvPicPr>
          <p:cNvPr id="13" name="Picture 12">
            <a:extLst>
              <a:ext uri="{FF2B5EF4-FFF2-40B4-BE49-F238E27FC236}">
                <a16:creationId xmlns:a16="http://schemas.microsoft.com/office/drawing/2014/main" id="{E4C06095-205D-4301-A06F-E6489FB8D81D}"/>
              </a:ext>
            </a:extLst>
          </p:cNvPr>
          <p:cNvPicPr>
            <a:picLocks noChangeAspect="1"/>
          </p:cNvPicPr>
          <p:nvPr/>
        </p:nvPicPr>
        <p:blipFill>
          <a:blip r:embed="rId2"/>
          <a:stretch>
            <a:fillRect/>
          </a:stretch>
        </p:blipFill>
        <p:spPr>
          <a:xfrm>
            <a:off x="9148916" y="600186"/>
            <a:ext cx="1853381" cy="3315364"/>
          </a:xfrm>
          <a:prstGeom prst="rect">
            <a:avLst/>
          </a:prstGeom>
          <a:ln>
            <a:solidFill>
              <a:schemeClr val="tx1"/>
            </a:solidFill>
          </a:ln>
        </p:spPr>
      </p:pic>
      <p:sp>
        <p:nvSpPr>
          <p:cNvPr id="14" name="Rectangle: Rounded Corners 13">
            <a:extLst>
              <a:ext uri="{FF2B5EF4-FFF2-40B4-BE49-F238E27FC236}">
                <a16:creationId xmlns:a16="http://schemas.microsoft.com/office/drawing/2014/main" id="{6F96A4D3-62A4-4A28-9971-46B5F45B2815}"/>
              </a:ext>
            </a:extLst>
          </p:cNvPr>
          <p:cNvSpPr/>
          <p:nvPr/>
        </p:nvSpPr>
        <p:spPr>
          <a:xfrm>
            <a:off x="1371600" y="4688910"/>
            <a:ext cx="929148" cy="50338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Car 1</a:t>
            </a:r>
          </a:p>
        </p:txBody>
      </p:sp>
      <p:sp>
        <p:nvSpPr>
          <p:cNvPr id="18" name="Rectangle: Rounded Corners 17">
            <a:extLst>
              <a:ext uri="{FF2B5EF4-FFF2-40B4-BE49-F238E27FC236}">
                <a16:creationId xmlns:a16="http://schemas.microsoft.com/office/drawing/2014/main" id="{C55048D3-D27B-4A03-91BD-3900E7F1C557}"/>
              </a:ext>
            </a:extLst>
          </p:cNvPr>
          <p:cNvSpPr/>
          <p:nvPr/>
        </p:nvSpPr>
        <p:spPr>
          <a:xfrm>
            <a:off x="5829312" y="4688910"/>
            <a:ext cx="929148" cy="50338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Car 2</a:t>
            </a:r>
          </a:p>
        </p:txBody>
      </p:sp>
      <p:sp>
        <p:nvSpPr>
          <p:cNvPr id="15" name="TextBox 14">
            <a:extLst>
              <a:ext uri="{FF2B5EF4-FFF2-40B4-BE49-F238E27FC236}">
                <a16:creationId xmlns:a16="http://schemas.microsoft.com/office/drawing/2014/main" id="{32056CD3-AD5F-435C-A034-84320442603A}"/>
              </a:ext>
            </a:extLst>
          </p:cNvPr>
          <p:cNvSpPr txBox="1"/>
          <p:nvPr/>
        </p:nvSpPr>
        <p:spPr>
          <a:xfrm>
            <a:off x="2300748" y="4763966"/>
            <a:ext cx="1047136" cy="369332"/>
          </a:xfrm>
          <a:prstGeom prst="rect">
            <a:avLst/>
          </a:prstGeom>
          <a:noFill/>
        </p:spPr>
        <p:txBody>
          <a:bodyPr wrap="square" rtlCol="0">
            <a:spAutoFit/>
          </a:bodyPr>
          <a:lstStyle/>
          <a:p>
            <a:r>
              <a:rPr lang="en-US"/>
              <a:t>V. near</a:t>
            </a:r>
          </a:p>
        </p:txBody>
      </p:sp>
      <p:sp>
        <p:nvSpPr>
          <p:cNvPr id="20" name="TextBox 19">
            <a:extLst>
              <a:ext uri="{FF2B5EF4-FFF2-40B4-BE49-F238E27FC236}">
                <a16:creationId xmlns:a16="http://schemas.microsoft.com/office/drawing/2014/main" id="{BD623BFF-1C3D-4993-975E-E88233507B1D}"/>
              </a:ext>
            </a:extLst>
          </p:cNvPr>
          <p:cNvSpPr txBox="1"/>
          <p:nvPr/>
        </p:nvSpPr>
        <p:spPr>
          <a:xfrm>
            <a:off x="3377380" y="4763966"/>
            <a:ext cx="899652" cy="369332"/>
          </a:xfrm>
          <a:prstGeom prst="rect">
            <a:avLst/>
          </a:prstGeom>
          <a:noFill/>
        </p:spPr>
        <p:txBody>
          <a:bodyPr wrap="square" rtlCol="0">
            <a:spAutoFit/>
          </a:bodyPr>
          <a:lstStyle/>
          <a:p>
            <a:r>
              <a:rPr lang="en-US"/>
              <a:t>Near</a:t>
            </a:r>
          </a:p>
        </p:txBody>
      </p:sp>
      <p:sp>
        <p:nvSpPr>
          <p:cNvPr id="21" name="TextBox 20">
            <a:extLst>
              <a:ext uri="{FF2B5EF4-FFF2-40B4-BE49-F238E27FC236}">
                <a16:creationId xmlns:a16="http://schemas.microsoft.com/office/drawing/2014/main" id="{63EB326B-085D-4C45-A875-A4F9EAC43117}"/>
              </a:ext>
            </a:extLst>
          </p:cNvPr>
          <p:cNvSpPr txBox="1"/>
          <p:nvPr/>
        </p:nvSpPr>
        <p:spPr>
          <a:xfrm>
            <a:off x="4258599" y="4764826"/>
            <a:ext cx="623117" cy="368472"/>
          </a:xfrm>
          <a:prstGeom prst="rect">
            <a:avLst/>
          </a:prstGeom>
          <a:noFill/>
        </p:spPr>
        <p:txBody>
          <a:bodyPr wrap="square" rtlCol="0">
            <a:spAutoFit/>
          </a:bodyPr>
          <a:lstStyle/>
          <a:p>
            <a:r>
              <a:rPr lang="en-US"/>
              <a:t>Far</a:t>
            </a:r>
          </a:p>
        </p:txBody>
      </p:sp>
      <p:sp>
        <p:nvSpPr>
          <p:cNvPr id="22" name="TextBox 21">
            <a:extLst>
              <a:ext uri="{FF2B5EF4-FFF2-40B4-BE49-F238E27FC236}">
                <a16:creationId xmlns:a16="http://schemas.microsoft.com/office/drawing/2014/main" id="{CC381D39-B983-48EB-A586-8FC54CC0493D}"/>
              </a:ext>
            </a:extLst>
          </p:cNvPr>
          <p:cNvSpPr txBox="1"/>
          <p:nvPr/>
        </p:nvSpPr>
        <p:spPr>
          <a:xfrm>
            <a:off x="5137975" y="4756364"/>
            <a:ext cx="899652" cy="376933"/>
          </a:xfrm>
          <a:prstGeom prst="rect">
            <a:avLst/>
          </a:prstGeom>
          <a:noFill/>
        </p:spPr>
        <p:txBody>
          <a:bodyPr wrap="square" rtlCol="0">
            <a:spAutoFit/>
          </a:bodyPr>
          <a:lstStyle/>
          <a:p>
            <a:r>
              <a:rPr lang="en-US"/>
              <a:t>V. Far</a:t>
            </a:r>
          </a:p>
        </p:txBody>
      </p:sp>
      <p:cxnSp>
        <p:nvCxnSpPr>
          <p:cNvPr id="17" name="Straight Connector 16">
            <a:extLst>
              <a:ext uri="{FF2B5EF4-FFF2-40B4-BE49-F238E27FC236}">
                <a16:creationId xmlns:a16="http://schemas.microsoft.com/office/drawing/2014/main" id="{80FCBDC7-5250-4E4C-8736-B028C242449E}"/>
              </a:ext>
            </a:extLst>
          </p:cNvPr>
          <p:cNvCxnSpPr/>
          <p:nvPr/>
        </p:nvCxnSpPr>
        <p:spPr>
          <a:xfrm>
            <a:off x="3170903" y="4756364"/>
            <a:ext cx="0" cy="3769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538DFC7-3BFD-4740-9B8E-B063E85D191B}"/>
              </a:ext>
            </a:extLst>
          </p:cNvPr>
          <p:cNvCxnSpPr>
            <a:cxnSpLocks/>
          </p:cNvCxnSpPr>
          <p:nvPr/>
        </p:nvCxnSpPr>
        <p:spPr>
          <a:xfrm>
            <a:off x="4149213" y="4771115"/>
            <a:ext cx="0" cy="3769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882160-46AD-4754-9AB5-BC1F66D627F5}"/>
              </a:ext>
            </a:extLst>
          </p:cNvPr>
          <p:cNvCxnSpPr>
            <a:cxnSpLocks/>
          </p:cNvCxnSpPr>
          <p:nvPr/>
        </p:nvCxnSpPr>
        <p:spPr>
          <a:xfrm>
            <a:off x="4876800" y="4771114"/>
            <a:ext cx="0" cy="3769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6D54E5D-FDE9-4653-9C16-1F4E7FDCC37D}"/>
              </a:ext>
            </a:extLst>
          </p:cNvPr>
          <p:cNvSpPr/>
          <p:nvPr/>
        </p:nvSpPr>
        <p:spPr>
          <a:xfrm>
            <a:off x="1238865" y="4478936"/>
            <a:ext cx="5663380" cy="8874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E7FE96B-BBED-4852-B987-C1B31B48B1F4}"/>
              </a:ext>
            </a:extLst>
          </p:cNvPr>
          <p:cNvSpPr txBox="1"/>
          <p:nvPr/>
        </p:nvSpPr>
        <p:spPr>
          <a:xfrm>
            <a:off x="2477729" y="4978129"/>
            <a:ext cx="516193" cy="369332"/>
          </a:xfrm>
          <a:prstGeom prst="rect">
            <a:avLst/>
          </a:prstGeom>
          <a:noFill/>
        </p:spPr>
        <p:txBody>
          <a:bodyPr wrap="square" rtlCol="0">
            <a:spAutoFit/>
          </a:bodyPr>
          <a:lstStyle/>
          <a:p>
            <a:r>
              <a:rPr lang="en-US" b="1">
                <a:solidFill>
                  <a:srgbClr val="C00000"/>
                </a:solidFill>
              </a:rPr>
              <a:t>0.9</a:t>
            </a:r>
          </a:p>
        </p:txBody>
      </p:sp>
      <p:sp>
        <p:nvSpPr>
          <p:cNvPr id="30" name="TextBox 29">
            <a:extLst>
              <a:ext uri="{FF2B5EF4-FFF2-40B4-BE49-F238E27FC236}">
                <a16:creationId xmlns:a16="http://schemas.microsoft.com/office/drawing/2014/main" id="{EC396689-F6A3-4719-89D9-B7D99510FFF1}"/>
              </a:ext>
            </a:extLst>
          </p:cNvPr>
          <p:cNvSpPr txBox="1"/>
          <p:nvPr/>
        </p:nvSpPr>
        <p:spPr>
          <a:xfrm>
            <a:off x="3456038" y="4997069"/>
            <a:ext cx="516193" cy="369332"/>
          </a:xfrm>
          <a:prstGeom prst="rect">
            <a:avLst/>
          </a:prstGeom>
          <a:noFill/>
        </p:spPr>
        <p:txBody>
          <a:bodyPr wrap="square" rtlCol="0">
            <a:spAutoFit/>
          </a:bodyPr>
          <a:lstStyle/>
          <a:p>
            <a:r>
              <a:rPr lang="en-US" b="1">
                <a:solidFill>
                  <a:srgbClr val="C00000"/>
                </a:solidFill>
              </a:rPr>
              <a:t>0.7</a:t>
            </a:r>
          </a:p>
        </p:txBody>
      </p:sp>
      <p:sp>
        <p:nvSpPr>
          <p:cNvPr id="31" name="TextBox 30">
            <a:extLst>
              <a:ext uri="{FF2B5EF4-FFF2-40B4-BE49-F238E27FC236}">
                <a16:creationId xmlns:a16="http://schemas.microsoft.com/office/drawing/2014/main" id="{B181A527-1BD1-4C5E-8606-AF248CED013B}"/>
              </a:ext>
            </a:extLst>
          </p:cNvPr>
          <p:cNvSpPr txBox="1"/>
          <p:nvPr/>
        </p:nvSpPr>
        <p:spPr>
          <a:xfrm>
            <a:off x="4238014" y="4997069"/>
            <a:ext cx="516193" cy="369332"/>
          </a:xfrm>
          <a:prstGeom prst="rect">
            <a:avLst/>
          </a:prstGeom>
          <a:noFill/>
        </p:spPr>
        <p:txBody>
          <a:bodyPr wrap="square" rtlCol="0">
            <a:spAutoFit/>
          </a:bodyPr>
          <a:lstStyle/>
          <a:p>
            <a:r>
              <a:rPr lang="en-US" b="1">
                <a:solidFill>
                  <a:srgbClr val="C00000"/>
                </a:solidFill>
              </a:rPr>
              <a:t>0.4</a:t>
            </a:r>
          </a:p>
        </p:txBody>
      </p:sp>
      <p:sp>
        <p:nvSpPr>
          <p:cNvPr id="32" name="TextBox 31">
            <a:extLst>
              <a:ext uri="{FF2B5EF4-FFF2-40B4-BE49-F238E27FC236}">
                <a16:creationId xmlns:a16="http://schemas.microsoft.com/office/drawing/2014/main" id="{9587EC9B-404A-4A4C-BA52-B18340A168E7}"/>
              </a:ext>
            </a:extLst>
          </p:cNvPr>
          <p:cNvSpPr txBox="1"/>
          <p:nvPr/>
        </p:nvSpPr>
        <p:spPr>
          <a:xfrm>
            <a:off x="5349965" y="5000025"/>
            <a:ext cx="474432" cy="376932"/>
          </a:xfrm>
          <a:prstGeom prst="rect">
            <a:avLst/>
          </a:prstGeom>
          <a:noFill/>
        </p:spPr>
        <p:txBody>
          <a:bodyPr wrap="square" rtlCol="0">
            <a:spAutoFit/>
          </a:bodyPr>
          <a:lstStyle/>
          <a:p>
            <a:r>
              <a:rPr lang="en-US" b="1">
                <a:solidFill>
                  <a:srgbClr val="C00000"/>
                </a:solidFill>
              </a:rPr>
              <a:t>0</a:t>
            </a:r>
          </a:p>
        </p:txBody>
      </p:sp>
      <p:pic>
        <p:nvPicPr>
          <p:cNvPr id="26" name="Picture 25">
            <a:extLst>
              <a:ext uri="{FF2B5EF4-FFF2-40B4-BE49-F238E27FC236}">
                <a16:creationId xmlns:a16="http://schemas.microsoft.com/office/drawing/2014/main" id="{3D0E5C22-12FC-4509-8E63-1912208FE27C}"/>
              </a:ext>
            </a:extLst>
          </p:cNvPr>
          <p:cNvPicPr>
            <a:picLocks noChangeAspect="1"/>
          </p:cNvPicPr>
          <p:nvPr/>
        </p:nvPicPr>
        <p:blipFill>
          <a:blip r:embed="rId3"/>
          <a:stretch>
            <a:fillRect/>
          </a:stretch>
        </p:blipFill>
        <p:spPr>
          <a:xfrm>
            <a:off x="7105023" y="4052887"/>
            <a:ext cx="4057650" cy="2486025"/>
          </a:xfrm>
          <a:prstGeom prst="rect">
            <a:avLst/>
          </a:prstGeom>
          <a:ln>
            <a:solidFill>
              <a:schemeClr val="tx1"/>
            </a:solidFill>
          </a:ln>
        </p:spPr>
      </p:pic>
    </p:spTree>
    <p:extLst>
      <p:ext uri="{BB962C8B-B14F-4D97-AF65-F5344CB8AC3E}">
        <p14:creationId xmlns:p14="http://schemas.microsoft.com/office/powerpoint/2010/main" val="34953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5" grpId="0"/>
      <p:bldP spid="20" grpId="0"/>
      <p:bldP spid="21" grpId="0"/>
      <p:bldP spid="22" grpId="0"/>
      <p:bldP spid="23" grpId="0" animBg="1"/>
      <p:bldP spid="24" grpId="0"/>
      <p:bldP spid="30" grpId="0"/>
      <p:bldP spid="31"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131973F-6250-4F10-8E06-93299B161DFD}"/>
              </a:ext>
            </a:extLst>
          </p:cNvPr>
          <p:cNvSpPr>
            <a:spLocks noGrp="1"/>
          </p:cNvSpPr>
          <p:nvPr>
            <p:ph type="sldNum" sz="quarter" idx="12"/>
          </p:nvPr>
        </p:nvSpPr>
        <p:spPr/>
        <p:txBody>
          <a:bodyPr/>
          <a:lstStyle/>
          <a:p>
            <a:fld id="{1E81BDB4-5F3F-464A-A32A-75B544C87B3D}" type="slidenum">
              <a:rPr lang="en-US" smtClean="0"/>
              <a:pPr/>
              <a:t>27</a:t>
            </a:fld>
            <a:endParaRPr lang="en-US"/>
          </a:p>
        </p:txBody>
      </p:sp>
      <p:sp>
        <p:nvSpPr>
          <p:cNvPr id="4" name="Rectangle 3">
            <a:extLst>
              <a:ext uri="{FF2B5EF4-FFF2-40B4-BE49-F238E27FC236}">
                <a16:creationId xmlns:a16="http://schemas.microsoft.com/office/drawing/2014/main" id="{98D784D4-611B-4ABA-859B-FD166ACF346E}"/>
              </a:ext>
            </a:extLst>
          </p:cNvPr>
          <p:cNvSpPr/>
          <p:nvPr/>
        </p:nvSpPr>
        <p:spPr>
          <a:xfrm>
            <a:off x="1263444" y="299232"/>
            <a:ext cx="9930581" cy="5816977"/>
          </a:xfrm>
          <a:prstGeom prst="rect">
            <a:avLst/>
          </a:prstGeom>
        </p:spPr>
        <p:txBody>
          <a:bodyPr wrap="square">
            <a:spAutoFit/>
          </a:bodyPr>
          <a:lstStyle/>
          <a:p>
            <a:pPr algn="just"/>
            <a:r>
              <a:rPr lang="en-US" sz="3600" b="1">
                <a:solidFill>
                  <a:srgbClr val="333333"/>
                </a:solidFill>
                <a:latin typeface="Open Sans"/>
              </a:rPr>
              <a:t>Fuzzy Match Use Cases</a:t>
            </a:r>
          </a:p>
          <a:p>
            <a:pPr algn="just"/>
            <a:r>
              <a:rPr lang="en-US" sz="2800">
                <a:solidFill>
                  <a:srgbClr val="000000"/>
                </a:solidFill>
                <a:latin typeface="Open Sans"/>
              </a:rPr>
              <a:t>Here’s a list of couple of use cases where fuzzy match can be used:</a:t>
            </a:r>
          </a:p>
          <a:p>
            <a:pPr marL="457200" indent="-457200" algn="just">
              <a:buFont typeface="+mj-lt"/>
              <a:buAutoNum type="arabicPeriod"/>
            </a:pPr>
            <a:r>
              <a:rPr lang="en-US" sz="2800">
                <a:solidFill>
                  <a:srgbClr val="000000"/>
                </a:solidFill>
                <a:latin typeface="Open Sans"/>
              </a:rPr>
              <a:t>To match customers for tracking all purchases of a customer to identifying the buying behavior</a:t>
            </a:r>
          </a:p>
          <a:p>
            <a:pPr marL="457200" indent="-457200" algn="just">
              <a:buFont typeface="+mj-lt"/>
              <a:buAutoNum type="arabicPeriod"/>
            </a:pPr>
            <a:r>
              <a:rPr lang="en-US" sz="2800">
                <a:solidFill>
                  <a:srgbClr val="000000"/>
                </a:solidFill>
                <a:latin typeface="Open Sans"/>
              </a:rPr>
              <a:t>To match customer addresses for segmenting customers based on location</a:t>
            </a:r>
          </a:p>
          <a:p>
            <a:pPr marL="457200" indent="-457200" algn="just">
              <a:buFont typeface="+mj-lt"/>
              <a:buAutoNum type="arabicPeriod"/>
            </a:pPr>
            <a:r>
              <a:rPr lang="en-US" sz="2800">
                <a:solidFill>
                  <a:srgbClr val="000000"/>
                </a:solidFill>
                <a:latin typeface="Open Sans"/>
              </a:rPr>
              <a:t>To find approximate matches for a search key</a:t>
            </a:r>
          </a:p>
          <a:p>
            <a:pPr marL="457200" indent="-457200" algn="just">
              <a:buFont typeface="+mj-lt"/>
              <a:buAutoNum type="arabicPeriod"/>
            </a:pPr>
            <a:r>
              <a:rPr lang="en-US" sz="2800">
                <a:solidFill>
                  <a:srgbClr val="000000"/>
                </a:solidFill>
                <a:latin typeface="Open Sans"/>
              </a:rPr>
              <a:t>To match file paths</a:t>
            </a:r>
          </a:p>
          <a:p>
            <a:pPr marL="457200" indent="-457200" algn="just">
              <a:buFont typeface="+mj-lt"/>
              <a:buAutoNum type="arabicPeriod"/>
            </a:pPr>
            <a:r>
              <a:rPr lang="en-US" sz="2800">
                <a:solidFill>
                  <a:srgbClr val="000000"/>
                </a:solidFill>
                <a:latin typeface="Open Sans"/>
              </a:rPr>
              <a:t>For spell-checking</a:t>
            </a:r>
          </a:p>
          <a:p>
            <a:pPr marL="457200" indent="-457200" algn="just">
              <a:buFont typeface="+mj-lt"/>
              <a:buAutoNum type="arabicPeriod"/>
            </a:pPr>
            <a:r>
              <a:rPr lang="en-US" sz="2800">
                <a:solidFill>
                  <a:srgbClr val="000000"/>
                </a:solidFill>
                <a:latin typeface="Open Sans"/>
              </a:rPr>
              <a:t>To detect plagiarism (text re-use)</a:t>
            </a:r>
          </a:p>
          <a:p>
            <a:pPr marL="457200" indent="-457200" algn="just">
              <a:buFont typeface="+mj-lt"/>
              <a:buAutoNum type="arabicPeriod"/>
            </a:pPr>
            <a:r>
              <a:rPr lang="en-US" sz="2800">
                <a:solidFill>
                  <a:srgbClr val="000000"/>
                </a:solidFill>
                <a:latin typeface="Open Sans"/>
              </a:rPr>
              <a:t>To match DNA sequences</a:t>
            </a:r>
          </a:p>
          <a:p>
            <a:pPr marL="457200" indent="-457200" algn="just">
              <a:buFont typeface="+mj-lt"/>
              <a:buAutoNum type="arabicPeriod"/>
            </a:pPr>
            <a:r>
              <a:rPr lang="en-US" sz="2800">
                <a:solidFill>
                  <a:srgbClr val="000000"/>
                </a:solidFill>
                <a:latin typeface="Open Sans"/>
              </a:rPr>
              <a:t>For spam filtering</a:t>
            </a:r>
            <a:endParaRPr lang="en-US" sz="2800" b="0" i="0">
              <a:solidFill>
                <a:srgbClr val="000000"/>
              </a:solidFill>
              <a:effectLst/>
              <a:latin typeface="Open Sans"/>
            </a:endParaRPr>
          </a:p>
        </p:txBody>
      </p:sp>
    </p:spTree>
    <p:extLst>
      <p:ext uri="{BB962C8B-B14F-4D97-AF65-F5344CB8AC3E}">
        <p14:creationId xmlns:p14="http://schemas.microsoft.com/office/powerpoint/2010/main" val="4274623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4C7B-D95B-4B29-9F0D-24FCDE0E35A6}"/>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05538C2F-A2F1-4DFE-802F-38ADE0D2E26B}"/>
              </a:ext>
            </a:extLst>
          </p:cNvPr>
          <p:cNvSpPr>
            <a:spLocks noGrp="1"/>
          </p:cNvSpPr>
          <p:nvPr>
            <p:ph type="sldNum" sz="quarter" idx="12"/>
          </p:nvPr>
        </p:nvSpPr>
        <p:spPr/>
        <p:txBody>
          <a:bodyPr/>
          <a:lstStyle/>
          <a:p>
            <a:fld id="{1E81BDB4-5F3F-464A-A32A-75B544C87B3D}" type="slidenum">
              <a:rPr lang="en-US" smtClean="0"/>
              <a:pPr/>
              <a:t>28</a:t>
            </a:fld>
            <a:endParaRPr lang="en-US"/>
          </a:p>
        </p:txBody>
      </p:sp>
      <p:sp>
        <p:nvSpPr>
          <p:cNvPr id="4" name="Rectangle 3">
            <a:extLst>
              <a:ext uri="{FF2B5EF4-FFF2-40B4-BE49-F238E27FC236}">
                <a16:creationId xmlns:a16="http://schemas.microsoft.com/office/drawing/2014/main" id="{6002C540-DFEF-44FF-940B-B995436DBFF8}"/>
              </a:ext>
            </a:extLst>
          </p:cNvPr>
          <p:cNvSpPr/>
          <p:nvPr/>
        </p:nvSpPr>
        <p:spPr>
          <a:xfrm>
            <a:off x="3137113" y="2742889"/>
            <a:ext cx="3294043" cy="523220"/>
          </a:xfrm>
          <a:prstGeom prst="rect">
            <a:avLst/>
          </a:prstGeom>
        </p:spPr>
        <p:txBody>
          <a:bodyPr wrap="none">
            <a:spAutoFit/>
          </a:bodyPr>
          <a:lstStyle/>
          <a:p>
            <a:r>
              <a:rPr lang="en-US" sz="2800">
                <a:solidFill>
                  <a:srgbClr val="24292E"/>
                </a:solidFill>
                <a:latin typeface="SFMono-Regular"/>
              </a:rPr>
              <a:t>pip install fuzzywuzzy</a:t>
            </a:r>
            <a:endParaRPr lang="en-US" sz="2800"/>
          </a:p>
        </p:txBody>
      </p:sp>
      <p:sp>
        <p:nvSpPr>
          <p:cNvPr id="5" name="Rectangle 4">
            <a:extLst>
              <a:ext uri="{FF2B5EF4-FFF2-40B4-BE49-F238E27FC236}">
                <a16:creationId xmlns:a16="http://schemas.microsoft.com/office/drawing/2014/main" id="{D4A081DD-E580-4ABA-8E77-AA8342158E87}"/>
              </a:ext>
            </a:extLst>
          </p:cNvPr>
          <p:cNvSpPr/>
          <p:nvPr/>
        </p:nvSpPr>
        <p:spPr>
          <a:xfrm>
            <a:off x="3181669" y="3429000"/>
            <a:ext cx="4491935" cy="523220"/>
          </a:xfrm>
          <a:prstGeom prst="rect">
            <a:avLst/>
          </a:prstGeom>
        </p:spPr>
        <p:txBody>
          <a:bodyPr wrap="none">
            <a:spAutoFit/>
          </a:bodyPr>
          <a:lstStyle/>
          <a:p>
            <a:r>
              <a:rPr lang="en-US" sz="2800">
                <a:solidFill>
                  <a:srgbClr val="24292E"/>
                </a:solidFill>
                <a:latin typeface="SFMono-Regular"/>
              </a:rPr>
              <a:t>pip install python-levenshtein</a:t>
            </a:r>
            <a:endParaRPr lang="en-US" sz="2800"/>
          </a:p>
        </p:txBody>
      </p:sp>
    </p:spTree>
    <p:extLst>
      <p:ext uri="{BB962C8B-B14F-4D97-AF65-F5344CB8AC3E}">
        <p14:creationId xmlns:p14="http://schemas.microsoft.com/office/powerpoint/2010/main" val="294430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0985-A2DB-4EF0-8DF5-9FCCB01DA2E5}"/>
              </a:ext>
            </a:extLst>
          </p:cNvPr>
          <p:cNvSpPr>
            <a:spLocks noGrp="1"/>
          </p:cNvSpPr>
          <p:nvPr>
            <p:ph type="title"/>
          </p:nvPr>
        </p:nvSpPr>
        <p:spPr>
          <a:xfrm>
            <a:off x="838200" y="-1"/>
            <a:ext cx="10515600" cy="752169"/>
          </a:xfrm>
        </p:spPr>
        <p:txBody>
          <a:bodyPr>
            <a:noAutofit/>
          </a:bodyPr>
          <a:lstStyle/>
          <a:p>
            <a:r>
              <a:rPr lang="en-US"/>
              <a:t>Topics to be Covered</a:t>
            </a:r>
          </a:p>
        </p:txBody>
      </p:sp>
      <p:sp>
        <p:nvSpPr>
          <p:cNvPr id="3" name="Slide Number Placeholder 2">
            <a:extLst>
              <a:ext uri="{FF2B5EF4-FFF2-40B4-BE49-F238E27FC236}">
                <a16:creationId xmlns:a16="http://schemas.microsoft.com/office/drawing/2014/main" id="{F08460C9-74BD-472F-B80B-7CF57B3D78AC}"/>
              </a:ext>
            </a:extLst>
          </p:cNvPr>
          <p:cNvSpPr>
            <a:spLocks noGrp="1"/>
          </p:cNvSpPr>
          <p:nvPr>
            <p:ph type="sldNum" sz="quarter" idx="12"/>
          </p:nvPr>
        </p:nvSpPr>
        <p:spPr/>
        <p:txBody>
          <a:bodyPr/>
          <a:lstStyle/>
          <a:p>
            <a:fld id="{1E81BDB4-5F3F-464A-A32A-75B544C87B3D}" type="slidenum">
              <a:rPr lang="en-US" smtClean="0"/>
              <a:pPr/>
              <a:t>3</a:t>
            </a:fld>
            <a:endParaRPr lang="en-US"/>
          </a:p>
        </p:txBody>
      </p:sp>
      <p:sp>
        <p:nvSpPr>
          <p:cNvPr id="4" name="TextBox 3">
            <a:extLst>
              <a:ext uri="{FF2B5EF4-FFF2-40B4-BE49-F238E27FC236}">
                <a16:creationId xmlns:a16="http://schemas.microsoft.com/office/drawing/2014/main" id="{55FCEDAF-1477-4BFC-9FC7-76A579E7552A}"/>
              </a:ext>
            </a:extLst>
          </p:cNvPr>
          <p:cNvSpPr txBox="1"/>
          <p:nvPr/>
        </p:nvSpPr>
        <p:spPr>
          <a:xfrm>
            <a:off x="1602658" y="1297857"/>
            <a:ext cx="9085007" cy="3170099"/>
          </a:xfrm>
          <a:prstGeom prst="rect">
            <a:avLst/>
          </a:prstGeom>
          <a:noFill/>
        </p:spPr>
        <p:txBody>
          <a:bodyPr wrap="square" rtlCol="0">
            <a:spAutoFit/>
          </a:bodyPr>
          <a:lstStyle/>
          <a:p>
            <a:pPr marL="514350" indent="-514350">
              <a:buFont typeface="+mj-lt"/>
              <a:buAutoNum type="arabicPeriod"/>
            </a:pPr>
            <a:r>
              <a:rPr lang="en-US" sz="4000">
                <a:latin typeface="Narkisim" panose="020E0502050101010101" pitchFamily="34" charset="-79"/>
                <a:cs typeface="Narkisim" panose="020E0502050101010101" pitchFamily="34" charset="-79"/>
              </a:rPr>
              <a:t>What is a FUZZY LOGIC?</a:t>
            </a:r>
          </a:p>
          <a:p>
            <a:pPr marL="514350" indent="-514350">
              <a:buFont typeface="+mj-lt"/>
              <a:buAutoNum type="arabicPeriod"/>
            </a:pPr>
            <a:r>
              <a:rPr lang="en-US" sz="4000">
                <a:latin typeface="Narkisim" panose="020E0502050101010101" pitchFamily="34" charset="-79"/>
                <a:cs typeface="Narkisim" panose="020E0502050101010101" pitchFamily="34" charset="-79"/>
              </a:rPr>
              <a:t>Binary/Traditional Logic vs. Fuzzy Logic</a:t>
            </a:r>
          </a:p>
          <a:p>
            <a:pPr marL="514350" indent="-514350">
              <a:buFont typeface="+mj-lt"/>
              <a:buAutoNum type="arabicPeriod"/>
            </a:pPr>
            <a:r>
              <a:rPr lang="en-US" sz="4000">
                <a:latin typeface="Narkisim" panose="020E0502050101010101" pitchFamily="34" charset="-79"/>
                <a:cs typeface="Narkisim" panose="020E0502050101010101" pitchFamily="34" charset="-79"/>
              </a:rPr>
              <a:t>Membership Function</a:t>
            </a:r>
          </a:p>
          <a:p>
            <a:pPr marL="514350" indent="-514350">
              <a:buFont typeface="+mj-lt"/>
              <a:buAutoNum type="arabicPeriod"/>
            </a:pPr>
            <a:r>
              <a:rPr lang="en-US" sz="4000">
                <a:latin typeface="Narkisim" panose="020E0502050101010101" pitchFamily="34" charset="-79"/>
                <a:cs typeface="Narkisim" panose="020E0502050101010101" pitchFamily="34" charset="-79"/>
              </a:rPr>
              <a:t>Crisp Set vs. Fuzzy Set</a:t>
            </a:r>
          </a:p>
          <a:p>
            <a:pPr marL="514350" indent="-514350">
              <a:buFont typeface="+mj-lt"/>
              <a:buAutoNum type="arabicPeriod"/>
            </a:pPr>
            <a:r>
              <a:rPr lang="en-US" sz="4000">
                <a:latin typeface="Narkisim" panose="020E0502050101010101" pitchFamily="34" charset="-79"/>
                <a:cs typeface="Narkisim" panose="020E0502050101010101" pitchFamily="34" charset="-79"/>
              </a:rPr>
              <a:t>Fuzzy Set Representation</a:t>
            </a:r>
          </a:p>
        </p:txBody>
      </p:sp>
    </p:spTree>
    <p:extLst>
      <p:ext uri="{BB962C8B-B14F-4D97-AF65-F5344CB8AC3E}">
        <p14:creationId xmlns:p14="http://schemas.microsoft.com/office/powerpoint/2010/main" val="79083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C629-B2B0-4976-8283-89FFEBE96F6D}"/>
              </a:ext>
            </a:extLst>
          </p:cNvPr>
          <p:cNvSpPr>
            <a:spLocks noGrp="1"/>
          </p:cNvSpPr>
          <p:nvPr>
            <p:ph type="title"/>
          </p:nvPr>
        </p:nvSpPr>
        <p:spPr/>
        <p:txBody>
          <a:bodyPr>
            <a:normAutofit/>
          </a:bodyPr>
          <a:lstStyle/>
          <a:p>
            <a:r>
              <a:rPr lang="en-US"/>
              <a:t>What is a FUZZY LOGIC?</a:t>
            </a:r>
          </a:p>
        </p:txBody>
      </p:sp>
      <p:sp>
        <p:nvSpPr>
          <p:cNvPr id="3" name="Slide Number Placeholder 2">
            <a:extLst>
              <a:ext uri="{FF2B5EF4-FFF2-40B4-BE49-F238E27FC236}">
                <a16:creationId xmlns:a16="http://schemas.microsoft.com/office/drawing/2014/main" id="{B8D4A84E-F262-4E27-9E78-420B075C4248}"/>
              </a:ext>
            </a:extLst>
          </p:cNvPr>
          <p:cNvSpPr>
            <a:spLocks noGrp="1"/>
          </p:cNvSpPr>
          <p:nvPr>
            <p:ph type="sldNum" sz="quarter" idx="12"/>
          </p:nvPr>
        </p:nvSpPr>
        <p:spPr/>
        <p:txBody>
          <a:bodyPr/>
          <a:lstStyle/>
          <a:p>
            <a:fld id="{1E81BDB4-5F3F-464A-A32A-75B544C87B3D}" type="slidenum">
              <a:rPr lang="en-US" smtClean="0"/>
              <a:pPr/>
              <a:t>4</a:t>
            </a:fld>
            <a:endParaRPr lang="en-US"/>
          </a:p>
        </p:txBody>
      </p:sp>
      <p:sp>
        <p:nvSpPr>
          <p:cNvPr id="4" name="TextBox 3">
            <a:extLst>
              <a:ext uri="{FF2B5EF4-FFF2-40B4-BE49-F238E27FC236}">
                <a16:creationId xmlns:a16="http://schemas.microsoft.com/office/drawing/2014/main" id="{9B46A959-2723-4CAB-967E-6B778FA96FC6}"/>
              </a:ext>
            </a:extLst>
          </p:cNvPr>
          <p:cNvSpPr txBox="1"/>
          <p:nvPr/>
        </p:nvSpPr>
        <p:spPr>
          <a:xfrm>
            <a:off x="1283110" y="1209368"/>
            <a:ext cx="9660193" cy="1569660"/>
          </a:xfrm>
          <a:prstGeom prst="rect">
            <a:avLst/>
          </a:prstGeom>
          <a:noFill/>
        </p:spPr>
        <p:txBody>
          <a:bodyPr wrap="square" rtlCol="0">
            <a:spAutoFit/>
          </a:bodyPr>
          <a:lstStyle/>
          <a:p>
            <a:pPr algn="just"/>
            <a:r>
              <a:rPr lang="en-US" sz="3200">
                <a:latin typeface="Narkisim" panose="020E0502050101010101" pitchFamily="34" charset="-79"/>
                <a:cs typeface="Narkisim" panose="020E0502050101010101" pitchFamily="34" charset="-79"/>
              </a:rPr>
              <a:t>Fuzzy Logic is an approach to computing based on “degrees of truth” rather than the usual “true or false” (1 or 0) Boolean logic on which the modern computer is based.</a:t>
            </a:r>
          </a:p>
        </p:txBody>
      </p:sp>
      <p:sp>
        <p:nvSpPr>
          <p:cNvPr id="14" name="Rectangle 13">
            <a:extLst>
              <a:ext uri="{FF2B5EF4-FFF2-40B4-BE49-F238E27FC236}">
                <a16:creationId xmlns:a16="http://schemas.microsoft.com/office/drawing/2014/main" id="{CE745A83-AECD-4761-818A-6BBD951B7D9D}"/>
              </a:ext>
            </a:extLst>
          </p:cNvPr>
          <p:cNvSpPr/>
          <p:nvPr/>
        </p:nvSpPr>
        <p:spPr>
          <a:xfrm>
            <a:off x="2620297" y="4801900"/>
            <a:ext cx="6096000" cy="646331"/>
          </a:xfrm>
          <a:prstGeom prst="rect">
            <a:avLst/>
          </a:prstGeom>
        </p:spPr>
        <p:txBody>
          <a:bodyPr>
            <a:spAutoFit/>
          </a:bodyPr>
          <a:lstStyle/>
          <a:p>
            <a:r>
              <a:rPr lang="en-US"/>
              <a:t>https://www.youtube.com/watch?v=YQY8yGl7xBM&amp;index=3&amp;list=PLIY8eNdw5tW9ZqgI9nfXxr6r-FHnLS90k</a:t>
            </a:r>
          </a:p>
        </p:txBody>
      </p:sp>
    </p:spTree>
    <p:extLst>
      <p:ext uri="{BB962C8B-B14F-4D97-AF65-F5344CB8AC3E}">
        <p14:creationId xmlns:p14="http://schemas.microsoft.com/office/powerpoint/2010/main" val="40134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2A1B-150D-4E4B-8EEC-8C5734502B87}"/>
              </a:ext>
            </a:extLst>
          </p:cNvPr>
          <p:cNvSpPr>
            <a:spLocks noGrp="1"/>
          </p:cNvSpPr>
          <p:nvPr>
            <p:ph type="title"/>
          </p:nvPr>
        </p:nvSpPr>
        <p:spPr/>
        <p:txBody>
          <a:bodyPr>
            <a:normAutofit/>
          </a:bodyPr>
          <a:lstStyle/>
          <a:p>
            <a:r>
              <a:rPr lang="en-US"/>
              <a:t>Binary/Traditional Logic vs. Fuzzy Logic</a:t>
            </a:r>
          </a:p>
        </p:txBody>
      </p:sp>
      <p:sp>
        <p:nvSpPr>
          <p:cNvPr id="3" name="Slide Number Placeholder 2">
            <a:extLst>
              <a:ext uri="{FF2B5EF4-FFF2-40B4-BE49-F238E27FC236}">
                <a16:creationId xmlns:a16="http://schemas.microsoft.com/office/drawing/2014/main" id="{E4F1A1C5-E47B-4C8E-A250-9A35FB21E53C}"/>
              </a:ext>
            </a:extLst>
          </p:cNvPr>
          <p:cNvSpPr>
            <a:spLocks noGrp="1"/>
          </p:cNvSpPr>
          <p:nvPr>
            <p:ph type="sldNum" sz="quarter" idx="12"/>
          </p:nvPr>
        </p:nvSpPr>
        <p:spPr/>
        <p:txBody>
          <a:bodyPr/>
          <a:lstStyle/>
          <a:p>
            <a:fld id="{1E81BDB4-5F3F-464A-A32A-75B544C87B3D}" type="slidenum">
              <a:rPr lang="en-US" smtClean="0"/>
              <a:pPr/>
              <a:t>5</a:t>
            </a:fld>
            <a:endParaRPr lang="en-US"/>
          </a:p>
        </p:txBody>
      </p:sp>
      <p:pic>
        <p:nvPicPr>
          <p:cNvPr id="4" name="Picture 3">
            <a:extLst>
              <a:ext uri="{FF2B5EF4-FFF2-40B4-BE49-F238E27FC236}">
                <a16:creationId xmlns:a16="http://schemas.microsoft.com/office/drawing/2014/main" id="{69362C6F-C53D-49B9-83D3-67E35B304D77}"/>
              </a:ext>
            </a:extLst>
          </p:cNvPr>
          <p:cNvPicPr>
            <a:picLocks noChangeAspect="1"/>
          </p:cNvPicPr>
          <p:nvPr/>
        </p:nvPicPr>
        <p:blipFill>
          <a:blip r:embed="rId2"/>
          <a:stretch>
            <a:fillRect/>
          </a:stretch>
        </p:blipFill>
        <p:spPr>
          <a:xfrm>
            <a:off x="1283110" y="1720120"/>
            <a:ext cx="5679512" cy="3417759"/>
          </a:xfrm>
          <a:prstGeom prst="rect">
            <a:avLst/>
          </a:prstGeom>
        </p:spPr>
      </p:pic>
      <p:sp>
        <p:nvSpPr>
          <p:cNvPr id="5" name="TextBox 4">
            <a:extLst>
              <a:ext uri="{FF2B5EF4-FFF2-40B4-BE49-F238E27FC236}">
                <a16:creationId xmlns:a16="http://schemas.microsoft.com/office/drawing/2014/main" id="{253BFA36-7D04-4758-B58C-FB528E56E5F8}"/>
              </a:ext>
            </a:extLst>
          </p:cNvPr>
          <p:cNvSpPr txBox="1"/>
          <p:nvPr/>
        </p:nvSpPr>
        <p:spPr>
          <a:xfrm>
            <a:off x="7533968" y="1889029"/>
            <a:ext cx="3660058" cy="304698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u="sng">
                <a:latin typeface="Narkisim" panose="020E0502050101010101" pitchFamily="34" charset="-79"/>
                <a:cs typeface="Narkisim" panose="020E0502050101010101" pitchFamily="34" charset="-79"/>
              </a:rPr>
              <a:t>Applications</a:t>
            </a:r>
          </a:p>
          <a:p>
            <a:pPr marL="339725" indent="-339725">
              <a:buFont typeface="+mj-lt"/>
              <a:buAutoNum type="arabicPeriod"/>
            </a:pPr>
            <a:r>
              <a:rPr lang="en-US" sz="2400">
                <a:latin typeface="Narkisim" panose="020E0502050101010101" pitchFamily="34" charset="-79"/>
                <a:cs typeface="Narkisim" panose="020E0502050101010101" pitchFamily="34" charset="-79"/>
              </a:rPr>
              <a:t>Weather Forecasting</a:t>
            </a:r>
          </a:p>
          <a:p>
            <a:pPr marL="339725" indent="-339725">
              <a:buFont typeface="+mj-lt"/>
              <a:buAutoNum type="arabicPeriod"/>
            </a:pPr>
            <a:r>
              <a:rPr lang="en-US" sz="2400">
                <a:latin typeface="Narkisim" panose="020E0502050101010101" pitchFamily="34" charset="-79"/>
                <a:cs typeface="Narkisim" panose="020E0502050101010101" pitchFamily="34" charset="-79"/>
              </a:rPr>
              <a:t>Business Decision Making</a:t>
            </a:r>
          </a:p>
          <a:p>
            <a:pPr marL="339725" indent="-339725">
              <a:buFont typeface="+mj-lt"/>
              <a:buAutoNum type="arabicPeriod"/>
            </a:pPr>
            <a:r>
              <a:rPr lang="en-US" sz="2400">
                <a:latin typeface="Narkisim" panose="020E0502050101010101" pitchFamily="34" charset="-79"/>
                <a:cs typeface="Narkisim" panose="020E0502050101010101" pitchFamily="34" charset="-79"/>
              </a:rPr>
              <a:t>AI &amp; Neural Network</a:t>
            </a:r>
          </a:p>
          <a:p>
            <a:pPr marL="339725" indent="-339725">
              <a:buFont typeface="+mj-lt"/>
              <a:buAutoNum type="arabicPeriod"/>
            </a:pPr>
            <a:r>
              <a:rPr lang="en-US" sz="2400">
                <a:latin typeface="Narkisim" panose="020E0502050101010101" pitchFamily="34" charset="-79"/>
                <a:cs typeface="Narkisim" panose="020E0502050101010101" pitchFamily="34" charset="-79"/>
              </a:rPr>
              <a:t>Soft Computing</a:t>
            </a:r>
          </a:p>
          <a:p>
            <a:pPr marL="339725" indent="-339725">
              <a:buFont typeface="+mj-lt"/>
              <a:buAutoNum type="arabicPeriod"/>
            </a:pPr>
            <a:r>
              <a:rPr lang="en-US" sz="2400">
                <a:latin typeface="Narkisim" panose="020E0502050101010101" pitchFamily="34" charset="-79"/>
                <a:cs typeface="Narkisim" panose="020E0502050101010101" pitchFamily="34" charset="-79"/>
              </a:rPr>
              <a:t>Electronics &amp; Telecommunications</a:t>
            </a:r>
          </a:p>
          <a:p>
            <a:pPr marL="339725" indent="-339725">
              <a:buFont typeface="+mj-lt"/>
              <a:buAutoNum type="arabicPeriod"/>
            </a:pPr>
            <a:r>
              <a:rPr lang="en-US" sz="2400">
                <a:latin typeface="Narkisim" panose="020E0502050101010101" pitchFamily="34" charset="-79"/>
                <a:cs typeface="Narkisim" panose="020E0502050101010101" pitchFamily="34" charset="-79"/>
              </a:rPr>
              <a:t>Robotics</a:t>
            </a:r>
          </a:p>
        </p:txBody>
      </p:sp>
      <p:sp>
        <p:nvSpPr>
          <p:cNvPr id="6" name="TextBox 5">
            <a:extLst>
              <a:ext uri="{FF2B5EF4-FFF2-40B4-BE49-F238E27FC236}">
                <a16:creationId xmlns:a16="http://schemas.microsoft.com/office/drawing/2014/main" id="{5051386C-CD71-48F5-A6DA-E6AC9529C2AE}"/>
              </a:ext>
            </a:extLst>
          </p:cNvPr>
          <p:cNvSpPr txBox="1"/>
          <p:nvPr/>
        </p:nvSpPr>
        <p:spPr>
          <a:xfrm>
            <a:off x="5928852" y="3130217"/>
            <a:ext cx="1253613"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Degree  of truth</a:t>
            </a:r>
          </a:p>
        </p:txBody>
      </p:sp>
      <p:cxnSp>
        <p:nvCxnSpPr>
          <p:cNvPr id="7" name="Straight Arrow Connector 6">
            <a:extLst>
              <a:ext uri="{FF2B5EF4-FFF2-40B4-BE49-F238E27FC236}">
                <a16:creationId xmlns:a16="http://schemas.microsoft.com/office/drawing/2014/main" id="{E82A02A7-841A-4ED0-AFA2-1E2DF5AAEAD3}"/>
              </a:ext>
            </a:extLst>
          </p:cNvPr>
          <p:cNvCxnSpPr/>
          <p:nvPr/>
        </p:nvCxnSpPr>
        <p:spPr>
          <a:xfrm flipH="1">
            <a:off x="5589639" y="3412523"/>
            <a:ext cx="294967" cy="14748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AB804F6-BFC6-4122-8BA9-226EC1CD1FB7}"/>
              </a:ext>
            </a:extLst>
          </p:cNvPr>
          <p:cNvSpPr txBox="1"/>
          <p:nvPr/>
        </p:nvSpPr>
        <p:spPr>
          <a:xfrm>
            <a:off x="1745226" y="4491548"/>
            <a:ext cx="146992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Membership Function</a:t>
            </a:r>
          </a:p>
        </p:txBody>
      </p:sp>
      <p:cxnSp>
        <p:nvCxnSpPr>
          <p:cNvPr id="9" name="Straight Arrow Connector 8">
            <a:extLst>
              <a:ext uri="{FF2B5EF4-FFF2-40B4-BE49-F238E27FC236}">
                <a16:creationId xmlns:a16="http://schemas.microsoft.com/office/drawing/2014/main" id="{D140F641-3570-4E6C-8DDB-ADA6784B9E5E}"/>
              </a:ext>
            </a:extLst>
          </p:cNvPr>
          <p:cNvCxnSpPr>
            <a:cxnSpLocks/>
            <a:stCxn id="8" idx="0"/>
          </p:cNvCxnSpPr>
          <p:nvPr/>
        </p:nvCxnSpPr>
        <p:spPr>
          <a:xfrm flipV="1">
            <a:off x="2480187" y="4149942"/>
            <a:ext cx="218768" cy="34160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887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C2E1-487F-4188-8F77-A45CE0F79571}"/>
              </a:ext>
            </a:extLst>
          </p:cNvPr>
          <p:cNvSpPr>
            <a:spLocks noGrp="1"/>
          </p:cNvSpPr>
          <p:nvPr>
            <p:ph type="title"/>
          </p:nvPr>
        </p:nvSpPr>
        <p:spPr/>
        <p:txBody>
          <a:bodyPr>
            <a:normAutofit/>
          </a:bodyPr>
          <a:lstStyle/>
          <a:p>
            <a:r>
              <a:rPr lang="en-US"/>
              <a:t>Crisp Set vs. Fuzzy Set</a:t>
            </a:r>
          </a:p>
        </p:txBody>
      </p:sp>
      <p:sp>
        <p:nvSpPr>
          <p:cNvPr id="3" name="Slide Number Placeholder 2">
            <a:extLst>
              <a:ext uri="{FF2B5EF4-FFF2-40B4-BE49-F238E27FC236}">
                <a16:creationId xmlns:a16="http://schemas.microsoft.com/office/drawing/2014/main" id="{A541DE16-3FC3-48C1-9E67-13A41BECA670}"/>
              </a:ext>
            </a:extLst>
          </p:cNvPr>
          <p:cNvSpPr>
            <a:spLocks noGrp="1"/>
          </p:cNvSpPr>
          <p:nvPr>
            <p:ph type="sldNum" sz="quarter" idx="12"/>
          </p:nvPr>
        </p:nvSpPr>
        <p:spPr/>
        <p:txBody>
          <a:bodyPr/>
          <a:lstStyle/>
          <a:p>
            <a:fld id="{1E81BDB4-5F3F-464A-A32A-75B544C87B3D}" type="slidenum">
              <a:rPr lang="en-US" smtClean="0"/>
              <a:pPr/>
              <a:t>6</a:t>
            </a:fld>
            <a:endParaRPr lang="en-US"/>
          </a:p>
        </p:txBody>
      </p:sp>
      <p:sp>
        <p:nvSpPr>
          <p:cNvPr id="4" name="TextBox 3">
            <a:extLst>
              <a:ext uri="{FF2B5EF4-FFF2-40B4-BE49-F238E27FC236}">
                <a16:creationId xmlns:a16="http://schemas.microsoft.com/office/drawing/2014/main" id="{9FE6D946-55F3-4EEA-B8CC-5DF342729681}"/>
              </a:ext>
            </a:extLst>
          </p:cNvPr>
          <p:cNvSpPr txBox="1"/>
          <p:nvPr/>
        </p:nvSpPr>
        <p:spPr>
          <a:xfrm>
            <a:off x="838200" y="1179871"/>
            <a:ext cx="10515600" cy="3539430"/>
          </a:xfrm>
          <a:prstGeom prst="rect">
            <a:avLst/>
          </a:prstGeom>
          <a:noFill/>
        </p:spPr>
        <p:txBody>
          <a:bodyPr wrap="square" rtlCol="0">
            <a:spAutoFit/>
          </a:bodyPr>
          <a:lstStyle/>
          <a:p>
            <a:pPr marL="514350" indent="-514350">
              <a:buFont typeface="+mj-lt"/>
              <a:buAutoNum type="arabicPeriod"/>
            </a:pPr>
            <a:r>
              <a:rPr lang="en-US" sz="2800">
                <a:latin typeface="Narkisim" panose="020E0502050101010101" pitchFamily="34" charset="-79"/>
                <a:cs typeface="Narkisim" panose="020E0502050101010101" pitchFamily="34" charset="-79"/>
              </a:rPr>
              <a:t>Crisp Set </a:t>
            </a:r>
            <a:r>
              <a:rPr lang="en-US" sz="2800">
                <a:latin typeface="Narkisim" panose="020E0502050101010101" pitchFamily="34" charset="-79"/>
                <a:cs typeface="Narkisim" panose="020E0502050101010101" pitchFamily="34" charset="-79"/>
                <a:sym typeface="Wingdings" panose="05000000000000000000" pitchFamily="2" charset="2"/>
              </a:rPr>
              <a:t> Classical sets which have distinct objects. For e.g., </a:t>
            </a:r>
          </a:p>
          <a:p>
            <a:r>
              <a:rPr lang="en-US" sz="2800">
                <a:latin typeface="Narkisim" panose="020E0502050101010101" pitchFamily="34" charset="-79"/>
                <a:cs typeface="Narkisim" panose="020E0502050101010101" pitchFamily="34" charset="-79"/>
                <a:sym typeface="Wingdings" panose="05000000000000000000" pitchFamily="2" charset="2"/>
              </a:rPr>
              <a:t>		A = {apples, oranges,mangoes}</a:t>
            </a:r>
          </a:p>
          <a:p>
            <a:r>
              <a:rPr lang="en-US" sz="2800">
                <a:latin typeface="Narkisim" panose="020E0502050101010101" pitchFamily="34" charset="-79"/>
                <a:cs typeface="Narkisim" panose="020E0502050101010101" pitchFamily="34" charset="-79"/>
                <a:sym typeface="Wingdings" panose="05000000000000000000" pitchFamily="2" charset="2"/>
              </a:rPr>
              <a:t>		B = {2, 4, 6, 8}</a:t>
            </a:r>
          </a:p>
          <a:p>
            <a:r>
              <a:rPr lang="en-US" sz="2800">
                <a:latin typeface="Narkisim" panose="020E0502050101010101" pitchFamily="34" charset="-79"/>
                <a:cs typeface="Narkisim" panose="020E0502050101010101" pitchFamily="34" charset="-79"/>
                <a:sym typeface="Wingdings" panose="05000000000000000000" pitchFamily="2" charset="2"/>
              </a:rPr>
              <a:t>	(each element is called an entity / member)</a:t>
            </a:r>
          </a:p>
          <a:p>
            <a:endParaRPr lang="en-US" sz="2800">
              <a:latin typeface="Narkisim" panose="020E0502050101010101" pitchFamily="34" charset="-79"/>
              <a:cs typeface="Narkisim" panose="020E0502050101010101" pitchFamily="34" charset="-79"/>
            </a:endParaRPr>
          </a:p>
          <a:p>
            <a:pPr marL="514350" indent="-514350">
              <a:buFont typeface="+mj-lt"/>
              <a:buAutoNum type="arabicPeriod" startAt="2"/>
            </a:pPr>
            <a:r>
              <a:rPr lang="en-US" sz="2800">
                <a:latin typeface="Narkisim" panose="020E0502050101010101" pitchFamily="34" charset="-79"/>
                <a:cs typeface="Narkisim" panose="020E0502050101010101" pitchFamily="34" charset="-79"/>
              </a:rPr>
              <a:t>Fuzzy Set </a:t>
            </a:r>
            <a:r>
              <a:rPr lang="en-US" sz="2800">
                <a:latin typeface="Narkisim" panose="020E0502050101010101" pitchFamily="34" charset="-79"/>
                <a:cs typeface="Narkisim" panose="020E0502050101010101" pitchFamily="34" charset="-79"/>
                <a:sym typeface="Wingdings" panose="05000000000000000000" pitchFamily="2" charset="2"/>
              </a:rPr>
              <a:t> Based on the degree of membership concept.</a:t>
            </a:r>
          </a:p>
          <a:p>
            <a:r>
              <a:rPr lang="en-US" sz="2800">
                <a:latin typeface="Narkisim" panose="020E0502050101010101" pitchFamily="34" charset="-79"/>
                <a:cs typeface="Narkisim" panose="020E0502050101010101" pitchFamily="34" charset="-79"/>
                <a:sym typeface="Wingdings" panose="05000000000000000000" pitchFamily="2" charset="2"/>
              </a:rPr>
              <a:t>		A = {    0.4    +    0.6    +   0.7   }</a:t>
            </a:r>
          </a:p>
          <a:p>
            <a:endParaRPr lang="en-US" sz="2800">
              <a:latin typeface="Narkisim" panose="020E0502050101010101" pitchFamily="34" charset="-79"/>
              <a:cs typeface="Narkisim" panose="020E0502050101010101" pitchFamily="34" charset="-79"/>
              <a:sym typeface="Wingdings" panose="05000000000000000000" pitchFamily="2" charset="2"/>
            </a:endParaRPr>
          </a:p>
        </p:txBody>
      </p:sp>
      <p:cxnSp>
        <p:nvCxnSpPr>
          <p:cNvPr id="6" name="Straight Connector 5">
            <a:extLst>
              <a:ext uri="{FF2B5EF4-FFF2-40B4-BE49-F238E27FC236}">
                <a16:creationId xmlns:a16="http://schemas.microsoft.com/office/drawing/2014/main" id="{5E5F5ACA-9554-49FC-8BFE-887F5C391AD4}"/>
              </a:ext>
            </a:extLst>
          </p:cNvPr>
          <p:cNvCxnSpPr/>
          <p:nvPr/>
        </p:nvCxnSpPr>
        <p:spPr>
          <a:xfrm>
            <a:off x="3790335" y="4144297"/>
            <a:ext cx="7374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590E223-4129-4B43-9272-E6816142E112}"/>
              </a:ext>
            </a:extLst>
          </p:cNvPr>
          <p:cNvSpPr txBox="1"/>
          <p:nvPr/>
        </p:nvSpPr>
        <p:spPr>
          <a:xfrm>
            <a:off x="3819834" y="4088305"/>
            <a:ext cx="840658" cy="461665"/>
          </a:xfrm>
          <a:prstGeom prst="rect">
            <a:avLst/>
          </a:prstGeom>
          <a:noFill/>
        </p:spPr>
        <p:txBody>
          <a:bodyPr wrap="square" rtlCol="0">
            <a:spAutoFit/>
          </a:bodyPr>
          <a:lstStyle/>
          <a:p>
            <a:r>
              <a:rPr lang="en-US" sz="2400">
                <a:latin typeface="Narkisim" panose="020E0502050101010101" pitchFamily="34" charset="-79"/>
                <a:cs typeface="Narkisim" panose="020E0502050101010101" pitchFamily="34" charset="-79"/>
              </a:rPr>
              <a:t>train</a:t>
            </a:r>
          </a:p>
        </p:txBody>
      </p:sp>
      <p:cxnSp>
        <p:nvCxnSpPr>
          <p:cNvPr id="8" name="Straight Connector 7">
            <a:extLst>
              <a:ext uri="{FF2B5EF4-FFF2-40B4-BE49-F238E27FC236}">
                <a16:creationId xmlns:a16="http://schemas.microsoft.com/office/drawing/2014/main" id="{6AEEA64F-616D-4147-A6F5-BEBB65C2C32D}"/>
              </a:ext>
            </a:extLst>
          </p:cNvPr>
          <p:cNvCxnSpPr/>
          <p:nvPr/>
        </p:nvCxnSpPr>
        <p:spPr>
          <a:xfrm>
            <a:off x="5181600" y="4144297"/>
            <a:ext cx="7374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6A04E8E-51C9-4F55-8772-ABA6E8B108FB}"/>
              </a:ext>
            </a:extLst>
          </p:cNvPr>
          <p:cNvCxnSpPr/>
          <p:nvPr/>
        </p:nvCxnSpPr>
        <p:spPr>
          <a:xfrm>
            <a:off x="6440128" y="4144297"/>
            <a:ext cx="7374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C639E4-8C5F-4124-A418-859C89337CAE}"/>
              </a:ext>
            </a:extLst>
          </p:cNvPr>
          <p:cNvSpPr txBox="1"/>
          <p:nvPr/>
        </p:nvSpPr>
        <p:spPr>
          <a:xfrm>
            <a:off x="5181600" y="4088304"/>
            <a:ext cx="840658" cy="461665"/>
          </a:xfrm>
          <a:prstGeom prst="rect">
            <a:avLst/>
          </a:prstGeom>
          <a:noFill/>
        </p:spPr>
        <p:txBody>
          <a:bodyPr wrap="square" rtlCol="0">
            <a:spAutoFit/>
          </a:bodyPr>
          <a:lstStyle/>
          <a:p>
            <a:pPr algn="ctr"/>
            <a:r>
              <a:rPr lang="en-US" sz="2400">
                <a:latin typeface="Narkisim" panose="020E0502050101010101" pitchFamily="34" charset="-79"/>
                <a:cs typeface="Narkisim" panose="020E0502050101010101" pitchFamily="34" charset="-79"/>
              </a:rPr>
              <a:t>car</a:t>
            </a:r>
          </a:p>
        </p:txBody>
      </p:sp>
      <p:sp>
        <p:nvSpPr>
          <p:cNvPr id="11" name="TextBox 10">
            <a:extLst>
              <a:ext uri="{FF2B5EF4-FFF2-40B4-BE49-F238E27FC236}">
                <a16:creationId xmlns:a16="http://schemas.microsoft.com/office/drawing/2014/main" id="{9CEE9DAB-8D7E-44FF-B454-7A8F993445CF}"/>
              </a:ext>
            </a:extLst>
          </p:cNvPr>
          <p:cNvSpPr txBox="1"/>
          <p:nvPr/>
        </p:nvSpPr>
        <p:spPr>
          <a:xfrm>
            <a:off x="6484375" y="4073557"/>
            <a:ext cx="840658" cy="461665"/>
          </a:xfrm>
          <a:prstGeom prst="rect">
            <a:avLst/>
          </a:prstGeom>
          <a:noFill/>
        </p:spPr>
        <p:txBody>
          <a:bodyPr wrap="square" rtlCol="0">
            <a:spAutoFit/>
          </a:bodyPr>
          <a:lstStyle/>
          <a:p>
            <a:r>
              <a:rPr lang="en-US" sz="2400">
                <a:latin typeface="Narkisim" panose="020E0502050101010101" pitchFamily="34" charset="-79"/>
                <a:cs typeface="Narkisim" panose="020E0502050101010101" pitchFamily="34" charset="-79"/>
              </a:rPr>
              <a:t>cycle</a:t>
            </a:r>
          </a:p>
        </p:txBody>
      </p:sp>
      <p:sp>
        <p:nvSpPr>
          <p:cNvPr id="12" name="TextBox 11">
            <a:extLst>
              <a:ext uri="{FF2B5EF4-FFF2-40B4-BE49-F238E27FC236}">
                <a16:creationId xmlns:a16="http://schemas.microsoft.com/office/drawing/2014/main" id="{4C33FC29-AEA8-4F0B-97A5-F514EE619EBD}"/>
              </a:ext>
            </a:extLst>
          </p:cNvPr>
          <p:cNvSpPr txBox="1"/>
          <p:nvPr/>
        </p:nvSpPr>
        <p:spPr>
          <a:xfrm>
            <a:off x="7325033" y="4587446"/>
            <a:ext cx="3436374" cy="461665"/>
          </a:xfrm>
          <a:prstGeom prst="rect">
            <a:avLst/>
          </a:prstGeom>
          <a:noFill/>
          <a:ln>
            <a:solidFill>
              <a:schemeClr val="tx1"/>
            </a:solidFill>
          </a:ln>
        </p:spPr>
        <p:txBody>
          <a:bodyPr wrap="square" rtlCol="0">
            <a:spAutoFit/>
          </a:bodyPr>
          <a:lstStyle/>
          <a:p>
            <a:r>
              <a:rPr lang="en-US" sz="2400">
                <a:latin typeface="Narkisim" panose="020E0502050101010101" pitchFamily="34" charset="-79"/>
                <a:cs typeface="Narkisim" panose="020E0502050101010101" pitchFamily="34" charset="-79"/>
              </a:rPr>
              <a:t>0.4 </a:t>
            </a:r>
            <a:r>
              <a:rPr lang="en-US" sz="2400">
                <a:latin typeface="Narkisim" panose="020E0502050101010101" pitchFamily="34" charset="-79"/>
                <a:cs typeface="Narkisim" panose="020E0502050101010101" pitchFamily="34" charset="-79"/>
                <a:sym typeface="Wingdings" panose="05000000000000000000" pitchFamily="2" charset="2"/>
              </a:rPr>
              <a:t> membership degree</a:t>
            </a:r>
            <a:endParaRPr lang="en-US" sz="2400">
              <a:latin typeface="Narkisim" panose="020E0502050101010101" pitchFamily="34" charset="-79"/>
              <a:cs typeface="Narkisim" panose="020E0502050101010101" pitchFamily="34" charset="-79"/>
            </a:endParaRPr>
          </a:p>
        </p:txBody>
      </p:sp>
      <p:sp>
        <p:nvSpPr>
          <p:cNvPr id="13" name="TextBox 12">
            <a:extLst>
              <a:ext uri="{FF2B5EF4-FFF2-40B4-BE49-F238E27FC236}">
                <a16:creationId xmlns:a16="http://schemas.microsoft.com/office/drawing/2014/main" id="{C3602C22-7729-4BD1-B6EE-DDFD041A8470}"/>
              </a:ext>
            </a:extLst>
          </p:cNvPr>
          <p:cNvSpPr txBox="1"/>
          <p:nvPr/>
        </p:nvSpPr>
        <p:spPr>
          <a:xfrm>
            <a:off x="2241755" y="4605962"/>
            <a:ext cx="4935793" cy="707886"/>
          </a:xfrm>
          <a:prstGeom prst="rect">
            <a:avLst/>
          </a:prstGeom>
          <a:noFill/>
        </p:spPr>
        <p:txBody>
          <a:bodyPr wrap="square" rtlCol="0">
            <a:spAutoFit/>
          </a:bodyPr>
          <a:lstStyle/>
          <a:p>
            <a:pPr marL="236538" indent="-236538" algn="just">
              <a:buFont typeface="Arial" panose="020B0604020202020204" pitchFamily="34" charset="0"/>
              <a:buChar char="•"/>
            </a:pPr>
            <a:r>
              <a:rPr lang="en-US" sz="2000" b="1">
                <a:latin typeface="Tahoma" panose="020B0604030504040204" pitchFamily="34" charset="0"/>
                <a:ea typeface="Tahoma" panose="020B0604030504040204" pitchFamily="34" charset="0"/>
                <a:cs typeface="Tahoma" panose="020B0604030504040204" pitchFamily="34" charset="0"/>
              </a:rPr>
              <a:t>train</a:t>
            </a:r>
            <a:r>
              <a:rPr lang="en-US" sz="2000">
                <a:latin typeface="Tahoma" panose="020B0604030504040204" pitchFamily="34" charset="0"/>
                <a:ea typeface="Tahoma" panose="020B0604030504040204" pitchFamily="34" charset="0"/>
                <a:cs typeface="Tahoma" panose="020B0604030504040204" pitchFamily="34" charset="0"/>
              </a:rPr>
              <a:t> has a degree of membership of </a:t>
            </a:r>
            <a:r>
              <a:rPr lang="en-US" sz="2000" b="1">
                <a:latin typeface="Tahoma" panose="020B0604030504040204" pitchFamily="34" charset="0"/>
                <a:ea typeface="Tahoma" panose="020B0604030504040204" pitchFamily="34" charset="0"/>
                <a:cs typeface="Tahoma" panose="020B0604030504040204" pitchFamily="34" charset="0"/>
              </a:rPr>
              <a:t>0.4 </a:t>
            </a:r>
            <a:r>
              <a:rPr lang="en-US" sz="2000">
                <a:latin typeface="Tahoma" panose="020B0604030504040204" pitchFamily="34" charset="0"/>
                <a:ea typeface="Tahoma" panose="020B0604030504040204" pitchFamily="34" charset="0"/>
                <a:cs typeface="Tahoma" panose="020B0604030504040204" pitchFamily="34" charset="0"/>
              </a:rPr>
              <a:t>associated with fuzzy set A.</a:t>
            </a:r>
          </a:p>
        </p:txBody>
      </p:sp>
      <p:sp>
        <p:nvSpPr>
          <p:cNvPr id="14" name="Rectangle 13">
            <a:extLst>
              <a:ext uri="{FF2B5EF4-FFF2-40B4-BE49-F238E27FC236}">
                <a16:creationId xmlns:a16="http://schemas.microsoft.com/office/drawing/2014/main" id="{FC665903-5E11-4262-BB14-C93483B3DEE9}"/>
              </a:ext>
            </a:extLst>
          </p:cNvPr>
          <p:cNvSpPr/>
          <p:nvPr/>
        </p:nvSpPr>
        <p:spPr>
          <a:xfrm>
            <a:off x="1229032" y="5337433"/>
            <a:ext cx="10124767" cy="923330"/>
          </a:xfrm>
          <a:prstGeom prst="rect">
            <a:avLst/>
          </a:prstGeom>
          <a:ln>
            <a:solidFill>
              <a:schemeClr val="tx1"/>
            </a:solidFill>
          </a:ln>
        </p:spPr>
        <p:txBody>
          <a:bodyPr wrap="square">
            <a:spAutoFit/>
          </a:bodyPr>
          <a:lstStyle/>
          <a:p>
            <a:pPr marL="236538" indent="-236538" algn="just">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If the degree of membership is 0, it means that the element is not associated (or, least associated) with set A.</a:t>
            </a:r>
          </a:p>
          <a:p>
            <a:pPr marL="236538" indent="-236538" algn="just">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If the degree of membership is 1, it means that the element is strongly associated with set A.</a:t>
            </a:r>
          </a:p>
        </p:txBody>
      </p:sp>
    </p:spTree>
    <p:extLst>
      <p:ext uri="{BB962C8B-B14F-4D97-AF65-F5344CB8AC3E}">
        <p14:creationId xmlns:p14="http://schemas.microsoft.com/office/powerpoint/2010/main" val="83082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DF9B-58DC-4199-A316-EB978265751D}"/>
              </a:ext>
            </a:extLst>
          </p:cNvPr>
          <p:cNvSpPr>
            <a:spLocks noGrp="1"/>
          </p:cNvSpPr>
          <p:nvPr>
            <p:ph type="title"/>
          </p:nvPr>
        </p:nvSpPr>
        <p:spPr/>
        <p:txBody>
          <a:bodyPr>
            <a:normAutofit fontScale="90000"/>
          </a:bodyPr>
          <a:lstStyle/>
          <a:p>
            <a:r>
              <a:rPr lang="en-US"/>
              <a:t>Union, Intersection, Complement, Difference</a:t>
            </a:r>
          </a:p>
        </p:txBody>
      </p:sp>
      <p:sp>
        <p:nvSpPr>
          <p:cNvPr id="3" name="Slide Number Placeholder 2">
            <a:extLst>
              <a:ext uri="{FF2B5EF4-FFF2-40B4-BE49-F238E27FC236}">
                <a16:creationId xmlns:a16="http://schemas.microsoft.com/office/drawing/2014/main" id="{B1FA4ED4-AF7F-4078-A037-17161EA9A480}"/>
              </a:ext>
            </a:extLst>
          </p:cNvPr>
          <p:cNvSpPr>
            <a:spLocks noGrp="1"/>
          </p:cNvSpPr>
          <p:nvPr>
            <p:ph type="sldNum" sz="quarter" idx="12"/>
          </p:nvPr>
        </p:nvSpPr>
        <p:spPr/>
        <p:txBody>
          <a:bodyPr/>
          <a:lstStyle/>
          <a:p>
            <a:fld id="{1E81BDB4-5F3F-464A-A32A-75B544C87B3D}" type="slidenum">
              <a:rPr lang="en-US" smtClean="0"/>
              <a:pPr/>
              <a:t>7</a:t>
            </a:fld>
            <a:endParaRPr lang="en-US"/>
          </a:p>
        </p:txBody>
      </p:sp>
      <p:pic>
        <p:nvPicPr>
          <p:cNvPr id="4" name="Picture 3">
            <a:extLst>
              <a:ext uri="{FF2B5EF4-FFF2-40B4-BE49-F238E27FC236}">
                <a16:creationId xmlns:a16="http://schemas.microsoft.com/office/drawing/2014/main" id="{D528E561-E505-4D32-AF3B-F99FCB127976}"/>
              </a:ext>
            </a:extLst>
          </p:cNvPr>
          <p:cNvPicPr>
            <a:picLocks noChangeAspect="1"/>
          </p:cNvPicPr>
          <p:nvPr/>
        </p:nvPicPr>
        <p:blipFill>
          <a:blip r:embed="rId2"/>
          <a:stretch>
            <a:fillRect/>
          </a:stretch>
        </p:blipFill>
        <p:spPr>
          <a:xfrm>
            <a:off x="1114425" y="990600"/>
            <a:ext cx="9963150" cy="4876800"/>
          </a:xfrm>
          <a:prstGeom prst="rect">
            <a:avLst/>
          </a:prstGeom>
        </p:spPr>
      </p:pic>
    </p:spTree>
    <p:extLst>
      <p:ext uri="{BB962C8B-B14F-4D97-AF65-F5344CB8AC3E}">
        <p14:creationId xmlns:p14="http://schemas.microsoft.com/office/powerpoint/2010/main" val="121638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DF9B-58DC-4199-A316-EB978265751D}"/>
              </a:ext>
            </a:extLst>
          </p:cNvPr>
          <p:cNvSpPr>
            <a:spLocks noGrp="1"/>
          </p:cNvSpPr>
          <p:nvPr>
            <p:ph type="title"/>
          </p:nvPr>
        </p:nvSpPr>
        <p:spPr/>
        <p:txBody>
          <a:bodyPr>
            <a:normAutofit fontScale="90000"/>
          </a:bodyPr>
          <a:lstStyle/>
          <a:p>
            <a:r>
              <a:rPr lang="en-US"/>
              <a:t>Union, Intersection, Complement, Difference</a:t>
            </a:r>
          </a:p>
        </p:txBody>
      </p:sp>
      <p:sp>
        <p:nvSpPr>
          <p:cNvPr id="3" name="Slide Number Placeholder 2">
            <a:extLst>
              <a:ext uri="{FF2B5EF4-FFF2-40B4-BE49-F238E27FC236}">
                <a16:creationId xmlns:a16="http://schemas.microsoft.com/office/drawing/2014/main" id="{B1FA4ED4-AF7F-4078-A037-17161EA9A480}"/>
              </a:ext>
            </a:extLst>
          </p:cNvPr>
          <p:cNvSpPr>
            <a:spLocks noGrp="1"/>
          </p:cNvSpPr>
          <p:nvPr>
            <p:ph type="sldNum" sz="quarter" idx="12"/>
          </p:nvPr>
        </p:nvSpPr>
        <p:spPr/>
        <p:txBody>
          <a:bodyPr/>
          <a:lstStyle/>
          <a:p>
            <a:fld id="{1E81BDB4-5F3F-464A-A32A-75B544C87B3D}" type="slidenum">
              <a:rPr lang="en-US" smtClean="0"/>
              <a:pPr/>
              <a:t>8</a:t>
            </a:fld>
            <a:endParaRPr lang="en-US"/>
          </a:p>
        </p:txBody>
      </p:sp>
      <p:pic>
        <p:nvPicPr>
          <p:cNvPr id="5" name="Picture 4">
            <a:extLst>
              <a:ext uri="{FF2B5EF4-FFF2-40B4-BE49-F238E27FC236}">
                <a16:creationId xmlns:a16="http://schemas.microsoft.com/office/drawing/2014/main" id="{18AE21FC-F522-472A-9ACB-107F1084DCF5}"/>
              </a:ext>
            </a:extLst>
          </p:cNvPr>
          <p:cNvPicPr>
            <a:picLocks noChangeAspect="1"/>
          </p:cNvPicPr>
          <p:nvPr/>
        </p:nvPicPr>
        <p:blipFill>
          <a:blip r:embed="rId2"/>
          <a:stretch>
            <a:fillRect/>
          </a:stretch>
        </p:blipFill>
        <p:spPr>
          <a:xfrm>
            <a:off x="1428750" y="966787"/>
            <a:ext cx="9334500" cy="4924425"/>
          </a:xfrm>
          <a:prstGeom prst="rect">
            <a:avLst/>
          </a:prstGeom>
        </p:spPr>
      </p:pic>
    </p:spTree>
    <p:extLst>
      <p:ext uri="{BB962C8B-B14F-4D97-AF65-F5344CB8AC3E}">
        <p14:creationId xmlns:p14="http://schemas.microsoft.com/office/powerpoint/2010/main" val="85894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DF9B-58DC-4199-A316-EB978265751D}"/>
              </a:ext>
            </a:extLst>
          </p:cNvPr>
          <p:cNvSpPr>
            <a:spLocks noGrp="1"/>
          </p:cNvSpPr>
          <p:nvPr>
            <p:ph type="title"/>
          </p:nvPr>
        </p:nvSpPr>
        <p:spPr/>
        <p:txBody>
          <a:bodyPr>
            <a:normAutofit fontScale="90000"/>
          </a:bodyPr>
          <a:lstStyle/>
          <a:p>
            <a:r>
              <a:rPr lang="en-US"/>
              <a:t>Union, Intersection, Complement, Difference</a:t>
            </a:r>
          </a:p>
        </p:txBody>
      </p:sp>
      <p:sp>
        <p:nvSpPr>
          <p:cNvPr id="3" name="Slide Number Placeholder 2">
            <a:extLst>
              <a:ext uri="{FF2B5EF4-FFF2-40B4-BE49-F238E27FC236}">
                <a16:creationId xmlns:a16="http://schemas.microsoft.com/office/drawing/2014/main" id="{B1FA4ED4-AF7F-4078-A037-17161EA9A480}"/>
              </a:ext>
            </a:extLst>
          </p:cNvPr>
          <p:cNvSpPr>
            <a:spLocks noGrp="1"/>
          </p:cNvSpPr>
          <p:nvPr>
            <p:ph type="sldNum" sz="quarter" idx="12"/>
          </p:nvPr>
        </p:nvSpPr>
        <p:spPr/>
        <p:txBody>
          <a:bodyPr/>
          <a:lstStyle/>
          <a:p>
            <a:fld id="{1E81BDB4-5F3F-464A-A32A-75B544C87B3D}" type="slidenum">
              <a:rPr lang="en-US" smtClean="0"/>
              <a:pPr/>
              <a:t>9</a:t>
            </a:fld>
            <a:endParaRPr lang="en-US"/>
          </a:p>
        </p:txBody>
      </p:sp>
      <p:pic>
        <p:nvPicPr>
          <p:cNvPr id="4" name="Picture 3">
            <a:extLst>
              <a:ext uri="{FF2B5EF4-FFF2-40B4-BE49-F238E27FC236}">
                <a16:creationId xmlns:a16="http://schemas.microsoft.com/office/drawing/2014/main" id="{9502ACDF-87CB-4E21-A04F-2F70C66CEFB7}"/>
              </a:ext>
            </a:extLst>
          </p:cNvPr>
          <p:cNvPicPr>
            <a:picLocks noChangeAspect="1"/>
          </p:cNvPicPr>
          <p:nvPr/>
        </p:nvPicPr>
        <p:blipFill>
          <a:blip r:embed="rId2"/>
          <a:stretch>
            <a:fillRect/>
          </a:stretch>
        </p:blipFill>
        <p:spPr>
          <a:xfrm>
            <a:off x="1695450" y="1009650"/>
            <a:ext cx="8801100" cy="4838700"/>
          </a:xfrm>
          <a:prstGeom prst="rect">
            <a:avLst/>
          </a:prstGeom>
        </p:spPr>
      </p:pic>
    </p:spTree>
    <p:extLst>
      <p:ext uri="{BB962C8B-B14F-4D97-AF65-F5344CB8AC3E}">
        <p14:creationId xmlns:p14="http://schemas.microsoft.com/office/powerpoint/2010/main" val="1618752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Words>
  <Application>Microsoft Office PowerPoint</Application>
  <PresentationFormat>Widescreen</PresentationFormat>
  <Paragraphs>196</Paragraphs>
  <Slides>28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Aparajita</vt:lpstr>
      <vt:lpstr>Arial</vt:lpstr>
      <vt:lpstr>Arial Rounded MT Bold</vt:lpstr>
      <vt:lpstr>Calibri</vt:lpstr>
      <vt:lpstr>Calibri Light</vt:lpstr>
      <vt:lpstr>Narkisim</vt:lpstr>
      <vt:lpstr>Open Sans</vt:lpstr>
      <vt:lpstr>Roboto</vt:lpstr>
      <vt:lpstr>SFMono-Regular</vt:lpstr>
      <vt:lpstr>Tahoma</vt:lpstr>
      <vt:lpstr>Times New Roman</vt:lpstr>
      <vt:lpstr>Wingdings</vt:lpstr>
      <vt:lpstr>Office Theme</vt:lpstr>
      <vt:lpstr>Introduction to Fuzzy Logic, Fuzzy Sets &amp; Fuzzy Set Operations</vt:lpstr>
      <vt:lpstr>PowerPoint Presentation</vt:lpstr>
      <vt:lpstr>Topics to be Covered</vt:lpstr>
      <vt:lpstr>What is a FUZZY LOGIC?</vt:lpstr>
      <vt:lpstr>Binary/Traditional Logic vs. Fuzzy Logic</vt:lpstr>
      <vt:lpstr>Crisp Set vs. Fuzzy Set</vt:lpstr>
      <vt:lpstr>Union, Intersection, Complement, Difference</vt:lpstr>
      <vt:lpstr>Union, Intersection, Complement, Difference</vt:lpstr>
      <vt:lpstr>Union, Intersection, Complement, Difference</vt:lpstr>
      <vt:lpstr>Union, Intersection, Complement, Difference</vt:lpstr>
      <vt:lpstr>Algebraic Sum, Algebraic product, Bounded Sum, Bounded Difference</vt:lpstr>
      <vt:lpstr>PowerPoint Presentation</vt:lpstr>
      <vt:lpstr>PowerPoint Presentation</vt:lpstr>
      <vt:lpstr>PowerPoint Presentation</vt:lpstr>
      <vt:lpstr>Classical Relations &amp; Cartesian Product of Sets</vt:lpstr>
      <vt:lpstr>Classical Relations</vt:lpstr>
      <vt:lpstr>PowerPoint Presentation</vt:lpstr>
      <vt:lpstr>Operations on Classical Relations</vt:lpstr>
      <vt:lpstr>Properties of Classical Relations</vt:lpstr>
      <vt:lpstr>Fuzzy Logic</vt:lpstr>
      <vt:lpstr>PowerPoint Presentation</vt:lpstr>
      <vt:lpstr>PowerPoint Presentation</vt:lpstr>
      <vt:lpstr>PowerPoint Presentation</vt:lpstr>
      <vt:lpstr>Crisp Set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Fuzzy Logic, Fuzzy Sets &amp; Fuzzy Set Operations</dc:title>
  <dc:creator>AnindyaPC</dc:creator>
  <cp:lastModifiedBy>AnindyaPC</cp:lastModifiedBy>
  <cp:revision>2</cp:revision>
  <dcterms:created xsi:type="dcterms:W3CDTF">2018-07-08T02:18:11Z</dcterms:created>
  <dcterms:modified xsi:type="dcterms:W3CDTF">2018-07-08T02:19:02Z</dcterms:modified>
</cp:coreProperties>
</file>