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71.xml"/>
  <Override ContentType="application/vnd.openxmlformats-officedocument.presentationml.notesSlide+xml" PartName="/ppt/notesSlides/notesSlide18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0.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174.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8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69.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179.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65.xml"/>
  <Override ContentType="application/vnd.openxmlformats-officedocument.presentationml.notesSlide+xml" PartName="/ppt/notesSlides/notesSlide183.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67.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81.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164.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16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notesSlide+xml" PartName="/ppt/notesSlides/notesSlide188.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170.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184.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178.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180.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181.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18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71.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8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32.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Lst>
  <p:sldSz cy="6858000" cx="9144000"/>
  <p:notesSz cx="6858000" cy="9144000"/>
  <p:embeddedFontLst>
    <p:embeddedFont>
      <p:font typeface="Caladea"/>
      <p:regular r:id="rId196"/>
      <p:bold r:id="rId197"/>
      <p:italic r:id="rId198"/>
      <p:boldItalic r:id="rId199"/>
    </p:embeddedFont>
    <p:embeddedFont>
      <p:font typeface="Helvetica Neue"/>
      <p:regular r:id="rId200"/>
      <p:bold r:id="rId201"/>
      <p:italic r:id="rId202"/>
      <p:boldItalic r:id="rId203"/>
    </p:embeddedFont>
    <p:embeddedFont>
      <p:font typeface="Carlito"/>
      <p:regular r:id="rId204"/>
      <p:bold r:id="rId205"/>
      <p:italic r:id="rId206"/>
      <p:boldItalic r:id="rId20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08" roundtripDataSignature="AMtx7mh+XPH2V4oSyb1+tAuWpJTPcnB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FCCBE5B-6063-40CE-A338-844E0712B747}">
  <a:tblStyle styleId="{0FCCBE5B-6063-40CE-A338-844E0712B747}"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A6A20B8-4052-4BCC-ACD2-DD68BACE4A68}"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190" Type="http://schemas.openxmlformats.org/officeDocument/2006/relationships/slide" Target="slides/slide18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194" Type="http://schemas.openxmlformats.org/officeDocument/2006/relationships/slide" Target="slides/slide188.xml"/><Relationship Id="rId43" Type="http://schemas.openxmlformats.org/officeDocument/2006/relationships/slide" Target="slides/slide37.xml"/><Relationship Id="rId193" Type="http://schemas.openxmlformats.org/officeDocument/2006/relationships/slide" Target="slides/slide187.xml"/><Relationship Id="rId46" Type="http://schemas.openxmlformats.org/officeDocument/2006/relationships/slide" Target="slides/slide40.xml"/><Relationship Id="rId192" Type="http://schemas.openxmlformats.org/officeDocument/2006/relationships/slide" Target="slides/slide186.xml"/><Relationship Id="rId45" Type="http://schemas.openxmlformats.org/officeDocument/2006/relationships/slide" Target="slides/slide39.xml"/><Relationship Id="rId191" Type="http://schemas.openxmlformats.org/officeDocument/2006/relationships/slide" Target="slides/slide185.xml"/><Relationship Id="rId48" Type="http://schemas.openxmlformats.org/officeDocument/2006/relationships/slide" Target="slides/slide42.xml"/><Relationship Id="rId187" Type="http://schemas.openxmlformats.org/officeDocument/2006/relationships/slide" Target="slides/slide181.xml"/><Relationship Id="rId47" Type="http://schemas.openxmlformats.org/officeDocument/2006/relationships/slide" Target="slides/slide41.xml"/><Relationship Id="rId186" Type="http://schemas.openxmlformats.org/officeDocument/2006/relationships/slide" Target="slides/slide180.xml"/><Relationship Id="rId185" Type="http://schemas.openxmlformats.org/officeDocument/2006/relationships/slide" Target="slides/slide179.xml"/><Relationship Id="rId49" Type="http://schemas.openxmlformats.org/officeDocument/2006/relationships/slide" Target="slides/slide43.xml"/><Relationship Id="rId184" Type="http://schemas.openxmlformats.org/officeDocument/2006/relationships/slide" Target="slides/slide178.xml"/><Relationship Id="rId189" Type="http://schemas.openxmlformats.org/officeDocument/2006/relationships/slide" Target="slides/slide183.xml"/><Relationship Id="rId188" Type="http://schemas.openxmlformats.org/officeDocument/2006/relationships/slide" Target="slides/slide18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183" Type="http://schemas.openxmlformats.org/officeDocument/2006/relationships/slide" Target="slides/slide177.xml"/><Relationship Id="rId32" Type="http://schemas.openxmlformats.org/officeDocument/2006/relationships/slide" Target="slides/slide26.xml"/><Relationship Id="rId182" Type="http://schemas.openxmlformats.org/officeDocument/2006/relationships/slide" Target="slides/slide176.xml"/><Relationship Id="rId35" Type="http://schemas.openxmlformats.org/officeDocument/2006/relationships/slide" Target="slides/slide29.xml"/><Relationship Id="rId181" Type="http://schemas.openxmlformats.org/officeDocument/2006/relationships/slide" Target="slides/slide175.xml"/><Relationship Id="rId34" Type="http://schemas.openxmlformats.org/officeDocument/2006/relationships/slide" Target="slides/slide28.xml"/><Relationship Id="rId180" Type="http://schemas.openxmlformats.org/officeDocument/2006/relationships/slide" Target="slides/slide174.xml"/><Relationship Id="rId37" Type="http://schemas.openxmlformats.org/officeDocument/2006/relationships/slide" Target="slides/slide31.xml"/><Relationship Id="rId176" Type="http://schemas.openxmlformats.org/officeDocument/2006/relationships/slide" Target="slides/slide170.xml"/><Relationship Id="rId36" Type="http://schemas.openxmlformats.org/officeDocument/2006/relationships/slide" Target="slides/slide30.xml"/><Relationship Id="rId175" Type="http://schemas.openxmlformats.org/officeDocument/2006/relationships/slide" Target="slides/slide169.xml"/><Relationship Id="rId39" Type="http://schemas.openxmlformats.org/officeDocument/2006/relationships/slide" Target="slides/slide33.xml"/><Relationship Id="rId174" Type="http://schemas.openxmlformats.org/officeDocument/2006/relationships/slide" Target="slides/slide168.xml"/><Relationship Id="rId38" Type="http://schemas.openxmlformats.org/officeDocument/2006/relationships/slide" Target="slides/slide32.xml"/><Relationship Id="rId173" Type="http://schemas.openxmlformats.org/officeDocument/2006/relationships/slide" Target="slides/slide167.xml"/><Relationship Id="rId179" Type="http://schemas.openxmlformats.org/officeDocument/2006/relationships/slide" Target="slides/slide173.xml"/><Relationship Id="rId178" Type="http://schemas.openxmlformats.org/officeDocument/2006/relationships/slide" Target="slides/slide172.xml"/><Relationship Id="rId177" Type="http://schemas.openxmlformats.org/officeDocument/2006/relationships/slide" Target="slides/slide171.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98" Type="http://schemas.openxmlformats.org/officeDocument/2006/relationships/font" Target="fonts/Caladea-italic.fntdata"/><Relationship Id="rId14" Type="http://schemas.openxmlformats.org/officeDocument/2006/relationships/slide" Target="slides/slide8.xml"/><Relationship Id="rId197" Type="http://schemas.openxmlformats.org/officeDocument/2006/relationships/font" Target="fonts/Caladea-bold.fntdata"/><Relationship Id="rId17" Type="http://schemas.openxmlformats.org/officeDocument/2006/relationships/slide" Target="slides/slide11.xml"/><Relationship Id="rId196" Type="http://schemas.openxmlformats.org/officeDocument/2006/relationships/font" Target="fonts/Caladea-regular.fntdata"/><Relationship Id="rId16" Type="http://schemas.openxmlformats.org/officeDocument/2006/relationships/slide" Target="slides/slide10.xml"/><Relationship Id="rId195" Type="http://schemas.openxmlformats.org/officeDocument/2006/relationships/slide" Target="slides/slide189.xml"/><Relationship Id="rId19" Type="http://schemas.openxmlformats.org/officeDocument/2006/relationships/slide" Target="slides/slide13.xml"/><Relationship Id="rId18" Type="http://schemas.openxmlformats.org/officeDocument/2006/relationships/slide" Target="slides/slide12.xml"/><Relationship Id="rId199" Type="http://schemas.openxmlformats.org/officeDocument/2006/relationships/font" Target="fonts/Caladea-boldItalic.fntdata"/><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172" Type="http://schemas.openxmlformats.org/officeDocument/2006/relationships/slide" Target="slides/slide166.xml"/><Relationship Id="rId65" Type="http://schemas.openxmlformats.org/officeDocument/2006/relationships/slide" Target="slides/slide59.xml"/><Relationship Id="rId171" Type="http://schemas.openxmlformats.org/officeDocument/2006/relationships/slide" Target="slides/slide165.xml"/><Relationship Id="rId68" Type="http://schemas.openxmlformats.org/officeDocument/2006/relationships/slide" Target="slides/slide62.xml"/><Relationship Id="rId170" Type="http://schemas.openxmlformats.org/officeDocument/2006/relationships/slide" Target="slides/slide164.xml"/><Relationship Id="rId67" Type="http://schemas.openxmlformats.org/officeDocument/2006/relationships/slide" Target="slides/slide61.xml"/><Relationship Id="rId60" Type="http://schemas.openxmlformats.org/officeDocument/2006/relationships/slide" Target="slides/slide54.xml"/><Relationship Id="rId165" Type="http://schemas.openxmlformats.org/officeDocument/2006/relationships/slide" Target="slides/slide159.xml"/><Relationship Id="rId69" Type="http://schemas.openxmlformats.org/officeDocument/2006/relationships/slide" Target="slides/slide63.xml"/><Relationship Id="rId164" Type="http://schemas.openxmlformats.org/officeDocument/2006/relationships/slide" Target="slides/slide158.xml"/><Relationship Id="rId163" Type="http://schemas.openxmlformats.org/officeDocument/2006/relationships/slide" Target="slides/slide157.xml"/><Relationship Id="rId162" Type="http://schemas.openxmlformats.org/officeDocument/2006/relationships/slide" Target="slides/slide156.xml"/><Relationship Id="rId169" Type="http://schemas.openxmlformats.org/officeDocument/2006/relationships/slide" Target="slides/slide163.xml"/><Relationship Id="rId168" Type="http://schemas.openxmlformats.org/officeDocument/2006/relationships/slide" Target="slides/slide162.xml"/><Relationship Id="rId167" Type="http://schemas.openxmlformats.org/officeDocument/2006/relationships/slide" Target="slides/slide161.xml"/><Relationship Id="rId166" Type="http://schemas.openxmlformats.org/officeDocument/2006/relationships/slide" Target="slides/slide160.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slide" Target="slides/slide155.xml"/><Relationship Id="rId54" Type="http://schemas.openxmlformats.org/officeDocument/2006/relationships/slide" Target="slides/slide48.xml"/><Relationship Id="rId160" Type="http://schemas.openxmlformats.org/officeDocument/2006/relationships/slide" Target="slides/slide154.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slide" Target="slides/slide152.xml"/><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121" Type="http://schemas.openxmlformats.org/officeDocument/2006/relationships/slide" Target="slides/slide115.xml"/><Relationship Id="rId120" Type="http://schemas.openxmlformats.org/officeDocument/2006/relationships/slide" Target="slides/slide114.xml"/><Relationship Id="rId125" Type="http://schemas.openxmlformats.org/officeDocument/2006/relationships/slide" Target="slides/slide119.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99" Type="http://schemas.openxmlformats.org/officeDocument/2006/relationships/slide" Target="slides/slide93.xml"/><Relationship Id="rId98" Type="http://schemas.openxmlformats.org/officeDocument/2006/relationships/slide" Target="slides/slide92.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10" Type="http://schemas.openxmlformats.org/officeDocument/2006/relationships/slide" Target="slides/slide104.xml"/><Relationship Id="rId114" Type="http://schemas.openxmlformats.org/officeDocument/2006/relationships/slide" Target="slides/slide108.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206" Type="http://schemas.openxmlformats.org/officeDocument/2006/relationships/font" Target="fonts/Carlito-italic.fntdata"/><Relationship Id="rId205" Type="http://schemas.openxmlformats.org/officeDocument/2006/relationships/font" Target="fonts/Carlito-bold.fntdata"/><Relationship Id="rId204" Type="http://schemas.openxmlformats.org/officeDocument/2006/relationships/font" Target="fonts/Carlito-regular.fntdata"/><Relationship Id="rId203" Type="http://schemas.openxmlformats.org/officeDocument/2006/relationships/font" Target="fonts/HelveticaNeue-boldItalic.fntdata"/><Relationship Id="rId208" Type="http://customschemas.google.com/relationships/presentationmetadata" Target="metadata"/><Relationship Id="rId207" Type="http://schemas.openxmlformats.org/officeDocument/2006/relationships/font" Target="fonts/Carlito-boldItalic.fntdata"/><Relationship Id="rId202" Type="http://schemas.openxmlformats.org/officeDocument/2006/relationships/font" Target="fonts/HelveticaNeue-italic.fntdata"/><Relationship Id="rId201" Type="http://schemas.openxmlformats.org/officeDocument/2006/relationships/font" Target="fonts/HelveticaNeue-bold.fntdata"/><Relationship Id="rId200" Type="http://schemas.openxmlformats.org/officeDocument/2006/relationships/font" Target="fonts/HelveticaNeu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1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6" name="Google Shape;736;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1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3" name="Google Shape;743;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0" name="Google Shape;750;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1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7" name="Google Shape;757;p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1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4" name="Google Shape;764;p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1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1" name="Google Shape;771;p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p1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8" name="Google Shape;778;p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p1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5" name="Google Shape;785;p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3" name="Google Shape;793;p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p1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1" name="Google Shape;801;p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p1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8" name="Google Shape;808;p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p1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6" name="Google Shape;816;p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p1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3" name="Google Shape;823;p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p1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0" name="Google Shape;830;p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p1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7" name="Google Shape;837;p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p1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4" name="Google Shape;844;p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p1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2" name="Google Shape;852;p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p1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9" name="Google Shape;859;p1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p1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6" name="Google Shape;866;p1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p1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3" name="Google Shape;873;p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p1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0" name="Google Shape;880;p1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p1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8" name="Google Shape;888;p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p1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5" name="Google Shape;895;p1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p1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2" name="Google Shape;902;p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p1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9" name="Google Shape;909;p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p1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6" name="Google Shape;916;p1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p1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4" name="Google Shape;924;p1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p1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1" name="Google Shape;931;p1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p1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7" name="Google Shape;937;p1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p1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3" name="Google Shape;943;p1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p1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9" name="Google Shape;949;p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p1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5" name="Google Shape;955;p1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p1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2" name="Google Shape;962;p1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p1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9" name="Google Shape;969;p1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p1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5" name="Google Shape;975;p1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p1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1" name="Google Shape;981;p1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p1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7" name="Google Shape;987;p1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p1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5" name="Google Shape;995;p1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p1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3" name="Google Shape;1003;p1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p1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1" name="Google Shape;1011;p1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p1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8" name="Google Shape;1018;p1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p1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6" name="Google Shape;1026;p1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p1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4" name="Google Shape;1034;p1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p1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2" name="Google Shape;1042;p1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p1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8" name="Google Shape;1048;p1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2" name="Shape 1052"/>
        <p:cNvGrpSpPr/>
        <p:nvPr/>
      </p:nvGrpSpPr>
      <p:grpSpPr>
        <a:xfrm>
          <a:off x="0" y="0"/>
          <a:ext cx="0" cy="0"/>
          <a:chOff x="0" y="0"/>
          <a:chExt cx="0" cy="0"/>
        </a:xfrm>
      </p:grpSpPr>
      <p:sp>
        <p:nvSpPr>
          <p:cNvPr id="1053" name="Google Shape;1053;p1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4" name="Google Shape;1054;p1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p1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1" name="Google Shape;1061;p1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p1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8" name="Google Shape;1068;p1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p1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4" name="Google Shape;1074;p1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p1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1" name="Google Shape;1081;p1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p1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7" name="Google Shape;1087;p1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1" name="Shape 1091"/>
        <p:cNvGrpSpPr/>
        <p:nvPr/>
      </p:nvGrpSpPr>
      <p:grpSpPr>
        <a:xfrm>
          <a:off x="0" y="0"/>
          <a:ext cx="0" cy="0"/>
          <a:chOff x="0" y="0"/>
          <a:chExt cx="0" cy="0"/>
        </a:xfrm>
      </p:grpSpPr>
      <p:sp>
        <p:nvSpPr>
          <p:cNvPr id="1092" name="Google Shape;1092;p1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3" name="Google Shape;1093;p1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9" name="Shape 1099"/>
        <p:cNvGrpSpPr/>
        <p:nvPr/>
      </p:nvGrpSpPr>
      <p:grpSpPr>
        <a:xfrm>
          <a:off x="0" y="0"/>
          <a:ext cx="0" cy="0"/>
          <a:chOff x="0" y="0"/>
          <a:chExt cx="0" cy="0"/>
        </a:xfrm>
      </p:grpSpPr>
      <p:sp>
        <p:nvSpPr>
          <p:cNvPr id="1100" name="Google Shape;1100;p1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
        <p:nvSpPr>
          <p:cNvPr id="1101" name="Google Shape;1101;p1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02" name="Google Shape;1102;p1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p1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9" name="Google Shape;1109;p1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p1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
        <p:nvSpPr>
          <p:cNvPr id="1115" name="Google Shape;1115;p1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6" name="Google Shape;1116;p1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p1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
        <p:nvSpPr>
          <p:cNvPr id="1122" name="Google Shape;1122;p1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3" name="Google Shape;1123;p1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p1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
        <p:nvSpPr>
          <p:cNvPr id="1129" name="Google Shape;1129;p1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30" name="Google Shape;1130;p1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p1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
        <p:nvSpPr>
          <p:cNvPr id="1136" name="Google Shape;1136;p1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37" name="Google Shape;1137;p1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p1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3" name="Google Shape;1143;p1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p1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9" name="Google Shape;1149;p1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p1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5" name="Google Shape;1155;p1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9" name="Shape 1159"/>
        <p:cNvGrpSpPr/>
        <p:nvPr/>
      </p:nvGrpSpPr>
      <p:grpSpPr>
        <a:xfrm>
          <a:off x="0" y="0"/>
          <a:ext cx="0" cy="0"/>
          <a:chOff x="0" y="0"/>
          <a:chExt cx="0" cy="0"/>
        </a:xfrm>
      </p:grpSpPr>
      <p:sp>
        <p:nvSpPr>
          <p:cNvPr id="1160" name="Google Shape;1160;p1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1" name="Google Shape;1161;p1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5" name="Shape 1165"/>
        <p:cNvGrpSpPr/>
        <p:nvPr/>
      </p:nvGrpSpPr>
      <p:grpSpPr>
        <a:xfrm>
          <a:off x="0" y="0"/>
          <a:ext cx="0" cy="0"/>
          <a:chOff x="0" y="0"/>
          <a:chExt cx="0" cy="0"/>
        </a:xfrm>
      </p:grpSpPr>
      <p:sp>
        <p:nvSpPr>
          <p:cNvPr id="1166" name="Google Shape;1166;p1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7" name="Google Shape;1167;p1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1" name="Shape 1171"/>
        <p:cNvGrpSpPr/>
        <p:nvPr/>
      </p:nvGrpSpPr>
      <p:grpSpPr>
        <a:xfrm>
          <a:off x="0" y="0"/>
          <a:ext cx="0" cy="0"/>
          <a:chOff x="0" y="0"/>
          <a:chExt cx="0" cy="0"/>
        </a:xfrm>
      </p:grpSpPr>
      <p:sp>
        <p:nvSpPr>
          <p:cNvPr id="1172" name="Google Shape;1172;p1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3" name="Google Shape;1173;p1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7" name="Shape 1177"/>
        <p:cNvGrpSpPr/>
        <p:nvPr/>
      </p:nvGrpSpPr>
      <p:grpSpPr>
        <a:xfrm>
          <a:off x="0" y="0"/>
          <a:ext cx="0" cy="0"/>
          <a:chOff x="0" y="0"/>
          <a:chExt cx="0" cy="0"/>
        </a:xfrm>
      </p:grpSpPr>
      <p:sp>
        <p:nvSpPr>
          <p:cNvPr id="1178" name="Google Shape;1178;p1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9" name="Google Shape;1179;p1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3" name="Shape 1183"/>
        <p:cNvGrpSpPr/>
        <p:nvPr/>
      </p:nvGrpSpPr>
      <p:grpSpPr>
        <a:xfrm>
          <a:off x="0" y="0"/>
          <a:ext cx="0" cy="0"/>
          <a:chOff x="0" y="0"/>
          <a:chExt cx="0" cy="0"/>
        </a:xfrm>
      </p:grpSpPr>
      <p:sp>
        <p:nvSpPr>
          <p:cNvPr id="1184" name="Google Shape;1184;p1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5" name="Google Shape;1185;p1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9" name="Shape 1189"/>
        <p:cNvGrpSpPr/>
        <p:nvPr/>
      </p:nvGrpSpPr>
      <p:grpSpPr>
        <a:xfrm>
          <a:off x="0" y="0"/>
          <a:ext cx="0" cy="0"/>
          <a:chOff x="0" y="0"/>
          <a:chExt cx="0" cy="0"/>
        </a:xfrm>
      </p:grpSpPr>
      <p:sp>
        <p:nvSpPr>
          <p:cNvPr id="1190" name="Google Shape;1190;p1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1" name="Google Shape;1191;p1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p1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7" name="Google Shape;1197;p1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p1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3" name="Google Shape;1203;p1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7" name="Shape 1207"/>
        <p:cNvGrpSpPr/>
        <p:nvPr/>
      </p:nvGrpSpPr>
      <p:grpSpPr>
        <a:xfrm>
          <a:off x="0" y="0"/>
          <a:ext cx="0" cy="0"/>
          <a:chOff x="0" y="0"/>
          <a:chExt cx="0" cy="0"/>
        </a:xfrm>
      </p:grpSpPr>
      <p:sp>
        <p:nvSpPr>
          <p:cNvPr id="1208" name="Google Shape;1208;p1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9" name="Google Shape;1209;p1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p1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5" name="Google Shape;1215;p1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9" name="Shape 1219"/>
        <p:cNvGrpSpPr/>
        <p:nvPr/>
      </p:nvGrpSpPr>
      <p:grpSpPr>
        <a:xfrm>
          <a:off x="0" y="0"/>
          <a:ext cx="0" cy="0"/>
          <a:chOff x="0" y="0"/>
          <a:chExt cx="0" cy="0"/>
        </a:xfrm>
      </p:grpSpPr>
      <p:sp>
        <p:nvSpPr>
          <p:cNvPr id="1220" name="Google Shape;1220;p1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1" name="Google Shape;1221;p1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6" name="Shape 1226"/>
        <p:cNvGrpSpPr/>
        <p:nvPr/>
      </p:nvGrpSpPr>
      <p:grpSpPr>
        <a:xfrm>
          <a:off x="0" y="0"/>
          <a:ext cx="0" cy="0"/>
          <a:chOff x="0" y="0"/>
          <a:chExt cx="0" cy="0"/>
        </a:xfrm>
      </p:grpSpPr>
      <p:sp>
        <p:nvSpPr>
          <p:cNvPr id="1227" name="Google Shape;1227;p1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8" name="Google Shape;1228;p1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p1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4" name="Google Shape;1234;p1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1" name="Shape 1241"/>
        <p:cNvGrpSpPr/>
        <p:nvPr/>
      </p:nvGrpSpPr>
      <p:grpSpPr>
        <a:xfrm>
          <a:off x="0" y="0"/>
          <a:ext cx="0" cy="0"/>
          <a:chOff x="0" y="0"/>
          <a:chExt cx="0" cy="0"/>
        </a:xfrm>
      </p:grpSpPr>
      <p:sp>
        <p:nvSpPr>
          <p:cNvPr id="1242" name="Google Shape;1242;p1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3" name="Google Shape;1243;p1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7" name="Shape 1247"/>
        <p:cNvGrpSpPr/>
        <p:nvPr/>
      </p:nvGrpSpPr>
      <p:grpSpPr>
        <a:xfrm>
          <a:off x="0" y="0"/>
          <a:ext cx="0" cy="0"/>
          <a:chOff x="0" y="0"/>
          <a:chExt cx="0" cy="0"/>
        </a:xfrm>
      </p:grpSpPr>
      <p:sp>
        <p:nvSpPr>
          <p:cNvPr id="1248" name="Google Shape;1248;p1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9" name="Google Shape;1249;p1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3" name="Shape 1253"/>
        <p:cNvGrpSpPr/>
        <p:nvPr/>
      </p:nvGrpSpPr>
      <p:grpSpPr>
        <a:xfrm>
          <a:off x="0" y="0"/>
          <a:ext cx="0" cy="0"/>
          <a:chOff x="0" y="0"/>
          <a:chExt cx="0" cy="0"/>
        </a:xfrm>
      </p:grpSpPr>
      <p:sp>
        <p:nvSpPr>
          <p:cNvPr id="1254" name="Google Shape;1254;p1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5" name="Google Shape;1255;p1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9" name="Shape 1259"/>
        <p:cNvGrpSpPr/>
        <p:nvPr/>
      </p:nvGrpSpPr>
      <p:grpSpPr>
        <a:xfrm>
          <a:off x="0" y="0"/>
          <a:ext cx="0" cy="0"/>
          <a:chOff x="0" y="0"/>
          <a:chExt cx="0" cy="0"/>
        </a:xfrm>
      </p:grpSpPr>
      <p:sp>
        <p:nvSpPr>
          <p:cNvPr id="1260" name="Google Shape;1260;p1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1" name="Google Shape;1261;p1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5" name="Shape 1265"/>
        <p:cNvGrpSpPr/>
        <p:nvPr/>
      </p:nvGrpSpPr>
      <p:grpSpPr>
        <a:xfrm>
          <a:off x="0" y="0"/>
          <a:ext cx="0" cy="0"/>
          <a:chOff x="0" y="0"/>
          <a:chExt cx="0" cy="0"/>
        </a:xfrm>
      </p:grpSpPr>
      <p:sp>
        <p:nvSpPr>
          <p:cNvPr id="1266" name="Google Shape;1266;p1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7" name="Google Shape;1267;p1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1" name="Shape 1271"/>
        <p:cNvGrpSpPr/>
        <p:nvPr/>
      </p:nvGrpSpPr>
      <p:grpSpPr>
        <a:xfrm>
          <a:off x="0" y="0"/>
          <a:ext cx="0" cy="0"/>
          <a:chOff x="0" y="0"/>
          <a:chExt cx="0" cy="0"/>
        </a:xfrm>
      </p:grpSpPr>
      <p:sp>
        <p:nvSpPr>
          <p:cNvPr id="1272" name="Google Shape;1272;p1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3" name="Google Shape;1273;p1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7" name="Shape 1277"/>
        <p:cNvGrpSpPr/>
        <p:nvPr/>
      </p:nvGrpSpPr>
      <p:grpSpPr>
        <a:xfrm>
          <a:off x="0" y="0"/>
          <a:ext cx="0" cy="0"/>
          <a:chOff x="0" y="0"/>
          <a:chExt cx="0" cy="0"/>
        </a:xfrm>
      </p:grpSpPr>
      <p:sp>
        <p:nvSpPr>
          <p:cNvPr id="1278" name="Google Shape;1278;p1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9" name="Google Shape;1279;p1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3" name="Shape 1283"/>
        <p:cNvGrpSpPr/>
        <p:nvPr/>
      </p:nvGrpSpPr>
      <p:grpSpPr>
        <a:xfrm>
          <a:off x="0" y="0"/>
          <a:ext cx="0" cy="0"/>
          <a:chOff x="0" y="0"/>
          <a:chExt cx="0" cy="0"/>
        </a:xfrm>
      </p:grpSpPr>
      <p:sp>
        <p:nvSpPr>
          <p:cNvPr id="1284" name="Google Shape;1284;p1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5" name="Google Shape;1285;p1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p1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1" name="Google Shape;1291;p1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5" name="Shape 1295"/>
        <p:cNvGrpSpPr/>
        <p:nvPr/>
      </p:nvGrpSpPr>
      <p:grpSpPr>
        <a:xfrm>
          <a:off x="0" y="0"/>
          <a:ext cx="0" cy="0"/>
          <a:chOff x="0" y="0"/>
          <a:chExt cx="0" cy="0"/>
        </a:xfrm>
      </p:grpSpPr>
      <p:sp>
        <p:nvSpPr>
          <p:cNvPr id="1296" name="Google Shape;1296;p1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7" name="Google Shape;1297;p1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1" name="Shape 1301"/>
        <p:cNvGrpSpPr/>
        <p:nvPr/>
      </p:nvGrpSpPr>
      <p:grpSpPr>
        <a:xfrm>
          <a:off x="0" y="0"/>
          <a:ext cx="0" cy="0"/>
          <a:chOff x="0" y="0"/>
          <a:chExt cx="0" cy="0"/>
        </a:xfrm>
      </p:grpSpPr>
      <p:sp>
        <p:nvSpPr>
          <p:cNvPr id="1302" name="Google Shape;1302;p1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3" name="Google Shape;1303;p1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7" name="Shape 1307"/>
        <p:cNvGrpSpPr/>
        <p:nvPr/>
      </p:nvGrpSpPr>
      <p:grpSpPr>
        <a:xfrm>
          <a:off x="0" y="0"/>
          <a:ext cx="0" cy="0"/>
          <a:chOff x="0" y="0"/>
          <a:chExt cx="0" cy="0"/>
        </a:xfrm>
      </p:grpSpPr>
      <p:sp>
        <p:nvSpPr>
          <p:cNvPr id="1308" name="Google Shape;1308;p1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9" name="Google Shape;1309;p1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4" name="Shape 1314"/>
        <p:cNvGrpSpPr/>
        <p:nvPr/>
      </p:nvGrpSpPr>
      <p:grpSpPr>
        <a:xfrm>
          <a:off x="0" y="0"/>
          <a:ext cx="0" cy="0"/>
          <a:chOff x="0" y="0"/>
          <a:chExt cx="0" cy="0"/>
        </a:xfrm>
      </p:grpSpPr>
      <p:sp>
        <p:nvSpPr>
          <p:cNvPr id="1315" name="Google Shape;1315;p1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6" name="Google Shape;1316;p1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0" name="Shape 1320"/>
        <p:cNvGrpSpPr/>
        <p:nvPr/>
      </p:nvGrpSpPr>
      <p:grpSpPr>
        <a:xfrm>
          <a:off x="0" y="0"/>
          <a:ext cx="0" cy="0"/>
          <a:chOff x="0" y="0"/>
          <a:chExt cx="0" cy="0"/>
        </a:xfrm>
      </p:grpSpPr>
      <p:sp>
        <p:nvSpPr>
          <p:cNvPr id="1321" name="Google Shape;1321;p1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2" name="Google Shape;1322;p1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6" name="Shape 1326"/>
        <p:cNvGrpSpPr/>
        <p:nvPr/>
      </p:nvGrpSpPr>
      <p:grpSpPr>
        <a:xfrm>
          <a:off x="0" y="0"/>
          <a:ext cx="0" cy="0"/>
          <a:chOff x="0" y="0"/>
          <a:chExt cx="0" cy="0"/>
        </a:xfrm>
      </p:grpSpPr>
      <p:sp>
        <p:nvSpPr>
          <p:cNvPr id="1327" name="Google Shape;1327;p1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8" name="Google Shape;1328;p1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2" name="Shape 1332"/>
        <p:cNvGrpSpPr/>
        <p:nvPr/>
      </p:nvGrpSpPr>
      <p:grpSpPr>
        <a:xfrm>
          <a:off x="0" y="0"/>
          <a:ext cx="0" cy="0"/>
          <a:chOff x="0" y="0"/>
          <a:chExt cx="0" cy="0"/>
        </a:xfrm>
      </p:grpSpPr>
      <p:sp>
        <p:nvSpPr>
          <p:cNvPr id="1333" name="Google Shape;1333;p1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4" name="Google Shape;1334;p1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2" name="Google Shape;272;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3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t>‹#›</a:t>
            </a:fld>
            <a:endParaRPr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9" name="Google Shape;279;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3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t>‹#›</a:t>
            </a:fld>
            <a:endParaRPr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6" name="Google Shape;286;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3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t>‹#›</a:t>
            </a:fld>
            <a:endParaRPr sz="12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3" name="Google Shape;293;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35: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t>‹#›</a:t>
            </a:fld>
            <a:endParaRPr sz="12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0" name="Google Shape;300;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36: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t>‹#›</a:t>
            </a:fld>
            <a:endParaRPr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7" name="Google Shape;307;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3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t>‹#›</a:t>
            </a:fld>
            <a:endParaRPr sz="12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4" name="Google Shape;314;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38: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t>‹#›</a:t>
            </a:fld>
            <a:endParaRPr sz="120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1" name="Google Shape;321;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39: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t>‹#›</a:t>
            </a:fld>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8" name="Google Shape;328;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40: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t>‹#›</a:t>
            </a:fld>
            <a:endParaRPr sz="120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5" name="Google Shape;335;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4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t>‹#›</a:t>
            </a:fld>
            <a:endParaRPr sz="120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2" name="Google Shape;342;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4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t>‹#›</a:t>
            </a:fld>
            <a:endParaRPr sz="1200"/>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9" name="Google Shape;349;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4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t>‹#›</a:t>
            </a:fld>
            <a:endParaRPr sz="1200"/>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1" name="Google Shape;481;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3" name="Google Shape;563;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0" name="Google Shape;570;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7" name="Google Shape;577;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4" name="Google Shape;584;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1" name="Google Shape;591;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7" name="Google Shape;597;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3" name="Google Shape;603;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0" name="Google Shape;610;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7" name="Google Shape;617;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4" name="Google Shape;624;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1" name="Google Shape;631;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8" name="Google Shape;638;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5" name="Google Shape;645;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2" name="Google Shape;652;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9" name="Google Shape;659;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6" name="Google Shape;666;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3" name="Google Shape;673;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0" name="Google Shape;680;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7" name="Google Shape;687;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4" name="Google Shape;694;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1" name="Google Shape;701;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8" name="Google Shape;708;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5" name="Google Shape;715;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2" name="Google Shape;722;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9" name="Google Shape;729;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191"/>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9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 name="Google Shape;19;p19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9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9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20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0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6" name="Google Shape;76;p20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0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20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0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20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0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0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19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9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5" name="Google Shape;25;p19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9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9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19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9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9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19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9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9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19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9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0" name="Google Shape;40;p19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9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9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19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9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6" name="Google Shape;46;p19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7" name="Google Shape;47;p19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9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19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9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3" name="Google Shape;53;p19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4" name="Google Shape;54;p19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5" name="Google Shape;55;p19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6" name="Google Shape;56;p19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9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9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19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9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2" name="Google Shape;62;p19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3" name="Google Shape;63;p19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9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9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9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99"/>
          <p:cNvSpPr/>
          <p:nvPr>
            <p:ph idx="2" type="pic"/>
          </p:nvPr>
        </p:nvSpPr>
        <p:spPr>
          <a:xfrm>
            <a:off x="1792288" y="612775"/>
            <a:ext cx="5486400" cy="4114800"/>
          </a:xfrm>
          <a:prstGeom prst="rect">
            <a:avLst/>
          </a:prstGeom>
          <a:noFill/>
          <a:ln>
            <a:noFill/>
          </a:ln>
        </p:spPr>
      </p:sp>
      <p:sp>
        <p:nvSpPr>
          <p:cNvPr id="69" name="Google Shape;69;p19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0" name="Google Shape;70;p19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9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9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9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9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9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190"/>
          <p:cNvPicPr preferRelativeResize="0"/>
          <p:nvPr/>
        </p:nvPicPr>
        <p:blipFill rotWithShape="1">
          <a:blip r:embed="rId1">
            <a:alphaModFix/>
          </a:blip>
          <a:srcRect b="15260" l="5326" r="7692" t="12711"/>
          <a:stretch/>
        </p:blipFill>
        <p:spPr>
          <a:xfrm>
            <a:off x="7271177" y="42518"/>
            <a:ext cx="1837327" cy="63744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 Id="rId3" Type="http://schemas.openxmlformats.org/officeDocument/2006/relationships/image" Target="../media/image10.gif"/></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7.xml"/><Relationship Id="rId3" Type="http://schemas.openxmlformats.org/officeDocument/2006/relationships/image" Target="../media/image15.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 Id="rId3" Type="http://schemas.openxmlformats.org/officeDocument/2006/relationships/image" Target="../media/image9.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0.xml"/><Relationship Id="rId3" Type="http://schemas.openxmlformats.org/officeDocument/2006/relationships/image" Target="../media/image14.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2.xml"/><Relationship Id="rId3" Type="http://schemas.openxmlformats.org/officeDocument/2006/relationships/image" Target="../media/image11.gif"/></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5.xml"/><Relationship Id="rId3" Type="http://schemas.openxmlformats.org/officeDocument/2006/relationships/image" Target="../media/image13.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7.xml"/><Relationship Id="rId3" Type="http://schemas.openxmlformats.org/officeDocument/2006/relationships/image" Target="../media/image16.gif"/></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0.xml"/><Relationship Id="rId3" Type="http://schemas.openxmlformats.org/officeDocument/2006/relationships/image" Target="../media/image18.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2.xml"/><Relationship Id="rId3" Type="http://schemas.openxmlformats.org/officeDocument/2006/relationships/image" Target="../media/image12.gif"/></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5.xml"/><Relationship Id="rId3" Type="http://schemas.openxmlformats.org/officeDocument/2006/relationships/image" Target="../media/image17.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0.xml"/><Relationship Id="rId3" Type="http://schemas.openxmlformats.org/officeDocument/2006/relationships/hyperlink" Target="https://whatisdbms.com/wp-content/uploads/2018/06/Minus-Set-Operator.jpg" TargetMode="Externa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2.xml"/><Relationship Id="rId3" Type="http://schemas.openxmlformats.org/officeDocument/2006/relationships/image" Target="../media/image19.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6.png"/><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hyperlink" Target="https://www.essentialsql.com/introduction-to-sql-servers-mathematical-functions/" TargetMode="External"/><Relationship Id="rId4" Type="http://schemas.openxmlformats.org/officeDocument/2006/relationships/hyperlink" Target="https://www.essentialsql.com/introduction-to-sql-servers-common-string-functions/" TargetMode="External"/><Relationship Id="rId5" Type="http://schemas.openxmlformats.org/officeDocument/2006/relationships/hyperlink" Target="https://www.essentialsql.com/datatype-conversion-in-sql-using-cast-and-convert/" TargetMode="External"/><Relationship Id="rId6" Type="http://schemas.openxmlformats.org/officeDocument/2006/relationships/hyperlink" Target="https://www.essentialsql.com/introduction-to-sql-servers-date-functions/"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hyperlink" Target="https://mode.com/sql-tutorial/sql-count" TargetMode="External"/><Relationship Id="rId4" Type="http://schemas.openxmlformats.org/officeDocument/2006/relationships/hyperlink" Target="https://mode.com/sql-tutorial/sql-count" TargetMode="External"/><Relationship Id="rId5" Type="http://schemas.openxmlformats.org/officeDocument/2006/relationships/hyperlink" Target="https://mode.com/sql-tutorial/sql-count"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hyperlink" Target="https://mode.com/sql-tutorial/sql-sum" TargetMode="External"/><Relationship Id="rId4" Type="http://schemas.openxmlformats.org/officeDocument/2006/relationships/hyperlink" Target="https://mode.com/sql-tutorial/sql-sum"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hyperlink" Target="https://mode.com/sql-tutorial/sql-min-max" TargetMode="External"/><Relationship Id="rId4" Type="http://schemas.openxmlformats.org/officeDocument/2006/relationships/hyperlink" Target="https://mode.com/sql-tutorial/sql-min-max"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hyperlink" Target="https://mode.com/sql-tutorial/sql-min-max"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hyperlink" Target="https://mode.com/sql-tutorial/sql-avg" TargetMode="External"/><Relationship Id="rId4" Type="http://schemas.openxmlformats.org/officeDocument/2006/relationships/hyperlink" Target="https://mode.com/sql-tutorial/sql-avg"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hyperlink" Target="https://www.geeksforgeeks.org/sql-where-clause/" TargetMode="External"/><Relationship Id="rId4" Type="http://schemas.openxmlformats.org/officeDocument/2006/relationships/hyperlink" Target="https://www.geeksforgeeks.org/having-vs-where-clause/" TargetMode="External"/><Relationship Id="rId5" Type="http://schemas.openxmlformats.org/officeDocument/2006/relationships/hyperlink" Target="https://www.geeksforgeeks.org/sql-order-by/" TargetMode="External"/><Relationship Id="rId6" Type="http://schemas.openxmlformats.org/officeDocument/2006/relationships/hyperlink" Target="https://www.geeksforgeeks.org/sql-group-by/"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title"/>
          </p:nvPr>
        </p:nvSpPr>
        <p:spPr>
          <a:xfrm>
            <a:off x="450376" y="1295400"/>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18CSC303J – Database Management Systems</a:t>
            </a:r>
            <a:endParaRPr/>
          </a:p>
        </p:txBody>
      </p:sp>
      <p:sp>
        <p:nvSpPr>
          <p:cNvPr id="90" name="Google Shape;90;p1"/>
          <p:cNvSpPr txBox="1"/>
          <p:nvPr>
            <p:ph idx="1" type="body"/>
          </p:nvPr>
        </p:nvSpPr>
        <p:spPr>
          <a:xfrm>
            <a:off x="457200" y="1752600"/>
            <a:ext cx="8229600" cy="4526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a:p>
            <a:pPr indent="0" lvl="0" marL="0" rtl="0" algn="ctr">
              <a:spcBef>
                <a:spcPts val="640"/>
              </a:spcBef>
              <a:spcAft>
                <a:spcPts val="0"/>
              </a:spcAft>
              <a:buClr>
                <a:schemeClr val="dk1"/>
              </a:buClr>
              <a:buSzPts val="3200"/>
              <a:buNone/>
            </a:pPr>
            <a:r>
              <a:t/>
            </a:r>
            <a:endParaRPr/>
          </a:p>
          <a:p>
            <a:pPr indent="0" lvl="0" marL="0" rtl="0" algn="ctr">
              <a:spcBef>
                <a:spcPts val="640"/>
              </a:spcBef>
              <a:spcAft>
                <a:spcPts val="0"/>
              </a:spcAft>
              <a:buClr>
                <a:schemeClr val="dk1"/>
              </a:buClr>
              <a:buSzPts val="3200"/>
              <a:buNone/>
            </a:pPr>
            <a:r>
              <a:t/>
            </a:r>
            <a:endParaRPr/>
          </a:p>
          <a:p>
            <a:pPr indent="0" lvl="0" marL="0" rtl="0" algn="ctr">
              <a:spcBef>
                <a:spcPts val="640"/>
              </a:spcBef>
              <a:spcAft>
                <a:spcPts val="0"/>
              </a:spcAft>
              <a:buClr>
                <a:schemeClr val="dk1"/>
              </a:buClr>
              <a:buSzPts val="3200"/>
              <a:buNone/>
            </a:pPr>
            <a:r>
              <a:rPr lang="en-US"/>
              <a:t>Unit III – SQL  &amp; PL/SQL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0"/>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003399"/>
              </a:buClr>
              <a:buSzPct val="100000"/>
              <a:buFont typeface="Times New Roman"/>
              <a:buNone/>
            </a:pPr>
            <a:r>
              <a:rPr lang="en-US">
                <a:solidFill>
                  <a:srgbClr val="003399"/>
                </a:solidFill>
                <a:latin typeface="Times New Roman"/>
                <a:ea typeface="Times New Roman"/>
                <a:cs typeface="Times New Roman"/>
                <a:sym typeface="Times New Roman"/>
              </a:rPr>
              <a:t>DDL-Structure creation</a:t>
            </a:r>
            <a:br>
              <a:rPr lang="en-US">
                <a:solidFill>
                  <a:srgbClr val="003399"/>
                </a:solidFill>
                <a:latin typeface="Times New Roman"/>
                <a:ea typeface="Times New Roman"/>
                <a:cs typeface="Times New Roman"/>
                <a:sym typeface="Times New Roman"/>
              </a:rPr>
            </a:br>
            <a:r>
              <a:rPr lang="en-US">
                <a:solidFill>
                  <a:srgbClr val="003399"/>
                </a:solidFill>
                <a:latin typeface="Times New Roman"/>
                <a:ea typeface="Times New Roman"/>
                <a:cs typeface="Times New Roman"/>
                <a:sym typeface="Times New Roman"/>
              </a:rPr>
              <a:t>Creating a Table</a:t>
            </a:r>
            <a:endParaRPr>
              <a:latin typeface="Times New Roman"/>
              <a:ea typeface="Times New Roman"/>
              <a:cs typeface="Times New Roman"/>
              <a:sym typeface="Times New Roman"/>
            </a:endParaRPr>
          </a:p>
        </p:txBody>
      </p:sp>
      <p:sp>
        <p:nvSpPr>
          <p:cNvPr id="142" name="Google Shape;142;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533400" lvl="0" marL="533400" rtl="0" algn="just">
              <a:spcBef>
                <a:spcPts val="0"/>
              </a:spcBef>
              <a:spcAft>
                <a:spcPts val="0"/>
              </a:spcAft>
              <a:buClr>
                <a:schemeClr val="dk1"/>
              </a:buClr>
              <a:buSzPct val="100000"/>
              <a:buChar char="•"/>
            </a:pPr>
            <a:r>
              <a:rPr b="1" lang="en-US" sz="2600">
                <a:latin typeface="Times New Roman"/>
                <a:ea typeface="Times New Roman"/>
                <a:cs typeface="Times New Roman"/>
                <a:sym typeface="Times New Roman"/>
              </a:rPr>
              <a:t>Syntax</a:t>
            </a:r>
            <a:endParaRPr/>
          </a:p>
          <a:p>
            <a:pPr indent="-457200" lvl="1" marL="1023938" rtl="0" algn="just">
              <a:spcBef>
                <a:spcPts val="481"/>
              </a:spcBef>
              <a:spcAft>
                <a:spcPts val="0"/>
              </a:spcAft>
              <a:buClr>
                <a:schemeClr val="dk1"/>
              </a:buClr>
              <a:buSzPct val="100000"/>
              <a:buNone/>
            </a:pPr>
            <a:r>
              <a:rPr lang="en-US" sz="2600">
                <a:latin typeface="Times New Roman"/>
                <a:ea typeface="Times New Roman"/>
                <a:cs typeface="Times New Roman"/>
                <a:sym typeface="Times New Roman"/>
              </a:rPr>
              <a:t>CREATE TABLE table_name</a:t>
            </a:r>
            <a:endParaRPr sz="2600">
              <a:latin typeface="Times New Roman"/>
              <a:ea typeface="Times New Roman"/>
              <a:cs typeface="Times New Roman"/>
              <a:sym typeface="Times New Roman"/>
            </a:endParaRPr>
          </a:p>
          <a:p>
            <a:pPr indent="-457200" lvl="1" marL="1023938" rtl="0" algn="just">
              <a:spcBef>
                <a:spcPts val="481"/>
              </a:spcBef>
              <a:spcAft>
                <a:spcPts val="0"/>
              </a:spcAft>
              <a:buClr>
                <a:schemeClr val="dk1"/>
              </a:buClr>
              <a:buSzPct val="100000"/>
              <a:buNone/>
            </a:pPr>
            <a:r>
              <a:rPr lang="en-US" sz="2600">
                <a:latin typeface="Times New Roman"/>
                <a:ea typeface="Times New Roman"/>
                <a:cs typeface="Times New Roman"/>
                <a:sym typeface="Times New Roman"/>
              </a:rPr>
              <a:t>(Column_name	datatype[(size)],</a:t>
            </a:r>
            <a:endParaRPr/>
          </a:p>
          <a:p>
            <a:pPr indent="-457200" lvl="1" marL="1023938" rtl="0" algn="just">
              <a:spcBef>
                <a:spcPts val="481"/>
              </a:spcBef>
              <a:spcAft>
                <a:spcPts val="0"/>
              </a:spcAft>
              <a:buClr>
                <a:schemeClr val="dk1"/>
              </a:buClr>
              <a:buSzPct val="100000"/>
              <a:buNone/>
            </a:pPr>
            <a:r>
              <a:rPr lang="en-US" sz="2600">
                <a:latin typeface="Times New Roman"/>
                <a:ea typeface="Times New Roman"/>
                <a:cs typeface="Times New Roman"/>
                <a:sym typeface="Times New Roman"/>
              </a:rPr>
              <a:t> Column_name	datatype[(size)],</a:t>
            </a:r>
            <a:endParaRPr/>
          </a:p>
          <a:p>
            <a:pPr indent="-457200" lvl="1" marL="1023938" rtl="0" algn="just">
              <a:spcBef>
                <a:spcPts val="481"/>
              </a:spcBef>
              <a:spcAft>
                <a:spcPts val="0"/>
              </a:spcAft>
              <a:buClr>
                <a:schemeClr val="dk1"/>
              </a:buClr>
              <a:buSzPct val="100000"/>
              <a:buNone/>
            </a:pPr>
            <a:r>
              <a:rPr lang="en-US" sz="2600">
                <a:latin typeface="Times New Roman"/>
                <a:ea typeface="Times New Roman"/>
                <a:cs typeface="Times New Roman"/>
                <a:sym typeface="Times New Roman"/>
              </a:rPr>
              <a:t>);</a:t>
            </a:r>
            <a:endParaRPr/>
          </a:p>
          <a:p>
            <a:pPr indent="-533400" lvl="0" marL="533400" rtl="0" algn="just">
              <a:spcBef>
                <a:spcPts val="481"/>
              </a:spcBef>
              <a:spcAft>
                <a:spcPts val="0"/>
              </a:spcAft>
              <a:buClr>
                <a:schemeClr val="dk1"/>
              </a:buClr>
              <a:buSzPct val="100000"/>
              <a:buChar char="•"/>
            </a:pPr>
            <a:r>
              <a:rPr b="1" lang="en-US" sz="2600">
                <a:latin typeface="Times New Roman"/>
                <a:ea typeface="Times New Roman"/>
                <a:cs typeface="Times New Roman"/>
                <a:sym typeface="Times New Roman"/>
              </a:rPr>
              <a:t>Example</a:t>
            </a:r>
            <a:endParaRPr/>
          </a:p>
          <a:p>
            <a:pPr indent="-457200" lvl="1" marL="1023938" rtl="0" algn="just">
              <a:spcBef>
                <a:spcPts val="481"/>
              </a:spcBef>
              <a:spcAft>
                <a:spcPts val="0"/>
              </a:spcAft>
              <a:buClr>
                <a:schemeClr val="dk1"/>
              </a:buClr>
              <a:buSzPct val="100000"/>
              <a:buNone/>
            </a:pPr>
            <a:r>
              <a:rPr lang="en-US" sz="2600">
                <a:latin typeface="Times New Roman"/>
                <a:ea typeface="Times New Roman"/>
                <a:cs typeface="Times New Roman"/>
                <a:sym typeface="Times New Roman"/>
              </a:rPr>
              <a:t>CREATE TABLE stud</a:t>
            </a:r>
            <a:endParaRPr/>
          </a:p>
          <a:p>
            <a:pPr indent="-457200" lvl="1" marL="1023938" rtl="0" algn="just">
              <a:spcBef>
                <a:spcPts val="481"/>
              </a:spcBef>
              <a:spcAft>
                <a:spcPts val="0"/>
              </a:spcAft>
              <a:buClr>
                <a:schemeClr val="dk1"/>
              </a:buClr>
              <a:buSzPct val="100000"/>
              <a:buNone/>
            </a:pPr>
            <a:r>
              <a:rPr lang="en-US" sz="2600">
                <a:latin typeface="Times New Roman"/>
                <a:ea typeface="Times New Roman"/>
                <a:cs typeface="Times New Roman"/>
                <a:sym typeface="Times New Roman"/>
              </a:rPr>
              <a:t>(Regno		varchar2(10),</a:t>
            </a:r>
            <a:endParaRPr/>
          </a:p>
          <a:p>
            <a:pPr indent="-457200" lvl="1" marL="1023938" rtl="0" algn="just">
              <a:spcBef>
                <a:spcPts val="481"/>
              </a:spcBef>
              <a:spcAft>
                <a:spcPts val="0"/>
              </a:spcAft>
              <a:buClr>
                <a:schemeClr val="dk1"/>
              </a:buClr>
              <a:buSzPct val="100000"/>
              <a:buNone/>
            </a:pPr>
            <a:r>
              <a:rPr lang="en-US" sz="2600">
                <a:latin typeface="Times New Roman"/>
                <a:ea typeface="Times New Roman"/>
                <a:cs typeface="Times New Roman"/>
                <a:sym typeface="Times New Roman"/>
              </a:rPr>
              <a:t>Name		char(50),</a:t>
            </a:r>
            <a:endParaRPr/>
          </a:p>
          <a:p>
            <a:pPr indent="-457200" lvl="1" marL="1023938" rtl="0" algn="just">
              <a:spcBef>
                <a:spcPts val="481"/>
              </a:spcBef>
              <a:spcAft>
                <a:spcPts val="0"/>
              </a:spcAft>
              <a:buClr>
                <a:schemeClr val="dk1"/>
              </a:buClr>
              <a:buSzPct val="100000"/>
              <a:buNone/>
            </a:pPr>
            <a:r>
              <a:rPr lang="en-US" sz="2600">
                <a:latin typeface="Times New Roman"/>
                <a:ea typeface="Times New Roman"/>
                <a:cs typeface="Times New Roman"/>
                <a:sym typeface="Times New Roman"/>
              </a:rPr>
              <a:t>DOB		date,</a:t>
            </a:r>
            <a:endParaRPr/>
          </a:p>
          <a:p>
            <a:pPr indent="-457200" lvl="1" marL="1023938" rtl="0" algn="just">
              <a:spcBef>
                <a:spcPts val="481"/>
              </a:spcBef>
              <a:spcAft>
                <a:spcPts val="0"/>
              </a:spcAft>
              <a:buClr>
                <a:schemeClr val="dk1"/>
              </a:buClr>
              <a:buSzPct val="100000"/>
              <a:buNone/>
            </a:pPr>
            <a:r>
              <a:rPr lang="en-US" sz="2600">
                <a:latin typeface="Times New Roman"/>
                <a:ea typeface="Times New Roman"/>
                <a:cs typeface="Times New Roman"/>
                <a:sym typeface="Times New Roman"/>
              </a:rPr>
              <a:t>Address		varchar2(50));</a:t>
            </a:r>
            <a:endParaRPr/>
          </a:p>
          <a:p>
            <a:pPr indent="0" lvl="0" marL="0" rtl="0" algn="just">
              <a:spcBef>
                <a:spcPts val="481"/>
              </a:spcBef>
              <a:spcAft>
                <a:spcPts val="0"/>
              </a:spcAft>
              <a:buClr>
                <a:schemeClr val="dk1"/>
              </a:buClr>
              <a:buSzPct val="100000"/>
              <a:buNone/>
            </a:pPr>
            <a:r>
              <a:rPr lang="en-US" sz="2600">
                <a:latin typeface="Times New Roman"/>
                <a:ea typeface="Times New Roman"/>
                <a:cs typeface="Times New Roman"/>
                <a:sym typeface="Times New Roman"/>
              </a:rPr>
              <a:t>Creates a table with four columns</a:t>
            </a:r>
            <a:endParaRPr/>
          </a:p>
          <a:p>
            <a:pPr indent="-533400" lvl="0" marL="533400" rtl="0" algn="l">
              <a:spcBef>
                <a:spcPts val="444"/>
              </a:spcBef>
              <a:spcAft>
                <a:spcPts val="0"/>
              </a:spcAft>
              <a:buClr>
                <a:schemeClr val="dk1"/>
              </a:buClr>
              <a:buSzPct val="100000"/>
              <a:buNone/>
            </a:pPr>
            <a:r>
              <a:t/>
            </a:r>
            <a:endParaRPr sz="2400"/>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100"/>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Using Orderby  clause..</a:t>
            </a:r>
            <a:endParaRPr/>
          </a:p>
        </p:txBody>
      </p:sp>
      <p:sp>
        <p:nvSpPr>
          <p:cNvPr id="739" name="Google Shape;739;p10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chemeClr val="dk1"/>
              </a:buClr>
              <a:buSzPct val="100000"/>
              <a:buNone/>
            </a:pPr>
            <a:r>
              <a:rPr lang="en-US"/>
              <a:t>ID | NAME | AGE | ADDRESS | SALARY |</a:t>
            </a:r>
            <a:endParaRPr/>
          </a:p>
          <a:p>
            <a:pPr indent="0" lvl="0" marL="0" rtl="0" algn="l">
              <a:spcBef>
                <a:spcPts val="592"/>
              </a:spcBef>
              <a:spcAft>
                <a:spcPts val="0"/>
              </a:spcAft>
              <a:buClr>
                <a:schemeClr val="dk1"/>
              </a:buClr>
              <a:buSzPct val="100000"/>
              <a:buNone/>
            </a:pPr>
            <a:r>
              <a:rPr lang="en-US"/>
              <a:t> +----+----------+-----+-----------+----------+ </a:t>
            </a:r>
            <a:endParaRPr/>
          </a:p>
          <a:p>
            <a:pPr indent="0" lvl="0" marL="0" rtl="0" algn="l">
              <a:spcBef>
                <a:spcPts val="592"/>
              </a:spcBef>
              <a:spcAft>
                <a:spcPts val="0"/>
              </a:spcAft>
              <a:buClr>
                <a:schemeClr val="dk1"/>
              </a:buClr>
              <a:buSzPct val="100000"/>
              <a:buNone/>
            </a:pPr>
            <a:r>
              <a:rPr lang="en-US"/>
              <a:t>| 4 | Chaitali | 25 | Mumbai | 6500.00 | </a:t>
            </a:r>
            <a:endParaRPr/>
          </a:p>
          <a:p>
            <a:pPr indent="0" lvl="0" marL="0" rtl="0" algn="l">
              <a:spcBef>
                <a:spcPts val="592"/>
              </a:spcBef>
              <a:spcAft>
                <a:spcPts val="0"/>
              </a:spcAft>
              <a:buClr>
                <a:schemeClr val="dk1"/>
              </a:buClr>
              <a:buSzPct val="100000"/>
              <a:buNone/>
            </a:pPr>
            <a:r>
              <a:rPr lang="en-US"/>
              <a:t>| 5 | Hardik | 27 | Bhopal | 8500.00 | </a:t>
            </a:r>
            <a:endParaRPr/>
          </a:p>
          <a:p>
            <a:pPr indent="0" lvl="0" marL="0" rtl="0" algn="l">
              <a:spcBef>
                <a:spcPts val="592"/>
              </a:spcBef>
              <a:spcAft>
                <a:spcPts val="0"/>
              </a:spcAft>
              <a:buClr>
                <a:schemeClr val="dk1"/>
              </a:buClr>
              <a:buSzPct val="100000"/>
              <a:buNone/>
            </a:pPr>
            <a:r>
              <a:rPr lang="en-US"/>
              <a:t>| 3 | kaushik | 23 | Kota | 2000.00 | </a:t>
            </a:r>
            <a:endParaRPr/>
          </a:p>
          <a:p>
            <a:pPr indent="0" lvl="0" marL="0" rtl="0" algn="l">
              <a:spcBef>
                <a:spcPts val="592"/>
              </a:spcBef>
              <a:spcAft>
                <a:spcPts val="0"/>
              </a:spcAft>
              <a:buClr>
                <a:schemeClr val="dk1"/>
              </a:buClr>
              <a:buSzPct val="100000"/>
              <a:buNone/>
            </a:pPr>
            <a:r>
              <a:rPr lang="en-US"/>
              <a:t>| 2 | Khilan | 25 | Delhi | 1500.00 |</a:t>
            </a:r>
            <a:endParaRPr/>
          </a:p>
          <a:p>
            <a:pPr indent="0" lvl="0" marL="0" rtl="0" algn="l">
              <a:spcBef>
                <a:spcPts val="592"/>
              </a:spcBef>
              <a:spcAft>
                <a:spcPts val="0"/>
              </a:spcAft>
              <a:buClr>
                <a:schemeClr val="dk1"/>
              </a:buClr>
              <a:buSzPct val="100000"/>
              <a:buNone/>
            </a:pPr>
            <a:r>
              <a:rPr lang="en-US"/>
              <a:t> | 6 | Komal | 22 | MP | 4500.00 | </a:t>
            </a:r>
            <a:endParaRPr/>
          </a:p>
          <a:p>
            <a:pPr indent="0" lvl="0" marL="0" rtl="0" algn="l">
              <a:spcBef>
                <a:spcPts val="592"/>
              </a:spcBef>
              <a:spcAft>
                <a:spcPts val="0"/>
              </a:spcAft>
              <a:buClr>
                <a:schemeClr val="dk1"/>
              </a:buClr>
              <a:buSzPct val="100000"/>
              <a:buNone/>
            </a:pPr>
            <a:r>
              <a:rPr lang="en-US"/>
              <a:t>| 7 | Muffy | 24 | Indore | 10000.00 |</a:t>
            </a:r>
            <a:endParaRPr/>
          </a:p>
          <a:p>
            <a:pPr indent="0" lvl="0" marL="0" rtl="0" algn="l">
              <a:spcBef>
                <a:spcPts val="592"/>
              </a:spcBef>
              <a:spcAft>
                <a:spcPts val="0"/>
              </a:spcAft>
              <a:buClr>
                <a:schemeClr val="dk1"/>
              </a:buClr>
              <a:buSzPct val="100000"/>
              <a:buNone/>
            </a:pPr>
            <a:r>
              <a:rPr lang="en-US"/>
              <a:t> | 1 | Ramesh | 32 | Ahmedabad | 2000.00 |</a:t>
            </a:r>
            <a:endParaRPr/>
          </a:p>
        </p:txBody>
      </p:sp>
      <p:sp>
        <p:nvSpPr>
          <p:cNvPr id="740" name="Google Shape;740;p10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101"/>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Using Orderby  clause..</a:t>
            </a:r>
            <a:endParaRPr/>
          </a:p>
        </p:txBody>
      </p:sp>
      <p:sp>
        <p:nvSpPr>
          <p:cNvPr id="746" name="Google Shape;746;p10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following code block has an example, which would sort the result in the descending order by NAME.</a:t>
            </a:r>
            <a:endParaRPr/>
          </a:p>
          <a:p>
            <a:pPr indent="-342900" lvl="0" marL="342900" rtl="0" algn="l">
              <a:spcBef>
                <a:spcPts val="640"/>
              </a:spcBef>
              <a:spcAft>
                <a:spcPts val="0"/>
              </a:spcAft>
              <a:buClr>
                <a:schemeClr val="dk1"/>
              </a:buClr>
              <a:buSzPts val="3200"/>
              <a:buChar char="•"/>
            </a:pPr>
            <a:r>
              <a:rPr lang="en-US"/>
              <a:t>SQL&gt; SELECT * FROM CUSTOMERS ORDER BY NAME DESC;</a:t>
            </a:r>
            <a:endParaRPr/>
          </a:p>
          <a:p>
            <a:pPr indent="-342900" lvl="0" marL="342900" rtl="0" algn="l">
              <a:spcBef>
                <a:spcPts val="640"/>
              </a:spcBef>
              <a:spcAft>
                <a:spcPts val="0"/>
              </a:spcAft>
              <a:buClr>
                <a:schemeClr val="dk1"/>
              </a:buClr>
              <a:buSzPts val="3200"/>
              <a:buNone/>
            </a:pPr>
            <a:r>
              <a:rPr lang="en-US"/>
              <a:t>This would produce the following result −</a:t>
            </a:r>
            <a:endParaRPr/>
          </a:p>
          <a:p>
            <a:pPr indent="0" lvl="0" marL="0" rtl="0" algn="l">
              <a:spcBef>
                <a:spcPts val="640"/>
              </a:spcBef>
              <a:spcAft>
                <a:spcPts val="0"/>
              </a:spcAft>
              <a:buClr>
                <a:schemeClr val="dk1"/>
              </a:buClr>
              <a:buSzPts val="3200"/>
              <a:buNone/>
            </a:pPr>
            <a:r>
              <a:t/>
            </a:r>
            <a:endParaRPr/>
          </a:p>
        </p:txBody>
      </p:sp>
      <p:sp>
        <p:nvSpPr>
          <p:cNvPr id="747" name="Google Shape;747;p10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102"/>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Using Orderby  clause..</a:t>
            </a:r>
            <a:endParaRPr/>
          </a:p>
        </p:txBody>
      </p:sp>
      <p:sp>
        <p:nvSpPr>
          <p:cNvPr id="753" name="Google Shape;753;p10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chemeClr val="dk1"/>
              </a:buClr>
              <a:buSzPct val="100000"/>
              <a:buNone/>
            </a:pPr>
            <a:r>
              <a:rPr lang="en-US"/>
              <a:t>ID | NAME | AGE | ADDRESS | SALARY | </a:t>
            </a:r>
            <a:endParaRPr/>
          </a:p>
          <a:p>
            <a:pPr indent="0" lvl="0" marL="0" rtl="0" algn="l">
              <a:spcBef>
                <a:spcPts val="544"/>
              </a:spcBef>
              <a:spcAft>
                <a:spcPts val="0"/>
              </a:spcAft>
              <a:buClr>
                <a:schemeClr val="dk1"/>
              </a:buClr>
              <a:buSzPct val="100000"/>
              <a:buNone/>
            </a:pPr>
            <a:r>
              <a:rPr lang="en-US"/>
              <a:t>+----+----------+-----+-----------+----------+</a:t>
            </a:r>
            <a:endParaRPr/>
          </a:p>
          <a:p>
            <a:pPr indent="0" lvl="0" marL="0" rtl="0" algn="l">
              <a:spcBef>
                <a:spcPts val="544"/>
              </a:spcBef>
              <a:spcAft>
                <a:spcPts val="0"/>
              </a:spcAft>
              <a:buClr>
                <a:schemeClr val="dk1"/>
              </a:buClr>
              <a:buSzPct val="100000"/>
              <a:buNone/>
            </a:pPr>
            <a:r>
              <a:rPr lang="en-US"/>
              <a:t> | 1 | Ramesh | 32 | Ahmedabad | 2000.00 | </a:t>
            </a:r>
            <a:endParaRPr/>
          </a:p>
          <a:p>
            <a:pPr indent="0" lvl="0" marL="0" rtl="0" algn="l">
              <a:spcBef>
                <a:spcPts val="544"/>
              </a:spcBef>
              <a:spcAft>
                <a:spcPts val="0"/>
              </a:spcAft>
              <a:buClr>
                <a:schemeClr val="dk1"/>
              </a:buClr>
              <a:buSzPct val="100000"/>
              <a:buNone/>
            </a:pPr>
            <a:r>
              <a:rPr lang="en-US"/>
              <a:t>| 7 | Muffy | 24 | Indore | 10000.00 | </a:t>
            </a:r>
            <a:endParaRPr/>
          </a:p>
          <a:p>
            <a:pPr indent="0" lvl="0" marL="0" rtl="0" algn="l">
              <a:spcBef>
                <a:spcPts val="544"/>
              </a:spcBef>
              <a:spcAft>
                <a:spcPts val="0"/>
              </a:spcAft>
              <a:buClr>
                <a:schemeClr val="dk1"/>
              </a:buClr>
              <a:buSzPct val="100000"/>
              <a:buNone/>
            </a:pPr>
            <a:r>
              <a:rPr lang="en-US"/>
              <a:t>| 6 | Komal | 22 | MP | 4500.00 | </a:t>
            </a:r>
            <a:endParaRPr/>
          </a:p>
          <a:p>
            <a:pPr indent="0" lvl="0" marL="0" rtl="0" algn="l">
              <a:spcBef>
                <a:spcPts val="544"/>
              </a:spcBef>
              <a:spcAft>
                <a:spcPts val="0"/>
              </a:spcAft>
              <a:buClr>
                <a:schemeClr val="dk1"/>
              </a:buClr>
              <a:buSzPct val="100000"/>
              <a:buNone/>
            </a:pPr>
            <a:r>
              <a:rPr lang="en-US"/>
              <a:t>| 2 | Khilan | 25 | Delhi | 1500.00 |</a:t>
            </a:r>
            <a:endParaRPr/>
          </a:p>
          <a:p>
            <a:pPr indent="0" lvl="0" marL="0" rtl="0" algn="l">
              <a:spcBef>
                <a:spcPts val="544"/>
              </a:spcBef>
              <a:spcAft>
                <a:spcPts val="0"/>
              </a:spcAft>
              <a:buClr>
                <a:schemeClr val="dk1"/>
              </a:buClr>
              <a:buSzPct val="100000"/>
              <a:buNone/>
            </a:pPr>
            <a:r>
              <a:rPr lang="en-US"/>
              <a:t> | 3 | kaushik | 23 | Kota | 2000.00 |</a:t>
            </a:r>
            <a:endParaRPr/>
          </a:p>
          <a:p>
            <a:pPr indent="0" lvl="0" marL="0" rtl="0" algn="l">
              <a:spcBef>
                <a:spcPts val="544"/>
              </a:spcBef>
              <a:spcAft>
                <a:spcPts val="0"/>
              </a:spcAft>
              <a:buClr>
                <a:schemeClr val="dk1"/>
              </a:buClr>
              <a:buSzPct val="100000"/>
              <a:buNone/>
            </a:pPr>
            <a:r>
              <a:rPr lang="en-US"/>
              <a:t> | 5 | Hardik | 27 | Bhopal | 8500.00 | </a:t>
            </a:r>
            <a:endParaRPr/>
          </a:p>
          <a:p>
            <a:pPr indent="0" lvl="0" marL="0" rtl="0" algn="l">
              <a:spcBef>
                <a:spcPts val="544"/>
              </a:spcBef>
              <a:spcAft>
                <a:spcPts val="0"/>
              </a:spcAft>
              <a:buClr>
                <a:schemeClr val="dk1"/>
              </a:buClr>
              <a:buSzPct val="100000"/>
              <a:buNone/>
            </a:pPr>
            <a:r>
              <a:rPr lang="en-US"/>
              <a:t>| 4 | Chaitali | 25 | Mumbai | 6500.00 | </a:t>
            </a:r>
            <a:endParaRPr/>
          </a:p>
          <a:p>
            <a:pPr indent="0" lvl="0" marL="0" rtl="0" algn="l">
              <a:spcBef>
                <a:spcPts val="544"/>
              </a:spcBef>
              <a:spcAft>
                <a:spcPts val="0"/>
              </a:spcAft>
              <a:buClr>
                <a:schemeClr val="dk1"/>
              </a:buClr>
              <a:buSzPct val="100000"/>
              <a:buNone/>
            </a:pPr>
            <a:r>
              <a:rPr lang="en-US"/>
              <a:t>+----+----------+-----+-----------+----------+</a:t>
            </a:r>
            <a:endParaRPr/>
          </a:p>
        </p:txBody>
      </p:sp>
      <p:sp>
        <p:nvSpPr>
          <p:cNvPr id="754" name="Google Shape;754;p10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103"/>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JOIN STATEMENTS</a:t>
            </a:r>
            <a:endParaRPr/>
          </a:p>
        </p:txBody>
      </p:sp>
      <p:sp>
        <p:nvSpPr>
          <p:cNvPr id="760" name="Google Shape;760;p10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 SQL Join statement is used to combine data or rows from two or more tables based on a common field between them. Different types of Joins are:</a:t>
            </a:r>
            <a:endParaRPr/>
          </a:p>
          <a:p>
            <a:pPr indent="-342900" lvl="0" marL="342900" rtl="0" algn="l">
              <a:spcBef>
                <a:spcPts val="640"/>
              </a:spcBef>
              <a:spcAft>
                <a:spcPts val="0"/>
              </a:spcAft>
              <a:buClr>
                <a:schemeClr val="dk1"/>
              </a:buClr>
              <a:buSzPts val="3200"/>
              <a:buChar char="•"/>
            </a:pPr>
            <a:r>
              <a:rPr lang="en-US"/>
              <a:t>INNER JOIN</a:t>
            </a:r>
            <a:endParaRPr/>
          </a:p>
          <a:p>
            <a:pPr indent="-342900" lvl="0" marL="342900" rtl="0" algn="l">
              <a:spcBef>
                <a:spcPts val="640"/>
              </a:spcBef>
              <a:spcAft>
                <a:spcPts val="0"/>
              </a:spcAft>
              <a:buClr>
                <a:schemeClr val="dk1"/>
              </a:buClr>
              <a:buSzPts val="3200"/>
              <a:buChar char="•"/>
            </a:pPr>
            <a:r>
              <a:rPr lang="en-US"/>
              <a:t>LEFT JOIN (LEFT OUTER JOIN)</a:t>
            </a:r>
            <a:endParaRPr/>
          </a:p>
          <a:p>
            <a:pPr indent="-342900" lvl="0" marL="342900" rtl="0" algn="l">
              <a:spcBef>
                <a:spcPts val="640"/>
              </a:spcBef>
              <a:spcAft>
                <a:spcPts val="0"/>
              </a:spcAft>
              <a:buClr>
                <a:schemeClr val="dk1"/>
              </a:buClr>
              <a:buSzPts val="3200"/>
              <a:buChar char="•"/>
            </a:pPr>
            <a:r>
              <a:rPr lang="en-US"/>
              <a:t>RIGHT JOIN(RIGHT OUTER JOIN)</a:t>
            </a:r>
            <a:endParaRPr/>
          </a:p>
          <a:p>
            <a:pPr indent="-342900" lvl="0" marL="342900" rtl="0" algn="l">
              <a:spcBef>
                <a:spcPts val="640"/>
              </a:spcBef>
              <a:spcAft>
                <a:spcPts val="0"/>
              </a:spcAft>
              <a:buClr>
                <a:schemeClr val="dk1"/>
              </a:buClr>
              <a:buSzPts val="3200"/>
              <a:buChar char="•"/>
            </a:pPr>
            <a:r>
              <a:rPr lang="en-US"/>
              <a:t>FULL JOIN (OUTER JOIN OR FULL OUTER JOIN)</a:t>
            </a:r>
            <a:endParaRPr/>
          </a:p>
          <a:p>
            <a:pPr indent="0" lvl="0" marL="0" rtl="0" algn="l">
              <a:spcBef>
                <a:spcPts val="640"/>
              </a:spcBef>
              <a:spcAft>
                <a:spcPts val="0"/>
              </a:spcAft>
              <a:buClr>
                <a:schemeClr val="dk1"/>
              </a:buClr>
              <a:buSzPts val="3200"/>
              <a:buNone/>
            </a:pPr>
            <a:r>
              <a:t/>
            </a:r>
            <a:endParaRPr/>
          </a:p>
        </p:txBody>
      </p:sp>
      <p:sp>
        <p:nvSpPr>
          <p:cNvPr id="761" name="Google Shape;761;p10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104"/>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JOIN STATEMENTS</a:t>
            </a:r>
            <a:endParaRPr/>
          </a:p>
        </p:txBody>
      </p:sp>
      <p:sp>
        <p:nvSpPr>
          <p:cNvPr id="767" name="Google Shape;767;p10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3200"/>
              <a:buNone/>
            </a:pPr>
            <a:r>
              <a:rPr lang="en-US"/>
              <a:t>INNER JOIN: </a:t>
            </a:r>
            <a:endParaRPr/>
          </a:p>
          <a:p>
            <a:pPr indent="0" lvl="0" marL="0" rtl="0" algn="l">
              <a:spcBef>
                <a:spcPts val="640"/>
              </a:spcBef>
              <a:spcAft>
                <a:spcPts val="0"/>
              </a:spcAft>
              <a:buClr>
                <a:schemeClr val="dk1"/>
              </a:buClr>
              <a:buSzPts val="3200"/>
              <a:buNone/>
            </a:pPr>
            <a:r>
              <a:rPr lang="en-US"/>
              <a:t>Returns records that have matching values in both tables.</a:t>
            </a:r>
            <a:endParaRPr/>
          </a:p>
          <a:p>
            <a:pPr indent="0" lvl="0" marL="0" rtl="0" algn="l">
              <a:spcBef>
                <a:spcPts val="640"/>
              </a:spcBef>
              <a:spcAft>
                <a:spcPts val="0"/>
              </a:spcAft>
              <a:buClr>
                <a:schemeClr val="dk1"/>
              </a:buClr>
              <a:buSzPts val="3200"/>
              <a:buNone/>
            </a:pPr>
            <a:r>
              <a:rPr lang="en-US"/>
              <a:t>The INNER JOIN keyword selects all rows from both the tables as long as the condition satisfies. This keyword will create the result-set by combining all rows from both the tables where the condition satisfies i.e value of the common field will be same.</a:t>
            </a:r>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p:txBody>
      </p:sp>
      <p:sp>
        <p:nvSpPr>
          <p:cNvPr id="768" name="Google Shape;768;p10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105"/>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JOIN STATEMENTS</a:t>
            </a:r>
            <a:endParaRPr/>
          </a:p>
        </p:txBody>
      </p:sp>
      <p:sp>
        <p:nvSpPr>
          <p:cNvPr id="774" name="Google Shape;774;p10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pic>
        <p:nvPicPr>
          <p:cNvPr descr="SQL INNER JOIN" id="775" name="Google Shape;775;p105"/>
          <p:cNvPicPr preferRelativeResize="0"/>
          <p:nvPr>
            <p:ph idx="1" type="body"/>
          </p:nvPr>
        </p:nvPicPr>
        <p:blipFill rotWithShape="1">
          <a:blip r:embed="rId3">
            <a:alphaModFix/>
          </a:blip>
          <a:srcRect b="0" l="0" r="0" t="0"/>
          <a:stretch/>
        </p:blipFill>
        <p:spPr>
          <a:xfrm>
            <a:off x="3286116" y="3172619"/>
            <a:ext cx="2238384" cy="1828017"/>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106"/>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JOIN STATEMENTS</a:t>
            </a:r>
            <a:endParaRPr/>
          </a:p>
        </p:txBody>
      </p:sp>
      <p:sp>
        <p:nvSpPr>
          <p:cNvPr id="781" name="Google Shape;781;p10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Clr>
                <a:schemeClr val="dk1"/>
              </a:buClr>
              <a:buSzPct val="100000"/>
              <a:buNone/>
            </a:pPr>
            <a:r>
              <a:rPr b="1" lang="en-US"/>
              <a:t>Syntax</a:t>
            </a:r>
            <a:r>
              <a:rPr lang="en-US"/>
              <a:t>:</a:t>
            </a:r>
            <a:endParaRPr/>
          </a:p>
          <a:p>
            <a:pPr indent="0" lvl="0" marL="0" rtl="0" algn="l">
              <a:spcBef>
                <a:spcPts val="592"/>
              </a:spcBef>
              <a:spcAft>
                <a:spcPts val="0"/>
              </a:spcAft>
              <a:buClr>
                <a:schemeClr val="dk1"/>
              </a:buClr>
              <a:buSzPct val="100000"/>
              <a:buNone/>
            </a:pPr>
            <a:r>
              <a:rPr lang="en-US"/>
              <a:t>SELECTtable1.column1,table1.column2,table2.column1,.... FROM table1 INNER JOIN table2 ON table1.matching_column = table2.matching_column; </a:t>
            </a:r>
            <a:endParaRPr/>
          </a:p>
          <a:p>
            <a:pPr indent="0" lvl="0" marL="0" rtl="0" algn="l">
              <a:spcBef>
                <a:spcPts val="592"/>
              </a:spcBef>
              <a:spcAft>
                <a:spcPts val="0"/>
              </a:spcAft>
              <a:buClr>
                <a:schemeClr val="dk1"/>
              </a:buClr>
              <a:buSzPct val="100000"/>
              <a:buNone/>
            </a:pPr>
            <a:r>
              <a:rPr b="1" lang="en-US"/>
              <a:t>table1</a:t>
            </a:r>
            <a:r>
              <a:rPr lang="en-US"/>
              <a:t>: First table. </a:t>
            </a:r>
            <a:endParaRPr/>
          </a:p>
          <a:p>
            <a:pPr indent="0" lvl="0" marL="0" rtl="0" algn="l">
              <a:spcBef>
                <a:spcPts val="592"/>
              </a:spcBef>
              <a:spcAft>
                <a:spcPts val="0"/>
              </a:spcAft>
              <a:buClr>
                <a:schemeClr val="dk1"/>
              </a:buClr>
              <a:buSzPct val="100000"/>
              <a:buNone/>
            </a:pPr>
            <a:r>
              <a:rPr b="1" lang="en-US"/>
              <a:t>table2</a:t>
            </a:r>
            <a:r>
              <a:rPr lang="en-US"/>
              <a:t>: Second table </a:t>
            </a:r>
            <a:endParaRPr/>
          </a:p>
          <a:p>
            <a:pPr indent="0" lvl="0" marL="0" rtl="0" algn="l">
              <a:spcBef>
                <a:spcPts val="592"/>
              </a:spcBef>
              <a:spcAft>
                <a:spcPts val="0"/>
              </a:spcAft>
              <a:buClr>
                <a:schemeClr val="dk1"/>
              </a:buClr>
              <a:buSzPct val="100000"/>
              <a:buNone/>
            </a:pPr>
            <a:r>
              <a:rPr b="1" lang="en-US"/>
              <a:t>matching_column</a:t>
            </a:r>
            <a:r>
              <a:rPr lang="en-US"/>
              <a:t>: Column common to both the tables.</a:t>
            </a:r>
            <a:endParaRPr/>
          </a:p>
        </p:txBody>
      </p:sp>
      <p:sp>
        <p:nvSpPr>
          <p:cNvPr id="782" name="Google Shape;782;p10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107"/>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JOIN STATEMENTS</a:t>
            </a:r>
            <a:endParaRPr/>
          </a:p>
        </p:txBody>
      </p:sp>
      <p:sp>
        <p:nvSpPr>
          <p:cNvPr id="788" name="Google Shape;788;p10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STUDENT </a:t>
            </a:r>
            <a:endParaRPr/>
          </a:p>
          <a:p>
            <a:pPr indent="0" lvl="0" marL="0" rtl="0" algn="l">
              <a:spcBef>
                <a:spcPts val="640"/>
              </a:spcBef>
              <a:spcAft>
                <a:spcPts val="0"/>
              </a:spcAft>
              <a:buClr>
                <a:schemeClr val="dk1"/>
              </a:buClr>
              <a:buSzPts val="3200"/>
              <a:buNone/>
            </a:pPr>
            <a:r>
              <a:t/>
            </a:r>
            <a:endParaRPr/>
          </a:p>
        </p:txBody>
      </p:sp>
      <p:sp>
        <p:nvSpPr>
          <p:cNvPr id="789" name="Google Shape;789;p10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pic>
        <p:nvPicPr>
          <p:cNvPr descr="Screenshot from 2016-12-19 12-53-29" id="790" name="Google Shape;790;p107"/>
          <p:cNvPicPr preferRelativeResize="0"/>
          <p:nvPr/>
        </p:nvPicPr>
        <p:blipFill rotWithShape="1">
          <a:blip r:embed="rId3">
            <a:alphaModFix/>
          </a:blip>
          <a:srcRect b="0" l="0" r="0" t="0"/>
          <a:stretch/>
        </p:blipFill>
        <p:spPr>
          <a:xfrm>
            <a:off x="1071538" y="2006426"/>
            <a:ext cx="7072361" cy="349427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108"/>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JOIN STATEMENTS</a:t>
            </a:r>
            <a:endParaRPr/>
          </a:p>
        </p:txBody>
      </p:sp>
      <p:sp>
        <p:nvSpPr>
          <p:cNvPr id="796" name="Google Shape;796;p10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STUDENTCOURSE</a:t>
            </a:r>
            <a:endParaRPr/>
          </a:p>
          <a:p>
            <a:pPr indent="0" lvl="0" marL="0" rtl="0" algn="l">
              <a:spcBef>
                <a:spcPts val="640"/>
              </a:spcBef>
              <a:spcAft>
                <a:spcPts val="0"/>
              </a:spcAft>
              <a:buClr>
                <a:schemeClr val="dk1"/>
              </a:buClr>
              <a:buSzPts val="3200"/>
              <a:buNone/>
            </a:pPr>
            <a:r>
              <a:t/>
            </a:r>
            <a:endParaRPr/>
          </a:p>
        </p:txBody>
      </p:sp>
      <p:sp>
        <p:nvSpPr>
          <p:cNvPr id="797" name="Google Shape;797;p10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pic>
        <p:nvPicPr>
          <p:cNvPr descr="table5" id="798" name="Google Shape;798;p108"/>
          <p:cNvPicPr preferRelativeResize="0"/>
          <p:nvPr/>
        </p:nvPicPr>
        <p:blipFill rotWithShape="1">
          <a:blip r:embed="rId3">
            <a:alphaModFix/>
          </a:blip>
          <a:srcRect b="0" l="0" r="0" t="0"/>
          <a:stretch/>
        </p:blipFill>
        <p:spPr>
          <a:xfrm>
            <a:off x="2853055" y="1951990"/>
            <a:ext cx="3437890" cy="2954020"/>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109"/>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JOIN STATEMENTS</a:t>
            </a:r>
            <a:endParaRPr/>
          </a:p>
        </p:txBody>
      </p:sp>
      <p:sp>
        <p:nvSpPr>
          <p:cNvPr id="804" name="Google Shape;804;p10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This query will show the names and age of students enrolled in different courses.</a:t>
            </a:r>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rPr lang="en-US"/>
              <a:t>SELECT StudentCourse.COURSE_ID, Student.NAME, Student.AGE FROM Student INNER JOIN StudentCourse ON Student.ROLL_NO = StudentCourse.ROLL_NO;</a:t>
            </a:r>
            <a:endParaRPr/>
          </a:p>
        </p:txBody>
      </p:sp>
      <p:sp>
        <p:nvSpPr>
          <p:cNvPr id="805" name="Google Shape;805;p10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1"/>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3399"/>
              </a:buClr>
              <a:buSzPts val="4000"/>
              <a:buFont typeface="Times New Roman"/>
              <a:buNone/>
            </a:pPr>
            <a:r>
              <a:rPr lang="en-US" sz="4000">
                <a:solidFill>
                  <a:srgbClr val="003399"/>
                </a:solidFill>
                <a:latin typeface="Times New Roman"/>
                <a:ea typeface="Times New Roman"/>
                <a:cs typeface="Times New Roman"/>
                <a:sym typeface="Times New Roman"/>
              </a:rPr>
              <a:t>Data Types</a:t>
            </a:r>
            <a:endParaRPr sz="4000">
              <a:latin typeface="Times New Roman"/>
              <a:ea typeface="Times New Roman"/>
              <a:cs typeface="Times New Roman"/>
              <a:sym typeface="Times New Roman"/>
            </a:endParaRPr>
          </a:p>
        </p:txBody>
      </p:sp>
      <p:sp>
        <p:nvSpPr>
          <p:cNvPr id="148" name="Google Shape;148;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609600" lvl="0" marL="609600" rtl="0" algn="l">
              <a:spcBef>
                <a:spcPts val="0"/>
              </a:spcBef>
              <a:spcAft>
                <a:spcPts val="0"/>
              </a:spcAft>
              <a:buClr>
                <a:schemeClr val="dk1"/>
              </a:buClr>
              <a:buSzPts val="2400"/>
              <a:buChar char="•"/>
            </a:pPr>
            <a:r>
              <a:rPr lang="en-US" sz="2400">
                <a:latin typeface="Times New Roman"/>
                <a:ea typeface="Times New Roman"/>
                <a:cs typeface="Times New Roman"/>
                <a:sym typeface="Times New Roman"/>
              </a:rPr>
              <a:t>Following broad categories of data types exist in most databases:</a:t>
            </a:r>
            <a:endParaRPr/>
          </a:p>
          <a:p>
            <a:pPr indent="-533400" lvl="1" marL="1100138"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String Data</a:t>
            </a:r>
            <a:endParaRPr/>
          </a:p>
          <a:p>
            <a:pPr indent="-533400" lvl="1" marL="1100138"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Numeric Data</a:t>
            </a:r>
            <a:endParaRPr/>
          </a:p>
          <a:p>
            <a:pPr indent="-533400" lvl="1" marL="1100138"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Temporal Data</a:t>
            </a:r>
            <a:endParaRPr/>
          </a:p>
          <a:p>
            <a:pPr indent="-533400" lvl="1" marL="1100138"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Large Objects</a:t>
            </a:r>
            <a:endParaRPr/>
          </a:p>
          <a:p>
            <a:pPr indent="-609600" lvl="0" marL="6096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110"/>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JOIN STATEMENTS</a:t>
            </a:r>
            <a:endParaRPr/>
          </a:p>
        </p:txBody>
      </p:sp>
      <p:sp>
        <p:nvSpPr>
          <p:cNvPr id="811" name="Google Shape;811;p1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OUTPUT</a:t>
            </a:r>
            <a:endParaRPr/>
          </a:p>
          <a:p>
            <a:pPr indent="0" lvl="0" marL="0" rtl="0" algn="l">
              <a:spcBef>
                <a:spcPts val="640"/>
              </a:spcBef>
              <a:spcAft>
                <a:spcPts val="0"/>
              </a:spcAft>
              <a:buClr>
                <a:schemeClr val="dk1"/>
              </a:buClr>
              <a:buSzPts val="3200"/>
              <a:buNone/>
            </a:pPr>
            <a:r>
              <a:t/>
            </a:r>
            <a:endParaRPr/>
          </a:p>
        </p:txBody>
      </p:sp>
      <p:sp>
        <p:nvSpPr>
          <p:cNvPr id="812" name="Google Shape;812;p1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pic>
        <p:nvPicPr>
          <p:cNvPr descr="table2" id="813" name="Google Shape;813;p110"/>
          <p:cNvPicPr preferRelativeResize="0"/>
          <p:nvPr/>
        </p:nvPicPr>
        <p:blipFill rotWithShape="1">
          <a:blip r:embed="rId3">
            <a:alphaModFix/>
          </a:blip>
          <a:srcRect b="0" l="0" r="0" t="0"/>
          <a:stretch/>
        </p:blipFill>
        <p:spPr>
          <a:xfrm>
            <a:off x="1969452" y="2439987"/>
            <a:ext cx="5205095" cy="1978025"/>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111"/>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JOIN STATEMENTS</a:t>
            </a:r>
            <a:endParaRPr/>
          </a:p>
        </p:txBody>
      </p:sp>
      <p:sp>
        <p:nvSpPr>
          <p:cNvPr id="819" name="Google Shape;819;p1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3200"/>
              <a:buNone/>
            </a:pPr>
            <a:r>
              <a:rPr lang="en-US"/>
              <a:t>LEFT (LEFT OUTER JOIN) JOIN: </a:t>
            </a:r>
            <a:endParaRPr/>
          </a:p>
          <a:p>
            <a:pPr indent="0" lvl="0" marL="0" rtl="0" algn="l">
              <a:spcBef>
                <a:spcPts val="640"/>
              </a:spcBef>
              <a:spcAft>
                <a:spcPts val="0"/>
              </a:spcAft>
              <a:buClr>
                <a:schemeClr val="dk1"/>
              </a:buClr>
              <a:buSzPts val="3200"/>
              <a:buNone/>
            </a:pPr>
            <a:r>
              <a:rPr lang="en-US"/>
              <a:t>Returns all records from the left table, and the matched records from the right table</a:t>
            </a:r>
            <a:endParaRPr/>
          </a:p>
          <a:p>
            <a:pPr indent="0" lvl="0" marL="0" rtl="0" algn="l">
              <a:spcBef>
                <a:spcPts val="640"/>
              </a:spcBef>
              <a:spcAft>
                <a:spcPts val="0"/>
              </a:spcAft>
              <a:buClr>
                <a:schemeClr val="dk1"/>
              </a:buClr>
              <a:buSzPts val="3200"/>
              <a:buNone/>
            </a:pPr>
            <a:r>
              <a:rPr lang="en-US"/>
              <a:t>This join returns all the rows of the table on the left side of the join and matching rows for the table on the right side of join. The rows for which there is no matching row on right side, the result-set will contain </a:t>
            </a:r>
            <a:r>
              <a:rPr i="1" lang="en-US"/>
              <a:t>null</a:t>
            </a:r>
            <a:r>
              <a:rPr lang="en-US"/>
              <a:t>. LEFT JOIN is also known as LEFT OUTER JOIN.</a:t>
            </a:r>
            <a:endParaRPr/>
          </a:p>
          <a:p>
            <a:pPr indent="0" lvl="0" marL="0" rtl="0" algn="l">
              <a:spcBef>
                <a:spcPts val="640"/>
              </a:spcBef>
              <a:spcAft>
                <a:spcPts val="0"/>
              </a:spcAft>
              <a:buClr>
                <a:schemeClr val="dk1"/>
              </a:buClr>
              <a:buSzPts val="3200"/>
              <a:buNone/>
            </a:pPr>
            <a:r>
              <a:t/>
            </a:r>
            <a:endParaRPr/>
          </a:p>
        </p:txBody>
      </p:sp>
      <p:sp>
        <p:nvSpPr>
          <p:cNvPr id="820" name="Google Shape;820;p1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112"/>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JOIN STATEMENTS</a:t>
            </a:r>
            <a:endParaRPr/>
          </a:p>
        </p:txBody>
      </p:sp>
      <p:sp>
        <p:nvSpPr>
          <p:cNvPr id="826" name="Google Shape;826;p1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pic>
        <p:nvPicPr>
          <p:cNvPr descr="SQL LEFT JOIN" id="827" name="Google Shape;827;p112"/>
          <p:cNvPicPr preferRelativeResize="0"/>
          <p:nvPr>
            <p:ph idx="1" type="body"/>
          </p:nvPr>
        </p:nvPicPr>
        <p:blipFill rotWithShape="1">
          <a:blip r:embed="rId3">
            <a:alphaModFix/>
          </a:blip>
          <a:srcRect b="0" l="0" r="0" t="0"/>
          <a:stretch/>
        </p:blipFill>
        <p:spPr>
          <a:xfrm>
            <a:off x="3619500" y="3172619"/>
            <a:ext cx="1905000" cy="1381125"/>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113"/>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JOIN STATEMENTS</a:t>
            </a:r>
            <a:endParaRPr/>
          </a:p>
        </p:txBody>
      </p:sp>
      <p:sp>
        <p:nvSpPr>
          <p:cNvPr id="833" name="Google Shape;833;p1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b="1" lang="en-US"/>
              <a:t>Syntax:</a:t>
            </a:r>
            <a:endParaRPr/>
          </a:p>
          <a:p>
            <a:pPr indent="0" lvl="0" marL="0" rtl="0" algn="l">
              <a:spcBef>
                <a:spcPts val="640"/>
              </a:spcBef>
              <a:spcAft>
                <a:spcPts val="0"/>
              </a:spcAft>
              <a:buClr>
                <a:schemeClr val="dk1"/>
              </a:buClr>
              <a:buSzPts val="3200"/>
              <a:buNone/>
            </a:pPr>
            <a:r>
              <a:rPr lang="en-US"/>
              <a:t>SELECTtable1.column1,table1.column2,table2.column1,.... FROM table1 LEFT JOIN table2 ON table1.matching_column = table2.matching_column; </a:t>
            </a:r>
            <a:endParaRPr/>
          </a:p>
          <a:p>
            <a:pPr indent="0" lvl="0" marL="0" rtl="0" algn="l">
              <a:spcBef>
                <a:spcPts val="640"/>
              </a:spcBef>
              <a:spcAft>
                <a:spcPts val="0"/>
              </a:spcAft>
              <a:buClr>
                <a:schemeClr val="dk1"/>
              </a:buClr>
              <a:buSzPts val="3200"/>
              <a:buNone/>
            </a:pPr>
            <a:r>
              <a:rPr lang="en-US"/>
              <a:t>table1: First table. </a:t>
            </a:r>
            <a:endParaRPr/>
          </a:p>
          <a:p>
            <a:pPr indent="0" lvl="0" marL="0" rtl="0" algn="l">
              <a:spcBef>
                <a:spcPts val="640"/>
              </a:spcBef>
              <a:spcAft>
                <a:spcPts val="0"/>
              </a:spcAft>
              <a:buClr>
                <a:schemeClr val="dk1"/>
              </a:buClr>
              <a:buSzPts val="3200"/>
              <a:buNone/>
            </a:pPr>
            <a:r>
              <a:rPr lang="en-US"/>
              <a:t>table2: Second table matching_column: Column common to both the tables.</a:t>
            </a:r>
            <a:endParaRPr/>
          </a:p>
        </p:txBody>
      </p:sp>
      <p:sp>
        <p:nvSpPr>
          <p:cNvPr id="834" name="Google Shape;834;p1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114"/>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JOIN STATEMENTS</a:t>
            </a:r>
            <a:endParaRPr/>
          </a:p>
        </p:txBody>
      </p:sp>
      <p:sp>
        <p:nvSpPr>
          <p:cNvPr id="840" name="Google Shape;840;p1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EXAMPLE: (CONSIDER STUDENT , STUDENTCOURSE TABLE)</a:t>
            </a:r>
            <a:endParaRPr/>
          </a:p>
          <a:p>
            <a:pPr indent="0" lvl="0" marL="0" rtl="0" algn="l">
              <a:spcBef>
                <a:spcPts val="640"/>
              </a:spcBef>
              <a:spcAft>
                <a:spcPts val="0"/>
              </a:spcAft>
              <a:buClr>
                <a:schemeClr val="dk1"/>
              </a:buClr>
              <a:buSzPts val="3200"/>
              <a:buNone/>
            </a:pPr>
            <a:r>
              <a:rPr lang="en-US"/>
              <a:t>SELECTStudent.NAME,StudentCourse.COURSE_ID FROM Student LEFT JOIN StudentCourse ON StudentCourse.ROLL_NO = Student.ROLL_NO;</a:t>
            </a:r>
            <a:endParaRPr/>
          </a:p>
        </p:txBody>
      </p:sp>
      <p:sp>
        <p:nvSpPr>
          <p:cNvPr id="841" name="Google Shape;841;p1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115"/>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JOIN STATEMENTS</a:t>
            </a:r>
            <a:endParaRPr/>
          </a:p>
        </p:txBody>
      </p:sp>
      <p:sp>
        <p:nvSpPr>
          <p:cNvPr id="847" name="Google Shape;847;p1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OUTPUT:</a:t>
            </a:r>
            <a:endParaRPr/>
          </a:p>
          <a:p>
            <a:pPr indent="0" lvl="0" marL="0" rtl="0" algn="l">
              <a:spcBef>
                <a:spcPts val="640"/>
              </a:spcBef>
              <a:spcAft>
                <a:spcPts val="0"/>
              </a:spcAft>
              <a:buClr>
                <a:schemeClr val="dk1"/>
              </a:buClr>
              <a:buSzPts val="3200"/>
              <a:buNone/>
            </a:pPr>
            <a:r>
              <a:t/>
            </a:r>
            <a:endParaRPr/>
          </a:p>
        </p:txBody>
      </p:sp>
      <p:sp>
        <p:nvSpPr>
          <p:cNvPr id="848" name="Google Shape;848;p1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pic>
        <p:nvPicPr>
          <p:cNvPr descr="table3" id="849" name="Google Shape;849;p115"/>
          <p:cNvPicPr preferRelativeResize="0"/>
          <p:nvPr/>
        </p:nvPicPr>
        <p:blipFill rotWithShape="1">
          <a:blip r:embed="rId3">
            <a:alphaModFix/>
          </a:blip>
          <a:srcRect b="0" l="0" r="0" t="0"/>
          <a:stretch/>
        </p:blipFill>
        <p:spPr>
          <a:xfrm>
            <a:off x="2857500" y="1951990"/>
            <a:ext cx="3429000" cy="2954020"/>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116"/>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JOIN STATEMENTS</a:t>
            </a:r>
            <a:endParaRPr/>
          </a:p>
        </p:txBody>
      </p:sp>
      <p:sp>
        <p:nvSpPr>
          <p:cNvPr id="855" name="Google Shape;855;p1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0" lvl="0" marL="0" rtl="0" algn="l">
              <a:spcBef>
                <a:spcPts val="0"/>
              </a:spcBef>
              <a:spcAft>
                <a:spcPts val="0"/>
              </a:spcAft>
              <a:buClr>
                <a:schemeClr val="dk1"/>
              </a:buClr>
              <a:buSzPct val="100000"/>
              <a:buNone/>
            </a:pPr>
            <a:r>
              <a:rPr lang="en-US"/>
              <a:t>RIGHT ( RIGHT OUTER JOIN) JOIN: </a:t>
            </a:r>
            <a:endParaRPr/>
          </a:p>
          <a:p>
            <a:pPr indent="0" lvl="0" marL="0" rtl="0" algn="l">
              <a:spcBef>
                <a:spcPts val="592"/>
              </a:spcBef>
              <a:spcAft>
                <a:spcPts val="0"/>
              </a:spcAft>
              <a:buClr>
                <a:schemeClr val="dk1"/>
              </a:buClr>
              <a:buSzPct val="100000"/>
              <a:buNone/>
            </a:pPr>
            <a:r>
              <a:rPr lang="en-US"/>
              <a:t>Returns all records from the right table, and the matched records from the left table.</a:t>
            </a:r>
            <a:endParaRPr/>
          </a:p>
          <a:p>
            <a:pPr indent="0" lvl="0" marL="0" rtl="0" algn="l">
              <a:spcBef>
                <a:spcPts val="592"/>
              </a:spcBef>
              <a:spcAft>
                <a:spcPts val="0"/>
              </a:spcAft>
              <a:buClr>
                <a:schemeClr val="dk1"/>
              </a:buClr>
              <a:buSzPct val="100000"/>
              <a:buNone/>
            </a:pPr>
            <a:r>
              <a:rPr lang="en-US"/>
              <a:t>RIGHT JOIN is similar to LEFT JOIN. This join returns all the rows of the table on the right side of the join and matching rows for the table on the left side of join. The rows for which there is no matching row on left side, the result-set will contain </a:t>
            </a:r>
            <a:r>
              <a:rPr i="1" lang="en-US"/>
              <a:t>null</a:t>
            </a:r>
            <a:r>
              <a:rPr lang="en-US"/>
              <a:t>. RIGHT JOIN is also known as RIGHT OUTER JOIN.</a:t>
            </a:r>
            <a:endParaRPr/>
          </a:p>
          <a:p>
            <a:pPr indent="0" lvl="0" marL="0" rtl="0" algn="l">
              <a:spcBef>
                <a:spcPts val="592"/>
              </a:spcBef>
              <a:spcAft>
                <a:spcPts val="0"/>
              </a:spcAft>
              <a:buClr>
                <a:schemeClr val="dk1"/>
              </a:buClr>
              <a:buSzPct val="100000"/>
              <a:buNone/>
            </a:pPr>
            <a:r>
              <a:t/>
            </a:r>
            <a:endParaRPr/>
          </a:p>
        </p:txBody>
      </p:sp>
      <p:sp>
        <p:nvSpPr>
          <p:cNvPr id="856" name="Google Shape;856;p1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117"/>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JOIN STATEMENTS</a:t>
            </a:r>
            <a:endParaRPr/>
          </a:p>
        </p:txBody>
      </p:sp>
      <p:sp>
        <p:nvSpPr>
          <p:cNvPr id="862" name="Google Shape;862;p1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pic>
        <p:nvPicPr>
          <p:cNvPr descr="SQL RIGHT JOIN" id="863" name="Google Shape;863;p117"/>
          <p:cNvPicPr preferRelativeResize="0"/>
          <p:nvPr>
            <p:ph idx="1" type="body"/>
          </p:nvPr>
        </p:nvPicPr>
        <p:blipFill rotWithShape="1">
          <a:blip r:embed="rId3">
            <a:alphaModFix/>
          </a:blip>
          <a:srcRect b="0" l="0" r="0" t="0"/>
          <a:stretch/>
        </p:blipFill>
        <p:spPr>
          <a:xfrm>
            <a:off x="3619500" y="3172619"/>
            <a:ext cx="1905000" cy="1381125"/>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118"/>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JOIN STATEMENTS</a:t>
            </a:r>
            <a:endParaRPr/>
          </a:p>
        </p:txBody>
      </p:sp>
      <p:sp>
        <p:nvSpPr>
          <p:cNvPr id="869" name="Google Shape;869;p1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3200"/>
              <a:buNone/>
            </a:pPr>
            <a:r>
              <a:rPr b="1" lang="en-US"/>
              <a:t>Syntax:</a:t>
            </a:r>
            <a:endParaRPr/>
          </a:p>
          <a:p>
            <a:pPr indent="0" lvl="0" marL="0" rtl="0" algn="l">
              <a:spcBef>
                <a:spcPts val="640"/>
              </a:spcBef>
              <a:spcAft>
                <a:spcPts val="0"/>
              </a:spcAft>
              <a:buClr>
                <a:schemeClr val="dk1"/>
              </a:buClr>
              <a:buSzPts val="3200"/>
              <a:buNone/>
            </a:pPr>
            <a:r>
              <a:rPr lang="en-US"/>
              <a:t>SELECTtable1.column1,table1.column2,table2.column1,.... FROM table1 RIGHT JOIN table2 ON table1.matching_column = table2.matching_column;</a:t>
            </a:r>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rPr lang="en-US"/>
              <a:t> table1: First table. table2: Second table matching_column: Column common to both the tables.</a:t>
            </a:r>
            <a:endParaRPr/>
          </a:p>
        </p:txBody>
      </p:sp>
      <p:sp>
        <p:nvSpPr>
          <p:cNvPr id="870" name="Google Shape;870;p1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119"/>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JOIN STATEMENTS</a:t>
            </a:r>
            <a:endParaRPr/>
          </a:p>
        </p:txBody>
      </p:sp>
      <p:sp>
        <p:nvSpPr>
          <p:cNvPr id="876" name="Google Shape;876;p1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EXAMPLE: (CONSIDER STUDENT , STUDENTCOURSE TABLE)</a:t>
            </a:r>
            <a:endParaRPr/>
          </a:p>
          <a:p>
            <a:pPr indent="0" lvl="0" marL="0" rtl="0" algn="l">
              <a:spcBef>
                <a:spcPts val="640"/>
              </a:spcBef>
              <a:spcAft>
                <a:spcPts val="0"/>
              </a:spcAft>
              <a:buClr>
                <a:schemeClr val="dk1"/>
              </a:buClr>
              <a:buSzPts val="3200"/>
              <a:buNone/>
            </a:pPr>
            <a:r>
              <a:rPr lang="en-US"/>
              <a:t>SELECT Student.NAME,StudentCourse.COURSE_ID FROM Student RIGHT JOIN StudentCourse ON StudentCourse.ROLL_NO = Student.ROLL_NO;</a:t>
            </a:r>
            <a:endParaRPr/>
          </a:p>
        </p:txBody>
      </p:sp>
      <p:sp>
        <p:nvSpPr>
          <p:cNvPr id="877" name="Google Shape;877;p1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2"/>
          <p:cNvSpPr txBox="1"/>
          <p:nvPr>
            <p:ph idx="1" type="body"/>
          </p:nvPr>
        </p:nvSpPr>
        <p:spPr>
          <a:xfrm>
            <a:off x="457200" y="914400"/>
            <a:ext cx="8229600" cy="45259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rgbClr val="003399"/>
              </a:buClr>
              <a:buSzPts val="3600"/>
              <a:buNone/>
            </a:pPr>
            <a:r>
              <a:rPr lang="en-US" sz="3600">
                <a:solidFill>
                  <a:srgbClr val="003399"/>
                </a:solidFill>
                <a:latin typeface="Times New Roman"/>
                <a:ea typeface="Times New Roman"/>
                <a:cs typeface="Times New Roman"/>
                <a:sym typeface="Times New Roman"/>
              </a:rPr>
              <a:t>String Data</a:t>
            </a:r>
            <a:endParaRPr/>
          </a:p>
          <a:p>
            <a:pPr indent="-609600" lvl="0" marL="609600" rtl="0" algn="just">
              <a:spcBef>
                <a:spcPts val="480"/>
              </a:spcBef>
              <a:spcAft>
                <a:spcPts val="0"/>
              </a:spcAft>
              <a:buClr>
                <a:schemeClr val="dk1"/>
              </a:buClr>
              <a:buSzPts val="2400"/>
              <a:buChar char="•"/>
            </a:pPr>
            <a:r>
              <a:rPr b="1" lang="en-US" sz="2400">
                <a:latin typeface="Times New Roman"/>
                <a:ea typeface="Times New Roman"/>
                <a:cs typeface="Times New Roman"/>
                <a:sym typeface="Times New Roman"/>
              </a:rPr>
              <a:t>Fixed Length</a:t>
            </a:r>
            <a:r>
              <a:rPr lang="en-US" sz="2400">
                <a:latin typeface="Times New Roman"/>
                <a:ea typeface="Times New Roman"/>
                <a:cs typeface="Times New Roman"/>
                <a:sym typeface="Times New Roman"/>
              </a:rPr>
              <a:t>: </a:t>
            </a:r>
            <a:endParaRPr/>
          </a:p>
          <a:p>
            <a:pPr indent="0" lvl="0" marL="0" rtl="0" algn="just">
              <a:spcBef>
                <a:spcPts val="480"/>
              </a:spcBef>
              <a:spcAft>
                <a:spcPts val="0"/>
              </a:spcAft>
              <a:buClr>
                <a:schemeClr val="dk1"/>
              </a:buClr>
              <a:buSzPts val="2400"/>
              <a:buNone/>
            </a:pPr>
            <a:r>
              <a:rPr lang="en-US" sz="2400">
                <a:latin typeface="Times New Roman"/>
                <a:ea typeface="Times New Roman"/>
                <a:cs typeface="Times New Roman"/>
                <a:sym typeface="Times New Roman"/>
              </a:rPr>
              <a:t>	Occupies the same length of space in memory no matter 	how much data is stored in them.</a:t>
            </a:r>
            <a:endParaRPr/>
          </a:p>
          <a:p>
            <a:pPr indent="-609600" lvl="0" marL="609600" rtl="0" algn="just">
              <a:spcBef>
                <a:spcPts val="480"/>
              </a:spcBef>
              <a:spcAft>
                <a:spcPts val="0"/>
              </a:spcAft>
              <a:buClr>
                <a:schemeClr val="dk1"/>
              </a:buClr>
              <a:buSzPts val="2400"/>
              <a:buChar char="•"/>
            </a:pPr>
            <a:r>
              <a:rPr b="1" lang="en-US" sz="2400">
                <a:latin typeface="Times New Roman"/>
                <a:ea typeface="Times New Roman"/>
                <a:cs typeface="Times New Roman"/>
                <a:sym typeface="Times New Roman"/>
              </a:rPr>
              <a:t>Syntax:</a:t>
            </a:r>
            <a:endParaRPr/>
          </a:p>
          <a:p>
            <a:pPr indent="-533400" lvl="1" marL="1100138" rtl="0" algn="just">
              <a:spcBef>
                <a:spcPts val="480"/>
              </a:spcBef>
              <a:spcAft>
                <a:spcPts val="0"/>
              </a:spcAft>
              <a:buClr>
                <a:schemeClr val="dk1"/>
              </a:buClr>
              <a:buSzPts val="2400"/>
              <a:buNone/>
            </a:pPr>
            <a:r>
              <a:rPr lang="en-US" sz="2400">
                <a:latin typeface="Times New Roman"/>
                <a:ea typeface="Times New Roman"/>
                <a:cs typeface="Times New Roman"/>
                <a:sym typeface="Times New Roman"/>
              </a:rPr>
              <a:t>char(n) where n is the length of the String</a:t>
            </a:r>
            <a:endParaRPr/>
          </a:p>
          <a:p>
            <a:pPr indent="-533400" lvl="1" marL="1100138" rtl="0" algn="just">
              <a:spcBef>
                <a:spcPts val="480"/>
              </a:spcBef>
              <a:spcAft>
                <a:spcPts val="0"/>
              </a:spcAft>
              <a:buClr>
                <a:schemeClr val="dk1"/>
              </a:buClr>
              <a:buSzPts val="2400"/>
              <a:buNone/>
            </a:pPr>
            <a:r>
              <a:rPr lang="en-US" sz="2400">
                <a:latin typeface="Times New Roman"/>
                <a:ea typeface="Times New Roman"/>
                <a:cs typeface="Times New Roman"/>
                <a:sym typeface="Times New Roman"/>
              </a:rPr>
              <a:t>e.g. name char(50)</a:t>
            </a:r>
            <a:endParaRPr/>
          </a:p>
          <a:p>
            <a:pPr indent="0" lvl="0" marL="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just">
              <a:spcBef>
                <a:spcPts val="480"/>
              </a:spcBef>
              <a:spcAft>
                <a:spcPts val="0"/>
              </a:spcAft>
              <a:buClr>
                <a:schemeClr val="dk1"/>
              </a:buClr>
              <a:buSzPts val="2400"/>
              <a:buNone/>
            </a:pPr>
            <a:r>
              <a:rPr lang="en-US" sz="2400">
                <a:latin typeface="Times New Roman"/>
                <a:ea typeface="Times New Roman"/>
                <a:cs typeface="Times New Roman"/>
                <a:sym typeface="Times New Roman"/>
              </a:rPr>
              <a:t>If the variable stored for name is ‘Sanjay’ the extra 42 fields are padded with blanks</a:t>
            </a:r>
            <a:endParaRPr/>
          </a:p>
          <a:p>
            <a:pPr indent="-609600" lvl="0" marL="609600" rtl="0" algn="l">
              <a:spcBef>
                <a:spcPts val="480"/>
              </a:spcBef>
              <a:spcAft>
                <a:spcPts val="0"/>
              </a:spcAft>
              <a:buClr>
                <a:schemeClr val="dk1"/>
              </a:buClr>
              <a:buSzPts val="2400"/>
              <a:buNone/>
            </a:pPr>
            <a:r>
              <a:t/>
            </a:r>
            <a:endParaRPr sz="2400"/>
          </a:p>
          <a:p>
            <a:pPr indent="-609600" lvl="0" marL="609600" rtl="0" algn="l">
              <a:spcBef>
                <a:spcPts val="480"/>
              </a:spcBef>
              <a:spcAft>
                <a:spcPts val="0"/>
              </a:spcAft>
              <a:buClr>
                <a:schemeClr val="dk1"/>
              </a:buClr>
              <a:buSzPts val="2400"/>
              <a:buNone/>
            </a:pPr>
            <a:r>
              <a:t/>
            </a:r>
            <a:endParaRPr sz="2400"/>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120"/>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JOIN STATEMENTS</a:t>
            </a:r>
            <a:endParaRPr/>
          </a:p>
        </p:txBody>
      </p:sp>
      <p:sp>
        <p:nvSpPr>
          <p:cNvPr id="883" name="Google Shape;883;p1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OUTPUT</a:t>
            </a:r>
            <a:endParaRPr/>
          </a:p>
          <a:p>
            <a:pPr indent="0" lvl="0" marL="0" rtl="0" algn="l">
              <a:spcBef>
                <a:spcPts val="640"/>
              </a:spcBef>
              <a:spcAft>
                <a:spcPts val="0"/>
              </a:spcAft>
              <a:buClr>
                <a:schemeClr val="dk1"/>
              </a:buClr>
              <a:buSzPts val="3200"/>
              <a:buNone/>
            </a:pPr>
            <a:r>
              <a:t/>
            </a:r>
            <a:endParaRPr/>
          </a:p>
        </p:txBody>
      </p:sp>
      <p:sp>
        <p:nvSpPr>
          <p:cNvPr id="884" name="Google Shape;884;p1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pic>
        <p:nvPicPr>
          <p:cNvPr descr="table6" id="885" name="Google Shape;885;p120"/>
          <p:cNvPicPr preferRelativeResize="0"/>
          <p:nvPr/>
        </p:nvPicPr>
        <p:blipFill rotWithShape="1">
          <a:blip r:embed="rId3">
            <a:alphaModFix/>
          </a:blip>
          <a:srcRect b="0" l="0" r="0" t="0"/>
          <a:stretch/>
        </p:blipFill>
        <p:spPr>
          <a:xfrm>
            <a:off x="2853055" y="1925637"/>
            <a:ext cx="3437890" cy="3006725"/>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121"/>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JOIN STATEMENTS</a:t>
            </a:r>
            <a:endParaRPr/>
          </a:p>
        </p:txBody>
      </p:sp>
      <p:sp>
        <p:nvSpPr>
          <p:cNvPr id="891" name="Google Shape;891;p1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FULL (OUTER JOIN OR FULL OUTER JOIN) JOIN: </a:t>
            </a:r>
            <a:endParaRPr/>
          </a:p>
          <a:p>
            <a:pPr indent="0" lvl="0" marL="0" rtl="0" algn="l">
              <a:spcBef>
                <a:spcPts val="640"/>
              </a:spcBef>
              <a:spcAft>
                <a:spcPts val="0"/>
              </a:spcAft>
              <a:buClr>
                <a:schemeClr val="dk1"/>
              </a:buClr>
              <a:buSzPts val="3200"/>
              <a:buNone/>
            </a:pPr>
            <a:r>
              <a:rPr lang="en-US"/>
              <a:t>Returns all records when there is a match in either left or right table.</a:t>
            </a:r>
            <a:endParaRPr/>
          </a:p>
          <a:p>
            <a:pPr indent="0" lvl="0" marL="0" rtl="0" algn="l">
              <a:spcBef>
                <a:spcPts val="640"/>
              </a:spcBef>
              <a:spcAft>
                <a:spcPts val="0"/>
              </a:spcAft>
              <a:buClr>
                <a:schemeClr val="dk1"/>
              </a:buClr>
              <a:buSzPts val="3200"/>
              <a:buNone/>
            </a:pPr>
            <a:r>
              <a:rPr lang="en-US"/>
              <a:t>FULL JOIN creates the result-set by combining result of both LEFT JOIN and RIGHT JOIN. The result-set will contain all the rows from both the tables. The rows for which there is no matching, the result-set will contain </a:t>
            </a:r>
            <a:r>
              <a:rPr i="1" lang="en-US"/>
              <a:t>NULL</a:t>
            </a:r>
            <a:r>
              <a:rPr lang="en-US"/>
              <a:t> values.</a:t>
            </a:r>
            <a:endParaRPr/>
          </a:p>
          <a:p>
            <a:pPr indent="0" lvl="0" marL="0" rtl="0" algn="l">
              <a:spcBef>
                <a:spcPts val="640"/>
              </a:spcBef>
              <a:spcAft>
                <a:spcPts val="0"/>
              </a:spcAft>
              <a:buClr>
                <a:schemeClr val="dk1"/>
              </a:buClr>
              <a:buSzPts val="3200"/>
              <a:buNone/>
            </a:pPr>
            <a:r>
              <a:t/>
            </a:r>
            <a:endParaRPr/>
          </a:p>
        </p:txBody>
      </p:sp>
      <p:sp>
        <p:nvSpPr>
          <p:cNvPr id="892" name="Google Shape;892;p1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122"/>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JOIN STATEMENTS</a:t>
            </a:r>
            <a:endParaRPr/>
          </a:p>
        </p:txBody>
      </p:sp>
      <p:sp>
        <p:nvSpPr>
          <p:cNvPr id="898" name="Google Shape;898;p1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pic>
        <p:nvPicPr>
          <p:cNvPr descr="SQL FULL OUTER JOIN" id="899" name="Google Shape;899;p122"/>
          <p:cNvPicPr preferRelativeResize="0"/>
          <p:nvPr>
            <p:ph idx="1" type="body"/>
          </p:nvPr>
        </p:nvPicPr>
        <p:blipFill rotWithShape="1">
          <a:blip r:embed="rId3">
            <a:alphaModFix/>
          </a:blip>
          <a:srcRect b="0" l="0" r="0" t="0"/>
          <a:stretch/>
        </p:blipFill>
        <p:spPr>
          <a:xfrm>
            <a:off x="3619500" y="3172619"/>
            <a:ext cx="1905000" cy="1381125"/>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123"/>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JOIN STATEMENTS</a:t>
            </a:r>
            <a:endParaRPr/>
          </a:p>
        </p:txBody>
      </p:sp>
      <p:sp>
        <p:nvSpPr>
          <p:cNvPr id="905" name="Google Shape;905;p1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3200"/>
              <a:buNone/>
            </a:pPr>
            <a:r>
              <a:rPr b="1" lang="en-US"/>
              <a:t>Syntax:</a:t>
            </a:r>
            <a:endParaRPr/>
          </a:p>
          <a:p>
            <a:pPr indent="0" lvl="0" marL="0" rtl="0" algn="l">
              <a:spcBef>
                <a:spcPts val="640"/>
              </a:spcBef>
              <a:spcAft>
                <a:spcPts val="0"/>
              </a:spcAft>
              <a:buClr>
                <a:schemeClr val="dk1"/>
              </a:buClr>
              <a:buSzPts val="3200"/>
              <a:buNone/>
            </a:pPr>
            <a:r>
              <a:rPr lang="en-US"/>
              <a:t>SELECTtable1.column1,table1.column2,table2.column1,.... FROM table1 FULL JOIN table2 ON table1.matching_column = table2.matching_column; </a:t>
            </a:r>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rPr lang="en-US"/>
              <a:t>table1: First table. table2: Second table matching_column: Column common to both the tables.</a:t>
            </a:r>
            <a:endParaRPr/>
          </a:p>
        </p:txBody>
      </p:sp>
      <p:sp>
        <p:nvSpPr>
          <p:cNvPr id="906" name="Google Shape;906;p1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124"/>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JOIN STATEMENTS</a:t>
            </a:r>
            <a:endParaRPr/>
          </a:p>
        </p:txBody>
      </p:sp>
      <p:sp>
        <p:nvSpPr>
          <p:cNvPr id="912" name="Google Shape;912;p1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EXAMPLE: (CONSIDER STUDENT , STUDENTCOURSE TABLE)</a:t>
            </a:r>
            <a:endParaRPr/>
          </a:p>
          <a:p>
            <a:pPr indent="0" lvl="0" marL="0" rtl="0" algn="l">
              <a:spcBef>
                <a:spcPts val="640"/>
              </a:spcBef>
              <a:spcAft>
                <a:spcPts val="0"/>
              </a:spcAft>
              <a:buClr>
                <a:schemeClr val="dk1"/>
              </a:buClr>
              <a:buSzPts val="3200"/>
              <a:buNone/>
            </a:pPr>
            <a:r>
              <a:rPr lang="en-US"/>
              <a:t>SELECTStudent.NAME,StudentCourse.COURSE_ID FROM Student FULL JOIN StudentCourse ON StudentCourse.ROLL_NO = Student.ROLL_NO;</a:t>
            </a:r>
            <a:endParaRPr/>
          </a:p>
        </p:txBody>
      </p:sp>
      <p:sp>
        <p:nvSpPr>
          <p:cNvPr id="913" name="Google Shape;913;p1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125"/>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JOIN STATEMENTS</a:t>
            </a:r>
            <a:endParaRPr/>
          </a:p>
        </p:txBody>
      </p:sp>
      <p:sp>
        <p:nvSpPr>
          <p:cNvPr id="919" name="Google Shape;919;p1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OUTPUT:</a:t>
            </a:r>
            <a:endParaRPr/>
          </a:p>
          <a:p>
            <a:pPr indent="0" lvl="0" marL="0" rtl="0" algn="l">
              <a:spcBef>
                <a:spcPts val="640"/>
              </a:spcBef>
              <a:spcAft>
                <a:spcPts val="0"/>
              </a:spcAft>
              <a:buClr>
                <a:schemeClr val="dk1"/>
              </a:buClr>
              <a:buSzPts val="3200"/>
              <a:buNone/>
            </a:pPr>
            <a:r>
              <a:t/>
            </a:r>
            <a:endParaRPr/>
          </a:p>
        </p:txBody>
      </p:sp>
      <p:sp>
        <p:nvSpPr>
          <p:cNvPr id="920" name="Google Shape;920;p1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pic>
        <p:nvPicPr>
          <p:cNvPr descr="table7" id="921" name="Google Shape;921;p125"/>
          <p:cNvPicPr preferRelativeResize="0"/>
          <p:nvPr/>
        </p:nvPicPr>
        <p:blipFill rotWithShape="1">
          <a:blip r:embed="rId3">
            <a:alphaModFix/>
          </a:blip>
          <a:srcRect b="0" l="0" r="0" t="0"/>
          <a:stretch/>
        </p:blipFill>
        <p:spPr>
          <a:xfrm>
            <a:off x="2848610" y="1455102"/>
            <a:ext cx="3446780" cy="3947795"/>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126"/>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Set Operations</a:t>
            </a:r>
            <a:endParaRPr/>
          </a:p>
        </p:txBody>
      </p:sp>
      <p:sp>
        <p:nvSpPr>
          <p:cNvPr id="927" name="Google Shape;927;p1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en-US" sz="1800"/>
              <a:t>The set operations </a:t>
            </a:r>
            <a:r>
              <a:rPr b="1" lang="en-US" sz="1800"/>
              <a:t>union, intersect, </a:t>
            </a:r>
            <a:r>
              <a:rPr lang="en-US" sz="1800"/>
              <a:t>and </a:t>
            </a:r>
            <a:r>
              <a:rPr b="1" lang="en-US" sz="1800"/>
              <a:t>except </a:t>
            </a:r>
            <a:r>
              <a:rPr lang="en-US" sz="1800"/>
              <a:t>operate on relations and correspond to the relational algebra operations ∪, ∩, −.</a:t>
            </a:r>
            <a:endParaRPr/>
          </a:p>
          <a:p>
            <a:pPr indent="-342900" lvl="0" marL="342900" rtl="0" algn="l">
              <a:spcBef>
                <a:spcPts val="360"/>
              </a:spcBef>
              <a:spcAft>
                <a:spcPts val="0"/>
              </a:spcAft>
              <a:buClr>
                <a:schemeClr val="dk1"/>
              </a:buClr>
              <a:buSzPts val="1800"/>
              <a:buChar char="•"/>
            </a:pPr>
            <a:r>
              <a:rPr lang="en-US" sz="1800"/>
              <a:t>Each of the above operations automatically eliminates duplicates; to retain all duplicates use the corresponding multiset versions </a:t>
            </a:r>
            <a:r>
              <a:rPr b="1" lang="en-US" sz="1800"/>
              <a:t>union all, intersect all </a:t>
            </a:r>
            <a:r>
              <a:rPr lang="en-US" sz="1800"/>
              <a:t>and </a:t>
            </a:r>
            <a:r>
              <a:rPr b="1" lang="en-US" sz="1800"/>
              <a:t>except all.</a:t>
            </a:r>
            <a:br>
              <a:rPr b="1" lang="en-US" sz="1800"/>
            </a:br>
            <a:br>
              <a:rPr lang="en-US" sz="1800"/>
            </a:br>
            <a:endParaRPr sz="1500"/>
          </a:p>
        </p:txBody>
      </p:sp>
      <p:sp>
        <p:nvSpPr>
          <p:cNvPr id="928" name="Google Shape;928;p1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127"/>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934" name="Google Shape;934;p1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None/>
            </a:pPr>
            <a:r>
              <a:rPr lang="en-US"/>
              <a:t>Union:</a:t>
            </a:r>
            <a:endParaRPr/>
          </a:p>
          <a:p>
            <a:pPr indent="-342900" lvl="0" marL="342900" rtl="0" algn="l">
              <a:spcBef>
                <a:spcPts val="448"/>
              </a:spcBef>
              <a:spcAft>
                <a:spcPts val="0"/>
              </a:spcAft>
              <a:buClr>
                <a:schemeClr val="dk1"/>
              </a:buClr>
              <a:buSzPct val="100000"/>
              <a:buChar char="•"/>
            </a:pPr>
            <a:r>
              <a:rPr lang="en-US"/>
              <a:t>Union</a:t>
            </a:r>
            <a:endParaRPr/>
          </a:p>
          <a:p>
            <a:pPr indent="-342900" lvl="0" marL="342900" rtl="0" algn="l">
              <a:spcBef>
                <a:spcPts val="448"/>
              </a:spcBef>
              <a:spcAft>
                <a:spcPts val="0"/>
              </a:spcAft>
              <a:buClr>
                <a:schemeClr val="dk1"/>
              </a:buClr>
              <a:buSzPct val="100000"/>
              <a:buChar char="•"/>
            </a:pPr>
            <a:r>
              <a:rPr lang="en-US"/>
              <a:t>The SQL Union operation is used to combine the result of two or more SQL SELECT queries.</a:t>
            </a:r>
            <a:endParaRPr/>
          </a:p>
          <a:p>
            <a:pPr indent="-342900" lvl="0" marL="342900" rtl="0" algn="l">
              <a:spcBef>
                <a:spcPts val="448"/>
              </a:spcBef>
              <a:spcAft>
                <a:spcPts val="0"/>
              </a:spcAft>
              <a:buClr>
                <a:schemeClr val="dk1"/>
              </a:buClr>
              <a:buSzPct val="100000"/>
              <a:buChar char="•"/>
            </a:pPr>
            <a:r>
              <a:rPr lang="en-US"/>
              <a:t>In the union operation, all the number of datatype and columns must be same in both the tables on which UNION operation is being applied.</a:t>
            </a:r>
            <a:endParaRPr/>
          </a:p>
          <a:p>
            <a:pPr indent="-342900" lvl="0" marL="342900" rtl="0" algn="l">
              <a:spcBef>
                <a:spcPts val="448"/>
              </a:spcBef>
              <a:spcAft>
                <a:spcPts val="0"/>
              </a:spcAft>
              <a:buClr>
                <a:schemeClr val="dk1"/>
              </a:buClr>
              <a:buSzPct val="100000"/>
              <a:buChar char="•"/>
            </a:pPr>
            <a:r>
              <a:rPr lang="en-US"/>
              <a:t>The union operation eliminates the duplicate rows from its resultset.</a:t>
            </a:r>
            <a:endParaRPr/>
          </a:p>
          <a:p>
            <a:pPr indent="-342900" lvl="0" marL="342900" rtl="0" algn="l">
              <a:spcBef>
                <a:spcPts val="448"/>
              </a:spcBef>
              <a:spcAft>
                <a:spcPts val="0"/>
              </a:spcAft>
              <a:buClr>
                <a:schemeClr val="dk1"/>
              </a:buClr>
              <a:buSzPct val="100000"/>
              <a:buNone/>
            </a:pPr>
            <a:r>
              <a:rPr lang="en-US"/>
              <a:t>Syntax:</a:t>
            </a:r>
            <a:endParaRPr/>
          </a:p>
          <a:p>
            <a:pPr indent="-342900" lvl="0" marL="342900" rtl="0" algn="l">
              <a:spcBef>
                <a:spcPts val="448"/>
              </a:spcBef>
              <a:spcAft>
                <a:spcPts val="0"/>
              </a:spcAft>
              <a:buClr>
                <a:schemeClr val="dk1"/>
              </a:buClr>
              <a:buSzPct val="100000"/>
              <a:buNone/>
            </a:pPr>
            <a:r>
              <a:rPr lang="en-US"/>
              <a:t>SELECT column_name FROM table1  </a:t>
            </a:r>
            <a:endParaRPr/>
          </a:p>
          <a:p>
            <a:pPr indent="-342900" lvl="0" marL="342900" rtl="0" algn="l">
              <a:spcBef>
                <a:spcPts val="448"/>
              </a:spcBef>
              <a:spcAft>
                <a:spcPts val="0"/>
              </a:spcAft>
              <a:buClr>
                <a:schemeClr val="dk1"/>
              </a:buClr>
              <a:buSzPct val="100000"/>
              <a:buNone/>
            </a:pPr>
            <a:r>
              <a:rPr lang="en-US"/>
              <a:t>UNION  </a:t>
            </a:r>
            <a:endParaRPr/>
          </a:p>
          <a:p>
            <a:pPr indent="-342900" lvl="0" marL="342900" rtl="0" algn="l">
              <a:spcBef>
                <a:spcPts val="448"/>
              </a:spcBef>
              <a:spcAft>
                <a:spcPts val="0"/>
              </a:spcAft>
              <a:buClr>
                <a:schemeClr val="dk1"/>
              </a:buClr>
              <a:buSzPct val="100000"/>
              <a:buNone/>
            </a:pPr>
            <a:r>
              <a:rPr lang="en-US"/>
              <a:t>SELECT column_name FROM table2;  </a:t>
            </a:r>
            <a:endParaRPr/>
          </a:p>
          <a:p>
            <a:pPr indent="-342900" lvl="0" marL="342900" rtl="0" algn="l">
              <a:spcBef>
                <a:spcPts val="448"/>
              </a:spcBef>
              <a:spcAft>
                <a:spcPts val="0"/>
              </a:spcAft>
              <a:buClr>
                <a:schemeClr val="dk1"/>
              </a:buClr>
              <a:buSzPct val="100000"/>
              <a:buNone/>
            </a:pPr>
            <a:r>
              <a:t/>
            </a:r>
            <a:endParaRPr/>
          </a:p>
          <a:p>
            <a:pPr indent="-342900" lvl="0" marL="342900" rtl="0" algn="l">
              <a:spcBef>
                <a:spcPts val="448"/>
              </a:spcBef>
              <a:spcAft>
                <a:spcPts val="0"/>
              </a:spcAft>
              <a:buClr>
                <a:schemeClr val="dk1"/>
              </a:buClr>
              <a:buSzPct val="100000"/>
              <a:buNone/>
            </a:pPr>
            <a:r>
              <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128"/>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940" name="Google Shape;940;p1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Union All</a:t>
            </a:r>
            <a:endParaRPr/>
          </a:p>
          <a:p>
            <a:pPr indent="-342900" lvl="0" marL="342900" rtl="0" algn="l">
              <a:spcBef>
                <a:spcPts val="640"/>
              </a:spcBef>
              <a:spcAft>
                <a:spcPts val="0"/>
              </a:spcAft>
              <a:buClr>
                <a:schemeClr val="dk1"/>
              </a:buClr>
              <a:buSzPts val="3200"/>
              <a:buChar char="•"/>
            </a:pPr>
            <a:r>
              <a:rPr lang="en-US"/>
              <a:t>Union All operation is equal to the Union operation. It returns the set without removing duplication and sorting the data.</a:t>
            </a:r>
            <a:endParaRPr/>
          </a:p>
          <a:p>
            <a:pPr indent="-342900" lvl="0" marL="342900" rtl="0" algn="l">
              <a:spcBef>
                <a:spcPts val="640"/>
              </a:spcBef>
              <a:spcAft>
                <a:spcPts val="0"/>
              </a:spcAft>
              <a:buClr>
                <a:schemeClr val="dk1"/>
              </a:buClr>
              <a:buSzPts val="3200"/>
              <a:buChar char="•"/>
            </a:pPr>
            <a:r>
              <a:rPr b="1" lang="en-US"/>
              <a:t>Syntax:</a:t>
            </a:r>
            <a:endParaRPr/>
          </a:p>
          <a:p>
            <a:pPr indent="-342900" lvl="0" marL="342900" rtl="0" algn="l">
              <a:spcBef>
                <a:spcPts val="640"/>
              </a:spcBef>
              <a:spcAft>
                <a:spcPts val="0"/>
              </a:spcAft>
              <a:buClr>
                <a:schemeClr val="dk1"/>
              </a:buClr>
              <a:buSzPts val="3200"/>
              <a:buNone/>
            </a:pPr>
            <a:r>
              <a:rPr lang="en-US"/>
              <a:t>SELECT column_name FROM table1  </a:t>
            </a:r>
            <a:endParaRPr/>
          </a:p>
          <a:p>
            <a:pPr indent="-342900" lvl="0" marL="342900" rtl="0" algn="l">
              <a:spcBef>
                <a:spcPts val="640"/>
              </a:spcBef>
              <a:spcAft>
                <a:spcPts val="0"/>
              </a:spcAft>
              <a:buClr>
                <a:schemeClr val="dk1"/>
              </a:buClr>
              <a:buSzPts val="3200"/>
              <a:buNone/>
            </a:pPr>
            <a:r>
              <a:rPr lang="en-US"/>
              <a:t>UNION ALL  </a:t>
            </a:r>
            <a:endParaRPr/>
          </a:p>
          <a:p>
            <a:pPr indent="-342900" lvl="0" marL="342900" rtl="0" algn="l">
              <a:spcBef>
                <a:spcPts val="640"/>
              </a:spcBef>
              <a:spcAft>
                <a:spcPts val="0"/>
              </a:spcAft>
              <a:buClr>
                <a:schemeClr val="dk1"/>
              </a:buClr>
              <a:buSzPts val="3200"/>
              <a:buNone/>
            </a:pPr>
            <a:r>
              <a:rPr lang="en-US"/>
              <a:t>SELECT column_name FROM table2;  </a:t>
            </a:r>
            <a:endParaRPr/>
          </a:p>
          <a:p>
            <a:pPr indent="-342900" lvl="0" marL="342900" rtl="0" algn="l">
              <a:spcBef>
                <a:spcPts val="640"/>
              </a:spcBef>
              <a:spcAft>
                <a:spcPts val="0"/>
              </a:spcAft>
              <a:buClr>
                <a:schemeClr val="dk1"/>
              </a:buClr>
              <a:buSzPts val="3200"/>
              <a:buNone/>
            </a:pPr>
            <a:r>
              <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129"/>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946" name="Google Shape;946;p1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lang="en-US"/>
              <a:t>Intersect</a:t>
            </a:r>
            <a:endParaRPr/>
          </a:p>
          <a:p>
            <a:pPr indent="-342900" lvl="0" marL="342900" rtl="0" algn="l">
              <a:spcBef>
                <a:spcPts val="496"/>
              </a:spcBef>
              <a:spcAft>
                <a:spcPts val="0"/>
              </a:spcAft>
              <a:buClr>
                <a:schemeClr val="dk1"/>
              </a:buClr>
              <a:buSzPct val="100000"/>
              <a:buChar char="•"/>
            </a:pPr>
            <a:r>
              <a:rPr lang="en-US"/>
              <a:t>It is used to combine two SELECT statements. The Intersect operation returns the common rows from both the SELECT statements.</a:t>
            </a:r>
            <a:endParaRPr/>
          </a:p>
          <a:p>
            <a:pPr indent="-342900" lvl="0" marL="342900" rtl="0" algn="l">
              <a:spcBef>
                <a:spcPts val="496"/>
              </a:spcBef>
              <a:spcAft>
                <a:spcPts val="0"/>
              </a:spcAft>
              <a:buClr>
                <a:schemeClr val="dk1"/>
              </a:buClr>
              <a:buSzPct val="100000"/>
              <a:buChar char="•"/>
            </a:pPr>
            <a:r>
              <a:rPr lang="en-US"/>
              <a:t>In the Intersect operation, the number of datatype and columns must be the same.</a:t>
            </a:r>
            <a:endParaRPr/>
          </a:p>
          <a:p>
            <a:pPr indent="-342900" lvl="0" marL="342900" rtl="0" algn="l">
              <a:spcBef>
                <a:spcPts val="496"/>
              </a:spcBef>
              <a:spcAft>
                <a:spcPts val="0"/>
              </a:spcAft>
              <a:buClr>
                <a:schemeClr val="dk1"/>
              </a:buClr>
              <a:buSzPct val="100000"/>
              <a:buChar char="•"/>
            </a:pPr>
            <a:r>
              <a:rPr lang="en-US"/>
              <a:t>It has no duplicates and it arranges the data in ascending order by default.</a:t>
            </a:r>
            <a:endParaRPr/>
          </a:p>
          <a:p>
            <a:pPr indent="-342900" lvl="0" marL="342900" rtl="0" algn="l">
              <a:spcBef>
                <a:spcPts val="496"/>
              </a:spcBef>
              <a:spcAft>
                <a:spcPts val="0"/>
              </a:spcAft>
              <a:buClr>
                <a:schemeClr val="dk1"/>
              </a:buClr>
              <a:buSzPct val="100000"/>
              <a:buChar char="•"/>
            </a:pPr>
            <a:r>
              <a:rPr b="1" lang="en-US"/>
              <a:t>Syntax</a:t>
            </a:r>
            <a:endParaRPr/>
          </a:p>
          <a:p>
            <a:pPr indent="-342900" lvl="0" marL="342900" rtl="0" algn="l">
              <a:spcBef>
                <a:spcPts val="496"/>
              </a:spcBef>
              <a:spcAft>
                <a:spcPts val="0"/>
              </a:spcAft>
              <a:buClr>
                <a:schemeClr val="dk1"/>
              </a:buClr>
              <a:buSzPct val="100000"/>
              <a:buNone/>
            </a:pPr>
            <a:r>
              <a:rPr lang="en-US"/>
              <a:t>SELECT column_name FROM table1  </a:t>
            </a:r>
            <a:endParaRPr/>
          </a:p>
          <a:p>
            <a:pPr indent="-342900" lvl="0" marL="342900" rtl="0" algn="l">
              <a:spcBef>
                <a:spcPts val="496"/>
              </a:spcBef>
              <a:spcAft>
                <a:spcPts val="0"/>
              </a:spcAft>
              <a:buClr>
                <a:schemeClr val="dk1"/>
              </a:buClr>
              <a:buSzPct val="100000"/>
              <a:buNone/>
            </a:pPr>
            <a:r>
              <a:rPr lang="en-US"/>
              <a:t>INTERSECT  </a:t>
            </a:r>
            <a:endParaRPr/>
          </a:p>
          <a:p>
            <a:pPr indent="-342900" lvl="0" marL="342900" rtl="0" algn="l">
              <a:spcBef>
                <a:spcPts val="496"/>
              </a:spcBef>
              <a:spcAft>
                <a:spcPts val="0"/>
              </a:spcAft>
              <a:buClr>
                <a:schemeClr val="dk1"/>
              </a:buClr>
              <a:buSzPct val="100000"/>
              <a:buNone/>
            </a:pPr>
            <a:r>
              <a:rPr lang="en-US"/>
              <a:t>SELECT column_name FROM table2;  </a:t>
            </a:r>
            <a:endParaRPr/>
          </a:p>
          <a:p>
            <a:pPr indent="-185420" lvl="0" marL="342900" rtl="0" algn="l">
              <a:spcBef>
                <a:spcPts val="496"/>
              </a:spcBef>
              <a:spcAft>
                <a:spcPts val="0"/>
              </a:spcAft>
              <a:buClr>
                <a:schemeClr val="dk1"/>
              </a:buClr>
              <a:buSzPct val="100000"/>
              <a:buNone/>
            </a:pPr>
            <a:r>
              <a:t/>
            </a:r>
            <a:endParaRPr/>
          </a:p>
          <a:p>
            <a:pPr indent="-342900" lvl="0" marL="342900" rtl="0" algn="l">
              <a:spcBef>
                <a:spcPts val="496"/>
              </a:spcBef>
              <a:spcAft>
                <a:spcPts val="0"/>
              </a:spcAft>
              <a:buClr>
                <a:schemeClr val="dk1"/>
              </a:buClr>
              <a:buSzPct val="100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3"/>
          <p:cNvSpPr txBox="1"/>
          <p:nvPr>
            <p:ph idx="1" type="body"/>
          </p:nvPr>
        </p:nvSpPr>
        <p:spPr>
          <a:xfrm>
            <a:off x="457200" y="9906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spcBef>
                <a:spcPts val="0"/>
              </a:spcBef>
              <a:spcAft>
                <a:spcPts val="0"/>
              </a:spcAft>
              <a:buClr>
                <a:srgbClr val="003399"/>
              </a:buClr>
              <a:buSzPct val="100000"/>
              <a:buNone/>
            </a:pPr>
            <a:r>
              <a:rPr lang="en-US" sz="3600">
                <a:solidFill>
                  <a:srgbClr val="003399"/>
                </a:solidFill>
                <a:latin typeface="Times New Roman"/>
                <a:ea typeface="Times New Roman"/>
                <a:cs typeface="Times New Roman"/>
                <a:sym typeface="Times New Roman"/>
              </a:rPr>
              <a:t>String Data</a:t>
            </a:r>
            <a:endParaRPr/>
          </a:p>
          <a:p>
            <a:pPr indent="-609600" lvl="0" marL="609600" rtl="0" algn="just">
              <a:spcBef>
                <a:spcPts val="444"/>
              </a:spcBef>
              <a:spcAft>
                <a:spcPts val="0"/>
              </a:spcAft>
              <a:buClr>
                <a:schemeClr val="dk1"/>
              </a:buClr>
              <a:buSzPct val="100000"/>
              <a:buChar char="•"/>
            </a:pPr>
            <a:r>
              <a:rPr b="1" lang="en-US" sz="2400">
                <a:latin typeface="Times New Roman"/>
                <a:ea typeface="Times New Roman"/>
                <a:cs typeface="Times New Roman"/>
                <a:sym typeface="Times New Roman"/>
              </a:rPr>
              <a:t>Variable Length</a:t>
            </a:r>
            <a:r>
              <a:rPr lang="en-US" sz="2400">
                <a:latin typeface="Times New Roman"/>
                <a:ea typeface="Times New Roman"/>
                <a:cs typeface="Times New Roman"/>
                <a:sym typeface="Times New Roman"/>
              </a:rPr>
              <a:t> string is specified with maximum length of characters possible in the string, however, the allocation is sized to the size of the data stored in memory.</a:t>
            </a:r>
            <a:endParaRPr/>
          </a:p>
          <a:p>
            <a:pPr indent="-609600" lvl="0" marL="609600" rtl="0" algn="just">
              <a:spcBef>
                <a:spcPts val="444"/>
              </a:spcBef>
              <a:spcAft>
                <a:spcPts val="0"/>
              </a:spcAft>
              <a:buClr>
                <a:schemeClr val="dk1"/>
              </a:buClr>
              <a:buSzPct val="100000"/>
              <a:buChar char="•"/>
            </a:pPr>
            <a:r>
              <a:rPr b="1" lang="en-US" sz="2400">
                <a:latin typeface="Times New Roman"/>
                <a:ea typeface="Times New Roman"/>
                <a:cs typeface="Times New Roman"/>
                <a:sym typeface="Times New Roman"/>
              </a:rPr>
              <a:t>Syntax:</a:t>
            </a:r>
            <a:r>
              <a:rPr lang="en-US" sz="2400">
                <a:latin typeface="Times New Roman"/>
                <a:ea typeface="Times New Roman"/>
                <a:cs typeface="Times New Roman"/>
                <a:sym typeface="Times New Roman"/>
              </a:rPr>
              <a:t> </a:t>
            </a:r>
            <a:endParaRPr/>
          </a:p>
          <a:p>
            <a:pPr indent="-533400" lvl="1" marL="1100138" rtl="0" algn="just">
              <a:spcBef>
                <a:spcPts val="444"/>
              </a:spcBef>
              <a:spcAft>
                <a:spcPts val="0"/>
              </a:spcAft>
              <a:buClr>
                <a:schemeClr val="dk1"/>
              </a:buClr>
              <a:buSzPct val="100000"/>
              <a:buNone/>
            </a:pPr>
            <a:r>
              <a:rPr lang="en-US" sz="2400">
                <a:latin typeface="Times New Roman"/>
                <a:ea typeface="Times New Roman"/>
                <a:cs typeface="Times New Roman"/>
                <a:sym typeface="Times New Roman"/>
              </a:rPr>
              <a:t>Varchar(n) – n is the maximum length of data possible for the type</a:t>
            </a:r>
            <a:endParaRPr/>
          </a:p>
          <a:p>
            <a:pPr indent="-533400" lvl="1" marL="1100138" rtl="0" algn="just">
              <a:spcBef>
                <a:spcPts val="444"/>
              </a:spcBef>
              <a:spcAft>
                <a:spcPts val="0"/>
              </a:spcAft>
              <a:buClr>
                <a:schemeClr val="dk1"/>
              </a:buClr>
              <a:buSzPct val="100000"/>
              <a:buNone/>
            </a:pPr>
            <a:r>
              <a:t/>
            </a:r>
            <a:endParaRPr sz="2400">
              <a:latin typeface="Times New Roman"/>
              <a:ea typeface="Times New Roman"/>
              <a:cs typeface="Times New Roman"/>
              <a:sym typeface="Times New Roman"/>
            </a:endParaRPr>
          </a:p>
          <a:p>
            <a:pPr indent="0" lvl="0" marL="0" rtl="0" algn="just">
              <a:spcBef>
                <a:spcPts val="444"/>
              </a:spcBef>
              <a:spcAft>
                <a:spcPts val="0"/>
              </a:spcAft>
              <a:buClr>
                <a:schemeClr val="dk1"/>
              </a:buClr>
              <a:buSzPct val="100000"/>
              <a:buNone/>
            </a:pPr>
            <a:r>
              <a:rPr lang="en-US" sz="2400">
                <a:latin typeface="Times New Roman"/>
                <a:ea typeface="Times New Roman"/>
                <a:cs typeface="Times New Roman"/>
                <a:sym typeface="Times New Roman"/>
              </a:rPr>
              <a:t>There may be a restriction in the maximum length of the data that you can specify in the declaration which will vary according to the database.</a:t>
            </a:r>
            <a:endParaRPr/>
          </a:p>
          <a:p>
            <a:pPr indent="0" lvl="0" marL="0" rtl="0" algn="just">
              <a:spcBef>
                <a:spcPts val="444"/>
              </a:spcBef>
              <a:spcAft>
                <a:spcPts val="0"/>
              </a:spcAft>
              <a:buClr>
                <a:schemeClr val="dk1"/>
              </a:buClr>
              <a:buSzPct val="100000"/>
              <a:buNone/>
            </a:pPr>
            <a:r>
              <a:rPr lang="en-US" sz="2400">
                <a:latin typeface="Times New Roman"/>
                <a:ea typeface="Times New Roman"/>
                <a:cs typeface="Times New Roman"/>
                <a:sym typeface="Times New Roman"/>
              </a:rPr>
              <a:t>All character data has to be enclosed in single quotes during specification. </a:t>
            </a:r>
            <a:endParaRPr/>
          </a:p>
          <a:p>
            <a:pPr indent="-468630" lvl="0" marL="609600" rtl="0" algn="just">
              <a:spcBef>
                <a:spcPts val="444"/>
              </a:spcBef>
              <a:spcAft>
                <a:spcPts val="0"/>
              </a:spcAft>
              <a:buClr>
                <a:schemeClr val="dk1"/>
              </a:buClr>
              <a:buSzPct val="100000"/>
              <a:buNone/>
            </a:pPr>
            <a:r>
              <a:t/>
            </a:r>
            <a:endParaRPr sz="2400"/>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130"/>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952" name="Google Shape;952;p1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None/>
            </a:pPr>
            <a:r>
              <a:rPr lang="en-US"/>
              <a:t>Except:</a:t>
            </a:r>
            <a:endParaRPr/>
          </a:p>
          <a:p>
            <a:pPr indent="-342900" lvl="0" marL="342900" rtl="0" algn="l">
              <a:spcBef>
                <a:spcPts val="592"/>
              </a:spcBef>
              <a:spcAft>
                <a:spcPts val="0"/>
              </a:spcAft>
              <a:buClr>
                <a:schemeClr val="dk1"/>
              </a:buClr>
              <a:buSzPct val="100000"/>
              <a:buChar char="•"/>
            </a:pPr>
            <a:r>
              <a:rPr lang="en-US"/>
              <a:t>This set operator is availed to retrieve the information of one table which is not available in another table.</a:t>
            </a:r>
            <a:endParaRPr/>
          </a:p>
          <a:p>
            <a:pPr indent="-342900" lvl="0" marL="342900" rtl="0" algn="l">
              <a:spcBef>
                <a:spcPts val="592"/>
              </a:spcBef>
              <a:spcAft>
                <a:spcPts val="0"/>
              </a:spcAft>
              <a:buClr>
                <a:schemeClr val="dk1"/>
              </a:buClr>
              <a:buSzPct val="100000"/>
              <a:buChar char="•"/>
            </a:pPr>
            <a:r>
              <a:rPr lang="en-US"/>
              <a:t>Syntax:</a:t>
            </a:r>
            <a:endParaRPr/>
          </a:p>
          <a:p>
            <a:pPr indent="-342900" lvl="0" marL="342900" rtl="0" algn="l">
              <a:spcBef>
                <a:spcPts val="592"/>
              </a:spcBef>
              <a:spcAft>
                <a:spcPts val="0"/>
              </a:spcAft>
              <a:buClr>
                <a:schemeClr val="dk1"/>
              </a:buClr>
              <a:buSzPct val="100000"/>
              <a:buNone/>
            </a:pPr>
            <a:r>
              <a:rPr lang="en-US"/>
              <a:t>SELECT column_name FROM table1  </a:t>
            </a:r>
            <a:endParaRPr/>
          </a:p>
          <a:p>
            <a:pPr indent="-342900" lvl="0" marL="342900" rtl="0" algn="l">
              <a:spcBef>
                <a:spcPts val="592"/>
              </a:spcBef>
              <a:spcAft>
                <a:spcPts val="0"/>
              </a:spcAft>
              <a:buClr>
                <a:schemeClr val="dk1"/>
              </a:buClr>
              <a:buSzPct val="100000"/>
              <a:buNone/>
            </a:pPr>
            <a:r>
              <a:rPr lang="en-US"/>
              <a:t>   EXCEPT</a:t>
            </a:r>
            <a:endParaRPr/>
          </a:p>
          <a:p>
            <a:pPr indent="-342900" lvl="0" marL="342900" rtl="0" algn="l">
              <a:spcBef>
                <a:spcPts val="592"/>
              </a:spcBef>
              <a:spcAft>
                <a:spcPts val="0"/>
              </a:spcAft>
              <a:buClr>
                <a:schemeClr val="dk1"/>
              </a:buClr>
              <a:buSzPct val="100000"/>
              <a:buNone/>
            </a:pPr>
            <a:r>
              <a:rPr lang="en-US"/>
              <a:t>SELECT column_name FROM table2;  </a:t>
            </a:r>
            <a:endParaRPr/>
          </a:p>
          <a:p>
            <a:pPr indent="-342900" lvl="0" marL="342900" rtl="0" algn="l">
              <a:spcBef>
                <a:spcPts val="592"/>
              </a:spcBef>
              <a:spcAft>
                <a:spcPts val="0"/>
              </a:spcAft>
              <a:buClr>
                <a:schemeClr val="dk1"/>
              </a:buClr>
              <a:buSzPct val="100000"/>
              <a:buNone/>
            </a:pPr>
            <a:br>
              <a:rPr lang="en-US" u="sng">
                <a:solidFill>
                  <a:schemeClr val="hlink"/>
                </a:solidFill>
                <a:hlinkClick r:id="rId3"/>
              </a:rPr>
            </a:b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131"/>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958" name="Google Shape;958;p1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Depositor table</a:t>
            </a:r>
            <a:endParaRPr/>
          </a:p>
        </p:txBody>
      </p:sp>
      <p:graphicFrame>
        <p:nvGraphicFramePr>
          <p:cNvPr id="959" name="Google Shape;959;p131"/>
          <p:cNvGraphicFramePr/>
          <p:nvPr/>
        </p:nvGraphicFramePr>
        <p:xfrm>
          <a:off x="1524000" y="2857496"/>
          <a:ext cx="3000000" cy="3000000"/>
        </p:xfrm>
        <a:graphic>
          <a:graphicData uri="http://schemas.openxmlformats.org/drawingml/2006/table">
            <a:tbl>
              <a:tblPr bandRow="1" firstRow="1">
                <a:noFill/>
                <a:tableStyleId>{DA6A20B8-4052-4BCC-ACD2-DD68BACE4A68}</a:tableStyleId>
              </a:tblPr>
              <a:tblGrid>
                <a:gridCol w="1524000"/>
                <a:gridCol w="1524000"/>
                <a:gridCol w="1524000"/>
              </a:tblGrid>
              <a:tr h="392900">
                <a:tc>
                  <a:txBody>
                    <a:bodyPr/>
                    <a:lstStyle/>
                    <a:p>
                      <a:pPr indent="0" lvl="0" marL="0" marR="0" rtl="0" algn="l">
                        <a:spcBef>
                          <a:spcPts val="0"/>
                        </a:spcBef>
                        <a:spcAft>
                          <a:spcPts val="0"/>
                        </a:spcAft>
                        <a:buNone/>
                      </a:pPr>
                      <a:r>
                        <a:rPr lang="en-US" sz="1800" u="none" cap="none" strike="noStrike"/>
                        <a:t>Customer id</a:t>
                      </a:r>
                      <a:endParaRPr/>
                    </a:p>
                  </a:txBody>
                  <a:tcPr marT="45725" marB="45725" marR="91450" marL="91450"/>
                </a:tc>
                <a:tc>
                  <a:txBody>
                    <a:bodyPr/>
                    <a:lstStyle/>
                    <a:p>
                      <a:pPr indent="0" lvl="0" marL="0" marR="0" rtl="0" algn="l">
                        <a:spcBef>
                          <a:spcPts val="0"/>
                        </a:spcBef>
                        <a:spcAft>
                          <a:spcPts val="0"/>
                        </a:spcAft>
                        <a:buNone/>
                      </a:pPr>
                      <a:r>
                        <a:rPr lang="en-US" sz="1800"/>
                        <a:t>Customer</a:t>
                      </a:r>
                      <a:r>
                        <a:rPr lang="en-US" sz="1800"/>
                        <a:t> name</a:t>
                      </a:r>
                      <a:endParaRPr sz="1800"/>
                    </a:p>
                  </a:txBody>
                  <a:tcPr marT="45725" marB="45725" marR="91450" marL="91450"/>
                </a:tc>
                <a:tc>
                  <a:txBody>
                    <a:bodyPr/>
                    <a:lstStyle/>
                    <a:p>
                      <a:pPr indent="0" lvl="0" marL="0" marR="0" rtl="0" algn="l">
                        <a:spcBef>
                          <a:spcPts val="0"/>
                        </a:spcBef>
                        <a:spcAft>
                          <a:spcPts val="0"/>
                        </a:spcAft>
                        <a:buNone/>
                      </a:pPr>
                      <a:r>
                        <a:rPr lang="en-US" sz="1800"/>
                        <a:t>amount</a:t>
                      </a:r>
                      <a:endParaRPr/>
                    </a:p>
                  </a:txBody>
                  <a:tcPr marT="45725" marB="45725" marR="91450" marL="91450"/>
                </a:tc>
              </a:tr>
              <a:tr h="392900">
                <a:tc>
                  <a:txBody>
                    <a:bodyPr/>
                    <a:lstStyle/>
                    <a:p>
                      <a:pPr indent="0" lvl="0" marL="0" marR="0" rtl="0" algn="l">
                        <a:spcBef>
                          <a:spcPts val="0"/>
                        </a:spcBef>
                        <a:spcAft>
                          <a:spcPts val="0"/>
                        </a:spcAft>
                        <a:buNone/>
                      </a:pPr>
                      <a:r>
                        <a:rPr lang="en-US" sz="1800"/>
                        <a:t>101</a:t>
                      </a:r>
                      <a:endParaRPr/>
                    </a:p>
                  </a:txBody>
                  <a:tcPr marT="45725" marB="45725" marR="91450" marL="91450"/>
                </a:tc>
                <a:tc>
                  <a:txBody>
                    <a:bodyPr/>
                    <a:lstStyle/>
                    <a:p>
                      <a:pPr indent="0" lvl="0" marL="0" marR="0" rtl="0" algn="l">
                        <a:spcBef>
                          <a:spcPts val="0"/>
                        </a:spcBef>
                        <a:spcAft>
                          <a:spcPts val="0"/>
                        </a:spcAft>
                        <a:buNone/>
                      </a:pPr>
                      <a:r>
                        <a:rPr lang="en-US" sz="1800"/>
                        <a:t>aakash</a:t>
                      </a:r>
                      <a:endParaRPr sz="1800"/>
                    </a:p>
                  </a:txBody>
                  <a:tcPr marT="45725" marB="45725" marR="91450" marL="91450"/>
                </a:tc>
                <a:tc>
                  <a:txBody>
                    <a:bodyPr/>
                    <a:lstStyle/>
                    <a:p>
                      <a:pPr indent="0" lvl="0" marL="0" marR="0" rtl="0" algn="l">
                        <a:spcBef>
                          <a:spcPts val="0"/>
                        </a:spcBef>
                        <a:spcAft>
                          <a:spcPts val="0"/>
                        </a:spcAft>
                        <a:buNone/>
                      </a:pPr>
                      <a:r>
                        <a:rPr lang="en-US" sz="1800"/>
                        <a:t>100000</a:t>
                      </a:r>
                      <a:endParaRPr/>
                    </a:p>
                  </a:txBody>
                  <a:tcPr marT="45725" marB="45725" marR="91450" marL="91450"/>
                </a:tc>
              </a:tr>
              <a:tr h="392900">
                <a:tc>
                  <a:txBody>
                    <a:bodyPr/>
                    <a:lstStyle/>
                    <a:p>
                      <a:pPr indent="0" lvl="0" marL="0" marR="0" rtl="0" algn="l">
                        <a:spcBef>
                          <a:spcPts val="0"/>
                        </a:spcBef>
                        <a:spcAft>
                          <a:spcPts val="0"/>
                        </a:spcAft>
                        <a:buNone/>
                      </a:pPr>
                      <a:r>
                        <a:rPr lang="en-US" sz="1800"/>
                        <a:t>102</a:t>
                      </a:r>
                      <a:endParaRPr/>
                    </a:p>
                  </a:txBody>
                  <a:tcPr marT="45725" marB="45725" marR="91450" marL="91450"/>
                </a:tc>
                <a:tc>
                  <a:txBody>
                    <a:bodyPr/>
                    <a:lstStyle/>
                    <a:p>
                      <a:pPr indent="0" lvl="0" marL="0" marR="0" rtl="0" algn="l">
                        <a:spcBef>
                          <a:spcPts val="0"/>
                        </a:spcBef>
                        <a:spcAft>
                          <a:spcPts val="0"/>
                        </a:spcAft>
                        <a:buNone/>
                      </a:pPr>
                      <a:r>
                        <a:rPr lang="en-US" sz="1800"/>
                        <a:t>balaji</a:t>
                      </a:r>
                      <a:endParaRPr sz="1800"/>
                    </a:p>
                  </a:txBody>
                  <a:tcPr marT="45725" marB="45725" marR="91450" marL="91450"/>
                </a:tc>
                <a:tc>
                  <a:txBody>
                    <a:bodyPr/>
                    <a:lstStyle/>
                    <a:p>
                      <a:pPr indent="0" lvl="0" marL="0" marR="0" rtl="0" algn="l">
                        <a:spcBef>
                          <a:spcPts val="0"/>
                        </a:spcBef>
                        <a:spcAft>
                          <a:spcPts val="0"/>
                        </a:spcAft>
                        <a:buNone/>
                      </a:pPr>
                      <a:r>
                        <a:rPr lang="en-US" sz="1800"/>
                        <a:t>200000</a:t>
                      </a:r>
                      <a:endParaRPr/>
                    </a:p>
                  </a:txBody>
                  <a:tcPr marT="45725" marB="45725" marR="91450" marL="91450"/>
                </a:tc>
              </a:tr>
              <a:tr h="392900">
                <a:tc>
                  <a:txBody>
                    <a:bodyPr/>
                    <a:lstStyle/>
                    <a:p>
                      <a:pPr indent="0" lvl="0" marL="0" marR="0" rtl="0" algn="l">
                        <a:spcBef>
                          <a:spcPts val="0"/>
                        </a:spcBef>
                        <a:spcAft>
                          <a:spcPts val="0"/>
                        </a:spcAft>
                        <a:buNone/>
                      </a:pPr>
                      <a:r>
                        <a:rPr lang="en-US" sz="1800"/>
                        <a:t>103</a:t>
                      </a:r>
                      <a:endParaRPr/>
                    </a:p>
                  </a:txBody>
                  <a:tcPr marT="45725" marB="45725" marR="91450" marL="91450"/>
                </a:tc>
                <a:tc>
                  <a:txBody>
                    <a:bodyPr/>
                    <a:lstStyle/>
                    <a:p>
                      <a:pPr indent="0" lvl="0" marL="0" marR="0" rtl="0" algn="l">
                        <a:spcBef>
                          <a:spcPts val="0"/>
                        </a:spcBef>
                        <a:spcAft>
                          <a:spcPts val="0"/>
                        </a:spcAft>
                        <a:buNone/>
                      </a:pPr>
                      <a:r>
                        <a:rPr lang="en-US" sz="1800"/>
                        <a:t>sundar</a:t>
                      </a:r>
                      <a:endParaRPr sz="1800"/>
                    </a:p>
                  </a:txBody>
                  <a:tcPr marT="45725" marB="45725" marR="91450" marL="91450"/>
                </a:tc>
                <a:tc>
                  <a:txBody>
                    <a:bodyPr/>
                    <a:lstStyle/>
                    <a:p>
                      <a:pPr indent="0" lvl="0" marL="0" marR="0" rtl="0" algn="l">
                        <a:spcBef>
                          <a:spcPts val="0"/>
                        </a:spcBef>
                        <a:spcAft>
                          <a:spcPts val="0"/>
                        </a:spcAft>
                        <a:buNone/>
                      </a:pPr>
                      <a:r>
                        <a:rPr lang="en-US" sz="1800"/>
                        <a:t>300000</a:t>
                      </a:r>
                      <a:endParaRPr/>
                    </a:p>
                  </a:txBody>
                  <a:tcPr marT="45725" marB="45725" marR="91450" marL="91450"/>
                </a:tc>
              </a:tr>
            </a:tbl>
          </a:graphicData>
        </a:graphic>
      </p:graphicFrame>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132"/>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965" name="Google Shape;965;p1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Borrower table</a:t>
            </a:r>
            <a:endParaRPr/>
          </a:p>
          <a:p>
            <a:pPr indent="-342900" lvl="0" marL="342900" rtl="0" algn="l">
              <a:spcBef>
                <a:spcPts val="640"/>
              </a:spcBef>
              <a:spcAft>
                <a:spcPts val="0"/>
              </a:spcAft>
              <a:buClr>
                <a:schemeClr val="dk1"/>
              </a:buClr>
              <a:buSzPts val="3200"/>
              <a:buNone/>
            </a:pPr>
            <a:r>
              <a:t/>
            </a:r>
            <a:endParaRPr/>
          </a:p>
        </p:txBody>
      </p:sp>
      <p:graphicFrame>
        <p:nvGraphicFramePr>
          <p:cNvPr id="966" name="Google Shape;966;p132"/>
          <p:cNvGraphicFramePr/>
          <p:nvPr/>
        </p:nvGraphicFramePr>
        <p:xfrm>
          <a:off x="1524000" y="2751780"/>
          <a:ext cx="3000000" cy="3000000"/>
        </p:xfrm>
        <a:graphic>
          <a:graphicData uri="http://schemas.openxmlformats.org/drawingml/2006/table">
            <a:tbl>
              <a:tblPr bandRow="1" firstRow="1">
                <a:noFill/>
                <a:tableStyleId>{DA6A20B8-4052-4BCC-ACD2-DD68BACE4A68}</a:tableStyleId>
              </a:tblPr>
              <a:tblGrid>
                <a:gridCol w="1524000"/>
                <a:gridCol w="1524000"/>
                <a:gridCol w="1524000"/>
              </a:tblGrid>
              <a:tr h="339325">
                <a:tc>
                  <a:txBody>
                    <a:bodyPr/>
                    <a:lstStyle/>
                    <a:p>
                      <a:pPr indent="0" lvl="0" marL="0" marR="0" rtl="0" algn="l">
                        <a:spcBef>
                          <a:spcPts val="0"/>
                        </a:spcBef>
                        <a:spcAft>
                          <a:spcPts val="0"/>
                        </a:spcAft>
                        <a:buNone/>
                      </a:pPr>
                      <a:r>
                        <a:rPr lang="en-US" sz="1800"/>
                        <a:t>Customer id</a:t>
                      </a:r>
                      <a:endParaRPr/>
                    </a:p>
                  </a:txBody>
                  <a:tcPr marT="45725" marB="45725" marR="91450" marL="91450"/>
                </a:tc>
                <a:tc>
                  <a:txBody>
                    <a:bodyPr/>
                    <a:lstStyle/>
                    <a:p>
                      <a:pPr indent="0" lvl="0" marL="0" marR="0" rtl="0" algn="l">
                        <a:spcBef>
                          <a:spcPts val="0"/>
                        </a:spcBef>
                        <a:spcAft>
                          <a:spcPts val="0"/>
                        </a:spcAft>
                        <a:buNone/>
                      </a:pPr>
                      <a:r>
                        <a:rPr lang="en-US" sz="1800"/>
                        <a:t>Customer</a:t>
                      </a:r>
                      <a:r>
                        <a:rPr lang="en-US" sz="1800"/>
                        <a:t> name</a:t>
                      </a:r>
                      <a:endParaRPr sz="1800"/>
                    </a:p>
                  </a:txBody>
                  <a:tcPr marT="45725" marB="45725" marR="91450" marL="91450"/>
                </a:tc>
                <a:tc>
                  <a:txBody>
                    <a:bodyPr/>
                    <a:lstStyle/>
                    <a:p>
                      <a:pPr indent="0" lvl="0" marL="0" marR="0" rtl="0" algn="l">
                        <a:spcBef>
                          <a:spcPts val="0"/>
                        </a:spcBef>
                        <a:spcAft>
                          <a:spcPts val="0"/>
                        </a:spcAft>
                        <a:buNone/>
                      </a:pPr>
                      <a:r>
                        <a:rPr lang="en-US" sz="1800"/>
                        <a:t>amount</a:t>
                      </a:r>
                      <a:endParaRPr/>
                    </a:p>
                  </a:txBody>
                  <a:tcPr marT="45725" marB="45725" marR="91450" marL="91450"/>
                </a:tc>
              </a:tr>
              <a:tr h="339325">
                <a:tc>
                  <a:txBody>
                    <a:bodyPr/>
                    <a:lstStyle/>
                    <a:p>
                      <a:pPr indent="0" lvl="0" marL="0" marR="0" rtl="0" algn="l">
                        <a:spcBef>
                          <a:spcPts val="0"/>
                        </a:spcBef>
                        <a:spcAft>
                          <a:spcPts val="0"/>
                        </a:spcAft>
                        <a:buNone/>
                      </a:pPr>
                      <a:r>
                        <a:rPr lang="en-US" sz="1800"/>
                        <a:t>104</a:t>
                      </a:r>
                      <a:endParaRPr/>
                    </a:p>
                  </a:txBody>
                  <a:tcPr marT="45725" marB="45725" marR="91450" marL="91450"/>
                </a:tc>
                <a:tc>
                  <a:txBody>
                    <a:bodyPr/>
                    <a:lstStyle/>
                    <a:p>
                      <a:pPr indent="0" lvl="0" marL="0" marR="0" rtl="0" algn="l">
                        <a:spcBef>
                          <a:spcPts val="0"/>
                        </a:spcBef>
                        <a:spcAft>
                          <a:spcPts val="0"/>
                        </a:spcAft>
                        <a:buNone/>
                      </a:pPr>
                      <a:r>
                        <a:rPr lang="en-US" sz="1800"/>
                        <a:t>jaishri</a:t>
                      </a:r>
                      <a:endParaRPr sz="1800"/>
                    </a:p>
                  </a:txBody>
                  <a:tcPr marT="45725" marB="45725" marR="91450" marL="91450"/>
                </a:tc>
                <a:tc>
                  <a:txBody>
                    <a:bodyPr/>
                    <a:lstStyle/>
                    <a:p>
                      <a:pPr indent="0" lvl="0" marL="0" marR="0" rtl="0" algn="l">
                        <a:spcBef>
                          <a:spcPts val="0"/>
                        </a:spcBef>
                        <a:spcAft>
                          <a:spcPts val="0"/>
                        </a:spcAft>
                        <a:buNone/>
                      </a:pPr>
                      <a:r>
                        <a:rPr lang="en-US" sz="1800"/>
                        <a:t>500000</a:t>
                      </a:r>
                      <a:endParaRPr/>
                    </a:p>
                  </a:txBody>
                  <a:tcPr marT="45725" marB="45725" marR="91450" marL="91450"/>
                </a:tc>
              </a:tr>
              <a:tr h="339325">
                <a:tc>
                  <a:txBody>
                    <a:bodyPr/>
                    <a:lstStyle/>
                    <a:p>
                      <a:pPr indent="0" lvl="0" marL="0" marR="0" rtl="0" algn="l">
                        <a:spcBef>
                          <a:spcPts val="0"/>
                        </a:spcBef>
                        <a:spcAft>
                          <a:spcPts val="0"/>
                        </a:spcAft>
                        <a:buNone/>
                      </a:pPr>
                      <a:r>
                        <a:rPr lang="en-US" sz="1800"/>
                        <a:t>102</a:t>
                      </a:r>
                      <a:endParaRPr/>
                    </a:p>
                  </a:txBody>
                  <a:tcPr marT="45725" marB="45725" marR="91450" marL="91450"/>
                </a:tc>
                <a:tc>
                  <a:txBody>
                    <a:bodyPr/>
                    <a:lstStyle/>
                    <a:p>
                      <a:pPr indent="0" lvl="0" marL="0" marR="0" rtl="0" algn="l">
                        <a:spcBef>
                          <a:spcPts val="0"/>
                        </a:spcBef>
                        <a:spcAft>
                          <a:spcPts val="0"/>
                        </a:spcAft>
                        <a:buNone/>
                      </a:pPr>
                      <a:r>
                        <a:rPr lang="en-US" sz="1800"/>
                        <a:t>balaji</a:t>
                      </a:r>
                      <a:endParaRPr sz="1800"/>
                    </a:p>
                  </a:txBody>
                  <a:tcPr marT="45725" marB="45725" marR="91450" marL="91450"/>
                </a:tc>
                <a:tc>
                  <a:txBody>
                    <a:bodyPr/>
                    <a:lstStyle/>
                    <a:p>
                      <a:pPr indent="0" lvl="0" marL="0" marR="0" rtl="0" algn="l">
                        <a:spcBef>
                          <a:spcPts val="0"/>
                        </a:spcBef>
                        <a:spcAft>
                          <a:spcPts val="0"/>
                        </a:spcAft>
                        <a:buNone/>
                      </a:pPr>
                      <a:r>
                        <a:rPr lang="en-US" sz="1800"/>
                        <a:t>200000</a:t>
                      </a:r>
                      <a:endParaRPr/>
                    </a:p>
                  </a:txBody>
                  <a:tcPr marT="45725" marB="45725" marR="91450" marL="91450"/>
                </a:tc>
              </a:tr>
              <a:tr h="339325">
                <a:tc>
                  <a:txBody>
                    <a:bodyPr/>
                    <a:lstStyle/>
                    <a:p>
                      <a:pPr indent="0" lvl="0" marL="0" marR="0" rtl="0" algn="l">
                        <a:spcBef>
                          <a:spcPts val="0"/>
                        </a:spcBef>
                        <a:spcAft>
                          <a:spcPts val="0"/>
                        </a:spcAft>
                        <a:buNone/>
                      </a:pPr>
                      <a:r>
                        <a:rPr lang="en-US" sz="1800"/>
                        <a:t>106</a:t>
                      </a:r>
                      <a:endParaRPr/>
                    </a:p>
                  </a:txBody>
                  <a:tcPr marT="45725" marB="45725" marR="91450" marL="91450"/>
                </a:tc>
                <a:tc>
                  <a:txBody>
                    <a:bodyPr/>
                    <a:lstStyle/>
                    <a:p>
                      <a:pPr indent="0" lvl="0" marL="0" marR="0" rtl="0" algn="l">
                        <a:spcBef>
                          <a:spcPts val="0"/>
                        </a:spcBef>
                        <a:spcAft>
                          <a:spcPts val="0"/>
                        </a:spcAft>
                        <a:buNone/>
                      </a:pPr>
                      <a:r>
                        <a:rPr lang="en-US" sz="1800"/>
                        <a:t>rengaraj</a:t>
                      </a:r>
                      <a:endParaRPr sz="1800"/>
                    </a:p>
                  </a:txBody>
                  <a:tcPr marT="45725" marB="45725" marR="91450" marL="91450"/>
                </a:tc>
                <a:tc>
                  <a:txBody>
                    <a:bodyPr/>
                    <a:lstStyle/>
                    <a:p>
                      <a:pPr indent="0" lvl="0" marL="0" marR="0" rtl="0" algn="l">
                        <a:spcBef>
                          <a:spcPts val="0"/>
                        </a:spcBef>
                        <a:spcAft>
                          <a:spcPts val="0"/>
                        </a:spcAft>
                        <a:buNone/>
                      </a:pPr>
                      <a:r>
                        <a:rPr lang="en-US" sz="1800"/>
                        <a:t>700000</a:t>
                      </a:r>
                      <a:endParaRPr/>
                    </a:p>
                  </a:txBody>
                  <a:tcPr marT="45725" marB="45725" marR="91450" marL="91450"/>
                </a:tc>
              </a:tr>
            </a:tbl>
          </a:graphicData>
        </a:graphic>
      </p:graphicFrame>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133"/>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972" name="Google Shape;972;p1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None/>
            </a:pPr>
            <a:r>
              <a:rPr lang="en-US"/>
              <a:t>Union:</a:t>
            </a:r>
            <a:endParaRPr/>
          </a:p>
          <a:p>
            <a:pPr indent="-342900" lvl="0" marL="342900" rtl="0" algn="l">
              <a:spcBef>
                <a:spcPts val="544"/>
              </a:spcBef>
              <a:spcAft>
                <a:spcPts val="0"/>
              </a:spcAft>
              <a:buClr>
                <a:schemeClr val="dk1"/>
              </a:buClr>
              <a:buSzPct val="100000"/>
              <a:buNone/>
            </a:pPr>
            <a:r>
              <a:rPr lang="en-US"/>
              <a:t>Find all customers who have a loan, an account, or both:</a:t>
            </a:r>
            <a:endParaRPr/>
          </a:p>
          <a:p>
            <a:pPr indent="-342900" lvl="0" marL="342900" rtl="0" algn="l">
              <a:spcBef>
                <a:spcPts val="544"/>
              </a:spcBef>
              <a:spcAft>
                <a:spcPts val="0"/>
              </a:spcAft>
              <a:buClr>
                <a:schemeClr val="dk1"/>
              </a:buClr>
              <a:buSzPct val="114285"/>
              <a:buNone/>
            </a:pPr>
            <a:r>
              <a:rPr b="1" lang="en-US">
                <a:latin typeface="Helvetica Neue"/>
                <a:ea typeface="Helvetica Neue"/>
                <a:cs typeface="Helvetica Neue"/>
                <a:sym typeface="Helvetica Neue"/>
              </a:rPr>
              <a:t>(select</a:t>
            </a:r>
            <a:r>
              <a:rPr lang="en-US">
                <a:latin typeface="Helvetica Neue"/>
                <a:ea typeface="Helvetica Neue"/>
                <a:cs typeface="Helvetica Neue"/>
                <a:sym typeface="Helvetica Neue"/>
              </a:rPr>
              <a:t> </a:t>
            </a:r>
            <a:r>
              <a:rPr i="1" lang="en-US">
                <a:latin typeface="Helvetica Neue"/>
                <a:ea typeface="Helvetica Neue"/>
                <a:cs typeface="Helvetica Neue"/>
                <a:sym typeface="Helvetica Neue"/>
              </a:rPr>
              <a:t>customer-name </a:t>
            </a:r>
            <a:r>
              <a:rPr b="1" lang="en-US">
                <a:latin typeface="Helvetica Neue"/>
                <a:ea typeface="Helvetica Neue"/>
                <a:cs typeface="Helvetica Neue"/>
                <a:sym typeface="Helvetica Neue"/>
              </a:rPr>
              <a:t>from </a:t>
            </a:r>
            <a:r>
              <a:rPr i="1" lang="en-US">
                <a:latin typeface="Helvetica Neue"/>
                <a:ea typeface="Helvetica Neue"/>
                <a:cs typeface="Helvetica Neue"/>
                <a:sym typeface="Helvetica Neue"/>
              </a:rPr>
              <a:t>depositor</a:t>
            </a:r>
            <a:r>
              <a:rPr lang="en-US">
                <a:latin typeface="Helvetica Neue"/>
                <a:ea typeface="Helvetica Neue"/>
                <a:cs typeface="Helvetica Neue"/>
                <a:sym typeface="Helvetica Neue"/>
              </a:rPr>
              <a:t>)</a:t>
            </a:r>
            <a:br>
              <a:rPr lang="en-US">
                <a:latin typeface="Helvetica Neue"/>
                <a:ea typeface="Helvetica Neue"/>
                <a:cs typeface="Helvetica Neue"/>
                <a:sym typeface="Helvetica Neue"/>
              </a:rPr>
            </a:br>
            <a:r>
              <a:rPr lang="en-US">
                <a:latin typeface="Helvetica Neue"/>
                <a:ea typeface="Helvetica Neue"/>
                <a:cs typeface="Helvetica Neue"/>
                <a:sym typeface="Helvetica Neue"/>
              </a:rPr>
              <a:t>	</a:t>
            </a:r>
            <a:r>
              <a:rPr b="1" lang="en-US">
                <a:latin typeface="Helvetica Neue"/>
                <a:ea typeface="Helvetica Neue"/>
                <a:cs typeface="Helvetica Neue"/>
                <a:sym typeface="Helvetica Neue"/>
              </a:rPr>
              <a:t>union</a:t>
            </a:r>
            <a:br>
              <a:rPr b="1" lang="en-US">
                <a:latin typeface="Helvetica Neue"/>
                <a:ea typeface="Helvetica Neue"/>
                <a:cs typeface="Helvetica Neue"/>
                <a:sym typeface="Helvetica Neue"/>
              </a:rPr>
            </a:br>
            <a:r>
              <a:rPr b="1" lang="en-US">
                <a:latin typeface="Helvetica Neue"/>
                <a:ea typeface="Helvetica Neue"/>
                <a:cs typeface="Helvetica Neue"/>
                <a:sym typeface="Helvetica Neue"/>
              </a:rPr>
              <a:t>	(select</a:t>
            </a:r>
            <a:r>
              <a:rPr lang="en-US">
                <a:latin typeface="Helvetica Neue"/>
                <a:ea typeface="Helvetica Neue"/>
                <a:cs typeface="Helvetica Neue"/>
                <a:sym typeface="Helvetica Neue"/>
              </a:rPr>
              <a:t> </a:t>
            </a:r>
            <a:r>
              <a:rPr i="1" lang="en-US">
                <a:latin typeface="Helvetica Neue"/>
                <a:ea typeface="Helvetica Neue"/>
                <a:cs typeface="Helvetica Neue"/>
                <a:sym typeface="Helvetica Neue"/>
              </a:rPr>
              <a:t>customer-name </a:t>
            </a:r>
            <a:r>
              <a:rPr b="1" lang="en-US">
                <a:latin typeface="Helvetica Neue"/>
                <a:ea typeface="Helvetica Neue"/>
                <a:cs typeface="Helvetica Neue"/>
                <a:sym typeface="Helvetica Neue"/>
              </a:rPr>
              <a:t>from</a:t>
            </a:r>
            <a:r>
              <a:rPr i="1" lang="en-US">
                <a:latin typeface="Helvetica Neue"/>
                <a:ea typeface="Helvetica Neue"/>
                <a:cs typeface="Helvetica Neue"/>
                <a:sym typeface="Helvetica Neue"/>
              </a:rPr>
              <a:t> borrower)</a:t>
            </a:r>
            <a:endParaRPr sz="2800">
              <a:latin typeface="Times New Roman"/>
              <a:ea typeface="Times New Roman"/>
              <a:cs typeface="Times New Roman"/>
              <a:sym typeface="Times New Roman"/>
            </a:endParaRPr>
          </a:p>
          <a:p>
            <a:pPr indent="-342900" lvl="0" marL="342900" rtl="0" algn="l">
              <a:spcBef>
                <a:spcPts val="544"/>
              </a:spcBef>
              <a:spcAft>
                <a:spcPts val="0"/>
              </a:spcAft>
              <a:buClr>
                <a:schemeClr val="dk1"/>
              </a:buClr>
              <a:buSzPct val="100000"/>
              <a:buNone/>
            </a:pPr>
            <a:r>
              <a:rPr lang="en-US"/>
              <a:t>Output:</a:t>
            </a:r>
            <a:endParaRPr/>
          </a:p>
          <a:p>
            <a:pPr indent="-342900" lvl="0" marL="342900" rtl="0" algn="l">
              <a:spcBef>
                <a:spcPts val="544"/>
              </a:spcBef>
              <a:spcAft>
                <a:spcPts val="0"/>
              </a:spcAft>
              <a:buClr>
                <a:schemeClr val="dk1"/>
              </a:buClr>
              <a:buSzPct val="100000"/>
              <a:buNone/>
            </a:pPr>
            <a:r>
              <a:rPr lang="en-US"/>
              <a:t>Aakash</a:t>
            </a:r>
            <a:endParaRPr/>
          </a:p>
          <a:p>
            <a:pPr indent="-342900" lvl="0" marL="342900" rtl="0" algn="l">
              <a:spcBef>
                <a:spcPts val="544"/>
              </a:spcBef>
              <a:spcAft>
                <a:spcPts val="0"/>
              </a:spcAft>
              <a:buClr>
                <a:schemeClr val="dk1"/>
              </a:buClr>
              <a:buSzPct val="100000"/>
              <a:buNone/>
            </a:pPr>
            <a:r>
              <a:rPr lang="en-US"/>
              <a:t>Balaji</a:t>
            </a:r>
            <a:endParaRPr/>
          </a:p>
          <a:p>
            <a:pPr indent="-342900" lvl="0" marL="342900" rtl="0" algn="l">
              <a:spcBef>
                <a:spcPts val="544"/>
              </a:spcBef>
              <a:spcAft>
                <a:spcPts val="0"/>
              </a:spcAft>
              <a:buClr>
                <a:schemeClr val="dk1"/>
              </a:buClr>
              <a:buSzPct val="100000"/>
              <a:buNone/>
            </a:pPr>
            <a:r>
              <a:rPr lang="en-US"/>
              <a:t>Sundar</a:t>
            </a:r>
            <a:endParaRPr/>
          </a:p>
          <a:p>
            <a:pPr indent="-342900" lvl="0" marL="342900" rtl="0" algn="l">
              <a:spcBef>
                <a:spcPts val="544"/>
              </a:spcBef>
              <a:spcAft>
                <a:spcPts val="0"/>
              </a:spcAft>
              <a:buClr>
                <a:schemeClr val="dk1"/>
              </a:buClr>
              <a:buSzPct val="100000"/>
              <a:buNone/>
            </a:pPr>
            <a:r>
              <a:rPr lang="en-US"/>
              <a:t>Jaishri</a:t>
            </a:r>
            <a:endParaRPr/>
          </a:p>
          <a:p>
            <a:pPr indent="-342900" lvl="0" marL="342900" rtl="0" algn="l">
              <a:spcBef>
                <a:spcPts val="544"/>
              </a:spcBef>
              <a:spcAft>
                <a:spcPts val="0"/>
              </a:spcAft>
              <a:buClr>
                <a:schemeClr val="dk1"/>
              </a:buClr>
              <a:buSzPct val="100000"/>
              <a:buNone/>
            </a:pPr>
            <a:r>
              <a:rPr lang="en-US"/>
              <a:t>rengaraj</a:t>
            </a:r>
            <a:endParaRPr/>
          </a:p>
          <a:p>
            <a:pPr indent="-342900" lvl="0" marL="342900" rtl="0" algn="l">
              <a:spcBef>
                <a:spcPts val="544"/>
              </a:spcBef>
              <a:spcAft>
                <a:spcPts val="0"/>
              </a:spcAft>
              <a:buClr>
                <a:schemeClr val="dk1"/>
              </a:buClr>
              <a:buSzPct val="100000"/>
              <a:buNone/>
            </a:pPr>
            <a:r>
              <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p134"/>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978" name="Google Shape;978;p1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Intersect</a:t>
            </a:r>
            <a:endParaRPr/>
          </a:p>
          <a:p>
            <a:pPr indent="-342900" lvl="0" marL="342900" rtl="0" algn="l">
              <a:spcBef>
                <a:spcPts val="640"/>
              </a:spcBef>
              <a:spcAft>
                <a:spcPts val="0"/>
              </a:spcAft>
              <a:buClr>
                <a:schemeClr val="dk1"/>
              </a:buClr>
              <a:buSzPts val="3200"/>
              <a:buNone/>
            </a:pPr>
            <a:r>
              <a:rPr lang="en-US">
                <a:latin typeface="Helvetica Neue"/>
                <a:ea typeface="Helvetica Neue"/>
                <a:cs typeface="Helvetica Neue"/>
                <a:sym typeface="Helvetica Neue"/>
              </a:rPr>
              <a:t> Find all customers who have both a loan and an account</a:t>
            </a:r>
            <a:endParaRPr/>
          </a:p>
          <a:p>
            <a:pPr indent="-342900" lvl="0" marL="342900" rtl="0" algn="l">
              <a:spcBef>
                <a:spcPts val="640"/>
              </a:spcBef>
              <a:spcAft>
                <a:spcPts val="0"/>
              </a:spcAft>
              <a:buClr>
                <a:schemeClr val="dk1"/>
              </a:buClr>
              <a:buSzPts val="3200"/>
              <a:buNone/>
            </a:pPr>
            <a:r>
              <a:rPr lang="en-US">
                <a:latin typeface="Helvetica Neue"/>
                <a:ea typeface="Helvetica Neue"/>
                <a:cs typeface="Helvetica Neue"/>
                <a:sym typeface="Helvetica Neue"/>
              </a:rPr>
              <a:t>(</a:t>
            </a:r>
            <a:r>
              <a:rPr b="1" lang="en-US">
                <a:latin typeface="Helvetica Neue"/>
                <a:ea typeface="Helvetica Neue"/>
                <a:cs typeface="Helvetica Neue"/>
                <a:sym typeface="Helvetica Neue"/>
              </a:rPr>
              <a:t>select</a:t>
            </a:r>
            <a:r>
              <a:rPr lang="en-US">
                <a:latin typeface="Helvetica Neue"/>
                <a:ea typeface="Helvetica Neue"/>
                <a:cs typeface="Helvetica Neue"/>
                <a:sym typeface="Helvetica Neue"/>
              </a:rPr>
              <a:t> </a:t>
            </a:r>
            <a:r>
              <a:rPr i="1" lang="en-US">
                <a:latin typeface="Helvetica Neue"/>
                <a:ea typeface="Helvetica Neue"/>
                <a:cs typeface="Helvetica Neue"/>
                <a:sym typeface="Helvetica Neue"/>
              </a:rPr>
              <a:t>customer-name </a:t>
            </a:r>
            <a:r>
              <a:rPr b="1" lang="en-US">
                <a:latin typeface="Helvetica Neue"/>
                <a:ea typeface="Helvetica Neue"/>
                <a:cs typeface="Helvetica Neue"/>
                <a:sym typeface="Helvetica Neue"/>
              </a:rPr>
              <a:t>from </a:t>
            </a:r>
            <a:r>
              <a:rPr i="1" lang="en-US">
                <a:latin typeface="Helvetica Neue"/>
                <a:ea typeface="Helvetica Neue"/>
                <a:cs typeface="Helvetica Neue"/>
                <a:sym typeface="Helvetica Neue"/>
              </a:rPr>
              <a:t>depositor</a:t>
            </a:r>
            <a:r>
              <a:rPr lang="en-US">
                <a:latin typeface="Helvetica Neue"/>
                <a:ea typeface="Helvetica Neue"/>
                <a:cs typeface="Helvetica Neue"/>
                <a:sym typeface="Helvetica Neue"/>
              </a:rPr>
              <a:t>)</a:t>
            </a:r>
            <a:br>
              <a:rPr lang="en-US">
                <a:latin typeface="Helvetica Neue"/>
                <a:ea typeface="Helvetica Neue"/>
                <a:cs typeface="Helvetica Neue"/>
                <a:sym typeface="Helvetica Neue"/>
              </a:rPr>
            </a:br>
            <a:r>
              <a:rPr lang="en-US">
                <a:latin typeface="Helvetica Neue"/>
                <a:ea typeface="Helvetica Neue"/>
                <a:cs typeface="Helvetica Neue"/>
                <a:sym typeface="Helvetica Neue"/>
              </a:rPr>
              <a:t>	</a:t>
            </a:r>
            <a:r>
              <a:rPr b="1" lang="en-US">
                <a:latin typeface="Helvetica Neue"/>
                <a:ea typeface="Helvetica Neue"/>
                <a:cs typeface="Helvetica Neue"/>
                <a:sym typeface="Helvetica Neue"/>
              </a:rPr>
              <a:t>intersect</a:t>
            </a:r>
            <a:br>
              <a:rPr b="1" lang="en-US">
                <a:latin typeface="Helvetica Neue"/>
                <a:ea typeface="Helvetica Neue"/>
                <a:cs typeface="Helvetica Neue"/>
                <a:sym typeface="Helvetica Neue"/>
              </a:rPr>
            </a:br>
            <a:r>
              <a:rPr b="1" lang="en-US">
                <a:latin typeface="Helvetica Neue"/>
                <a:ea typeface="Helvetica Neue"/>
                <a:cs typeface="Helvetica Neue"/>
                <a:sym typeface="Helvetica Neue"/>
              </a:rPr>
              <a:t>	(select</a:t>
            </a:r>
            <a:r>
              <a:rPr lang="en-US">
                <a:latin typeface="Helvetica Neue"/>
                <a:ea typeface="Helvetica Neue"/>
                <a:cs typeface="Helvetica Neue"/>
                <a:sym typeface="Helvetica Neue"/>
              </a:rPr>
              <a:t> </a:t>
            </a:r>
            <a:r>
              <a:rPr i="1" lang="en-US">
                <a:latin typeface="Helvetica Neue"/>
                <a:ea typeface="Helvetica Neue"/>
                <a:cs typeface="Helvetica Neue"/>
                <a:sym typeface="Helvetica Neue"/>
              </a:rPr>
              <a:t>customer-name </a:t>
            </a:r>
            <a:r>
              <a:rPr b="1" lang="en-US">
                <a:latin typeface="Helvetica Neue"/>
                <a:ea typeface="Helvetica Neue"/>
                <a:cs typeface="Helvetica Neue"/>
                <a:sym typeface="Helvetica Neue"/>
              </a:rPr>
              <a:t>from</a:t>
            </a:r>
            <a:r>
              <a:rPr i="1" lang="en-US">
                <a:latin typeface="Helvetica Neue"/>
                <a:ea typeface="Helvetica Neue"/>
                <a:cs typeface="Helvetica Neue"/>
                <a:sym typeface="Helvetica Neue"/>
              </a:rPr>
              <a:t> borrower)</a:t>
            </a:r>
            <a:endParaRPr sz="2800">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None/>
            </a:pPr>
            <a:r>
              <a:rPr lang="en-US"/>
              <a:t>Output:</a:t>
            </a:r>
            <a:endParaRPr/>
          </a:p>
          <a:p>
            <a:pPr indent="-342900" lvl="0" marL="342900" rtl="0" algn="l">
              <a:spcBef>
                <a:spcPts val="640"/>
              </a:spcBef>
              <a:spcAft>
                <a:spcPts val="0"/>
              </a:spcAft>
              <a:buClr>
                <a:schemeClr val="dk1"/>
              </a:buClr>
              <a:buSzPts val="3200"/>
              <a:buNone/>
            </a:pPr>
            <a:r>
              <a:rPr lang="en-US"/>
              <a:t>balaji</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135"/>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984" name="Google Shape;984;p1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Except:</a:t>
            </a:r>
            <a:endParaRPr/>
          </a:p>
          <a:p>
            <a:pPr indent="-342900" lvl="0" marL="342900" rtl="0" algn="l">
              <a:spcBef>
                <a:spcPts val="640"/>
              </a:spcBef>
              <a:spcAft>
                <a:spcPts val="0"/>
              </a:spcAft>
              <a:buClr>
                <a:schemeClr val="dk1"/>
              </a:buClr>
              <a:buSzPts val="3200"/>
              <a:buNone/>
            </a:pPr>
            <a:r>
              <a:rPr lang="en-US">
                <a:latin typeface="Helvetica Neue"/>
                <a:ea typeface="Helvetica Neue"/>
                <a:cs typeface="Helvetica Neue"/>
                <a:sym typeface="Helvetica Neue"/>
              </a:rPr>
              <a:t> Find all customers who have an account but no loan.</a:t>
            </a:r>
            <a:endParaRPr/>
          </a:p>
          <a:p>
            <a:pPr indent="-342900" lvl="0" marL="342900" rtl="0" algn="l">
              <a:lnSpc>
                <a:spcPct val="90000"/>
              </a:lnSpc>
              <a:spcBef>
                <a:spcPts val="1120"/>
              </a:spcBef>
              <a:spcAft>
                <a:spcPts val="0"/>
              </a:spcAft>
              <a:buClr>
                <a:schemeClr val="dk2"/>
              </a:buClr>
              <a:buSzPts val="2880"/>
              <a:buNone/>
            </a:pPr>
            <a:r>
              <a:rPr lang="en-US">
                <a:latin typeface="Helvetica Neue"/>
                <a:ea typeface="Helvetica Neue"/>
                <a:cs typeface="Helvetica Neue"/>
                <a:sym typeface="Helvetica Neue"/>
              </a:rPr>
              <a:t>(</a:t>
            </a:r>
            <a:r>
              <a:rPr b="1" lang="en-US">
                <a:latin typeface="Helvetica Neue"/>
                <a:ea typeface="Helvetica Neue"/>
                <a:cs typeface="Helvetica Neue"/>
                <a:sym typeface="Helvetica Neue"/>
              </a:rPr>
              <a:t>select</a:t>
            </a:r>
            <a:r>
              <a:rPr lang="en-US">
                <a:latin typeface="Helvetica Neue"/>
                <a:ea typeface="Helvetica Neue"/>
                <a:cs typeface="Helvetica Neue"/>
                <a:sym typeface="Helvetica Neue"/>
              </a:rPr>
              <a:t> </a:t>
            </a:r>
            <a:r>
              <a:rPr i="1" lang="en-US">
                <a:latin typeface="Helvetica Neue"/>
                <a:ea typeface="Helvetica Neue"/>
                <a:cs typeface="Helvetica Neue"/>
                <a:sym typeface="Helvetica Neue"/>
              </a:rPr>
              <a:t>customer-name </a:t>
            </a:r>
            <a:r>
              <a:rPr b="1" lang="en-US">
                <a:latin typeface="Helvetica Neue"/>
                <a:ea typeface="Helvetica Neue"/>
                <a:cs typeface="Helvetica Neue"/>
                <a:sym typeface="Helvetica Neue"/>
              </a:rPr>
              <a:t>from </a:t>
            </a:r>
            <a:r>
              <a:rPr i="1" lang="en-US">
                <a:latin typeface="Helvetica Neue"/>
                <a:ea typeface="Helvetica Neue"/>
                <a:cs typeface="Helvetica Neue"/>
                <a:sym typeface="Helvetica Neue"/>
              </a:rPr>
              <a:t>depositor</a:t>
            </a:r>
            <a:r>
              <a:rPr lang="en-US">
                <a:latin typeface="Helvetica Neue"/>
                <a:ea typeface="Helvetica Neue"/>
                <a:cs typeface="Helvetica Neue"/>
                <a:sym typeface="Helvetica Neue"/>
              </a:rPr>
              <a:t>)</a:t>
            </a:r>
            <a:br>
              <a:rPr lang="en-US">
                <a:latin typeface="Helvetica Neue"/>
                <a:ea typeface="Helvetica Neue"/>
                <a:cs typeface="Helvetica Neue"/>
                <a:sym typeface="Helvetica Neue"/>
              </a:rPr>
            </a:br>
            <a:r>
              <a:rPr lang="en-US">
                <a:latin typeface="Helvetica Neue"/>
                <a:ea typeface="Helvetica Neue"/>
                <a:cs typeface="Helvetica Neue"/>
                <a:sym typeface="Helvetica Neue"/>
              </a:rPr>
              <a:t>	</a:t>
            </a:r>
            <a:r>
              <a:rPr b="1" lang="en-US">
                <a:latin typeface="Helvetica Neue"/>
                <a:ea typeface="Helvetica Neue"/>
                <a:cs typeface="Helvetica Neue"/>
                <a:sym typeface="Helvetica Neue"/>
              </a:rPr>
              <a:t>except</a:t>
            </a:r>
            <a:br>
              <a:rPr b="1" lang="en-US">
                <a:latin typeface="Helvetica Neue"/>
                <a:ea typeface="Helvetica Neue"/>
                <a:cs typeface="Helvetica Neue"/>
                <a:sym typeface="Helvetica Neue"/>
              </a:rPr>
            </a:br>
            <a:r>
              <a:rPr b="1" lang="en-US">
                <a:latin typeface="Helvetica Neue"/>
                <a:ea typeface="Helvetica Neue"/>
                <a:cs typeface="Helvetica Neue"/>
                <a:sym typeface="Helvetica Neue"/>
              </a:rPr>
              <a:t>	(select</a:t>
            </a:r>
            <a:r>
              <a:rPr lang="en-US">
                <a:latin typeface="Helvetica Neue"/>
                <a:ea typeface="Helvetica Neue"/>
                <a:cs typeface="Helvetica Neue"/>
                <a:sym typeface="Helvetica Neue"/>
              </a:rPr>
              <a:t> </a:t>
            </a:r>
            <a:r>
              <a:rPr i="1" lang="en-US">
                <a:latin typeface="Helvetica Neue"/>
                <a:ea typeface="Helvetica Neue"/>
                <a:cs typeface="Helvetica Neue"/>
                <a:sym typeface="Helvetica Neue"/>
              </a:rPr>
              <a:t>customer-name </a:t>
            </a:r>
            <a:r>
              <a:rPr b="1" lang="en-US">
                <a:latin typeface="Helvetica Neue"/>
                <a:ea typeface="Helvetica Neue"/>
                <a:cs typeface="Helvetica Neue"/>
                <a:sym typeface="Helvetica Neue"/>
              </a:rPr>
              <a:t>from</a:t>
            </a:r>
            <a:r>
              <a:rPr i="1" lang="en-US">
                <a:latin typeface="Helvetica Neue"/>
                <a:ea typeface="Helvetica Neue"/>
                <a:cs typeface="Helvetica Neue"/>
                <a:sym typeface="Helvetica Neue"/>
              </a:rPr>
              <a:t> borrower)</a:t>
            </a:r>
            <a:endParaRPr>
              <a:latin typeface="Helvetica Neue"/>
              <a:ea typeface="Helvetica Neue"/>
              <a:cs typeface="Helvetica Neue"/>
              <a:sym typeface="Helvetica Neue"/>
            </a:endParaRPr>
          </a:p>
          <a:p>
            <a:pPr indent="-342900" lvl="0" marL="342900" rtl="0" algn="l">
              <a:spcBef>
                <a:spcPts val="0"/>
              </a:spcBef>
              <a:spcAft>
                <a:spcPts val="0"/>
              </a:spcAft>
              <a:buClr>
                <a:schemeClr val="dk1"/>
              </a:buClr>
              <a:buSzPts val="2800"/>
              <a:buNone/>
            </a:pPr>
            <a:r>
              <a:rPr lang="en-US" sz="2800">
                <a:latin typeface="Times New Roman"/>
                <a:ea typeface="Times New Roman"/>
                <a:cs typeface="Times New Roman"/>
                <a:sym typeface="Times New Roman"/>
              </a:rPr>
              <a:t>Output:</a:t>
            </a:r>
            <a:endParaRPr/>
          </a:p>
          <a:p>
            <a:pPr indent="-342900" lvl="0" marL="342900" rtl="0" algn="l">
              <a:spcBef>
                <a:spcPts val="0"/>
              </a:spcBef>
              <a:spcAft>
                <a:spcPts val="0"/>
              </a:spcAft>
              <a:buClr>
                <a:schemeClr val="dk1"/>
              </a:buClr>
              <a:buSzPts val="2800"/>
              <a:buNone/>
            </a:pPr>
            <a:r>
              <a:rPr lang="en-US" sz="2800">
                <a:latin typeface="Times New Roman"/>
                <a:ea typeface="Times New Roman"/>
                <a:cs typeface="Times New Roman"/>
                <a:sym typeface="Times New Roman"/>
              </a:rPr>
              <a:t>Aakash</a:t>
            </a:r>
            <a:endParaRPr sz="2800">
              <a:latin typeface="Times New Roman"/>
              <a:ea typeface="Times New Roman"/>
              <a:cs typeface="Times New Roman"/>
              <a:sym typeface="Times New Roman"/>
            </a:endParaRPr>
          </a:p>
          <a:p>
            <a:pPr indent="-342900" lvl="0" marL="342900" rtl="0" algn="l">
              <a:spcBef>
                <a:spcPts val="0"/>
              </a:spcBef>
              <a:spcAft>
                <a:spcPts val="0"/>
              </a:spcAft>
              <a:buClr>
                <a:schemeClr val="dk1"/>
              </a:buClr>
              <a:buSzPts val="2800"/>
              <a:buNone/>
            </a:pPr>
            <a:r>
              <a:rPr lang="en-US" sz="2800">
                <a:latin typeface="Times New Roman"/>
                <a:ea typeface="Times New Roman"/>
                <a:cs typeface="Times New Roman"/>
                <a:sym typeface="Times New Roman"/>
              </a:rPr>
              <a:t>sundar</a:t>
            </a:r>
            <a:endParaRPr sz="2800">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None/>
            </a:pPr>
            <a:r>
              <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136"/>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Views</a:t>
            </a:r>
            <a:endParaRPr/>
          </a:p>
        </p:txBody>
      </p:sp>
      <p:sp>
        <p:nvSpPr>
          <p:cNvPr id="990" name="Google Shape;990;p1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t>It is not necessary for all users to see the entire logical model (that is, all the actual relations stored in the database.)</a:t>
            </a:r>
            <a:endParaRPr/>
          </a:p>
          <a:p>
            <a:pPr indent="-342900" lvl="0" marL="342900" rtl="0" algn="l">
              <a:spcBef>
                <a:spcPts val="400"/>
              </a:spcBef>
              <a:spcAft>
                <a:spcPts val="0"/>
              </a:spcAft>
              <a:buClr>
                <a:schemeClr val="dk1"/>
              </a:buClr>
              <a:buSzPts val="2000"/>
              <a:buChar char="•"/>
            </a:pPr>
            <a:r>
              <a:rPr lang="en-US" sz="2000"/>
              <a:t>Consider a person who needs to know an instructors name and department, but not the salary.  This person should see a relation described, in SQL, by </a:t>
            </a:r>
            <a:br>
              <a:rPr lang="en-US" sz="2000"/>
            </a:br>
            <a:r>
              <a:rPr lang="en-US" sz="2000"/>
              <a:t>		</a:t>
            </a:r>
            <a:br>
              <a:rPr b="1" lang="en-US" sz="2000"/>
            </a:br>
            <a:r>
              <a:rPr b="1" lang="en-US" sz="2000"/>
              <a:t>             select </a:t>
            </a:r>
            <a:r>
              <a:rPr i="1" lang="en-US" sz="2000"/>
              <a:t>ID</a:t>
            </a:r>
            <a:r>
              <a:rPr lang="en-US" sz="2000"/>
              <a:t>, </a:t>
            </a:r>
            <a:r>
              <a:rPr i="1" lang="en-US" sz="2000"/>
              <a:t>name</a:t>
            </a:r>
            <a:r>
              <a:rPr lang="en-US" sz="2000"/>
              <a:t>, </a:t>
            </a:r>
            <a:r>
              <a:rPr i="1" lang="en-US" sz="2000"/>
              <a:t>dept_name</a:t>
            </a:r>
            <a:br>
              <a:rPr i="1" lang="en-US" sz="2000"/>
            </a:br>
            <a:r>
              <a:rPr i="1" lang="en-US" sz="2000"/>
              <a:t>             </a:t>
            </a:r>
            <a:r>
              <a:rPr b="1" lang="en-US" sz="2000"/>
              <a:t>from </a:t>
            </a:r>
            <a:r>
              <a:rPr i="1" lang="en-US" sz="2000"/>
              <a:t>instructor</a:t>
            </a:r>
            <a:endParaRPr sz="2000"/>
          </a:p>
          <a:p>
            <a:pPr indent="-342900" lvl="0" marL="342900" rtl="0" algn="l">
              <a:spcBef>
                <a:spcPts val="400"/>
              </a:spcBef>
              <a:spcAft>
                <a:spcPts val="0"/>
              </a:spcAft>
              <a:buClr>
                <a:schemeClr val="dk1"/>
              </a:buClr>
              <a:buSzPts val="2000"/>
              <a:buFont typeface="Arial"/>
              <a:buNone/>
            </a:pPr>
            <a:r>
              <a:rPr lang="en-US" sz="2000"/>
              <a:t> </a:t>
            </a:r>
            <a:endParaRPr/>
          </a:p>
          <a:p>
            <a:pPr indent="-342900" lvl="0" marL="342900" rtl="0" algn="l">
              <a:spcBef>
                <a:spcPts val="400"/>
              </a:spcBef>
              <a:spcAft>
                <a:spcPts val="0"/>
              </a:spcAft>
              <a:buClr>
                <a:schemeClr val="dk1"/>
              </a:buClr>
              <a:buSzPts val="2000"/>
              <a:buChar char="•"/>
            </a:pPr>
            <a:r>
              <a:rPr lang="en-US" sz="2000"/>
              <a:t>A </a:t>
            </a:r>
            <a:r>
              <a:rPr b="1" lang="en-US" sz="2000">
                <a:solidFill>
                  <a:srgbClr val="002060"/>
                </a:solidFill>
              </a:rPr>
              <a:t>view</a:t>
            </a:r>
            <a:r>
              <a:rPr lang="en-US" sz="2000"/>
              <a:t> provides a mechanism to hide certain data from the view of certain users. </a:t>
            </a:r>
            <a:endParaRPr/>
          </a:p>
          <a:p>
            <a:pPr indent="-342900" lvl="0" marL="342900" rtl="0" algn="l">
              <a:spcBef>
                <a:spcPts val="400"/>
              </a:spcBef>
              <a:spcAft>
                <a:spcPts val="0"/>
              </a:spcAft>
              <a:buClr>
                <a:schemeClr val="dk1"/>
              </a:buClr>
              <a:buSzPts val="2000"/>
              <a:buChar char="•"/>
            </a:pPr>
            <a:r>
              <a:rPr lang="en-US" sz="2000"/>
              <a:t>Any relation that is not of the conceptual model but is made visible to a user as a “virtual relation” is called a </a:t>
            </a:r>
            <a:r>
              <a:rPr b="1" lang="en-US" sz="2000">
                <a:solidFill>
                  <a:srgbClr val="002060"/>
                </a:solidFill>
              </a:rPr>
              <a:t>view</a:t>
            </a:r>
            <a:r>
              <a:rPr lang="en-US" sz="2000"/>
              <a:t>.</a:t>
            </a:r>
            <a:endParaRPr/>
          </a:p>
          <a:p>
            <a:pPr indent="-215900" lvl="0" marL="342900" rtl="0" algn="l">
              <a:spcBef>
                <a:spcPts val="400"/>
              </a:spcBef>
              <a:spcAft>
                <a:spcPts val="0"/>
              </a:spcAft>
              <a:buClr>
                <a:schemeClr val="dk1"/>
              </a:buClr>
              <a:buSzPts val="2000"/>
              <a:buNone/>
            </a:pPr>
            <a:r>
              <a:t/>
            </a:r>
            <a:endParaRPr sz="2000"/>
          </a:p>
        </p:txBody>
      </p:sp>
      <p:sp>
        <p:nvSpPr>
          <p:cNvPr id="991" name="Google Shape;991;p1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
        <p:nvSpPr>
          <p:cNvPr id="992" name="Google Shape;992;p1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137"/>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View Creation</a:t>
            </a:r>
            <a:endParaRPr/>
          </a:p>
        </p:txBody>
      </p:sp>
      <p:sp>
        <p:nvSpPr>
          <p:cNvPr id="998" name="Google Shape;998;p1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2000"/>
              <a:buChar char="•"/>
            </a:pPr>
            <a:r>
              <a:rPr lang="en-US" sz="2000"/>
              <a:t>A view is defined using the </a:t>
            </a:r>
            <a:r>
              <a:rPr b="1" lang="en-US" sz="2000"/>
              <a:t>create view </a:t>
            </a:r>
            <a:r>
              <a:rPr lang="en-US" sz="2000"/>
              <a:t>statement which has the form</a:t>
            </a:r>
            <a:endParaRPr/>
          </a:p>
          <a:p>
            <a:pPr indent="-215900" lvl="0" marL="342900" rtl="0" algn="l">
              <a:lnSpc>
                <a:spcPct val="40000"/>
              </a:lnSpc>
              <a:spcBef>
                <a:spcPts val="400"/>
              </a:spcBef>
              <a:spcAft>
                <a:spcPts val="0"/>
              </a:spcAft>
              <a:buClr>
                <a:schemeClr val="dk1"/>
              </a:buClr>
              <a:buSzPts val="2000"/>
              <a:buNone/>
            </a:pPr>
            <a:r>
              <a:t/>
            </a:r>
            <a:endParaRPr sz="2000"/>
          </a:p>
          <a:p>
            <a:pPr indent="-342900" lvl="0" marL="342900" rtl="0" algn="l">
              <a:lnSpc>
                <a:spcPct val="40000"/>
              </a:lnSpc>
              <a:spcBef>
                <a:spcPts val="400"/>
              </a:spcBef>
              <a:spcAft>
                <a:spcPts val="0"/>
              </a:spcAft>
              <a:buClr>
                <a:schemeClr val="dk1"/>
              </a:buClr>
              <a:buSzPts val="2000"/>
              <a:buFont typeface="Arial"/>
              <a:buNone/>
            </a:pPr>
            <a:r>
              <a:rPr lang="en-US" sz="2000"/>
              <a:t>		</a:t>
            </a:r>
            <a:r>
              <a:rPr b="1" lang="en-US" sz="2000"/>
              <a:t>create view </a:t>
            </a:r>
            <a:r>
              <a:rPr i="1" lang="en-US" sz="2000">
                <a:solidFill>
                  <a:srgbClr val="002060"/>
                </a:solidFill>
              </a:rPr>
              <a:t>v</a:t>
            </a:r>
            <a:r>
              <a:rPr i="1" lang="en-US" sz="2000">
                <a:solidFill>
                  <a:srgbClr val="000099"/>
                </a:solidFill>
              </a:rPr>
              <a:t> </a:t>
            </a:r>
            <a:r>
              <a:rPr b="1" lang="en-US" sz="2000"/>
              <a:t>as </a:t>
            </a:r>
            <a:r>
              <a:rPr i="1" lang="en-US" sz="2000"/>
              <a:t>&lt; </a:t>
            </a:r>
            <a:r>
              <a:rPr lang="en-US" sz="2000"/>
              <a:t>query expression &gt;</a:t>
            </a:r>
            <a:endParaRPr/>
          </a:p>
          <a:p>
            <a:pPr indent="-342900" lvl="0" marL="342900" rtl="0" algn="l">
              <a:lnSpc>
                <a:spcPct val="20000"/>
              </a:lnSpc>
              <a:spcBef>
                <a:spcPts val="400"/>
              </a:spcBef>
              <a:spcAft>
                <a:spcPts val="0"/>
              </a:spcAft>
              <a:buClr>
                <a:schemeClr val="dk1"/>
              </a:buClr>
              <a:buSzPts val="2000"/>
              <a:buFont typeface="Arial"/>
              <a:buNone/>
            </a:pPr>
            <a:r>
              <a:t/>
            </a:r>
            <a:endParaRPr sz="2000"/>
          </a:p>
          <a:p>
            <a:pPr indent="-342900" lvl="0" marL="342900" rtl="0" algn="l">
              <a:spcBef>
                <a:spcPts val="400"/>
              </a:spcBef>
              <a:spcAft>
                <a:spcPts val="0"/>
              </a:spcAft>
              <a:buClr>
                <a:schemeClr val="dk1"/>
              </a:buClr>
              <a:buSzPts val="2000"/>
              <a:buFont typeface="Arial"/>
              <a:buNone/>
            </a:pPr>
            <a:r>
              <a:rPr lang="en-US" sz="2000"/>
              <a:t>	where &lt;query expression&gt; is any legal SQL expression.  The view name is represented by </a:t>
            </a:r>
            <a:r>
              <a:rPr i="1" lang="en-US" sz="2000"/>
              <a:t>v.</a:t>
            </a:r>
            <a:endParaRPr/>
          </a:p>
          <a:p>
            <a:pPr indent="-342900" lvl="0" marL="342900" rtl="0" algn="l">
              <a:spcBef>
                <a:spcPts val="400"/>
              </a:spcBef>
              <a:spcAft>
                <a:spcPts val="0"/>
              </a:spcAft>
              <a:buClr>
                <a:schemeClr val="dk1"/>
              </a:buClr>
              <a:buSzPts val="2000"/>
              <a:buFont typeface="Arial"/>
              <a:buNone/>
            </a:pPr>
            <a:r>
              <a:rPr i="1" lang="en-US" sz="2000"/>
              <a:t>SYNTAX:</a:t>
            </a:r>
            <a:endParaRPr/>
          </a:p>
          <a:p>
            <a:pPr indent="-342900" lvl="0" marL="342900" rtl="0" algn="l">
              <a:spcBef>
                <a:spcPts val="400"/>
              </a:spcBef>
              <a:spcAft>
                <a:spcPts val="0"/>
              </a:spcAft>
              <a:buClr>
                <a:schemeClr val="dk1"/>
              </a:buClr>
              <a:buSzPts val="2000"/>
              <a:buFont typeface="Arial"/>
              <a:buNone/>
            </a:pPr>
            <a:r>
              <a:rPr lang="en-US" sz="2000"/>
              <a:t>CREATE VIEW view_name AS SELECT column1, column2..... FROM table_name WHERE condition; </a:t>
            </a:r>
            <a:br>
              <a:rPr lang="en-US" sz="2000"/>
            </a:br>
            <a:endParaRPr sz="2000"/>
          </a:p>
          <a:p>
            <a:pPr indent="-342900" lvl="0" marL="342900" rtl="0" algn="l">
              <a:spcBef>
                <a:spcPts val="400"/>
              </a:spcBef>
              <a:spcAft>
                <a:spcPts val="0"/>
              </a:spcAft>
              <a:buClr>
                <a:schemeClr val="dk1"/>
              </a:buClr>
              <a:buSzPts val="2000"/>
              <a:buChar char="•"/>
            </a:pPr>
            <a:r>
              <a:rPr lang="en-US" sz="2000"/>
              <a:t>Once a view is defined, the view name can be used to refer to the virtual relation that the view generates.</a:t>
            </a:r>
            <a:endParaRPr/>
          </a:p>
          <a:p>
            <a:pPr indent="-342900" lvl="0" marL="342900" rtl="0" algn="l">
              <a:spcBef>
                <a:spcPts val="400"/>
              </a:spcBef>
              <a:spcAft>
                <a:spcPts val="0"/>
              </a:spcAft>
              <a:buClr>
                <a:schemeClr val="dk1"/>
              </a:buClr>
              <a:buSzPts val="2000"/>
              <a:buChar char="•"/>
            </a:pPr>
            <a:r>
              <a:rPr lang="en-US" sz="2000"/>
              <a:t>View definition is not the same as creating a new relation by evaluating the query expression  </a:t>
            </a:r>
            <a:endParaRPr/>
          </a:p>
          <a:p>
            <a:pPr indent="-285750" lvl="1" marL="742950" rtl="0" algn="l">
              <a:spcBef>
                <a:spcPts val="400"/>
              </a:spcBef>
              <a:spcAft>
                <a:spcPts val="0"/>
              </a:spcAft>
              <a:buClr>
                <a:schemeClr val="dk1"/>
              </a:buClr>
              <a:buSzPts val="2000"/>
              <a:buChar char="–"/>
            </a:pPr>
            <a:r>
              <a:rPr lang="en-US" sz="2000"/>
              <a:t>Rather, a view definition causes the saving of an expression; the expression is substituted into queries using the view.</a:t>
            </a:r>
            <a:endParaRPr/>
          </a:p>
          <a:p>
            <a:pPr indent="-215900" lvl="0" marL="342900" rtl="0" algn="l">
              <a:spcBef>
                <a:spcPts val="400"/>
              </a:spcBef>
              <a:spcAft>
                <a:spcPts val="0"/>
              </a:spcAft>
              <a:buClr>
                <a:schemeClr val="dk1"/>
              </a:buClr>
              <a:buSzPts val="2000"/>
              <a:buNone/>
            </a:pPr>
            <a:r>
              <a:t/>
            </a:r>
            <a:endParaRPr sz="2000"/>
          </a:p>
        </p:txBody>
      </p:sp>
      <p:sp>
        <p:nvSpPr>
          <p:cNvPr id="999" name="Google Shape;999;p1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
        <p:nvSpPr>
          <p:cNvPr id="1000" name="Google Shape;1000;p1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p138"/>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Display view details</a:t>
            </a:r>
            <a:endParaRPr/>
          </a:p>
        </p:txBody>
      </p:sp>
      <p:sp>
        <p:nvSpPr>
          <p:cNvPr id="1006" name="Google Shape;1006;p1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Char char="•"/>
            </a:pPr>
            <a:r>
              <a:rPr lang="en-US" sz="2000"/>
              <a:t>A view of instructors without their salary</a:t>
            </a:r>
            <a:endParaRPr/>
          </a:p>
          <a:p>
            <a:pPr indent="-342900" lvl="0" marL="342900" rtl="0" algn="l">
              <a:spcBef>
                <a:spcPts val="400"/>
              </a:spcBef>
              <a:spcAft>
                <a:spcPts val="0"/>
              </a:spcAft>
              <a:buClr>
                <a:schemeClr val="dk1"/>
              </a:buClr>
              <a:buSzPts val="2000"/>
              <a:buNone/>
            </a:pPr>
            <a:r>
              <a:rPr lang="en-US" sz="2000"/>
              <a:t>               </a:t>
            </a:r>
            <a:r>
              <a:rPr b="1" lang="en-US" sz="2000"/>
              <a:t>create view </a:t>
            </a:r>
            <a:r>
              <a:rPr b="1" i="1" lang="en-US" sz="2000">
                <a:solidFill>
                  <a:srgbClr val="002060"/>
                </a:solidFill>
              </a:rPr>
              <a:t>faculty</a:t>
            </a:r>
            <a:r>
              <a:rPr i="1" lang="en-US" sz="2000"/>
              <a:t> </a:t>
            </a:r>
            <a:r>
              <a:rPr b="1" lang="en-US" sz="2000"/>
              <a:t>as </a:t>
            </a:r>
            <a:br>
              <a:rPr b="1" lang="en-US" sz="2000"/>
            </a:br>
            <a:r>
              <a:rPr b="1" lang="en-US" sz="2000"/>
              <a:t>                      select </a:t>
            </a:r>
            <a:r>
              <a:rPr i="1" lang="en-US" sz="2000"/>
              <a:t>ID</a:t>
            </a:r>
            <a:r>
              <a:rPr lang="en-US" sz="2000"/>
              <a:t>, </a:t>
            </a:r>
            <a:r>
              <a:rPr i="1" lang="en-US" sz="2000"/>
              <a:t>name</a:t>
            </a:r>
            <a:r>
              <a:rPr lang="en-US" sz="2000"/>
              <a:t>, </a:t>
            </a:r>
            <a:r>
              <a:rPr i="1" lang="en-US" sz="2000"/>
              <a:t>dept_name</a:t>
            </a:r>
            <a:br>
              <a:rPr i="1" lang="en-US" sz="2000"/>
            </a:br>
            <a:r>
              <a:rPr i="1" lang="en-US" sz="2000"/>
              <a:t>                      </a:t>
            </a:r>
            <a:r>
              <a:rPr b="1" lang="en-US" sz="2000"/>
              <a:t>from </a:t>
            </a:r>
            <a:r>
              <a:rPr i="1" lang="en-US" sz="2000"/>
              <a:t>instructor</a:t>
            </a:r>
            <a:endParaRPr sz="2000"/>
          </a:p>
          <a:p>
            <a:pPr indent="-342900" lvl="0" marL="342900" rtl="0" algn="l">
              <a:spcBef>
                <a:spcPts val="400"/>
              </a:spcBef>
              <a:spcAft>
                <a:spcPts val="0"/>
              </a:spcAft>
              <a:buClr>
                <a:schemeClr val="dk1"/>
              </a:buClr>
              <a:buSzPts val="2000"/>
              <a:buChar char="•"/>
            </a:pPr>
            <a:r>
              <a:rPr lang="en-US" sz="2000"/>
              <a:t>Find all instructors in the Biology department</a:t>
            </a:r>
            <a:endParaRPr/>
          </a:p>
          <a:p>
            <a:pPr indent="-342900" lvl="0" marL="342900" rtl="0" algn="l">
              <a:spcBef>
                <a:spcPts val="400"/>
              </a:spcBef>
              <a:spcAft>
                <a:spcPts val="0"/>
              </a:spcAft>
              <a:buClr>
                <a:schemeClr val="dk1"/>
              </a:buClr>
              <a:buSzPts val="2000"/>
              <a:buNone/>
            </a:pPr>
            <a:r>
              <a:rPr lang="en-US" sz="2000"/>
              <a:t>                 </a:t>
            </a:r>
            <a:r>
              <a:rPr b="1" lang="en-US" sz="2000"/>
              <a:t>select </a:t>
            </a:r>
            <a:r>
              <a:rPr i="1" lang="en-US" sz="2000"/>
              <a:t>name</a:t>
            </a:r>
            <a:br>
              <a:rPr i="1" lang="en-US" sz="2000"/>
            </a:br>
            <a:r>
              <a:rPr i="1" lang="en-US" sz="2000"/>
              <a:t>                </a:t>
            </a:r>
            <a:r>
              <a:rPr b="1" lang="en-US" sz="2000"/>
              <a:t>from </a:t>
            </a:r>
            <a:r>
              <a:rPr b="1" i="1" lang="en-US" sz="2000">
                <a:solidFill>
                  <a:srgbClr val="002060"/>
                </a:solidFill>
              </a:rPr>
              <a:t>faculty</a:t>
            </a:r>
            <a:br>
              <a:rPr i="1" lang="en-US" sz="2000"/>
            </a:br>
            <a:r>
              <a:rPr i="1" lang="en-US" sz="2000"/>
              <a:t>                </a:t>
            </a:r>
            <a:r>
              <a:rPr b="1" lang="en-US" sz="2000"/>
              <a:t>where </a:t>
            </a:r>
            <a:r>
              <a:rPr i="1" lang="en-US" sz="2000"/>
              <a:t>dept_name = </a:t>
            </a:r>
            <a:r>
              <a:rPr lang="en-US" sz="2000"/>
              <a:t>'Biology'</a:t>
            </a:r>
            <a:endParaRPr/>
          </a:p>
          <a:p>
            <a:pPr indent="-342900" lvl="0" marL="342900" rtl="0" algn="l">
              <a:spcBef>
                <a:spcPts val="400"/>
              </a:spcBef>
              <a:spcAft>
                <a:spcPts val="0"/>
              </a:spcAft>
              <a:buClr>
                <a:schemeClr val="dk1"/>
              </a:buClr>
              <a:buSzPts val="2000"/>
              <a:buChar char="•"/>
            </a:pPr>
            <a:r>
              <a:rPr lang="en-US" sz="2000"/>
              <a:t>Create a view of department salary totals</a:t>
            </a:r>
            <a:endParaRPr/>
          </a:p>
          <a:p>
            <a:pPr indent="-342900" lvl="0" marL="342900" rtl="0" algn="l">
              <a:spcBef>
                <a:spcPts val="400"/>
              </a:spcBef>
              <a:spcAft>
                <a:spcPts val="0"/>
              </a:spcAft>
              <a:buClr>
                <a:schemeClr val="dk1"/>
              </a:buClr>
              <a:buSzPts val="2000"/>
              <a:buNone/>
            </a:pPr>
            <a:r>
              <a:rPr lang="en-US" sz="2000"/>
              <a:t>   </a:t>
            </a:r>
            <a:r>
              <a:rPr b="1" lang="en-US" sz="2000"/>
              <a:t>create view </a:t>
            </a:r>
            <a:r>
              <a:rPr b="1" i="1" lang="en-US" sz="2000">
                <a:solidFill>
                  <a:srgbClr val="002060"/>
                </a:solidFill>
              </a:rPr>
              <a:t>departments_total_salary(dept_name, total_salary</a:t>
            </a:r>
            <a:r>
              <a:rPr b="1" i="1" lang="en-US" sz="2000">
                <a:solidFill>
                  <a:srgbClr val="000099"/>
                </a:solidFill>
              </a:rPr>
              <a:t>)</a:t>
            </a:r>
            <a:r>
              <a:rPr i="1" lang="en-US" sz="2000">
                <a:solidFill>
                  <a:srgbClr val="000099"/>
                </a:solidFill>
              </a:rPr>
              <a:t> </a:t>
            </a:r>
            <a:r>
              <a:rPr b="1" lang="en-US" sz="2000"/>
              <a:t>as</a:t>
            </a:r>
            <a:br>
              <a:rPr b="1" lang="en-US" sz="2000"/>
            </a:br>
            <a:r>
              <a:rPr b="1" lang="en-US" sz="2000"/>
              <a:t>       select </a:t>
            </a:r>
            <a:r>
              <a:rPr i="1" lang="en-US" sz="2000"/>
              <a:t>dept_name</a:t>
            </a:r>
            <a:r>
              <a:rPr lang="en-US" sz="2000"/>
              <a:t>, </a:t>
            </a:r>
            <a:r>
              <a:rPr b="1" lang="en-US" sz="2000"/>
              <a:t>sum </a:t>
            </a:r>
            <a:r>
              <a:rPr lang="en-US" sz="2000"/>
              <a:t>(</a:t>
            </a:r>
            <a:r>
              <a:rPr i="1" lang="en-US" sz="2000"/>
              <a:t>salary</a:t>
            </a:r>
            <a:r>
              <a:rPr lang="en-US" sz="2000"/>
              <a:t>)</a:t>
            </a:r>
            <a:br>
              <a:rPr lang="en-US" sz="2000"/>
            </a:br>
            <a:r>
              <a:rPr lang="en-US" sz="2000"/>
              <a:t>       </a:t>
            </a:r>
            <a:r>
              <a:rPr b="1" lang="en-US" sz="2000"/>
              <a:t>from </a:t>
            </a:r>
            <a:r>
              <a:rPr i="1" lang="en-US" sz="2000"/>
              <a:t>instructor</a:t>
            </a:r>
            <a:br>
              <a:rPr i="1" lang="en-US" sz="2000"/>
            </a:br>
            <a:r>
              <a:rPr i="1" lang="en-US" sz="2000"/>
              <a:t>      </a:t>
            </a:r>
            <a:r>
              <a:rPr b="1" lang="en-US" sz="2000"/>
              <a:t>group by </a:t>
            </a:r>
            <a:r>
              <a:rPr i="1" lang="en-US" sz="2000"/>
              <a:t>dept_name</a:t>
            </a:r>
            <a:r>
              <a:rPr lang="en-US" sz="2000"/>
              <a:t>;</a:t>
            </a:r>
            <a:endParaRPr/>
          </a:p>
          <a:p>
            <a:pPr indent="-215900" lvl="0" marL="342900" rtl="0" algn="l">
              <a:spcBef>
                <a:spcPts val="400"/>
              </a:spcBef>
              <a:spcAft>
                <a:spcPts val="0"/>
              </a:spcAft>
              <a:buClr>
                <a:schemeClr val="dk1"/>
              </a:buClr>
              <a:buSzPts val="2000"/>
              <a:buNone/>
            </a:pPr>
            <a:r>
              <a:t/>
            </a:r>
            <a:endParaRPr sz="2000"/>
          </a:p>
          <a:p>
            <a:pPr indent="-342900" lvl="0" marL="342900" rtl="0" algn="l">
              <a:spcBef>
                <a:spcPts val="400"/>
              </a:spcBef>
              <a:spcAft>
                <a:spcPts val="0"/>
              </a:spcAft>
              <a:buClr>
                <a:schemeClr val="dk1"/>
              </a:buClr>
              <a:buSzPts val="2000"/>
              <a:buNone/>
            </a:pPr>
            <a:r>
              <a:t/>
            </a:r>
            <a:endParaRPr sz="2000"/>
          </a:p>
          <a:p>
            <a:pPr indent="-215900" lvl="0" marL="342900" rtl="0" algn="l">
              <a:spcBef>
                <a:spcPts val="400"/>
              </a:spcBef>
              <a:spcAft>
                <a:spcPts val="0"/>
              </a:spcAft>
              <a:buClr>
                <a:schemeClr val="dk1"/>
              </a:buClr>
              <a:buSzPts val="2000"/>
              <a:buNone/>
            </a:pPr>
            <a:r>
              <a:t/>
            </a:r>
            <a:endParaRPr sz="2000"/>
          </a:p>
          <a:p>
            <a:pPr indent="-215900" lvl="0" marL="342900" rtl="0" algn="l">
              <a:spcBef>
                <a:spcPts val="400"/>
              </a:spcBef>
              <a:spcAft>
                <a:spcPts val="0"/>
              </a:spcAft>
              <a:buClr>
                <a:schemeClr val="dk1"/>
              </a:buClr>
              <a:buSzPts val="2000"/>
              <a:buNone/>
            </a:pPr>
            <a:r>
              <a:t/>
            </a:r>
            <a:endParaRPr sz="2000"/>
          </a:p>
          <a:p>
            <a:pPr indent="-215900" lvl="0" marL="342900" rtl="0" algn="l">
              <a:spcBef>
                <a:spcPts val="400"/>
              </a:spcBef>
              <a:spcAft>
                <a:spcPts val="0"/>
              </a:spcAft>
              <a:buClr>
                <a:schemeClr val="dk1"/>
              </a:buClr>
              <a:buSzPts val="2000"/>
              <a:buNone/>
            </a:pPr>
            <a:r>
              <a:t/>
            </a:r>
            <a:endParaRPr sz="2000"/>
          </a:p>
        </p:txBody>
      </p:sp>
      <p:sp>
        <p:nvSpPr>
          <p:cNvPr id="1007" name="Google Shape;1007;p1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
        <p:nvSpPr>
          <p:cNvPr id="1008" name="Google Shape;1008;p1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sp>
        <p:nvSpPr>
          <p:cNvPr id="1013" name="Google Shape;1013;p1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200000"/>
              </a:lnSpc>
              <a:spcBef>
                <a:spcPts val="0"/>
              </a:spcBef>
              <a:spcAft>
                <a:spcPts val="0"/>
              </a:spcAft>
              <a:buClr>
                <a:schemeClr val="dk1"/>
              </a:buClr>
              <a:buSzPts val="2000"/>
              <a:buChar char="•"/>
            </a:pPr>
            <a:r>
              <a:rPr lang="en-US" sz="2000"/>
              <a:t>One view may be used in the expression defining another view </a:t>
            </a:r>
            <a:endParaRPr/>
          </a:p>
          <a:p>
            <a:pPr indent="-342900" lvl="0" marL="342900" rtl="0" algn="l">
              <a:lnSpc>
                <a:spcPct val="200000"/>
              </a:lnSpc>
              <a:spcBef>
                <a:spcPts val="400"/>
              </a:spcBef>
              <a:spcAft>
                <a:spcPts val="0"/>
              </a:spcAft>
              <a:buClr>
                <a:schemeClr val="dk1"/>
              </a:buClr>
              <a:buSzPts val="2000"/>
              <a:buChar char="•"/>
            </a:pPr>
            <a:r>
              <a:rPr lang="en-US" sz="2000"/>
              <a:t>A view relation </a:t>
            </a:r>
            <a:r>
              <a:rPr i="1" lang="en-US" sz="2000"/>
              <a:t>v</a:t>
            </a:r>
            <a:r>
              <a:rPr baseline="-25000" lang="en-US" sz="2000"/>
              <a:t>1</a:t>
            </a:r>
            <a:r>
              <a:rPr lang="en-US" sz="2000"/>
              <a:t> is said to </a:t>
            </a:r>
            <a:r>
              <a:rPr b="1" i="1" lang="en-US" sz="2000">
                <a:solidFill>
                  <a:srgbClr val="002060"/>
                </a:solidFill>
              </a:rPr>
              <a:t>depend directly </a:t>
            </a:r>
            <a:r>
              <a:rPr lang="en-US" sz="2000"/>
              <a:t>on a view relation </a:t>
            </a:r>
            <a:r>
              <a:rPr i="1" lang="en-US" sz="2000"/>
              <a:t>v</a:t>
            </a:r>
            <a:r>
              <a:rPr baseline="-25000" i="1" lang="en-US" sz="2000"/>
              <a:t>2</a:t>
            </a:r>
            <a:r>
              <a:rPr i="1" lang="en-US" sz="2000"/>
              <a:t> </a:t>
            </a:r>
            <a:r>
              <a:rPr lang="en-US" sz="2000"/>
              <a:t> if </a:t>
            </a:r>
            <a:r>
              <a:rPr i="1" lang="en-US" sz="2000"/>
              <a:t>v</a:t>
            </a:r>
            <a:r>
              <a:rPr baseline="-25000" lang="en-US" sz="2000"/>
              <a:t>2</a:t>
            </a:r>
            <a:r>
              <a:rPr lang="en-US" sz="2000"/>
              <a:t> is used in the expression defining </a:t>
            </a:r>
            <a:r>
              <a:rPr i="1" lang="en-US" sz="2000"/>
              <a:t>v</a:t>
            </a:r>
            <a:r>
              <a:rPr baseline="-25000" lang="en-US" sz="2000"/>
              <a:t>1</a:t>
            </a:r>
            <a:endParaRPr sz="2000"/>
          </a:p>
          <a:p>
            <a:pPr indent="-342900" lvl="0" marL="342900" rtl="0" algn="l">
              <a:lnSpc>
                <a:spcPct val="200000"/>
              </a:lnSpc>
              <a:spcBef>
                <a:spcPts val="400"/>
              </a:spcBef>
              <a:spcAft>
                <a:spcPts val="0"/>
              </a:spcAft>
              <a:buClr>
                <a:schemeClr val="dk1"/>
              </a:buClr>
              <a:buSzPts val="2000"/>
              <a:buChar char="•"/>
            </a:pPr>
            <a:r>
              <a:rPr lang="en-US" sz="2000"/>
              <a:t>A view relation </a:t>
            </a:r>
            <a:r>
              <a:rPr i="1" lang="en-US" sz="2000"/>
              <a:t>v</a:t>
            </a:r>
            <a:r>
              <a:rPr baseline="-25000" lang="en-US" sz="2000"/>
              <a:t>1</a:t>
            </a:r>
            <a:r>
              <a:rPr lang="en-US" sz="2000"/>
              <a:t> is said to </a:t>
            </a:r>
            <a:r>
              <a:rPr b="1" i="1" lang="en-US" sz="2000">
                <a:solidFill>
                  <a:srgbClr val="002060"/>
                </a:solidFill>
              </a:rPr>
              <a:t>depend on</a:t>
            </a:r>
            <a:r>
              <a:rPr b="1" lang="en-US" sz="2000">
                <a:solidFill>
                  <a:srgbClr val="002060"/>
                </a:solidFill>
              </a:rPr>
              <a:t> </a:t>
            </a:r>
            <a:r>
              <a:rPr lang="en-US" sz="2000"/>
              <a:t>view relation </a:t>
            </a:r>
            <a:r>
              <a:rPr i="1" lang="en-US" sz="2000"/>
              <a:t>v</a:t>
            </a:r>
            <a:r>
              <a:rPr baseline="-25000" i="1" lang="en-US" sz="2000"/>
              <a:t>2</a:t>
            </a:r>
            <a:r>
              <a:rPr i="1" lang="en-US" sz="2000"/>
              <a:t> </a:t>
            </a:r>
            <a:r>
              <a:rPr lang="en-US" sz="2000"/>
              <a:t>if either </a:t>
            </a:r>
            <a:r>
              <a:rPr i="1" lang="en-US" sz="2000"/>
              <a:t>v</a:t>
            </a:r>
            <a:r>
              <a:rPr baseline="-25000" lang="en-US" sz="2000"/>
              <a:t>1 </a:t>
            </a:r>
            <a:r>
              <a:rPr lang="en-US" sz="2000"/>
              <a:t>depends directly to </a:t>
            </a:r>
            <a:r>
              <a:rPr i="1" lang="en-US" sz="2000"/>
              <a:t>v</a:t>
            </a:r>
            <a:r>
              <a:rPr baseline="-25000" lang="en-US" sz="2000"/>
              <a:t>2 </a:t>
            </a:r>
            <a:r>
              <a:rPr lang="en-US" sz="2000"/>
              <a:t> or there is a path of dependencies from </a:t>
            </a:r>
            <a:r>
              <a:rPr i="1" lang="en-US" sz="2000"/>
              <a:t>v</a:t>
            </a:r>
            <a:r>
              <a:rPr baseline="-25000" lang="en-US" sz="2000"/>
              <a:t>1</a:t>
            </a:r>
            <a:r>
              <a:rPr lang="en-US" sz="2000"/>
              <a:t> to </a:t>
            </a:r>
            <a:r>
              <a:rPr i="1" lang="en-US" sz="2000"/>
              <a:t>v</a:t>
            </a:r>
            <a:r>
              <a:rPr baseline="-25000" lang="en-US" sz="2000"/>
              <a:t>2</a:t>
            </a:r>
            <a:r>
              <a:rPr lang="en-US" sz="2000"/>
              <a:t> </a:t>
            </a:r>
            <a:endParaRPr/>
          </a:p>
          <a:p>
            <a:pPr indent="-342900" lvl="0" marL="342900" rtl="0" algn="l">
              <a:lnSpc>
                <a:spcPct val="200000"/>
              </a:lnSpc>
              <a:spcBef>
                <a:spcPts val="400"/>
              </a:spcBef>
              <a:spcAft>
                <a:spcPts val="0"/>
              </a:spcAft>
              <a:buClr>
                <a:schemeClr val="dk1"/>
              </a:buClr>
              <a:buSzPts val="2000"/>
              <a:buChar char="•"/>
            </a:pPr>
            <a:r>
              <a:rPr lang="en-US" sz="2000"/>
              <a:t>A view relation </a:t>
            </a:r>
            <a:r>
              <a:rPr i="1" lang="en-US" sz="2000"/>
              <a:t>v</a:t>
            </a:r>
            <a:r>
              <a:rPr lang="en-US" sz="2000"/>
              <a:t> is said to be </a:t>
            </a:r>
            <a:r>
              <a:rPr b="1" i="1" lang="en-US" sz="2000">
                <a:solidFill>
                  <a:srgbClr val="002060"/>
                </a:solidFill>
              </a:rPr>
              <a:t>recursive</a:t>
            </a:r>
            <a:r>
              <a:rPr i="1" lang="en-US" sz="2000"/>
              <a:t> </a:t>
            </a:r>
            <a:r>
              <a:rPr lang="en-US" sz="2000"/>
              <a:t> if it depends on itself.</a:t>
            </a:r>
            <a:endParaRPr/>
          </a:p>
          <a:p>
            <a:pPr indent="-215900" lvl="0" marL="342900" rtl="0" algn="l">
              <a:lnSpc>
                <a:spcPct val="200000"/>
              </a:lnSpc>
              <a:spcBef>
                <a:spcPts val="400"/>
              </a:spcBef>
              <a:spcAft>
                <a:spcPts val="0"/>
              </a:spcAft>
              <a:buClr>
                <a:schemeClr val="dk1"/>
              </a:buClr>
              <a:buSzPts val="2000"/>
              <a:buNone/>
            </a:pPr>
            <a:r>
              <a:t/>
            </a:r>
            <a:endParaRPr sz="2000"/>
          </a:p>
        </p:txBody>
      </p:sp>
      <p:sp>
        <p:nvSpPr>
          <p:cNvPr id="1014" name="Google Shape;1014;p1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
        <p:nvSpPr>
          <p:cNvPr id="1015" name="Google Shape;1015;p1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4"/>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3399"/>
              </a:buClr>
              <a:buSzPts val="4000"/>
              <a:buFont typeface="Times New Roman"/>
              <a:buNone/>
            </a:pPr>
            <a:r>
              <a:rPr lang="en-US" sz="4000">
                <a:solidFill>
                  <a:srgbClr val="003399"/>
                </a:solidFill>
                <a:latin typeface="Times New Roman"/>
                <a:ea typeface="Times New Roman"/>
                <a:cs typeface="Times New Roman"/>
                <a:sym typeface="Times New Roman"/>
              </a:rPr>
              <a:t>Numeric Data Types</a:t>
            </a:r>
            <a:endParaRPr sz="4000">
              <a:latin typeface="Times New Roman"/>
              <a:ea typeface="Times New Roman"/>
              <a:cs typeface="Times New Roman"/>
              <a:sym typeface="Times New Roman"/>
            </a:endParaRPr>
          </a:p>
        </p:txBody>
      </p:sp>
      <p:sp>
        <p:nvSpPr>
          <p:cNvPr id="164" name="Google Shape;164;p14"/>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rmAutofit fontScale="92500" lnSpcReduction="10000"/>
          </a:bodyPr>
          <a:lstStyle/>
          <a:p>
            <a:pPr indent="-609600" lvl="0" marL="609600" rtl="0" algn="just">
              <a:lnSpc>
                <a:spcPct val="90000"/>
              </a:lnSpc>
              <a:spcBef>
                <a:spcPts val="0"/>
              </a:spcBef>
              <a:spcAft>
                <a:spcPts val="0"/>
              </a:spcAft>
              <a:buClr>
                <a:schemeClr val="dk1"/>
              </a:buClr>
              <a:buSzPct val="100000"/>
              <a:buChar char="•"/>
            </a:pPr>
            <a:r>
              <a:rPr lang="en-US" sz="2400">
                <a:latin typeface="Times New Roman"/>
                <a:ea typeface="Times New Roman"/>
                <a:cs typeface="Times New Roman"/>
                <a:sym typeface="Times New Roman"/>
              </a:rPr>
              <a:t>Store all the data related to purely numeric data. </a:t>
            </a:r>
            <a:endParaRPr/>
          </a:p>
          <a:p>
            <a:pPr indent="-609600" lvl="0" marL="609600" rtl="0" algn="just">
              <a:lnSpc>
                <a:spcPct val="90000"/>
              </a:lnSpc>
              <a:spcBef>
                <a:spcPts val="444"/>
              </a:spcBef>
              <a:spcAft>
                <a:spcPts val="0"/>
              </a:spcAft>
              <a:buClr>
                <a:schemeClr val="dk1"/>
              </a:buClr>
              <a:buSzPct val="100000"/>
              <a:buChar char="•"/>
            </a:pPr>
            <a:r>
              <a:rPr lang="en-US" sz="2400">
                <a:latin typeface="Times New Roman"/>
                <a:ea typeface="Times New Roman"/>
                <a:cs typeface="Times New Roman"/>
                <a:sym typeface="Times New Roman"/>
              </a:rPr>
              <a:t>Some numeric data may also be stored as a character field e.g. zip codes</a:t>
            </a:r>
            <a:endParaRPr/>
          </a:p>
          <a:p>
            <a:pPr indent="-609600" lvl="0" marL="609600" rtl="0" algn="just">
              <a:lnSpc>
                <a:spcPct val="90000"/>
              </a:lnSpc>
              <a:spcBef>
                <a:spcPts val="444"/>
              </a:spcBef>
              <a:spcAft>
                <a:spcPts val="0"/>
              </a:spcAft>
              <a:buClr>
                <a:schemeClr val="dk1"/>
              </a:buClr>
              <a:buSzPct val="100000"/>
              <a:buChar char="•"/>
            </a:pPr>
            <a:r>
              <a:rPr b="1" lang="en-US" sz="2400">
                <a:latin typeface="Times New Roman"/>
                <a:ea typeface="Times New Roman"/>
                <a:cs typeface="Times New Roman"/>
                <a:sym typeface="Times New Roman"/>
              </a:rPr>
              <a:t>Common Numeric Types</a:t>
            </a:r>
            <a:r>
              <a:rPr lang="en-US" sz="2400">
                <a:latin typeface="Times New Roman"/>
                <a:ea typeface="Times New Roman"/>
                <a:cs typeface="Times New Roman"/>
                <a:sym typeface="Times New Roman"/>
              </a:rPr>
              <a:t>:</a:t>
            </a:r>
            <a:endParaRPr/>
          </a:p>
          <a:p>
            <a:pPr indent="-533400" lvl="1" marL="1100138" rtl="0" algn="just">
              <a:lnSpc>
                <a:spcPct val="90000"/>
              </a:lnSpc>
              <a:spcBef>
                <a:spcPts val="444"/>
              </a:spcBef>
              <a:spcAft>
                <a:spcPts val="0"/>
              </a:spcAft>
              <a:buClr>
                <a:schemeClr val="dk1"/>
              </a:buClr>
              <a:buSzPct val="100000"/>
              <a:buChar char="–"/>
            </a:pPr>
            <a:r>
              <a:rPr lang="en-US" sz="2400">
                <a:latin typeface="Times New Roman"/>
                <a:ea typeface="Times New Roman"/>
                <a:cs typeface="Times New Roman"/>
                <a:sym typeface="Times New Roman"/>
              </a:rPr>
              <a:t>Decimal	               Floating point number</a:t>
            </a:r>
            <a:endParaRPr/>
          </a:p>
          <a:p>
            <a:pPr indent="-533400" lvl="1" marL="1100138" rtl="0" algn="just">
              <a:lnSpc>
                <a:spcPct val="90000"/>
              </a:lnSpc>
              <a:spcBef>
                <a:spcPts val="444"/>
              </a:spcBef>
              <a:spcAft>
                <a:spcPts val="0"/>
              </a:spcAft>
              <a:buClr>
                <a:schemeClr val="dk1"/>
              </a:buClr>
              <a:buSzPct val="100000"/>
              <a:buChar char="–"/>
            </a:pPr>
            <a:r>
              <a:rPr lang="en-US" sz="2400">
                <a:latin typeface="Times New Roman"/>
                <a:ea typeface="Times New Roman"/>
                <a:cs typeface="Times New Roman"/>
                <a:sym typeface="Times New Roman"/>
              </a:rPr>
              <a:t>Float		               Floating point number</a:t>
            </a:r>
            <a:endParaRPr/>
          </a:p>
          <a:p>
            <a:pPr indent="-533400" lvl="1" marL="1100138" rtl="0" algn="just">
              <a:lnSpc>
                <a:spcPct val="90000"/>
              </a:lnSpc>
              <a:spcBef>
                <a:spcPts val="444"/>
              </a:spcBef>
              <a:spcAft>
                <a:spcPts val="0"/>
              </a:spcAft>
              <a:buClr>
                <a:schemeClr val="dk1"/>
              </a:buClr>
              <a:buSzPct val="100000"/>
              <a:buChar char="–"/>
            </a:pPr>
            <a:r>
              <a:rPr lang="en-US" sz="2400">
                <a:latin typeface="Times New Roman"/>
                <a:ea typeface="Times New Roman"/>
                <a:cs typeface="Times New Roman"/>
                <a:sym typeface="Times New Roman"/>
              </a:rPr>
              <a:t>Integer(size)	 	  Integer of specified length</a:t>
            </a:r>
            <a:endParaRPr/>
          </a:p>
          <a:p>
            <a:pPr indent="-533400" lvl="1" marL="1100138" rtl="0" algn="just">
              <a:lnSpc>
                <a:spcPct val="90000"/>
              </a:lnSpc>
              <a:spcBef>
                <a:spcPts val="444"/>
              </a:spcBef>
              <a:spcAft>
                <a:spcPts val="0"/>
              </a:spcAft>
              <a:buClr>
                <a:schemeClr val="dk1"/>
              </a:buClr>
              <a:buSzPct val="100000"/>
              <a:buChar char="–"/>
            </a:pPr>
            <a:r>
              <a:rPr lang="en-US" sz="2400">
                <a:latin typeface="Times New Roman"/>
                <a:ea typeface="Times New Roman"/>
                <a:cs typeface="Times New Roman"/>
                <a:sym typeface="Times New Roman"/>
              </a:rPr>
              <a:t>Money		  A number which contains exactly two    </a:t>
            </a:r>
            <a:endParaRPr/>
          </a:p>
          <a:p>
            <a:pPr indent="0" lvl="1" marL="566738" rtl="0" algn="just">
              <a:lnSpc>
                <a:spcPct val="90000"/>
              </a:lnSpc>
              <a:spcBef>
                <a:spcPts val="444"/>
              </a:spcBef>
              <a:spcAft>
                <a:spcPts val="0"/>
              </a:spcAft>
              <a:buClr>
                <a:schemeClr val="dk1"/>
              </a:buClr>
              <a:buSzPct val="100000"/>
              <a:buNone/>
            </a:pPr>
            <a:r>
              <a:rPr lang="en-US" sz="2400">
                <a:latin typeface="Times New Roman"/>
                <a:ea typeface="Times New Roman"/>
                <a:cs typeface="Times New Roman"/>
                <a:sym typeface="Times New Roman"/>
              </a:rPr>
              <a:t>                                              digits after the decimal point</a:t>
            </a:r>
            <a:endParaRPr/>
          </a:p>
          <a:p>
            <a:pPr indent="-533400" lvl="1" marL="1100138" rtl="0" algn="just">
              <a:lnSpc>
                <a:spcPct val="90000"/>
              </a:lnSpc>
              <a:spcBef>
                <a:spcPts val="444"/>
              </a:spcBef>
              <a:spcAft>
                <a:spcPts val="0"/>
              </a:spcAft>
              <a:buClr>
                <a:schemeClr val="dk1"/>
              </a:buClr>
              <a:buSzPct val="100000"/>
              <a:buChar char="–"/>
            </a:pPr>
            <a:r>
              <a:rPr lang="en-US" sz="2400">
                <a:latin typeface="Times New Roman"/>
                <a:ea typeface="Times New Roman"/>
                <a:cs typeface="Times New Roman"/>
                <a:sym typeface="Times New Roman"/>
              </a:rPr>
              <a:t>Number	               A standard number field that can hold </a:t>
            </a:r>
            <a:endParaRPr/>
          </a:p>
          <a:p>
            <a:pPr indent="0" lvl="1" marL="566738" rtl="0" algn="just">
              <a:lnSpc>
                <a:spcPct val="90000"/>
              </a:lnSpc>
              <a:spcBef>
                <a:spcPts val="444"/>
              </a:spcBef>
              <a:spcAft>
                <a:spcPts val="0"/>
              </a:spcAft>
              <a:buClr>
                <a:schemeClr val="dk1"/>
              </a:buClr>
              <a:buSzPct val="100000"/>
              <a:buNone/>
            </a:pPr>
            <a:r>
              <a:rPr lang="en-US" sz="2400">
                <a:latin typeface="Times New Roman"/>
                <a:ea typeface="Times New Roman"/>
                <a:cs typeface="Times New Roman"/>
                <a:sym typeface="Times New Roman"/>
              </a:rPr>
              <a:t>                                              a floating point data</a:t>
            </a:r>
            <a:endParaRPr/>
          </a:p>
          <a:p>
            <a:pPr indent="-609600" lvl="0" marL="609600" rtl="0" algn="just">
              <a:lnSpc>
                <a:spcPct val="90000"/>
              </a:lnSpc>
              <a:spcBef>
                <a:spcPts val="444"/>
              </a:spcBef>
              <a:spcAft>
                <a:spcPts val="0"/>
              </a:spcAft>
              <a:buClr>
                <a:schemeClr val="dk1"/>
              </a:buClr>
              <a:buSzPct val="100000"/>
              <a:buNone/>
            </a:pPr>
            <a:r>
              <a:rPr lang="en-US" sz="2400">
                <a:latin typeface="Times New Roman"/>
                <a:ea typeface="Times New Roman"/>
                <a:cs typeface="Times New Roman"/>
                <a:sym typeface="Times New Roman"/>
              </a:rPr>
              <a:t> </a:t>
            </a:r>
            <a:endParaRPr/>
          </a:p>
          <a:p>
            <a:pPr indent="-609600" lvl="0" marL="609600" rtl="0" algn="just">
              <a:lnSpc>
                <a:spcPct val="90000"/>
              </a:lnSpc>
              <a:spcBef>
                <a:spcPts val="444"/>
              </a:spcBef>
              <a:spcAft>
                <a:spcPts val="0"/>
              </a:spcAft>
              <a:buClr>
                <a:schemeClr val="dk1"/>
              </a:buClr>
              <a:buSzPct val="100000"/>
              <a:buNone/>
            </a:pPr>
            <a:r>
              <a:rPr i="1" lang="en-US" sz="2400">
                <a:latin typeface="Times New Roman"/>
                <a:ea typeface="Times New Roman"/>
                <a:cs typeface="Times New Roman"/>
                <a:sym typeface="Times New Roman"/>
              </a:rPr>
              <a:t>Note: Different databases name their numeric fields differently and may not support all numeric types. They may also support additional numeric types.</a:t>
            </a:r>
            <a:endParaRPr/>
          </a:p>
          <a:p>
            <a:pPr indent="-609600" lvl="0" marL="609600" rtl="0" algn="l">
              <a:lnSpc>
                <a:spcPct val="90000"/>
              </a:lnSpc>
              <a:spcBef>
                <a:spcPts val="444"/>
              </a:spcBef>
              <a:spcAft>
                <a:spcPts val="0"/>
              </a:spcAft>
              <a:buClr>
                <a:schemeClr val="dk1"/>
              </a:buClr>
              <a:buSzPct val="100000"/>
              <a:buNone/>
            </a:pPr>
            <a:r>
              <a:t/>
            </a:r>
            <a:endParaRPr sz="2400"/>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sp>
        <p:nvSpPr>
          <p:cNvPr id="1020" name="Google Shape;1020;p140"/>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Materialized Views</a:t>
            </a:r>
            <a:endParaRPr/>
          </a:p>
        </p:txBody>
      </p:sp>
      <p:sp>
        <p:nvSpPr>
          <p:cNvPr id="1021" name="Google Shape;1021;p1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200000"/>
              </a:lnSpc>
              <a:spcBef>
                <a:spcPts val="0"/>
              </a:spcBef>
              <a:spcAft>
                <a:spcPts val="0"/>
              </a:spcAft>
              <a:buClr>
                <a:schemeClr val="dk1"/>
              </a:buClr>
              <a:buSzPts val="1700"/>
              <a:buChar char="•"/>
            </a:pPr>
            <a:r>
              <a:rPr lang="en-US" sz="1700"/>
              <a:t>Certain database systems allow view relations to be physically stored.</a:t>
            </a:r>
            <a:endParaRPr/>
          </a:p>
          <a:p>
            <a:pPr indent="-285750" lvl="1" marL="742950" rtl="0" algn="l">
              <a:lnSpc>
                <a:spcPct val="200000"/>
              </a:lnSpc>
              <a:spcBef>
                <a:spcPts val="340"/>
              </a:spcBef>
              <a:spcAft>
                <a:spcPts val="0"/>
              </a:spcAft>
              <a:buClr>
                <a:schemeClr val="dk1"/>
              </a:buClr>
              <a:buSzPts val="1700"/>
              <a:buChar char="–"/>
            </a:pPr>
            <a:r>
              <a:rPr lang="en-US" sz="1700"/>
              <a:t> Physical copy created when the view is defined.</a:t>
            </a:r>
            <a:endParaRPr/>
          </a:p>
          <a:p>
            <a:pPr indent="-285750" lvl="1" marL="742950" rtl="0" algn="l">
              <a:lnSpc>
                <a:spcPct val="200000"/>
              </a:lnSpc>
              <a:spcBef>
                <a:spcPts val="340"/>
              </a:spcBef>
              <a:spcAft>
                <a:spcPts val="0"/>
              </a:spcAft>
              <a:buClr>
                <a:schemeClr val="dk1"/>
              </a:buClr>
              <a:buSzPts val="1700"/>
              <a:buChar char="–"/>
            </a:pPr>
            <a:r>
              <a:rPr lang="en-US" sz="1700"/>
              <a:t>Such views are called </a:t>
            </a:r>
            <a:r>
              <a:rPr b="1" lang="en-US" sz="1700">
                <a:solidFill>
                  <a:srgbClr val="002060"/>
                </a:solidFill>
              </a:rPr>
              <a:t>Materialized view</a:t>
            </a:r>
            <a:r>
              <a:rPr lang="en-US" sz="1700"/>
              <a:t>:</a:t>
            </a:r>
            <a:endParaRPr/>
          </a:p>
          <a:p>
            <a:pPr indent="-342900" lvl="0" marL="342900" rtl="0" algn="l">
              <a:lnSpc>
                <a:spcPct val="200000"/>
              </a:lnSpc>
              <a:spcBef>
                <a:spcPts val="340"/>
              </a:spcBef>
              <a:spcAft>
                <a:spcPts val="0"/>
              </a:spcAft>
              <a:buClr>
                <a:schemeClr val="dk1"/>
              </a:buClr>
              <a:buSzPts val="1700"/>
              <a:buChar char="•"/>
            </a:pPr>
            <a:r>
              <a:rPr lang="en-US" sz="1700"/>
              <a:t>If relations used in the query are updated, the materialized view result becomes out of date</a:t>
            </a:r>
            <a:endParaRPr/>
          </a:p>
          <a:p>
            <a:pPr indent="-285750" lvl="1" marL="742950" rtl="0" algn="l">
              <a:lnSpc>
                <a:spcPct val="200000"/>
              </a:lnSpc>
              <a:spcBef>
                <a:spcPts val="340"/>
              </a:spcBef>
              <a:spcAft>
                <a:spcPts val="0"/>
              </a:spcAft>
              <a:buClr>
                <a:schemeClr val="dk1"/>
              </a:buClr>
              <a:buSzPts val="1700"/>
              <a:buChar char="–"/>
            </a:pPr>
            <a:r>
              <a:rPr lang="en-US" sz="1700"/>
              <a:t>Need to </a:t>
            </a:r>
            <a:r>
              <a:rPr b="1" lang="en-US" sz="1700">
                <a:solidFill>
                  <a:srgbClr val="002060"/>
                </a:solidFill>
              </a:rPr>
              <a:t>maintain</a:t>
            </a:r>
            <a:r>
              <a:rPr lang="en-US" sz="1700"/>
              <a:t> the view, by updating the view whenever the underlying relations are updated.</a:t>
            </a:r>
            <a:endParaRPr/>
          </a:p>
          <a:p>
            <a:pPr indent="-139700" lvl="0" marL="342900" rtl="0" algn="l">
              <a:lnSpc>
                <a:spcPct val="200000"/>
              </a:lnSpc>
              <a:spcBef>
                <a:spcPts val="640"/>
              </a:spcBef>
              <a:spcAft>
                <a:spcPts val="0"/>
              </a:spcAft>
              <a:buClr>
                <a:schemeClr val="dk1"/>
              </a:buClr>
              <a:buSzPts val="3200"/>
              <a:buNone/>
            </a:pPr>
            <a:r>
              <a:t/>
            </a:r>
            <a:endParaRPr/>
          </a:p>
        </p:txBody>
      </p:sp>
      <p:sp>
        <p:nvSpPr>
          <p:cNvPr id="1022" name="Google Shape;1022;p1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
        <p:nvSpPr>
          <p:cNvPr id="1023" name="Google Shape;1023;p1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sp>
        <p:nvSpPr>
          <p:cNvPr id="1028" name="Google Shape;1028;p141"/>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View Update</a:t>
            </a:r>
            <a:endParaRPr/>
          </a:p>
        </p:txBody>
      </p:sp>
      <p:sp>
        <p:nvSpPr>
          <p:cNvPr id="1029" name="Google Shape;1029;p1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chemeClr val="dk1"/>
              </a:buClr>
              <a:buSzPts val="1700"/>
              <a:buChar char="•"/>
            </a:pPr>
            <a:r>
              <a:rPr lang="en-US" sz="1700"/>
              <a:t>Add a new tuple to </a:t>
            </a:r>
            <a:r>
              <a:rPr i="1" lang="en-US" sz="1700"/>
              <a:t>faculty </a:t>
            </a:r>
            <a:r>
              <a:rPr lang="en-US" sz="1700"/>
              <a:t>view which we defined earlier</a:t>
            </a:r>
            <a:endParaRPr b="1" sz="1700"/>
          </a:p>
          <a:p>
            <a:pPr indent="-342900" lvl="0" marL="342900" rtl="0" algn="l">
              <a:lnSpc>
                <a:spcPct val="150000"/>
              </a:lnSpc>
              <a:spcBef>
                <a:spcPts val="340"/>
              </a:spcBef>
              <a:spcAft>
                <a:spcPts val="0"/>
              </a:spcAft>
              <a:buClr>
                <a:schemeClr val="dk1"/>
              </a:buClr>
              <a:buSzPts val="1700"/>
              <a:buFont typeface="Arial"/>
              <a:buNone/>
            </a:pPr>
            <a:r>
              <a:rPr lang="en-US" sz="1700"/>
              <a:t>		</a:t>
            </a:r>
            <a:r>
              <a:rPr b="1" lang="en-US" sz="1700"/>
              <a:t>insert into </a:t>
            </a:r>
            <a:r>
              <a:rPr i="1" lang="en-US" sz="1700"/>
              <a:t>faculty </a:t>
            </a:r>
            <a:endParaRPr/>
          </a:p>
          <a:p>
            <a:pPr indent="-342900" lvl="0" marL="342900" rtl="0" algn="l">
              <a:lnSpc>
                <a:spcPct val="150000"/>
              </a:lnSpc>
              <a:spcBef>
                <a:spcPts val="340"/>
              </a:spcBef>
              <a:spcAft>
                <a:spcPts val="0"/>
              </a:spcAft>
              <a:buClr>
                <a:schemeClr val="dk1"/>
              </a:buClr>
              <a:buSzPts val="1700"/>
              <a:buFont typeface="Arial"/>
              <a:buNone/>
            </a:pPr>
            <a:r>
              <a:rPr b="1" i="1" lang="en-US" sz="1700"/>
              <a:t>                       </a:t>
            </a:r>
            <a:r>
              <a:rPr b="1" lang="en-US" sz="1700"/>
              <a:t>values </a:t>
            </a:r>
            <a:r>
              <a:rPr lang="en-US" sz="1700"/>
              <a:t>('30765', 'Green', 'Music');</a:t>
            </a:r>
            <a:endParaRPr/>
          </a:p>
          <a:p>
            <a:pPr indent="-342900" lvl="0" marL="342900" rtl="0" algn="l">
              <a:lnSpc>
                <a:spcPct val="150000"/>
              </a:lnSpc>
              <a:spcBef>
                <a:spcPts val="340"/>
              </a:spcBef>
              <a:spcAft>
                <a:spcPts val="0"/>
              </a:spcAft>
              <a:buClr>
                <a:schemeClr val="dk1"/>
              </a:buClr>
              <a:buSzPts val="1700"/>
              <a:buChar char="•"/>
            </a:pPr>
            <a:r>
              <a:rPr lang="en-US" sz="1700"/>
              <a:t>This insertion must be represented by the insertion into  the </a:t>
            </a:r>
            <a:r>
              <a:rPr i="1" lang="en-US" sz="1700"/>
              <a:t>instructor</a:t>
            </a:r>
            <a:r>
              <a:rPr lang="en-US" sz="1700"/>
              <a:t> relation</a:t>
            </a:r>
            <a:endParaRPr/>
          </a:p>
          <a:p>
            <a:pPr indent="-285750" lvl="1" marL="742950" rtl="0" algn="l">
              <a:lnSpc>
                <a:spcPct val="150000"/>
              </a:lnSpc>
              <a:spcBef>
                <a:spcPts val="340"/>
              </a:spcBef>
              <a:spcAft>
                <a:spcPts val="0"/>
              </a:spcAft>
              <a:buClr>
                <a:schemeClr val="dk1"/>
              </a:buClr>
              <a:buSzPts val="1700"/>
              <a:buChar char="–"/>
            </a:pPr>
            <a:r>
              <a:rPr lang="en-US" sz="1700"/>
              <a:t>Must have a  value for salary.</a:t>
            </a:r>
            <a:endParaRPr/>
          </a:p>
          <a:p>
            <a:pPr indent="-342900" lvl="0" marL="342900" rtl="0" algn="l">
              <a:lnSpc>
                <a:spcPct val="150000"/>
              </a:lnSpc>
              <a:spcBef>
                <a:spcPts val="340"/>
              </a:spcBef>
              <a:spcAft>
                <a:spcPts val="0"/>
              </a:spcAft>
              <a:buClr>
                <a:schemeClr val="dk1"/>
              </a:buClr>
              <a:buSzPts val="1700"/>
              <a:buChar char="•"/>
            </a:pPr>
            <a:r>
              <a:rPr lang="en-US" sz="1700"/>
              <a:t>Two approaches</a:t>
            </a:r>
            <a:endParaRPr/>
          </a:p>
          <a:p>
            <a:pPr indent="-285750" lvl="1" marL="742950" rtl="0" algn="l">
              <a:lnSpc>
                <a:spcPct val="150000"/>
              </a:lnSpc>
              <a:spcBef>
                <a:spcPts val="340"/>
              </a:spcBef>
              <a:spcAft>
                <a:spcPts val="0"/>
              </a:spcAft>
              <a:buClr>
                <a:schemeClr val="dk1"/>
              </a:buClr>
              <a:buSzPts val="1700"/>
              <a:buChar char="–"/>
            </a:pPr>
            <a:r>
              <a:rPr lang="en-US" sz="1700"/>
              <a:t>Reject the insert</a:t>
            </a:r>
            <a:endParaRPr/>
          </a:p>
          <a:p>
            <a:pPr indent="-285750" lvl="1" marL="742950" rtl="0" algn="l">
              <a:lnSpc>
                <a:spcPct val="150000"/>
              </a:lnSpc>
              <a:spcBef>
                <a:spcPts val="340"/>
              </a:spcBef>
              <a:spcAft>
                <a:spcPts val="0"/>
              </a:spcAft>
              <a:buClr>
                <a:schemeClr val="dk1"/>
              </a:buClr>
              <a:buSzPts val="1700"/>
              <a:buChar char="–"/>
            </a:pPr>
            <a:r>
              <a:rPr lang="en-US" sz="1700"/>
              <a:t>Inset the tuple</a:t>
            </a:r>
            <a:endParaRPr sz="1700"/>
          </a:p>
          <a:p>
            <a:pPr indent="-342900" lvl="0" marL="342900" rtl="0" algn="l">
              <a:lnSpc>
                <a:spcPct val="150000"/>
              </a:lnSpc>
              <a:spcBef>
                <a:spcPts val="340"/>
              </a:spcBef>
              <a:spcAft>
                <a:spcPts val="0"/>
              </a:spcAft>
              <a:buClr>
                <a:schemeClr val="dk1"/>
              </a:buClr>
              <a:buSzPts val="1700"/>
              <a:buFont typeface="Arial"/>
              <a:buNone/>
            </a:pPr>
            <a:r>
              <a:rPr lang="en-US" sz="1700"/>
              <a:t>			('30765', 'Green', 'Music', null)</a:t>
            </a:r>
            <a:endParaRPr/>
          </a:p>
          <a:p>
            <a:pPr indent="-342900" lvl="0" marL="342900" rtl="0" algn="l">
              <a:lnSpc>
                <a:spcPct val="150000"/>
              </a:lnSpc>
              <a:spcBef>
                <a:spcPts val="340"/>
              </a:spcBef>
              <a:spcAft>
                <a:spcPts val="0"/>
              </a:spcAft>
              <a:buClr>
                <a:schemeClr val="dk1"/>
              </a:buClr>
              <a:buSzPts val="1700"/>
              <a:buFont typeface="Arial"/>
              <a:buNone/>
            </a:pPr>
            <a:r>
              <a:rPr lang="en-US" sz="1700"/>
              <a:t>	      into the </a:t>
            </a:r>
            <a:r>
              <a:rPr i="1" lang="en-US" sz="1700"/>
              <a:t>instructor</a:t>
            </a:r>
            <a:r>
              <a:rPr lang="en-US" sz="1700"/>
              <a:t> relation</a:t>
            </a:r>
            <a:endParaRPr/>
          </a:p>
          <a:p>
            <a:pPr indent="-342900" lvl="0" marL="342900" rtl="0" algn="l">
              <a:lnSpc>
                <a:spcPct val="150000"/>
              </a:lnSpc>
              <a:spcBef>
                <a:spcPts val="400"/>
              </a:spcBef>
              <a:spcAft>
                <a:spcPts val="0"/>
              </a:spcAft>
              <a:buClr>
                <a:schemeClr val="dk1"/>
              </a:buClr>
              <a:buSzPts val="2000"/>
              <a:buFont typeface="Arial"/>
              <a:buNone/>
            </a:pPr>
            <a:r>
              <a:t/>
            </a:r>
            <a:endParaRPr sz="2000"/>
          </a:p>
          <a:p>
            <a:pPr indent="-139700" lvl="0" marL="342900" rtl="0" algn="l">
              <a:lnSpc>
                <a:spcPct val="150000"/>
              </a:lnSpc>
              <a:spcBef>
                <a:spcPts val="640"/>
              </a:spcBef>
              <a:spcAft>
                <a:spcPts val="0"/>
              </a:spcAft>
              <a:buClr>
                <a:schemeClr val="dk1"/>
              </a:buClr>
              <a:buSzPts val="3200"/>
              <a:buNone/>
            </a:pPr>
            <a:r>
              <a:t/>
            </a:r>
            <a:endParaRPr/>
          </a:p>
        </p:txBody>
      </p:sp>
      <p:sp>
        <p:nvSpPr>
          <p:cNvPr id="1030" name="Google Shape;1030;p1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
        <p:nvSpPr>
          <p:cNvPr id="1031" name="Google Shape;1031;p1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142"/>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Update Views Rules</a:t>
            </a:r>
            <a:endParaRPr/>
          </a:p>
        </p:txBody>
      </p:sp>
      <p:sp>
        <p:nvSpPr>
          <p:cNvPr id="1037" name="Google Shape;1037;p1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200000"/>
              </a:lnSpc>
              <a:spcBef>
                <a:spcPts val="0"/>
              </a:spcBef>
              <a:spcAft>
                <a:spcPts val="0"/>
              </a:spcAft>
              <a:buClr>
                <a:schemeClr val="dk1"/>
              </a:buClr>
              <a:buSzPts val="2000"/>
              <a:buChar char="•"/>
            </a:pPr>
            <a:r>
              <a:rPr lang="en-US" sz="2000"/>
              <a:t>Most SQL implementations allow updates only on simple views </a:t>
            </a:r>
            <a:endParaRPr/>
          </a:p>
          <a:p>
            <a:pPr indent="-285750" lvl="1" marL="742950" rtl="0" algn="l">
              <a:lnSpc>
                <a:spcPct val="200000"/>
              </a:lnSpc>
              <a:spcBef>
                <a:spcPts val="400"/>
              </a:spcBef>
              <a:spcAft>
                <a:spcPts val="0"/>
              </a:spcAft>
              <a:buClr>
                <a:schemeClr val="dk1"/>
              </a:buClr>
              <a:buSzPts val="2000"/>
              <a:buChar char="–"/>
            </a:pPr>
            <a:r>
              <a:rPr lang="en-US" sz="2000"/>
              <a:t>The </a:t>
            </a:r>
            <a:r>
              <a:rPr b="1" lang="en-US" sz="2000"/>
              <a:t>from </a:t>
            </a:r>
            <a:r>
              <a:rPr lang="en-US" sz="2000"/>
              <a:t>clause has only one database relation.</a:t>
            </a:r>
            <a:endParaRPr/>
          </a:p>
          <a:p>
            <a:pPr indent="-285750" lvl="1" marL="742950" rtl="0" algn="l">
              <a:lnSpc>
                <a:spcPct val="200000"/>
              </a:lnSpc>
              <a:spcBef>
                <a:spcPts val="400"/>
              </a:spcBef>
              <a:spcAft>
                <a:spcPts val="0"/>
              </a:spcAft>
              <a:buClr>
                <a:schemeClr val="dk1"/>
              </a:buClr>
              <a:buSzPts val="2000"/>
              <a:buChar char="–"/>
            </a:pPr>
            <a:r>
              <a:rPr lang="en-US" sz="2000"/>
              <a:t>The </a:t>
            </a:r>
            <a:r>
              <a:rPr b="1" lang="en-US" sz="2000"/>
              <a:t>select </a:t>
            </a:r>
            <a:r>
              <a:rPr lang="en-US" sz="2000"/>
              <a:t>clause contains only attribute names of the relation, and does not have any expressions, aggregates, or </a:t>
            </a:r>
            <a:r>
              <a:rPr b="1" lang="en-US" sz="2000"/>
              <a:t>distinct </a:t>
            </a:r>
            <a:r>
              <a:rPr lang="en-US" sz="2000"/>
              <a:t>specification.</a:t>
            </a:r>
            <a:endParaRPr/>
          </a:p>
          <a:p>
            <a:pPr indent="-285750" lvl="1" marL="742950" rtl="0" algn="l">
              <a:lnSpc>
                <a:spcPct val="200000"/>
              </a:lnSpc>
              <a:spcBef>
                <a:spcPts val="400"/>
              </a:spcBef>
              <a:spcAft>
                <a:spcPts val="0"/>
              </a:spcAft>
              <a:buClr>
                <a:schemeClr val="dk1"/>
              </a:buClr>
              <a:buSzPts val="2000"/>
              <a:buChar char="–"/>
            </a:pPr>
            <a:r>
              <a:rPr lang="en-US" sz="2000"/>
              <a:t>Any attribute not listed in the </a:t>
            </a:r>
            <a:r>
              <a:rPr b="1" lang="en-US" sz="2000"/>
              <a:t>select </a:t>
            </a:r>
            <a:r>
              <a:rPr lang="en-US" sz="2000"/>
              <a:t>clause can be set to null</a:t>
            </a:r>
            <a:endParaRPr/>
          </a:p>
          <a:p>
            <a:pPr indent="-285750" lvl="1" marL="742950" rtl="0" algn="l">
              <a:lnSpc>
                <a:spcPct val="200000"/>
              </a:lnSpc>
              <a:spcBef>
                <a:spcPts val="400"/>
              </a:spcBef>
              <a:spcAft>
                <a:spcPts val="0"/>
              </a:spcAft>
              <a:buClr>
                <a:schemeClr val="dk1"/>
              </a:buClr>
              <a:buSzPts val="2000"/>
              <a:buChar char="–"/>
            </a:pPr>
            <a:r>
              <a:rPr lang="en-US" sz="2000"/>
              <a:t>The query does not have a </a:t>
            </a:r>
            <a:r>
              <a:rPr b="1" lang="en-US" sz="2000"/>
              <a:t>group </a:t>
            </a:r>
            <a:r>
              <a:rPr lang="en-US" sz="2000"/>
              <a:t>by or </a:t>
            </a:r>
            <a:r>
              <a:rPr b="1" lang="en-US" sz="2000"/>
              <a:t>having </a:t>
            </a:r>
            <a:r>
              <a:rPr lang="en-US" sz="2000"/>
              <a:t>clause.</a:t>
            </a:r>
            <a:endParaRPr/>
          </a:p>
          <a:p>
            <a:pPr indent="-158750" lvl="1" marL="742950" rtl="0" algn="l">
              <a:lnSpc>
                <a:spcPct val="200000"/>
              </a:lnSpc>
              <a:spcBef>
                <a:spcPts val="400"/>
              </a:spcBef>
              <a:spcAft>
                <a:spcPts val="0"/>
              </a:spcAft>
              <a:buClr>
                <a:schemeClr val="dk1"/>
              </a:buClr>
              <a:buSzPts val="2000"/>
              <a:buNone/>
            </a:pPr>
            <a:r>
              <a:t/>
            </a:r>
            <a:endParaRPr sz="2000"/>
          </a:p>
          <a:p>
            <a:pPr indent="-215900" lvl="0" marL="342900" rtl="0" algn="l">
              <a:lnSpc>
                <a:spcPct val="200000"/>
              </a:lnSpc>
              <a:spcBef>
                <a:spcPts val="400"/>
              </a:spcBef>
              <a:spcAft>
                <a:spcPts val="0"/>
              </a:spcAft>
              <a:buClr>
                <a:schemeClr val="dk1"/>
              </a:buClr>
              <a:buSzPts val="2000"/>
              <a:buNone/>
            </a:pPr>
            <a:r>
              <a:t/>
            </a:r>
            <a:endParaRPr sz="2000"/>
          </a:p>
        </p:txBody>
      </p:sp>
      <p:sp>
        <p:nvSpPr>
          <p:cNvPr id="1038" name="Google Shape;1038;p1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
        <p:nvSpPr>
          <p:cNvPr id="1039" name="Google Shape;1039;p1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143"/>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045" name="Google Shape;1045;p1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None/>
            </a:pPr>
            <a:r>
              <a:rPr lang="en-US"/>
              <a:t>OPERATIONS IN A VIEW:</a:t>
            </a:r>
            <a:endParaRPr/>
          </a:p>
          <a:p>
            <a:pPr indent="-342900" lvl="0" marL="342900" rtl="0" algn="l">
              <a:spcBef>
                <a:spcPts val="640"/>
              </a:spcBef>
              <a:spcAft>
                <a:spcPts val="0"/>
              </a:spcAft>
              <a:buClr>
                <a:schemeClr val="dk1"/>
              </a:buClr>
              <a:buSzPts val="3200"/>
              <a:buNone/>
            </a:pPr>
            <a:r>
              <a:rPr b="1" lang="en-US"/>
              <a:t>Inserting a row in a view</a:t>
            </a:r>
            <a:r>
              <a:rPr lang="en-US"/>
              <a:t>:</a:t>
            </a:r>
            <a:br>
              <a:rPr lang="en-US"/>
            </a:br>
            <a:r>
              <a:rPr lang="en-US"/>
              <a:t>We can insert a row in a View in a same way as we do in a table. We can use the INSERT INTO statement of SQL to insert a row in a View.</a:t>
            </a:r>
            <a:r>
              <a:rPr b="1" lang="en-US"/>
              <a:t>Syntax</a:t>
            </a:r>
            <a:r>
              <a:rPr lang="en-US"/>
              <a:t>:INSERT INTO view_name(column1, column2 , column3,..) VALUES(value1, value2, value3..); </a:t>
            </a:r>
            <a:br>
              <a:rPr lang="en-US"/>
            </a:br>
            <a:endParaRPr/>
          </a:p>
          <a:p>
            <a:pPr indent="-342900" lvl="0" marL="342900" rtl="0" algn="l">
              <a:spcBef>
                <a:spcPts val="640"/>
              </a:spcBef>
              <a:spcAft>
                <a:spcPts val="0"/>
              </a:spcAft>
              <a:buClr>
                <a:schemeClr val="dk1"/>
              </a:buClr>
              <a:buSzPts val="3200"/>
              <a:buNone/>
            </a:pPr>
            <a:r>
              <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p144"/>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051" name="Google Shape;1051;p1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None/>
            </a:pPr>
            <a:r>
              <a:rPr b="1" lang="en-US"/>
              <a:t>Deleting a row from a View</a:t>
            </a:r>
            <a:r>
              <a:rPr lang="en-US"/>
              <a:t>:</a:t>
            </a:r>
            <a:br>
              <a:rPr lang="en-US"/>
            </a:br>
            <a:r>
              <a:rPr lang="en-US"/>
              <a:t>Deleting rows from a view is also as simple as deleting rows from a table. We can use the DELETE statement of SQL to delete rows from a view. Also deleting a row from a view first delete the row from the actual table and the change is then reflected in the view.</a:t>
            </a:r>
            <a:r>
              <a:rPr b="1" lang="en-US"/>
              <a:t>Syntax</a:t>
            </a:r>
            <a:r>
              <a:rPr lang="en-US"/>
              <a:t>:DELETE FROM view_name WHERE condition; </a:t>
            </a:r>
            <a:br>
              <a:rPr lang="en-US"/>
            </a:b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5" name="Shape 1055"/>
        <p:cNvGrpSpPr/>
        <p:nvPr/>
      </p:nvGrpSpPr>
      <p:grpSpPr>
        <a:xfrm>
          <a:off x="0" y="0"/>
          <a:ext cx="0" cy="0"/>
          <a:chOff x="0" y="0"/>
          <a:chExt cx="0" cy="0"/>
        </a:xfrm>
      </p:grpSpPr>
      <p:sp>
        <p:nvSpPr>
          <p:cNvPr id="1056" name="Google Shape;1056;p145"/>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057" name="Google Shape;1057;p1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EXAMPLE: STUDENTDETAILS</a:t>
            </a:r>
            <a:endParaRPr/>
          </a:p>
          <a:p>
            <a:pPr indent="-342900" lvl="0" marL="342900" rtl="0" algn="l">
              <a:spcBef>
                <a:spcPts val="640"/>
              </a:spcBef>
              <a:spcAft>
                <a:spcPts val="0"/>
              </a:spcAft>
              <a:buClr>
                <a:schemeClr val="dk1"/>
              </a:buClr>
              <a:buSzPts val="3200"/>
              <a:buNone/>
            </a:pPr>
            <a:r>
              <a:t/>
            </a:r>
            <a:endParaRPr/>
          </a:p>
        </p:txBody>
      </p:sp>
      <p:graphicFrame>
        <p:nvGraphicFramePr>
          <p:cNvPr id="1058" name="Google Shape;1058;p145"/>
          <p:cNvGraphicFramePr/>
          <p:nvPr/>
        </p:nvGraphicFramePr>
        <p:xfrm>
          <a:off x="1524000" y="2428868"/>
          <a:ext cx="3000000" cy="3000000"/>
        </p:xfrm>
        <a:graphic>
          <a:graphicData uri="http://schemas.openxmlformats.org/drawingml/2006/table">
            <a:tbl>
              <a:tblPr bandRow="1" firstRow="1">
                <a:noFill/>
                <a:tableStyleId>{DA6A20B8-4052-4BCC-ACD2-DD68BACE4A68}</a:tableStyleId>
              </a:tblPr>
              <a:tblGrid>
                <a:gridCol w="1524000"/>
                <a:gridCol w="1524000"/>
                <a:gridCol w="1524000"/>
              </a:tblGrid>
              <a:tr h="404825">
                <a:tc>
                  <a:txBody>
                    <a:bodyPr/>
                    <a:lstStyle/>
                    <a:p>
                      <a:pPr indent="0" lvl="0" marL="0" marR="0" rtl="0" algn="l">
                        <a:spcBef>
                          <a:spcPts val="0"/>
                        </a:spcBef>
                        <a:spcAft>
                          <a:spcPts val="0"/>
                        </a:spcAft>
                        <a:buNone/>
                      </a:pPr>
                      <a:r>
                        <a:rPr lang="en-US" sz="1800"/>
                        <a:t>SID</a:t>
                      </a:r>
                      <a:endParaRPr/>
                    </a:p>
                  </a:txBody>
                  <a:tcPr marT="45725" marB="45725" marR="91450" marL="91450"/>
                </a:tc>
                <a:tc>
                  <a:txBody>
                    <a:bodyPr/>
                    <a:lstStyle/>
                    <a:p>
                      <a:pPr indent="0" lvl="0" marL="0" marR="0" rtl="0" algn="l">
                        <a:spcBef>
                          <a:spcPts val="0"/>
                        </a:spcBef>
                        <a:spcAft>
                          <a:spcPts val="0"/>
                        </a:spcAft>
                        <a:buNone/>
                      </a:pPr>
                      <a:r>
                        <a:rPr lang="en-US" sz="1800"/>
                        <a:t>NAME</a:t>
                      </a:r>
                      <a:endParaRPr/>
                    </a:p>
                  </a:txBody>
                  <a:tcPr marT="45725" marB="45725" marR="91450" marL="91450"/>
                </a:tc>
                <a:tc>
                  <a:txBody>
                    <a:bodyPr/>
                    <a:lstStyle/>
                    <a:p>
                      <a:pPr indent="0" lvl="0" marL="0" marR="0" rtl="0" algn="l">
                        <a:spcBef>
                          <a:spcPts val="0"/>
                        </a:spcBef>
                        <a:spcAft>
                          <a:spcPts val="0"/>
                        </a:spcAft>
                        <a:buNone/>
                      </a:pPr>
                      <a:r>
                        <a:rPr lang="en-US" sz="1800"/>
                        <a:t>ADDRESS</a:t>
                      </a:r>
                      <a:endParaRPr/>
                    </a:p>
                  </a:txBody>
                  <a:tcPr marT="45725" marB="45725" marR="91450" marL="91450"/>
                </a:tc>
              </a:tr>
              <a:tr h="404825">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JAI</a:t>
                      </a:r>
                      <a:endParaRPr/>
                    </a:p>
                  </a:txBody>
                  <a:tcPr marT="45725" marB="45725" marR="91450" marL="91450"/>
                </a:tc>
                <a:tc>
                  <a:txBody>
                    <a:bodyPr/>
                    <a:lstStyle/>
                    <a:p>
                      <a:pPr indent="0" lvl="0" marL="0" marR="0" rtl="0" algn="l">
                        <a:spcBef>
                          <a:spcPts val="0"/>
                        </a:spcBef>
                        <a:spcAft>
                          <a:spcPts val="0"/>
                        </a:spcAft>
                        <a:buNone/>
                      </a:pPr>
                      <a:r>
                        <a:rPr lang="en-US" sz="1800"/>
                        <a:t>LONDON</a:t>
                      </a:r>
                      <a:endParaRPr/>
                    </a:p>
                  </a:txBody>
                  <a:tcPr marT="45725" marB="45725" marR="91450" marL="91450"/>
                </a:tc>
              </a:tr>
              <a:tr h="404825">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BALAJI</a:t>
                      </a:r>
                      <a:endParaRPr/>
                    </a:p>
                  </a:txBody>
                  <a:tcPr marT="45725" marB="45725" marR="91450" marL="91450"/>
                </a:tc>
                <a:tc>
                  <a:txBody>
                    <a:bodyPr/>
                    <a:lstStyle/>
                    <a:p>
                      <a:pPr indent="0" lvl="0" marL="0" marR="0" rtl="0" algn="l">
                        <a:spcBef>
                          <a:spcPts val="0"/>
                        </a:spcBef>
                        <a:spcAft>
                          <a:spcPts val="0"/>
                        </a:spcAft>
                        <a:buNone/>
                      </a:pPr>
                      <a:r>
                        <a:rPr lang="en-US" sz="1800"/>
                        <a:t>CANADA</a:t>
                      </a:r>
                      <a:endParaRPr/>
                    </a:p>
                  </a:txBody>
                  <a:tcPr marT="45725" marB="45725" marR="91450" marL="91450"/>
                </a:tc>
              </a:tr>
              <a:tr h="404825">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RENGARAJ</a:t>
                      </a:r>
                      <a:endParaRPr/>
                    </a:p>
                  </a:txBody>
                  <a:tcPr marT="45725" marB="45725" marR="91450" marL="91450"/>
                </a:tc>
                <a:tc>
                  <a:txBody>
                    <a:bodyPr/>
                    <a:lstStyle/>
                    <a:p>
                      <a:pPr indent="0" lvl="0" marL="0" marR="0" rtl="0" algn="l">
                        <a:spcBef>
                          <a:spcPts val="0"/>
                        </a:spcBef>
                        <a:spcAft>
                          <a:spcPts val="0"/>
                        </a:spcAft>
                        <a:buNone/>
                      </a:pPr>
                      <a:r>
                        <a:rPr lang="en-US" sz="1800"/>
                        <a:t>NETHERLAND</a:t>
                      </a:r>
                      <a:endParaRPr/>
                    </a:p>
                  </a:txBody>
                  <a:tcPr marT="45725" marB="45725" marR="91450" marL="91450"/>
                </a:tc>
              </a:tr>
              <a:tr h="404825">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VENKAT</a:t>
                      </a:r>
                      <a:endParaRPr/>
                    </a:p>
                  </a:txBody>
                  <a:tcPr marT="45725" marB="45725" marR="91450" marL="91450"/>
                </a:tc>
                <a:tc>
                  <a:txBody>
                    <a:bodyPr/>
                    <a:lstStyle/>
                    <a:p>
                      <a:pPr indent="0" lvl="0" marL="0" marR="0" rtl="0" algn="l">
                        <a:spcBef>
                          <a:spcPts val="0"/>
                        </a:spcBef>
                        <a:spcAft>
                          <a:spcPts val="0"/>
                        </a:spcAft>
                        <a:buNone/>
                      </a:pPr>
                      <a:r>
                        <a:rPr lang="en-US" sz="1800"/>
                        <a:t>SINGAPORE</a:t>
                      </a:r>
                      <a:endParaRPr/>
                    </a:p>
                  </a:txBody>
                  <a:tcPr marT="45725" marB="45725" marR="91450" marL="91450"/>
                </a:tc>
              </a:tr>
              <a:tr h="404825">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SUNDAR</a:t>
                      </a:r>
                      <a:endParaRPr/>
                    </a:p>
                  </a:txBody>
                  <a:tcPr marT="45725" marB="45725" marR="91450" marL="91450"/>
                </a:tc>
                <a:tc>
                  <a:txBody>
                    <a:bodyPr/>
                    <a:lstStyle/>
                    <a:p>
                      <a:pPr indent="0" lvl="0" marL="0" marR="0" rtl="0" algn="l">
                        <a:spcBef>
                          <a:spcPts val="0"/>
                        </a:spcBef>
                        <a:spcAft>
                          <a:spcPts val="0"/>
                        </a:spcAft>
                        <a:buNone/>
                      </a:pPr>
                      <a:r>
                        <a:rPr lang="en-US" sz="1800"/>
                        <a:t>MALAYSIA</a:t>
                      </a:r>
                      <a:endParaRPr/>
                    </a:p>
                  </a:txBody>
                  <a:tcPr marT="45725" marB="45725" marR="91450" marL="91450"/>
                </a:tc>
              </a:tr>
            </a:tbl>
          </a:graphicData>
        </a:graphic>
      </p:graphicFrame>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146"/>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064" name="Google Shape;1064;p1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EXAMPLE: STUDENTMARKS</a:t>
            </a:r>
            <a:endParaRPr/>
          </a:p>
          <a:p>
            <a:pPr indent="-342900" lvl="0" marL="342900" rtl="0" algn="l">
              <a:spcBef>
                <a:spcPts val="640"/>
              </a:spcBef>
              <a:spcAft>
                <a:spcPts val="0"/>
              </a:spcAft>
              <a:buClr>
                <a:schemeClr val="dk1"/>
              </a:buClr>
              <a:buSzPts val="3200"/>
              <a:buNone/>
            </a:pPr>
            <a:r>
              <a:t/>
            </a:r>
            <a:endParaRPr/>
          </a:p>
        </p:txBody>
      </p:sp>
      <p:graphicFrame>
        <p:nvGraphicFramePr>
          <p:cNvPr id="1065" name="Google Shape;1065;p146"/>
          <p:cNvGraphicFramePr/>
          <p:nvPr/>
        </p:nvGraphicFramePr>
        <p:xfrm>
          <a:off x="1524000" y="2714620"/>
          <a:ext cx="3000000" cy="3000000"/>
        </p:xfrm>
        <a:graphic>
          <a:graphicData uri="http://schemas.openxmlformats.org/drawingml/2006/table">
            <a:tbl>
              <a:tblPr bandRow="1" firstRow="1">
                <a:noFill/>
                <a:tableStyleId>{DA6A20B8-4052-4BCC-ACD2-DD68BACE4A68}</a:tableStyleId>
              </a:tblPr>
              <a:tblGrid>
                <a:gridCol w="1219200"/>
                <a:gridCol w="1219200"/>
                <a:gridCol w="1219200"/>
                <a:gridCol w="1219200"/>
              </a:tblGrid>
              <a:tr h="371475">
                <a:tc>
                  <a:txBody>
                    <a:bodyPr/>
                    <a:lstStyle/>
                    <a:p>
                      <a:pPr indent="0" lvl="0" marL="0" marR="0" rtl="0" algn="l">
                        <a:spcBef>
                          <a:spcPts val="0"/>
                        </a:spcBef>
                        <a:spcAft>
                          <a:spcPts val="0"/>
                        </a:spcAft>
                        <a:buNone/>
                      </a:pPr>
                      <a:r>
                        <a:rPr lang="en-US" sz="1800"/>
                        <a:t>ID</a:t>
                      </a:r>
                      <a:endParaRPr/>
                    </a:p>
                  </a:txBody>
                  <a:tcPr marT="45725" marB="45725" marR="91450" marL="91450"/>
                </a:tc>
                <a:tc>
                  <a:txBody>
                    <a:bodyPr/>
                    <a:lstStyle/>
                    <a:p>
                      <a:pPr indent="0" lvl="0" marL="0" marR="0" rtl="0" algn="l">
                        <a:spcBef>
                          <a:spcPts val="0"/>
                        </a:spcBef>
                        <a:spcAft>
                          <a:spcPts val="0"/>
                        </a:spcAft>
                        <a:buNone/>
                      </a:pPr>
                      <a:r>
                        <a:rPr lang="en-US" sz="1800"/>
                        <a:t>NAME</a:t>
                      </a:r>
                      <a:endParaRPr/>
                    </a:p>
                  </a:txBody>
                  <a:tcPr marT="45725" marB="45725" marR="91450" marL="91450"/>
                </a:tc>
                <a:tc>
                  <a:txBody>
                    <a:bodyPr/>
                    <a:lstStyle/>
                    <a:p>
                      <a:pPr indent="0" lvl="0" marL="0" marR="0" rtl="0" algn="l">
                        <a:spcBef>
                          <a:spcPts val="0"/>
                        </a:spcBef>
                        <a:spcAft>
                          <a:spcPts val="0"/>
                        </a:spcAft>
                        <a:buNone/>
                      </a:pPr>
                      <a:r>
                        <a:rPr lang="en-US" sz="1800"/>
                        <a:t>MARKS</a:t>
                      </a:r>
                      <a:endParaRPr/>
                    </a:p>
                  </a:txBody>
                  <a:tcPr marT="45725" marB="45725" marR="91450" marL="91450"/>
                </a:tc>
                <a:tc>
                  <a:txBody>
                    <a:bodyPr/>
                    <a:lstStyle/>
                    <a:p>
                      <a:pPr indent="0" lvl="0" marL="0" marR="0" rtl="0" algn="l">
                        <a:spcBef>
                          <a:spcPts val="0"/>
                        </a:spcBef>
                        <a:spcAft>
                          <a:spcPts val="0"/>
                        </a:spcAft>
                        <a:buNone/>
                      </a:pPr>
                      <a:r>
                        <a:rPr lang="en-US" sz="1800"/>
                        <a:t>AGE</a:t>
                      </a:r>
                      <a:endParaRPr/>
                    </a:p>
                  </a:txBody>
                  <a:tcPr marT="45725" marB="45725" marR="91450" marL="91450"/>
                </a:tc>
              </a:tr>
              <a:tr h="371475">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JOSHUA</a:t>
                      </a:r>
                      <a:endParaRPr/>
                    </a:p>
                  </a:txBody>
                  <a:tcPr marT="45725" marB="45725" marR="91450" marL="91450"/>
                </a:tc>
                <a:tc>
                  <a:txBody>
                    <a:bodyPr/>
                    <a:lstStyle/>
                    <a:p>
                      <a:pPr indent="0" lvl="0" marL="0" marR="0" rtl="0" algn="l">
                        <a:spcBef>
                          <a:spcPts val="0"/>
                        </a:spcBef>
                        <a:spcAft>
                          <a:spcPts val="0"/>
                        </a:spcAft>
                        <a:buNone/>
                      </a:pPr>
                      <a:r>
                        <a:rPr lang="en-US" sz="1800"/>
                        <a:t>90</a:t>
                      </a:r>
                      <a:endParaRPr/>
                    </a:p>
                  </a:txBody>
                  <a:tcPr marT="45725" marB="45725" marR="91450" marL="91450"/>
                </a:tc>
                <a:tc>
                  <a:txBody>
                    <a:bodyPr/>
                    <a:lstStyle/>
                    <a:p>
                      <a:pPr indent="0" lvl="0" marL="0" marR="0" rtl="0" algn="l">
                        <a:spcBef>
                          <a:spcPts val="0"/>
                        </a:spcBef>
                        <a:spcAft>
                          <a:spcPts val="0"/>
                        </a:spcAft>
                        <a:buNone/>
                      </a:pPr>
                      <a:r>
                        <a:rPr lang="en-US" sz="1800"/>
                        <a:t>19</a:t>
                      </a:r>
                      <a:endParaRPr/>
                    </a:p>
                  </a:txBody>
                  <a:tcPr marT="45725" marB="45725" marR="91450" marL="91450"/>
                </a:tc>
              </a:tr>
              <a:tr h="371475">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BALAJI</a:t>
                      </a:r>
                      <a:endParaRPr/>
                    </a:p>
                  </a:txBody>
                  <a:tcPr marT="45725" marB="45725" marR="91450" marL="91450"/>
                </a:tc>
                <a:tc>
                  <a:txBody>
                    <a:bodyPr/>
                    <a:lstStyle/>
                    <a:p>
                      <a:pPr indent="0" lvl="0" marL="0" marR="0" rtl="0" algn="l">
                        <a:spcBef>
                          <a:spcPts val="0"/>
                        </a:spcBef>
                        <a:spcAft>
                          <a:spcPts val="0"/>
                        </a:spcAft>
                        <a:buNone/>
                      </a:pPr>
                      <a:r>
                        <a:rPr lang="en-US" sz="1800"/>
                        <a:t>100</a:t>
                      </a:r>
                      <a:endParaRPr/>
                    </a:p>
                  </a:txBody>
                  <a:tcPr marT="45725" marB="45725" marR="91450" marL="91450"/>
                </a:tc>
                <a:tc>
                  <a:txBody>
                    <a:bodyPr/>
                    <a:lstStyle/>
                    <a:p>
                      <a:pPr indent="0" lvl="0" marL="0" marR="0" rtl="0" algn="l">
                        <a:spcBef>
                          <a:spcPts val="0"/>
                        </a:spcBef>
                        <a:spcAft>
                          <a:spcPts val="0"/>
                        </a:spcAft>
                        <a:buNone/>
                      </a:pPr>
                      <a:r>
                        <a:rPr lang="en-US" sz="1800"/>
                        <a:t>20</a:t>
                      </a:r>
                      <a:endParaRPr/>
                    </a:p>
                  </a:txBody>
                  <a:tcPr marT="45725" marB="45725" marR="91450" marL="91450"/>
                </a:tc>
              </a:tr>
              <a:tr h="371475">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RENGARAJ</a:t>
                      </a:r>
                      <a:endParaRPr/>
                    </a:p>
                  </a:txBody>
                  <a:tcPr marT="45725" marB="45725" marR="91450" marL="91450"/>
                </a:tc>
                <a:tc>
                  <a:txBody>
                    <a:bodyPr/>
                    <a:lstStyle/>
                    <a:p>
                      <a:pPr indent="0" lvl="0" marL="0" marR="0" rtl="0" algn="l">
                        <a:spcBef>
                          <a:spcPts val="0"/>
                        </a:spcBef>
                        <a:spcAft>
                          <a:spcPts val="0"/>
                        </a:spcAft>
                        <a:buNone/>
                      </a:pPr>
                      <a:r>
                        <a:rPr lang="en-US" sz="1800"/>
                        <a:t>95</a:t>
                      </a:r>
                      <a:endParaRPr/>
                    </a:p>
                  </a:txBody>
                  <a:tcPr marT="45725" marB="45725" marR="91450" marL="91450"/>
                </a:tc>
                <a:tc>
                  <a:txBody>
                    <a:bodyPr/>
                    <a:lstStyle/>
                    <a:p>
                      <a:pPr indent="0" lvl="0" marL="0" marR="0" rtl="0" algn="l">
                        <a:spcBef>
                          <a:spcPts val="0"/>
                        </a:spcBef>
                        <a:spcAft>
                          <a:spcPts val="0"/>
                        </a:spcAft>
                        <a:buNone/>
                      </a:pPr>
                      <a:r>
                        <a:rPr lang="en-US" sz="1800"/>
                        <a:t>18</a:t>
                      </a:r>
                      <a:endParaRPr/>
                    </a:p>
                  </a:txBody>
                  <a:tcPr marT="45725" marB="45725" marR="91450" marL="91450"/>
                </a:tc>
              </a:tr>
              <a:tr h="371475">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VENKAT</a:t>
                      </a:r>
                      <a:endParaRPr/>
                    </a:p>
                  </a:txBody>
                  <a:tcPr marT="45725" marB="45725" marR="91450" marL="91450"/>
                </a:tc>
                <a:tc>
                  <a:txBody>
                    <a:bodyPr/>
                    <a:lstStyle/>
                    <a:p>
                      <a:pPr indent="0" lvl="0" marL="0" marR="0" rtl="0" algn="l">
                        <a:spcBef>
                          <a:spcPts val="0"/>
                        </a:spcBef>
                        <a:spcAft>
                          <a:spcPts val="0"/>
                        </a:spcAft>
                        <a:buNone/>
                      </a:pPr>
                      <a:r>
                        <a:rPr lang="en-US" sz="1800"/>
                        <a:t>80</a:t>
                      </a:r>
                      <a:endParaRPr/>
                    </a:p>
                  </a:txBody>
                  <a:tcPr marT="45725" marB="45725" marR="91450" marL="91450"/>
                </a:tc>
                <a:tc>
                  <a:txBody>
                    <a:bodyPr/>
                    <a:lstStyle/>
                    <a:p>
                      <a:pPr indent="0" lvl="0" marL="0" marR="0" rtl="0" algn="l">
                        <a:spcBef>
                          <a:spcPts val="0"/>
                        </a:spcBef>
                        <a:spcAft>
                          <a:spcPts val="0"/>
                        </a:spcAft>
                        <a:buNone/>
                      </a:pPr>
                      <a:r>
                        <a:rPr lang="en-US" sz="1800"/>
                        <a:t>19</a:t>
                      </a:r>
                      <a:endParaRPr/>
                    </a:p>
                  </a:txBody>
                  <a:tcPr marT="45725" marB="45725" marR="91450" marL="91450"/>
                </a:tc>
              </a:tr>
              <a:tr h="371475">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SUNDAR</a:t>
                      </a:r>
                      <a:endParaRPr/>
                    </a:p>
                  </a:txBody>
                  <a:tcPr marT="45725" marB="45725" marR="91450" marL="91450"/>
                </a:tc>
                <a:tc>
                  <a:txBody>
                    <a:bodyPr/>
                    <a:lstStyle/>
                    <a:p>
                      <a:pPr indent="0" lvl="0" marL="0" marR="0" rtl="0" algn="l">
                        <a:spcBef>
                          <a:spcPts val="0"/>
                        </a:spcBef>
                        <a:spcAft>
                          <a:spcPts val="0"/>
                        </a:spcAft>
                        <a:buNone/>
                      </a:pPr>
                      <a:r>
                        <a:rPr lang="en-US" sz="1800"/>
                        <a:t>90</a:t>
                      </a:r>
                      <a:endParaRPr/>
                    </a:p>
                  </a:txBody>
                  <a:tcPr marT="45725" marB="45725" marR="91450" marL="91450"/>
                </a:tc>
                <a:tc>
                  <a:txBody>
                    <a:bodyPr/>
                    <a:lstStyle/>
                    <a:p>
                      <a:pPr indent="0" lvl="0" marL="0" marR="0" rtl="0" algn="l">
                        <a:spcBef>
                          <a:spcPts val="0"/>
                        </a:spcBef>
                        <a:spcAft>
                          <a:spcPts val="0"/>
                        </a:spcAft>
                        <a:buNone/>
                      </a:pPr>
                      <a:r>
                        <a:rPr lang="en-US" sz="1800"/>
                        <a:t>20</a:t>
                      </a:r>
                      <a:endParaRPr/>
                    </a:p>
                  </a:txBody>
                  <a:tcPr marT="45725" marB="45725" marR="91450" marL="91450"/>
                </a:tc>
              </a:tr>
            </a:tbl>
          </a:graphicData>
        </a:graphic>
      </p:graphicFrame>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147"/>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071" name="Google Shape;1071;p1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VIEW CREATION:</a:t>
            </a:r>
            <a:endParaRPr/>
          </a:p>
          <a:p>
            <a:pPr indent="-342900" lvl="0" marL="342900" rtl="0" algn="l">
              <a:spcBef>
                <a:spcPts val="640"/>
              </a:spcBef>
              <a:spcAft>
                <a:spcPts val="0"/>
              </a:spcAft>
              <a:buClr>
                <a:schemeClr val="dk1"/>
              </a:buClr>
              <a:buSzPts val="3200"/>
              <a:buNone/>
            </a:pPr>
            <a:r>
              <a:rPr lang="en-US"/>
              <a:t>CREATE VIEW DetailsView AS SELECT NAME, ADDRESS FROM StudentDetails WHERE S_ID &lt;= 5;</a:t>
            </a:r>
            <a:endParaRPr/>
          </a:p>
          <a:p>
            <a:pPr indent="-3429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rPr lang="en-US"/>
              <a:t>SELECT * FROM DetailsView;</a:t>
            </a:r>
            <a:endParaRPr/>
          </a:p>
          <a:p>
            <a:pPr indent="-342900" lvl="0" marL="342900" rtl="0" algn="l">
              <a:spcBef>
                <a:spcPts val="640"/>
              </a:spcBef>
              <a:spcAft>
                <a:spcPts val="0"/>
              </a:spcAft>
              <a:buClr>
                <a:schemeClr val="dk1"/>
              </a:buClr>
              <a:buSzPts val="3200"/>
              <a:buNone/>
            </a:pPr>
            <a:r>
              <a:t/>
            </a:r>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sp>
        <p:nvSpPr>
          <p:cNvPr id="1076" name="Google Shape;1076;p148"/>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077" name="Google Shape;1077;p1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OUTPUT:DETAILSVIEW</a:t>
            </a:r>
            <a:endParaRPr/>
          </a:p>
          <a:p>
            <a:pPr indent="-342900" lvl="0" marL="342900" rtl="0" algn="l">
              <a:spcBef>
                <a:spcPts val="640"/>
              </a:spcBef>
              <a:spcAft>
                <a:spcPts val="0"/>
              </a:spcAft>
              <a:buClr>
                <a:schemeClr val="dk1"/>
              </a:buClr>
              <a:buSzPts val="3200"/>
              <a:buNone/>
            </a:pPr>
            <a:r>
              <a:t/>
            </a:r>
            <a:endParaRPr/>
          </a:p>
        </p:txBody>
      </p:sp>
      <p:graphicFrame>
        <p:nvGraphicFramePr>
          <p:cNvPr id="1078" name="Google Shape;1078;p148"/>
          <p:cNvGraphicFramePr/>
          <p:nvPr/>
        </p:nvGraphicFramePr>
        <p:xfrm>
          <a:off x="1524000" y="2500304"/>
          <a:ext cx="3000000" cy="3000000"/>
        </p:xfrm>
        <a:graphic>
          <a:graphicData uri="http://schemas.openxmlformats.org/drawingml/2006/table">
            <a:tbl>
              <a:tblPr bandRow="1" firstRow="1">
                <a:noFill/>
                <a:tableStyleId>{DA6A20B8-4052-4BCC-ACD2-DD68BACE4A68}</a:tableStyleId>
              </a:tblPr>
              <a:tblGrid>
                <a:gridCol w="3048000"/>
                <a:gridCol w="3048000"/>
              </a:tblGrid>
              <a:tr h="440525">
                <a:tc>
                  <a:txBody>
                    <a:bodyPr/>
                    <a:lstStyle/>
                    <a:p>
                      <a:pPr indent="0" lvl="0" marL="0" marR="0" rtl="0" algn="l">
                        <a:spcBef>
                          <a:spcPts val="0"/>
                        </a:spcBef>
                        <a:spcAft>
                          <a:spcPts val="0"/>
                        </a:spcAft>
                        <a:buNone/>
                      </a:pPr>
                      <a:r>
                        <a:rPr lang="en-US" sz="1800"/>
                        <a:t>NAME</a:t>
                      </a:r>
                      <a:endParaRPr/>
                    </a:p>
                  </a:txBody>
                  <a:tcPr marT="45725" marB="45725" marR="91450" marL="91450"/>
                </a:tc>
                <a:tc>
                  <a:txBody>
                    <a:bodyPr/>
                    <a:lstStyle/>
                    <a:p>
                      <a:pPr indent="0" lvl="0" marL="0" marR="0" rtl="0" algn="l">
                        <a:spcBef>
                          <a:spcPts val="0"/>
                        </a:spcBef>
                        <a:spcAft>
                          <a:spcPts val="0"/>
                        </a:spcAft>
                        <a:buNone/>
                      </a:pPr>
                      <a:r>
                        <a:rPr lang="en-US" sz="1800"/>
                        <a:t>ADDRESS</a:t>
                      </a:r>
                      <a:endParaRPr/>
                    </a:p>
                  </a:txBody>
                  <a:tcPr marT="45725" marB="45725" marR="91450" marL="91450"/>
                </a:tc>
              </a:tr>
              <a:tr h="440525">
                <a:tc>
                  <a:txBody>
                    <a:bodyPr/>
                    <a:lstStyle/>
                    <a:p>
                      <a:pPr indent="0" lvl="0" marL="0" marR="0" rtl="0" algn="l">
                        <a:spcBef>
                          <a:spcPts val="0"/>
                        </a:spcBef>
                        <a:spcAft>
                          <a:spcPts val="0"/>
                        </a:spcAft>
                        <a:buNone/>
                      </a:pPr>
                      <a:r>
                        <a:rPr lang="en-US" sz="1800"/>
                        <a:t>JAI</a:t>
                      </a:r>
                      <a:endParaRPr/>
                    </a:p>
                  </a:txBody>
                  <a:tcPr marT="45725" marB="45725" marR="91450" marL="91450"/>
                </a:tc>
                <a:tc>
                  <a:txBody>
                    <a:bodyPr/>
                    <a:lstStyle/>
                    <a:p>
                      <a:pPr indent="0" lvl="0" marL="0" marR="0" rtl="0" algn="l">
                        <a:spcBef>
                          <a:spcPts val="0"/>
                        </a:spcBef>
                        <a:spcAft>
                          <a:spcPts val="0"/>
                        </a:spcAft>
                        <a:buNone/>
                      </a:pPr>
                      <a:r>
                        <a:rPr lang="en-US" sz="1800"/>
                        <a:t>LONDON</a:t>
                      </a:r>
                      <a:endParaRPr/>
                    </a:p>
                  </a:txBody>
                  <a:tcPr marT="45725" marB="45725" marR="91450" marL="91450"/>
                </a:tc>
              </a:tr>
              <a:tr h="440525">
                <a:tc>
                  <a:txBody>
                    <a:bodyPr/>
                    <a:lstStyle/>
                    <a:p>
                      <a:pPr indent="0" lvl="0" marL="0" marR="0" rtl="0" algn="l">
                        <a:spcBef>
                          <a:spcPts val="0"/>
                        </a:spcBef>
                        <a:spcAft>
                          <a:spcPts val="0"/>
                        </a:spcAft>
                        <a:buNone/>
                      </a:pPr>
                      <a:r>
                        <a:rPr lang="en-US" sz="1800"/>
                        <a:t>BALAJI</a:t>
                      </a:r>
                      <a:endParaRPr/>
                    </a:p>
                  </a:txBody>
                  <a:tcPr marT="45725" marB="45725" marR="91450" marL="91450"/>
                </a:tc>
                <a:tc>
                  <a:txBody>
                    <a:bodyPr/>
                    <a:lstStyle/>
                    <a:p>
                      <a:pPr indent="0" lvl="0" marL="0" marR="0" rtl="0" algn="l">
                        <a:spcBef>
                          <a:spcPts val="0"/>
                        </a:spcBef>
                        <a:spcAft>
                          <a:spcPts val="0"/>
                        </a:spcAft>
                        <a:buNone/>
                      </a:pPr>
                      <a:r>
                        <a:rPr lang="en-US" sz="1800"/>
                        <a:t>CANADA</a:t>
                      </a:r>
                      <a:endParaRPr/>
                    </a:p>
                  </a:txBody>
                  <a:tcPr marT="45725" marB="45725" marR="91450" marL="91450"/>
                </a:tc>
              </a:tr>
              <a:tr h="440525">
                <a:tc>
                  <a:txBody>
                    <a:bodyPr/>
                    <a:lstStyle/>
                    <a:p>
                      <a:pPr indent="0" lvl="0" marL="0" marR="0" rtl="0" algn="l">
                        <a:spcBef>
                          <a:spcPts val="0"/>
                        </a:spcBef>
                        <a:spcAft>
                          <a:spcPts val="0"/>
                        </a:spcAft>
                        <a:buNone/>
                      </a:pPr>
                      <a:r>
                        <a:rPr lang="en-US" sz="1800"/>
                        <a:t>RENGARAJ</a:t>
                      </a:r>
                      <a:endParaRPr/>
                    </a:p>
                  </a:txBody>
                  <a:tcPr marT="45725" marB="45725" marR="91450" marL="91450"/>
                </a:tc>
                <a:tc>
                  <a:txBody>
                    <a:bodyPr/>
                    <a:lstStyle/>
                    <a:p>
                      <a:pPr indent="0" lvl="0" marL="0" marR="0" rtl="0" algn="l">
                        <a:spcBef>
                          <a:spcPts val="0"/>
                        </a:spcBef>
                        <a:spcAft>
                          <a:spcPts val="0"/>
                        </a:spcAft>
                        <a:buNone/>
                      </a:pPr>
                      <a:r>
                        <a:rPr lang="en-US" sz="1800"/>
                        <a:t>NETHERLAND</a:t>
                      </a:r>
                      <a:endParaRPr/>
                    </a:p>
                  </a:txBody>
                  <a:tcPr marT="45725" marB="45725" marR="91450" marL="91450"/>
                </a:tc>
              </a:tr>
              <a:tr h="440525">
                <a:tc>
                  <a:txBody>
                    <a:bodyPr/>
                    <a:lstStyle/>
                    <a:p>
                      <a:pPr indent="0" lvl="0" marL="0" marR="0" rtl="0" algn="l">
                        <a:spcBef>
                          <a:spcPts val="0"/>
                        </a:spcBef>
                        <a:spcAft>
                          <a:spcPts val="0"/>
                        </a:spcAft>
                        <a:buNone/>
                      </a:pPr>
                      <a:r>
                        <a:rPr lang="en-US" sz="1800"/>
                        <a:t>VENKAT</a:t>
                      </a:r>
                      <a:endParaRPr/>
                    </a:p>
                  </a:txBody>
                  <a:tcPr marT="45725" marB="45725" marR="91450" marL="91450"/>
                </a:tc>
                <a:tc>
                  <a:txBody>
                    <a:bodyPr/>
                    <a:lstStyle/>
                    <a:p>
                      <a:pPr indent="0" lvl="0" marL="0" marR="0" rtl="0" algn="l">
                        <a:spcBef>
                          <a:spcPts val="0"/>
                        </a:spcBef>
                        <a:spcAft>
                          <a:spcPts val="0"/>
                        </a:spcAft>
                        <a:buNone/>
                      </a:pPr>
                      <a:r>
                        <a:rPr lang="en-US" sz="1800"/>
                        <a:t>SINGAPORE</a:t>
                      </a:r>
                      <a:endParaRPr/>
                    </a:p>
                  </a:txBody>
                  <a:tcPr marT="45725" marB="45725" marR="91450" marL="91450"/>
                </a:tc>
              </a:tr>
              <a:tr h="440525">
                <a:tc>
                  <a:txBody>
                    <a:bodyPr/>
                    <a:lstStyle/>
                    <a:p>
                      <a:pPr indent="0" lvl="0" marL="0" marR="0" rtl="0" algn="l">
                        <a:spcBef>
                          <a:spcPts val="0"/>
                        </a:spcBef>
                        <a:spcAft>
                          <a:spcPts val="0"/>
                        </a:spcAft>
                        <a:buNone/>
                      </a:pPr>
                      <a:r>
                        <a:rPr lang="en-US" sz="1800"/>
                        <a:t>SUNDAR</a:t>
                      </a:r>
                      <a:endParaRPr/>
                    </a:p>
                  </a:txBody>
                  <a:tcPr marT="45725" marB="45725" marR="91450" marL="91450"/>
                </a:tc>
                <a:tc>
                  <a:txBody>
                    <a:bodyPr/>
                    <a:lstStyle/>
                    <a:p>
                      <a:pPr indent="0" lvl="0" marL="0" marR="0" rtl="0" algn="l">
                        <a:spcBef>
                          <a:spcPts val="0"/>
                        </a:spcBef>
                        <a:spcAft>
                          <a:spcPts val="0"/>
                        </a:spcAft>
                        <a:buNone/>
                      </a:pPr>
                      <a:r>
                        <a:rPr lang="en-US" sz="1800"/>
                        <a:t>MALAYSIA</a:t>
                      </a:r>
                      <a:endParaRPr/>
                    </a:p>
                  </a:txBody>
                  <a:tcPr marT="45725" marB="45725" marR="91450" marL="91450"/>
                </a:tc>
              </a:tr>
            </a:tbl>
          </a:graphicData>
        </a:graphic>
      </p:graphicFrame>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149"/>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084" name="Google Shape;1084;p14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CREATE VIEW MarksView AS SELECT StudentDetails.NAME, StudentDetails.ADDRESS, StudentMarks.MARKS FROM StudentDetails, StudentMarks WHERE StudentDetails.NAME = StudentMarks.NAME;</a:t>
            </a:r>
            <a:endParaRPr/>
          </a:p>
          <a:p>
            <a:pPr indent="-342900" lvl="0" marL="342900" rtl="0" algn="l">
              <a:spcBef>
                <a:spcPts val="640"/>
              </a:spcBef>
              <a:spcAft>
                <a:spcPts val="0"/>
              </a:spcAft>
              <a:buClr>
                <a:schemeClr val="dk1"/>
              </a:buClr>
              <a:buSzPts val="3200"/>
              <a:buNone/>
            </a:pPr>
            <a:r>
              <a:rPr lang="en-US"/>
              <a:t>SELECT * FROM MarksView;</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5"/>
          <p:cNvSpPr txBox="1"/>
          <p:nvPr>
            <p:ph idx="1" type="body"/>
          </p:nvPr>
        </p:nvSpPr>
        <p:spPr>
          <a:xfrm>
            <a:off x="457200" y="1066800"/>
            <a:ext cx="8229600" cy="45259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rgbClr val="003399"/>
              </a:buClr>
              <a:buSzPts val="3600"/>
              <a:buNone/>
            </a:pPr>
            <a:r>
              <a:rPr lang="en-US" sz="3600">
                <a:solidFill>
                  <a:srgbClr val="003399"/>
                </a:solidFill>
                <a:latin typeface="Times New Roman"/>
                <a:ea typeface="Times New Roman"/>
                <a:cs typeface="Times New Roman"/>
                <a:sym typeface="Times New Roman"/>
              </a:rPr>
              <a:t>Temporal Data Types</a:t>
            </a:r>
            <a:endParaRPr/>
          </a:p>
          <a:p>
            <a:pPr indent="-609600" lvl="0" marL="609600" rtl="0" algn="just">
              <a:spcBef>
                <a:spcPts val="480"/>
              </a:spcBef>
              <a:spcAft>
                <a:spcPts val="0"/>
              </a:spcAft>
              <a:buClr>
                <a:schemeClr val="dk1"/>
              </a:buClr>
              <a:buSzPts val="2400"/>
              <a:buChar char="•"/>
            </a:pPr>
            <a:r>
              <a:rPr b="1" lang="en-US" sz="2400">
                <a:latin typeface="Times New Roman"/>
                <a:ea typeface="Times New Roman"/>
                <a:cs typeface="Times New Roman"/>
                <a:sym typeface="Times New Roman"/>
              </a:rPr>
              <a:t>These represent the dates and time:</a:t>
            </a:r>
            <a:endParaRPr sz="2400">
              <a:latin typeface="Times New Roman"/>
              <a:ea typeface="Times New Roman"/>
              <a:cs typeface="Times New Roman"/>
              <a:sym typeface="Times New Roman"/>
            </a:endParaRPr>
          </a:p>
          <a:p>
            <a:pPr indent="-609600" lvl="0" marL="6096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Three basic types are supported:</a:t>
            </a:r>
            <a:endParaRPr/>
          </a:p>
          <a:p>
            <a:pPr indent="-533400" lvl="1" marL="1100138"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Dates</a:t>
            </a:r>
            <a:endParaRPr/>
          </a:p>
          <a:p>
            <a:pPr indent="-533400" lvl="1" marL="1100138"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Times</a:t>
            </a:r>
            <a:endParaRPr/>
          </a:p>
          <a:p>
            <a:pPr indent="-533400" lvl="1" marL="1100138"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Date-Time Combinations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150"/>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OUTPUT: MARKSVIEW </a:t>
            </a:r>
            <a:endParaRPr/>
          </a:p>
        </p:txBody>
      </p:sp>
      <p:graphicFrame>
        <p:nvGraphicFramePr>
          <p:cNvPr id="1090" name="Google Shape;1090;p150"/>
          <p:cNvGraphicFramePr/>
          <p:nvPr/>
        </p:nvGraphicFramePr>
        <p:xfrm>
          <a:off x="457200" y="2285994"/>
          <a:ext cx="3000000" cy="3000000"/>
        </p:xfrm>
        <a:graphic>
          <a:graphicData uri="http://schemas.openxmlformats.org/drawingml/2006/table">
            <a:tbl>
              <a:tblPr bandRow="1" firstRow="1">
                <a:noFill/>
                <a:tableStyleId>{DA6A20B8-4052-4BCC-ACD2-DD68BACE4A68}</a:tableStyleId>
              </a:tblPr>
              <a:tblGrid>
                <a:gridCol w="2057400"/>
                <a:gridCol w="2057400"/>
                <a:gridCol w="2057400"/>
              </a:tblGrid>
              <a:tr h="523875">
                <a:tc>
                  <a:txBody>
                    <a:bodyPr/>
                    <a:lstStyle/>
                    <a:p>
                      <a:pPr indent="0" lvl="0" marL="0" marR="0" rtl="0" algn="l">
                        <a:spcBef>
                          <a:spcPts val="0"/>
                        </a:spcBef>
                        <a:spcAft>
                          <a:spcPts val="0"/>
                        </a:spcAft>
                        <a:buNone/>
                      </a:pPr>
                      <a:r>
                        <a:rPr lang="en-US" sz="1800"/>
                        <a:t>NAME</a:t>
                      </a:r>
                      <a:endParaRPr/>
                    </a:p>
                  </a:txBody>
                  <a:tcPr marT="45725" marB="45725" marR="91450" marL="91450"/>
                </a:tc>
                <a:tc>
                  <a:txBody>
                    <a:bodyPr/>
                    <a:lstStyle/>
                    <a:p>
                      <a:pPr indent="0" lvl="0" marL="0" marR="0" rtl="0" algn="l">
                        <a:spcBef>
                          <a:spcPts val="0"/>
                        </a:spcBef>
                        <a:spcAft>
                          <a:spcPts val="0"/>
                        </a:spcAft>
                        <a:buNone/>
                      </a:pPr>
                      <a:r>
                        <a:rPr lang="en-US" sz="1800"/>
                        <a:t>ADDRESS</a:t>
                      </a:r>
                      <a:endParaRPr/>
                    </a:p>
                  </a:txBody>
                  <a:tcPr marT="45725" marB="45725" marR="91450" marL="91450"/>
                </a:tc>
                <a:tc>
                  <a:txBody>
                    <a:bodyPr/>
                    <a:lstStyle/>
                    <a:p>
                      <a:pPr indent="0" lvl="0" marL="0" marR="0" rtl="0" algn="l">
                        <a:spcBef>
                          <a:spcPts val="0"/>
                        </a:spcBef>
                        <a:spcAft>
                          <a:spcPts val="0"/>
                        </a:spcAft>
                        <a:buNone/>
                      </a:pPr>
                      <a:r>
                        <a:rPr lang="en-US" sz="1800"/>
                        <a:t>MARKS</a:t>
                      </a:r>
                      <a:endParaRPr/>
                    </a:p>
                  </a:txBody>
                  <a:tcPr marT="45725" marB="45725" marR="91450" marL="91450"/>
                </a:tc>
              </a:tr>
              <a:tr h="523875">
                <a:tc>
                  <a:txBody>
                    <a:bodyPr/>
                    <a:lstStyle/>
                    <a:p>
                      <a:pPr indent="0" lvl="0" marL="0" marR="0" rtl="0" algn="l">
                        <a:spcBef>
                          <a:spcPts val="0"/>
                        </a:spcBef>
                        <a:spcAft>
                          <a:spcPts val="0"/>
                        </a:spcAft>
                        <a:buNone/>
                      </a:pPr>
                      <a:r>
                        <a:rPr lang="en-US" sz="1800"/>
                        <a:t>BALAJI</a:t>
                      </a:r>
                      <a:endParaRPr/>
                    </a:p>
                  </a:txBody>
                  <a:tcPr marT="45725" marB="45725" marR="91450" marL="91450"/>
                </a:tc>
                <a:tc>
                  <a:txBody>
                    <a:bodyPr/>
                    <a:lstStyle/>
                    <a:p>
                      <a:pPr indent="0" lvl="0" marL="0" marR="0" rtl="0" algn="l">
                        <a:spcBef>
                          <a:spcPts val="0"/>
                        </a:spcBef>
                        <a:spcAft>
                          <a:spcPts val="0"/>
                        </a:spcAft>
                        <a:buNone/>
                      </a:pPr>
                      <a:r>
                        <a:rPr lang="en-US" sz="1800"/>
                        <a:t>CANADA</a:t>
                      </a:r>
                      <a:endParaRPr/>
                    </a:p>
                  </a:txBody>
                  <a:tcPr marT="45725" marB="45725" marR="91450" marL="91450"/>
                </a:tc>
                <a:tc>
                  <a:txBody>
                    <a:bodyPr/>
                    <a:lstStyle/>
                    <a:p>
                      <a:pPr indent="0" lvl="0" marL="0" marR="0" rtl="0" algn="l">
                        <a:spcBef>
                          <a:spcPts val="0"/>
                        </a:spcBef>
                        <a:spcAft>
                          <a:spcPts val="0"/>
                        </a:spcAft>
                        <a:buNone/>
                      </a:pPr>
                      <a:r>
                        <a:rPr lang="en-US" sz="1800"/>
                        <a:t>100</a:t>
                      </a:r>
                      <a:endParaRPr/>
                    </a:p>
                  </a:txBody>
                  <a:tcPr marT="45725" marB="45725" marR="91450" marL="91450"/>
                </a:tc>
              </a:tr>
              <a:tr h="523875">
                <a:tc>
                  <a:txBody>
                    <a:bodyPr/>
                    <a:lstStyle/>
                    <a:p>
                      <a:pPr indent="0" lvl="0" marL="0" marR="0" rtl="0" algn="l">
                        <a:spcBef>
                          <a:spcPts val="0"/>
                        </a:spcBef>
                        <a:spcAft>
                          <a:spcPts val="0"/>
                        </a:spcAft>
                        <a:buNone/>
                      </a:pPr>
                      <a:r>
                        <a:rPr lang="en-US" sz="1800"/>
                        <a:t>RENGARAJ</a:t>
                      </a:r>
                      <a:endParaRPr/>
                    </a:p>
                  </a:txBody>
                  <a:tcPr marT="45725" marB="45725" marR="91450" marL="91450"/>
                </a:tc>
                <a:tc>
                  <a:txBody>
                    <a:bodyPr/>
                    <a:lstStyle/>
                    <a:p>
                      <a:pPr indent="0" lvl="0" marL="0" marR="0" rtl="0" algn="l">
                        <a:spcBef>
                          <a:spcPts val="0"/>
                        </a:spcBef>
                        <a:spcAft>
                          <a:spcPts val="0"/>
                        </a:spcAft>
                        <a:buNone/>
                      </a:pPr>
                      <a:r>
                        <a:rPr lang="en-US" sz="1800"/>
                        <a:t>NETHERLAND</a:t>
                      </a:r>
                      <a:endParaRPr/>
                    </a:p>
                  </a:txBody>
                  <a:tcPr marT="45725" marB="45725" marR="91450" marL="91450"/>
                </a:tc>
                <a:tc>
                  <a:txBody>
                    <a:bodyPr/>
                    <a:lstStyle/>
                    <a:p>
                      <a:pPr indent="0" lvl="0" marL="0" marR="0" rtl="0" algn="l">
                        <a:spcBef>
                          <a:spcPts val="0"/>
                        </a:spcBef>
                        <a:spcAft>
                          <a:spcPts val="0"/>
                        </a:spcAft>
                        <a:buNone/>
                      </a:pPr>
                      <a:r>
                        <a:rPr lang="en-US" sz="1800"/>
                        <a:t>95</a:t>
                      </a:r>
                      <a:endParaRPr/>
                    </a:p>
                  </a:txBody>
                  <a:tcPr marT="45725" marB="45725" marR="91450" marL="91450"/>
                </a:tc>
              </a:tr>
              <a:tr h="523875">
                <a:tc>
                  <a:txBody>
                    <a:bodyPr/>
                    <a:lstStyle/>
                    <a:p>
                      <a:pPr indent="0" lvl="0" marL="0" marR="0" rtl="0" algn="l">
                        <a:spcBef>
                          <a:spcPts val="0"/>
                        </a:spcBef>
                        <a:spcAft>
                          <a:spcPts val="0"/>
                        </a:spcAft>
                        <a:buNone/>
                      </a:pPr>
                      <a:r>
                        <a:rPr lang="en-US" sz="1800"/>
                        <a:t>VENKAT</a:t>
                      </a:r>
                      <a:endParaRPr/>
                    </a:p>
                  </a:txBody>
                  <a:tcPr marT="45725" marB="45725" marR="91450" marL="91450"/>
                </a:tc>
                <a:tc>
                  <a:txBody>
                    <a:bodyPr/>
                    <a:lstStyle/>
                    <a:p>
                      <a:pPr indent="0" lvl="0" marL="0" marR="0" rtl="0" algn="l">
                        <a:spcBef>
                          <a:spcPts val="0"/>
                        </a:spcBef>
                        <a:spcAft>
                          <a:spcPts val="0"/>
                        </a:spcAft>
                        <a:buNone/>
                      </a:pPr>
                      <a:r>
                        <a:rPr lang="en-US" sz="1800"/>
                        <a:t>SINGAPORE</a:t>
                      </a:r>
                      <a:endParaRPr/>
                    </a:p>
                  </a:txBody>
                  <a:tcPr marT="45725" marB="45725" marR="91450" marL="91450"/>
                </a:tc>
                <a:tc>
                  <a:txBody>
                    <a:bodyPr/>
                    <a:lstStyle/>
                    <a:p>
                      <a:pPr indent="0" lvl="0" marL="0" marR="0" rtl="0" algn="l">
                        <a:spcBef>
                          <a:spcPts val="0"/>
                        </a:spcBef>
                        <a:spcAft>
                          <a:spcPts val="0"/>
                        </a:spcAft>
                        <a:buNone/>
                      </a:pPr>
                      <a:r>
                        <a:rPr lang="en-US" sz="1800"/>
                        <a:t>80</a:t>
                      </a:r>
                      <a:endParaRPr/>
                    </a:p>
                  </a:txBody>
                  <a:tcPr marT="45725" marB="45725" marR="91450" marL="91450"/>
                </a:tc>
              </a:tr>
              <a:tr h="523875">
                <a:tc>
                  <a:txBody>
                    <a:bodyPr/>
                    <a:lstStyle/>
                    <a:p>
                      <a:pPr indent="0" lvl="0" marL="0" marR="0" rtl="0" algn="l">
                        <a:spcBef>
                          <a:spcPts val="0"/>
                        </a:spcBef>
                        <a:spcAft>
                          <a:spcPts val="0"/>
                        </a:spcAft>
                        <a:buNone/>
                      </a:pPr>
                      <a:r>
                        <a:rPr lang="en-US" sz="1800"/>
                        <a:t>SUNDAR</a:t>
                      </a:r>
                      <a:endParaRPr/>
                    </a:p>
                  </a:txBody>
                  <a:tcPr marT="45725" marB="45725" marR="91450" marL="91450"/>
                </a:tc>
                <a:tc>
                  <a:txBody>
                    <a:bodyPr/>
                    <a:lstStyle/>
                    <a:p>
                      <a:pPr indent="0" lvl="0" marL="0" marR="0" rtl="0" algn="l">
                        <a:spcBef>
                          <a:spcPts val="0"/>
                        </a:spcBef>
                        <a:spcAft>
                          <a:spcPts val="0"/>
                        </a:spcAft>
                        <a:buNone/>
                      </a:pPr>
                      <a:r>
                        <a:rPr lang="en-US" sz="1800"/>
                        <a:t>MALAYSIA</a:t>
                      </a:r>
                      <a:endParaRPr/>
                    </a:p>
                  </a:txBody>
                  <a:tcPr marT="45725" marB="45725" marR="91450" marL="91450"/>
                </a:tc>
                <a:tc>
                  <a:txBody>
                    <a:bodyPr/>
                    <a:lstStyle/>
                    <a:p>
                      <a:pPr indent="0" lvl="0" marL="0" marR="0" rtl="0" algn="l">
                        <a:spcBef>
                          <a:spcPts val="0"/>
                        </a:spcBef>
                        <a:spcAft>
                          <a:spcPts val="0"/>
                        </a:spcAft>
                        <a:buNone/>
                      </a:pPr>
                      <a:r>
                        <a:rPr lang="en-US" sz="1800"/>
                        <a:t>90</a:t>
                      </a:r>
                      <a:endParaRPr/>
                    </a:p>
                  </a:txBody>
                  <a:tcPr marT="45725" marB="45725" marR="91450" marL="91450"/>
                </a:tc>
              </a:tr>
            </a:tbl>
          </a:graphicData>
        </a:graphic>
      </p:graphicFrame>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4" name="Shape 1094"/>
        <p:cNvGrpSpPr/>
        <p:nvPr/>
      </p:nvGrpSpPr>
      <p:grpSpPr>
        <a:xfrm>
          <a:off x="0" y="0"/>
          <a:ext cx="0" cy="0"/>
          <a:chOff x="0" y="0"/>
          <a:chExt cx="0" cy="0"/>
        </a:xfrm>
      </p:grpSpPr>
      <p:sp>
        <p:nvSpPr>
          <p:cNvPr id="1095" name="Google Shape;1095;p151"/>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Transaction</a:t>
            </a:r>
            <a:endParaRPr/>
          </a:p>
        </p:txBody>
      </p:sp>
      <p:sp>
        <p:nvSpPr>
          <p:cNvPr id="1096" name="Google Shape;1096;p1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t>A</a:t>
            </a:r>
            <a:r>
              <a:rPr b="1" lang="en-US" sz="2000">
                <a:solidFill>
                  <a:srgbClr val="002060"/>
                </a:solidFill>
              </a:rPr>
              <a:t>  transaction </a:t>
            </a:r>
            <a:r>
              <a:rPr lang="en-US" sz="2000"/>
              <a:t>consists of a sequence of query and/or update statements and is a “unit” of work</a:t>
            </a:r>
            <a:endParaRPr/>
          </a:p>
          <a:p>
            <a:pPr indent="-342900" lvl="0" marL="342900" rtl="0" algn="l">
              <a:spcBef>
                <a:spcPts val="400"/>
              </a:spcBef>
              <a:spcAft>
                <a:spcPts val="0"/>
              </a:spcAft>
              <a:buClr>
                <a:schemeClr val="dk1"/>
              </a:buClr>
              <a:buSzPts val="2000"/>
              <a:buChar char="•"/>
            </a:pPr>
            <a:r>
              <a:rPr lang="en-US" sz="2000"/>
              <a:t>The SQL standard specifies that a transaction begins implicitly when an SQL statement is executed.  </a:t>
            </a:r>
            <a:endParaRPr/>
          </a:p>
          <a:p>
            <a:pPr indent="-342900" lvl="0" marL="342900" rtl="0" algn="l">
              <a:spcBef>
                <a:spcPts val="400"/>
              </a:spcBef>
              <a:spcAft>
                <a:spcPts val="0"/>
              </a:spcAft>
              <a:buClr>
                <a:schemeClr val="dk1"/>
              </a:buClr>
              <a:buSzPts val="2000"/>
              <a:buChar char="•"/>
            </a:pPr>
            <a:r>
              <a:rPr lang="en-US" sz="2000"/>
              <a:t>The transaction must end with one of the following statements:</a:t>
            </a:r>
            <a:endParaRPr/>
          </a:p>
          <a:p>
            <a:pPr indent="-285750" lvl="1" marL="742950" rtl="0" algn="l">
              <a:spcBef>
                <a:spcPts val="400"/>
              </a:spcBef>
              <a:spcAft>
                <a:spcPts val="0"/>
              </a:spcAft>
              <a:buClr>
                <a:srgbClr val="002060"/>
              </a:buClr>
              <a:buSzPts val="2000"/>
              <a:buChar char="–"/>
            </a:pPr>
            <a:r>
              <a:rPr b="1" lang="en-US" sz="2000">
                <a:solidFill>
                  <a:srgbClr val="002060"/>
                </a:solidFill>
              </a:rPr>
              <a:t>Commit work</a:t>
            </a:r>
            <a:r>
              <a:rPr lang="en-US" sz="2000"/>
              <a:t>. The updates performed by the transaction become permanent in the database. </a:t>
            </a:r>
            <a:endParaRPr/>
          </a:p>
          <a:p>
            <a:pPr indent="-285750" lvl="1" marL="742950" rtl="0" algn="l">
              <a:spcBef>
                <a:spcPts val="400"/>
              </a:spcBef>
              <a:spcAft>
                <a:spcPts val="0"/>
              </a:spcAft>
              <a:buClr>
                <a:srgbClr val="002060"/>
              </a:buClr>
              <a:buSzPts val="2000"/>
              <a:buChar char="–"/>
            </a:pPr>
            <a:r>
              <a:rPr b="1" lang="en-US" sz="2000">
                <a:solidFill>
                  <a:srgbClr val="002060"/>
                </a:solidFill>
              </a:rPr>
              <a:t>Rollback work</a:t>
            </a:r>
            <a:r>
              <a:rPr lang="en-US" sz="2000"/>
              <a:t>. All  the updates performed by the SQL statements in the transaction are undone.</a:t>
            </a:r>
            <a:endParaRPr/>
          </a:p>
          <a:p>
            <a:pPr indent="-342900" lvl="0" marL="342900" rtl="0" algn="l">
              <a:spcBef>
                <a:spcPts val="400"/>
              </a:spcBef>
              <a:spcAft>
                <a:spcPts val="0"/>
              </a:spcAft>
              <a:buClr>
                <a:schemeClr val="dk1"/>
              </a:buClr>
              <a:buSzPts val="2000"/>
              <a:buChar char="•"/>
            </a:pPr>
            <a:r>
              <a:rPr lang="en-US" sz="2000"/>
              <a:t>Atomic transaction</a:t>
            </a:r>
            <a:endParaRPr/>
          </a:p>
          <a:p>
            <a:pPr indent="-285750" lvl="1" marL="742950" rtl="0" algn="l">
              <a:spcBef>
                <a:spcPts val="400"/>
              </a:spcBef>
              <a:spcAft>
                <a:spcPts val="0"/>
              </a:spcAft>
              <a:buClr>
                <a:schemeClr val="dk1"/>
              </a:buClr>
              <a:buSzPts val="2000"/>
              <a:buChar char="–"/>
            </a:pPr>
            <a:r>
              <a:rPr lang="en-US" sz="2000"/>
              <a:t>either fully executed or rolled back as if it never occurred</a:t>
            </a:r>
            <a:endParaRPr/>
          </a:p>
          <a:p>
            <a:pPr indent="-342900" lvl="0" marL="342900" rtl="0" algn="l">
              <a:spcBef>
                <a:spcPts val="400"/>
              </a:spcBef>
              <a:spcAft>
                <a:spcPts val="0"/>
              </a:spcAft>
              <a:buClr>
                <a:schemeClr val="dk1"/>
              </a:buClr>
              <a:buSzPts val="2000"/>
              <a:buChar char="•"/>
            </a:pPr>
            <a:r>
              <a:rPr lang="en-US" sz="2000"/>
              <a:t>Isolation from concurrent transactions</a:t>
            </a:r>
            <a:endParaRPr/>
          </a:p>
          <a:p>
            <a:pPr indent="-215900" lvl="0" marL="342900" rtl="0" algn="l">
              <a:spcBef>
                <a:spcPts val="400"/>
              </a:spcBef>
              <a:spcAft>
                <a:spcPts val="0"/>
              </a:spcAft>
              <a:buClr>
                <a:schemeClr val="dk1"/>
              </a:buClr>
              <a:buSzPts val="2000"/>
              <a:buNone/>
            </a:pPr>
            <a:r>
              <a:t/>
            </a:r>
            <a:endParaRPr sz="2000"/>
          </a:p>
          <a:p>
            <a:pPr indent="-215900" lvl="0" marL="342900" rtl="0" algn="l">
              <a:spcBef>
                <a:spcPts val="400"/>
              </a:spcBef>
              <a:spcAft>
                <a:spcPts val="0"/>
              </a:spcAft>
              <a:buClr>
                <a:schemeClr val="dk1"/>
              </a:buClr>
              <a:buSzPts val="2000"/>
              <a:buNone/>
            </a:pPr>
            <a:r>
              <a:t/>
            </a:r>
            <a:endParaRPr sz="2000"/>
          </a:p>
        </p:txBody>
      </p:sp>
      <p:sp>
        <p:nvSpPr>
          <p:cNvPr id="1097" name="Google Shape;1097;p1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
        <p:nvSpPr>
          <p:cNvPr id="1098" name="Google Shape;1098;p1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152"/>
          <p:cNvSpPr txBox="1"/>
          <p:nvPr>
            <p:ph type="title"/>
          </p:nvPr>
        </p:nvSpPr>
        <p:spPr>
          <a:xfrm>
            <a:off x="612864" y="1152990"/>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br>
              <a:rPr lang="en-US" sz="2000">
                <a:latin typeface="Calibri"/>
                <a:ea typeface="Calibri"/>
                <a:cs typeface="Calibri"/>
                <a:sym typeface="Calibri"/>
              </a:rPr>
            </a:br>
            <a:r>
              <a:rPr b="1" lang="en-US"/>
              <a:t>Basic Steps in Query Processing</a:t>
            </a:r>
            <a:br>
              <a:rPr lang="en-US" sz="2000">
                <a:latin typeface="Calibri"/>
                <a:ea typeface="Calibri"/>
                <a:cs typeface="Calibri"/>
                <a:sym typeface="Calibri"/>
              </a:rPr>
            </a:br>
            <a:br>
              <a:rPr lang="en-US" sz="2000">
                <a:latin typeface="Calibri"/>
                <a:ea typeface="Calibri"/>
                <a:cs typeface="Calibri"/>
                <a:sym typeface="Calibri"/>
              </a:rPr>
            </a:br>
            <a:r>
              <a:rPr lang="en-US" sz="3100">
                <a:latin typeface="Calibri"/>
                <a:ea typeface="Calibri"/>
                <a:cs typeface="Calibri"/>
                <a:sym typeface="Calibri"/>
              </a:rPr>
              <a:t>Query Processing is the activity performed in extracting data from the database. In query processing, it takes various steps for fetching the data from the database.</a:t>
            </a:r>
            <a:br>
              <a:rPr lang="en-US" sz="3100">
                <a:latin typeface="Calibri"/>
                <a:ea typeface="Calibri"/>
                <a:cs typeface="Calibri"/>
                <a:sym typeface="Calibri"/>
              </a:rPr>
            </a:br>
            <a:r>
              <a:rPr lang="en-US" sz="3100">
                <a:latin typeface="Calibri"/>
                <a:ea typeface="Calibri"/>
                <a:cs typeface="Calibri"/>
                <a:sym typeface="Calibri"/>
              </a:rPr>
              <a:t> </a:t>
            </a:r>
            <a:endParaRPr/>
          </a:p>
        </p:txBody>
      </p:sp>
      <p:sp>
        <p:nvSpPr>
          <p:cNvPr id="1105" name="Google Shape;1105;p152"/>
          <p:cNvSpPr txBox="1"/>
          <p:nvPr>
            <p:ph idx="1" type="body"/>
          </p:nvPr>
        </p:nvSpPr>
        <p:spPr>
          <a:xfrm>
            <a:off x="628650" y="1428750"/>
            <a:ext cx="6048375" cy="116205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None/>
            </a:pPr>
            <a:r>
              <a:t/>
            </a:r>
            <a:endParaRPr sz="2800"/>
          </a:p>
          <a:p>
            <a:pPr indent="-342900" lvl="0" marL="342900" rtl="0" algn="l">
              <a:spcBef>
                <a:spcPts val="560"/>
              </a:spcBef>
              <a:spcAft>
                <a:spcPts val="0"/>
              </a:spcAft>
              <a:buClr>
                <a:schemeClr val="dk1"/>
              </a:buClr>
              <a:buSzPts val="2800"/>
              <a:buFont typeface="Arial"/>
              <a:buNone/>
            </a:pPr>
            <a:r>
              <a:t/>
            </a:r>
            <a:endParaRPr sz="2800"/>
          </a:p>
          <a:p>
            <a:pPr indent="-342900" lvl="0" marL="342900" rtl="0" algn="l">
              <a:spcBef>
                <a:spcPts val="560"/>
              </a:spcBef>
              <a:spcAft>
                <a:spcPts val="0"/>
              </a:spcAft>
              <a:buClr>
                <a:schemeClr val="dk1"/>
              </a:buClr>
              <a:buSzPts val="2800"/>
              <a:buFont typeface="Arial"/>
              <a:buNone/>
            </a:pPr>
            <a:r>
              <a:t/>
            </a:r>
            <a:endParaRPr sz="2800"/>
          </a:p>
          <a:p>
            <a:pPr indent="-342900" lvl="0" marL="342900" rtl="0" algn="l">
              <a:spcBef>
                <a:spcPts val="560"/>
              </a:spcBef>
              <a:spcAft>
                <a:spcPts val="0"/>
              </a:spcAft>
              <a:buClr>
                <a:schemeClr val="dk1"/>
              </a:buClr>
              <a:buSzPts val="2800"/>
              <a:buFont typeface="Arial"/>
              <a:buNone/>
            </a:pPr>
            <a:r>
              <a:rPr lang="en-US" sz="2800"/>
              <a:t>1.	Parsing and translation</a:t>
            </a:r>
            <a:endParaRPr/>
          </a:p>
          <a:p>
            <a:pPr indent="-342900" lvl="0" marL="342900" rtl="0" algn="l">
              <a:spcBef>
                <a:spcPts val="560"/>
              </a:spcBef>
              <a:spcAft>
                <a:spcPts val="0"/>
              </a:spcAft>
              <a:buClr>
                <a:schemeClr val="dk1"/>
              </a:buClr>
              <a:buSzPts val="2800"/>
              <a:buFont typeface="Arial"/>
              <a:buNone/>
            </a:pPr>
            <a:r>
              <a:rPr lang="en-US" sz="2800"/>
              <a:t>2.	Optimization</a:t>
            </a:r>
            <a:endParaRPr/>
          </a:p>
          <a:p>
            <a:pPr indent="-342900" lvl="0" marL="342900" rtl="0" algn="l">
              <a:spcBef>
                <a:spcPts val="560"/>
              </a:spcBef>
              <a:spcAft>
                <a:spcPts val="0"/>
              </a:spcAft>
              <a:buClr>
                <a:schemeClr val="dk1"/>
              </a:buClr>
              <a:buSzPts val="2800"/>
              <a:buFont typeface="Arial"/>
              <a:buNone/>
            </a:pPr>
            <a:r>
              <a:rPr lang="en-US" sz="2800"/>
              <a:t>3.	Evaluation</a:t>
            </a:r>
            <a:endParaRPr/>
          </a:p>
        </p:txBody>
      </p:sp>
      <p:pic>
        <p:nvPicPr>
          <p:cNvPr id="1106" name="Google Shape;1106;p152"/>
          <p:cNvPicPr preferRelativeResize="0"/>
          <p:nvPr/>
        </p:nvPicPr>
        <p:blipFill rotWithShape="1">
          <a:blip r:embed="rId3">
            <a:alphaModFix/>
          </a:blip>
          <a:srcRect b="0" l="0" r="0" t="0"/>
          <a:stretch/>
        </p:blipFill>
        <p:spPr>
          <a:xfrm>
            <a:off x="4283968" y="3144180"/>
            <a:ext cx="4392488" cy="2978459"/>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0" name="Shape 1110"/>
        <p:cNvGrpSpPr/>
        <p:nvPr/>
      </p:nvGrpSpPr>
      <p:grpSpPr>
        <a:xfrm>
          <a:off x="0" y="0"/>
          <a:ext cx="0" cy="0"/>
          <a:chOff x="0" y="0"/>
          <a:chExt cx="0" cy="0"/>
        </a:xfrm>
      </p:grpSpPr>
      <p:sp>
        <p:nvSpPr>
          <p:cNvPr id="1111" name="Google Shape;1111;p153"/>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112" name="Google Shape;1112;p15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A 3-step process that transforms a </a:t>
            </a:r>
            <a:r>
              <a:rPr i="1" lang="en-US">
                <a:solidFill>
                  <a:srgbClr val="00B0F0"/>
                </a:solidFill>
              </a:rPr>
              <a:t>high-level query </a:t>
            </a:r>
            <a:r>
              <a:rPr lang="en-US"/>
              <a:t>(of relational calculus/SQL) into an equivalent and more efficient </a:t>
            </a:r>
            <a:r>
              <a:rPr i="1" lang="en-US">
                <a:solidFill>
                  <a:srgbClr val="00B0F0"/>
                </a:solidFill>
              </a:rPr>
              <a:t>lower-level query </a:t>
            </a:r>
            <a:r>
              <a:rPr lang="en-US"/>
              <a:t>(of relational algebra).</a:t>
            </a:r>
            <a:endParaRPr/>
          </a:p>
          <a:p>
            <a:pPr indent="-342900" lvl="0" marL="342900" rtl="0" algn="l">
              <a:spcBef>
                <a:spcPts val="640"/>
              </a:spcBef>
              <a:spcAft>
                <a:spcPts val="0"/>
              </a:spcAft>
              <a:buClr>
                <a:schemeClr val="dk1"/>
              </a:buClr>
              <a:buSzPts val="3200"/>
              <a:buNone/>
            </a:pPr>
            <a:r>
              <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154"/>
          <p:cNvSpPr txBox="1"/>
          <p:nvPr>
            <p:ph type="title"/>
          </p:nvPr>
        </p:nvSpPr>
        <p:spPr>
          <a:xfrm>
            <a:off x="1710930" y="495300"/>
            <a:ext cx="5468540" cy="4572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Basic Steps in Query Processing (Cont.)</a:t>
            </a:r>
            <a:endParaRPr/>
          </a:p>
        </p:txBody>
      </p:sp>
      <p:sp>
        <p:nvSpPr>
          <p:cNvPr id="1119" name="Google Shape;1119;p154"/>
          <p:cNvSpPr txBox="1"/>
          <p:nvPr>
            <p:ph idx="1" type="body"/>
          </p:nvPr>
        </p:nvSpPr>
        <p:spPr>
          <a:xfrm>
            <a:off x="1089423" y="1484784"/>
            <a:ext cx="6938961" cy="5184576"/>
          </a:xfrm>
          <a:prstGeom prst="rect">
            <a:avLst/>
          </a:prstGeom>
          <a:noFill/>
          <a:ln>
            <a:noFill/>
          </a:ln>
        </p:spPr>
        <p:txBody>
          <a:bodyPr anchorCtr="0" anchor="t" bIns="45700" lIns="91425" spcFirstLastPara="1" rIns="91425" wrap="square" tIns="45700">
            <a:normAutofit fontScale="92500" lnSpcReduction="20000"/>
          </a:bodyPr>
          <a:lstStyle/>
          <a:p>
            <a:pPr indent="-342931" lvl="0" marL="342900" rtl="0" algn="l">
              <a:lnSpc>
                <a:spcPct val="200000"/>
              </a:lnSpc>
              <a:spcBef>
                <a:spcPts val="0"/>
              </a:spcBef>
              <a:spcAft>
                <a:spcPts val="0"/>
              </a:spcAft>
              <a:buClr>
                <a:schemeClr val="dk1"/>
              </a:buClr>
              <a:buSzPct val="100000"/>
              <a:buChar char="•"/>
            </a:pPr>
            <a:r>
              <a:rPr lang="en-US" sz="2900"/>
              <a:t>Parsing and translation</a:t>
            </a:r>
            <a:endParaRPr/>
          </a:p>
          <a:p>
            <a:pPr indent="-342931" lvl="0" marL="342900" rtl="0" algn="l">
              <a:spcBef>
                <a:spcPts val="536"/>
              </a:spcBef>
              <a:spcAft>
                <a:spcPts val="0"/>
              </a:spcAft>
              <a:buClr>
                <a:schemeClr val="dk1"/>
              </a:buClr>
              <a:buSzPct val="100000"/>
              <a:buChar char="•"/>
            </a:pPr>
            <a:r>
              <a:rPr lang="en-US" sz="2900"/>
              <a:t>This is the </a:t>
            </a:r>
            <a:r>
              <a:rPr i="1" lang="en-US" sz="2900">
                <a:solidFill>
                  <a:srgbClr val="00B0F0"/>
                </a:solidFill>
              </a:rPr>
              <a:t>first step </a:t>
            </a:r>
            <a:r>
              <a:rPr lang="en-US" sz="2900"/>
              <a:t>of any query processing.</a:t>
            </a:r>
            <a:endParaRPr/>
          </a:p>
          <a:p>
            <a:pPr indent="-342931" lvl="0" marL="342900" rtl="0" algn="l">
              <a:spcBef>
                <a:spcPts val="536"/>
              </a:spcBef>
              <a:spcAft>
                <a:spcPts val="0"/>
              </a:spcAft>
              <a:buClr>
                <a:schemeClr val="dk1"/>
              </a:buClr>
              <a:buSzPct val="100000"/>
              <a:buChar char="•"/>
            </a:pPr>
            <a:r>
              <a:rPr lang="en-US" sz="2900"/>
              <a:t>The user typically writes his requests in </a:t>
            </a:r>
            <a:r>
              <a:rPr i="1" lang="en-US" sz="2900">
                <a:solidFill>
                  <a:srgbClr val="00B0F0"/>
                </a:solidFill>
              </a:rPr>
              <a:t>SQL language</a:t>
            </a:r>
            <a:r>
              <a:rPr lang="en-US" sz="2900"/>
              <a:t>.</a:t>
            </a:r>
            <a:endParaRPr/>
          </a:p>
          <a:p>
            <a:pPr indent="-342931" lvl="0" marL="342900" rtl="0" algn="l">
              <a:spcBef>
                <a:spcPts val="536"/>
              </a:spcBef>
              <a:spcAft>
                <a:spcPts val="0"/>
              </a:spcAft>
              <a:buClr>
                <a:schemeClr val="dk1"/>
              </a:buClr>
              <a:buSzPct val="100000"/>
              <a:buChar char="•"/>
            </a:pPr>
            <a:r>
              <a:rPr lang="en-US" sz="2900"/>
              <a:t>In order to process and execute this request, </a:t>
            </a:r>
            <a:r>
              <a:rPr i="1" lang="en-US" sz="2900">
                <a:solidFill>
                  <a:srgbClr val="00B0F0"/>
                </a:solidFill>
              </a:rPr>
              <a:t>DBMS has to convert it into low level – machine understandable language.</a:t>
            </a:r>
            <a:endParaRPr/>
          </a:p>
          <a:p>
            <a:pPr indent="-342931" lvl="0" marL="342900" rtl="0" algn="l">
              <a:spcBef>
                <a:spcPts val="536"/>
              </a:spcBef>
              <a:spcAft>
                <a:spcPts val="0"/>
              </a:spcAft>
              <a:buClr>
                <a:schemeClr val="dk1"/>
              </a:buClr>
              <a:buSzPct val="100000"/>
              <a:buChar char="•"/>
            </a:pPr>
            <a:r>
              <a:rPr lang="en-US" sz="2900"/>
              <a:t>Any query issued to the database is first picked by </a:t>
            </a:r>
            <a:r>
              <a:rPr i="1" lang="en-US" sz="2900">
                <a:solidFill>
                  <a:srgbClr val="00B0F0"/>
                </a:solidFill>
              </a:rPr>
              <a:t>query processor.</a:t>
            </a:r>
            <a:endParaRPr/>
          </a:p>
          <a:p>
            <a:pPr indent="-342931" lvl="0" marL="342900" rtl="0" algn="l">
              <a:spcBef>
                <a:spcPts val="536"/>
              </a:spcBef>
              <a:spcAft>
                <a:spcPts val="0"/>
              </a:spcAft>
              <a:buClr>
                <a:schemeClr val="dk1"/>
              </a:buClr>
              <a:buSzPct val="100000"/>
              <a:buChar char="•"/>
            </a:pPr>
            <a:r>
              <a:rPr lang="en-US" sz="2900"/>
              <a:t>It scans and parses the query into individual tokens and examines for the correctness of query.</a:t>
            </a:r>
            <a:endParaRPr/>
          </a:p>
          <a:p>
            <a:pPr indent="-121284" lvl="1" marL="742950" rtl="0" algn="l">
              <a:lnSpc>
                <a:spcPct val="200000"/>
              </a:lnSpc>
              <a:spcBef>
                <a:spcPts val="518"/>
              </a:spcBef>
              <a:spcAft>
                <a:spcPts val="0"/>
              </a:spcAft>
              <a:buClr>
                <a:schemeClr val="dk1"/>
              </a:buClr>
              <a:buSzPct val="100000"/>
              <a:buNone/>
            </a:pPr>
            <a:r>
              <a:t/>
            </a:r>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p155"/>
          <p:cNvSpPr txBox="1"/>
          <p:nvPr>
            <p:ph type="title"/>
          </p:nvPr>
        </p:nvSpPr>
        <p:spPr>
          <a:xfrm>
            <a:off x="1710930" y="495300"/>
            <a:ext cx="5468540" cy="4572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Basic Steps in Query Processing (Cont.)</a:t>
            </a:r>
            <a:endParaRPr/>
          </a:p>
        </p:txBody>
      </p:sp>
      <p:sp>
        <p:nvSpPr>
          <p:cNvPr id="1126" name="Google Shape;1126;p155"/>
          <p:cNvSpPr txBox="1"/>
          <p:nvPr>
            <p:ph idx="1" type="body"/>
          </p:nvPr>
        </p:nvSpPr>
        <p:spPr>
          <a:xfrm>
            <a:off x="1089423" y="1484784"/>
            <a:ext cx="6938961" cy="5184576"/>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Check syntax and verify relations.</a:t>
            </a:r>
            <a:endParaRPr/>
          </a:p>
          <a:p>
            <a:pPr indent="-342900" lvl="0" marL="342900" rtl="0" algn="l">
              <a:spcBef>
                <a:spcPts val="592"/>
              </a:spcBef>
              <a:spcAft>
                <a:spcPts val="0"/>
              </a:spcAft>
              <a:buClr>
                <a:schemeClr val="dk1"/>
              </a:buClr>
              <a:buSzPct val="100000"/>
              <a:buChar char="•"/>
            </a:pPr>
            <a:r>
              <a:rPr lang="en-US"/>
              <a:t>Translate the query into an equivalent </a:t>
            </a:r>
            <a:r>
              <a:rPr i="1" lang="en-US">
                <a:solidFill>
                  <a:srgbClr val="00B0F0"/>
                </a:solidFill>
              </a:rPr>
              <a:t>relational algebra expression.</a:t>
            </a:r>
            <a:endParaRPr/>
          </a:p>
          <a:p>
            <a:pPr indent="-342900" lvl="0" marL="342900" rtl="0" algn="l">
              <a:spcBef>
                <a:spcPts val="592"/>
              </a:spcBef>
              <a:spcAft>
                <a:spcPts val="0"/>
              </a:spcAft>
              <a:buClr>
                <a:schemeClr val="dk1"/>
              </a:buClr>
              <a:buSzPct val="100000"/>
              <a:buChar char="•"/>
            </a:pPr>
            <a:r>
              <a:rPr lang="en-US"/>
              <a:t>Once it is passed, then it converts each tokens into </a:t>
            </a:r>
            <a:r>
              <a:rPr i="1" lang="en-US">
                <a:solidFill>
                  <a:srgbClr val="00B0F0"/>
                </a:solidFill>
              </a:rPr>
              <a:t>relational expressions, trees and graphs.</a:t>
            </a:r>
            <a:endParaRPr/>
          </a:p>
          <a:p>
            <a:pPr indent="-342900" lvl="0" marL="342900" rtl="0" algn="l">
              <a:spcBef>
                <a:spcPts val="592"/>
              </a:spcBef>
              <a:spcAft>
                <a:spcPts val="0"/>
              </a:spcAft>
              <a:buClr>
                <a:schemeClr val="dk1"/>
              </a:buClr>
              <a:buSzPct val="100000"/>
              <a:buChar char="•"/>
            </a:pPr>
            <a:r>
              <a:rPr lang="en-US"/>
              <a:t>This phase of query processing is known as parsing and translation phase.</a:t>
            </a:r>
            <a:endParaRPr i="1">
              <a:solidFill>
                <a:srgbClr val="00B0F0"/>
              </a:solidFill>
            </a:endParaRPr>
          </a:p>
          <a:p>
            <a:pPr indent="-342900" lvl="0" marL="342900" rtl="0" algn="l">
              <a:spcBef>
                <a:spcPts val="592"/>
              </a:spcBef>
              <a:spcAft>
                <a:spcPts val="0"/>
              </a:spcAft>
              <a:buClr>
                <a:schemeClr val="dk1"/>
              </a:buClr>
              <a:buSzPct val="100000"/>
              <a:buChar char="•"/>
            </a:pPr>
            <a:r>
              <a:rPr lang="en-US"/>
              <a:t>Example</a:t>
            </a:r>
            <a:endParaRPr/>
          </a:p>
          <a:p>
            <a:pPr indent="-342900" lvl="0" marL="342900" rtl="0" algn="l">
              <a:spcBef>
                <a:spcPts val="592"/>
              </a:spcBef>
              <a:spcAft>
                <a:spcPts val="0"/>
              </a:spcAft>
              <a:buClr>
                <a:schemeClr val="dk1"/>
              </a:buClr>
              <a:buSzPct val="100000"/>
              <a:buChar char="•"/>
            </a:pPr>
            <a:r>
              <a:rPr lang="en-US"/>
              <a:t>SELECT *FROM STUDENT s, CLASS c WHERE s.CLASS_ID = c.CLASS_ID AND c.CLASS_NAME = ‘DESIGN_01’;</a:t>
            </a:r>
            <a:endParaRPr/>
          </a:p>
          <a:p>
            <a:pPr indent="-285750" lvl="1" marL="742950" rtl="0" algn="l">
              <a:lnSpc>
                <a:spcPct val="200000"/>
              </a:lnSpc>
              <a:spcBef>
                <a:spcPts val="518"/>
              </a:spcBef>
              <a:spcAft>
                <a:spcPts val="0"/>
              </a:spcAft>
              <a:buClr>
                <a:schemeClr val="dk1"/>
              </a:buClr>
              <a:buSzPct val="100000"/>
              <a:buNone/>
            </a:pPr>
            <a:r>
              <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156"/>
          <p:cNvSpPr txBox="1"/>
          <p:nvPr>
            <p:ph type="title"/>
          </p:nvPr>
        </p:nvSpPr>
        <p:spPr>
          <a:xfrm>
            <a:off x="1710930" y="495300"/>
            <a:ext cx="5468540" cy="4572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Basic Steps in Query Processing (Cont.)</a:t>
            </a:r>
            <a:endParaRPr/>
          </a:p>
        </p:txBody>
      </p:sp>
      <p:sp>
        <p:nvSpPr>
          <p:cNvPr id="1133" name="Google Shape;1133;p156"/>
          <p:cNvSpPr txBox="1"/>
          <p:nvPr>
            <p:ph idx="1" type="body"/>
          </p:nvPr>
        </p:nvSpPr>
        <p:spPr>
          <a:xfrm>
            <a:off x="1089423" y="1484784"/>
            <a:ext cx="6938961" cy="5184576"/>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The query processor scans the SQL query submitted and divides into individual meaningful tokens.</a:t>
            </a:r>
            <a:endParaRPr/>
          </a:p>
          <a:p>
            <a:pPr indent="-342900" lvl="0" marL="342900" rtl="0" algn="l">
              <a:spcBef>
                <a:spcPts val="592"/>
              </a:spcBef>
              <a:spcAft>
                <a:spcPts val="0"/>
              </a:spcAft>
              <a:buClr>
                <a:schemeClr val="dk1"/>
              </a:buClr>
              <a:buSzPct val="100000"/>
              <a:buChar char="•"/>
            </a:pPr>
            <a:r>
              <a:rPr lang="en-US"/>
              <a:t>In our example, </a:t>
            </a:r>
            <a:r>
              <a:rPr b="1" lang="en-US">
                <a:solidFill>
                  <a:srgbClr val="00B0F0"/>
                </a:solidFill>
              </a:rPr>
              <a:t>’SELECT * FROM’, ‘STUDENT s’</a:t>
            </a:r>
            <a:r>
              <a:rPr lang="en-US"/>
              <a:t>, </a:t>
            </a:r>
            <a:r>
              <a:rPr b="1" lang="en-US"/>
              <a:t>‘CLASS c’</a:t>
            </a:r>
            <a:r>
              <a:rPr lang="en-US"/>
              <a:t>, </a:t>
            </a:r>
            <a:r>
              <a:rPr b="1" lang="en-US">
                <a:solidFill>
                  <a:srgbClr val="00B0F0"/>
                </a:solidFill>
              </a:rPr>
              <a:t>‘WHERE’,</a:t>
            </a:r>
            <a:r>
              <a:rPr lang="en-US"/>
              <a:t> </a:t>
            </a:r>
            <a:r>
              <a:rPr b="1" lang="en-US"/>
              <a:t>‘s.CLASS_ID = c.CLASS_ID’</a:t>
            </a:r>
            <a:r>
              <a:rPr lang="en-US"/>
              <a:t>, </a:t>
            </a:r>
            <a:r>
              <a:rPr b="1" lang="en-US">
                <a:solidFill>
                  <a:srgbClr val="00B0F0"/>
                </a:solidFill>
              </a:rPr>
              <a:t>‘AND’</a:t>
            </a:r>
            <a:r>
              <a:rPr lang="en-US"/>
              <a:t> and </a:t>
            </a:r>
            <a:r>
              <a:rPr b="1" lang="en-US"/>
              <a:t>‘c.CLASS_NAME = ‘DESIGN_01’’</a:t>
            </a:r>
            <a:r>
              <a:rPr lang="en-US"/>
              <a:t> are the different tokens.</a:t>
            </a:r>
            <a:endParaRPr/>
          </a:p>
          <a:p>
            <a:pPr indent="-342900" lvl="0" marL="342900" rtl="0" algn="l">
              <a:spcBef>
                <a:spcPts val="592"/>
              </a:spcBef>
              <a:spcAft>
                <a:spcPts val="0"/>
              </a:spcAft>
              <a:buClr>
                <a:schemeClr val="dk1"/>
              </a:buClr>
              <a:buSzPct val="100000"/>
              <a:buChar char="•"/>
            </a:pPr>
            <a:r>
              <a:rPr lang="en-US"/>
              <a:t>It files query on the </a:t>
            </a:r>
            <a:r>
              <a:rPr i="1" lang="en-US">
                <a:solidFill>
                  <a:srgbClr val="00B0F0"/>
                </a:solidFill>
              </a:rPr>
              <a:t>data dictionary </a:t>
            </a:r>
            <a:r>
              <a:rPr lang="en-US"/>
              <a:t>tables(read-only set of tables) to verify if the tables and columns in these tokens exists or not.</a:t>
            </a:r>
            <a:endParaRPr/>
          </a:p>
          <a:p>
            <a:pPr indent="-285750" lvl="1" marL="742950" rtl="0" algn="l">
              <a:lnSpc>
                <a:spcPct val="200000"/>
              </a:lnSpc>
              <a:spcBef>
                <a:spcPts val="518"/>
              </a:spcBef>
              <a:spcAft>
                <a:spcPts val="0"/>
              </a:spcAft>
              <a:buClr>
                <a:schemeClr val="dk1"/>
              </a:buClr>
              <a:buSzPct val="100000"/>
              <a:buNone/>
            </a:pPr>
            <a:r>
              <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8" name="Shape 1138"/>
        <p:cNvGrpSpPr/>
        <p:nvPr/>
      </p:nvGrpSpPr>
      <p:grpSpPr>
        <a:xfrm>
          <a:off x="0" y="0"/>
          <a:ext cx="0" cy="0"/>
          <a:chOff x="0" y="0"/>
          <a:chExt cx="0" cy="0"/>
        </a:xfrm>
      </p:grpSpPr>
      <p:sp>
        <p:nvSpPr>
          <p:cNvPr id="1139" name="Google Shape;1139;p157"/>
          <p:cNvSpPr txBox="1"/>
          <p:nvPr>
            <p:ph type="title"/>
          </p:nvPr>
        </p:nvSpPr>
        <p:spPr>
          <a:xfrm>
            <a:off x="1710930" y="495300"/>
            <a:ext cx="5468540" cy="4572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Basic Steps in Query Processing (Cont.)</a:t>
            </a:r>
            <a:endParaRPr/>
          </a:p>
        </p:txBody>
      </p:sp>
      <p:sp>
        <p:nvSpPr>
          <p:cNvPr id="1140" name="Google Shape;1140;p157"/>
          <p:cNvSpPr txBox="1"/>
          <p:nvPr>
            <p:ph idx="1" type="body"/>
          </p:nvPr>
        </p:nvSpPr>
        <p:spPr>
          <a:xfrm>
            <a:off x="1089423" y="1484784"/>
            <a:ext cx="6938961" cy="5184576"/>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FF0000"/>
              </a:buClr>
              <a:buSzPts val="3200"/>
              <a:buChar char="•"/>
            </a:pPr>
            <a:r>
              <a:rPr b="1" lang="en-US">
                <a:solidFill>
                  <a:srgbClr val="FF0000"/>
                </a:solidFill>
              </a:rPr>
              <a:t>Relational Algebra</a:t>
            </a:r>
            <a:endParaRPr/>
          </a:p>
          <a:p>
            <a:pPr indent="-342900" lvl="0" marL="342900" rtl="0" algn="l">
              <a:spcBef>
                <a:spcPts val="640"/>
              </a:spcBef>
              <a:spcAft>
                <a:spcPts val="0"/>
              </a:spcAft>
              <a:buClr>
                <a:schemeClr val="dk1"/>
              </a:buClr>
              <a:buSzPts val="3200"/>
              <a:buChar char="•"/>
            </a:pPr>
            <a:r>
              <a:rPr lang="en-US"/>
              <a:t>The below query can be translated into either of the following relational-algebra expressions:</a:t>
            </a:r>
            <a:endParaRPr/>
          </a:p>
          <a:p>
            <a:pPr indent="0" lvl="0" marL="1143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b="1" lang="en-US"/>
              <a:t>select </a:t>
            </a:r>
            <a:r>
              <a:rPr i="1" lang="en-US"/>
              <a:t>salary </a:t>
            </a:r>
            <a:r>
              <a:rPr b="1" lang="en-US"/>
              <a:t>from </a:t>
            </a:r>
            <a:r>
              <a:rPr i="1" lang="en-US"/>
              <a:t>instructor </a:t>
            </a:r>
            <a:r>
              <a:rPr b="1" lang="en-US"/>
              <a:t>where </a:t>
            </a:r>
            <a:r>
              <a:rPr i="1" lang="en-US"/>
              <a:t>salary &lt; </a:t>
            </a:r>
            <a:r>
              <a:rPr lang="en-US"/>
              <a:t>75000;</a:t>
            </a:r>
            <a:endParaRPr/>
          </a:p>
          <a:p>
            <a:pPr indent="-342900" lvl="0" marL="342900" rtl="0" algn="l">
              <a:spcBef>
                <a:spcPts val="640"/>
              </a:spcBef>
              <a:spcAft>
                <a:spcPts val="0"/>
              </a:spcAft>
              <a:buClr>
                <a:schemeClr val="dk1"/>
              </a:buClr>
              <a:buSzPts val="3200"/>
              <a:buChar char="•"/>
            </a:pPr>
            <a:r>
              <a:rPr lang="en-US"/>
              <a:t>., σ</a:t>
            </a:r>
            <a:r>
              <a:rPr baseline="-25000" i="1" lang="en-US"/>
              <a:t>salary</a:t>
            </a:r>
            <a:r>
              <a:rPr baseline="-25000" lang="en-US"/>
              <a:t>&lt;75000</a:t>
            </a:r>
            <a:r>
              <a:rPr lang="en-US"/>
              <a:t>(∏</a:t>
            </a:r>
            <a:r>
              <a:rPr baseline="-25000" i="1" lang="en-US"/>
              <a:t>salary</a:t>
            </a:r>
            <a:r>
              <a:rPr lang="en-US"/>
              <a:t>(</a:t>
            </a:r>
            <a:r>
              <a:rPr i="1" lang="en-US"/>
              <a:t>instructor)) </a:t>
            </a:r>
            <a:r>
              <a:rPr lang="en-US"/>
              <a:t>is equivalent to </a:t>
            </a:r>
            <a:br>
              <a:rPr lang="en-US"/>
            </a:br>
            <a:r>
              <a:rPr lang="en-US"/>
              <a:t>         ∏</a:t>
            </a:r>
            <a:r>
              <a:rPr baseline="-25000" i="1" lang="en-US"/>
              <a:t>salary</a:t>
            </a:r>
            <a:r>
              <a:rPr lang="en-US"/>
              <a:t>(σ</a:t>
            </a:r>
            <a:r>
              <a:rPr baseline="-25000" i="1" lang="en-US"/>
              <a:t>salary</a:t>
            </a:r>
            <a:r>
              <a:rPr baseline="-25000" lang="en-US"/>
              <a:t>&lt;75000</a:t>
            </a:r>
            <a:r>
              <a:rPr lang="en-US"/>
              <a:t>(</a:t>
            </a:r>
            <a:r>
              <a:rPr i="1" lang="en-US"/>
              <a:t>instructor))</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285750" lvl="1" marL="742950" rtl="0" algn="l">
              <a:lnSpc>
                <a:spcPct val="200000"/>
              </a:lnSpc>
              <a:spcBef>
                <a:spcPts val="560"/>
              </a:spcBef>
              <a:spcAft>
                <a:spcPts val="0"/>
              </a:spcAft>
              <a:buClr>
                <a:schemeClr val="dk1"/>
              </a:buClr>
              <a:buSzPts val="2800"/>
              <a:buNone/>
            </a:pPr>
            <a:r>
              <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4" name="Shape 1144"/>
        <p:cNvGrpSpPr/>
        <p:nvPr/>
      </p:nvGrpSpPr>
      <p:grpSpPr>
        <a:xfrm>
          <a:off x="0" y="0"/>
          <a:ext cx="0" cy="0"/>
          <a:chOff x="0" y="0"/>
          <a:chExt cx="0" cy="0"/>
        </a:xfrm>
      </p:grpSpPr>
      <p:sp>
        <p:nvSpPr>
          <p:cNvPr id="1145" name="Google Shape;1145;p158"/>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Relational Algebra</a:t>
            </a:r>
            <a:endParaRPr/>
          </a:p>
        </p:txBody>
      </p:sp>
      <p:sp>
        <p:nvSpPr>
          <p:cNvPr id="1146" name="Google Shape;1146;p15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Relational algebra is a procedural query language, which takes instances of relations as input and yields instances of relations as output.</a:t>
            </a:r>
            <a:endParaRPr/>
          </a:p>
          <a:p>
            <a:pPr indent="-342900" lvl="0" marL="342900" rtl="0" algn="l">
              <a:spcBef>
                <a:spcPts val="640"/>
              </a:spcBef>
              <a:spcAft>
                <a:spcPts val="0"/>
              </a:spcAft>
              <a:buClr>
                <a:schemeClr val="dk1"/>
              </a:buClr>
              <a:buSzPts val="3200"/>
              <a:buChar char="•"/>
            </a:pPr>
            <a:r>
              <a:rPr lang="en-US"/>
              <a:t>It uses operators to perform queries.</a:t>
            </a:r>
            <a:endParaRPr/>
          </a:p>
          <a:p>
            <a:pPr indent="-342900" lvl="0" marL="342900" rtl="0" algn="l">
              <a:spcBef>
                <a:spcPts val="640"/>
              </a:spcBef>
              <a:spcAft>
                <a:spcPts val="0"/>
              </a:spcAft>
              <a:buClr>
                <a:schemeClr val="dk1"/>
              </a:buClr>
              <a:buSzPts val="3200"/>
              <a:buChar char="•"/>
            </a:pPr>
            <a:r>
              <a:rPr lang="en-US"/>
              <a:t>An operator can be either </a:t>
            </a:r>
            <a:r>
              <a:rPr i="1" lang="en-US">
                <a:solidFill>
                  <a:srgbClr val="00B0F0"/>
                </a:solidFill>
              </a:rPr>
              <a:t>unary </a:t>
            </a:r>
            <a:r>
              <a:rPr lang="en-US"/>
              <a:t>or</a:t>
            </a:r>
            <a:r>
              <a:rPr i="1" lang="en-US">
                <a:solidFill>
                  <a:srgbClr val="00B0F0"/>
                </a:solidFill>
              </a:rPr>
              <a:t> binary.</a:t>
            </a:r>
            <a:endParaRPr/>
          </a:p>
          <a:p>
            <a:pPr indent="-342900" lvl="0" marL="342900" rtl="0" algn="l">
              <a:spcBef>
                <a:spcPts val="640"/>
              </a:spcBef>
              <a:spcAft>
                <a:spcPts val="0"/>
              </a:spcAft>
              <a:buClr>
                <a:schemeClr val="dk1"/>
              </a:buClr>
              <a:buSzPts val="3200"/>
              <a:buNone/>
            </a:pPr>
            <a:r>
              <a:t/>
            </a:r>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sp>
        <p:nvSpPr>
          <p:cNvPr id="1151" name="Google Shape;1151;p159"/>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152" name="Google Shape;1152;p15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The fundamental operations of relational algebra are as follows −</a:t>
            </a:r>
            <a:endParaRPr i="1">
              <a:solidFill>
                <a:srgbClr val="00B0F0"/>
              </a:solidFill>
            </a:endParaRPr>
          </a:p>
          <a:p>
            <a:pPr indent="-285750" lvl="1" marL="742950" rtl="0" algn="l">
              <a:spcBef>
                <a:spcPts val="518"/>
              </a:spcBef>
              <a:spcAft>
                <a:spcPts val="0"/>
              </a:spcAft>
              <a:buClr>
                <a:schemeClr val="dk1"/>
              </a:buClr>
              <a:buSzPct val="100000"/>
              <a:buChar char="–"/>
            </a:pPr>
            <a:r>
              <a:rPr lang="en-US"/>
              <a:t>Select Operation</a:t>
            </a:r>
            <a:endParaRPr/>
          </a:p>
          <a:p>
            <a:pPr indent="-285750" lvl="1" marL="742950" rtl="0" algn="l">
              <a:spcBef>
                <a:spcPts val="518"/>
              </a:spcBef>
              <a:spcAft>
                <a:spcPts val="0"/>
              </a:spcAft>
              <a:buClr>
                <a:schemeClr val="dk1"/>
              </a:buClr>
              <a:buSzPct val="100000"/>
              <a:buChar char="–"/>
            </a:pPr>
            <a:r>
              <a:rPr lang="en-US"/>
              <a:t>Project Operation</a:t>
            </a:r>
            <a:endParaRPr/>
          </a:p>
          <a:p>
            <a:pPr indent="-285750" lvl="1" marL="742950" rtl="0" algn="l">
              <a:spcBef>
                <a:spcPts val="518"/>
              </a:spcBef>
              <a:spcAft>
                <a:spcPts val="0"/>
              </a:spcAft>
              <a:buClr>
                <a:schemeClr val="dk1"/>
              </a:buClr>
              <a:buSzPct val="100000"/>
              <a:buChar char="–"/>
            </a:pPr>
            <a:r>
              <a:rPr lang="en-US"/>
              <a:t>Composition of Relational Operations</a:t>
            </a:r>
            <a:endParaRPr/>
          </a:p>
          <a:p>
            <a:pPr indent="-285750" lvl="1" marL="742950" rtl="0" algn="l">
              <a:spcBef>
                <a:spcPts val="518"/>
              </a:spcBef>
              <a:spcAft>
                <a:spcPts val="0"/>
              </a:spcAft>
              <a:buClr>
                <a:schemeClr val="dk1"/>
              </a:buClr>
              <a:buSzPct val="100000"/>
              <a:buChar char="–"/>
            </a:pPr>
            <a:r>
              <a:rPr lang="en-US"/>
              <a:t>Union Operation</a:t>
            </a:r>
            <a:endParaRPr/>
          </a:p>
          <a:p>
            <a:pPr indent="-285750" lvl="1" marL="742950" rtl="0" algn="l">
              <a:spcBef>
                <a:spcPts val="518"/>
              </a:spcBef>
              <a:spcAft>
                <a:spcPts val="0"/>
              </a:spcAft>
              <a:buClr>
                <a:schemeClr val="dk1"/>
              </a:buClr>
              <a:buSzPct val="100000"/>
              <a:buChar char="–"/>
            </a:pPr>
            <a:r>
              <a:rPr lang="en-US"/>
              <a:t>Set intersection operation</a:t>
            </a:r>
            <a:endParaRPr/>
          </a:p>
          <a:p>
            <a:pPr indent="-285750" lvl="1" marL="742950" rtl="0" algn="l">
              <a:spcBef>
                <a:spcPts val="518"/>
              </a:spcBef>
              <a:spcAft>
                <a:spcPts val="0"/>
              </a:spcAft>
              <a:buClr>
                <a:schemeClr val="dk1"/>
              </a:buClr>
              <a:buSzPct val="100000"/>
              <a:buChar char="–"/>
            </a:pPr>
            <a:r>
              <a:rPr lang="en-US"/>
              <a:t>Set-Difference Operation</a:t>
            </a:r>
            <a:endParaRPr/>
          </a:p>
          <a:p>
            <a:pPr indent="-285750" lvl="1" marL="742950" rtl="0" algn="l">
              <a:spcBef>
                <a:spcPts val="518"/>
              </a:spcBef>
              <a:spcAft>
                <a:spcPts val="0"/>
              </a:spcAft>
              <a:buClr>
                <a:schemeClr val="dk1"/>
              </a:buClr>
              <a:buSzPct val="100000"/>
              <a:buChar char="–"/>
            </a:pPr>
            <a:r>
              <a:rPr lang="en-US"/>
              <a:t>Cartesian-Product Operation</a:t>
            </a:r>
            <a:endParaRPr/>
          </a:p>
          <a:p>
            <a:pPr indent="-285750" lvl="1" marL="742950" rtl="0" algn="l">
              <a:spcBef>
                <a:spcPts val="518"/>
              </a:spcBef>
              <a:spcAft>
                <a:spcPts val="0"/>
              </a:spcAft>
              <a:buClr>
                <a:schemeClr val="dk1"/>
              </a:buClr>
              <a:buSzPct val="100000"/>
              <a:buChar char="–"/>
            </a:pPr>
            <a:r>
              <a:rPr lang="en-US"/>
              <a:t>Rename Operation</a:t>
            </a:r>
            <a:endParaRPr/>
          </a:p>
          <a:p>
            <a:pPr indent="-342900" lvl="0" marL="342900" rtl="0" algn="l">
              <a:spcBef>
                <a:spcPts val="592"/>
              </a:spcBef>
              <a:spcAft>
                <a:spcPts val="0"/>
              </a:spcAft>
              <a:buClr>
                <a:schemeClr val="dk1"/>
              </a:buClr>
              <a:buSzPct val="100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3399"/>
              </a:buClr>
              <a:buSzPts val="3600"/>
              <a:buNone/>
            </a:pPr>
            <a:r>
              <a:rPr lang="en-US" sz="3600">
                <a:solidFill>
                  <a:srgbClr val="003399"/>
                </a:solidFill>
                <a:latin typeface="Times New Roman"/>
                <a:ea typeface="Times New Roman"/>
                <a:cs typeface="Times New Roman"/>
                <a:sym typeface="Times New Roman"/>
              </a:rPr>
              <a:t>Large Data Objects</a:t>
            </a:r>
            <a:endParaRPr/>
          </a:p>
          <a:p>
            <a:pPr indent="-609600" lvl="0" marL="6096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These are used for storing data objects like files and images:</a:t>
            </a:r>
            <a:endParaRPr/>
          </a:p>
          <a:p>
            <a:pPr indent="-609600" lvl="0" marL="609600" rtl="0" algn="just">
              <a:spcBef>
                <a:spcPts val="480"/>
              </a:spcBef>
              <a:spcAft>
                <a:spcPts val="0"/>
              </a:spcAft>
              <a:buClr>
                <a:schemeClr val="dk1"/>
              </a:buClr>
              <a:buSzPts val="2400"/>
              <a:buChar char="•"/>
            </a:pPr>
            <a:r>
              <a:rPr b="1" lang="en-US" sz="2400">
                <a:latin typeface="Times New Roman"/>
                <a:ea typeface="Times New Roman"/>
                <a:cs typeface="Times New Roman"/>
                <a:sym typeface="Times New Roman"/>
              </a:rPr>
              <a:t>There are two types</a:t>
            </a:r>
            <a:r>
              <a:rPr lang="en-US" sz="2400">
                <a:latin typeface="Times New Roman"/>
                <a:ea typeface="Times New Roman"/>
                <a:cs typeface="Times New Roman"/>
                <a:sym typeface="Times New Roman"/>
              </a:rPr>
              <a:t>:</a:t>
            </a:r>
            <a:endParaRPr/>
          </a:p>
          <a:p>
            <a:pPr indent="-533400" lvl="1" marL="1100138"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Character Large Objects (clobs)</a:t>
            </a:r>
            <a:endParaRPr/>
          </a:p>
          <a:p>
            <a:pPr indent="-533400" lvl="1" marL="1100138"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Binary Large Objects (blobs)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6" name="Shape 1156"/>
        <p:cNvGrpSpPr/>
        <p:nvPr/>
      </p:nvGrpSpPr>
      <p:grpSpPr>
        <a:xfrm>
          <a:off x="0" y="0"/>
          <a:ext cx="0" cy="0"/>
          <a:chOff x="0" y="0"/>
          <a:chExt cx="0" cy="0"/>
        </a:xfrm>
      </p:grpSpPr>
      <p:sp>
        <p:nvSpPr>
          <p:cNvPr id="1157" name="Google Shape;1157;p160"/>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158" name="Google Shape;1158;p16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rgbClr val="FF0000"/>
              </a:buClr>
              <a:buSzPct val="100000"/>
              <a:buChar char="•"/>
            </a:pPr>
            <a:r>
              <a:rPr b="1" lang="en-US">
                <a:solidFill>
                  <a:srgbClr val="FF0000"/>
                </a:solidFill>
              </a:rPr>
              <a:t>Select Operation (σ)</a:t>
            </a:r>
            <a:endParaRPr/>
          </a:p>
          <a:p>
            <a:pPr indent="-342900" lvl="0" marL="342900" rtl="0" algn="l">
              <a:spcBef>
                <a:spcPts val="448"/>
              </a:spcBef>
              <a:spcAft>
                <a:spcPts val="0"/>
              </a:spcAft>
              <a:buClr>
                <a:schemeClr val="dk1"/>
              </a:buClr>
              <a:buSzPct val="100000"/>
              <a:buChar char="•"/>
            </a:pPr>
            <a:r>
              <a:rPr lang="en-US"/>
              <a:t>It selects tuples that satisfy the given predicate from a relation.</a:t>
            </a:r>
            <a:endParaRPr/>
          </a:p>
          <a:p>
            <a:pPr indent="-342900" lvl="0" marL="342900" rtl="0" algn="l">
              <a:spcBef>
                <a:spcPts val="448"/>
              </a:spcBef>
              <a:spcAft>
                <a:spcPts val="0"/>
              </a:spcAft>
              <a:buClr>
                <a:schemeClr val="dk1"/>
              </a:buClr>
              <a:buSzPct val="100000"/>
              <a:buChar char="•"/>
            </a:pPr>
            <a:r>
              <a:rPr lang="en-US"/>
              <a:t>Where </a:t>
            </a:r>
            <a:r>
              <a:rPr b="1" lang="en-US"/>
              <a:t>σ</a:t>
            </a:r>
            <a:r>
              <a:rPr lang="en-US"/>
              <a:t> stands for selection predicate and </a:t>
            </a:r>
            <a:r>
              <a:rPr b="1" lang="en-US"/>
              <a:t>r</a:t>
            </a:r>
            <a:r>
              <a:rPr lang="en-US"/>
              <a:t> stands for relation. </a:t>
            </a:r>
            <a:r>
              <a:rPr i="1" lang="en-US"/>
              <a:t>p</a:t>
            </a:r>
            <a:r>
              <a:rPr lang="en-US"/>
              <a:t> is prepositional logic formula which may use connectors like </a:t>
            </a:r>
            <a:r>
              <a:rPr b="1" lang="en-US"/>
              <a:t>and, or,</a:t>
            </a:r>
            <a:r>
              <a:rPr lang="en-US"/>
              <a:t> and </a:t>
            </a:r>
            <a:r>
              <a:rPr b="1" lang="en-US"/>
              <a:t>not</a:t>
            </a:r>
            <a:r>
              <a:rPr lang="en-US"/>
              <a:t>. </a:t>
            </a:r>
            <a:endParaRPr/>
          </a:p>
          <a:p>
            <a:pPr indent="-342900" lvl="0" marL="342900" rtl="0" algn="l">
              <a:spcBef>
                <a:spcPts val="448"/>
              </a:spcBef>
              <a:spcAft>
                <a:spcPts val="0"/>
              </a:spcAft>
              <a:buClr>
                <a:schemeClr val="dk1"/>
              </a:buClr>
              <a:buSzPct val="100000"/>
              <a:buChar char="•"/>
            </a:pPr>
            <a:r>
              <a:rPr lang="en-US"/>
              <a:t>Example</a:t>
            </a:r>
            <a:endParaRPr/>
          </a:p>
          <a:p>
            <a:pPr indent="-342900" lvl="0" marL="342900" rtl="0" algn="l">
              <a:spcBef>
                <a:spcPts val="448"/>
              </a:spcBef>
              <a:spcAft>
                <a:spcPts val="0"/>
              </a:spcAft>
              <a:buClr>
                <a:schemeClr val="dk1"/>
              </a:buClr>
              <a:buSzPct val="100000"/>
              <a:buChar char="•"/>
            </a:pPr>
            <a:r>
              <a:rPr lang="en-US"/>
              <a:t>σ</a:t>
            </a:r>
            <a:r>
              <a:rPr baseline="-25000" i="1" lang="en-US"/>
              <a:t>subject = "database"</a:t>
            </a:r>
            <a:r>
              <a:rPr lang="en-US"/>
              <a:t>(Books) </a:t>
            </a:r>
            <a:endParaRPr/>
          </a:p>
          <a:p>
            <a:pPr indent="-342900" lvl="0" marL="342900" rtl="0" algn="l">
              <a:spcBef>
                <a:spcPts val="448"/>
              </a:spcBef>
              <a:spcAft>
                <a:spcPts val="0"/>
              </a:spcAft>
              <a:buClr>
                <a:srgbClr val="00B0F0"/>
              </a:buClr>
              <a:buSzPct val="100000"/>
              <a:buChar char="•"/>
            </a:pPr>
            <a:r>
              <a:rPr b="1" lang="en-US">
                <a:solidFill>
                  <a:srgbClr val="00B0F0"/>
                </a:solidFill>
              </a:rPr>
              <a:t>Output</a:t>
            </a:r>
            <a:r>
              <a:rPr lang="en-US"/>
              <a:t> − Selects tuples from books where subject is 'database'.</a:t>
            </a:r>
            <a:endParaRPr/>
          </a:p>
          <a:p>
            <a:pPr indent="-342900" lvl="0" marL="342900" rtl="0" algn="l">
              <a:spcBef>
                <a:spcPts val="448"/>
              </a:spcBef>
              <a:spcAft>
                <a:spcPts val="0"/>
              </a:spcAft>
              <a:buClr>
                <a:schemeClr val="dk1"/>
              </a:buClr>
              <a:buSzPct val="100000"/>
              <a:buChar char="•"/>
            </a:pPr>
            <a:r>
              <a:rPr lang="en-US"/>
              <a:t>σ</a:t>
            </a:r>
            <a:r>
              <a:rPr baseline="-25000" lang="en-US"/>
              <a:t>subject = "database" and price = "450"</a:t>
            </a:r>
            <a:r>
              <a:rPr lang="en-US"/>
              <a:t>(Books) </a:t>
            </a:r>
            <a:endParaRPr/>
          </a:p>
          <a:p>
            <a:pPr indent="-342900" lvl="0" marL="342900" rtl="0" algn="l">
              <a:spcBef>
                <a:spcPts val="448"/>
              </a:spcBef>
              <a:spcAft>
                <a:spcPts val="0"/>
              </a:spcAft>
              <a:buClr>
                <a:srgbClr val="00B0F0"/>
              </a:buClr>
              <a:buSzPct val="100000"/>
              <a:buChar char="•"/>
            </a:pPr>
            <a:r>
              <a:rPr b="1" lang="en-US">
                <a:solidFill>
                  <a:srgbClr val="00B0F0"/>
                </a:solidFill>
              </a:rPr>
              <a:t>Output</a:t>
            </a:r>
            <a:r>
              <a:rPr lang="en-US"/>
              <a:t> − Selects tuples from books where subject is 'database' and 'price' is 450.</a:t>
            </a:r>
            <a:endParaRPr/>
          </a:p>
          <a:p>
            <a:pPr indent="-342900" lvl="0" marL="342900" rtl="0" algn="l">
              <a:spcBef>
                <a:spcPts val="448"/>
              </a:spcBef>
              <a:spcAft>
                <a:spcPts val="0"/>
              </a:spcAft>
              <a:buClr>
                <a:schemeClr val="dk1"/>
              </a:buClr>
              <a:buSzPct val="100000"/>
              <a:buNone/>
            </a:pPr>
            <a:r>
              <a:t/>
            </a:r>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2" name="Shape 1162"/>
        <p:cNvGrpSpPr/>
        <p:nvPr/>
      </p:nvGrpSpPr>
      <p:grpSpPr>
        <a:xfrm>
          <a:off x="0" y="0"/>
          <a:ext cx="0" cy="0"/>
          <a:chOff x="0" y="0"/>
          <a:chExt cx="0" cy="0"/>
        </a:xfrm>
      </p:grpSpPr>
      <p:sp>
        <p:nvSpPr>
          <p:cNvPr id="1163" name="Google Shape;1163;p161"/>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164" name="Google Shape;1164;p16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rgbClr val="FF0000"/>
              </a:buClr>
              <a:buSzPct val="100000"/>
              <a:buChar char="•"/>
            </a:pPr>
            <a:r>
              <a:rPr b="1" lang="en-US">
                <a:solidFill>
                  <a:srgbClr val="FF0000"/>
                </a:solidFill>
              </a:rPr>
              <a:t>Project Operation (∏)</a:t>
            </a:r>
            <a:endParaRPr/>
          </a:p>
          <a:p>
            <a:pPr indent="-342900" lvl="0" marL="342900" rtl="0" algn="l">
              <a:spcBef>
                <a:spcPts val="544"/>
              </a:spcBef>
              <a:spcAft>
                <a:spcPts val="0"/>
              </a:spcAft>
              <a:buClr>
                <a:schemeClr val="dk1"/>
              </a:buClr>
              <a:buSzPct val="100000"/>
              <a:buChar char="•"/>
            </a:pPr>
            <a:r>
              <a:rPr lang="en-US"/>
              <a:t>It projects column(s) that satisfy a given predicate.</a:t>
            </a:r>
            <a:endParaRPr/>
          </a:p>
          <a:p>
            <a:pPr indent="-342900" lvl="0" marL="342900" rtl="0" algn="l">
              <a:spcBef>
                <a:spcPts val="544"/>
              </a:spcBef>
              <a:spcAft>
                <a:spcPts val="0"/>
              </a:spcAft>
              <a:buClr>
                <a:schemeClr val="dk1"/>
              </a:buClr>
              <a:buSzPct val="100000"/>
              <a:buChar char="•"/>
            </a:pPr>
            <a:r>
              <a:rPr lang="en-US"/>
              <a:t>Notation − ∏</a:t>
            </a:r>
            <a:r>
              <a:rPr baseline="-25000" lang="en-US"/>
              <a:t>A1, A2, An</a:t>
            </a:r>
            <a:r>
              <a:rPr lang="en-US"/>
              <a:t> (r)</a:t>
            </a:r>
            <a:endParaRPr/>
          </a:p>
          <a:p>
            <a:pPr indent="-342900" lvl="0" marL="342900" rtl="0" algn="l">
              <a:spcBef>
                <a:spcPts val="544"/>
              </a:spcBef>
              <a:spcAft>
                <a:spcPts val="0"/>
              </a:spcAft>
              <a:buClr>
                <a:schemeClr val="dk1"/>
              </a:buClr>
              <a:buSzPct val="100000"/>
              <a:buChar char="•"/>
            </a:pPr>
            <a:r>
              <a:rPr lang="en-US"/>
              <a:t>Where A</a:t>
            </a:r>
            <a:r>
              <a:rPr baseline="-25000" lang="en-US"/>
              <a:t>1</a:t>
            </a:r>
            <a:r>
              <a:rPr lang="en-US"/>
              <a:t>, A</a:t>
            </a:r>
            <a:r>
              <a:rPr baseline="-25000" lang="en-US"/>
              <a:t>2</a:t>
            </a:r>
            <a:r>
              <a:rPr lang="en-US"/>
              <a:t> , A</a:t>
            </a:r>
            <a:r>
              <a:rPr baseline="-25000" lang="en-US"/>
              <a:t>n</a:t>
            </a:r>
            <a:r>
              <a:rPr lang="en-US"/>
              <a:t> are attribute names of relation </a:t>
            </a:r>
            <a:r>
              <a:rPr b="1" lang="en-US"/>
              <a:t>r</a:t>
            </a:r>
            <a:r>
              <a:rPr lang="en-US"/>
              <a:t>.</a:t>
            </a:r>
            <a:endParaRPr/>
          </a:p>
          <a:p>
            <a:pPr indent="-342900" lvl="0" marL="342900" rtl="0" algn="l">
              <a:spcBef>
                <a:spcPts val="544"/>
              </a:spcBef>
              <a:spcAft>
                <a:spcPts val="0"/>
              </a:spcAft>
              <a:buClr>
                <a:schemeClr val="dk1"/>
              </a:buClr>
              <a:buSzPct val="100000"/>
              <a:buChar char="•"/>
            </a:pPr>
            <a:r>
              <a:rPr lang="en-US"/>
              <a:t>Duplicate rows are automatically eliminated, as relation is a set.</a:t>
            </a:r>
            <a:endParaRPr/>
          </a:p>
          <a:p>
            <a:pPr indent="-342900" lvl="0" marL="342900" rtl="0" algn="l">
              <a:spcBef>
                <a:spcPts val="544"/>
              </a:spcBef>
              <a:spcAft>
                <a:spcPts val="0"/>
              </a:spcAft>
              <a:buClr>
                <a:schemeClr val="dk1"/>
              </a:buClr>
              <a:buSzPct val="100000"/>
              <a:buChar char="•"/>
            </a:pPr>
            <a:r>
              <a:rPr lang="en-US"/>
              <a:t>Example</a:t>
            </a:r>
            <a:endParaRPr/>
          </a:p>
          <a:p>
            <a:pPr indent="-342900" lvl="0" marL="342900" rtl="0" algn="l">
              <a:spcBef>
                <a:spcPts val="544"/>
              </a:spcBef>
              <a:spcAft>
                <a:spcPts val="0"/>
              </a:spcAft>
              <a:buClr>
                <a:schemeClr val="dk1"/>
              </a:buClr>
              <a:buSzPct val="100000"/>
              <a:buChar char="•"/>
            </a:pPr>
            <a:r>
              <a:rPr lang="en-US"/>
              <a:t>∏</a:t>
            </a:r>
            <a:r>
              <a:rPr baseline="-25000" lang="en-US"/>
              <a:t>subject, author</a:t>
            </a:r>
            <a:r>
              <a:rPr lang="en-US"/>
              <a:t> (Books) Selects and projects columns named as subject and author from the relation Books</a:t>
            </a:r>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8" name="Shape 1168"/>
        <p:cNvGrpSpPr/>
        <p:nvPr/>
      </p:nvGrpSpPr>
      <p:grpSpPr>
        <a:xfrm>
          <a:off x="0" y="0"/>
          <a:ext cx="0" cy="0"/>
          <a:chOff x="0" y="0"/>
          <a:chExt cx="0" cy="0"/>
        </a:xfrm>
      </p:grpSpPr>
      <p:sp>
        <p:nvSpPr>
          <p:cNvPr id="1169" name="Google Shape;1169;p162"/>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170" name="Google Shape;1170;p16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rgbClr val="FF0000"/>
              </a:buClr>
              <a:buSzPct val="100000"/>
              <a:buChar char="•"/>
            </a:pPr>
            <a:r>
              <a:rPr b="1" lang="en-US">
                <a:solidFill>
                  <a:srgbClr val="FF0000"/>
                </a:solidFill>
              </a:rPr>
              <a:t>Union Operation (∪)</a:t>
            </a:r>
            <a:endParaRPr/>
          </a:p>
          <a:p>
            <a:pPr indent="-342900" lvl="0" marL="342900" rtl="0" algn="l">
              <a:spcBef>
                <a:spcPts val="592"/>
              </a:spcBef>
              <a:spcAft>
                <a:spcPts val="0"/>
              </a:spcAft>
              <a:buClr>
                <a:schemeClr val="dk1"/>
              </a:buClr>
              <a:buSzPct val="100000"/>
              <a:buChar char="•"/>
            </a:pPr>
            <a:r>
              <a:rPr lang="en-US"/>
              <a:t>It performs binary union between two given relations and is defined as −</a:t>
            </a:r>
            <a:endParaRPr/>
          </a:p>
          <a:p>
            <a:pPr indent="-342900" lvl="0" marL="342900" rtl="0" algn="l">
              <a:spcBef>
                <a:spcPts val="592"/>
              </a:spcBef>
              <a:spcAft>
                <a:spcPts val="0"/>
              </a:spcAft>
              <a:buClr>
                <a:schemeClr val="dk1"/>
              </a:buClr>
              <a:buSzPct val="100000"/>
              <a:buChar char="•"/>
            </a:pPr>
            <a:r>
              <a:rPr lang="en-US"/>
              <a:t>r ∪ s = { t | t ∈ r or t ∈ s} </a:t>
            </a:r>
            <a:r>
              <a:rPr b="1" lang="en-US"/>
              <a:t>Notation</a:t>
            </a:r>
            <a:r>
              <a:rPr lang="en-US"/>
              <a:t> − r U s</a:t>
            </a:r>
            <a:endParaRPr/>
          </a:p>
          <a:p>
            <a:pPr indent="-342900" lvl="0" marL="342900" rtl="0" algn="l">
              <a:spcBef>
                <a:spcPts val="592"/>
              </a:spcBef>
              <a:spcAft>
                <a:spcPts val="0"/>
              </a:spcAft>
              <a:buClr>
                <a:schemeClr val="dk1"/>
              </a:buClr>
              <a:buSzPct val="100000"/>
              <a:buChar char="•"/>
            </a:pPr>
            <a:r>
              <a:rPr lang="en-US"/>
              <a:t>Where </a:t>
            </a:r>
            <a:r>
              <a:rPr b="1" lang="en-US"/>
              <a:t>r</a:t>
            </a:r>
            <a:r>
              <a:rPr lang="en-US"/>
              <a:t> and </a:t>
            </a:r>
            <a:r>
              <a:rPr b="1" lang="en-US"/>
              <a:t>s</a:t>
            </a:r>
            <a:r>
              <a:rPr lang="en-US"/>
              <a:t> are either database relations or relation result set (temporary relation).</a:t>
            </a:r>
            <a:endParaRPr/>
          </a:p>
          <a:p>
            <a:pPr indent="-342900" lvl="0" marL="342900" rtl="0" algn="l">
              <a:spcBef>
                <a:spcPts val="592"/>
              </a:spcBef>
              <a:spcAft>
                <a:spcPts val="0"/>
              </a:spcAft>
              <a:buClr>
                <a:schemeClr val="dk1"/>
              </a:buClr>
              <a:buSzPct val="100000"/>
              <a:buChar char="•"/>
            </a:pPr>
            <a:r>
              <a:rPr lang="en-US"/>
              <a:t>Example</a:t>
            </a:r>
            <a:endParaRPr/>
          </a:p>
          <a:p>
            <a:pPr indent="-342900" lvl="0" marL="342900" rtl="0" algn="l">
              <a:spcBef>
                <a:spcPts val="592"/>
              </a:spcBef>
              <a:spcAft>
                <a:spcPts val="0"/>
              </a:spcAft>
              <a:buClr>
                <a:schemeClr val="dk1"/>
              </a:buClr>
              <a:buSzPct val="100000"/>
              <a:buChar char="•"/>
            </a:pPr>
            <a:r>
              <a:rPr lang="en-US"/>
              <a:t>∏ </a:t>
            </a:r>
            <a:r>
              <a:rPr baseline="-25000" lang="en-US"/>
              <a:t>author</a:t>
            </a:r>
            <a:r>
              <a:rPr lang="en-US"/>
              <a:t> (Books) ∪ ∏ </a:t>
            </a:r>
            <a:r>
              <a:rPr baseline="-25000" lang="en-US"/>
              <a:t>author</a:t>
            </a:r>
            <a:r>
              <a:rPr lang="en-US"/>
              <a:t> (Articles) </a:t>
            </a:r>
            <a:endParaRPr/>
          </a:p>
          <a:p>
            <a:pPr indent="-342900" lvl="0" marL="342900" rtl="0" algn="l">
              <a:spcBef>
                <a:spcPts val="592"/>
              </a:spcBef>
              <a:spcAft>
                <a:spcPts val="0"/>
              </a:spcAft>
              <a:buClr>
                <a:srgbClr val="00B0F0"/>
              </a:buClr>
              <a:buSzPct val="100000"/>
              <a:buChar char="•"/>
            </a:pPr>
            <a:r>
              <a:rPr b="1" lang="en-US">
                <a:solidFill>
                  <a:srgbClr val="00B0F0"/>
                </a:solidFill>
              </a:rPr>
              <a:t>Output</a:t>
            </a:r>
            <a:r>
              <a:rPr lang="en-US"/>
              <a:t> − Projects the names of the authors who have either written a book or an article or both.</a:t>
            </a:r>
            <a:endParaRPr/>
          </a:p>
          <a:p>
            <a:pPr indent="-342900" lvl="0" marL="342900" rtl="0" algn="l">
              <a:spcBef>
                <a:spcPts val="592"/>
              </a:spcBef>
              <a:spcAft>
                <a:spcPts val="0"/>
              </a:spcAft>
              <a:buClr>
                <a:schemeClr val="dk1"/>
              </a:buClr>
              <a:buSzPct val="100000"/>
              <a:buNone/>
            </a:pPr>
            <a:r>
              <a:t/>
            </a:r>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4" name="Shape 1174"/>
        <p:cNvGrpSpPr/>
        <p:nvPr/>
      </p:nvGrpSpPr>
      <p:grpSpPr>
        <a:xfrm>
          <a:off x="0" y="0"/>
          <a:ext cx="0" cy="0"/>
          <a:chOff x="0" y="0"/>
          <a:chExt cx="0" cy="0"/>
        </a:xfrm>
      </p:grpSpPr>
      <p:sp>
        <p:nvSpPr>
          <p:cNvPr id="1175" name="Google Shape;1175;p163"/>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176" name="Google Shape;1176;p16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rgbClr val="FF0000"/>
              </a:buClr>
              <a:buSzPct val="100000"/>
              <a:buChar char="•"/>
            </a:pPr>
            <a:r>
              <a:rPr b="1" lang="en-US">
                <a:solidFill>
                  <a:srgbClr val="FF0000"/>
                </a:solidFill>
              </a:rPr>
              <a:t>Set Intersection Operation (</a:t>
            </a:r>
            <a:r>
              <a:rPr lang="en-US"/>
              <a:t>∩ </a:t>
            </a:r>
            <a:r>
              <a:rPr b="1" lang="en-US">
                <a:solidFill>
                  <a:srgbClr val="FF0000"/>
                </a:solidFill>
              </a:rPr>
              <a:t>)</a:t>
            </a:r>
            <a:endParaRPr/>
          </a:p>
          <a:p>
            <a:pPr indent="-342900" lvl="0" marL="342900" rtl="0" algn="l">
              <a:spcBef>
                <a:spcPts val="592"/>
              </a:spcBef>
              <a:spcAft>
                <a:spcPts val="0"/>
              </a:spcAft>
              <a:buClr>
                <a:schemeClr val="dk1"/>
              </a:buClr>
              <a:buSzPct val="100000"/>
              <a:buChar char="•"/>
            </a:pPr>
            <a:r>
              <a:rPr lang="en-US"/>
              <a:t>It performs binary union between two given relations and is defined as −</a:t>
            </a:r>
            <a:endParaRPr/>
          </a:p>
          <a:p>
            <a:pPr indent="-342900" lvl="0" marL="342900" rtl="0" algn="l">
              <a:spcBef>
                <a:spcPts val="592"/>
              </a:spcBef>
              <a:spcAft>
                <a:spcPts val="0"/>
              </a:spcAft>
              <a:buClr>
                <a:schemeClr val="dk1"/>
              </a:buClr>
              <a:buSzPct val="100000"/>
              <a:buChar char="•"/>
            </a:pPr>
            <a:r>
              <a:rPr lang="en-US"/>
              <a:t>r ∩ s = { t | t ∈ r and t ∈ s} </a:t>
            </a:r>
            <a:r>
              <a:rPr b="1" lang="en-US"/>
              <a:t>Notation</a:t>
            </a:r>
            <a:r>
              <a:rPr lang="en-US"/>
              <a:t> − r ∩  s</a:t>
            </a:r>
            <a:endParaRPr/>
          </a:p>
          <a:p>
            <a:pPr indent="-342900" lvl="0" marL="342900" rtl="0" algn="l">
              <a:spcBef>
                <a:spcPts val="592"/>
              </a:spcBef>
              <a:spcAft>
                <a:spcPts val="0"/>
              </a:spcAft>
              <a:buClr>
                <a:schemeClr val="dk1"/>
              </a:buClr>
              <a:buSzPct val="100000"/>
              <a:buChar char="•"/>
            </a:pPr>
            <a:r>
              <a:rPr lang="en-US"/>
              <a:t>Where </a:t>
            </a:r>
            <a:r>
              <a:rPr b="1" lang="en-US"/>
              <a:t>r</a:t>
            </a:r>
            <a:r>
              <a:rPr lang="en-US"/>
              <a:t> and </a:t>
            </a:r>
            <a:r>
              <a:rPr b="1" lang="en-US"/>
              <a:t>s</a:t>
            </a:r>
            <a:r>
              <a:rPr lang="en-US"/>
              <a:t> are either database relations or relation result set (temporary relation).</a:t>
            </a:r>
            <a:endParaRPr/>
          </a:p>
          <a:p>
            <a:pPr indent="-342900" lvl="0" marL="342900" rtl="0" algn="l">
              <a:spcBef>
                <a:spcPts val="592"/>
              </a:spcBef>
              <a:spcAft>
                <a:spcPts val="0"/>
              </a:spcAft>
              <a:buClr>
                <a:schemeClr val="dk1"/>
              </a:buClr>
              <a:buSzPct val="100000"/>
              <a:buChar char="•"/>
            </a:pPr>
            <a:r>
              <a:rPr lang="en-US"/>
              <a:t>Example</a:t>
            </a:r>
            <a:endParaRPr/>
          </a:p>
          <a:p>
            <a:pPr indent="-342900" lvl="0" marL="342900" rtl="0" algn="l">
              <a:spcBef>
                <a:spcPts val="592"/>
              </a:spcBef>
              <a:spcAft>
                <a:spcPts val="0"/>
              </a:spcAft>
              <a:buClr>
                <a:schemeClr val="dk1"/>
              </a:buClr>
              <a:buSzPct val="100000"/>
              <a:buChar char="•"/>
            </a:pPr>
            <a:r>
              <a:rPr lang="en-US"/>
              <a:t>∏ </a:t>
            </a:r>
            <a:r>
              <a:rPr baseline="-25000" lang="en-US"/>
              <a:t>author</a:t>
            </a:r>
            <a:r>
              <a:rPr lang="en-US"/>
              <a:t> (Books) ∩  ∏ </a:t>
            </a:r>
            <a:r>
              <a:rPr baseline="-25000" lang="en-US"/>
              <a:t>author</a:t>
            </a:r>
            <a:r>
              <a:rPr lang="en-US"/>
              <a:t> (Articles) </a:t>
            </a:r>
            <a:endParaRPr/>
          </a:p>
          <a:p>
            <a:pPr indent="-342900" lvl="0" marL="342900" rtl="0" algn="l">
              <a:spcBef>
                <a:spcPts val="592"/>
              </a:spcBef>
              <a:spcAft>
                <a:spcPts val="0"/>
              </a:spcAft>
              <a:buClr>
                <a:srgbClr val="00B0F0"/>
              </a:buClr>
              <a:buSzPct val="100000"/>
              <a:buChar char="•"/>
            </a:pPr>
            <a:r>
              <a:rPr b="1" lang="en-US">
                <a:solidFill>
                  <a:srgbClr val="00B0F0"/>
                </a:solidFill>
              </a:rPr>
              <a:t>Output</a:t>
            </a:r>
            <a:r>
              <a:rPr lang="en-US"/>
              <a:t> − Projects the names of the authors who have  written a book and an article .</a:t>
            </a:r>
            <a:endParaRPr/>
          </a:p>
          <a:p>
            <a:pPr indent="-154940" lvl="0" marL="342900" rtl="0" algn="l">
              <a:spcBef>
                <a:spcPts val="592"/>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None/>
            </a:pPr>
            <a:r>
              <a:t/>
            </a:r>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0" name="Shape 1180"/>
        <p:cNvGrpSpPr/>
        <p:nvPr/>
      </p:nvGrpSpPr>
      <p:grpSpPr>
        <a:xfrm>
          <a:off x="0" y="0"/>
          <a:ext cx="0" cy="0"/>
          <a:chOff x="0" y="0"/>
          <a:chExt cx="0" cy="0"/>
        </a:xfrm>
      </p:grpSpPr>
      <p:sp>
        <p:nvSpPr>
          <p:cNvPr id="1181" name="Google Shape;1181;p164"/>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182" name="Google Shape;1182;p16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rgbClr val="FF0000"/>
              </a:buClr>
              <a:buSzPct val="100000"/>
              <a:buChar char="•"/>
            </a:pPr>
            <a:r>
              <a:rPr b="1" lang="en-US">
                <a:solidFill>
                  <a:srgbClr val="FF0000"/>
                </a:solidFill>
              </a:rPr>
              <a:t>Set Difference (−)</a:t>
            </a:r>
            <a:endParaRPr/>
          </a:p>
          <a:p>
            <a:pPr indent="-342900" lvl="0" marL="342900" rtl="0" algn="l">
              <a:spcBef>
                <a:spcPts val="592"/>
              </a:spcBef>
              <a:spcAft>
                <a:spcPts val="0"/>
              </a:spcAft>
              <a:buClr>
                <a:schemeClr val="dk1"/>
              </a:buClr>
              <a:buSzPct val="100000"/>
              <a:buChar char="•"/>
            </a:pPr>
            <a:r>
              <a:rPr lang="en-US"/>
              <a:t>The result of set difference operation is tuples, which are present in one relation but are not in the second relation.</a:t>
            </a:r>
            <a:endParaRPr/>
          </a:p>
          <a:p>
            <a:pPr indent="-342900" lvl="0" marL="342900" rtl="0" algn="l">
              <a:spcBef>
                <a:spcPts val="592"/>
              </a:spcBef>
              <a:spcAft>
                <a:spcPts val="0"/>
              </a:spcAft>
              <a:buClr>
                <a:schemeClr val="dk1"/>
              </a:buClr>
              <a:buSzPct val="100000"/>
              <a:buChar char="•"/>
            </a:pPr>
            <a:r>
              <a:rPr b="1" lang="en-US"/>
              <a:t>Notation</a:t>
            </a:r>
            <a:r>
              <a:rPr lang="en-US"/>
              <a:t> − </a:t>
            </a:r>
            <a:r>
              <a:rPr b="1" lang="en-US"/>
              <a:t>r</a:t>
            </a:r>
            <a:r>
              <a:rPr lang="en-US"/>
              <a:t> − </a:t>
            </a:r>
            <a:r>
              <a:rPr b="1" lang="en-US"/>
              <a:t>s</a:t>
            </a:r>
            <a:endParaRPr/>
          </a:p>
          <a:p>
            <a:pPr indent="-342900" lvl="0" marL="342900" rtl="0" algn="l">
              <a:spcBef>
                <a:spcPts val="592"/>
              </a:spcBef>
              <a:spcAft>
                <a:spcPts val="0"/>
              </a:spcAft>
              <a:buClr>
                <a:schemeClr val="dk1"/>
              </a:buClr>
              <a:buSzPct val="100000"/>
              <a:buChar char="•"/>
            </a:pPr>
            <a:r>
              <a:rPr lang="en-US"/>
              <a:t>Finds all the tuples that are present in </a:t>
            </a:r>
            <a:r>
              <a:rPr b="1" lang="en-US"/>
              <a:t>r</a:t>
            </a:r>
            <a:r>
              <a:rPr lang="en-US"/>
              <a:t> but not in </a:t>
            </a:r>
            <a:r>
              <a:rPr b="1" lang="en-US"/>
              <a:t>s</a:t>
            </a:r>
            <a:r>
              <a:rPr lang="en-US"/>
              <a:t>.</a:t>
            </a:r>
            <a:endParaRPr/>
          </a:p>
          <a:p>
            <a:pPr indent="-342900" lvl="0" marL="342900" rtl="0" algn="l">
              <a:spcBef>
                <a:spcPts val="592"/>
              </a:spcBef>
              <a:spcAft>
                <a:spcPts val="0"/>
              </a:spcAft>
              <a:buClr>
                <a:schemeClr val="dk1"/>
              </a:buClr>
              <a:buSzPct val="100000"/>
              <a:buChar char="•"/>
            </a:pPr>
            <a:r>
              <a:rPr lang="en-US"/>
              <a:t>∏ </a:t>
            </a:r>
            <a:r>
              <a:rPr baseline="-25000" lang="en-US"/>
              <a:t>author</a:t>
            </a:r>
            <a:r>
              <a:rPr lang="en-US"/>
              <a:t> (Books) − ∏ </a:t>
            </a:r>
            <a:r>
              <a:rPr baseline="-25000" lang="en-US"/>
              <a:t>author</a:t>
            </a:r>
            <a:r>
              <a:rPr lang="en-US"/>
              <a:t> (Articles) </a:t>
            </a:r>
            <a:endParaRPr/>
          </a:p>
          <a:p>
            <a:pPr indent="-342900" lvl="0" marL="342900" rtl="0" algn="l">
              <a:spcBef>
                <a:spcPts val="592"/>
              </a:spcBef>
              <a:spcAft>
                <a:spcPts val="0"/>
              </a:spcAft>
              <a:buClr>
                <a:srgbClr val="00B0F0"/>
              </a:buClr>
              <a:buSzPct val="100000"/>
              <a:buChar char="•"/>
            </a:pPr>
            <a:r>
              <a:rPr b="1" lang="en-US">
                <a:solidFill>
                  <a:srgbClr val="00B0F0"/>
                </a:solidFill>
              </a:rPr>
              <a:t>Output</a:t>
            </a:r>
            <a:r>
              <a:rPr lang="en-US"/>
              <a:t> − Provides the name of authors who have written books but not articles.</a:t>
            </a:r>
            <a:endParaRPr/>
          </a:p>
          <a:p>
            <a:pPr indent="-342900" lvl="0" marL="342900" rtl="0" algn="l">
              <a:spcBef>
                <a:spcPts val="592"/>
              </a:spcBef>
              <a:spcAft>
                <a:spcPts val="0"/>
              </a:spcAft>
              <a:buClr>
                <a:schemeClr val="dk1"/>
              </a:buClr>
              <a:buSzPct val="100000"/>
              <a:buNone/>
            </a:pPr>
            <a:r>
              <a:t/>
            </a:r>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6" name="Shape 1186"/>
        <p:cNvGrpSpPr/>
        <p:nvPr/>
      </p:nvGrpSpPr>
      <p:grpSpPr>
        <a:xfrm>
          <a:off x="0" y="0"/>
          <a:ext cx="0" cy="0"/>
          <a:chOff x="0" y="0"/>
          <a:chExt cx="0" cy="0"/>
        </a:xfrm>
      </p:grpSpPr>
      <p:sp>
        <p:nvSpPr>
          <p:cNvPr id="1187" name="Google Shape;1187;p165"/>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188" name="Google Shape;1188;p16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rgbClr val="FF0000"/>
              </a:buClr>
              <a:buSzPct val="100000"/>
              <a:buChar char="•"/>
            </a:pPr>
            <a:r>
              <a:rPr b="1" lang="en-US">
                <a:solidFill>
                  <a:srgbClr val="FF0000"/>
                </a:solidFill>
              </a:rPr>
              <a:t>Cartesian Product (Χ)</a:t>
            </a:r>
            <a:endParaRPr/>
          </a:p>
          <a:p>
            <a:pPr indent="-342900" lvl="0" marL="342900" rtl="0" algn="l">
              <a:spcBef>
                <a:spcPts val="592"/>
              </a:spcBef>
              <a:spcAft>
                <a:spcPts val="0"/>
              </a:spcAft>
              <a:buClr>
                <a:schemeClr val="dk1"/>
              </a:buClr>
              <a:buSzPct val="100000"/>
              <a:buChar char="•"/>
            </a:pPr>
            <a:r>
              <a:rPr lang="en-US"/>
              <a:t>Combines information of two different relations into one.</a:t>
            </a:r>
            <a:endParaRPr/>
          </a:p>
          <a:p>
            <a:pPr indent="-342900" lvl="0" marL="342900" rtl="0" algn="l">
              <a:spcBef>
                <a:spcPts val="592"/>
              </a:spcBef>
              <a:spcAft>
                <a:spcPts val="0"/>
              </a:spcAft>
              <a:buClr>
                <a:schemeClr val="dk1"/>
              </a:buClr>
              <a:buSzPct val="100000"/>
              <a:buChar char="•"/>
            </a:pPr>
            <a:r>
              <a:rPr b="1" lang="en-US"/>
              <a:t>Notation</a:t>
            </a:r>
            <a:r>
              <a:rPr lang="en-US"/>
              <a:t> − r Χ s</a:t>
            </a:r>
            <a:endParaRPr/>
          </a:p>
          <a:p>
            <a:pPr indent="-342900" lvl="0" marL="342900" rtl="0" algn="l">
              <a:spcBef>
                <a:spcPts val="592"/>
              </a:spcBef>
              <a:spcAft>
                <a:spcPts val="0"/>
              </a:spcAft>
              <a:buClr>
                <a:schemeClr val="dk1"/>
              </a:buClr>
              <a:buSzPct val="100000"/>
              <a:buChar char="•"/>
            </a:pPr>
            <a:r>
              <a:rPr lang="en-US"/>
              <a:t>Where </a:t>
            </a:r>
            <a:r>
              <a:rPr b="1" lang="en-US"/>
              <a:t>r</a:t>
            </a:r>
            <a:r>
              <a:rPr lang="en-US"/>
              <a:t> and </a:t>
            </a:r>
            <a:r>
              <a:rPr b="1" lang="en-US"/>
              <a:t>s</a:t>
            </a:r>
            <a:r>
              <a:rPr lang="en-US"/>
              <a:t> are relations and their output will be defined as −</a:t>
            </a:r>
            <a:endParaRPr/>
          </a:p>
          <a:p>
            <a:pPr indent="-342900" lvl="0" marL="342900" rtl="0" algn="l">
              <a:spcBef>
                <a:spcPts val="592"/>
              </a:spcBef>
              <a:spcAft>
                <a:spcPts val="0"/>
              </a:spcAft>
              <a:buClr>
                <a:schemeClr val="dk1"/>
              </a:buClr>
              <a:buSzPct val="100000"/>
              <a:buChar char="•"/>
            </a:pPr>
            <a:r>
              <a:rPr lang="en-US"/>
              <a:t>r Χ s = { q t | q ∈ r and t ∈ s}</a:t>
            </a:r>
            <a:endParaRPr/>
          </a:p>
          <a:p>
            <a:pPr indent="-342900" lvl="0" marL="342900" rtl="0" algn="l">
              <a:spcBef>
                <a:spcPts val="592"/>
              </a:spcBef>
              <a:spcAft>
                <a:spcPts val="0"/>
              </a:spcAft>
              <a:buClr>
                <a:schemeClr val="dk1"/>
              </a:buClr>
              <a:buSzPct val="100000"/>
              <a:buChar char="•"/>
            </a:pPr>
            <a:r>
              <a:rPr lang="en-US"/>
              <a:t>σ</a:t>
            </a:r>
            <a:r>
              <a:rPr baseline="-25000" lang="en-US"/>
              <a:t>author = 'tutorialspoint'</a:t>
            </a:r>
            <a:r>
              <a:rPr lang="en-US"/>
              <a:t>(Books Χ Articles) </a:t>
            </a:r>
            <a:endParaRPr/>
          </a:p>
          <a:p>
            <a:pPr indent="-342900" lvl="0" marL="342900" rtl="0" algn="l">
              <a:spcBef>
                <a:spcPts val="592"/>
              </a:spcBef>
              <a:spcAft>
                <a:spcPts val="0"/>
              </a:spcAft>
              <a:buClr>
                <a:srgbClr val="00B0F0"/>
              </a:buClr>
              <a:buSzPct val="100000"/>
              <a:buChar char="•"/>
            </a:pPr>
            <a:r>
              <a:rPr b="1" lang="en-US">
                <a:solidFill>
                  <a:srgbClr val="00B0F0"/>
                </a:solidFill>
              </a:rPr>
              <a:t>Output</a:t>
            </a:r>
            <a:r>
              <a:rPr lang="en-US"/>
              <a:t> − Yields a relation, which shows all the books and articles written by tutorialspoint.</a:t>
            </a:r>
            <a:endParaRPr/>
          </a:p>
          <a:p>
            <a:pPr indent="-342900" lvl="0" marL="342900" rtl="0" algn="l">
              <a:spcBef>
                <a:spcPts val="592"/>
              </a:spcBef>
              <a:spcAft>
                <a:spcPts val="0"/>
              </a:spcAft>
              <a:buClr>
                <a:schemeClr val="dk1"/>
              </a:buClr>
              <a:buSzPct val="100000"/>
              <a:buNone/>
            </a:pPr>
            <a:r>
              <a:t/>
            </a:r>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2" name="Shape 1192"/>
        <p:cNvGrpSpPr/>
        <p:nvPr/>
      </p:nvGrpSpPr>
      <p:grpSpPr>
        <a:xfrm>
          <a:off x="0" y="0"/>
          <a:ext cx="0" cy="0"/>
          <a:chOff x="0" y="0"/>
          <a:chExt cx="0" cy="0"/>
        </a:xfrm>
      </p:grpSpPr>
      <p:sp>
        <p:nvSpPr>
          <p:cNvPr id="1193" name="Google Shape;1193;p166"/>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194" name="Google Shape;1194;p16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rgbClr val="FF0000"/>
              </a:buClr>
              <a:buSzPct val="100000"/>
              <a:buChar char="•"/>
            </a:pPr>
            <a:r>
              <a:rPr b="1" lang="en-US">
                <a:solidFill>
                  <a:srgbClr val="FF0000"/>
                </a:solidFill>
              </a:rPr>
              <a:t>Rename Operation (ρ)</a:t>
            </a:r>
            <a:endParaRPr/>
          </a:p>
          <a:p>
            <a:pPr indent="-342900" lvl="0" marL="342900" rtl="0" algn="l">
              <a:spcBef>
                <a:spcPts val="592"/>
              </a:spcBef>
              <a:spcAft>
                <a:spcPts val="0"/>
              </a:spcAft>
              <a:buClr>
                <a:schemeClr val="dk1"/>
              </a:buClr>
              <a:buSzPct val="100000"/>
              <a:buChar char="•"/>
            </a:pPr>
            <a:r>
              <a:rPr lang="en-US"/>
              <a:t>The results of relational algebra are also relations but without any name. </a:t>
            </a:r>
            <a:endParaRPr/>
          </a:p>
          <a:p>
            <a:pPr indent="-342900" lvl="0" marL="342900" rtl="0" algn="l">
              <a:spcBef>
                <a:spcPts val="592"/>
              </a:spcBef>
              <a:spcAft>
                <a:spcPts val="0"/>
              </a:spcAft>
              <a:buClr>
                <a:schemeClr val="dk1"/>
              </a:buClr>
              <a:buSzPct val="100000"/>
              <a:buChar char="•"/>
            </a:pPr>
            <a:r>
              <a:rPr lang="en-US"/>
              <a:t>The rename operation allows us to rename the output relation. </a:t>
            </a:r>
            <a:endParaRPr/>
          </a:p>
          <a:p>
            <a:pPr indent="-342900" lvl="0" marL="342900" rtl="0" algn="l">
              <a:spcBef>
                <a:spcPts val="592"/>
              </a:spcBef>
              <a:spcAft>
                <a:spcPts val="0"/>
              </a:spcAft>
              <a:buClr>
                <a:schemeClr val="dk1"/>
              </a:buClr>
              <a:buSzPct val="100000"/>
              <a:buChar char="•"/>
            </a:pPr>
            <a:r>
              <a:rPr lang="en-US"/>
              <a:t>'rename' operation is denoted with small Greek letter </a:t>
            </a:r>
            <a:r>
              <a:rPr b="1" lang="en-US"/>
              <a:t>rho</a:t>
            </a:r>
            <a:r>
              <a:rPr lang="en-US"/>
              <a:t> </a:t>
            </a:r>
            <a:r>
              <a:rPr i="1" lang="en-US"/>
              <a:t>ρ</a:t>
            </a:r>
            <a:r>
              <a:rPr lang="en-US"/>
              <a:t>.</a:t>
            </a:r>
            <a:endParaRPr/>
          </a:p>
          <a:p>
            <a:pPr indent="-342900" lvl="0" marL="342900" rtl="0" algn="l">
              <a:spcBef>
                <a:spcPts val="592"/>
              </a:spcBef>
              <a:spcAft>
                <a:spcPts val="0"/>
              </a:spcAft>
              <a:buClr>
                <a:schemeClr val="dk1"/>
              </a:buClr>
              <a:buSzPct val="100000"/>
              <a:buChar char="•"/>
            </a:pPr>
            <a:r>
              <a:rPr b="1" lang="en-US"/>
              <a:t>Notation</a:t>
            </a:r>
            <a:r>
              <a:rPr lang="en-US"/>
              <a:t> − </a:t>
            </a:r>
            <a:r>
              <a:rPr i="1" lang="en-US"/>
              <a:t>ρ</a:t>
            </a:r>
            <a:r>
              <a:rPr lang="en-US"/>
              <a:t> </a:t>
            </a:r>
            <a:r>
              <a:rPr baseline="-25000" lang="en-US"/>
              <a:t>x</a:t>
            </a:r>
            <a:r>
              <a:rPr lang="en-US"/>
              <a:t> (E)</a:t>
            </a:r>
            <a:endParaRPr/>
          </a:p>
          <a:p>
            <a:pPr indent="-342900" lvl="0" marL="342900" rtl="0" algn="l">
              <a:spcBef>
                <a:spcPts val="592"/>
              </a:spcBef>
              <a:spcAft>
                <a:spcPts val="0"/>
              </a:spcAft>
              <a:buClr>
                <a:schemeClr val="dk1"/>
              </a:buClr>
              <a:buSzPct val="100000"/>
              <a:buChar char="•"/>
            </a:pPr>
            <a:r>
              <a:rPr lang="en-US"/>
              <a:t>Where the result of expression </a:t>
            </a:r>
            <a:r>
              <a:rPr b="1" lang="en-US"/>
              <a:t>E</a:t>
            </a:r>
            <a:r>
              <a:rPr lang="en-US"/>
              <a:t> is saved with name of </a:t>
            </a:r>
            <a:r>
              <a:rPr b="1" lang="en-US"/>
              <a:t>x</a:t>
            </a:r>
            <a:r>
              <a:rPr lang="en-US"/>
              <a:t>.</a:t>
            </a:r>
            <a:endParaRPr/>
          </a:p>
          <a:p>
            <a:pPr indent="-342900" lvl="0" marL="342900" rtl="0" algn="l">
              <a:spcBef>
                <a:spcPts val="592"/>
              </a:spcBef>
              <a:spcAft>
                <a:spcPts val="0"/>
              </a:spcAft>
              <a:buClr>
                <a:schemeClr val="dk1"/>
              </a:buClr>
              <a:buSzPct val="100000"/>
              <a:buNone/>
            </a:pPr>
            <a:r>
              <a:t/>
            </a:r>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8" name="Shape 1198"/>
        <p:cNvGrpSpPr/>
        <p:nvPr/>
      </p:nvGrpSpPr>
      <p:grpSpPr>
        <a:xfrm>
          <a:off x="0" y="0"/>
          <a:ext cx="0" cy="0"/>
          <a:chOff x="0" y="0"/>
          <a:chExt cx="0" cy="0"/>
        </a:xfrm>
      </p:grpSpPr>
      <p:sp>
        <p:nvSpPr>
          <p:cNvPr id="1199" name="Google Shape;1199;p167"/>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200" name="Google Shape;1200;p16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FF0000"/>
              </a:buClr>
              <a:buSzPts val="3200"/>
              <a:buChar char="•"/>
            </a:pPr>
            <a:r>
              <a:rPr b="1" lang="en-US">
                <a:solidFill>
                  <a:srgbClr val="FF0000"/>
                </a:solidFill>
              </a:rPr>
              <a:t>Assignment Operation (</a:t>
            </a:r>
            <a:r>
              <a:rPr lang="en-US"/>
              <a:t>←</a:t>
            </a:r>
            <a:r>
              <a:rPr b="1" lang="en-US">
                <a:solidFill>
                  <a:srgbClr val="FF0000"/>
                </a:solidFill>
              </a:rPr>
              <a:t>)</a:t>
            </a:r>
            <a:endParaRPr/>
          </a:p>
          <a:p>
            <a:pPr indent="-342900" lvl="0" marL="342900" rtl="0" algn="l">
              <a:spcBef>
                <a:spcPts val="640"/>
              </a:spcBef>
              <a:spcAft>
                <a:spcPts val="0"/>
              </a:spcAft>
              <a:buClr>
                <a:schemeClr val="dk1"/>
              </a:buClr>
              <a:buSzPts val="3200"/>
              <a:buChar char="•"/>
            </a:pPr>
            <a:r>
              <a:rPr lang="en-US"/>
              <a:t>It is similar to assignment operator in programming languages.</a:t>
            </a:r>
            <a:endParaRPr/>
          </a:p>
          <a:p>
            <a:pPr indent="-342900" lvl="0" marL="342900" rtl="0" algn="l">
              <a:spcBef>
                <a:spcPts val="640"/>
              </a:spcBef>
              <a:spcAft>
                <a:spcPts val="0"/>
              </a:spcAft>
              <a:buClr>
                <a:schemeClr val="dk1"/>
              </a:buClr>
              <a:buSzPts val="3200"/>
              <a:buChar char="•"/>
            </a:pPr>
            <a:r>
              <a:rPr lang="en-US"/>
              <a:t>Denoted by ←</a:t>
            </a:r>
            <a:endParaRPr/>
          </a:p>
          <a:p>
            <a:pPr indent="-342900" lvl="0" marL="342900" rtl="0" algn="l">
              <a:spcBef>
                <a:spcPts val="640"/>
              </a:spcBef>
              <a:spcAft>
                <a:spcPts val="0"/>
              </a:spcAft>
              <a:buClr>
                <a:schemeClr val="dk1"/>
              </a:buClr>
              <a:buSzPts val="3200"/>
              <a:buChar char="•"/>
            </a:pPr>
            <a:r>
              <a:rPr lang="en-US"/>
              <a:t>It is useful in the situation where it is required to write relational algebra expressions by using temporary relation variables.</a:t>
            </a:r>
            <a:endParaRPr/>
          </a:p>
          <a:p>
            <a:pPr indent="-342900" lvl="0" marL="342900" rtl="0" algn="l">
              <a:spcBef>
                <a:spcPts val="640"/>
              </a:spcBef>
              <a:spcAft>
                <a:spcPts val="0"/>
              </a:spcAft>
              <a:buClr>
                <a:schemeClr val="dk1"/>
              </a:buClr>
              <a:buSzPts val="3200"/>
              <a:buChar char="•"/>
            </a:pPr>
            <a:r>
              <a:rPr lang="en-US"/>
              <a:t>The database might be modified if assignment to a permanent relation is made.</a:t>
            </a:r>
            <a:endParaRPr/>
          </a:p>
          <a:p>
            <a:pPr indent="-342900" lvl="0" marL="342900" rtl="0" algn="l">
              <a:spcBef>
                <a:spcPts val="640"/>
              </a:spcBef>
              <a:spcAft>
                <a:spcPts val="0"/>
              </a:spcAft>
              <a:buClr>
                <a:schemeClr val="dk1"/>
              </a:buClr>
              <a:buSzPts val="3200"/>
              <a:buNone/>
            </a:pPr>
            <a:r>
              <a:t/>
            </a:r>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sp>
        <p:nvSpPr>
          <p:cNvPr id="1205" name="Google Shape;1205;p168"/>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206" name="Google Shape;1206;p16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rgbClr val="FF0000"/>
              </a:buClr>
              <a:buSzPct val="100000"/>
              <a:buChar char="•"/>
            </a:pPr>
            <a:r>
              <a:rPr b="1" lang="en-US">
                <a:solidFill>
                  <a:srgbClr val="FF0000"/>
                </a:solidFill>
              </a:rPr>
              <a:t>Natural join Operation (</a:t>
            </a:r>
            <a:r>
              <a:rPr lang="en-US"/>
              <a:t>|Χ| </a:t>
            </a:r>
            <a:r>
              <a:rPr b="1" lang="en-US">
                <a:solidFill>
                  <a:srgbClr val="FF0000"/>
                </a:solidFill>
              </a:rPr>
              <a:t>)</a:t>
            </a:r>
            <a:r>
              <a:rPr lang="en-US"/>
              <a:t> </a:t>
            </a:r>
            <a:endParaRPr/>
          </a:p>
          <a:p>
            <a:pPr indent="-342900" lvl="0" marL="342900" rtl="0" algn="l">
              <a:spcBef>
                <a:spcPts val="592"/>
              </a:spcBef>
              <a:spcAft>
                <a:spcPts val="0"/>
              </a:spcAft>
              <a:buClr>
                <a:schemeClr val="dk1"/>
              </a:buClr>
              <a:buSzPct val="100000"/>
              <a:buChar char="•"/>
            </a:pPr>
            <a:r>
              <a:rPr lang="en-US"/>
              <a:t>It is a binary operation, combination of some selections and forms cartesian product of its two arguments.</a:t>
            </a:r>
            <a:endParaRPr/>
          </a:p>
          <a:p>
            <a:pPr indent="-342900" lvl="0" marL="342900" rtl="0" algn="l">
              <a:spcBef>
                <a:spcPts val="592"/>
              </a:spcBef>
              <a:spcAft>
                <a:spcPts val="0"/>
              </a:spcAft>
              <a:buClr>
                <a:schemeClr val="dk1"/>
              </a:buClr>
              <a:buSzPct val="100000"/>
              <a:buChar char="•"/>
            </a:pPr>
            <a:r>
              <a:rPr lang="en-US"/>
              <a:t>Forms cartesian product, then performs selection forcing equality on the attributes appearing in both relations and ultimately removes duplicate attributes.</a:t>
            </a:r>
            <a:endParaRPr/>
          </a:p>
          <a:p>
            <a:pPr indent="-342900" lvl="0" marL="342900" rtl="0" algn="l">
              <a:spcBef>
                <a:spcPts val="592"/>
              </a:spcBef>
              <a:spcAft>
                <a:spcPts val="0"/>
              </a:spcAft>
              <a:buClr>
                <a:schemeClr val="dk1"/>
              </a:buClr>
              <a:buSzPct val="100000"/>
              <a:buChar char="•"/>
            </a:pPr>
            <a:r>
              <a:rPr lang="en-US"/>
              <a:t>Represented by r |Χ| s, where r and s are relations.</a:t>
            </a:r>
            <a:endParaRPr/>
          </a:p>
          <a:p>
            <a:pPr indent="-154940" lvl="0" marL="342900" rtl="0" algn="l">
              <a:spcBef>
                <a:spcPts val="592"/>
              </a:spcBef>
              <a:spcAft>
                <a:spcPts val="0"/>
              </a:spcAft>
              <a:buClr>
                <a:schemeClr val="dk1"/>
              </a:buClr>
              <a:buSzPct val="100000"/>
              <a:buNone/>
            </a:pPr>
            <a:r>
              <a:t/>
            </a:r>
            <a:endParaRPr b="1">
              <a:solidFill>
                <a:srgbClr val="FF0000"/>
              </a:solidFill>
            </a:endParaRPr>
          </a:p>
          <a:p>
            <a:pPr indent="-342900" lvl="0" marL="342900" rtl="0" algn="l">
              <a:spcBef>
                <a:spcPts val="592"/>
              </a:spcBef>
              <a:spcAft>
                <a:spcPts val="0"/>
              </a:spcAft>
              <a:buClr>
                <a:schemeClr val="dk1"/>
              </a:buClr>
              <a:buSzPct val="100000"/>
              <a:buNone/>
            </a:pPr>
            <a:r>
              <a:t/>
            </a:r>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0" name="Shape 1210"/>
        <p:cNvGrpSpPr/>
        <p:nvPr/>
      </p:nvGrpSpPr>
      <p:grpSpPr>
        <a:xfrm>
          <a:off x="0" y="0"/>
          <a:ext cx="0" cy="0"/>
          <a:chOff x="0" y="0"/>
          <a:chExt cx="0" cy="0"/>
        </a:xfrm>
      </p:grpSpPr>
      <p:sp>
        <p:nvSpPr>
          <p:cNvPr id="1211" name="Google Shape;1211;p169"/>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212" name="Google Shape;1212;p16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0000"/>
              </a:buClr>
              <a:buSzPts val="3200"/>
              <a:buChar char="•"/>
            </a:pPr>
            <a:r>
              <a:rPr b="1" lang="en-US">
                <a:solidFill>
                  <a:srgbClr val="FF0000"/>
                </a:solidFill>
              </a:rPr>
              <a:t>Composition of Operations</a:t>
            </a:r>
            <a:endParaRPr/>
          </a:p>
          <a:p>
            <a:pPr indent="-342900" lvl="0" marL="342900" rtl="0" algn="l">
              <a:spcBef>
                <a:spcPts val="640"/>
              </a:spcBef>
              <a:spcAft>
                <a:spcPts val="0"/>
              </a:spcAft>
              <a:buClr>
                <a:schemeClr val="dk1"/>
              </a:buClr>
              <a:buSzPts val="3200"/>
              <a:buChar char="•"/>
            </a:pPr>
            <a:r>
              <a:rPr lang="en-US"/>
              <a:t>It is possible to build relational algebra expressions using multiple operators similar to the use of arithmetic operators (nesting of operators)</a:t>
            </a:r>
            <a:endParaRPr/>
          </a:p>
          <a:p>
            <a:pPr indent="-342900" lvl="0" marL="342900" rtl="0" algn="l">
              <a:spcBef>
                <a:spcPts val="640"/>
              </a:spcBef>
              <a:spcAft>
                <a:spcPts val="0"/>
              </a:spcAft>
              <a:buClr>
                <a:schemeClr val="dk1"/>
              </a:buClr>
              <a:buSzPts val="32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descr="Tbl07-04" id="179" name="Google Shape;179;p17"/>
          <p:cNvPicPr preferRelativeResize="0"/>
          <p:nvPr/>
        </p:nvPicPr>
        <p:blipFill rotWithShape="1">
          <a:blip r:embed="rId3">
            <a:alphaModFix/>
          </a:blip>
          <a:srcRect b="0" l="0" r="0" t="0"/>
          <a:stretch/>
        </p:blipFill>
        <p:spPr>
          <a:xfrm>
            <a:off x="457200" y="1066800"/>
            <a:ext cx="7847138" cy="5358170"/>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6" name="Shape 1216"/>
        <p:cNvGrpSpPr/>
        <p:nvPr/>
      </p:nvGrpSpPr>
      <p:grpSpPr>
        <a:xfrm>
          <a:off x="0" y="0"/>
          <a:ext cx="0" cy="0"/>
          <a:chOff x="0" y="0"/>
          <a:chExt cx="0" cy="0"/>
        </a:xfrm>
      </p:grpSpPr>
      <p:sp>
        <p:nvSpPr>
          <p:cNvPr id="1217" name="Google Shape;1217;p170"/>
          <p:cNvSpPr txBox="1"/>
          <p:nvPr>
            <p:ph type="title"/>
          </p:nvPr>
        </p:nvSpPr>
        <p:spPr>
          <a:xfrm>
            <a:off x="457200" y="274679"/>
            <a:ext cx="8229600" cy="1853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br>
              <a:rPr lang="en-US"/>
            </a:br>
            <a:r>
              <a:rPr lang="en-US"/>
              <a:t>Introduction to PL/SQL</a:t>
            </a:r>
            <a:endParaRPr/>
          </a:p>
        </p:txBody>
      </p:sp>
      <p:sp>
        <p:nvSpPr>
          <p:cNvPr id="1218" name="Google Shape;1218;p17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Procedural Language extension for SQL</a:t>
            </a:r>
            <a:endParaRPr/>
          </a:p>
          <a:p>
            <a:pPr indent="-342900" lvl="0" marL="342900" rtl="0" algn="l">
              <a:spcBef>
                <a:spcPts val="640"/>
              </a:spcBef>
              <a:spcAft>
                <a:spcPts val="0"/>
              </a:spcAft>
              <a:buClr>
                <a:schemeClr val="dk1"/>
              </a:buClr>
              <a:buSzPts val="3200"/>
              <a:buChar char="•"/>
            </a:pPr>
            <a:r>
              <a:rPr lang="en-US"/>
              <a:t>Oracle Proprietary</a:t>
            </a:r>
            <a:endParaRPr/>
          </a:p>
          <a:p>
            <a:pPr indent="-342900" lvl="0" marL="342900" rtl="0" algn="l">
              <a:spcBef>
                <a:spcPts val="640"/>
              </a:spcBef>
              <a:spcAft>
                <a:spcPts val="0"/>
              </a:spcAft>
              <a:buClr>
                <a:schemeClr val="dk1"/>
              </a:buClr>
              <a:buSzPts val="3200"/>
              <a:buChar char="•"/>
            </a:pPr>
            <a:r>
              <a:rPr lang="en-US"/>
              <a:t>3GL Capabilities</a:t>
            </a:r>
            <a:endParaRPr/>
          </a:p>
          <a:p>
            <a:pPr indent="-342900" lvl="0" marL="342900" rtl="0" algn="l">
              <a:spcBef>
                <a:spcPts val="640"/>
              </a:spcBef>
              <a:spcAft>
                <a:spcPts val="0"/>
              </a:spcAft>
              <a:buClr>
                <a:schemeClr val="dk1"/>
              </a:buClr>
              <a:buSzPts val="3200"/>
              <a:buChar char="•"/>
            </a:pPr>
            <a:r>
              <a:rPr lang="en-US"/>
              <a:t>Integration of SQL</a:t>
            </a:r>
            <a:endParaRPr/>
          </a:p>
          <a:p>
            <a:pPr indent="-342900" lvl="0" marL="342900" rtl="0" algn="l">
              <a:spcBef>
                <a:spcPts val="640"/>
              </a:spcBef>
              <a:spcAft>
                <a:spcPts val="0"/>
              </a:spcAft>
              <a:buClr>
                <a:schemeClr val="dk1"/>
              </a:buClr>
              <a:buSzPts val="3200"/>
              <a:buChar char="•"/>
            </a:pPr>
            <a:r>
              <a:rPr lang="en-US"/>
              <a:t>Portable within Oracle data bases</a:t>
            </a:r>
            <a:endParaRPr/>
          </a:p>
          <a:p>
            <a:pPr indent="-342900" lvl="0" marL="342900" rtl="0" algn="l">
              <a:spcBef>
                <a:spcPts val="640"/>
              </a:spcBef>
              <a:spcAft>
                <a:spcPts val="0"/>
              </a:spcAft>
              <a:buClr>
                <a:schemeClr val="dk1"/>
              </a:buClr>
              <a:buSzPts val="3200"/>
              <a:buChar char="•"/>
            </a:pPr>
            <a:r>
              <a:rPr lang="en-US"/>
              <a:t>Callable from any client</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2" name="Shape 1222"/>
        <p:cNvGrpSpPr/>
        <p:nvPr/>
      </p:nvGrpSpPr>
      <p:grpSpPr>
        <a:xfrm>
          <a:off x="0" y="0"/>
          <a:ext cx="0" cy="0"/>
          <a:chOff x="0" y="0"/>
          <a:chExt cx="0" cy="0"/>
        </a:xfrm>
      </p:grpSpPr>
      <p:sp>
        <p:nvSpPr>
          <p:cNvPr id="1223" name="Google Shape;1223;p171"/>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Structure of PL/SQL</a:t>
            </a:r>
            <a:endParaRPr/>
          </a:p>
        </p:txBody>
      </p:sp>
      <p:sp>
        <p:nvSpPr>
          <p:cNvPr id="1224" name="Google Shape;1224;p17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chemeClr val="dk1"/>
              </a:buClr>
              <a:buSzPts val="2000"/>
              <a:buChar char="•"/>
            </a:pPr>
            <a:r>
              <a:rPr lang="en-US" sz="2000"/>
              <a:t>PL/SQL is Block Structured</a:t>
            </a:r>
            <a:endParaRPr/>
          </a:p>
          <a:p>
            <a:pPr indent="-342900" lvl="0" marL="342900" rtl="0" algn="l">
              <a:lnSpc>
                <a:spcPct val="150000"/>
              </a:lnSpc>
              <a:spcBef>
                <a:spcPts val="400"/>
              </a:spcBef>
              <a:spcAft>
                <a:spcPts val="0"/>
              </a:spcAft>
              <a:buClr>
                <a:schemeClr val="dk1"/>
              </a:buClr>
              <a:buSzPts val="2000"/>
              <a:buFont typeface="Calibri"/>
              <a:buNone/>
            </a:pPr>
            <a:r>
              <a:rPr lang="en-US" sz="2000"/>
              <a:t>   A block is the basic unit from which all PL/SQL programs are built. A block can be named (functions and procedures) or anonymous </a:t>
            </a:r>
            <a:endParaRPr/>
          </a:p>
          <a:p>
            <a:pPr indent="-342900" lvl="0" marL="342900" rtl="0" algn="l">
              <a:lnSpc>
                <a:spcPct val="150000"/>
              </a:lnSpc>
              <a:spcBef>
                <a:spcPts val="400"/>
              </a:spcBef>
              <a:spcAft>
                <a:spcPts val="0"/>
              </a:spcAft>
              <a:buClr>
                <a:schemeClr val="dk1"/>
              </a:buClr>
              <a:buSzPts val="2000"/>
              <a:buChar char="•"/>
            </a:pPr>
            <a:r>
              <a:rPr lang="en-US" sz="2000"/>
              <a:t>Sections of block</a:t>
            </a:r>
            <a:endParaRPr/>
          </a:p>
          <a:p>
            <a:pPr indent="-342900" lvl="0" marL="342900" rtl="0" algn="l">
              <a:lnSpc>
                <a:spcPct val="150000"/>
              </a:lnSpc>
              <a:spcBef>
                <a:spcPts val="400"/>
              </a:spcBef>
              <a:spcAft>
                <a:spcPts val="0"/>
              </a:spcAft>
              <a:buClr>
                <a:schemeClr val="dk1"/>
              </a:buClr>
              <a:buSzPts val="2000"/>
              <a:buFont typeface="Calibri"/>
              <a:buNone/>
            </a:pPr>
            <a:r>
              <a:rPr lang="en-US" sz="2000"/>
              <a:t>    1- Header Section</a:t>
            </a:r>
            <a:endParaRPr/>
          </a:p>
          <a:p>
            <a:pPr indent="-342900" lvl="0" marL="342900" rtl="0" algn="l">
              <a:lnSpc>
                <a:spcPct val="150000"/>
              </a:lnSpc>
              <a:spcBef>
                <a:spcPts val="400"/>
              </a:spcBef>
              <a:spcAft>
                <a:spcPts val="0"/>
              </a:spcAft>
              <a:buClr>
                <a:schemeClr val="dk1"/>
              </a:buClr>
              <a:buSzPts val="2000"/>
              <a:buFont typeface="Calibri"/>
              <a:buNone/>
            </a:pPr>
            <a:r>
              <a:rPr lang="en-US" sz="2000"/>
              <a:t>    2- Declaration Section</a:t>
            </a:r>
            <a:endParaRPr/>
          </a:p>
          <a:p>
            <a:pPr indent="-342900" lvl="0" marL="342900" rtl="0" algn="l">
              <a:lnSpc>
                <a:spcPct val="150000"/>
              </a:lnSpc>
              <a:spcBef>
                <a:spcPts val="400"/>
              </a:spcBef>
              <a:spcAft>
                <a:spcPts val="0"/>
              </a:spcAft>
              <a:buClr>
                <a:schemeClr val="dk1"/>
              </a:buClr>
              <a:buSzPts val="2000"/>
              <a:buFont typeface="Calibri"/>
              <a:buNone/>
            </a:pPr>
            <a:r>
              <a:rPr lang="en-US" sz="2000"/>
              <a:t>	 3- Executable Section</a:t>
            </a:r>
            <a:endParaRPr/>
          </a:p>
          <a:p>
            <a:pPr indent="-342900" lvl="0" marL="342900" rtl="0" algn="l">
              <a:lnSpc>
                <a:spcPct val="150000"/>
              </a:lnSpc>
              <a:spcBef>
                <a:spcPts val="400"/>
              </a:spcBef>
              <a:spcAft>
                <a:spcPts val="0"/>
              </a:spcAft>
              <a:buClr>
                <a:schemeClr val="dk1"/>
              </a:buClr>
              <a:buSzPts val="2000"/>
              <a:buFont typeface="Calibri"/>
              <a:buNone/>
            </a:pPr>
            <a:r>
              <a:rPr lang="en-US" sz="2000"/>
              <a:t>	 4- Exception Section</a:t>
            </a:r>
            <a:endParaRPr/>
          </a:p>
        </p:txBody>
      </p:sp>
      <p:sp>
        <p:nvSpPr>
          <p:cNvPr id="1225" name="Google Shape;1225;p171"/>
          <p:cNvSpPr txBox="1"/>
          <p:nvPr/>
        </p:nvSpPr>
        <p:spPr>
          <a:xfrm>
            <a:off x="4495800" y="3352800"/>
            <a:ext cx="3749675"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9" name="Shape 1229"/>
        <p:cNvGrpSpPr/>
        <p:nvPr/>
      </p:nvGrpSpPr>
      <p:grpSpPr>
        <a:xfrm>
          <a:off x="0" y="0"/>
          <a:ext cx="0" cy="0"/>
          <a:chOff x="0" y="0"/>
          <a:chExt cx="0" cy="0"/>
        </a:xfrm>
      </p:grpSpPr>
      <p:sp>
        <p:nvSpPr>
          <p:cNvPr id="1230" name="Google Shape;1230;p172"/>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Structure of PL/SQL</a:t>
            </a:r>
            <a:endParaRPr/>
          </a:p>
        </p:txBody>
      </p:sp>
      <p:sp>
        <p:nvSpPr>
          <p:cNvPr id="1231" name="Google Shape;1231;p17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50000"/>
              </a:lnSpc>
              <a:spcBef>
                <a:spcPts val="0"/>
              </a:spcBef>
              <a:spcAft>
                <a:spcPts val="0"/>
              </a:spcAft>
              <a:buClr>
                <a:schemeClr val="dk1"/>
              </a:buClr>
              <a:buSzPts val="2000"/>
              <a:buFont typeface="Calibri"/>
              <a:buNone/>
            </a:pPr>
            <a:r>
              <a:rPr lang="en-US" sz="2000"/>
              <a:t>HEADER</a:t>
            </a:r>
            <a:endParaRPr/>
          </a:p>
          <a:p>
            <a:pPr indent="-342900" lvl="0" marL="342900" rtl="0" algn="l">
              <a:lnSpc>
                <a:spcPct val="150000"/>
              </a:lnSpc>
              <a:spcBef>
                <a:spcPts val="400"/>
              </a:spcBef>
              <a:spcAft>
                <a:spcPts val="0"/>
              </a:spcAft>
              <a:buClr>
                <a:schemeClr val="dk1"/>
              </a:buClr>
              <a:buSzPts val="2000"/>
              <a:buFont typeface="Calibri"/>
              <a:buNone/>
            </a:pPr>
            <a:r>
              <a:rPr lang="en-US" sz="2000"/>
              <a:t>                  Type and Name of block    </a:t>
            </a:r>
            <a:endParaRPr/>
          </a:p>
          <a:p>
            <a:pPr indent="-342900" lvl="0" marL="342900" rtl="0" algn="l">
              <a:lnSpc>
                <a:spcPct val="150000"/>
              </a:lnSpc>
              <a:spcBef>
                <a:spcPts val="400"/>
              </a:spcBef>
              <a:spcAft>
                <a:spcPts val="0"/>
              </a:spcAft>
              <a:buClr>
                <a:schemeClr val="dk1"/>
              </a:buClr>
              <a:buSzPts val="2000"/>
              <a:buFont typeface="Calibri"/>
              <a:buNone/>
            </a:pPr>
            <a:r>
              <a:rPr lang="en-US" sz="2000"/>
              <a:t>DECLARE  </a:t>
            </a:r>
            <a:endParaRPr/>
          </a:p>
          <a:p>
            <a:pPr indent="-342900" lvl="0" marL="342900" rtl="0" algn="l">
              <a:lnSpc>
                <a:spcPct val="150000"/>
              </a:lnSpc>
              <a:spcBef>
                <a:spcPts val="400"/>
              </a:spcBef>
              <a:spcAft>
                <a:spcPts val="0"/>
              </a:spcAft>
              <a:buClr>
                <a:schemeClr val="dk1"/>
              </a:buClr>
              <a:buSzPts val="2000"/>
              <a:buFont typeface="Calibri"/>
              <a:buNone/>
            </a:pPr>
            <a:r>
              <a:rPr lang="en-US" sz="2000"/>
              <a:t>			Variables; Constants; Cursors; </a:t>
            </a:r>
            <a:endParaRPr/>
          </a:p>
          <a:p>
            <a:pPr indent="-342900" lvl="0" marL="342900" rtl="0" algn="l">
              <a:lnSpc>
                <a:spcPct val="150000"/>
              </a:lnSpc>
              <a:spcBef>
                <a:spcPts val="400"/>
              </a:spcBef>
              <a:spcAft>
                <a:spcPts val="0"/>
              </a:spcAft>
              <a:buClr>
                <a:schemeClr val="dk1"/>
              </a:buClr>
              <a:buSzPts val="2000"/>
              <a:buFont typeface="Calibri"/>
              <a:buNone/>
            </a:pPr>
            <a:r>
              <a:rPr lang="en-US" sz="2000"/>
              <a:t>BEGIN  </a:t>
            </a:r>
            <a:endParaRPr/>
          </a:p>
          <a:p>
            <a:pPr indent="-342900" lvl="0" marL="342900" rtl="0" algn="l">
              <a:lnSpc>
                <a:spcPct val="150000"/>
              </a:lnSpc>
              <a:spcBef>
                <a:spcPts val="400"/>
              </a:spcBef>
              <a:spcAft>
                <a:spcPts val="0"/>
              </a:spcAft>
              <a:buClr>
                <a:schemeClr val="dk1"/>
              </a:buClr>
              <a:buSzPts val="2000"/>
              <a:buFont typeface="Calibri"/>
              <a:buNone/>
            </a:pPr>
            <a:r>
              <a:rPr lang="en-US" sz="2000"/>
              <a:t>			PL/SQL and SQL Statements </a:t>
            </a:r>
            <a:endParaRPr/>
          </a:p>
          <a:p>
            <a:pPr indent="-342900" lvl="0" marL="342900" rtl="0" algn="l">
              <a:lnSpc>
                <a:spcPct val="150000"/>
              </a:lnSpc>
              <a:spcBef>
                <a:spcPts val="400"/>
              </a:spcBef>
              <a:spcAft>
                <a:spcPts val="0"/>
              </a:spcAft>
              <a:buClr>
                <a:schemeClr val="dk1"/>
              </a:buClr>
              <a:buSzPts val="2000"/>
              <a:buFont typeface="Calibri"/>
              <a:buNone/>
            </a:pPr>
            <a:r>
              <a:rPr lang="en-US" sz="2000"/>
              <a:t>EXCEPTION </a:t>
            </a:r>
            <a:endParaRPr/>
          </a:p>
          <a:p>
            <a:pPr indent="-342900" lvl="0" marL="342900" rtl="0" algn="l">
              <a:lnSpc>
                <a:spcPct val="150000"/>
              </a:lnSpc>
              <a:spcBef>
                <a:spcPts val="400"/>
              </a:spcBef>
              <a:spcAft>
                <a:spcPts val="0"/>
              </a:spcAft>
              <a:buClr>
                <a:schemeClr val="dk1"/>
              </a:buClr>
              <a:buSzPts val="2000"/>
              <a:buFont typeface="Calibri"/>
              <a:buNone/>
            </a:pPr>
            <a:r>
              <a:rPr lang="en-US" sz="2000"/>
              <a:t>			Exception handlers</a:t>
            </a:r>
            <a:endParaRPr/>
          </a:p>
          <a:p>
            <a:pPr indent="-342900" lvl="0" marL="342900" rtl="0" algn="l">
              <a:lnSpc>
                <a:spcPct val="150000"/>
              </a:lnSpc>
              <a:spcBef>
                <a:spcPts val="400"/>
              </a:spcBef>
              <a:spcAft>
                <a:spcPts val="0"/>
              </a:spcAft>
              <a:buClr>
                <a:schemeClr val="dk1"/>
              </a:buClr>
              <a:buSzPts val="2000"/>
              <a:buFont typeface="Calibri"/>
              <a:buNone/>
            </a:pPr>
            <a:r>
              <a:rPr lang="en-US" sz="2000"/>
              <a:t>END; </a:t>
            </a:r>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173"/>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Structure of PL/SQL</a:t>
            </a:r>
            <a:endParaRPr/>
          </a:p>
        </p:txBody>
      </p:sp>
      <p:sp>
        <p:nvSpPr>
          <p:cNvPr id="1237" name="Google Shape;1237;p173"/>
          <p:cNvSpPr txBox="1"/>
          <p:nvPr>
            <p:ph idx="1" type="body"/>
          </p:nvPr>
        </p:nvSpPr>
        <p:spPr>
          <a:xfrm>
            <a:off x="9144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000"/>
              <a:buFont typeface="Calibri"/>
              <a:buNone/>
            </a:pPr>
            <a:r>
              <a:rPr lang="en-US" sz="2000"/>
              <a:t>DECLARE</a:t>
            </a:r>
            <a:endParaRPr/>
          </a:p>
          <a:p>
            <a:pPr indent="-342900" lvl="0" marL="342900" rtl="0" algn="l">
              <a:lnSpc>
                <a:spcPct val="90000"/>
              </a:lnSpc>
              <a:spcBef>
                <a:spcPts val="400"/>
              </a:spcBef>
              <a:spcAft>
                <a:spcPts val="0"/>
              </a:spcAft>
              <a:buClr>
                <a:schemeClr val="dk1"/>
              </a:buClr>
              <a:buSzPts val="2000"/>
              <a:buFont typeface="Calibri"/>
              <a:buNone/>
            </a:pPr>
            <a:r>
              <a:rPr lang="en-US" sz="2000"/>
              <a:t>		a number;</a:t>
            </a:r>
            <a:endParaRPr/>
          </a:p>
          <a:p>
            <a:pPr indent="-342900" lvl="0" marL="342900" rtl="0" algn="l">
              <a:lnSpc>
                <a:spcPct val="90000"/>
              </a:lnSpc>
              <a:spcBef>
                <a:spcPts val="400"/>
              </a:spcBef>
              <a:spcAft>
                <a:spcPts val="0"/>
              </a:spcAft>
              <a:buClr>
                <a:schemeClr val="dk1"/>
              </a:buClr>
              <a:buSzPts val="2000"/>
              <a:buFont typeface="Calibri"/>
              <a:buNone/>
            </a:pPr>
            <a:r>
              <a:rPr lang="en-US" sz="2000"/>
              <a:t> 		text1 varchar2(20);</a:t>
            </a:r>
            <a:endParaRPr/>
          </a:p>
          <a:p>
            <a:pPr indent="-342900" lvl="0" marL="342900" rtl="0" algn="l">
              <a:lnSpc>
                <a:spcPct val="90000"/>
              </a:lnSpc>
              <a:spcBef>
                <a:spcPts val="400"/>
              </a:spcBef>
              <a:spcAft>
                <a:spcPts val="0"/>
              </a:spcAft>
              <a:buClr>
                <a:schemeClr val="dk1"/>
              </a:buClr>
              <a:buSzPts val="2000"/>
              <a:buFont typeface="Calibri"/>
              <a:buNone/>
            </a:pPr>
            <a:r>
              <a:rPr lang="en-US" sz="2000"/>
              <a:t>           text2 varchar2(20) := “HI”;</a:t>
            </a:r>
            <a:endParaRPr/>
          </a:p>
          <a:p>
            <a:pPr indent="-342900" lvl="0" marL="342900" rtl="0" algn="l">
              <a:lnSpc>
                <a:spcPct val="90000"/>
              </a:lnSpc>
              <a:spcBef>
                <a:spcPts val="400"/>
              </a:spcBef>
              <a:spcAft>
                <a:spcPts val="0"/>
              </a:spcAft>
              <a:buClr>
                <a:schemeClr val="dk1"/>
              </a:buClr>
              <a:buSzPts val="2000"/>
              <a:buFont typeface="Calibri"/>
              <a:buNone/>
            </a:pPr>
            <a:r>
              <a:rPr lang="en-US" sz="2000"/>
              <a:t>BEGIN</a:t>
            </a:r>
            <a:endParaRPr/>
          </a:p>
          <a:p>
            <a:pPr indent="-342900" lvl="0" marL="342900" rtl="0" algn="l">
              <a:lnSpc>
                <a:spcPct val="90000"/>
              </a:lnSpc>
              <a:spcBef>
                <a:spcPts val="400"/>
              </a:spcBef>
              <a:spcAft>
                <a:spcPts val="0"/>
              </a:spcAft>
              <a:buClr>
                <a:schemeClr val="dk1"/>
              </a:buClr>
              <a:buSzPts val="2000"/>
              <a:buFont typeface="Calibri"/>
              <a:buNone/>
            </a:pPr>
            <a:r>
              <a:rPr lang="en-US" sz="2000"/>
              <a:t>         ---------- ---------- ----------</a:t>
            </a:r>
            <a:endParaRPr/>
          </a:p>
          <a:p>
            <a:pPr indent="-342900" lvl="0" marL="342900" rtl="0" algn="l">
              <a:lnSpc>
                <a:spcPct val="90000"/>
              </a:lnSpc>
              <a:spcBef>
                <a:spcPts val="400"/>
              </a:spcBef>
              <a:spcAft>
                <a:spcPts val="0"/>
              </a:spcAft>
              <a:buClr>
                <a:schemeClr val="dk1"/>
              </a:buClr>
              <a:buSzPts val="2000"/>
              <a:buFont typeface="Calibri"/>
              <a:buNone/>
            </a:pPr>
            <a:r>
              <a:rPr lang="en-US" sz="2000"/>
              <a:t>END;</a:t>
            </a:r>
            <a:endParaRPr/>
          </a:p>
          <a:p>
            <a:pPr indent="-342900" lvl="0" marL="342900" rtl="0" algn="l">
              <a:lnSpc>
                <a:spcPct val="90000"/>
              </a:lnSpc>
              <a:spcBef>
                <a:spcPts val="400"/>
              </a:spcBef>
              <a:spcAft>
                <a:spcPts val="0"/>
              </a:spcAft>
              <a:buClr>
                <a:schemeClr val="dk1"/>
              </a:buClr>
              <a:buSzPts val="2000"/>
              <a:buFont typeface="Calibri"/>
              <a:buNone/>
            </a:pPr>
            <a:r>
              <a:t/>
            </a:r>
            <a:endParaRPr sz="2000"/>
          </a:p>
          <a:p>
            <a:pPr indent="-342900" lvl="0" marL="342900" rtl="0" algn="l">
              <a:lnSpc>
                <a:spcPct val="90000"/>
              </a:lnSpc>
              <a:spcBef>
                <a:spcPts val="400"/>
              </a:spcBef>
              <a:spcAft>
                <a:spcPts val="0"/>
              </a:spcAft>
              <a:buClr>
                <a:schemeClr val="dk1"/>
              </a:buClr>
              <a:buSzPts val="2000"/>
              <a:buFont typeface="Calibri"/>
              <a:buNone/>
            </a:pPr>
            <a:r>
              <a:t/>
            </a:r>
            <a:endParaRPr sz="2000"/>
          </a:p>
          <a:p>
            <a:pPr indent="-342900" lvl="0" marL="342900" rtl="0" algn="l">
              <a:lnSpc>
                <a:spcPct val="90000"/>
              </a:lnSpc>
              <a:spcBef>
                <a:spcPts val="400"/>
              </a:spcBef>
              <a:spcAft>
                <a:spcPts val="0"/>
              </a:spcAft>
              <a:buClr>
                <a:schemeClr val="dk1"/>
              </a:buClr>
              <a:buSzPts val="2000"/>
              <a:buFont typeface="Calibri"/>
              <a:buNone/>
            </a:pPr>
            <a:r>
              <a:rPr lang="en-US" sz="2000"/>
              <a:t>	</a:t>
            </a:r>
            <a:endParaRPr/>
          </a:p>
        </p:txBody>
      </p:sp>
      <p:sp>
        <p:nvSpPr>
          <p:cNvPr id="1238" name="Google Shape;1238;p173"/>
          <p:cNvSpPr txBox="1"/>
          <p:nvPr/>
        </p:nvSpPr>
        <p:spPr>
          <a:xfrm>
            <a:off x="1355725" y="4913313"/>
            <a:ext cx="6264275"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9" name="Google Shape;1239;p173"/>
          <p:cNvSpPr txBox="1"/>
          <p:nvPr/>
        </p:nvSpPr>
        <p:spPr>
          <a:xfrm>
            <a:off x="1050925" y="4760913"/>
            <a:ext cx="6645275"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0" name="Google Shape;1240;p173"/>
          <p:cNvSpPr txBox="1"/>
          <p:nvPr/>
        </p:nvSpPr>
        <p:spPr>
          <a:xfrm>
            <a:off x="990600" y="4760913"/>
            <a:ext cx="6873875"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Important Data Types  in PL/SQL include NUMBER, INTEGER, CHAR, VARCHAR2, DATE etc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to_date(‘02-05-2007','dd-mm-yyyy')  { Converts String to Date}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40"/>
                                        </p:tgtEl>
                                        <p:attrNameLst>
                                          <p:attrName>style.visibility</p:attrName>
                                        </p:attrNameLst>
                                      </p:cBhvr>
                                      <p:to>
                                        <p:strVal val="visible"/>
                                      </p:to>
                                    </p:set>
                                    <p:anim calcmode="lin" valueType="num">
                                      <p:cBhvr additive="base">
                                        <p:cTn dur="500"/>
                                        <p:tgtEl>
                                          <p:spTgt spid="124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4" name="Shape 1244"/>
        <p:cNvGrpSpPr/>
        <p:nvPr/>
      </p:nvGrpSpPr>
      <p:grpSpPr>
        <a:xfrm>
          <a:off x="0" y="0"/>
          <a:ext cx="0" cy="0"/>
          <a:chOff x="0" y="0"/>
          <a:chExt cx="0" cy="0"/>
        </a:xfrm>
      </p:grpSpPr>
      <p:sp>
        <p:nvSpPr>
          <p:cNvPr id="1245" name="Google Shape;1245;p174"/>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Structure of PL/SQL</a:t>
            </a:r>
            <a:endParaRPr/>
          </a:p>
        </p:txBody>
      </p:sp>
      <p:sp>
        <p:nvSpPr>
          <p:cNvPr id="1246" name="Google Shape;1246;p17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chemeClr val="dk1"/>
              </a:buClr>
              <a:buSzPts val="3200"/>
              <a:buChar char="•"/>
            </a:pPr>
            <a:r>
              <a:rPr lang="en-US"/>
              <a:t>Data Types for specific columns</a:t>
            </a:r>
            <a:endParaRPr/>
          </a:p>
          <a:p>
            <a:pPr indent="-342900" lvl="0" marL="342900" rtl="0" algn="l">
              <a:lnSpc>
                <a:spcPct val="150000"/>
              </a:lnSpc>
              <a:spcBef>
                <a:spcPts val="640"/>
              </a:spcBef>
              <a:spcAft>
                <a:spcPts val="0"/>
              </a:spcAft>
              <a:buClr>
                <a:schemeClr val="dk1"/>
              </a:buClr>
              <a:buSzPts val="3200"/>
              <a:buFont typeface="Calibri"/>
              <a:buNone/>
            </a:pPr>
            <a:r>
              <a:rPr lang="en-US"/>
              <a:t>	</a:t>
            </a:r>
            <a:endParaRPr/>
          </a:p>
          <a:p>
            <a:pPr indent="-342900" lvl="0" marL="342900" rtl="0" algn="l">
              <a:lnSpc>
                <a:spcPct val="150000"/>
              </a:lnSpc>
              <a:spcBef>
                <a:spcPts val="640"/>
              </a:spcBef>
              <a:spcAft>
                <a:spcPts val="0"/>
              </a:spcAft>
              <a:buClr>
                <a:schemeClr val="dk1"/>
              </a:buClr>
              <a:buSzPts val="3200"/>
              <a:buFont typeface="Calibri"/>
              <a:buNone/>
            </a:pPr>
            <a:r>
              <a:rPr lang="en-US"/>
              <a:t>	</a:t>
            </a:r>
            <a:r>
              <a:rPr lang="en-US" sz="2400"/>
              <a:t>Variable_name  Table_name.Column_name%type;</a:t>
            </a:r>
            <a:endParaRPr/>
          </a:p>
          <a:p>
            <a:pPr indent="-342900" lvl="0" marL="342900" rtl="0" algn="l">
              <a:lnSpc>
                <a:spcPct val="150000"/>
              </a:lnSpc>
              <a:spcBef>
                <a:spcPts val="480"/>
              </a:spcBef>
              <a:spcAft>
                <a:spcPts val="0"/>
              </a:spcAft>
              <a:buClr>
                <a:schemeClr val="dk1"/>
              </a:buClr>
              <a:buSzPts val="2400"/>
              <a:buFont typeface="Calibri"/>
              <a:buNone/>
            </a:pPr>
            <a:r>
              <a:t/>
            </a:r>
            <a:endParaRPr sz="2400"/>
          </a:p>
          <a:p>
            <a:pPr indent="-342900" lvl="0" marL="342900" rtl="0" algn="l">
              <a:lnSpc>
                <a:spcPct val="150000"/>
              </a:lnSpc>
              <a:spcBef>
                <a:spcPts val="480"/>
              </a:spcBef>
              <a:spcAft>
                <a:spcPts val="0"/>
              </a:spcAft>
              <a:buClr>
                <a:schemeClr val="dk1"/>
              </a:buClr>
              <a:buSzPts val="2400"/>
              <a:buFont typeface="Calibri"/>
              <a:buNone/>
            </a:pPr>
            <a:r>
              <a:rPr lang="en-US" sz="2400"/>
              <a:t>   This syntax defines a variable of the type of the referenced column on the referenced table</a:t>
            </a:r>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0" name="Shape 1250"/>
        <p:cNvGrpSpPr/>
        <p:nvPr/>
      </p:nvGrpSpPr>
      <p:grpSpPr>
        <a:xfrm>
          <a:off x="0" y="0"/>
          <a:ext cx="0" cy="0"/>
          <a:chOff x="0" y="0"/>
          <a:chExt cx="0" cy="0"/>
        </a:xfrm>
      </p:grpSpPr>
      <p:sp>
        <p:nvSpPr>
          <p:cNvPr id="1251" name="Google Shape;1251;p175"/>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PL/SQL Control Structure</a:t>
            </a:r>
            <a:endParaRPr/>
          </a:p>
        </p:txBody>
      </p:sp>
      <p:sp>
        <p:nvSpPr>
          <p:cNvPr id="1252" name="Google Shape;1252;p17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chemeClr val="dk1"/>
              </a:buClr>
              <a:buSzPts val="2000"/>
              <a:buChar char="•"/>
            </a:pPr>
            <a:r>
              <a:rPr lang="en-US" sz="2000"/>
              <a:t>PL/SQL has a number of control structures which  includes:</a:t>
            </a:r>
            <a:endParaRPr/>
          </a:p>
          <a:p>
            <a:pPr indent="-342900" lvl="0" marL="342900" rtl="0" algn="l">
              <a:lnSpc>
                <a:spcPct val="150000"/>
              </a:lnSpc>
              <a:spcBef>
                <a:spcPts val="400"/>
              </a:spcBef>
              <a:spcAft>
                <a:spcPts val="0"/>
              </a:spcAft>
              <a:buClr>
                <a:schemeClr val="dk1"/>
              </a:buClr>
              <a:buSzPts val="2000"/>
              <a:buChar char="•"/>
            </a:pPr>
            <a:r>
              <a:rPr lang="en-US" sz="2000"/>
              <a:t> Conditional controls</a:t>
            </a:r>
            <a:endParaRPr/>
          </a:p>
          <a:p>
            <a:pPr indent="-342900" lvl="0" marL="342900" rtl="0" algn="l">
              <a:lnSpc>
                <a:spcPct val="150000"/>
              </a:lnSpc>
              <a:spcBef>
                <a:spcPts val="400"/>
              </a:spcBef>
              <a:spcAft>
                <a:spcPts val="0"/>
              </a:spcAft>
              <a:buClr>
                <a:schemeClr val="dk1"/>
              </a:buClr>
              <a:buSzPts val="2000"/>
              <a:buChar char="•"/>
            </a:pPr>
            <a:r>
              <a:rPr lang="en-US" sz="2000"/>
              <a:t> Iterative or loop controls.</a:t>
            </a:r>
            <a:endParaRPr/>
          </a:p>
          <a:p>
            <a:pPr indent="-342900" lvl="0" marL="342900" rtl="0" algn="l">
              <a:lnSpc>
                <a:spcPct val="150000"/>
              </a:lnSpc>
              <a:spcBef>
                <a:spcPts val="400"/>
              </a:spcBef>
              <a:spcAft>
                <a:spcPts val="0"/>
              </a:spcAft>
              <a:buClr>
                <a:schemeClr val="dk1"/>
              </a:buClr>
              <a:buSzPts val="2000"/>
              <a:buChar char="•"/>
            </a:pPr>
            <a:r>
              <a:rPr lang="en-US" sz="2000"/>
              <a:t> Exception or error controls</a:t>
            </a:r>
            <a:br>
              <a:rPr lang="en-US" sz="2000"/>
            </a:br>
            <a:endParaRPr sz="2000"/>
          </a:p>
          <a:p>
            <a:pPr indent="-342900" lvl="0" marL="342900" rtl="0" algn="l">
              <a:lnSpc>
                <a:spcPct val="150000"/>
              </a:lnSpc>
              <a:spcBef>
                <a:spcPts val="400"/>
              </a:spcBef>
              <a:spcAft>
                <a:spcPts val="0"/>
              </a:spcAft>
              <a:buClr>
                <a:schemeClr val="dk1"/>
              </a:buClr>
              <a:buSzPts val="2000"/>
              <a:buChar char="•"/>
            </a:pPr>
            <a:r>
              <a:rPr lang="en-US" sz="2000"/>
              <a:t>It is these controls, used singly or together, that allow the PL/SQL developer to direct the flow of execution through the program.</a:t>
            </a:r>
            <a:br>
              <a:rPr lang="en-US" sz="2000"/>
            </a:br>
            <a:endParaRPr sz="2000"/>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6" name="Shape 1256"/>
        <p:cNvGrpSpPr/>
        <p:nvPr/>
      </p:nvGrpSpPr>
      <p:grpSpPr>
        <a:xfrm>
          <a:off x="0" y="0"/>
          <a:ext cx="0" cy="0"/>
          <a:chOff x="0" y="0"/>
          <a:chExt cx="0" cy="0"/>
        </a:xfrm>
      </p:grpSpPr>
      <p:sp>
        <p:nvSpPr>
          <p:cNvPr id="1257" name="Google Shape;1257;p176"/>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PL/SQL Control Structure	</a:t>
            </a:r>
            <a:endParaRPr/>
          </a:p>
        </p:txBody>
      </p:sp>
      <p:sp>
        <p:nvSpPr>
          <p:cNvPr id="1258" name="Google Shape;1258;p17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200000"/>
              </a:lnSpc>
              <a:spcBef>
                <a:spcPts val="0"/>
              </a:spcBef>
              <a:spcAft>
                <a:spcPts val="0"/>
              </a:spcAft>
              <a:buClr>
                <a:schemeClr val="dk1"/>
              </a:buClr>
              <a:buSzPts val="2000"/>
              <a:buChar char="•"/>
            </a:pPr>
            <a:r>
              <a:rPr b="1" lang="en-US" sz="2000"/>
              <a:t>Conditional Controls</a:t>
            </a:r>
            <a:endParaRPr/>
          </a:p>
          <a:p>
            <a:pPr indent="-285750" lvl="1" marL="742950" rtl="0" algn="l">
              <a:lnSpc>
                <a:spcPct val="200000"/>
              </a:lnSpc>
              <a:spcBef>
                <a:spcPts val="400"/>
              </a:spcBef>
              <a:spcAft>
                <a:spcPts val="0"/>
              </a:spcAft>
              <a:buClr>
                <a:schemeClr val="dk1"/>
              </a:buClr>
              <a:buSzPts val="2000"/>
              <a:buFont typeface="Calibri"/>
              <a:buNone/>
            </a:pPr>
            <a:r>
              <a:rPr b="1" lang="en-US" sz="2000"/>
              <a:t>IF....THEN....END IF;</a:t>
            </a:r>
            <a:endParaRPr/>
          </a:p>
          <a:p>
            <a:pPr indent="-285750" lvl="1" marL="742950" rtl="0" algn="l">
              <a:lnSpc>
                <a:spcPct val="200000"/>
              </a:lnSpc>
              <a:spcBef>
                <a:spcPts val="400"/>
              </a:spcBef>
              <a:spcAft>
                <a:spcPts val="0"/>
              </a:spcAft>
              <a:buClr>
                <a:schemeClr val="dk1"/>
              </a:buClr>
              <a:buSzPts val="2000"/>
              <a:buFont typeface="Calibri"/>
              <a:buNone/>
            </a:pPr>
            <a:r>
              <a:rPr b="1" lang="en-US" sz="2000"/>
              <a:t>IF....THEN...ELSE....END IF;</a:t>
            </a:r>
            <a:endParaRPr/>
          </a:p>
          <a:p>
            <a:pPr indent="-285750" lvl="1" marL="742950" rtl="0" algn="l">
              <a:lnSpc>
                <a:spcPct val="200000"/>
              </a:lnSpc>
              <a:spcBef>
                <a:spcPts val="400"/>
              </a:spcBef>
              <a:spcAft>
                <a:spcPts val="0"/>
              </a:spcAft>
              <a:buClr>
                <a:schemeClr val="dk1"/>
              </a:buClr>
              <a:buSzPts val="2000"/>
              <a:buFont typeface="Calibri"/>
              <a:buNone/>
            </a:pPr>
            <a:r>
              <a:rPr b="1" lang="en-US" sz="2000"/>
              <a:t>IF....THEN...ELSIF....THEN....ELSE....END IF;</a:t>
            </a:r>
            <a:endParaRPr/>
          </a:p>
          <a:p>
            <a:pPr indent="-285750" lvl="1" marL="742950" rtl="0" algn="l">
              <a:lnSpc>
                <a:spcPct val="200000"/>
              </a:lnSpc>
              <a:spcBef>
                <a:spcPts val="400"/>
              </a:spcBef>
              <a:spcAft>
                <a:spcPts val="0"/>
              </a:spcAft>
              <a:buClr>
                <a:schemeClr val="dk1"/>
              </a:buClr>
              <a:buSzPts val="2000"/>
              <a:buFont typeface="Calibri"/>
              <a:buNone/>
            </a:pPr>
            <a:r>
              <a:t/>
            </a:r>
            <a:endParaRPr b="1" sz="2000"/>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2" name="Shape 1262"/>
        <p:cNvGrpSpPr/>
        <p:nvPr/>
      </p:nvGrpSpPr>
      <p:grpSpPr>
        <a:xfrm>
          <a:off x="0" y="0"/>
          <a:ext cx="0" cy="0"/>
          <a:chOff x="0" y="0"/>
          <a:chExt cx="0" cy="0"/>
        </a:xfrm>
      </p:grpSpPr>
      <p:sp>
        <p:nvSpPr>
          <p:cNvPr id="1263" name="Google Shape;1263;p177"/>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PL/SQL Control Structure</a:t>
            </a:r>
            <a:endParaRPr/>
          </a:p>
        </p:txBody>
      </p:sp>
      <p:sp>
        <p:nvSpPr>
          <p:cNvPr id="1264" name="Google Shape;1264;p177"/>
          <p:cNvSpPr txBox="1"/>
          <p:nvPr>
            <p:ph idx="1" type="body"/>
          </p:nvPr>
        </p:nvSpPr>
        <p:spPr>
          <a:xfrm>
            <a:off x="457200" y="16002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000"/>
              <a:buChar char="•"/>
            </a:pPr>
            <a:r>
              <a:rPr lang="en-US" sz="2000"/>
              <a:t>LOOP</a:t>
            </a:r>
            <a:endParaRPr/>
          </a:p>
          <a:p>
            <a:pPr indent="-342900" lvl="0" marL="342900" rtl="0" algn="l">
              <a:lnSpc>
                <a:spcPct val="90000"/>
              </a:lnSpc>
              <a:spcBef>
                <a:spcPts val="400"/>
              </a:spcBef>
              <a:spcAft>
                <a:spcPts val="0"/>
              </a:spcAft>
              <a:buClr>
                <a:schemeClr val="dk1"/>
              </a:buClr>
              <a:buSzPts val="2000"/>
              <a:buFont typeface="Calibri"/>
              <a:buNone/>
            </a:pPr>
            <a:r>
              <a:rPr lang="en-US" sz="2000"/>
              <a:t>		 	...SQL Statements... </a:t>
            </a:r>
            <a:endParaRPr/>
          </a:p>
          <a:p>
            <a:pPr indent="-342900" lvl="0" marL="342900" rtl="0" algn="l">
              <a:lnSpc>
                <a:spcPct val="90000"/>
              </a:lnSpc>
              <a:spcBef>
                <a:spcPts val="400"/>
              </a:spcBef>
              <a:spcAft>
                <a:spcPts val="0"/>
              </a:spcAft>
              <a:buClr>
                <a:schemeClr val="dk1"/>
              </a:buClr>
              <a:buSzPts val="2000"/>
              <a:buFont typeface="Calibri"/>
              <a:buNone/>
            </a:pPr>
            <a:r>
              <a:rPr lang="en-US" sz="2000"/>
              <a:t>           	 EXIT;</a:t>
            </a:r>
            <a:endParaRPr/>
          </a:p>
          <a:p>
            <a:pPr indent="-342900" lvl="0" marL="342900" rtl="0" algn="l">
              <a:lnSpc>
                <a:spcPct val="90000"/>
              </a:lnSpc>
              <a:spcBef>
                <a:spcPts val="400"/>
              </a:spcBef>
              <a:spcAft>
                <a:spcPts val="0"/>
              </a:spcAft>
              <a:buClr>
                <a:schemeClr val="dk1"/>
              </a:buClr>
              <a:buSzPts val="2000"/>
              <a:buFont typeface="Calibri"/>
              <a:buNone/>
            </a:pPr>
            <a:r>
              <a:rPr lang="en-US" sz="2000"/>
              <a:t>    	END LOOP; </a:t>
            </a:r>
            <a:endParaRPr/>
          </a:p>
          <a:p>
            <a:pPr indent="-215900" lvl="0" marL="342900" rtl="0" algn="l">
              <a:lnSpc>
                <a:spcPct val="90000"/>
              </a:lnSpc>
              <a:spcBef>
                <a:spcPts val="400"/>
              </a:spcBef>
              <a:spcAft>
                <a:spcPts val="0"/>
              </a:spcAft>
              <a:buClr>
                <a:schemeClr val="dk1"/>
              </a:buClr>
              <a:buSzPts val="2000"/>
              <a:buNone/>
            </a:pPr>
            <a:r>
              <a:t/>
            </a:r>
            <a:endParaRPr sz="2000"/>
          </a:p>
          <a:p>
            <a:pPr indent="-342900" lvl="0" marL="342900" rtl="0" algn="l">
              <a:lnSpc>
                <a:spcPct val="90000"/>
              </a:lnSpc>
              <a:spcBef>
                <a:spcPts val="400"/>
              </a:spcBef>
              <a:spcAft>
                <a:spcPts val="0"/>
              </a:spcAft>
              <a:buClr>
                <a:schemeClr val="dk1"/>
              </a:buClr>
              <a:buSzPts val="2000"/>
              <a:buChar char="•"/>
            </a:pPr>
            <a:r>
              <a:rPr lang="en-US" sz="2000"/>
              <a:t>WHILE loops</a:t>
            </a:r>
            <a:endParaRPr/>
          </a:p>
          <a:p>
            <a:pPr indent="-342900" lvl="0" marL="342900" rtl="0" algn="l">
              <a:lnSpc>
                <a:spcPct val="90000"/>
              </a:lnSpc>
              <a:spcBef>
                <a:spcPts val="400"/>
              </a:spcBef>
              <a:spcAft>
                <a:spcPts val="0"/>
              </a:spcAft>
              <a:buClr>
                <a:schemeClr val="dk1"/>
              </a:buClr>
              <a:buSzPts val="2000"/>
              <a:buChar char="•"/>
            </a:pPr>
            <a:r>
              <a:rPr lang="en-US" sz="2000"/>
              <a:t>WHILE condition LOOP </a:t>
            </a:r>
            <a:endParaRPr/>
          </a:p>
          <a:p>
            <a:pPr indent="-342900" lvl="0" marL="342900" rtl="0" algn="l">
              <a:lnSpc>
                <a:spcPct val="90000"/>
              </a:lnSpc>
              <a:spcBef>
                <a:spcPts val="400"/>
              </a:spcBef>
              <a:spcAft>
                <a:spcPts val="0"/>
              </a:spcAft>
              <a:buClr>
                <a:schemeClr val="dk1"/>
              </a:buClr>
              <a:buSzPts val="2000"/>
              <a:buFont typeface="Calibri"/>
              <a:buNone/>
            </a:pPr>
            <a:r>
              <a:rPr lang="en-US" sz="2000"/>
              <a:t>                         ...SQL Statements... </a:t>
            </a:r>
            <a:endParaRPr/>
          </a:p>
          <a:p>
            <a:pPr indent="-342900" lvl="0" marL="342900" rtl="0" algn="l">
              <a:lnSpc>
                <a:spcPct val="90000"/>
              </a:lnSpc>
              <a:spcBef>
                <a:spcPts val="400"/>
              </a:spcBef>
              <a:spcAft>
                <a:spcPts val="0"/>
              </a:spcAft>
              <a:buClr>
                <a:schemeClr val="dk1"/>
              </a:buClr>
              <a:buSzPts val="2000"/>
              <a:buFont typeface="Calibri"/>
              <a:buNone/>
            </a:pPr>
            <a:r>
              <a:rPr lang="en-US" sz="2000"/>
              <a:t>     END LOOP; </a:t>
            </a:r>
            <a:endParaRPr b="1" sz="2000"/>
          </a:p>
          <a:p>
            <a:pPr indent="-215900" lvl="0" marL="342900" rtl="0" algn="l">
              <a:lnSpc>
                <a:spcPct val="90000"/>
              </a:lnSpc>
              <a:spcBef>
                <a:spcPts val="400"/>
              </a:spcBef>
              <a:spcAft>
                <a:spcPts val="0"/>
              </a:spcAft>
              <a:buClr>
                <a:schemeClr val="dk1"/>
              </a:buClr>
              <a:buSzPts val="2000"/>
              <a:buNone/>
            </a:pPr>
            <a:r>
              <a:t/>
            </a:r>
            <a:endParaRPr sz="2000"/>
          </a:p>
          <a:p>
            <a:pPr indent="-342900" lvl="0" marL="342900" rtl="0" algn="l">
              <a:lnSpc>
                <a:spcPct val="90000"/>
              </a:lnSpc>
              <a:spcBef>
                <a:spcPts val="400"/>
              </a:spcBef>
              <a:spcAft>
                <a:spcPts val="0"/>
              </a:spcAft>
              <a:buClr>
                <a:schemeClr val="dk1"/>
              </a:buClr>
              <a:buSzPts val="2000"/>
              <a:buChar char="•"/>
            </a:pPr>
            <a:r>
              <a:rPr lang="en-US" sz="2000"/>
              <a:t>FOR loops</a:t>
            </a:r>
            <a:endParaRPr/>
          </a:p>
          <a:p>
            <a:pPr indent="-342900" lvl="0" marL="342900" rtl="0" algn="l">
              <a:lnSpc>
                <a:spcPct val="90000"/>
              </a:lnSpc>
              <a:spcBef>
                <a:spcPts val="400"/>
              </a:spcBef>
              <a:spcAft>
                <a:spcPts val="0"/>
              </a:spcAft>
              <a:buClr>
                <a:schemeClr val="dk1"/>
              </a:buClr>
              <a:buSzPts val="2000"/>
              <a:buChar char="•"/>
            </a:pPr>
            <a:r>
              <a:rPr lang="en-US" sz="2000"/>
              <a:t>FOR &lt;variable(numeric)&gt; IN [REVERSE] &lt;lowerbound&gt;..&lt;upperbound&gt; LOOP .... ..... END LOOP; </a:t>
            </a:r>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8" name="Shape 1268"/>
        <p:cNvGrpSpPr/>
        <p:nvPr/>
      </p:nvGrpSpPr>
      <p:grpSpPr>
        <a:xfrm>
          <a:off x="0" y="0"/>
          <a:ext cx="0" cy="0"/>
          <a:chOff x="0" y="0"/>
          <a:chExt cx="0" cy="0"/>
        </a:xfrm>
      </p:grpSpPr>
      <p:sp>
        <p:nvSpPr>
          <p:cNvPr id="1269" name="Google Shape;1269;p178"/>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PL/SQL Control Structure</a:t>
            </a:r>
            <a:endParaRPr/>
          </a:p>
        </p:txBody>
      </p:sp>
      <p:sp>
        <p:nvSpPr>
          <p:cNvPr id="1270" name="Google Shape;1270;p17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000"/>
              <a:buChar char="•"/>
            </a:pPr>
            <a:r>
              <a:rPr b="1" lang="en-US" sz="2000"/>
              <a:t>Cursor</a:t>
            </a:r>
            <a:endParaRPr/>
          </a:p>
          <a:p>
            <a:pPr indent="-342900" lvl="0" marL="342900" rtl="0" algn="l">
              <a:lnSpc>
                <a:spcPct val="80000"/>
              </a:lnSpc>
              <a:spcBef>
                <a:spcPts val="400"/>
              </a:spcBef>
              <a:spcAft>
                <a:spcPts val="0"/>
              </a:spcAft>
              <a:buClr>
                <a:schemeClr val="dk1"/>
              </a:buClr>
              <a:buSzPts val="2000"/>
              <a:buFont typeface="Calibri"/>
              <a:buNone/>
            </a:pPr>
            <a:r>
              <a:rPr lang="en-US" sz="2000"/>
              <a:t>	</a:t>
            </a:r>
            <a:r>
              <a:rPr lang="en-US" sz="1800"/>
              <a:t>DECLARE</a:t>
            </a:r>
            <a:br>
              <a:rPr lang="en-US" sz="1800"/>
            </a:br>
            <a:r>
              <a:rPr lang="en-US" sz="1800"/>
              <a:t>        name varchar2(20);   </a:t>
            </a:r>
            <a:endParaRPr/>
          </a:p>
          <a:p>
            <a:pPr indent="-342900" lvl="0" marL="342900" rtl="0" algn="l">
              <a:lnSpc>
                <a:spcPct val="80000"/>
              </a:lnSpc>
              <a:spcBef>
                <a:spcPts val="360"/>
              </a:spcBef>
              <a:spcAft>
                <a:spcPts val="0"/>
              </a:spcAft>
              <a:buClr>
                <a:schemeClr val="dk1"/>
              </a:buClr>
              <a:buSzPts val="1800"/>
              <a:buFont typeface="Calibri"/>
              <a:buNone/>
            </a:pPr>
            <a:r>
              <a:rPr lang="en-US" sz="1800"/>
              <a:t>             Cursor c1 is</a:t>
            </a:r>
            <a:endParaRPr/>
          </a:p>
          <a:p>
            <a:pPr indent="-342900" lvl="0" marL="342900" rtl="0" algn="l">
              <a:lnSpc>
                <a:spcPct val="80000"/>
              </a:lnSpc>
              <a:spcBef>
                <a:spcPts val="360"/>
              </a:spcBef>
              <a:spcAft>
                <a:spcPts val="0"/>
              </a:spcAft>
              <a:buClr>
                <a:schemeClr val="dk1"/>
              </a:buClr>
              <a:buSzPts val="1800"/>
              <a:buFont typeface="Calibri"/>
              <a:buNone/>
            </a:pPr>
            <a:r>
              <a:rPr lang="en-US" sz="1800"/>
              <a:t> 		 select t.name</a:t>
            </a:r>
            <a:endParaRPr/>
          </a:p>
          <a:p>
            <a:pPr indent="-342900" lvl="0" marL="342900" rtl="0" algn="l">
              <a:lnSpc>
                <a:spcPct val="80000"/>
              </a:lnSpc>
              <a:spcBef>
                <a:spcPts val="360"/>
              </a:spcBef>
              <a:spcAft>
                <a:spcPts val="0"/>
              </a:spcAft>
              <a:buClr>
                <a:schemeClr val="dk1"/>
              </a:buClr>
              <a:buSzPts val="1800"/>
              <a:buFont typeface="Calibri"/>
              <a:buNone/>
            </a:pPr>
            <a:r>
              <a:rPr lang="en-US" sz="1800"/>
              <a:t>       	  from table t </a:t>
            </a:r>
            <a:endParaRPr/>
          </a:p>
          <a:p>
            <a:pPr indent="-342900" lvl="0" marL="342900" rtl="0" algn="l">
              <a:lnSpc>
                <a:spcPct val="80000"/>
              </a:lnSpc>
              <a:spcBef>
                <a:spcPts val="360"/>
              </a:spcBef>
              <a:spcAft>
                <a:spcPts val="0"/>
              </a:spcAft>
              <a:buClr>
                <a:schemeClr val="dk1"/>
              </a:buClr>
              <a:buSzPts val="1800"/>
              <a:buFont typeface="Calibri"/>
              <a:buNone/>
            </a:pPr>
            <a:r>
              <a:rPr lang="en-US" sz="1800"/>
              <a:t>       	  where date is not null;</a:t>
            </a:r>
            <a:endParaRPr/>
          </a:p>
          <a:p>
            <a:pPr indent="-342900" lvl="0" marL="342900" rtl="0" algn="l">
              <a:lnSpc>
                <a:spcPct val="80000"/>
              </a:lnSpc>
              <a:spcBef>
                <a:spcPts val="360"/>
              </a:spcBef>
              <a:spcAft>
                <a:spcPts val="0"/>
              </a:spcAft>
              <a:buClr>
                <a:schemeClr val="dk1"/>
              </a:buClr>
              <a:buSzPts val="1800"/>
              <a:buFont typeface="Calibri"/>
              <a:buNone/>
            </a:pPr>
            <a:r>
              <a:rPr lang="en-US" sz="1800"/>
              <a:t>      BEGIN</a:t>
            </a:r>
            <a:endParaRPr/>
          </a:p>
          <a:p>
            <a:pPr indent="-342900" lvl="0" marL="342900" rtl="0" algn="l">
              <a:lnSpc>
                <a:spcPct val="80000"/>
              </a:lnSpc>
              <a:spcBef>
                <a:spcPts val="360"/>
              </a:spcBef>
              <a:spcAft>
                <a:spcPts val="0"/>
              </a:spcAft>
              <a:buClr>
                <a:schemeClr val="dk1"/>
              </a:buClr>
              <a:buSzPts val="1800"/>
              <a:buFont typeface="Calibri"/>
              <a:buNone/>
            </a:pPr>
            <a:r>
              <a:rPr lang="en-US" sz="1800"/>
              <a:t>          OPEN c1;</a:t>
            </a:r>
            <a:endParaRPr/>
          </a:p>
          <a:p>
            <a:pPr indent="-342900" lvl="0" marL="342900" rtl="0" algn="l">
              <a:lnSpc>
                <a:spcPct val="80000"/>
              </a:lnSpc>
              <a:spcBef>
                <a:spcPts val="360"/>
              </a:spcBef>
              <a:spcAft>
                <a:spcPts val="0"/>
              </a:spcAft>
              <a:buClr>
                <a:schemeClr val="dk1"/>
              </a:buClr>
              <a:buSzPts val="1800"/>
              <a:buFont typeface="Calibri"/>
              <a:buNone/>
            </a:pPr>
            <a:r>
              <a:rPr lang="en-US" sz="1800"/>
              <a:t>	     LOOP  </a:t>
            </a:r>
            <a:endParaRPr/>
          </a:p>
          <a:p>
            <a:pPr indent="-342900" lvl="0" marL="342900" rtl="0" algn="l">
              <a:lnSpc>
                <a:spcPct val="80000"/>
              </a:lnSpc>
              <a:spcBef>
                <a:spcPts val="360"/>
              </a:spcBef>
              <a:spcAft>
                <a:spcPts val="0"/>
              </a:spcAft>
              <a:buClr>
                <a:schemeClr val="dk1"/>
              </a:buClr>
              <a:buSzPts val="1800"/>
              <a:buFont typeface="Calibri"/>
              <a:buNone/>
            </a:pPr>
            <a:r>
              <a:rPr lang="en-US" sz="1800"/>
              <a:t>         	 FETCH c1 into name;</a:t>
            </a:r>
            <a:endParaRPr/>
          </a:p>
          <a:p>
            <a:pPr indent="-342900" lvl="0" marL="342900" rtl="0" algn="l">
              <a:lnSpc>
                <a:spcPct val="80000"/>
              </a:lnSpc>
              <a:spcBef>
                <a:spcPts val="360"/>
              </a:spcBef>
              <a:spcAft>
                <a:spcPts val="0"/>
              </a:spcAft>
              <a:buClr>
                <a:schemeClr val="dk1"/>
              </a:buClr>
              <a:buSzPts val="1800"/>
              <a:buFont typeface="Calibri"/>
              <a:buNone/>
            </a:pPr>
            <a:r>
              <a:rPr lang="en-US" sz="1800"/>
              <a:t>               exit when c1%NOTFOUND;</a:t>
            </a:r>
            <a:endParaRPr/>
          </a:p>
          <a:p>
            <a:pPr indent="-342900" lvl="0" marL="342900" rtl="0" algn="l">
              <a:lnSpc>
                <a:spcPct val="80000"/>
              </a:lnSpc>
              <a:spcBef>
                <a:spcPts val="360"/>
              </a:spcBef>
              <a:spcAft>
                <a:spcPts val="0"/>
              </a:spcAft>
              <a:buClr>
                <a:schemeClr val="dk1"/>
              </a:buClr>
              <a:buSzPts val="1800"/>
              <a:buFont typeface="Calibri"/>
              <a:buNone/>
            </a:pPr>
            <a:r>
              <a:rPr lang="en-US" sz="1800"/>
              <a:t>          END LOOP;</a:t>
            </a:r>
            <a:endParaRPr/>
          </a:p>
          <a:p>
            <a:pPr indent="-342900" lvl="0" marL="342900" rtl="0" algn="l">
              <a:lnSpc>
                <a:spcPct val="80000"/>
              </a:lnSpc>
              <a:spcBef>
                <a:spcPts val="360"/>
              </a:spcBef>
              <a:spcAft>
                <a:spcPts val="0"/>
              </a:spcAft>
              <a:buClr>
                <a:schemeClr val="dk1"/>
              </a:buClr>
              <a:buSzPts val="1800"/>
              <a:buFont typeface="Calibri"/>
              <a:buNone/>
            </a:pPr>
            <a:r>
              <a:rPr lang="en-US" sz="1800"/>
              <a:t>         CLOSE c1;</a:t>
            </a:r>
            <a:endParaRPr/>
          </a:p>
          <a:p>
            <a:pPr indent="-342900" lvl="0" marL="342900" rtl="0" algn="l">
              <a:lnSpc>
                <a:spcPct val="80000"/>
              </a:lnSpc>
              <a:spcBef>
                <a:spcPts val="360"/>
              </a:spcBef>
              <a:spcAft>
                <a:spcPts val="0"/>
              </a:spcAft>
              <a:buClr>
                <a:schemeClr val="dk1"/>
              </a:buClr>
              <a:buSzPts val="1800"/>
              <a:buFont typeface="Calibri"/>
              <a:buNone/>
            </a:pPr>
            <a:r>
              <a:rPr lang="en-US" sz="1800"/>
              <a:t>      END;</a:t>
            </a:r>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4" name="Shape 1274"/>
        <p:cNvGrpSpPr/>
        <p:nvPr/>
      </p:nvGrpSpPr>
      <p:grpSpPr>
        <a:xfrm>
          <a:off x="0" y="0"/>
          <a:ext cx="0" cy="0"/>
          <a:chOff x="0" y="0"/>
          <a:chExt cx="0" cy="0"/>
        </a:xfrm>
      </p:grpSpPr>
      <p:sp>
        <p:nvSpPr>
          <p:cNvPr id="1275" name="Google Shape;1275;p179"/>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Debuging</a:t>
            </a:r>
            <a:endParaRPr/>
          </a:p>
        </p:txBody>
      </p:sp>
      <p:sp>
        <p:nvSpPr>
          <p:cNvPr id="1276" name="Google Shape;1276;p17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250000"/>
              </a:lnSpc>
              <a:spcBef>
                <a:spcPts val="0"/>
              </a:spcBef>
              <a:spcAft>
                <a:spcPts val="0"/>
              </a:spcAft>
              <a:buClr>
                <a:schemeClr val="dk1"/>
              </a:buClr>
              <a:buSzPts val="2000"/>
              <a:buChar char="•"/>
            </a:pPr>
            <a:r>
              <a:rPr lang="en-US" sz="2000"/>
              <a:t>show error</a:t>
            </a:r>
            <a:endParaRPr/>
          </a:p>
          <a:p>
            <a:pPr indent="-342900" lvl="0" marL="342900" rtl="0" algn="l">
              <a:lnSpc>
                <a:spcPct val="250000"/>
              </a:lnSpc>
              <a:spcBef>
                <a:spcPts val="400"/>
              </a:spcBef>
              <a:spcAft>
                <a:spcPts val="0"/>
              </a:spcAft>
              <a:buClr>
                <a:schemeClr val="dk1"/>
              </a:buClr>
              <a:buSzPts val="2000"/>
              <a:buChar char="•"/>
            </a:pPr>
            <a:r>
              <a:rPr lang="en-US" sz="2000"/>
              <a:t>DBMS_OUTPUT.PUT_LINE(‘ ..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8"/>
          <p:cNvSpPr txBox="1"/>
          <p:nvPr>
            <p:ph type="title"/>
          </p:nvPr>
        </p:nvSpPr>
        <p:spPr>
          <a:xfrm>
            <a:off x="381000" y="13855"/>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3399"/>
              </a:buClr>
              <a:buSzPts val="4000"/>
              <a:buFont typeface="Times New Roman"/>
              <a:buNone/>
            </a:pPr>
            <a:r>
              <a:rPr lang="en-US" sz="4000">
                <a:solidFill>
                  <a:srgbClr val="003399"/>
                </a:solidFill>
                <a:latin typeface="Times New Roman"/>
                <a:ea typeface="Times New Roman"/>
                <a:cs typeface="Times New Roman"/>
                <a:sym typeface="Times New Roman"/>
              </a:rPr>
              <a:t>Alter Statement</a:t>
            </a:r>
            <a:endParaRPr sz="4000">
              <a:latin typeface="Times New Roman"/>
              <a:ea typeface="Times New Roman"/>
              <a:cs typeface="Times New Roman"/>
              <a:sym typeface="Times New Roman"/>
            </a:endParaRPr>
          </a:p>
        </p:txBody>
      </p:sp>
      <p:sp>
        <p:nvSpPr>
          <p:cNvPr id="186" name="Google Shape;186;p18"/>
          <p:cNvSpPr txBox="1"/>
          <p:nvPr>
            <p:ph idx="1" type="body"/>
          </p:nvPr>
        </p:nvSpPr>
        <p:spPr>
          <a:xfrm>
            <a:off x="304800" y="990600"/>
            <a:ext cx="8610600" cy="5638800"/>
          </a:xfrm>
          <a:prstGeom prst="rect">
            <a:avLst/>
          </a:prstGeom>
          <a:noFill/>
          <a:ln>
            <a:noFill/>
          </a:ln>
        </p:spPr>
        <p:txBody>
          <a:bodyPr anchorCtr="0" anchor="t" bIns="45700" lIns="91425" spcFirstLastPara="1" rIns="91425" wrap="square" tIns="45700">
            <a:normAutofit fontScale="47500" lnSpcReduction="20000"/>
          </a:bodyPr>
          <a:lstStyle/>
          <a:p>
            <a:pPr indent="-609600" lvl="0" marL="609600" rtl="0" algn="l">
              <a:spcBef>
                <a:spcPts val="0"/>
              </a:spcBef>
              <a:spcAft>
                <a:spcPts val="0"/>
              </a:spcAft>
              <a:buClr>
                <a:schemeClr val="dk1"/>
              </a:buClr>
              <a:buSzPct val="100000"/>
              <a:buChar char="•"/>
            </a:pPr>
            <a:r>
              <a:rPr b="1" lang="en-US" sz="4400">
                <a:latin typeface="Times New Roman"/>
                <a:ea typeface="Times New Roman"/>
                <a:cs typeface="Times New Roman"/>
                <a:sym typeface="Times New Roman"/>
              </a:rPr>
              <a:t>Alter Statement:</a:t>
            </a:r>
            <a:endParaRPr/>
          </a:p>
          <a:p>
            <a:pPr indent="-533400" lvl="1" marL="1100138" rtl="0" algn="just">
              <a:spcBef>
                <a:spcPts val="0"/>
              </a:spcBef>
              <a:spcAft>
                <a:spcPts val="0"/>
              </a:spcAft>
              <a:buClr>
                <a:schemeClr val="dk1"/>
              </a:buClr>
              <a:buSzPct val="100000"/>
              <a:buChar char="–"/>
            </a:pPr>
            <a:r>
              <a:rPr lang="en-US" sz="4400">
                <a:latin typeface="Times New Roman"/>
                <a:ea typeface="Times New Roman"/>
                <a:cs typeface="Times New Roman"/>
                <a:sym typeface="Times New Roman"/>
              </a:rPr>
              <a:t>used to make changes to the schema of the table. Columns can be added and the data type of the columns changed as long as the data in those columns conforms to the data type specified. </a:t>
            </a:r>
            <a:endParaRPr/>
          </a:p>
          <a:p>
            <a:pPr indent="0" lvl="1" marL="566738" rtl="0" algn="l">
              <a:spcBef>
                <a:spcPts val="0"/>
              </a:spcBef>
              <a:spcAft>
                <a:spcPts val="0"/>
              </a:spcAft>
              <a:buClr>
                <a:schemeClr val="dk1"/>
              </a:buClr>
              <a:buSzPct val="100000"/>
              <a:buNone/>
            </a:pPr>
            <a:r>
              <a:t/>
            </a:r>
            <a:endParaRPr sz="4400">
              <a:latin typeface="Times New Roman"/>
              <a:ea typeface="Times New Roman"/>
              <a:cs typeface="Times New Roman"/>
              <a:sym typeface="Times New Roman"/>
            </a:endParaRPr>
          </a:p>
          <a:p>
            <a:pPr indent="-457200" lvl="1" marL="1023938" rtl="0" algn="l">
              <a:spcBef>
                <a:spcPts val="0"/>
              </a:spcBef>
              <a:spcAft>
                <a:spcPts val="0"/>
              </a:spcAft>
              <a:buClr>
                <a:schemeClr val="dk1"/>
              </a:buClr>
              <a:buSzPct val="100000"/>
              <a:buAutoNum type="arabicPeriod"/>
            </a:pPr>
            <a:r>
              <a:rPr b="1" lang="en-US" sz="4400">
                <a:latin typeface="Times New Roman"/>
                <a:ea typeface="Times New Roman"/>
                <a:cs typeface="Times New Roman"/>
                <a:sym typeface="Times New Roman"/>
              </a:rPr>
              <a:t>ALTER TABLE - ADD Column</a:t>
            </a:r>
            <a:endParaRPr/>
          </a:p>
          <a:p>
            <a:pPr indent="-324485" lvl="1" marL="1023938" rtl="0" algn="l">
              <a:spcBef>
                <a:spcPts val="0"/>
              </a:spcBef>
              <a:spcAft>
                <a:spcPts val="0"/>
              </a:spcAft>
              <a:buClr>
                <a:schemeClr val="dk1"/>
              </a:buClr>
              <a:buSzPct val="100000"/>
              <a:buNone/>
            </a:pPr>
            <a:r>
              <a:t/>
            </a:r>
            <a:endParaRPr sz="4400">
              <a:latin typeface="Times New Roman"/>
              <a:ea typeface="Times New Roman"/>
              <a:cs typeface="Times New Roman"/>
              <a:sym typeface="Times New Roman"/>
            </a:endParaRPr>
          </a:p>
          <a:p>
            <a:pPr indent="-609600" lvl="0" marL="609600" rtl="0" algn="l">
              <a:spcBef>
                <a:spcPts val="0"/>
              </a:spcBef>
              <a:spcAft>
                <a:spcPts val="0"/>
              </a:spcAft>
              <a:buClr>
                <a:schemeClr val="dk1"/>
              </a:buClr>
              <a:buSzPct val="100000"/>
              <a:buChar char="•"/>
            </a:pPr>
            <a:r>
              <a:rPr b="1" lang="en-US" sz="4400">
                <a:latin typeface="Times New Roman"/>
                <a:ea typeface="Times New Roman"/>
                <a:cs typeface="Times New Roman"/>
                <a:sym typeface="Times New Roman"/>
              </a:rPr>
              <a:t>Syntax: </a:t>
            </a:r>
            <a:endParaRPr/>
          </a:p>
          <a:p>
            <a:pPr indent="-609600" lvl="0" marL="609600" rtl="0" algn="l">
              <a:spcBef>
                <a:spcPts val="0"/>
              </a:spcBef>
              <a:spcAft>
                <a:spcPts val="0"/>
              </a:spcAft>
              <a:buClr>
                <a:schemeClr val="dk1"/>
              </a:buClr>
              <a:buSzPct val="100000"/>
              <a:buFont typeface="Times New Roman"/>
              <a:buNone/>
            </a:pPr>
            <a:r>
              <a:rPr lang="en-US" sz="4400">
                <a:latin typeface="Times New Roman"/>
                <a:ea typeface="Times New Roman"/>
                <a:cs typeface="Times New Roman"/>
                <a:sym typeface="Times New Roman"/>
              </a:rPr>
              <a:t>	ALTER TABLE </a:t>
            </a:r>
            <a:r>
              <a:rPr i="1" lang="en-US" sz="4400">
                <a:latin typeface="Times New Roman"/>
                <a:ea typeface="Times New Roman"/>
                <a:cs typeface="Times New Roman"/>
                <a:sym typeface="Times New Roman"/>
              </a:rPr>
              <a:t>table_name</a:t>
            </a:r>
            <a:br>
              <a:rPr lang="en-US" sz="4400">
                <a:latin typeface="Times New Roman"/>
                <a:ea typeface="Times New Roman"/>
                <a:cs typeface="Times New Roman"/>
                <a:sym typeface="Times New Roman"/>
              </a:rPr>
            </a:br>
            <a:r>
              <a:rPr lang="en-US" sz="4400">
                <a:latin typeface="Times New Roman"/>
                <a:ea typeface="Times New Roman"/>
                <a:cs typeface="Times New Roman"/>
                <a:sym typeface="Times New Roman"/>
              </a:rPr>
              <a:t>ADD </a:t>
            </a:r>
            <a:r>
              <a:rPr i="1" lang="en-US" sz="4400">
                <a:latin typeface="Times New Roman"/>
                <a:ea typeface="Times New Roman"/>
                <a:cs typeface="Times New Roman"/>
                <a:sym typeface="Times New Roman"/>
              </a:rPr>
              <a:t>column_name datatype</a:t>
            </a:r>
            <a:r>
              <a:rPr lang="en-US" sz="4400">
                <a:latin typeface="Times New Roman"/>
                <a:ea typeface="Times New Roman"/>
                <a:cs typeface="Times New Roman"/>
                <a:sym typeface="Times New Roman"/>
              </a:rPr>
              <a:t>;</a:t>
            </a:r>
            <a:endParaRPr b="1" sz="4400">
              <a:latin typeface="Times New Roman"/>
              <a:ea typeface="Times New Roman"/>
              <a:cs typeface="Times New Roman"/>
              <a:sym typeface="Times New Roman"/>
            </a:endParaRPr>
          </a:p>
          <a:p>
            <a:pPr indent="-609600" lvl="0" marL="609600" rtl="0" algn="l">
              <a:spcBef>
                <a:spcPts val="0"/>
              </a:spcBef>
              <a:spcAft>
                <a:spcPts val="0"/>
              </a:spcAft>
              <a:buClr>
                <a:schemeClr val="dk1"/>
              </a:buClr>
              <a:buSzPct val="100000"/>
              <a:buChar char="•"/>
            </a:pPr>
            <a:r>
              <a:rPr b="1" lang="en-US" sz="4400">
                <a:latin typeface="Times New Roman"/>
                <a:ea typeface="Times New Roman"/>
                <a:cs typeface="Times New Roman"/>
                <a:sym typeface="Times New Roman"/>
              </a:rPr>
              <a:t>Example:</a:t>
            </a:r>
            <a:endParaRPr/>
          </a:p>
          <a:p>
            <a:pPr indent="0" lvl="1" marL="566738" rtl="0" algn="l">
              <a:spcBef>
                <a:spcPts val="0"/>
              </a:spcBef>
              <a:spcAft>
                <a:spcPts val="0"/>
              </a:spcAft>
              <a:buClr>
                <a:schemeClr val="dk1"/>
              </a:buClr>
              <a:buSzPct val="100000"/>
              <a:buNone/>
            </a:pPr>
            <a:r>
              <a:rPr lang="en-US" sz="4400">
                <a:latin typeface="Times New Roman"/>
                <a:ea typeface="Times New Roman"/>
                <a:cs typeface="Times New Roman"/>
                <a:sym typeface="Times New Roman"/>
              </a:rPr>
              <a:t>ALTER TABLE </a:t>
            </a:r>
            <a:r>
              <a:rPr i="1" lang="en-US" sz="4400">
                <a:latin typeface="Times New Roman"/>
                <a:ea typeface="Times New Roman"/>
                <a:cs typeface="Times New Roman"/>
                <a:sym typeface="Times New Roman"/>
              </a:rPr>
              <a:t>stud</a:t>
            </a:r>
            <a:br>
              <a:rPr lang="en-US" sz="4400">
                <a:latin typeface="Times New Roman"/>
                <a:ea typeface="Times New Roman"/>
                <a:cs typeface="Times New Roman"/>
                <a:sym typeface="Times New Roman"/>
              </a:rPr>
            </a:br>
            <a:r>
              <a:rPr lang="en-US" sz="4400">
                <a:latin typeface="Times New Roman"/>
                <a:ea typeface="Times New Roman"/>
                <a:cs typeface="Times New Roman"/>
                <a:sym typeface="Times New Roman"/>
              </a:rPr>
              <a:t>ADD (</a:t>
            </a:r>
            <a:r>
              <a:rPr i="1" lang="en-US" sz="4400">
                <a:latin typeface="Times New Roman"/>
                <a:ea typeface="Times New Roman"/>
                <a:cs typeface="Times New Roman"/>
                <a:sym typeface="Times New Roman"/>
              </a:rPr>
              <a:t>Age number(2),</a:t>
            </a:r>
            <a:endParaRPr/>
          </a:p>
          <a:p>
            <a:pPr indent="0" lvl="1" marL="566738" rtl="0" algn="l">
              <a:spcBef>
                <a:spcPts val="0"/>
              </a:spcBef>
              <a:spcAft>
                <a:spcPts val="0"/>
              </a:spcAft>
              <a:buClr>
                <a:schemeClr val="dk1"/>
              </a:buClr>
              <a:buSzPct val="100000"/>
              <a:buNone/>
            </a:pPr>
            <a:r>
              <a:rPr lang="en-US" sz="4400">
                <a:latin typeface="Times New Roman"/>
                <a:ea typeface="Times New Roman"/>
                <a:cs typeface="Times New Roman"/>
                <a:sym typeface="Times New Roman"/>
              </a:rPr>
              <a:t>ADD </a:t>
            </a:r>
            <a:r>
              <a:rPr i="1" lang="en-US" sz="4400">
                <a:latin typeface="Times New Roman"/>
                <a:ea typeface="Times New Roman"/>
                <a:cs typeface="Times New Roman"/>
                <a:sym typeface="Times New Roman"/>
              </a:rPr>
              <a:t>Mark1 number(3),</a:t>
            </a:r>
            <a:endParaRPr/>
          </a:p>
          <a:p>
            <a:pPr indent="0" lvl="1" marL="566738" rtl="0" algn="l">
              <a:spcBef>
                <a:spcPts val="0"/>
              </a:spcBef>
              <a:spcAft>
                <a:spcPts val="0"/>
              </a:spcAft>
              <a:buClr>
                <a:schemeClr val="dk1"/>
              </a:buClr>
              <a:buSzPct val="100000"/>
              <a:buNone/>
            </a:pPr>
            <a:r>
              <a:rPr lang="en-US" sz="4400">
                <a:latin typeface="Times New Roman"/>
                <a:ea typeface="Times New Roman"/>
                <a:cs typeface="Times New Roman"/>
                <a:sym typeface="Times New Roman"/>
              </a:rPr>
              <a:t>ADD </a:t>
            </a:r>
            <a:r>
              <a:rPr i="1" lang="en-US" sz="4400">
                <a:latin typeface="Times New Roman"/>
                <a:ea typeface="Times New Roman"/>
                <a:cs typeface="Times New Roman"/>
                <a:sym typeface="Times New Roman"/>
              </a:rPr>
              <a:t>Mark2 number(3));</a:t>
            </a:r>
            <a:endParaRPr/>
          </a:p>
          <a:p>
            <a:pPr indent="0" lvl="1" marL="566738" rtl="0" algn="l">
              <a:spcBef>
                <a:spcPts val="0"/>
              </a:spcBef>
              <a:spcAft>
                <a:spcPts val="0"/>
              </a:spcAft>
              <a:buClr>
                <a:schemeClr val="dk1"/>
              </a:buClr>
              <a:buSzPct val="100000"/>
              <a:buNone/>
            </a:pPr>
            <a:r>
              <a:t/>
            </a:r>
            <a:endParaRPr sz="4400">
              <a:latin typeface="Times New Roman"/>
              <a:ea typeface="Times New Roman"/>
              <a:cs typeface="Times New Roman"/>
              <a:sym typeface="Times New Roman"/>
            </a:endParaRPr>
          </a:p>
          <a:p>
            <a:pPr indent="0" lvl="1" marL="566738" rtl="0" algn="just">
              <a:spcBef>
                <a:spcPts val="0"/>
              </a:spcBef>
              <a:spcAft>
                <a:spcPts val="0"/>
              </a:spcAft>
              <a:buClr>
                <a:schemeClr val="dk1"/>
              </a:buClr>
              <a:buSzPct val="100000"/>
              <a:buNone/>
            </a:pPr>
            <a:r>
              <a:rPr lang="en-US" sz="4400">
                <a:latin typeface="Times New Roman"/>
                <a:ea typeface="Times New Roman"/>
                <a:cs typeface="Times New Roman"/>
                <a:sym typeface="Times New Roman"/>
              </a:rPr>
              <a:t>The stud table is already exist and then we added three more columns </a:t>
            </a:r>
            <a:r>
              <a:rPr b="1" lang="en-US" sz="4400">
                <a:latin typeface="Times New Roman"/>
                <a:ea typeface="Times New Roman"/>
                <a:cs typeface="Times New Roman"/>
                <a:sym typeface="Times New Roman"/>
              </a:rPr>
              <a:t>Age</a:t>
            </a:r>
            <a:r>
              <a:rPr lang="en-US" sz="4400">
                <a:latin typeface="Times New Roman"/>
                <a:ea typeface="Times New Roman"/>
                <a:cs typeface="Times New Roman"/>
                <a:sym typeface="Times New Roman"/>
              </a:rPr>
              <a:t> ,</a:t>
            </a:r>
            <a:r>
              <a:rPr b="1" lang="en-US" sz="4400">
                <a:latin typeface="Times New Roman"/>
                <a:ea typeface="Times New Roman"/>
                <a:cs typeface="Times New Roman"/>
                <a:sym typeface="Times New Roman"/>
              </a:rPr>
              <a:t>Mark1 and Mark2 </a:t>
            </a:r>
            <a:r>
              <a:rPr lang="en-US" sz="4400">
                <a:latin typeface="Times New Roman"/>
                <a:ea typeface="Times New Roman"/>
                <a:cs typeface="Times New Roman"/>
                <a:sym typeface="Times New Roman"/>
              </a:rPr>
              <a:t> respectively, by the use of above command.</a:t>
            </a:r>
            <a:endParaRPr/>
          </a:p>
          <a:p>
            <a:pPr indent="0" lvl="1" marL="566738" rtl="0" algn="l">
              <a:spcBef>
                <a:spcPts val="0"/>
              </a:spcBef>
              <a:spcAft>
                <a:spcPts val="0"/>
              </a:spcAft>
              <a:buClr>
                <a:schemeClr val="dk1"/>
              </a:buClr>
              <a:buSzPct val="100000"/>
              <a:buNone/>
            </a:pPr>
            <a:r>
              <a:t/>
            </a:r>
            <a:endParaRPr sz="4400">
              <a:latin typeface="Times New Roman"/>
              <a:ea typeface="Times New Roman"/>
              <a:cs typeface="Times New Roman"/>
              <a:sym typeface="Times New Roman"/>
            </a:endParaRPr>
          </a:p>
          <a:p>
            <a:pPr indent="0" lvl="1" marL="566738" rtl="0" algn="l">
              <a:spcBef>
                <a:spcPts val="0"/>
              </a:spcBef>
              <a:spcAft>
                <a:spcPts val="0"/>
              </a:spcAft>
              <a:buClr>
                <a:schemeClr val="dk1"/>
              </a:buClr>
              <a:buSzPct val="100000"/>
              <a:buNone/>
            </a:pPr>
            <a:r>
              <a:t/>
            </a:r>
            <a:endParaRPr sz="2400">
              <a:latin typeface="Times New Roman"/>
              <a:ea typeface="Times New Roman"/>
              <a:cs typeface="Times New Roman"/>
              <a:sym typeface="Times New Roman"/>
            </a:endParaRPr>
          </a:p>
          <a:p>
            <a:pPr indent="-461010" lvl="1" marL="1100138" rtl="0" algn="just">
              <a:spcBef>
                <a:spcPts val="0"/>
              </a:spcBef>
              <a:spcAft>
                <a:spcPts val="0"/>
              </a:spcAft>
              <a:buClr>
                <a:schemeClr val="dk1"/>
              </a:buClr>
              <a:buSzPct val="100000"/>
              <a:buNone/>
            </a:pPr>
            <a:r>
              <a:t/>
            </a:r>
            <a:endParaRPr sz="2400">
              <a:latin typeface="Times New Roman"/>
              <a:ea typeface="Times New Roman"/>
              <a:cs typeface="Times New Roman"/>
              <a:sym typeface="Times New Roman"/>
            </a:endParaRPr>
          </a:p>
          <a:p>
            <a:pPr indent="-285750" lvl="1" marL="742950" rtl="0" algn="l">
              <a:spcBef>
                <a:spcPts val="266"/>
              </a:spcBef>
              <a:spcAft>
                <a:spcPts val="0"/>
              </a:spcAft>
              <a:buClr>
                <a:schemeClr val="dk1"/>
              </a:buClr>
              <a:buSzPct val="100000"/>
              <a:buNone/>
            </a:pPr>
            <a:r>
              <a:t/>
            </a:r>
            <a:endParaRPr/>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0" name="Shape 1280"/>
        <p:cNvGrpSpPr/>
        <p:nvPr/>
      </p:nvGrpSpPr>
      <p:grpSpPr>
        <a:xfrm>
          <a:off x="0" y="0"/>
          <a:ext cx="0" cy="0"/>
          <a:chOff x="0" y="0"/>
          <a:chExt cx="0" cy="0"/>
        </a:xfrm>
      </p:grpSpPr>
      <p:sp>
        <p:nvSpPr>
          <p:cNvPr id="1281" name="Google Shape;1281;p180"/>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Execution</a:t>
            </a:r>
            <a:endParaRPr/>
          </a:p>
        </p:txBody>
      </p:sp>
      <p:sp>
        <p:nvSpPr>
          <p:cNvPr id="1282" name="Google Shape;1282;p18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How to execute a function in PL/SQL?</a:t>
            </a:r>
            <a:endParaRPr/>
          </a:p>
          <a:p>
            <a:pPr indent="-342900" lvl="0" marL="342900" rtl="0" algn="l">
              <a:spcBef>
                <a:spcPts val="480"/>
              </a:spcBef>
              <a:spcAft>
                <a:spcPts val="0"/>
              </a:spcAft>
              <a:buClr>
                <a:schemeClr val="dk1"/>
              </a:buClr>
              <a:buSzPts val="2400"/>
              <a:buFont typeface="Calibri"/>
              <a:buNone/>
            </a:pPr>
            <a:r>
              <a:rPr lang="en-US" sz="2400"/>
              <a:t>		Var issue_flag number;</a:t>
            </a:r>
            <a:endParaRPr/>
          </a:p>
          <a:p>
            <a:pPr indent="-342900" lvl="0" marL="342900" rtl="0" algn="l">
              <a:spcBef>
                <a:spcPts val="480"/>
              </a:spcBef>
              <a:spcAft>
                <a:spcPts val="0"/>
              </a:spcAft>
              <a:buClr>
                <a:schemeClr val="dk1"/>
              </a:buClr>
              <a:buSzPts val="2400"/>
              <a:buFont typeface="Calibri"/>
              <a:buNone/>
            </a:pPr>
            <a:r>
              <a:rPr lang="en-US" sz="2400"/>
              <a:t>			exec :issue_flag:=fun_name(arg1,arg2,. . . .);</a:t>
            </a:r>
            <a:endParaRPr/>
          </a:p>
          <a:p>
            <a:pPr indent="-342900" lvl="0" marL="342900" rtl="0" algn="l">
              <a:spcBef>
                <a:spcPts val="480"/>
              </a:spcBef>
              <a:spcAft>
                <a:spcPts val="0"/>
              </a:spcAft>
              <a:buClr>
                <a:schemeClr val="dk1"/>
              </a:buClr>
              <a:buSzPts val="2400"/>
              <a:buFont typeface="Calibri"/>
              <a:buNone/>
            </a:pPr>
            <a:r>
              <a:rPr lang="en-US" sz="2400"/>
              <a:t>			PRINT :issue_flag;</a:t>
            </a:r>
            <a:endParaRPr/>
          </a:p>
          <a:p>
            <a:pPr indent="-342900" lvl="0" marL="342900" rtl="0" algn="l">
              <a:spcBef>
                <a:spcPts val="480"/>
              </a:spcBef>
              <a:spcAft>
                <a:spcPts val="0"/>
              </a:spcAft>
              <a:buClr>
                <a:schemeClr val="dk1"/>
              </a:buClr>
              <a:buSzPts val="2400"/>
              <a:buChar char="•"/>
            </a:pPr>
            <a:r>
              <a:rPr lang="en-US" sz="2400"/>
              <a:t>How to execute a procedure in PL/SQL?</a:t>
            </a:r>
            <a:endParaRPr/>
          </a:p>
          <a:p>
            <a:pPr indent="-342900" lvl="0" marL="342900" rtl="0" algn="l">
              <a:spcBef>
                <a:spcPts val="480"/>
              </a:spcBef>
              <a:spcAft>
                <a:spcPts val="0"/>
              </a:spcAft>
              <a:buClr>
                <a:schemeClr val="dk1"/>
              </a:buClr>
              <a:buSzPts val="2400"/>
              <a:buFont typeface="Calibri"/>
              <a:buNone/>
            </a:pPr>
            <a:r>
              <a:rPr lang="en-US" sz="2400"/>
              <a:t>		Exec procedure_name(arg1,arg2,. . . .);</a:t>
            </a:r>
            <a:endParaRPr/>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6" name="Shape 1286"/>
        <p:cNvGrpSpPr/>
        <p:nvPr/>
      </p:nvGrpSpPr>
      <p:grpSpPr>
        <a:xfrm>
          <a:off x="0" y="0"/>
          <a:ext cx="0" cy="0"/>
          <a:chOff x="0" y="0"/>
          <a:chExt cx="0" cy="0"/>
        </a:xfrm>
      </p:grpSpPr>
      <p:sp>
        <p:nvSpPr>
          <p:cNvPr id="1287" name="Google Shape;1287;p181"/>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TRIGGERS</a:t>
            </a:r>
            <a:endParaRPr/>
          </a:p>
        </p:txBody>
      </p:sp>
      <p:sp>
        <p:nvSpPr>
          <p:cNvPr id="1288" name="Google Shape;1288;p18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lnSpc>
                <a:spcPct val="150000"/>
              </a:lnSpc>
              <a:spcBef>
                <a:spcPts val="0"/>
              </a:spcBef>
              <a:spcAft>
                <a:spcPts val="0"/>
              </a:spcAft>
              <a:buClr>
                <a:srgbClr val="40424E"/>
              </a:buClr>
              <a:buSzPts val="1600"/>
              <a:buChar char="•"/>
            </a:pPr>
            <a:r>
              <a:rPr lang="en-US" sz="1600">
                <a:solidFill>
                  <a:srgbClr val="40424E"/>
                </a:solidFill>
              </a:rPr>
              <a:t>A trigger is a stored procedure in database which automatically invokes whenever a special event in the database occurs. For example, a trigger can be invoked when a row is inserted into a specified table or when certain table columns are being updated.</a:t>
            </a:r>
            <a:endParaRPr/>
          </a:p>
          <a:p>
            <a:pPr indent="-342900" lvl="0" marL="342900" rtl="0" algn="just">
              <a:lnSpc>
                <a:spcPct val="150000"/>
              </a:lnSpc>
              <a:spcBef>
                <a:spcPts val="320"/>
              </a:spcBef>
              <a:spcAft>
                <a:spcPts val="0"/>
              </a:spcAft>
              <a:buClr>
                <a:srgbClr val="000000"/>
              </a:buClr>
              <a:buSzPts val="1600"/>
              <a:buChar char="•"/>
            </a:pPr>
            <a:r>
              <a:rPr lang="en-US" sz="1600">
                <a:solidFill>
                  <a:srgbClr val="000000"/>
                </a:solidFill>
              </a:rPr>
              <a:t>Triggers are composed to be executed in light of any of the accompanying occasions.</a:t>
            </a:r>
            <a:endParaRPr sz="1600"/>
          </a:p>
          <a:p>
            <a:pPr indent="-342900" lvl="0" marL="342900" rtl="0" algn="just">
              <a:lnSpc>
                <a:spcPct val="150000"/>
              </a:lnSpc>
              <a:spcBef>
                <a:spcPts val="320"/>
              </a:spcBef>
              <a:spcAft>
                <a:spcPts val="0"/>
              </a:spcAft>
              <a:buClr>
                <a:srgbClr val="000000"/>
              </a:buClr>
              <a:buSzPts val="1000"/>
              <a:buFont typeface="Noto Sans Symbols"/>
              <a:buChar char="∙"/>
            </a:pPr>
            <a:r>
              <a:rPr lang="en-US" sz="1600">
                <a:solidFill>
                  <a:srgbClr val="000000"/>
                </a:solidFill>
              </a:rPr>
              <a:t>A database control (DML) statement (DELETE, INSERT, or UPDATE).</a:t>
            </a:r>
            <a:endParaRPr sz="1600"/>
          </a:p>
          <a:p>
            <a:pPr indent="-342900" lvl="0" marL="342900" rtl="0" algn="just">
              <a:lnSpc>
                <a:spcPct val="150000"/>
              </a:lnSpc>
              <a:spcBef>
                <a:spcPts val="1120"/>
              </a:spcBef>
              <a:spcAft>
                <a:spcPts val="0"/>
              </a:spcAft>
              <a:buClr>
                <a:srgbClr val="000000"/>
              </a:buClr>
              <a:buSzPts val="1000"/>
              <a:buFont typeface="Noto Sans Symbols"/>
              <a:buChar char="∙"/>
            </a:pPr>
            <a:r>
              <a:rPr lang="en-US" sz="1600">
                <a:solidFill>
                  <a:srgbClr val="000000"/>
                </a:solidFill>
              </a:rPr>
              <a:t>A database definition (DDL) statement (CREATE, ALTER, or DROP).</a:t>
            </a:r>
            <a:endParaRPr sz="1600"/>
          </a:p>
          <a:p>
            <a:pPr indent="-342900" lvl="0" marL="342900" rtl="0" algn="just">
              <a:lnSpc>
                <a:spcPct val="150000"/>
              </a:lnSpc>
              <a:spcBef>
                <a:spcPts val="1120"/>
              </a:spcBef>
              <a:spcAft>
                <a:spcPts val="0"/>
              </a:spcAft>
              <a:buClr>
                <a:srgbClr val="000000"/>
              </a:buClr>
              <a:buSzPts val="1000"/>
              <a:buFont typeface="Noto Sans Symbols"/>
              <a:buChar char="∙"/>
            </a:pPr>
            <a:r>
              <a:rPr lang="en-US" sz="1600">
                <a:solidFill>
                  <a:srgbClr val="000000"/>
                </a:solidFill>
              </a:rPr>
              <a:t>A database operation (SERVERERROR, LOGON, LOGOFF, STARTUP, or SHUTDOWN).</a:t>
            </a:r>
            <a:endParaRPr sz="1600"/>
          </a:p>
          <a:p>
            <a:pPr indent="-342900" lvl="0" marL="342900" rtl="0" algn="l">
              <a:spcBef>
                <a:spcPts val="1120"/>
              </a:spcBef>
              <a:spcAft>
                <a:spcPts val="0"/>
              </a:spcAft>
              <a:buClr>
                <a:schemeClr val="dk1"/>
              </a:buClr>
              <a:buSzPts val="1600"/>
              <a:buFont typeface="Calibri"/>
              <a:buNone/>
            </a:pPr>
            <a:r>
              <a:t/>
            </a:r>
            <a:endParaRPr sz="1600"/>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p182"/>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TRIGGERS</a:t>
            </a:r>
            <a:endParaRPr/>
          </a:p>
        </p:txBody>
      </p:sp>
      <p:sp>
        <p:nvSpPr>
          <p:cNvPr id="1294" name="Google Shape;1294;p18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spcBef>
                <a:spcPts val="0"/>
              </a:spcBef>
              <a:spcAft>
                <a:spcPts val="0"/>
              </a:spcAft>
              <a:buClr>
                <a:srgbClr val="444444"/>
              </a:buClr>
              <a:buSzPct val="100000"/>
              <a:buNone/>
            </a:pPr>
            <a:r>
              <a:rPr lang="en-US" sz="1600">
                <a:solidFill>
                  <a:srgbClr val="444444"/>
                </a:solidFill>
              </a:rPr>
              <a:t>The syntax of Triggers in SQL–</a:t>
            </a:r>
            <a:endParaRPr sz="1600"/>
          </a:p>
          <a:p>
            <a:pPr indent="0" lvl="0" marL="152400" rtl="0" algn="l">
              <a:lnSpc>
                <a:spcPct val="75000"/>
              </a:lnSpc>
              <a:spcBef>
                <a:spcPts val="152"/>
              </a:spcBef>
              <a:spcAft>
                <a:spcPts val="0"/>
              </a:spcAft>
              <a:buClr>
                <a:srgbClr val="000000"/>
              </a:buClr>
              <a:buSzPct val="100000"/>
              <a:buNone/>
            </a:pPr>
            <a:r>
              <a:rPr lang="en-US" sz="1600">
                <a:solidFill>
                  <a:srgbClr val="000000"/>
                </a:solidFill>
              </a:rPr>
              <a:t>CREATE </a:t>
            </a:r>
            <a:r>
              <a:rPr lang="en-US" sz="1600">
                <a:solidFill>
                  <a:srgbClr val="777777"/>
                </a:solidFill>
              </a:rPr>
              <a:t>[</a:t>
            </a:r>
            <a:r>
              <a:rPr lang="en-US" sz="1600">
                <a:solidFill>
                  <a:srgbClr val="000000"/>
                </a:solidFill>
              </a:rPr>
              <a:t>OR REPLACE </a:t>
            </a:r>
            <a:r>
              <a:rPr lang="en-US" sz="1600">
                <a:solidFill>
                  <a:srgbClr val="777777"/>
                </a:solidFill>
              </a:rPr>
              <a:t>]</a:t>
            </a:r>
            <a:r>
              <a:rPr lang="en-US" sz="1600">
                <a:solidFill>
                  <a:srgbClr val="000000"/>
                </a:solidFill>
              </a:rPr>
              <a:t> TRIGGER trigger_name </a:t>
            </a:r>
            <a:endParaRPr sz="1600"/>
          </a:p>
          <a:p>
            <a:pPr indent="0" lvl="0" marL="152400" rtl="0" algn="l">
              <a:lnSpc>
                <a:spcPct val="75000"/>
              </a:lnSpc>
              <a:spcBef>
                <a:spcPts val="952"/>
              </a:spcBef>
              <a:spcAft>
                <a:spcPts val="0"/>
              </a:spcAft>
              <a:buClr>
                <a:srgbClr val="777777"/>
              </a:buClr>
              <a:buSzPct val="100000"/>
              <a:buNone/>
            </a:pPr>
            <a:r>
              <a:rPr lang="en-US" sz="1600">
                <a:solidFill>
                  <a:srgbClr val="777777"/>
                </a:solidFill>
              </a:rPr>
              <a:t>{</a:t>
            </a:r>
            <a:r>
              <a:rPr lang="en-US" sz="1600">
                <a:solidFill>
                  <a:srgbClr val="000000"/>
                </a:solidFill>
              </a:rPr>
              <a:t>BEFORE | AFTER | INSTEAD OF </a:t>
            </a:r>
            <a:r>
              <a:rPr lang="en-US" sz="1600">
                <a:solidFill>
                  <a:srgbClr val="777777"/>
                </a:solidFill>
              </a:rPr>
              <a:t>}</a:t>
            </a:r>
            <a:r>
              <a:rPr lang="en-US" sz="1600">
                <a:solidFill>
                  <a:srgbClr val="000000"/>
                </a:solidFill>
              </a:rPr>
              <a:t> </a:t>
            </a:r>
            <a:endParaRPr sz="1600"/>
          </a:p>
          <a:p>
            <a:pPr indent="0" lvl="0" marL="152400" rtl="0" algn="l">
              <a:lnSpc>
                <a:spcPct val="75000"/>
              </a:lnSpc>
              <a:spcBef>
                <a:spcPts val="952"/>
              </a:spcBef>
              <a:spcAft>
                <a:spcPts val="0"/>
              </a:spcAft>
              <a:buClr>
                <a:srgbClr val="777777"/>
              </a:buClr>
              <a:buSzPct val="100000"/>
              <a:buNone/>
            </a:pPr>
            <a:r>
              <a:rPr lang="en-US" sz="1600">
                <a:solidFill>
                  <a:srgbClr val="777777"/>
                </a:solidFill>
              </a:rPr>
              <a:t>{</a:t>
            </a:r>
            <a:r>
              <a:rPr lang="en-US" sz="1600">
                <a:solidFill>
                  <a:srgbClr val="000000"/>
                </a:solidFill>
              </a:rPr>
              <a:t>INSERT </a:t>
            </a:r>
            <a:r>
              <a:rPr lang="en-US" sz="1600">
                <a:solidFill>
                  <a:srgbClr val="777777"/>
                </a:solidFill>
              </a:rPr>
              <a:t>[</a:t>
            </a:r>
            <a:r>
              <a:rPr lang="en-US" sz="1600">
                <a:solidFill>
                  <a:srgbClr val="000000"/>
                </a:solidFill>
              </a:rPr>
              <a:t>OR</a:t>
            </a:r>
            <a:r>
              <a:rPr lang="en-US" sz="1600">
                <a:solidFill>
                  <a:srgbClr val="777777"/>
                </a:solidFill>
              </a:rPr>
              <a:t>]</a:t>
            </a:r>
            <a:r>
              <a:rPr lang="en-US" sz="1600">
                <a:solidFill>
                  <a:srgbClr val="000000"/>
                </a:solidFill>
              </a:rPr>
              <a:t> | UPDATE </a:t>
            </a:r>
            <a:r>
              <a:rPr lang="en-US" sz="1600">
                <a:solidFill>
                  <a:srgbClr val="777777"/>
                </a:solidFill>
              </a:rPr>
              <a:t>[</a:t>
            </a:r>
            <a:r>
              <a:rPr lang="en-US" sz="1600">
                <a:solidFill>
                  <a:srgbClr val="000000"/>
                </a:solidFill>
              </a:rPr>
              <a:t>OR</a:t>
            </a:r>
            <a:r>
              <a:rPr lang="en-US" sz="1600">
                <a:solidFill>
                  <a:srgbClr val="777777"/>
                </a:solidFill>
              </a:rPr>
              <a:t>]</a:t>
            </a:r>
            <a:r>
              <a:rPr lang="en-US" sz="1600">
                <a:solidFill>
                  <a:srgbClr val="000000"/>
                </a:solidFill>
              </a:rPr>
              <a:t> | DELETE</a:t>
            </a:r>
            <a:r>
              <a:rPr lang="en-US" sz="1600">
                <a:solidFill>
                  <a:srgbClr val="777777"/>
                </a:solidFill>
              </a:rPr>
              <a:t>}</a:t>
            </a:r>
            <a:r>
              <a:rPr lang="en-US" sz="1600">
                <a:solidFill>
                  <a:srgbClr val="000000"/>
                </a:solidFill>
              </a:rPr>
              <a:t> </a:t>
            </a:r>
            <a:endParaRPr sz="1600"/>
          </a:p>
          <a:p>
            <a:pPr indent="0" lvl="0" marL="152400" rtl="0" algn="l">
              <a:lnSpc>
                <a:spcPct val="75000"/>
              </a:lnSpc>
              <a:spcBef>
                <a:spcPts val="952"/>
              </a:spcBef>
              <a:spcAft>
                <a:spcPts val="0"/>
              </a:spcAft>
              <a:buClr>
                <a:srgbClr val="777777"/>
              </a:buClr>
              <a:buSzPct val="100000"/>
              <a:buNone/>
            </a:pPr>
            <a:r>
              <a:rPr lang="en-US" sz="1600">
                <a:solidFill>
                  <a:srgbClr val="777777"/>
                </a:solidFill>
              </a:rPr>
              <a:t>[</a:t>
            </a:r>
            <a:r>
              <a:rPr lang="en-US" sz="1600">
                <a:solidFill>
                  <a:srgbClr val="000000"/>
                </a:solidFill>
              </a:rPr>
              <a:t>OF col_name</a:t>
            </a:r>
            <a:r>
              <a:rPr lang="en-US" sz="1600">
                <a:solidFill>
                  <a:srgbClr val="777777"/>
                </a:solidFill>
              </a:rPr>
              <a:t>]</a:t>
            </a:r>
            <a:r>
              <a:rPr lang="en-US" sz="1600">
                <a:solidFill>
                  <a:srgbClr val="000000"/>
                </a:solidFill>
              </a:rPr>
              <a:t> </a:t>
            </a:r>
            <a:endParaRPr sz="1600"/>
          </a:p>
          <a:p>
            <a:pPr indent="0" lvl="0" marL="152400" rtl="0" algn="l">
              <a:lnSpc>
                <a:spcPct val="75000"/>
              </a:lnSpc>
              <a:spcBef>
                <a:spcPts val="952"/>
              </a:spcBef>
              <a:spcAft>
                <a:spcPts val="0"/>
              </a:spcAft>
              <a:buClr>
                <a:srgbClr val="000000"/>
              </a:buClr>
              <a:buSzPct val="100000"/>
              <a:buNone/>
            </a:pPr>
            <a:r>
              <a:rPr lang="en-US" sz="1600">
                <a:solidFill>
                  <a:srgbClr val="000000"/>
                </a:solidFill>
              </a:rPr>
              <a:t>ON table_name </a:t>
            </a:r>
            <a:endParaRPr sz="1600"/>
          </a:p>
          <a:p>
            <a:pPr indent="0" lvl="0" marL="152400" rtl="0" algn="l">
              <a:lnSpc>
                <a:spcPct val="75000"/>
              </a:lnSpc>
              <a:spcBef>
                <a:spcPts val="952"/>
              </a:spcBef>
              <a:spcAft>
                <a:spcPts val="0"/>
              </a:spcAft>
              <a:buClr>
                <a:srgbClr val="777777"/>
              </a:buClr>
              <a:buSzPct val="100000"/>
              <a:buNone/>
            </a:pPr>
            <a:r>
              <a:rPr lang="en-US" sz="1600">
                <a:solidFill>
                  <a:srgbClr val="777777"/>
                </a:solidFill>
              </a:rPr>
              <a:t>[</a:t>
            </a:r>
            <a:r>
              <a:rPr lang="en-US" sz="1600">
                <a:solidFill>
                  <a:srgbClr val="000000"/>
                </a:solidFill>
              </a:rPr>
              <a:t>REFERENCING OLD AS o NEW AS n</a:t>
            </a:r>
            <a:r>
              <a:rPr lang="en-US" sz="1600">
                <a:solidFill>
                  <a:srgbClr val="777777"/>
                </a:solidFill>
              </a:rPr>
              <a:t>]</a:t>
            </a:r>
            <a:r>
              <a:rPr lang="en-US" sz="1600">
                <a:solidFill>
                  <a:srgbClr val="000000"/>
                </a:solidFill>
              </a:rPr>
              <a:t> </a:t>
            </a:r>
            <a:endParaRPr sz="1600"/>
          </a:p>
          <a:p>
            <a:pPr indent="0" lvl="0" marL="152400" rtl="0" algn="l">
              <a:lnSpc>
                <a:spcPct val="75000"/>
              </a:lnSpc>
              <a:spcBef>
                <a:spcPts val="952"/>
              </a:spcBef>
              <a:spcAft>
                <a:spcPts val="0"/>
              </a:spcAft>
              <a:buClr>
                <a:srgbClr val="777777"/>
              </a:buClr>
              <a:buSzPct val="100000"/>
              <a:buNone/>
            </a:pPr>
            <a:r>
              <a:rPr lang="en-US" sz="1600">
                <a:solidFill>
                  <a:srgbClr val="777777"/>
                </a:solidFill>
              </a:rPr>
              <a:t>[</a:t>
            </a:r>
            <a:r>
              <a:rPr lang="en-US" sz="1600">
                <a:solidFill>
                  <a:srgbClr val="000000"/>
                </a:solidFill>
              </a:rPr>
              <a:t>FOR EACH ROW</a:t>
            </a:r>
            <a:r>
              <a:rPr lang="en-US" sz="1600">
                <a:solidFill>
                  <a:srgbClr val="777777"/>
                </a:solidFill>
              </a:rPr>
              <a:t>]</a:t>
            </a:r>
            <a:r>
              <a:rPr lang="en-US" sz="1600">
                <a:solidFill>
                  <a:srgbClr val="000000"/>
                </a:solidFill>
              </a:rPr>
              <a:t> </a:t>
            </a:r>
            <a:endParaRPr sz="1600"/>
          </a:p>
          <a:p>
            <a:pPr indent="0" lvl="0" marL="152400" rtl="0" algn="l">
              <a:lnSpc>
                <a:spcPct val="75000"/>
              </a:lnSpc>
              <a:spcBef>
                <a:spcPts val="952"/>
              </a:spcBef>
              <a:spcAft>
                <a:spcPts val="0"/>
              </a:spcAft>
              <a:buClr>
                <a:srgbClr val="3F7F95"/>
              </a:buClr>
              <a:buSzPct val="100000"/>
              <a:buNone/>
            </a:pPr>
            <a:r>
              <a:rPr b="1" lang="en-US" sz="1600">
                <a:solidFill>
                  <a:srgbClr val="3F7F95"/>
                </a:solidFill>
              </a:rPr>
              <a:t>WHEN</a:t>
            </a:r>
            <a:r>
              <a:rPr lang="en-US" sz="1600">
                <a:solidFill>
                  <a:srgbClr val="000000"/>
                </a:solidFill>
              </a:rPr>
              <a:t> </a:t>
            </a:r>
            <a:r>
              <a:rPr lang="en-US" sz="1600">
                <a:solidFill>
                  <a:srgbClr val="777777"/>
                </a:solidFill>
              </a:rPr>
              <a:t>(</a:t>
            </a:r>
            <a:r>
              <a:rPr lang="en-US" sz="1600">
                <a:solidFill>
                  <a:srgbClr val="000000"/>
                </a:solidFill>
              </a:rPr>
              <a:t>condition</a:t>
            </a:r>
            <a:r>
              <a:rPr lang="en-US" sz="1600">
                <a:solidFill>
                  <a:srgbClr val="777777"/>
                </a:solidFill>
              </a:rPr>
              <a:t>)</a:t>
            </a:r>
            <a:r>
              <a:rPr lang="en-US" sz="1600">
                <a:solidFill>
                  <a:srgbClr val="000000"/>
                </a:solidFill>
              </a:rPr>
              <a:t> </a:t>
            </a:r>
            <a:endParaRPr sz="1600"/>
          </a:p>
          <a:p>
            <a:pPr indent="0" lvl="0" marL="152400" rtl="0" algn="l">
              <a:lnSpc>
                <a:spcPct val="75000"/>
              </a:lnSpc>
              <a:spcBef>
                <a:spcPts val="952"/>
              </a:spcBef>
              <a:spcAft>
                <a:spcPts val="0"/>
              </a:spcAft>
              <a:buClr>
                <a:srgbClr val="000000"/>
              </a:buClr>
              <a:buSzPct val="100000"/>
              <a:buNone/>
            </a:pPr>
            <a:r>
              <a:rPr lang="en-US" sz="1600">
                <a:solidFill>
                  <a:srgbClr val="000000"/>
                </a:solidFill>
              </a:rPr>
              <a:t>DECLARE </a:t>
            </a:r>
            <a:endParaRPr sz="1600"/>
          </a:p>
          <a:p>
            <a:pPr indent="0" lvl="0" marL="152400" rtl="0" algn="l">
              <a:lnSpc>
                <a:spcPct val="75000"/>
              </a:lnSpc>
              <a:spcBef>
                <a:spcPts val="952"/>
              </a:spcBef>
              <a:spcAft>
                <a:spcPts val="0"/>
              </a:spcAft>
              <a:buClr>
                <a:srgbClr val="000000"/>
              </a:buClr>
              <a:buSzPct val="100000"/>
              <a:buNone/>
            </a:pPr>
            <a:r>
              <a:rPr lang="en-US" sz="1600">
                <a:solidFill>
                  <a:srgbClr val="000000"/>
                </a:solidFill>
              </a:rPr>
              <a:t>Declaration-statements </a:t>
            </a:r>
            <a:endParaRPr sz="1600"/>
          </a:p>
          <a:p>
            <a:pPr indent="0" lvl="0" marL="152400" rtl="0" algn="l">
              <a:lnSpc>
                <a:spcPct val="75000"/>
              </a:lnSpc>
              <a:spcBef>
                <a:spcPts val="952"/>
              </a:spcBef>
              <a:spcAft>
                <a:spcPts val="0"/>
              </a:spcAft>
              <a:buClr>
                <a:srgbClr val="000000"/>
              </a:buClr>
              <a:buSzPct val="100000"/>
              <a:buNone/>
            </a:pPr>
            <a:r>
              <a:rPr lang="en-US" sz="1600">
                <a:solidFill>
                  <a:srgbClr val="000000"/>
                </a:solidFill>
              </a:rPr>
              <a:t>BEGIN </a:t>
            </a:r>
            <a:endParaRPr sz="1600"/>
          </a:p>
          <a:p>
            <a:pPr indent="0" lvl="0" marL="152400" rtl="0" algn="l">
              <a:lnSpc>
                <a:spcPct val="75000"/>
              </a:lnSpc>
              <a:spcBef>
                <a:spcPts val="952"/>
              </a:spcBef>
              <a:spcAft>
                <a:spcPts val="0"/>
              </a:spcAft>
              <a:buClr>
                <a:srgbClr val="000000"/>
              </a:buClr>
              <a:buSzPct val="100000"/>
              <a:buNone/>
            </a:pPr>
            <a:r>
              <a:rPr lang="en-US" sz="1600">
                <a:solidFill>
                  <a:srgbClr val="000000"/>
                </a:solidFill>
              </a:rPr>
              <a:t>Executable-statements </a:t>
            </a:r>
            <a:endParaRPr sz="1600"/>
          </a:p>
          <a:p>
            <a:pPr indent="0" lvl="0" marL="152400" rtl="0" algn="l">
              <a:lnSpc>
                <a:spcPct val="75000"/>
              </a:lnSpc>
              <a:spcBef>
                <a:spcPts val="952"/>
              </a:spcBef>
              <a:spcAft>
                <a:spcPts val="0"/>
              </a:spcAft>
              <a:buClr>
                <a:srgbClr val="000000"/>
              </a:buClr>
              <a:buSzPct val="100000"/>
              <a:buNone/>
            </a:pPr>
            <a:r>
              <a:rPr lang="en-US" sz="1600">
                <a:solidFill>
                  <a:srgbClr val="000000"/>
                </a:solidFill>
              </a:rPr>
              <a:t>EXCEPTION </a:t>
            </a:r>
            <a:endParaRPr sz="1600"/>
          </a:p>
          <a:p>
            <a:pPr indent="0" lvl="0" marL="152400" rtl="0" algn="l">
              <a:lnSpc>
                <a:spcPct val="75000"/>
              </a:lnSpc>
              <a:spcBef>
                <a:spcPts val="952"/>
              </a:spcBef>
              <a:spcAft>
                <a:spcPts val="0"/>
              </a:spcAft>
              <a:buClr>
                <a:srgbClr val="000000"/>
              </a:buClr>
              <a:buSzPct val="100000"/>
              <a:buNone/>
            </a:pPr>
            <a:r>
              <a:rPr lang="en-US" sz="1600">
                <a:solidFill>
                  <a:srgbClr val="000000"/>
                </a:solidFill>
              </a:rPr>
              <a:t>Exception-handling-statements </a:t>
            </a:r>
            <a:endParaRPr sz="1600"/>
          </a:p>
          <a:p>
            <a:pPr indent="0" lvl="0" marL="152400" rtl="0" algn="l">
              <a:lnSpc>
                <a:spcPct val="75000"/>
              </a:lnSpc>
              <a:spcBef>
                <a:spcPts val="952"/>
              </a:spcBef>
              <a:spcAft>
                <a:spcPts val="0"/>
              </a:spcAft>
              <a:buClr>
                <a:srgbClr val="000000"/>
              </a:buClr>
              <a:buSzPct val="100000"/>
              <a:buNone/>
            </a:pPr>
            <a:r>
              <a:rPr lang="en-US" sz="1600">
                <a:solidFill>
                  <a:srgbClr val="000000"/>
                </a:solidFill>
              </a:rPr>
              <a:t>END;</a:t>
            </a:r>
            <a:endParaRPr sz="1600"/>
          </a:p>
          <a:p>
            <a:pPr indent="0" lvl="0" marL="0" rtl="0" algn="l">
              <a:spcBef>
                <a:spcPts val="952"/>
              </a:spcBef>
              <a:spcAft>
                <a:spcPts val="0"/>
              </a:spcAft>
              <a:buClr>
                <a:srgbClr val="444444"/>
              </a:buClr>
              <a:buSzPct val="100000"/>
              <a:buNone/>
            </a:pPr>
            <a:r>
              <a:rPr lang="en-US" sz="1600">
                <a:solidFill>
                  <a:srgbClr val="444444"/>
                </a:solidFill>
              </a:rPr>
              <a:t>Create [OR REPLACE] TRIGGER trigger_name: It makes or replaces a current trigger with the trigger_name.</a:t>
            </a:r>
            <a:endParaRPr sz="1600"/>
          </a:p>
          <a:p>
            <a:pPr indent="-342900" lvl="0" marL="342900" rtl="0" algn="l">
              <a:spcBef>
                <a:spcPts val="152"/>
              </a:spcBef>
              <a:spcAft>
                <a:spcPts val="0"/>
              </a:spcAft>
              <a:buClr>
                <a:schemeClr val="dk1"/>
              </a:buClr>
              <a:buSzPct val="100000"/>
              <a:buFont typeface="Calibri"/>
              <a:buNone/>
            </a:pPr>
            <a:r>
              <a:t/>
            </a:r>
            <a:endParaRPr sz="1600"/>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8" name="Shape 1298"/>
        <p:cNvGrpSpPr/>
        <p:nvPr/>
      </p:nvGrpSpPr>
      <p:grpSpPr>
        <a:xfrm>
          <a:off x="0" y="0"/>
          <a:ext cx="0" cy="0"/>
          <a:chOff x="0" y="0"/>
          <a:chExt cx="0" cy="0"/>
        </a:xfrm>
      </p:grpSpPr>
      <p:sp>
        <p:nvSpPr>
          <p:cNvPr id="1299" name="Google Shape;1299;p183"/>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TRIGGERS</a:t>
            </a:r>
            <a:endParaRPr/>
          </a:p>
        </p:txBody>
      </p:sp>
      <p:sp>
        <p:nvSpPr>
          <p:cNvPr id="1300" name="Google Shape;1300;p18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t>Where,</a:t>
            </a:r>
            <a:endParaRPr/>
          </a:p>
          <a:p>
            <a:pPr indent="-342900" lvl="0" marL="342900" rtl="0" algn="l">
              <a:spcBef>
                <a:spcPts val="400"/>
              </a:spcBef>
              <a:spcAft>
                <a:spcPts val="0"/>
              </a:spcAft>
              <a:buClr>
                <a:schemeClr val="dk1"/>
              </a:buClr>
              <a:buSzPts val="2000"/>
              <a:buChar char="•"/>
            </a:pPr>
            <a:r>
              <a:rPr lang="en-US" sz="2000"/>
              <a:t>CREATE [OR REPLACE] TRIGGER trigger_name − Creates or replaces an existing trigger with the </a:t>
            </a:r>
            <a:r>
              <a:rPr i="1" lang="en-US" sz="2000"/>
              <a:t>trigger_name</a:t>
            </a:r>
            <a:r>
              <a:rPr lang="en-US" sz="2000"/>
              <a:t>.</a:t>
            </a:r>
            <a:endParaRPr/>
          </a:p>
          <a:p>
            <a:pPr indent="-342900" lvl="0" marL="342900" rtl="0" algn="l">
              <a:spcBef>
                <a:spcPts val="400"/>
              </a:spcBef>
              <a:spcAft>
                <a:spcPts val="0"/>
              </a:spcAft>
              <a:buClr>
                <a:schemeClr val="dk1"/>
              </a:buClr>
              <a:buSzPts val="2000"/>
              <a:buChar char="•"/>
            </a:pPr>
            <a:r>
              <a:rPr lang="en-US" sz="2000"/>
              <a:t>{BEFORE | AFTER | INSTEAD OF} − This specifies when the trigger will be executed. The INSTEAD OF clause is used for creating trigger on a view.</a:t>
            </a:r>
            <a:endParaRPr/>
          </a:p>
          <a:p>
            <a:pPr indent="-342900" lvl="0" marL="342900" rtl="0" algn="l">
              <a:spcBef>
                <a:spcPts val="400"/>
              </a:spcBef>
              <a:spcAft>
                <a:spcPts val="0"/>
              </a:spcAft>
              <a:buClr>
                <a:schemeClr val="dk1"/>
              </a:buClr>
              <a:buSzPts val="2000"/>
              <a:buChar char="•"/>
            </a:pPr>
            <a:r>
              <a:rPr lang="en-US" sz="2000"/>
              <a:t>{INSERT [OR] | UPDATE [OR] | DELETE} − This specifies the DML operation.</a:t>
            </a:r>
            <a:endParaRPr/>
          </a:p>
          <a:p>
            <a:pPr indent="-342900" lvl="0" marL="342900" rtl="0" algn="l">
              <a:spcBef>
                <a:spcPts val="400"/>
              </a:spcBef>
              <a:spcAft>
                <a:spcPts val="0"/>
              </a:spcAft>
              <a:buClr>
                <a:schemeClr val="dk1"/>
              </a:buClr>
              <a:buSzPts val="2000"/>
              <a:buChar char="•"/>
            </a:pPr>
            <a:r>
              <a:rPr lang="en-US" sz="2000"/>
              <a:t>[OF col_name] − This specifies the column name that will be updated.</a:t>
            </a:r>
            <a:endParaRPr/>
          </a:p>
          <a:p>
            <a:pPr indent="-342900" lvl="0" marL="342900" rtl="0" algn="l">
              <a:spcBef>
                <a:spcPts val="400"/>
              </a:spcBef>
              <a:spcAft>
                <a:spcPts val="0"/>
              </a:spcAft>
              <a:buClr>
                <a:schemeClr val="dk1"/>
              </a:buClr>
              <a:buSzPts val="2000"/>
              <a:buChar char="•"/>
            </a:pPr>
            <a:r>
              <a:rPr lang="en-US" sz="2000"/>
              <a:t>[ON table_name] − This specifies the name of the table associated with the trigger.</a:t>
            </a:r>
            <a:endParaRPr/>
          </a:p>
          <a:p>
            <a:pPr indent="-342900" lvl="0" marL="342900" rtl="0" algn="l">
              <a:spcBef>
                <a:spcPts val="320"/>
              </a:spcBef>
              <a:spcAft>
                <a:spcPts val="0"/>
              </a:spcAft>
              <a:buClr>
                <a:schemeClr val="dk1"/>
              </a:buClr>
              <a:buSzPts val="1600"/>
              <a:buFont typeface="Calibri"/>
              <a:buNone/>
            </a:pPr>
            <a:r>
              <a:t/>
            </a:r>
            <a:endParaRPr sz="1600"/>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4" name="Shape 1304"/>
        <p:cNvGrpSpPr/>
        <p:nvPr/>
      </p:nvGrpSpPr>
      <p:grpSpPr>
        <a:xfrm>
          <a:off x="0" y="0"/>
          <a:ext cx="0" cy="0"/>
          <a:chOff x="0" y="0"/>
          <a:chExt cx="0" cy="0"/>
        </a:xfrm>
      </p:grpSpPr>
      <p:sp>
        <p:nvSpPr>
          <p:cNvPr id="1305" name="Google Shape;1305;p184"/>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TRIGGERS</a:t>
            </a:r>
            <a:endParaRPr/>
          </a:p>
        </p:txBody>
      </p:sp>
      <p:sp>
        <p:nvSpPr>
          <p:cNvPr id="1306" name="Google Shape;1306;p18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t>[REFERENCING OLD AS o NEW AS n] − This allows you to refer new and old values for various DML statements, such as INSERT, UPDATE, and DELETE.</a:t>
            </a:r>
            <a:endParaRPr/>
          </a:p>
          <a:p>
            <a:pPr indent="-342900" lvl="0" marL="342900" rtl="0" algn="l">
              <a:spcBef>
                <a:spcPts val="400"/>
              </a:spcBef>
              <a:spcAft>
                <a:spcPts val="0"/>
              </a:spcAft>
              <a:buClr>
                <a:schemeClr val="dk1"/>
              </a:buClr>
              <a:buSzPts val="2000"/>
              <a:buChar char="•"/>
            </a:pPr>
            <a:r>
              <a:rPr lang="en-US" sz="2000"/>
              <a:t>[FOR EACH ROW] − This specifies a row-level trigger, i.e., the trigger will be executed for each row being affected. Otherwise the trigger will execute just once when the SQL statement is executed, which is called a table level trigger.</a:t>
            </a:r>
            <a:endParaRPr/>
          </a:p>
          <a:p>
            <a:pPr indent="-342900" lvl="0" marL="342900" rtl="0" algn="l">
              <a:spcBef>
                <a:spcPts val="400"/>
              </a:spcBef>
              <a:spcAft>
                <a:spcPts val="0"/>
              </a:spcAft>
              <a:buClr>
                <a:schemeClr val="dk1"/>
              </a:buClr>
              <a:buSzPts val="2000"/>
              <a:buChar char="•"/>
            </a:pPr>
            <a:r>
              <a:rPr lang="en-US" sz="2000"/>
              <a:t>WHEN (condition) − This provides a condition for rows for which the trigger would fire. This clause is valid only for row-level triggers.</a:t>
            </a:r>
            <a:endParaRPr/>
          </a:p>
          <a:p>
            <a:pPr indent="-342900" lvl="0" marL="342900" rtl="0" algn="l">
              <a:spcBef>
                <a:spcPts val="320"/>
              </a:spcBef>
              <a:spcAft>
                <a:spcPts val="0"/>
              </a:spcAft>
              <a:buClr>
                <a:schemeClr val="dk1"/>
              </a:buClr>
              <a:buSzPts val="1600"/>
              <a:buFont typeface="Calibri"/>
              <a:buNone/>
            </a:pPr>
            <a:r>
              <a:t/>
            </a:r>
            <a:endParaRPr sz="1600"/>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0" name="Shape 1310"/>
        <p:cNvGrpSpPr/>
        <p:nvPr/>
      </p:nvGrpSpPr>
      <p:grpSpPr>
        <a:xfrm>
          <a:off x="0" y="0"/>
          <a:ext cx="0" cy="0"/>
          <a:chOff x="0" y="0"/>
          <a:chExt cx="0" cy="0"/>
        </a:xfrm>
      </p:grpSpPr>
      <p:sp>
        <p:nvSpPr>
          <p:cNvPr id="1311" name="Google Shape;1311;p185"/>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TRIGGERS</a:t>
            </a:r>
            <a:endParaRPr/>
          </a:p>
        </p:txBody>
      </p:sp>
      <p:sp>
        <p:nvSpPr>
          <p:cNvPr id="1312" name="Google Shape;1312;p18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600"/>
              <a:buFont typeface="Calibri"/>
              <a:buNone/>
            </a:pPr>
            <a:r>
              <a:rPr lang="en-US" sz="1600"/>
              <a:t>EXAMPLE</a:t>
            </a:r>
            <a:endParaRPr/>
          </a:p>
        </p:txBody>
      </p:sp>
      <p:sp>
        <p:nvSpPr>
          <p:cNvPr id="1313" name="Google Shape;1313;p185"/>
          <p:cNvSpPr/>
          <p:nvPr/>
        </p:nvSpPr>
        <p:spPr>
          <a:xfrm>
            <a:off x="357158" y="1582341"/>
            <a:ext cx="8001056"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Select * from customers;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Customer(table)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ID | NAME | AGE | ADDRESS | SALARY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1 | Ramesh | 32 | Ahmedabad | 2000.00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2 | Khilan | 25 | Delhi | 1500.00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3 | kaushik | 23 | Kota | 2000.00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4 | Chaitali | 25 | Mumbai | 6500.00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5 | Hardik | 27 | Bhopal | 8500.00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6 | Komal | 22 | MP | 4500.00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7" name="Shape 1317"/>
        <p:cNvGrpSpPr/>
        <p:nvPr/>
      </p:nvGrpSpPr>
      <p:grpSpPr>
        <a:xfrm>
          <a:off x="0" y="0"/>
          <a:ext cx="0" cy="0"/>
          <a:chOff x="0" y="0"/>
          <a:chExt cx="0" cy="0"/>
        </a:xfrm>
      </p:grpSpPr>
      <p:sp>
        <p:nvSpPr>
          <p:cNvPr id="1318" name="Google Shape;1318;p186"/>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TRIGGERS</a:t>
            </a:r>
            <a:endParaRPr/>
          </a:p>
        </p:txBody>
      </p:sp>
      <p:sp>
        <p:nvSpPr>
          <p:cNvPr id="1319" name="Google Shape;1319;p18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None/>
            </a:pPr>
            <a:r>
              <a:rPr lang="en-US" sz="2400"/>
              <a:t>The following program creates a </a:t>
            </a:r>
            <a:r>
              <a:rPr b="1" lang="en-US" sz="2400"/>
              <a:t>row-level</a:t>
            </a:r>
            <a:r>
              <a:rPr lang="en-US" sz="2400"/>
              <a:t> trigger for the customers table that would fire for INSERT or UPDATE or DELETE operations performed on the CUSTOMERS table. This trigger will display the salary difference between the old values and new values −</a:t>
            </a:r>
            <a:endParaRPr sz="2400"/>
          </a:p>
          <a:p>
            <a:pPr indent="-342900" lvl="0" marL="342900" rtl="0" algn="l">
              <a:spcBef>
                <a:spcPts val="320"/>
              </a:spcBef>
              <a:spcAft>
                <a:spcPts val="0"/>
              </a:spcAft>
              <a:buClr>
                <a:schemeClr val="dk1"/>
              </a:buClr>
              <a:buSzPts val="1600"/>
              <a:buFont typeface="Calibri"/>
              <a:buNone/>
            </a:pPr>
            <a:r>
              <a:t/>
            </a:r>
            <a:endParaRPr sz="1600"/>
          </a:p>
        </p:txBody>
      </p:sp>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3" name="Shape 1323"/>
        <p:cNvGrpSpPr/>
        <p:nvPr/>
      </p:nvGrpSpPr>
      <p:grpSpPr>
        <a:xfrm>
          <a:off x="0" y="0"/>
          <a:ext cx="0" cy="0"/>
          <a:chOff x="0" y="0"/>
          <a:chExt cx="0" cy="0"/>
        </a:xfrm>
      </p:grpSpPr>
      <p:sp>
        <p:nvSpPr>
          <p:cNvPr id="1324" name="Google Shape;1324;p187"/>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TRIGGERS</a:t>
            </a:r>
            <a:endParaRPr/>
          </a:p>
        </p:txBody>
      </p:sp>
      <p:sp>
        <p:nvSpPr>
          <p:cNvPr id="1325" name="Google Shape;1325;p18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75000"/>
              </a:lnSpc>
              <a:spcBef>
                <a:spcPts val="0"/>
              </a:spcBef>
              <a:spcAft>
                <a:spcPts val="0"/>
              </a:spcAft>
              <a:buClr>
                <a:srgbClr val="000000"/>
              </a:buClr>
              <a:buSzPts val="1600"/>
              <a:buNone/>
            </a:pPr>
            <a:r>
              <a:rPr b="1" lang="en-US" sz="1600" u="sng">
                <a:solidFill>
                  <a:srgbClr val="000000"/>
                </a:solidFill>
              </a:rPr>
              <a:t>EXAMPLE</a:t>
            </a:r>
            <a:endParaRPr/>
          </a:p>
          <a:p>
            <a:pPr indent="0" lvl="0" marL="0" rtl="0" algn="l">
              <a:lnSpc>
                <a:spcPct val="75000"/>
              </a:lnSpc>
              <a:spcBef>
                <a:spcPts val="1120"/>
              </a:spcBef>
              <a:spcAft>
                <a:spcPts val="0"/>
              </a:spcAft>
              <a:buClr>
                <a:srgbClr val="000000"/>
              </a:buClr>
              <a:buSzPts val="1600"/>
              <a:buNone/>
            </a:pPr>
            <a:r>
              <a:rPr lang="en-US" sz="1600">
                <a:solidFill>
                  <a:srgbClr val="000000"/>
                </a:solidFill>
              </a:rPr>
              <a:t>CREATE OR REPLACE TRIGGER display_salary_changes </a:t>
            </a:r>
            <a:endParaRPr sz="1600"/>
          </a:p>
          <a:p>
            <a:pPr indent="0" lvl="0" marL="0" rtl="0" algn="l">
              <a:lnSpc>
                <a:spcPct val="75000"/>
              </a:lnSpc>
              <a:spcBef>
                <a:spcPts val="1120"/>
              </a:spcBef>
              <a:spcAft>
                <a:spcPts val="0"/>
              </a:spcAft>
              <a:buClr>
                <a:srgbClr val="000000"/>
              </a:buClr>
              <a:buSzPts val="1600"/>
              <a:buNone/>
            </a:pPr>
            <a:r>
              <a:rPr lang="en-US" sz="1600">
                <a:solidFill>
                  <a:srgbClr val="000000"/>
                </a:solidFill>
              </a:rPr>
              <a:t>BEFORE DELETE OR INSERT OR UPDATE ON customers </a:t>
            </a:r>
            <a:endParaRPr sz="1600"/>
          </a:p>
          <a:p>
            <a:pPr indent="0" lvl="0" marL="0" rtl="0" algn="l">
              <a:lnSpc>
                <a:spcPct val="75000"/>
              </a:lnSpc>
              <a:spcBef>
                <a:spcPts val="1120"/>
              </a:spcBef>
              <a:spcAft>
                <a:spcPts val="0"/>
              </a:spcAft>
              <a:buClr>
                <a:srgbClr val="000000"/>
              </a:buClr>
              <a:buSzPts val="1600"/>
              <a:buNone/>
            </a:pPr>
            <a:r>
              <a:rPr lang="en-US" sz="1600">
                <a:solidFill>
                  <a:srgbClr val="000000"/>
                </a:solidFill>
              </a:rPr>
              <a:t>FOR EACH ROW </a:t>
            </a:r>
            <a:endParaRPr sz="1600"/>
          </a:p>
          <a:p>
            <a:pPr indent="0" lvl="0" marL="0" rtl="0" algn="l">
              <a:lnSpc>
                <a:spcPct val="75000"/>
              </a:lnSpc>
              <a:spcBef>
                <a:spcPts val="1120"/>
              </a:spcBef>
              <a:spcAft>
                <a:spcPts val="0"/>
              </a:spcAft>
              <a:buClr>
                <a:srgbClr val="3F7F95"/>
              </a:buClr>
              <a:buSzPts val="1600"/>
              <a:buNone/>
            </a:pPr>
            <a:r>
              <a:rPr b="1" lang="en-US" sz="1600">
                <a:solidFill>
                  <a:srgbClr val="3F7F95"/>
                </a:solidFill>
              </a:rPr>
              <a:t>WHEN</a:t>
            </a:r>
            <a:r>
              <a:rPr lang="en-US" sz="1600">
                <a:solidFill>
                  <a:srgbClr val="000000"/>
                </a:solidFill>
              </a:rPr>
              <a:t> </a:t>
            </a:r>
            <a:r>
              <a:rPr lang="en-US" sz="1600">
                <a:solidFill>
                  <a:srgbClr val="777777"/>
                </a:solidFill>
              </a:rPr>
              <a:t>(</a:t>
            </a:r>
            <a:r>
              <a:rPr lang="en-US" sz="1600">
                <a:solidFill>
                  <a:srgbClr val="000000"/>
                </a:solidFill>
              </a:rPr>
              <a:t>NEW.ID &gt; 0</a:t>
            </a:r>
            <a:r>
              <a:rPr lang="en-US" sz="1600">
                <a:solidFill>
                  <a:srgbClr val="777777"/>
                </a:solidFill>
              </a:rPr>
              <a:t>)</a:t>
            </a:r>
            <a:r>
              <a:rPr lang="en-US" sz="1600">
                <a:solidFill>
                  <a:srgbClr val="000000"/>
                </a:solidFill>
              </a:rPr>
              <a:t> </a:t>
            </a:r>
            <a:endParaRPr sz="1600"/>
          </a:p>
          <a:p>
            <a:pPr indent="0" lvl="0" marL="0" rtl="0" algn="l">
              <a:lnSpc>
                <a:spcPct val="75000"/>
              </a:lnSpc>
              <a:spcBef>
                <a:spcPts val="1120"/>
              </a:spcBef>
              <a:spcAft>
                <a:spcPts val="0"/>
              </a:spcAft>
              <a:buClr>
                <a:srgbClr val="000000"/>
              </a:buClr>
              <a:buSzPts val="1600"/>
              <a:buNone/>
            </a:pPr>
            <a:r>
              <a:rPr lang="en-US" sz="1600">
                <a:solidFill>
                  <a:srgbClr val="000000"/>
                </a:solidFill>
              </a:rPr>
              <a:t>DECLARE </a:t>
            </a:r>
            <a:endParaRPr sz="1600"/>
          </a:p>
          <a:p>
            <a:pPr indent="0" lvl="0" marL="0" rtl="0" algn="l">
              <a:lnSpc>
                <a:spcPct val="75000"/>
              </a:lnSpc>
              <a:spcBef>
                <a:spcPts val="1120"/>
              </a:spcBef>
              <a:spcAft>
                <a:spcPts val="0"/>
              </a:spcAft>
              <a:buClr>
                <a:srgbClr val="000000"/>
              </a:buClr>
              <a:buSzPts val="1600"/>
              <a:buNone/>
            </a:pPr>
            <a:r>
              <a:rPr lang="en-US" sz="1600">
                <a:solidFill>
                  <a:srgbClr val="000000"/>
                </a:solidFill>
              </a:rPr>
              <a:t>sal_diff number; </a:t>
            </a:r>
            <a:endParaRPr sz="1600"/>
          </a:p>
          <a:p>
            <a:pPr indent="0" lvl="0" marL="0" rtl="0" algn="l">
              <a:lnSpc>
                <a:spcPct val="75000"/>
              </a:lnSpc>
              <a:spcBef>
                <a:spcPts val="1120"/>
              </a:spcBef>
              <a:spcAft>
                <a:spcPts val="0"/>
              </a:spcAft>
              <a:buClr>
                <a:srgbClr val="000000"/>
              </a:buClr>
              <a:buSzPts val="1600"/>
              <a:buNone/>
            </a:pPr>
            <a:r>
              <a:rPr lang="en-US" sz="1600">
                <a:solidFill>
                  <a:srgbClr val="000000"/>
                </a:solidFill>
              </a:rPr>
              <a:t>BEGIN </a:t>
            </a:r>
            <a:endParaRPr sz="1600"/>
          </a:p>
          <a:p>
            <a:pPr indent="0" lvl="0" marL="0" rtl="0" algn="l">
              <a:lnSpc>
                <a:spcPct val="75000"/>
              </a:lnSpc>
              <a:spcBef>
                <a:spcPts val="1120"/>
              </a:spcBef>
              <a:spcAft>
                <a:spcPts val="0"/>
              </a:spcAft>
              <a:buClr>
                <a:srgbClr val="000000"/>
              </a:buClr>
              <a:buSzPts val="1600"/>
              <a:buNone/>
            </a:pPr>
            <a:r>
              <a:rPr lang="en-US" sz="1600">
                <a:solidFill>
                  <a:srgbClr val="000000"/>
                </a:solidFill>
              </a:rPr>
              <a:t>sal_diff := :NEW.salary - :OLD.salary;</a:t>
            </a:r>
            <a:endParaRPr sz="1600"/>
          </a:p>
          <a:p>
            <a:pPr indent="0" lvl="0" marL="0" rtl="0" algn="l">
              <a:lnSpc>
                <a:spcPct val="75000"/>
              </a:lnSpc>
              <a:spcBef>
                <a:spcPts val="1120"/>
              </a:spcBef>
              <a:spcAft>
                <a:spcPts val="0"/>
              </a:spcAft>
              <a:buClr>
                <a:srgbClr val="000000"/>
              </a:buClr>
              <a:buSzPts val="1600"/>
              <a:buNone/>
            </a:pPr>
            <a:r>
              <a:rPr lang="en-US" sz="1600">
                <a:solidFill>
                  <a:srgbClr val="000000"/>
                </a:solidFill>
              </a:rPr>
              <a:t>dbms_output.</a:t>
            </a:r>
            <a:r>
              <a:rPr b="1" lang="en-US" sz="1600">
                <a:solidFill>
                  <a:srgbClr val="3F7F95"/>
                </a:solidFill>
              </a:rPr>
              <a:t>put_line</a:t>
            </a:r>
            <a:r>
              <a:rPr lang="en-US" sz="1600">
                <a:solidFill>
                  <a:srgbClr val="777777"/>
                </a:solidFill>
              </a:rPr>
              <a:t>(</a:t>
            </a:r>
            <a:r>
              <a:rPr lang="en-US" sz="1600">
                <a:solidFill>
                  <a:srgbClr val="320FE3"/>
                </a:solidFill>
              </a:rPr>
              <a:t>'Old salary: '</a:t>
            </a:r>
            <a:r>
              <a:rPr lang="en-US" sz="1600">
                <a:solidFill>
                  <a:srgbClr val="000000"/>
                </a:solidFill>
              </a:rPr>
              <a:t> || :OLD.salary</a:t>
            </a:r>
            <a:r>
              <a:rPr lang="en-US" sz="1600">
                <a:solidFill>
                  <a:srgbClr val="777777"/>
                </a:solidFill>
              </a:rPr>
              <a:t>)</a:t>
            </a:r>
            <a:r>
              <a:rPr lang="en-US" sz="1600">
                <a:solidFill>
                  <a:srgbClr val="000000"/>
                </a:solidFill>
              </a:rPr>
              <a:t>; </a:t>
            </a:r>
            <a:endParaRPr sz="1600"/>
          </a:p>
          <a:p>
            <a:pPr indent="0" lvl="0" marL="0" rtl="0" algn="l">
              <a:lnSpc>
                <a:spcPct val="75000"/>
              </a:lnSpc>
              <a:spcBef>
                <a:spcPts val="1120"/>
              </a:spcBef>
              <a:spcAft>
                <a:spcPts val="0"/>
              </a:spcAft>
              <a:buClr>
                <a:srgbClr val="000000"/>
              </a:buClr>
              <a:buSzPts val="1600"/>
              <a:buNone/>
            </a:pPr>
            <a:r>
              <a:rPr lang="en-US" sz="1600">
                <a:solidFill>
                  <a:srgbClr val="000000"/>
                </a:solidFill>
              </a:rPr>
              <a:t>dbms_output.</a:t>
            </a:r>
            <a:r>
              <a:rPr b="1" lang="en-US" sz="1600">
                <a:solidFill>
                  <a:srgbClr val="3F7F95"/>
                </a:solidFill>
              </a:rPr>
              <a:t>put_line</a:t>
            </a:r>
            <a:r>
              <a:rPr lang="en-US" sz="1600">
                <a:solidFill>
                  <a:srgbClr val="777777"/>
                </a:solidFill>
              </a:rPr>
              <a:t>(</a:t>
            </a:r>
            <a:r>
              <a:rPr lang="en-US" sz="1600">
                <a:solidFill>
                  <a:srgbClr val="320FE3"/>
                </a:solidFill>
              </a:rPr>
              <a:t>'New salary: '</a:t>
            </a:r>
            <a:r>
              <a:rPr lang="en-US" sz="1600">
                <a:solidFill>
                  <a:srgbClr val="000000"/>
                </a:solidFill>
              </a:rPr>
              <a:t> || :NEW.salary</a:t>
            </a:r>
            <a:r>
              <a:rPr lang="en-US" sz="1600">
                <a:solidFill>
                  <a:srgbClr val="777777"/>
                </a:solidFill>
              </a:rPr>
              <a:t>)</a:t>
            </a:r>
            <a:r>
              <a:rPr lang="en-US" sz="1600">
                <a:solidFill>
                  <a:srgbClr val="000000"/>
                </a:solidFill>
              </a:rPr>
              <a:t>; </a:t>
            </a:r>
            <a:endParaRPr sz="1600"/>
          </a:p>
          <a:p>
            <a:pPr indent="0" lvl="0" marL="0" rtl="0" algn="l">
              <a:lnSpc>
                <a:spcPct val="75000"/>
              </a:lnSpc>
              <a:spcBef>
                <a:spcPts val="1120"/>
              </a:spcBef>
              <a:spcAft>
                <a:spcPts val="0"/>
              </a:spcAft>
              <a:buClr>
                <a:srgbClr val="000000"/>
              </a:buClr>
              <a:buSzPts val="1600"/>
              <a:buNone/>
            </a:pPr>
            <a:r>
              <a:rPr lang="en-US" sz="1600">
                <a:solidFill>
                  <a:srgbClr val="000000"/>
                </a:solidFill>
              </a:rPr>
              <a:t>dbms_output.</a:t>
            </a:r>
            <a:r>
              <a:rPr b="1" lang="en-US" sz="1600">
                <a:solidFill>
                  <a:srgbClr val="3F7F95"/>
                </a:solidFill>
              </a:rPr>
              <a:t>put_line</a:t>
            </a:r>
            <a:r>
              <a:rPr lang="en-US" sz="1600">
                <a:solidFill>
                  <a:srgbClr val="777777"/>
                </a:solidFill>
              </a:rPr>
              <a:t>(</a:t>
            </a:r>
            <a:r>
              <a:rPr lang="en-US" sz="1600">
                <a:solidFill>
                  <a:srgbClr val="320FE3"/>
                </a:solidFill>
              </a:rPr>
              <a:t>'Salary difference: '</a:t>
            </a:r>
            <a:r>
              <a:rPr lang="en-US" sz="1600">
                <a:solidFill>
                  <a:srgbClr val="000000"/>
                </a:solidFill>
              </a:rPr>
              <a:t> || sal_diff</a:t>
            </a:r>
            <a:r>
              <a:rPr lang="en-US" sz="1600">
                <a:solidFill>
                  <a:srgbClr val="777777"/>
                </a:solidFill>
              </a:rPr>
              <a:t>)</a:t>
            </a:r>
            <a:r>
              <a:rPr lang="en-US" sz="1600">
                <a:solidFill>
                  <a:srgbClr val="000000"/>
                </a:solidFill>
              </a:rPr>
              <a:t>; </a:t>
            </a:r>
            <a:endParaRPr sz="1600"/>
          </a:p>
          <a:p>
            <a:pPr indent="0" lvl="0" marL="0" rtl="0" algn="l">
              <a:lnSpc>
                <a:spcPct val="75000"/>
              </a:lnSpc>
              <a:spcBef>
                <a:spcPts val="1120"/>
              </a:spcBef>
              <a:spcAft>
                <a:spcPts val="0"/>
              </a:spcAft>
              <a:buClr>
                <a:srgbClr val="000000"/>
              </a:buClr>
              <a:buSzPts val="1600"/>
              <a:buNone/>
            </a:pPr>
            <a:r>
              <a:rPr lang="en-US" sz="1600">
                <a:solidFill>
                  <a:srgbClr val="000000"/>
                </a:solidFill>
              </a:rPr>
              <a:t>END; </a:t>
            </a:r>
            <a:endParaRPr sz="1600"/>
          </a:p>
          <a:p>
            <a:pPr indent="-342900" lvl="0" marL="342900" rtl="0" algn="l">
              <a:spcBef>
                <a:spcPts val="1120"/>
              </a:spcBef>
              <a:spcAft>
                <a:spcPts val="0"/>
              </a:spcAft>
              <a:buClr>
                <a:schemeClr val="dk1"/>
              </a:buClr>
              <a:buSzPts val="1600"/>
              <a:buFont typeface="Calibri"/>
              <a:buNone/>
            </a:pPr>
            <a:r>
              <a:t/>
            </a:r>
            <a:endParaRPr sz="1600"/>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9" name="Shape 1329"/>
        <p:cNvGrpSpPr/>
        <p:nvPr/>
      </p:nvGrpSpPr>
      <p:grpSpPr>
        <a:xfrm>
          <a:off x="0" y="0"/>
          <a:ext cx="0" cy="0"/>
          <a:chOff x="0" y="0"/>
          <a:chExt cx="0" cy="0"/>
        </a:xfrm>
      </p:grpSpPr>
      <p:sp>
        <p:nvSpPr>
          <p:cNvPr id="1330" name="Google Shape;1330;p188"/>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TRIGGERS</a:t>
            </a:r>
            <a:endParaRPr/>
          </a:p>
        </p:txBody>
      </p:sp>
      <p:sp>
        <p:nvSpPr>
          <p:cNvPr id="1331" name="Google Shape;1331;p18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25000" lnSpcReduction="20000"/>
          </a:bodyPr>
          <a:lstStyle/>
          <a:p>
            <a:pPr indent="-342900" lvl="0" marL="342900" rtl="0" algn="l">
              <a:spcBef>
                <a:spcPts val="0"/>
              </a:spcBef>
              <a:spcAft>
                <a:spcPts val="0"/>
              </a:spcAft>
              <a:buClr>
                <a:srgbClr val="000000"/>
              </a:buClr>
              <a:buSzPct val="100000"/>
              <a:buNone/>
            </a:pPr>
            <a:r>
              <a:rPr lang="en-US" sz="1600">
                <a:solidFill>
                  <a:srgbClr val="000000"/>
                </a:solidFill>
                <a:latin typeface="Arial"/>
                <a:ea typeface="Arial"/>
                <a:cs typeface="Arial"/>
                <a:sym typeface="Arial"/>
              </a:rPr>
              <a:t>After creating a Trigger, use it in the PL/SQL code for putting it in to action.</a:t>
            </a:r>
            <a:endParaRPr/>
          </a:p>
          <a:p>
            <a:pPr indent="0" lvl="0" marL="36000" rtl="0" algn="l">
              <a:lnSpc>
                <a:spcPct val="140000"/>
              </a:lnSpc>
              <a:spcBef>
                <a:spcPts val="280"/>
              </a:spcBef>
              <a:spcAft>
                <a:spcPts val="0"/>
              </a:spcAft>
              <a:buClr>
                <a:srgbClr val="000000"/>
              </a:buClr>
              <a:buSzPct val="100000"/>
              <a:buNone/>
            </a:pPr>
            <a:r>
              <a:rPr lang="en-US" sz="5600">
                <a:solidFill>
                  <a:srgbClr val="000000"/>
                </a:solidFill>
              </a:rPr>
              <a:t>DECLARE </a:t>
            </a:r>
            <a:endParaRPr sz="5600"/>
          </a:p>
          <a:p>
            <a:pPr indent="0" lvl="0" marL="36000" rtl="0" algn="l">
              <a:lnSpc>
                <a:spcPct val="140000"/>
              </a:lnSpc>
              <a:spcBef>
                <a:spcPts val="1080"/>
              </a:spcBef>
              <a:spcAft>
                <a:spcPts val="0"/>
              </a:spcAft>
              <a:buClr>
                <a:srgbClr val="000000"/>
              </a:buClr>
              <a:buSzPct val="100000"/>
              <a:buNone/>
            </a:pPr>
            <a:r>
              <a:rPr lang="en-US" sz="5600">
                <a:solidFill>
                  <a:srgbClr val="000000"/>
                </a:solidFill>
              </a:rPr>
              <a:t>total_rows </a:t>
            </a:r>
            <a:r>
              <a:rPr b="1" lang="en-US" sz="5600">
                <a:solidFill>
                  <a:srgbClr val="3F7F95"/>
                </a:solidFill>
              </a:rPr>
              <a:t>number</a:t>
            </a:r>
            <a:r>
              <a:rPr lang="en-US" sz="5600">
                <a:solidFill>
                  <a:srgbClr val="777777"/>
                </a:solidFill>
              </a:rPr>
              <a:t>(</a:t>
            </a:r>
            <a:r>
              <a:rPr lang="en-US" sz="5600">
                <a:solidFill>
                  <a:srgbClr val="000000"/>
                </a:solidFill>
              </a:rPr>
              <a:t>2</a:t>
            </a:r>
            <a:r>
              <a:rPr lang="en-US" sz="5600">
                <a:solidFill>
                  <a:srgbClr val="777777"/>
                </a:solidFill>
              </a:rPr>
              <a:t>)</a:t>
            </a:r>
            <a:r>
              <a:rPr lang="en-US" sz="5600">
                <a:solidFill>
                  <a:srgbClr val="000000"/>
                </a:solidFill>
              </a:rPr>
              <a:t>; </a:t>
            </a:r>
            <a:endParaRPr sz="5600"/>
          </a:p>
          <a:p>
            <a:pPr indent="0" lvl="0" marL="36000" rtl="0" algn="l">
              <a:lnSpc>
                <a:spcPct val="140000"/>
              </a:lnSpc>
              <a:spcBef>
                <a:spcPts val="1080"/>
              </a:spcBef>
              <a:spcAft>
                <a:spcPts val="0"/>
              </a:spcAft>
              <a:buClr>
                <a:srgbClr val="000000"/>
              </a:buClr>
              <a:buSzPct val="100000"/>
              <a:buNone/>
            </a:pPr>
            <a:r>
              <a:rPr lang="en-US" sz="5600">
                <a:solidFill>
                  <a:srgbClr val="000000"/>
                </a:solidFill>
              </a:rPr>
              <a:t>BEGIN </a:t>
            </a:r>
            <a:endParaRPr sz="5600"/>
          </a:p>
          <a:p>
            <a:pPr indent="0" lvl="0" marL="36000" rtl="0" algn="l">
              <a:lnSpc>
                <a:spcPct val="140000"/>
              </a:lnSpc>
              <a:spcBef>
                <a:spcPts val="1080"/>
              </a:spcBef>
              <a:spcAft>
                <a:spcPts val="0"/>
              </a:spcAft>
              <a:buClr>
                <a:srgbClr val="000000"/>
              </a:buClr>
              <a:buSzPct val="100000"/>
              <a:buNone/>
            </a:pPr>
            <a:r>
              <a:rPr lang="en-US" sz="5600">
                <a:solidFill>
                  <a:srgbClr val="000000"/>
                </a:solidFill>
              </a:rPr>
              <a:t>UPDATE customers </a:t>
            </a:r>
            <a:endParaRPr sz="5600"/>
          </a:p>
          <a:p>
            <a:pPr indent="0" lvl="0" marL="36000" rtl="0" algn="l">
              <a:lnSpc>
                <a:spcPct val="140000"/>
              </a:lnSpc>
              <a:spcBef>
                <a:spcPts val="1080"/>
              </a:spcBef>
              <a:spcAft>
                <a:spcPts val="0"/>
              </a:spcAft>
              <a:buClr>
                <a:srgbClr val="000000"/>
              </a:buClr>
              <a:buSzPct val="100000"/>
              <a:buNone/>
            </a:pPr>
            <a:r>
              <a:rPr lang="en-US" sz="5600">
                <a:solidFill>
                  <a:srgbClr val="000000"/>
                </a:solidFill>
              </a:rPr>
              <a:t>SET salary = salary + 5000; </a:t>
            </a:r>
            <a:endParaRPr sz="5600"/>
          </a:p>
          <a:p>
            <a:pPr indent="0" lvl="0" marL="36000" rtl="0" algn="l">
              <a:lnSpc>
                <a:spcPct val="140000"/>
              </a:lnSpc>
              <a:spcBef>
                <a:spcPts val="1080"/>
              </a:spcBef>
              <a:spcAft>
                <a:spcPts val="0"/>
              </a:spcAft>
              <a:buClr>
                <a:srgbClr val="000000"/>
              </a:buClr>
              <a:buSzPct val="100000"/>
              <a:buNone/>
            </a:pPr>
            <a:r>
              <a:rPr lang="en-US" sz="5600">
                <a:solidFill>
                  <a:srgbClr val="000000"/>
                </a:solidFill>
              </a:rPr>
              <a:t>IF sql%notfound THEN </a:t>
            </a:r>
            <a:endParaRPr sz="5600"/>
          </a:p>
          <a:p>
            <a:pPr indent="0" lvl="0" marL="36000" rtl="0" algn="l">
              <a:lnSpc>
                <a:spcPct val="140000"/>
              </a:lnSpc>
              <a:spcBef>
                <a:spcPts val="1080"/>
              </a:spcBef>
              <a:spcAft>
                <a:spcPts val="0"/>
              </a:spcAft>
              <a:buClr>
                <a:srgbClr val="000000"/>
              </a:buClr>
              <a:buSzPct val="100000"/>
              <a:buNone/>
            </a:pPr>
            <a:r>
              <a:rPr lang="en-US" sz="5600">
                <a:solidFill>
                  <a:srgbClr val="000000"/>
                </a:solidFill>
              </a:rPr>
              <a:t>dbms_output.</a:t>
            </a:r>
            <a:r>
              <a:rPr b="1" lang="en-US" sz="5600">
                <a:solidFill>
                  <a:srgbClr val="3F7F95"/>
                </a:solidFill>
              </a:rPr>
              <a:t>put_line</a:t>
            </a:r>
            <a:r>
              <a:rPr lang="en-US" sz="5600">
                <a:solidFill>
                  <a:srgbClr val="777777"/>
                </a:solidFill>
              </a:rPr>
              <a:t>(</a:t>
            </a:r>
            <a:r>
              <a:rPr lang="en-US" sz="5600">
                <a:solidFill>
                  <a:srgbClr val="320FE3"/>
                </a:solidFill>
              </a:rPr>
              <a:t>'no customers updated'</a:t>
            </a:r>
            <a:r>
              <a:rPr lang="en-US" sz="5600">
                <a:solidFill>
                  <a:srgbClr val="777777"/>
                </a:solidFill>
              </a:rPr>
              <a:t>)</a:t>
            </a:r>
            <a:r>
              <a:rPr lang="en-US" sz="5600">
                <a:solidFill>
                  <a:srgbClr val="000000"/>
                </a:solidFill>
              </a:rPr>
              <a:t>; </a:t>
            </a:r>
            <a:endParaRPr sz="5600"/>
          </a:p>
          <a:p>
            <a:pPr indent="0" lvl="0" marL="36000" rtl="0" algn="l">
              <a:lnSpc>
                <a:spcPct val="140000"/>
              </a:lnSpc>
              <a:spcBef>
                <a:spcPts val="1080"/>
              </a:spcBef>
              <a:spcAft>
                <a:spcPts val="0"/>
              </a:spcAft>
              <a:buClr>
                <a:srgbClr val="000000"/>
              </a:buClr>
              <a:buSzPct val="100000"/>
              <a:buNone/>
            </a:pPr>
            <a:r>
              <a:rPr lang="en-US" sz="5600">
                <a:solidFill>
                  <a:srgbClr val="000000"/>
                </a:solidFill>
              </a:rPr>
              <a:t>ELSIF sql%found THEN </a:t>
            </a:r>
            <a:endParaRPr sz="5600"/>
          </a:p>
          <a:p>
            <a:pPr indent="0" lvl="0" marL="36000" rtl="0" algn="l">
              <a:lnSpc>
                <a:spcPct val="140000"/>
              </a:lnSpc>
              <a:spcBef>
                <a:spcPts val="1080"/>
              </a:spcBef>
              <a:spcAft>
                <a:spcPts val="0"/>
              </a:spcAft>
              <a:buClr>
                <a:srgbClr val="000000"/>
              </a:buClr>
              <a:buSzPct val="100000"/>
              <a:buNone/>
            </a:pPr>
            <a:r>
              <a:rPr lang="en-US" sz="5600">
                <a:solidFill>
                  <a:srgbClr val="000000"/>
                </a:solidFill>
              </a:rPr>
              <a:t>total_rows := sql%rowcount; </a:t>
            </a:r>
            <a:endParaRPr sz="5600"/>
          </a:p>
          <a:p>
            <a:pPr indent="0" lvl="0" marL="36000" rtl="0" algn="l">
              <a:lnSpc>
                <a:spcPct val="140000"/>
              </a:lnSpc>
              <a:spcBef>
                <a:spcPts val="1080"/>
              </a:spcBef>
              <a:spcAft>
                <a:spcPts val="0"/>
              </a:spcAft>
              <a:buClr>
                <a:srgbClr val="000000"/>
              </a:buClr>
              <a:buSzPct val="100000"/>
              <a:buNone/>
            </a:pPr>
            <a:r>
              <a:rPr lang="en-US" sz="5600">
                <a:solidFill>
                  <a:srgbClr val="000000"/>
                </a:solidFill>
              </a:rPr>
              <a:t>dbms_output.</a:t>
            </a:r>
            <a:r>
              <a:rPr b="1" lang="en-US" sz="5600">
                <a:solidFill>
                  <a:srgbClr val="3F7F95"/>
                </a:solidFill>
              </a:rPr>
              <a:t>put_line</a:t>
            </a:r>
            <a:r>
              <a:rPr lang="en-US" sz="5600">
                <a:solidFill>
                  <a:srgbClr val="777777"/>
                </a:solidFill>
              </a:rPr>
              <a:t>(</a:t>
            </a:r>
            <a:r>
              <a:rPr lang="en-US" sz="5600">
                <a:solidFill>
                  <a:srgbClr val="000000"/>
                </a:solidFill>
              </a:rPr>
              <a:t> total_rows || </a:t>
            </a:r>
            <a:r>
              <a:rPr lang="en-US" sz="5600">
                <a:solidFill>
                  <a:srgbClr val="320FE3"/>
                </a:solidFill>
              </a:rPr>
              <a:t>' customers updated '</a:t>
            </a:r>
            <a:r>
              <a:rPr lang="en-US" sz="5600">
                <a:solidFill>
                  <a:srgbClr val="777777"/>
                </a:solidFill>
              </a:rPr>
              <a:t>)</a:t>
            </a:r>
            <a:r>
              <a:rPr lang="en-US" sz="5600">
                <a:solidFill>
                  <a:srgbClr val="000000"/>
                </a:solidFill>
              </a:rPr>
              <a:t>; </a:t>
            </a:r>
            <a:endParaRPr sz="5600"/>
          </a:p>
          <a:p>
            <a:pPr indent="0" lvl="0" marL="36000" rtl="0" algn="l">
              <a:lnSpc>
                <a:spcPct val="140000"/>
              </a:lnSpc>
              <a:spcBef>
                <a:spcPts val="1080"/>
              </a:spcBef>
              <a:spcAft>
                <a:spcPts val="0"/>
              </a:spcAft>
              <a:buClr>
                <a:srgbClr val="000000"/>
              </a:buClr>
              <a:buSzPct val="100000"/>
              <a:buNone/>
            </a:pPr>
            <a:r>
              <a:rPr lang="en-US" sz="5600">
                <a:solidFill>
                  <a:srgbClr val="000000"/>
                </a:solidFill>
              </a:rPr>
              <a:t>END IF; </a:t>
            </a:r>
            <a:endParaRPr sz="5600"/>
          </a:p>
          <a:p>
            <a:pPr indent="0" lvl="0" marL="36000" rtl="0" algn="l">
              <a:lnSpc>
                <a:spcPct val="140000"/>
              </a:lnSpc>
              <a:spcBef>
                <a:spcPts val="1080"/>
              </a:spcBef>
              <a:spcAft>
                <a:spcPts val="0"/>
              </a:spcAft>
              <a:buClr>
                <a:srgbClr val="000000"/>
              </a:buClr>
              <a:buSzPct val="100000"/>
              <a:buNone/>
            </a:pPr>
            <a:r>
              <a:rPr lang="en-US" sz="5600">
                <a:solidFill>
                  <a:srgbClr val="000000"/>
                </a:solidFill>
              </a:rPr>
              <a:t>END; </a:t>
            </a:r>
            <a:endParaRPr sz="5600"/>
          </a:p>
          <a:p>
            <a:pPr indent="0" lvl="0" marL="36000" rtl="0" algn="l">
              <a:lnSpc>
                <a:spcPct val="140000"/>
              </a:lnSpc>
              <a:spcBef>
                <a:spcPts val="1080"/>
              </a:spcBef>
              <a:spcAft>
                <a:spcPts val="0"/>
              </a:spcAft>
              <a:buClr>
                <a:srgbClr val="000000"/>
              </a:buClr>
              <a:buSzPct val="100000"/>
              <a:buNone/>
            </a:pPr>
            <a:r>
              <a:rPr lang="en-US" sz="5600">
                <a:solidFill>
                  <a:srgbClr val="000000"/>
                </a:solidFill>
              </a:rPr>
              <a:t>/</a:t>
            </a:r>
            <a:endParaRPr sz="5600"/>
          </a:p>
          <a:p>
            <a:pPr indent="-10600" lvl="0" marL="36000" rtl="0" algn="l">
              <a:lnSpc>
                <a:spcPct val="140000"/>
              </a:lnSpc>
              <a:spcBef>
                <a:spcPts val="880"/>
              </a:spcBef>
              <a:spcAft>
                <a:spcPts val="0"/>
              </a:spcAft>
              <a:buClr>
                <a:schemeClr val="dk1"/>
              </a:buClr>
              <a:buSzPct val="100000"/>
              <a:buNone/>
            </a:pPr>
            <a:r>
              <a:t/>
            </a:r>
            <a:endParaRPr sz="1600"/>
          </a:p>
          <a:p>
            <a:pPr indent="-342900" lvl="0" marL="342900" rtl="0" algn="l">
              <a:spcBef>
                <a:spcPts val="80"/>
              </a:spcBef>
              <a:spcAft>
                <a:spcPts val="0"/>
              </a:spcAft>
              <a:buClr>
                <a:schemeClr val="dk1"/>
              </a:buClr>
              <a:buSzPct val="100000"/>
              <a:buNone/>
            </a:pPr>
            <a:br>
              <a:rPr lang="en-US" sz="1600">
                <a:latin typeface="Calibri"/>
                <a:ea typeface="Calibri"/>
                <a:cs typeface="Calibri"/>
                <a:sym typeface="Calibri"/>
              </a:rPr>
            </a:br>
            <a:endParaRPr sz="1600"/>
          </a:p>
        </p:txBody>
      </p:sp>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5" name="Shape 1335"/>
        <p:cNvGrpSpPr/>
        <p:nvPr/>
      </p:nvGrpSpPr>
      <p:grpSpPr>
        <a:xfrm>
          <a:off x="0" y="0"/>
          <a:ext cx="0" cy="0"/>
          <a:chOff x="0" y="0"/>
          <a:chExt cx="0" cy="0"/>
        </a:xfrm>
      </p:grpSpPr>
      <p:sp>
        <p:nvSpPr>
          <p:cNvPr id="1336" name="Google Shape;1336;p189"/>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ADVANTAGES OF TRIGGERS</a:t>
            </a:r>
            <a:endParaRPr/>
          </a:p>
        </p:txBody>
      </p:sp>
      <p:sp>
        <p:nvSpPr>
          <p:cNvPr id="1337" name="Google Shape;1337;p18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01600" lvl="0" marL="0" rtl="0" algn="just">
              <a:lnSpc>
                <a:spcPct val="150000"/>
              </a:lnSpc>
              <a:spcBef>
                <a:spcPts val="0"/>
              </a:spcBef>
              <a:spcAft>
                <a:spcPts val="0"/>
              </a:spcAft>
              <a:buClr>
                <a:srgbClr val="000000"/>
              </a:buClr>
              <a:buSzPts val="1600"/>
              <a:buChar char="•"/>
            </a:pPr>
            <a:r>
              <a:rPr lang="en-US" sz="1600">
                <a:solidFill>
                  <a:srgbClr val="000000"/>
                </a:solidFill>
              </a:rPr>
              <a:t>Triggers can be written for the following purposes −</a:t>
            </a:r>
            <a:endParaRPr/>
          </a:p>
          <a:p>
            <a:pPr indent="-101600" lvl="0" marL="0" rtl="0" algn="l">
              <a:lnSpc>
                <a:spcPct val="150000"/>
              </a:lnSpc>
              <a:spcBef>
                <a:spcPts val="320"/>
              </a:spcBef>
              <a:spcAft>
                <a:spcPts val="0"/>
              </a:spcAft>
              <a:buClr>
                <a:schemeClr val="dk1"/>
              </a:buClr>
              <a:buSzPts val="1600"/>
              <a:buChar char="•"/>
            </a:pPr>
            <a:r>
              <a:rPr lang="en-US" sz="1600"/>
              <a:t>Generating some derived column values automatically</a:t>
            </a:r>
            <a:endParaRPr/>
          </a:p>
          <a:p>
            <a:pPr indent="-101600" lvl="0" marL="0" rtl="0" algn="l">
              <a:lnSpc>
                <a:spcPct val="150000"/>
              </a:lnSpc>
              <a:spcBef>
                <a:spcPts val="320"/>
              </a:spcBef>
              <a:spcAft>
                <a:spcPts val="0"/>
              </a:spcAft>
              <a:buClr>
                <a:schemeClr val="dk1"/>
              </a:buClr>
              <a:buSzPts val="1600"/>
              <a:buChar char="•"/>
            </a:pPr>
            <a:r>
              <a:rPr lang="en-US" sz="1600"/>
              <a:t>Enforcing referential integrity</a:t>
            </a:r>
            <a:endParaRPr/>
          </a:p>
          <a:p>
            <a:pPr indent="-101600" lvl="0" marL="0" rtl="0" algn="l">
              <a:lnSpc>
                <a:spcPct val="150000"/>
              </a:lnSpc>
              <a:spcBef>
                <a:spcPts val="320"/>
              </a:spcBef>
              <a:spcAft>
                <a:spcPts val="0"/>
              </a:spcAft>
              <a:buClr>
                <a:schemeClr val="dk1"/>
              </a:buClr>
              <a:buSzPts val="1600"/>
              <a:buChar char="•"/>
            </a:pPr>
            <a:r>
              <a:rPr lang="en-US" sz="1600"/>
              <a:t>Event logging and storing information on table access</a:t>
            </a:r>
            <a:endParaRPr/>
          </a:p>
          <a:p>
            <a:pPr indent="-101600" lvl="0" marL="0" rtl="0" algn="l">
              <a:lnSpc>
                <a:spcPct val="150000"/>
              </a:lnSpc>
              <a:spcBef>
                <a:spcPts val="320"/>
              </a:spcBef>
              <a:spcAft>
                <a:spcPts val="0"/>
              </a:spcAft>
              <a:buClr>
                <a:schemeClr val="dk1"/>
              </a:buClr>
              <a:buSzPts val="1600"/>
              <a:buChar char="•"/>
            </a:pPr>
            <a:r>
              <a:rPr lang="en-US" sz="1600"/>
              <a:t>Auditing</a:t>
            </a:r>
            <a:endParaRPr/>
          </a:p>
          <a:p>
            <a:pPr indent="-101600" lvl="0" marL="0" rtl="0" algn="l">
              <a:lnSpc>
                <a:spcPct val="150000"/>
              </a:lnSpc>
              <a:spcBef>
                <a:spcPts val="320"/>
              </a:spcBef>
              <a:spcAft>
                <a:spcPts val="0"/>
              </a:spcAft>
              <a:buClr>
                <a:schemeClr val="dk1"/>
              </a:buClr>
              <a:buSzPts val="1600"/>
              <a:buChar char="•"/>
            </a:pPr>
            <a:r>
              <a:rPr lang="en-US" sz="1600"/>
              <a:t>Synchronous replication of tables</a:t>
            </a:r>
            <a:endParaRPr/>
          </a:p>
          <a:p>
            <a:pPr indent="-101600" lvl="0" marL="0" rtl="0" algn="l">
              <a:lnSpc>
                <a:spcPct val="150000"/>
              </a:lnSpc>
              <a:spcBef>
                <a:spcPts val="320"/>
              </a:spcBef>
              <a:spcAft>
                <a:spcPts val="0"/>
              </a:spcAft>
              <a:buClr>
                <a:schemeClr val="dk1"/>
              </a:buClr>
              <a:buSzPts val="1600"/>
              <a:buChar char="•"/>
            </a:pPr>
            <a:r>
              <a:rPr lang="en-US" sz="1600"/>
              <a:t>Imposing security authorizations</a:t>
            </a:r>
            <a:endParaRPr/>
          </a:p>
          <a:p>
            <a:pPr indent="-101600" lvl="0" marL="0" rtl="0" algn="l">
              <a:lnSpc>
                <a:spcPct val="150000"/>
              </a:lnSpc>
              <a:spcBef>
                <a:spcPts val="320"/>
              </a:spcBef>
              <a:spcAft>
                <a:spcPts val="0"/>
              </a:spcAft>
              <a:buClr>
                <a:schemeClr val="dk1"/>
              </a:buClr>
              <a:buSzPts val="1600"/>
              <a:buChar char="•"/>
            </a:pPr>
            <a:r>
              <a:rPr lang="en-US" sz="1600"/>
              <a:t>Preventing invalid transactions</a:t>
            </a:r>
            <a:endParaRPr/>
          </a:p>
          <a:p>
            <a:pPr indent="-342900" lvl="0" marL="342900" rtl="0" algn="l">
              <a:spcBef>
                <a:spcPts val="320"/>
              </a:spcBef>
              <a:spcAft>
                <a:spcPts val="0"/>
              </a:spcAft>
              <a:buClr>
                <a:schemeClr val="dk1"/>
              </a:buClr>
              <a:buSzPts val="1600"/>
              <a:buFont typeface="Calibri"/>
              <a:buNone/>
            </a:pPr>
            <a:r>
              <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9"/>
          <p:cNvSpPr txBox="1"/>
          <p:nvPr>
            <p:ph type="title"/>
          </p:nvPr>
        </p:nvSpPr>
        <p:spPr>
          <a:xfrm>
            <a:off x="5334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3399"/>
              </a:buClr>
              <a:buSzPts val="4000"/>
              <a:buFont typeface="Times New Roman"/>
              <a:buNone/>
            </a:pPr>
            <a:r>
              <a:rPr lang="en-US" sz="4000">
                <a:solidFill>
                  <a:srgbClr val="003399"/>
                </a:solidFill>
                <a:latin typeface="Times New Roman"/>
                <a:ea typeface="Times New Roman"/>
                <a:cs typeface="Times New Roman"/>
                <a:sym typeface="Times New Roman"/>
              </a:rPr>
              <a:t>Alter Statement(contd..)</a:t>
            </a:r>
            <a:endParaRPr sz="4000">
              <a:latin typeface="Times New Roman"/>
              <a:ea typeface="Times New Roman"/>
              <a:cs typeface="Times New Roman"/>
              <a:sym typeface="Times New Roman"/>
            </a:endParaRPr>
          </a:p>
        </p:txBody>
      </p:sp>
      <p:sp>
        <p:nvSpPr>
          <p:cNvPr id="193" name="Google Shape;193;p19"/>
          <p:cNvSpPr txBox="1"/>
          <p:nvPr>
            <p:ph idx="1" type="body"/>
          </p:nvPr>
        </p:nvSpPr>
        <p:spPr>
          <a:xfrm>
            <a:off x="381000" y="914400"/>
            <a:ext cx="8763000" cy="5791200"/>
          </a:xfrm>
          <a:prstGeom prst="rect">
            <a:avLst/>
          </a:prstGeom>
          <a:noFill/>
          <a:ln>
            <a:noFill/>
          </a:ln>
        </p:spPr>
        <p:txBody>
          <a:bodyPr anchorCtr="0" anchor="t" bIns="45700" lIns="91425" spcFirstLastPara="1" rIns="91425" wrap="square" tIns="45700">
            <a:noAutofit/>
          </a:bodyPr>
          <a:lstStyle/>
          <a:p>
            <a:pPr indent="0" lvl="1" marL="566738" rtl="0" algn="just">
              <a:spcBef>
                <a:spcPts val="0"/>
              </a:spcBef>
              <a:spcAft>
                <a:spcPts val="0"/>
              </a:spcAft>
              <a:buClr>
                <a:schemeClr val="dk1"/>
              </a:buClr>
              <a:buSzPts val="2000"/>
              <a:buNone/>
            </a:pPr>
            <a:r>
              <a:rPr b="1" lang="en-US" sz="2000">
                <a:latin typeface="Times New Roman"/>
                <a:ea typeface="Times New Roman"/>
                <a:cs typeface="Times New Roman"/>
                <a:sym typeface="Times New Roman"/>
              </a:rPr>
              <a:t>2. ALTER TABLE - DROP COLUMN</a:t>
            </a:r>
            <a:endParaRPr/>
          </a:p>
          <a:p>
            <a:pPr indent="-330200" lvl="1" marL="1023938" rtl="0" algn="just">
              <a:spcBef>
                <a:spcPts val="0"/>
              </a:spcBef>
              <a:spcAft>
                <a:spcPts val="0"/>
              </a:spcAft>
              <a:buClr>
                <a:schemeClr val="dk1"/>
              </a:buClr>
              <a:buSzPts val="2000"/>
              <a:buNone/>
            </a:pPr>
            <a:r>
              <a:t/>
            </a:r>
            <a:endParaRPr sz="2000">
              <a:latin typeface="Times New Roman"/>
              <a:ea typeface="Times New Roman"/>
              <a:cs typeface="Times New Roman"/>
              <a:sym typeface="Times New Roman"/>
            </a:endParaRPr>
          </a:p>
          <a:p>
            <a:pPr indent="-609600" lvl="0" marL="609600" rtl="0" algn="just">
              <a:spcBef>
                <a:spcPts val="0"/>
              </a:spcBef>
              <a:spcAft>
                <a:spcPts val="0"/>
              </a:spcAft>
              <a:buClr>
                <a:schemeClr val="dk1"/>
              </a:buClr>
              <a:buSzPts val="2000"/>
              <a:buChar char="•"/>
            </a:pPr>
            <a:r>
              <a:rPr b="1" lang="en-US" sz="2000">
                <a:latin typeface="Times New Roman"/>
                <a:ea typeface="Times New Roman"/>
                <a:cs typeface="Times New Roman"/>
                <a:sym typeface="Times New Roman"/>
              </a:rPr>
              <a:t>Syntax: </a:t>
            </a:r>
            <a:endParaRPr/>
          </a:p>
          <a:p>
            <a:pPr indent="-609600" lvl="0" marL="609600" rtl="0" algn="l">
              <a:spcBef>
                <a:spcPts val="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	ALTER TABLE </a:t>
            </a:r>
            <a:r>
              <a:rPr i="1" lang="en-US" sz="2000">
                <a:latin typeface="Times New Roman"/>
                <a:ea typeface="Times New Roman"/>
                <a:cs typeface="Times New Roman"/>
                <a:sym typeface="Times New Roman"/>
              </a:rPr>
              <a:t>table_name</a:t>
            </a:r>
            <a:br>
              <a:rPr lang="en-US" sz="2000">
                <a:latin typeface="Times New Roman"/>
                <a:ea typeface="Times New Roman"/>
                <a:cs typeface="Times New Roman"/>
                <a:sym typeface="Times New Roman"/>
              </a:rPr>
            </a:br>
            <a:r>
              <a:rPr lang="en-US" sz="2000">
                <a:latin typeface="Times New Roman"/>
                <a:ea typeface="Times New Roman"/>
                <a:cs typeface="Times New Roman"/>
                <a:sym typeface="Times New Roman"/>
              </a:rPr>
              <a:t>DROP COLUMN </a:t>
            </a:r>
            <a:r>
              <a:rPr i="1" lang="en-US" sz="2000">
                <a:latin typeface="Times New Roman"/>
                <a:ea typeface="Times New Roman"/>
                <a:cs typeface="Times New Roman"/>
                <a:sym typeface="Times New Roman"/>
              </a:rPr>
              <a:t>column_name</a:t>
            </a:r>
            <a:r>
              <a:rPr lang="en-US" sz="2000">
                <a:latin typeface="Times New Roman"/>
                <a:ea typeface="Times New Roman"/>
                <a:cs typeface="Times New Roman"/>
                <a:sym typeface="Times New Roman"/>
              </a:rPr>
              <a:t>;</a:t>
            </a:r>
            <a:endParaRPr/>
          </a:p>
          <a:p>
            <a:pPr indent="-342900" lvl="0" marL="342900" rtl="0" algn="l">
              <a:spcBef>
                <a:spcPts val="0"/>
              </a:spcBef>
              <a:spcAft>
                <a:spcPts val="0"/>
              </a:spcAft>
              <a:buClr>
                <a:schemeClr val="dk1"/>
              </a:buClr>
              <a:buSzPts val="2000"/>
              <a:buChar char="•"/>
            </a:pPr>
            <a:r>
              <a:rPr b="1" lang="en-US" sz="2000">
                <a:latin typeface="Times New Roman"/>
                <a:ea typeface="Times New Roman"/>
                <a:cs typeface="Times New Roman"/>
                <a:sym typeface="Times New Roman"/>
              </a:rPr>
              <a:t>    Example:</a:t>
            </a:r>
            <a:endParaRPr/>
          </a:p>
          <a:p>
            <a:pPr indent="0" lvl="1" marL="566738" rtl="0" algn="l">
              <a:spcBef>
                <a:spcPts val="0"/>
              </a:spcBef>
              <a:spcAft>
                <a:spcPts val="0"/>
              </a:spcAft>
              <a:buClr>
                <a:schemeClr val="dk1"/>
              </a:buClr>
              <a:buSzPts val="2000"/>
              <a:buNone/>
            </a:pPr>
            <a:r>
              <a:rPr lang="en-US" sz="2000">
                <a:latin typeface="Times New Roman"/>
                <a:ea typeface="Times New Roman"/>
                <a:cs typeface="Times New Roman"/>
                <a:sym typeface="Times New Roman"/>
              </a:rPr>
              <a:t>ALTER TABLE </a:t>
            </a:r>
            <a:r>
              <a:rPr i="1" lang="en-US" sz="2000">
                <a:latin typeface="Times New Roman"/>
                <a:ea typeface="Times New Roman"/>
                <a:cs typeface="Times New Roman"/>
                <a:sym typeface="Times New Roman"/>
              </a:rPr>
              <a:t>stud</a:t>
            </a:r>
            <a:endParaRPr/>
          </a:p>
          <a:p>
            <a:pPr indent="0" lvl="1" marL="566738" rtl="0" algn="l">
              <a:spcBef>
                <a:spcPts val="0"/>
              </a:spcBef>
              <a:spcAft>
                <a:spcPts val="0"/>
              </a:spcAft>
              <a:buClr>
                <a:schemeClr val="dk1"/>
              </a:buClr>
              <a:buSzPts val="2000"/>
              <a:buNone/>
            </a:pPr>
            <a:r>
              <a:rPr lang="en-US" sz="2000">
                <a:latin typeface="Times New Roman"/>
                <a:ea typeface="Times New Roman"/>
                <a:cs typeface="Times New Roman"/>
                <a:sym typeface="Times New Roman"/>
              </a:rPr>
              <a:t>DROP COLUMN </a:t>
            </a:r>
            <a:r>
              <a:rPr i="1" lang="en-US" sz="2000">
                <a:latin typeface="Times New Roman"/>
                <a:ea typeface="Times New Roman"/>
                <a:cs typeface="Times New Roman"/>
                <a:sym typeface="Times New Roman"/>
              </a:rPr>
              <a:t>Mark2</a:t>
            </a:r>
            <a:r>
              <a:rPr lang="en-US" sz="2000">
                <a:latin typeface="Times New Roman"/>
                <a:ea typeface="Times New Roman"/>
                <a:cs typeface="Times New Roman"/>
                <a:sym typeface="Times New Roman"/>
              </a:rPr>
              <a:t>;</a:t>
            </a:r>
            <a:endParaRPr/>
          </a:p>
          <a:p>
            <a:pPr indent="0" lvl="0" marL="0" rtl="0" algn="l">
              <a:spcBef>
                <a:spcPts val="400"/>
              </a:spcBef>
              <a:spcAft>
                <a:spcPts val="0"/>
              </a:spcAft>
              <a:buClr>
                <a:schemeClr val="dk1"/>
              </a:buClr>
              <a:buSzPts val="2000"/>
              <a:buNone/>
            </a:pPr>
            <a:r>
              <a:rPr lang="en-US" sz="2000">
                <a:latin typeface="Times New Roman"/>
                <a:ea typeface="Times New Roman"/>
                <a:cs typeface="Times New Roman"/>
                <a:sym typeface="Times New Roman"/>
              </a:rPr>
              <a:t>This command will drop particular column</a:t>
            </a:r>
            <a:r>
              <a:rPr b="1" lang="en-US" sz="2000">
                <a:latin typeface="Times New Roman"/>
                <a:ea typeface="Times New Roman"/>
                <a:cs typeface="Times New Roman"/>
                <a:sym typeface="Times New Roman"/>
              </a:rPr>
              <a:t> mark2.</a:t>
            </a:r>
            <a:endParaRPr sz="2000">
              <a:latin typeface="Times New Roman"/>
              <a:ea typeface="Times New Roman"/>
              <a:cs typeface="Times New Roman"/>
              <a:sym typeface="Times New Roman"/>
            </a:endParaRPr>
          </a:p>
          <a:p>
            <a:pPr indent="0" lvl="1" marL="566738" rtl="0" algn="l">
              <a:spcBef>
                <a:spcPts val="0"/>
              </a:spcBef>
              <a:spcAft>
                <a:spcPts val="0"/>
              </a:spcAft>
              <a:buClr>
                <a:schemeClr val="dk1"/>
              </a:buClr>
              <a:buSzPts val="2000"/>
              <a:buNone/>
            </a:pPr>
            <a:r>
              <a:t/>
            </a:r>
            <a:endParaRPr sz="2000">
              <a:latin typeface="Times New Roman"/>
              <a:ea typeface="Times New Roman"/>
              <a:cs typeface="Times New Roman"/>
              <a:sym typeface="Times New Roman"/>
            </a:endParaRPr>
          </a:p>
          <a:p>
            <a:pPr indent="0" lvl="1" marL="566738" rtl="0" algn="just">
              <a:spcBef>
                <a:spcPts val="0"/>
              </a:spcBef>
              <a:spcAft>
                <a:spcPts val="0"/>
              </a:spcAft>
              <a:buClr>
                <a:schemeClr val="dk1"/>
              </a:buClr>
              <a:buSzPts val="2000"/>
              <a:buNone/>
            </a:pPr>
            <a:r>
              <a:rPr b="1" lang="en-US" sz="2000">
                <a:latin typeface="Times New Roman"/>
                <a:ea typeface="Times New Roman"/>
                <a:cs typeface="Times New Roman"/>
                <a:sym typeface="Times New Roman"/>
              </a:rPr>
              <a:t>3. ALTER TABLE - ALTER/MODIFY COLUMN</a:t>
            </a:r>
            <a:endParaRPr/>
          </a:p>
          <a:p>
            <a:pPr indent="-609600" lvl="0" marL="609600" rtl="0" algn="just">
              <a:spcBef>
                <a:spcPts val="0"/>
              </a:spcBef>
              <a:spcAft>
                <a:spcPts val="0"/>
              </a:spcAft>
              <a:buClr>
                <a:schemeClr val="dk1"/>
              </a:buClr>
              <a:buSzPts val="2000"/>
              <a:buChar char="•"/>
            </a:pPr>
            <a:r>
              <a:rPr b="1" lang="en-US" sz="2000">
                <a:latin typeface="Times New Roman"/>
                <a:ea typeface="Times New Roman"/>
                <a:cs typeface="Times New Roman"/>
                <a:sym typeface="Times New Roman"/>
              </a:rPr>
              <a:t>Syntax: </a:t>
            </a:r>
            <a:endParaRPr/>
          </a:p>
          <a:p>
            <a:pPr indent="-609600" lvl="0" marL="609600" rtl="0" algn="l">
              <a:spcBef>
                <a:spcPts val="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	ALTER TABLE </a:t>
            </a:r>
            <a:r>
              <a:rPr i="1" lang="en-US" sz="2000">
                <a:latin typeface="Times New Roman"/>
                <a:ea typeface="Times New Roman"/>
                <a:cs typeface="Times New Roman"/>
                <a:sym typeface="Times New Roman"/>
              </a:rPr>
              <a:t>table_name</a:t>
            </a:r>
            <a:br>
              <a:rPr lang="en-US" sz="2000">
                <a:latin typeface="Times New Roman"/>
                <a:ea typeface="Times New Roman"/>
                <a:cs typeface="Times New Roman"/>
                <a:sym typeface="Times New Roman"/>
              </a:rPr>
            </a:br>
            <a:r>
              <a:rPr lang="en-US" sz="2000">
                <a:latin typeface="Times New Roman"/>
                <a:ea typeface="Times New Roman"/>
                <a:cs typeface="Times New Roman"/>
                <a:sym typeface="Times New Roman"/>
              </a:rPr>
              <a:t>MODIFY COLUMN </a:t>
            </a:r>
            <a:r>
              <a:rPr i="1" lang="en-US" sz="2000">
                <a:latin typeface="Times New Roman"/>
                <a:ea typeface="Times New Roman"/>
                <a:cs typeface="Times New Roman"/>
                <a:sym typeface="Times New Roman"/>
              </a:rPr>
              <a:t>column_name datatype</a:t>
            </a:r>
            <a:r>
              <a:rPr lang="en-US" sz="2000">
                <a:latin typeface="Times New Roman"/>
                <a:ea typeface="Times New Roman"/>
                <a:cs typeface="Times New Roman"/>
                <a:sym typeface="Times New Roman"/>
              </a:rPr>
              <a:t>;</a:t>
            </a:r>
            <a:endParaRPr b="1" sz="2000">
              <a:latin typeface="Times New Roman"/>
              <a:ea typeface="Times New Roman"/>
              <a:cs typeface="Times New Roman"/>
              <a:sym typeface="Times New Roman"/>
            </a:endParaRPr>
          </a:p>
          <a:p>
            <a:pPr indent="-342900" lvl="0" marL="342900" rtl="0" algn="l">
              <a:spcBef>
                <a:spcPts val="0"/>
              </a:spcBef>
              <a:spcAft>
                <a:spcPts val="0"/>
              </a:spcAft>
              <a:buClr>
                <a:schemeClr val="dk1"/>
              </a:buClr>
              <a:buSzPts val="2000"/>
              <a:buChar char="•"/>
            </a:pPr>
            <a:r>
              <a:rPr b="1" lang="en-US" sz="2000">
                <a:latin typeface="Times New Roman"/>
                <a:ea typeface="Times New Roman"/>
                <a:cs typeface="Times New Roman"/>
                <a:sym typeface="Times New Roman"/>
              </a:rPr>
              <a:t>    Example:</a:t>
            </a:r>
            <a:endParaRPr/>
          </a:p>
          <a:p>
            <a:pPr indent="0" lvl="1" marL="566738" rtl="0" algn="l">
              <a:spcBef>
                <a:spcPts val="0"/>
              </a:spcBef>
              <a:spcAft>
                <a:spcPts val="0"/>
              </a:spcAft>
              <a:buClr>
                <a:schemeClr val="dk1"/>
              </a:buClr>
              <a:buSzPts val="2000"/>
              <a:buNone/>
            </a:pPr>
            <a:r>
              <a:rPr lang="en-US" sz="2000">
                <a:latin typeface="Times New Roman"/>
                <a:ea typeface="Times New Roman"/>
                <a:cs typeface="Times New Roman"/>
                <a:sym typeface="Times New Roman"/>
              </a:rPr>
              <a:t>ALTER TABLE </a:t>
            </a:r>
            <a:r>
              <a:rPr i="1" lang="en-US" sz="2000">
                <a:latin typeface="Times New Roman"/>
                <a:ea typeface="Times New Roman"/>
                <a:cs typeface="Times New Roman"/>
                <a:sym typeface="Times New Roman"/>
              </a:rPr>
              <a:t>stud</a:t>
            </a:r>
            <a:endParaRPr/>
          </a:p>
          <a:p>
            <a:pPr indent="0" lvl="1" marL="566738" rtl="0" algn="l">
              <a:spcBef>
                <a:spcPts val="0"/>
              </a:spcBef>
              <a:spcAft>
                <a:spcPts val="0"/>
              </a:spcAft>
              <a:buClr>
                <a:schemeClr val="dk1"/>
              </a:buClr>
              <a:buSzPts val="2000"/>
              <a:buNone/>
            </a:pPr>
            <a:r>
              <a:rPr lang="en-US" sz="2000">
                <a:latin typeface="Times New Roman"/>
                <a:ea typeface="Times New Roman"/>
                <a:cs typeface="Times New Roman"/>
                <a:sym typeface="Times New Roman"/>
              </a:rPr>
              <a:t>MODIFY </a:t>
            </a:r>
            <a:r>
              <a:rPr i="1" lang="en-US" sz="2000">
                <a:latin typeface="Times New Roman"/>
                <a:ea typeface="Times New Roman"/>
                <a:cs typeface="Times New Roman"/>
                <a:sym typeface="Times New Roman"/>
              </a:rPr>
              <a:t>(Name varchar2(60));</a:t>
            </a:r>
            <a:endParaRPr sz="2000">
              <a:latin typeface="Times New Roman"/>
              <a:ea typeface="Times New Roman"/>
              <a:cs typeface="Times New Roman"/>
              <a:sym typeface="Times New Roman"/>
            </a:endParaRPr>
          </a:p>
          <a:p>
            <a:pPr indent="0" lvl="1" marL="566738" rtl="0" algn="just">
              <a:spcBef>
                <a:spcPts val="0"/>
              </a:spcBef>
              <a:spcAft>
                <a:spcPts val="0"/>
              </a:spcAft>
              <a:buClr>
                <a:schemeClr val="dk1"/>
              </a:buClr>
              <a:buSzPts val="2000"/>
              <a:buNone/>
            </a:pPr>
            <a:r>
              <a:rPr lang="en-US" sz="2000">
                <a:latin typeface="Times New Roman"/>
                <a:ea typeface="Times New Roman"/>
                <a:cs typeface="Times New Roman"/>
                <a:sym typeface="Times New Roman"/>
              </a:rPr>
              <a:t>The Name column already exist in stud table, it was char and size 50, now it is modified by varchar2 and size 60.</a:t>
            </a:r>
            <a:endParaRPr/>
          </a:p>
          <a:p>
            <a:pPr indent="-406400" lvl="1" marL="1100138" rtl="0" algn="just">
              <a:spcBef>
                <a:spcPts val="0"/>
              </a:spcBef>
              <a:spcAft>
                <a:spcPts val="0"/>
              </a:spcAft>
              <a:buClr>
                <a:schemeClr val="dk1"/>
              </a:buClr>
              <a:buSzPts val="2000"/>
              <a:buNone/>
            </a:pPr>
            <a:r>
              <a:t/>
            </a:r>
            <a:endParaRPr sz="2000">
              <a:latin typeface="Times New Roman"/>
              <a:ea typeface="Times New Roman"/>
              <a:cs typeface="Times New Roman"/>
              <a:sym typeface="Times New Roman"/>
            </a:endParaRPr>
          </a:p>
          <a:p>
            <a:pPr indent="-285750" lvl="1" marL="742950" rtl="0" algn="l">
              <a:spcBef>
                <a:spcPts val="400"/>
              </a:spcBef>
              <a:spcAft>
                <a:spcPts val="0"/>
              </a:spcAft>
              <a:buClr>
                <a:schemeClr val="dk1"/>
              </a:buClr>
              <a:buSzPts val="2000"/>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Topics Covered</a:t>
            </a:r>
            <a:endParaRPr/>
          </a:p>
        </p:txBody>
      </p:sp>
      <p:sp>
        <p:nvSpPr>
          <p:cNvPr id="96" name="Google Shape;96;p2"/>
          <p:cNvSpPr txBox="1"/>
          <p:nvPr>
            <p:ph idx="1" type="body"/>
          </p:nvPr>
        </p:nvSpPr>
        <p:spPr>
          <a:xfrm>
            <a:off x="457200" y="1828800"/>
            <a:ext cx="8229600" cy="452610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lang="en-US"/>
              <a:t>Basics of SQL- DDL,DML,TCL</a:t>
            </a:r>
            <a:endParaRPr/>
          </a:p>
          <a:p>
            <a:pPr indent="-342900" lvl="0" marL="342900" rtl="0" algn="l">
              <a:spcBef>
                <a:spcPts val="496"/>
              </a:spcBef>
              <a:spcAft>
                <a:spcPts val="0"/>
              </a:spcAft>
              <a:buClr>
                <a:schemeClr val="dk1"/>
              </a:buClr>
              <a:buSzPct val="100000"/>
              <a:buChar char="•"/>
            </a:pPr>
            <a:r>
              <a:rPr lang="en-US"/>
              <a:t>Structure Creation</a:t>
            </a:r>
            <a:endParaRPr/>
          </a:p>
          <a:p>
            <a:pPr indent="-342900" lvl="0" marL="342900" rtl="0" algn="l">
              <a:spcBef>
                <a:spcPts val="496"/>
              </a:spcBef>
              <a:spcAft>
                <a:spcPts val="0"/>
              </a:spcAft>
              <a:buClr>
                <a:schemeClr val="dk1"/>
              </a:buClr>
              <a:buSzPct val="100000"/>
              <a:buChar char="•"/>
            </a:pPr>
            <a:r>
              <a:rPr lang="en-US"/>
              <a:t>Constraints</a:t>
            </a:r>
            <a:endParaRPr/>
          </a:p>
          <a:p>
            <a:pPr indent="-342900" lvl="0" marL="342900" rtl="0" algn="l">
              <a:spcBef>
                <a:spcPts val="496"/>
              </a:spcBef>
              <a:spcAft>
                <a:spcPts val="0"/>
              </a:spcAft>
              <a:buClr>
                <a:schemeClr val="dk1"/>
              </a:buClr>
              <a:buSzPct val="100000"/>
              <a:buChar char="•"/>
            </a:pPr>
            <a:r>
              <a:rPr lang="en-US"/>
              <a:t>Functions-Built-in , Aggregate</a:t>
            </a:r>
            <a:endParaRPr/>
          </a:p>
          <a:p>
            <a:pPr indent="-342900" lvl="0" marL="342900" rtl="0" algn="l">
              <a:spcBef>
                <a:spcPts val="496"/>
              </a:spcBef>
              <a:spcAft>
                <a:spcPts val="0"/>
              </a:spcAft>
              <a:buClr>
                <a:schemeClr val="dk1"/>
              </a:buClr>
              <a:buSzPct val="100000"/>
              <a:buChar char="•"/>
            </a:pPr>
            <a:r>
              <a:rPr lang="en-US"/>
              <a:t>Subqueries</a:t>
            </a:r>
            <a:endParaRPr/>
          </a:p>
          <a:p>
            <a:pPr indent="-342900" lvl="0" marL="342900" rtl="0" algn="l">
              <a:spcBef>
                <a:spcPts val="496"/>
              </a:spcBef>
              <a:spcAft>
                <a:spcPts val="0"/>
              </a:spcAft>
              <a:buClr>
                <a:schemeClr val="dk1"/>
              </a:buClr>
              <a:buSzPct val="100000"/>
              <a:buChar char="•"/>
            </a:pPr>
            <a:r>
              <a:rPr lang="en-US"/>
              <a:t>Set operations</a:t>
            </a:r>
            <a:endParaRPr/>
          </a:p>
          <a:p>
            <a:pPr indent="-342900" lvl="0" marL="342900" rtl="0" algn="l">
              <a:spcBef>
                <a:spcPts val="496"/>
              </a:spcBef>
              <a:spcAft>
                <a:spcPts val="0"/>
              </a:spcAft>
              <a:buClr>
                <a:schemeClr val="dk1"/>
              </a:buClr>
              <a:buSzPct val="100000"/>
              <a:buChar char="•"/>
            </a:pPr>
            <a:r>
              <a:rPr lang="en-US"/>
              <a:t>Triggers</a:t>
            </a:r>
            <a:endParaRPr/>
          </a:p>
          <a:p>
            <a:pPr indent="-342900" lvl="0" marL="342900" rtl="0" algn="l">
              <a:spcBef>
                <a:spcPts val="496"/>
              </a:spcBef>
              <a:spcAft>
                <a:spcPts val="0"/>
              </a:spcAft>
              <a:buClr>
                <a:schemeClr val="dk1"/>
              </a:buClr>
              <a:buSzPct val="100000"/>
              <a:buChar char="•"/>
            </a:pPr>
            <a:r>
              <a:rPr lang="en-US"/>
              <a:t>Query processing</a:t>
            </a:r>
            <a:endParaRPr/>
          </a:p>
          <a:p>
            <a:pPr indent="-342900" lvl="0" marL="342900" rtl="0" algn="l">
              <a:spcBef>
                <a:spcPts val="496"/>
              </a:spcBef>
              <a:spcAft>
                <a:spcPts val="0"/>
              </a:spcAft>
              <a:buClr>
                <a:schemeClr val="dk1"/>
              </a:buClr>
              <a:buSzPct val="100000"/>
              <a:buChar char="•"/>
            </a:pPr>
            <a:r>
              <a:rPr lang="en-US"/>
              <a:t>Transaction control commands</a:t>
            </a:r>
            <a:endParaRPr/>
          </a:p>
          <a:p>
            <a:pPr indent="-342900" lvl="0" marL="342900" rtl="0" algn="l">
              <a:spcBef>
                <a:spcPts val="496"/>
              </a:spcBef>
              <a:spcAft>
                <a:spcPts val="0"/>
              </a:spcAft>
              <a:buClr>
                <a:schemeClr val="dk1"/>
              </a:buClr>
              <a:buSzPct val="100000"/>
              <a:buChar char="•"/>
            </a:pPr>
            <a:r>
              <a:rPr lang="en-US"/>
              <a:t>Views</a:t>
            </a:r>
            <a:endParaRPr/>
          </a:p>
          <a:p>
            <a:pPr indent="-342900" lvl="0" marL="342900" rtl="0" algn="l">
              <a:spcBef>
                <a:spcPts val="496"/>
              </a:spcBef>
              <a:spcAft>
                <a:spcPts val="0"/>
              </a:spcAft>
              <a:buClr>
                <a:schemeClr val="dk1"/>
              </a:buClr>
              <a:buSzPct val="100000"/>
              <a:buChar char="•"/>
            </a:pPr>
            <a:r>
              <a:rPr lang="en-US"/>
              <a:t>PL/SQL</a:t>
            </a:r>
            <a:endParaRPr/>
          </a:p>
          <a:p>
            <a:pPr indent="-185420" lvl="0" marL="342900" rtl="0" algn="l">
              <a:spcBef>
                <a:spcPts val="496"/>
              </a:spcBef>
              <a:spcAft>
                <a:spcPts val="0"/>
              </a:spcAft>
              <a:buClr>
                <a:schemeClr val="dk1"/>
              </a:buClr>
              <a:buSzPct val="100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0"/>
          <p:cNvSpPr txBox="1"/>
          <p:nvPr>
            <p:ph type="title"/>
          </p:nvPr>
        </p:nvSpPr>
        <p:spPr>
          <a:xfrm>
            <a:off x="5334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3399"/>
              </a:buClr>
              <a:buSzPts val="4000"/>
              <a:buFont typeface="Times New Roman"/>
              <a:buNone/>
            </a:pPr>
            <a:r>
              <a:rPr lang="en-US" sz="4000">
                <a:solidFill>
                  <a:srgbClr val="003399"/>
                </a:solidFill>
                <a:latin typeface="Times New Roman"/>
                <a:ea typeface="Times New Roman"/>
                <a:cs typeface="Times New Roman"/>
                <a:sym typeface="Times New Roman"/>
              </a:rPr>
              <a:t>Drop Table Statement</a:t>
            </a:r>
            <a:endParaRPr sz="4000">
              <a:latin typeface="Times New Roman"/>
              <a:ea typeface="Times New Roman"/>
              <a:cs typeface="Times New Roman"/>
              <a:sym typeface="Times New Roman"/>
            </a:endParaRPr>
          </a:p>
        </p:txBody>
      </p:sp>
      <p:sp>
        <p:nvSpPr>
          <p:cNvPr id="200" name="Google Shape;200;p20"/>
          <p:cNvSpPr txBox="1"/>
          <p:nvPr>
            <p:ph idx="1" type="body"/>
          </p:nvPr>
        </p:nvSpPr>
        <p:spPr>
          <a:xfrm>
            <a:off x="228600" y="1066800"/>
            <a:ext cx="8763000" cy="5791200"/>
          </a:xfrm>
          <a:prstGeom prst="rect">
            <a:avLst/>
          </a:prstGeom>
          <a:noFill/>
          <a:ln>
            <a:noFill/>
          </a:ln>
        </p:spPr>
        <p:txBody>
          <a:bodyPr anchorCtr="0" anchor="t" bIns="45700" lIns="91425" spcFirstLastPara="1" rIns="91425" wrap="square" tIns="45700">
            <a:noAutofit/>
          </a:bodyPr>
          <a:lstStyle/>
          <a:p>
            <a:pPr indent="0" lvl="1" marL="566738" rtl="0" algn="just">
              <a:spcBef>
                <a:spcPts val="0"/>
              </a:spcBef>
              <a:spcAft>
                <a:spcPts val="0"/>
              </a:spcAft>
              <a:buClr>
                <a:schemeClr val="dk1"/>
              </a:buClr>
              <a:buSzPts val="2400"/>
              <a:buNone/>
            </a:pPr>
            <a:r>
              <a:rPr b="1" lang="en-US" sz="2400">
                <a:latin typeface="Times New Roman"/>
                <a:ea typeface="Times New Roman"/>
                <a:cs typeface="Times New Roman"/>
                <a:sym typeface="Times New Roman"/>
              </a:rPr>
              <a:t>DROP TABLE</a:t>
            </a:r>
            <a:endParaRPr/>
          </a:p>
          <a:p>
            <a:pPr indent="0" lvl="0" marL="0" rtl="0" algn="l">
              <a:spcBef>
                <a:spcPts val="480"/>
              </a:spcBef>
              <a:spcAft>
                <a:spcPts val="0"/>
              </a:spcAft>
              <a:buClr>
                <a:schemeClr val="dk1"/>
              </a:buClr>
              <a:buSzPts val="2400"/>
              <a:buNone/>
            </a:pPr>
            <a:r>
              <a:rPr lang="en-US" sz="2400">
                <a:latin typeface="Times New Roman"/>
                <a:ea typeface="Times New Roman"/>
                <a:cs typeface="Times New Roman"/>
                <a:sym typeface="Times New Roman"/>
              </a:rPr>
              <a:t>	-Drop an existing table in a database.</a:t>
            </a:r>
            <a:endParaRPr/>
          </a:p>
          <a:p>
            <a:pPr indent="0" lvl="0" marL="0" rtl="0" algn="l">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609600" lvl="0" marL="609600" rtl="0" algn="just">
              <a:spcBef>
                <a:spcPts val="0"/>
              </a:spcBef>
              <a:spcAft>
                <a:spcPts val="0"/>
              </a:spcAft>
              <a:buClr>
                <a:schemeClr val="dk1"/>
              </a:buClr>
              <a:buSzPts val="2400"/>
              <a:buChar char="•"/>
            </a:pPr>
            <a:r>
              <a:rPr b="1" lang="en-US" sz="2400">
                <a:latin typeface="Times New Roman"/>
                <a:ea typeface="Times New Roman"/>
                <a:cs typeface="Times New Roman"/>
                <a:sym typeface="Times New Roman"/>
              </a:rPr>
              <a:t>Syntax: </a:t>
            </a:r>
            <a:endParaRPr/>
          </a:p>
          <a:p>
            <a:pPr indent="-609600" lvl="0" marL="609600" rtl="0" algn="l">
              <a:spcBef>
                <a:spcPts val="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DROP TABLE </a:t>
            </a:r>
            <a:r>
              <a:rPr i="1" lang="en-US" sz="2400">
                <a:latin typeface="Times New Roman"/>
                <a:ea typeface="Times New Roman"/>
                <a:cs typeface="Times New Roman"/>
                <a:sym typeface="Times New Roman"/>
              </a:rPr>
              <a:t>table_name</a:t>
            </a:r>
            <a:r>
              <a:rPr lang="en-US" sz="2400">
                <a:latin typeface="Times New Roman"/>
                <a:ea typeface="Times New Roman"/>
                <a:cs typeface="Times New Roman"/>
                <a:sym typeface="Times New Roman"/>
              </a:rPr>
              <a:t>;</a:t>
            </a:r>
            <a:endParaRPr/>
          </a:p>
          <a:p>
            <a:pPr indent="-609600" lvl="0" marL="609600" rtl="0" algn="l">
              <a:spcBef>
                <a:spcPts val="0"/>
              </a:spcBef>
              <a:spcAft>
                <a:spcPts val="0"/>
              </a:spcAft>
              <a:buClr>
                <a:schemeClr val="dk1"/>
              </a:buClr>
              <a:buSzPts val="2400"/>
              <a:buFont typeface="Calibri"/>
              <a:buNone/>
            </a:pPr>
            <a:r>
              <a:t/>
            </a:r>
            <a:endParaRPr sz="2400">
              <a:latin typeface="Times New Roman"/>
              <a:ea typeface="Times New Roman"/>
              <a:cs typeface="Times New Roman"/>
              <a:sym typeface="Times New Roman"/>
            </a:endParaRPr>
          </a:p>
          <a:p>
            <a:pPr indent="-342900" lvl="0" marL="342900" rtl="0" algn="l">
              <a:spcBef>
                <a:spcPts val="0"/>
              </a:spcBef>
              <a:spcAft>
                <a:spcPts val="0"/>
              </a:spcAft>
              <a:buClr>
                <a:schemeClr val="dk1"/>
              </a:buClr>
              <a:buSzPts val="2400"/>
              <a:buChar char="•"/>
            </a:pPr>
            <a:r>
              <a:rPr b="1" lang="en-US" sz="2400">
                <a:latin typeface="Times New Roman"/>
                <a:ea typeface="Times New Roman"/>
                <a:cs typeface="Times New Roman"/>
                <a:sym typeface="Times New Roman"/>
              </a:rPr>
              <a:t>    Example:</a:t>
            </a:r>
            <a:endParaRPr/>
          </a:p>
          <a:p>
            <a:pPr indent="-609600" lvl="0" marL="609600" rtl="0" algn="l">
              <a:spcBef>
                <a:spcPts val="0"/>
              </a:spcBef>
              <a:spcAft>
                <a:spcPts val="0"/>
              </a:spcAft>
              <a:buClr>
                <a:schemeClr val="dk1"/>
              </a:buClr>
              <a:buSzPts val="2400"/>
              <a:buNone/>
            </a:pPr>
            <a:r>
              <a:rPr lang="en-US" sz="2400">
                <a:latin typeface="Times New Roman"/>
                <a:ea typeface="Times New Roman"/>
                <a:cs typeface="Times New Roman"/>
                <a:sym typeface="Times New Roman"/>
              </a:rPr>
              <a:t>	DROP TABLE </a:t>
            </a:r>
            <a:r>
              <a:rPr i="1" lang="en-US" sz="2400">
                <a:latin typeface="Times New Roman"/>
                <a:ea typeface="Times New Roman"/>
                <a:cs typeface="Times New Roman"/>
                <a:sym typeface="Times New Roman"/>
              </a:rPr>
              <a:t>stud;</a:t>
            </a:r>
            <a:endParaRPr/>
          </a:p>
          <a:p>
            <a:pPr indent="-609600" lvl="0" marL="609600" rtl="0" algn="l">
              <a:spcBef>
                <a:spcPts val="0"/>
              </a:spcBef>
              <a:spcAft>
                <a:spcPts val="0"/>
              </a:spcAft>
              <a:buClr>
                <a:schemeClr val="dk1"/>
              </a:buClr>
              <a:buSzPts val="2400"/>
              <a:buNone/>
            </a:pPr>
            <a:r>
              <a:t/>
            </a:r>
            <a:endParaRPr i="1" sz="2400">
              <a:latin typeface="Times New Roman"/>
              <a:ea typeface="Times New Roman"/>
              <a:cs typeface="Times New Roman"/>
              <a:sym typeface="Times New Roman"/>
            </a:endParaRPr>
          </a:p>
          <a:p>
            <a:pPr indent="-609600" lvl="0" marL="609600" rtl="0" algn="l">
              <a:spcBef>
                <a:spcPts val="0"/>
              </a:spcBef>
              <a:spcAft>
                <a:spcPts val="0"/>
              </a:spcAft>
              <a:buClr>
                <a:schemeClr val="dk1"/>
              </a:buClr>
              <a:buSzPts val="2400"/>
              <a:buNone/>
            </a:pPr>
            <a:r>
              <a:rPr lang="en-US" sz="2400">
                <a:latin typeface="Times New Roman"/>
                <a:ea typeface="Times New Roman"/>
                <a:cs typeface="Times New Roman"/>
                <a:sym typeface="Times New Roman"/>
              </a:rPr>
              <a:t>	This will destroy the table and all data which will be recorded in it.</a:t>
            </a:r>
            <a:endParaRPr/>
          </a:p>
          <a:p>
            <a:pPr indent="-609600" lvl="0" marL="609600" rtl="0" algn="l">
              <a:spcBef>
                <a:spcPts val="0"/>
              </a:spcBef>
              <a:spcAft>
                <a:spcPts val="0"/>
              </a:spcAft>
              <a:buClr>
                <a:schemeClr val="dk1"/>
              </a:buClr>
              <a:buSzPts val="2400"/>
              <a:buNone/>
            </a:pPr>
            <a:r>
              <a:t/>
            </a:r>
            <a:endParaRPr i="1" sz="24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1"/>
          <p:cNvSpPr txBox="1"/>
          <p:nvPr>
            <p:ph type="title"/>
          </p:nvPr>
        </p:nvSpPr>
        <p:spPr>
          <a:xfrm>
            <a:off x="5334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3399"/>
              </a:buClr>
              <a:buSzPts val="4000"/>
              <a:buFont typeface="Times New Roman"/>
              <a:buNone/>
            </a:pPr>
            <a:r>
              <a:rPr lang="en-US" sz="4000">
                <a:solidFill>
                  <a:srgbClr val="003399"/>
                </a:solidFill>
                <a:latin typeface="Times New Roman"/>
                <a:ea typeface="Times New Roman"/>
                <a:cs typeface="Times New Roman"/>
                <a:sym typeface="Times New Roman"/>
              </a:rPr>
              <a:t>Truncate Table Statement</a:t>
            </a:r>
            <a:endParaRPr sz="4000">
              <a:latin typeface="Times New Roman"/>
              <a:ea typeface="Times New Roman"/>
              <a:cs typeface="Times New Roman"/>
              <a:sym typeface="Times New Roman"/>
            </a:endParaRPr>
          </a:p>
        </p:txBody>
      </p:sp>
      <p:sp>
        <p:nvSpPr>
          <p:cNvPr id="207" name="Google Shape;207;p21"/>
          <p:cNvSpPr txBox="1"/>
          <p:nvPr>
            <p:ph idx="1" type="body"/>
          </p:nvPr>
        </p:nvSpPr>
        <p:spPr>
          <a:xfrm>
            <a:off x="228600" y="1066800"/>
            <a:ext cx="8763000" cy="5791200"/>
          </a:xfrm>
          <a:prstGeom prst="rect">
            <a:avLst/>
          </a:prstGeom>
          <a:noFill/>
          <a:ln>
            <a:noFill/>
          </a:ln>
        </p:spPr>
        <p:txBody>
          <a:bodyPr anchorCtr="0" anchor="t" bIns="45700" lIns="91425" spcFirstLastPara="1" rIns="91425" wrap="square" tIns="45700">
            <a:noAutofit/>
          </a:bodyPr>
          <a:lstStyle/>
          <a:p>
            <a:pPr indent="0" lvl="1" marL="566738" rtl="0" algn="just">
              <a:spcBef>
                <a:spcPts val="0"/>
              </a:spcBef>
              <a:spcAft>
                <a:spcPts val="0"/>
              </a:spcAft>
              <a:buClr>
                <a:schemeClr val="dk1"/>
              </a:buClr>
              <a:buSzPts val="2400"/>
              <a:buNone/>
            </a:pPr>
            <a:r>
              <a:rPr b="1" lang="en-US" sz="2400">
                <a:latin typeface="Times New Roman"/>
                <a:ea typeface="Times New Roman"/>
                <a:cs typeface="Times New Roman"/>
                <a:sym typeface="Times New Roman"/>
              </a:rPr>
              <a:t>TRUNCATE TABLE</a:t>
            </a:r>
            <a:endParaRPr/>
          </a:p>
          <a:p>
            <a:pPr indent="0" lvl="0" marL="0" rtl="0" algn="l">
              <a:spcBef>
                <a:spcPts val="480"/>
              </a:spcBef>
              <a:spcAft>
                <a:spcPts val="0"/>
              </a:spcAft>
              <a:buClr>
                <a:schemeClr val="dk1"/>
              </a:buClr>
              <a:buSzPts val="2400"/>
              <a:buNone/>
            </a:pPr>
            <a:r>
              <a:rPr lang="en-US" sz="2400">
                <a:latin typeface="Times New Roman"/>
                <a:ea typeface="Times New Roman"/>
                <a:cs typeface="Times New Roman"/>
                <a:sym typeface="Times New Roman"/>
              </a:rPr>
              <a:t>	-Truncates the contents in an existing table in a database.</a:t>
            </a:r>
            <a:endParaRPr/>
          </a:p>
          <a:p>
            <a:pPr indent="0" lvl="0" marL="0" rtl="0" algn="l">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609600" lvl="0" marL="609600" rtl="0" algn="just">
              <a:spcBef>
                <a:spcPts val="0"/>
              </a:spcBef>
              <a:spcAft>
                <a:spcPts val="0"/>
              </a:spcAft>
              <a:buClr>
                <a:schemeClr val="dk1"/>
              </a:buClr>
              <a:buSzPts val="2400"/>
              <a:buChar char="•"/>
            </a:pPr>
            <a:r>
              <a:rPr b="1" lang="en-US" sz="2400">
                <a:latin typeface="Times New Roman"/>
                <a:ea typeface="Times New Roman"/>
                <a:cs typeface="Times New Roman"/>
                <a:sym typeface="Times New Roman"/>
              </a:rPr>
              <a:t>Syntax: </a:t>
            </a:r>
            <a:endParaRPr/>
          </a:p>
          <a:p>
            <a:pPr indent="-609600" lvl="0" marL="609600" rtl="0" algn="l">
              <a:spcBef>
                <a:spcPts val="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TRUNCATE TABLE </a:t>
            </a:r>
            <a:r>
              <a:rPr i="1" lang="en-US" sz="2400">
                <a:latin typeface="Times New Roman"/>
                <a:ea typeface="Times New Roman"/>
                <a:cs typeface="Times New Roman"/>
                <a:sym typeface="Times New Roman"/>
              </a:rPr>
              <a:t>table_name</a:t>
            </a:r>
            <a:r>
              <a:rPr lang="en-US" sz="2400">
                <a:latin typeface="Times New Roman"/>
                <a:ea typeface="Times New Roman"/>
                <a:cs typeface="Times New Roman"/>
                <a:sym typeface="Times New Roman"/>
              </a:rPr>
              <a:t>;</a:t>
            </a:r>
            <a:endParaRPr/>
          </a:p>
          <a:p>
            <a:pPr indent="-609600" lvl="0" marL="609600" rtl="0" algn="l">
              <a:spcBef>
                <a:spcPts val="0"/>
              </a:spcBef>
              <a:spcAft>
                <a:spcPts val="0"/>
              </a:spcAft>
              <a:buClr>
                <a:schemeClr val="dk1"/>
              </a:buClr>
              <a:buSzPts val="2400"/>
              <a:buFont typeface="Calibri"/>
              <a:buNone/>
            </a:pPr>
            <a:r>
              <a:t/>
            </a:r>
            <a:endParaRPr sz="2400">
              <a:latin typeface="Times New Roman"/>
              <a:ea typeface="Times New Roman"/>
              <a:cs typeface="Times New Roman"/>
              <a:sym typeface="Times New Roman"/>
            </a:endParaRPr>
          </a:p>
          <a:p>
            <a:pPr indent="-342900" lvl="0" marL="342900" rtl="0" algn="l">
              <a:spcBef>
                <a:spcPts val="0"/>
              </a:spcBef>
              <a:spcAft>
                <a:spcPts val="0"/>
              </a:spcAft>
              <a:buClr>
                <a:schemeClr val="dk1"/>
              </a:buClr>
              <a:buSzPts val="2400"/>
              <a:buChar char="•"/>
            </a:pPr>
            <a:r>
              <a:rPr b="1" lang="en-US" sz="2400">
                <a:latin typeface="Times New Roman"/>
                <a:ea typeface="Times New Roman"/>
                <a:cs typeface="Times New Roman"/>
                <a:sym typeface="Times New Roman"/>
              </a:rPr>
              <a:t>    Example:</a:t>
            </a:r>
            <a:endParaRPr/>
          </a:p>
          <a:p>
            <a:pPr indent="-609600" lvl="0" marL="609600" rtl="0" algn="l">
              <a:spcBef>
                <a:spcPts val="0"/>
              </a:spcBef>
              <a:spcAft>
                <a:spcPts val="0"/>
              </a:spcAft>
              <a:buClr>
                <a:schemeClr val="dk1"/>
              </a:buClr>
              <a:buSzPts val="2400"/>
              <a:buNone/>
            </a:pPr>
            <a:r>
              <a:rPr lang="en-US" sz="2400">
                <a:latin typeface="Times New Roman"/>
                <a:ea typeface="Times New Roman"/>
                <a:cs typeface="Times New Roman"/>
                <a:sym typeface="Times New Roman"/>
              </a:rPr>
              <a:t>	TRUNCATE TABLE </a:t>
            </a:r>
            <a:r>
              <a:rPr i="1" lang="en-US" sz="2400">
                <a:latin typeface="Times New Roman"/>
                <a:ea typeface="Times New Roman"/>
                <a:cs typeface="Times New Roman"/>
                <a:sym typeface="Times New Roman"/>
              </a:rPr>
              <a:t>stud;</a:t>
            </a:r>
            <a:endParaRPr/>
          </a:p>
          <a:p>
            <a:pPr indent="-609600" lvl="0" marL="609600" rtl="0" algn="l">
              <a:spcBef>
                <a:spcPts val="0"/>
              </a:spcBef>
              <a:spcAft>
                <a:spcPts val="0"/>
              </a:spcAft>
              <a:buClr>
                <a:schemeClr val="dk1"/>
              </a:buClr>
              <a:buSzPts val="2400"/>
              <a:buNone/>
            </a:pPr>
            <a:r>
              <a:t/>
            </a:r>
            <a:endParaRPr i="1" sz="2400">
              <a:latin typeface="Times New Roman"/>
              <a:ea typeface="Times New Roman"/>
              <a:cs typeface="Times New Roman"/>
              <a:sym typeface="Times New Roman"/>
            </a:endParaRPr>
          </a:p>
          <a:p>
            <a:pPr indent="-609600" lvl="0" marL="609600" rtl="0" algn="l">
              <a:spcBef>
                <a:spcPts val="0"/>
              </a:spcBef>
              <a:spcAft>
                <a:spcPts val="0"/>
              </a:spcAft>
              <a:buClr>
                <a:schemeClr val="dk1"/>
              </a:buClr>
              <a:buSzPts val="2400"/>
              <a:buNone/>
            </a:pPr>
            <a:r>
              <a:rPr lang="en-US" sz="2400">
                <a:latin typeface="Times New Roman"/>
                <a:ea typeface="Times New Roman"/>
                <a:cs typeface="Times New Roman"/>
                <a:sym typeface="Times New Roman"/>
              </a:rPr>
              <a:t>	This will delete the contents in the table. But structure remains the same</a:t>
            </a:r>
            <a:endParaRPr/>
          </a:p>
          <a:p>
            <a:pPr indent="-609600" lvl="0" marL="609600" rtl="0" algn="l">
              <a:spcBef>
                <a:spcPts val="0"/>
              </a:spcBef>
              <a:spcAft>
                <a:spcPts val="0"/>
              </a:spcAft>
              <a:buClr>
                <a:schemeClr val="dk1"/>
              </a:buClr>
              <a:buSzPts val="2400"/>
              <a:buNone/>
            </a:pPr>
            <a:r>
              <a:t/>
            </a:r>
            <a:endParaRPr sz="2400">
              <a:latin typeface="Times New Roman"/>
              <a:ea typeface="Times New Roman"/>
              <a:cs typeface="Times New Roman"/>
              <a:sym typeface="Times New Roman"/>
            </a:endParaRPr>
          </a:p>
          <a:p>
            <a:pPr indent="-609600" lvl="0" marL="609600" rtl="0" algn="l">
              <a:spcBef>
                <a:spcPts val="0"/>
              </a:spcBef>
              <a:spcAft>
                <a:spcPts val="0"/>
              </a:spcAft>
              <a:buClr>
                <a:schemeClr val="dk1"/>
              </a:buClr>
              <a:buSzPts val="2400"/>
              <a:buNone/>
            </a:pPr>
            <a:r>
              <a:t/>
            </a:r>
            <a:endParaRPr i="1" sz="24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2"/>
          <p:cNvSpPr txBox="1"/>
          <p:nvPr>
            <p:ph type="title"/>
          </p:nvPr>
        </p:nvSpPr>
        <p:spPr>
          <a:xfrm>
            <a:off x="5334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3399"/>
              </a:buClr>
              <a:buSzPts val="4000"/>
              <a:buFont typeface="Times New Roman"/>
              <a:buNone/>
            </a:pPr>
            <a:r>
              <a:rPr lang="en-US" sz="4000">
                <a:solidFill>
                  <a:srgbClr val="003399"/>
                </a:solidFill>
                <a:latin typeface="Times New Roman"/>
                <a:ea typeface="Times New Roman"/>
                <a:cs typeface="Times New Roman"/>
                <a:sym typeface="Times New Roman"/>
              </a:rPr>
              <a:t>Rename Table Statement</a:t>
            </a:r>
            <a:endParaRPr sz="4000">
              <a:latin typeface="Times New Roman"/>
              <a:ea typeface="Times New Roman"/>
              <a:cs typeface="Times New Roman"/>
              <a:sym typeface="Times New Roman"/>
            </a:endParaRPr>
          </a:p>
        </p:txBody>
      </p:sp>
      <p:sp>
        <p:nvSpPr>
          <p:cNvPr id="214" name="Google Shape;214;p22"/>
          <p:cNvSpPr txBox="1"/>
          <p:nvPr>
            <p:ph idx="1" type="body"/>
          </p:nvPr>
        </p:nvSpPr>
        <p:spPr>
          <a:xfrm>
            <a:off x="228600" y="1066800"/>
            <a:ext cx="8763000" cy="5791200"/>
          </a:xfrm>
          <a:prstGeom prst="rect">
            <a:avLst/>
          </a:prstGeom>
          <a:noFill/>
          <a:ln>
            <a:noFill/>
          </a:ln>
        </p:spPr>
        <p:txBody>
          <a:bodyPr anchorCtr="0" anchor="t" bIns="45700" lIns="91425" spcFirstLastPara="1" rIns="91425" wrap="square" tIns="45700">
            <a:noAutofit/>
          </a:bodyPr>
          <a:lstStyle/>
          <a:p>
            <a:pPr indent="0" lvl="1" marL="566738" rtl="0" algn="just">
              <a:spcBef>
                <a:spcPts val="0"/>
              </a:spcBef>
              <a:spcAft>
                <a:spcPts val="0"/>
              </a:spcAft>
              <a:buClr>
                <a:schemeClr val="dk1"/>
              </a:buClr>
              <a:buSzPts val="2400"/>
              <a:buNone/>
            </a:pPr>
            <a:r>
              <a:rPr b="1" lang="en-US" sz="2400">
                <a:latin typeface="Times New Roman"/>
                <a:ea typeface="Times New Roman"/>
                <a:cs typeface="Times New Roman"/>
                <a:sym typeface="Times New Roman"/>
              </a:rPr>
              <a:t>RENAME TABLE</a:t>
            </a:r>
            <a:endParaRPr/>
          </a:p>
          <a:p>
            <a:pPr indent="0" lvl="0" marL="0" rtl="0" algn="l">
              <a:spcBef>
                <a:spcPts val="480"/>
              </a:spcBef>
              <a:spcAft>
                <a:spcPts val="0"/>
              </a:spcAft>
              <a:buClr>
                <a:schemeClr val="dk1"/>
              </a:buClr>
              <a:buSzPts val="2400"/>
              <a:buNone/>
            </a:pPr>
            <a:r>
              <a:rPr lang="en-US" sz="2400">
                <a:latin typeface="Times New Roman"/>
                <a:ea typeface="Times New Roman"/>
                <a:cs typeface="Times New Roman"/>
                <a:sym typeface="Times New Roman"/>
              </a:rPr>
              <a:t>	-Truncates the contents in an existing table in a database.</a:t>
            </a:r>
            <a:endParaRPr/>
          </a:p>
          <a:p>
            <a:pPr indent="0" lvl="0" marL="0" rtl="0" algn="l">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609600" lvl="0" marL="609600" rtl="0" algn="just">
              <a:spcBef>
                <a:spcPts val="0"/>
              </a:spcBef>
              <a:spcAft>
                <a:spcPts val="0"/>
              </a:spcAft>
              <a:buClr>
                <a:schemeClr val="dk1"/>
              </a:buClr>
              <a:buSzPts val="2400"/>
              <a:buChar char="•"/>
            </a:pPr>
            <a:r>
              <a:rPr b="1" lang="en-US" sz="2400">
                <a:latin typeface="Times New Roman"/>
                <a:ea typeface="Times New Roman"/>
                <a:cs typeface="Times New Roman"/>
                <a:sym typeface="Times New Roman"/>
              </a:rPr>
              <a:t>Syntax: </a:t>
            </a:r>
            <a:endParaRPr/>
          </a:p>
          <a:p>
            <a:pPr indent="0" lvl="0" marL="0" rtl="0" algn="l">
              <a:spcBef>
                <a:spcPts val="480"/>
              </a:spcBef>
              <a:spcAft>
                <a:spcPts val="0"/>
              </a:spcAft>
              <a:buClr>
                <a:schemeClr val="dk1"/>
              </a:buClr>
              <a:buSzPts val="2400"/>
              <a:buNone/>
            </a:pPr>
            <a:r>
              <a:rPr lang="en-US" sz="2400">
                <a:latin typeface="Times New Roman"/>
                <a:ea typeface="Times New Roman"/>
                <a:cs typeface="Times New Roman"/>
                <a:sym typeface="Times New Roman"/>
              </a:rPr>
              <a:t>	RENAME </a:t>
            </a:r>
            <a:r>
              <a:rPr i="1" lang="en-US" sz="2400">
                <a:latin typeface="Times New Roman"/>
                <a:ea typeface="Times New Roman"/>
                <a:cs typeface="Times New Roman"/>
                <a:sym typeface="Times New Roman"/>
              </a:rPr>
              <a:t>OldTableName </a:t>
            </a:r>
            <a:endParaRPr/>
          </a:p>
          <a:p>
            <a:pPr indent="0" lvl="0" marL="0" rtl="0" algn="l">
              <a:spcBef>
                <a:spcPts val="480"/>
              </a:spcBef>
              <a:spcAft>
                <a:spcPts val="0"/>
              </a:spcAft>
              <a:buClr>
                <a:schemeClr val="dk1"/>
              </a:buClr>
              <a:buSzPts val="2400"/>
              <a:buNone/>
            </a:pPr>
            <a:r>
              <a:rPr lang="en-US" sz="2400">
                <a:latin typeface="Times New Roman"/>
                <a:ea typeface="Times New Roman"/>
                <a:cs typeface="Times New Roman"/>
                <a:sym typeface="Times New Roman"/>
              </a:rPr>
              <a:t>             TO </a:t>
            </a:r>
            <a:r>
              <a:rPr i="1" lang="en-US" sz="2400">
                <a:latin typeface="Times New Roman"/>
                <a:ea typeface="Times New Roman"/>
                <a:cs typeface="Times New Roman"/>
                <a:sym typeface="Times New Roman"/>
              </a:rPr>
              <a:t>NewTableName</a:t>
            </a:r>
            <a:r>
              <a:rPr lang="en-US" sz="2400">
                <a:latin typeface="Times New Roman"/>
                <a:ea typeface="Times New Roman"/>
                <a:cs typeface="Times New Roman"/>
                <a:sym typeface="Times New Roman"/>
              </a:rPr>
              <a:t>;</a:t>
            </a:r>
            <a:endParaRPr/>
          </a:p>
          <a:p>
            <a:pPr indent="-609600" lvl="0" marL="609600" rtl="0" algn="l">
              <a:spcBef>
                <a:spcPts val="0"/>
              </a:spcBef>
              <a:spcAft>
                <a:spcPts val="0"/>
              </a:spcAft>
              <a:buClr>
                <a:schemeClr val="dk1"/>
              </a:buClr>
              <a:buSzPts val="2400"/>
              <a:buFont typeface="Calibri"/>
              <a:buNone/>
            </a:pPr>
            <a:r>
              <a:t/>
            </a:r>
            <a:endParaRPr sz="2400">
              <a:latin typeface="Times New Roman"/>
              <a:ea typeface="Times New Roman"/>
              <a:cs typeface="Times New Roman"/>
              <a:sym typeface="Times New Roman"/>
            </a:endParaRPr>
          </a:p>
          <a:p>
            <a:pPr indent="-342900" lvl="0" marL="342900" rtl="0" algn="l">
              <a:spcBef>
                <a:spcPts val="0"/>
              </a:spcBef>
              <a:spcAft>
                <a:spcPts val="0"/>
              </a:spcAft>
              <a:buClr>
                <a:schemeClr val="dk1"/>
              </a:buClr>
              <a:buSzPts val="2400"/>
              <a:buChar char="•"/>
            </a:pPr>
            <a:r>
              <a:rPr b="1" lang="en-US" sz="2400">
                <a:latin typeface="Times New Roman"/>
                <a:ea typeface="Times New Roman"/>
                <a:cs typeface="Times New Roman"/>
                <a:sym typeface="Times New Roman"/>
              </a:rPr>
              <a:t>   Example:</a:t>
            </a:r>
            <a:endParaRPr/>
          </a:p>
          <a:p>
            <a:pPr indent="0" lvl="0" marL="0" rtl="0" algn="l">
              <a:spcBef>
                <a:spcPts val="480"/>
              </a:spcBef>
              <a:spcAft>
                <a:spcPts val="0"/>
              </a:spcAft>
              <a:buClr>
                <a:schemeClr val="dk1"/>
              </a:buClr>
              <a:buSzPts val="2400"/>
              <a:buNone/>
            </a:pPr>
            <a:r>
              <a:rPr lang="en-US" sz="2400">
                <a:latin typeface="Times New Roman"/>
                <a:ea typeface="Times New Roman"/>
                <a:cs typeface="Times New Roman"/>
                <a:sym typeface="Times New Roman"/>
              </a:rPr>
              <a:t>	RENAME </a:t>
            </a:r>
            <a:r>
              <a:rPr i="1" lang="en-US" sz="2400">
                <a:latin typeface="Times New Roman"/>
                <a:ea typeface="Times New Roman"/>
                <a:cs typeface="Times New Roman"/>
                <a:sym typeface="Times New Roman"/>
              </a:rPr>
              <a:t>stud</a:t>
            </a:r>
            <a:endParaRPr/>
          </a:p>
          <a:p>
            <a:pPr indent="0" lvl="0" marL="0" rtl="0" algn="l">
              <a:spcBef>
                <a:spcPts val="480"/>
              </a:spcBef>
              <a:spcAft>
                <a:spcPts val="0"/>
              </a:spcAft>
              <a:buClr>
                <a:schemeClr val="dk1"/>
              </a:buClr>
              <a:buSzPts val="2400"/>
              <a:buNone/>
            </a:pPr>
            <a:r>
              <a:rPr lang="en-US" sz="2400">
                <a:latin typeface="Times New Roman"/>
                <a:ea typeface="Times New Roman"/>
                <a:cs typeface="Times New Roman"/>
                <a:sym typeface="Times New Roman"/>
              </a:rPr>
              <a:t>	 TO </a:t>
            </a:r>
            <a:r>
              <a:rPr i="1" lang="en-US" sz="2400">
                <a:latin typeface="Times New Roman"/>
                <a:ea typeface="Times New Roman"/>
                <a:cs typeface="Times New Roman"/>
                <a:sym typeface="Times New Roman"/>
              </a:rPr>
              <a:t>student;</a:t>
            </a:r>
            <a:endParaRPr/>
          </a:p>
          <a:p>
            <a:pPr indent="-609600" lvl="0" marL="609600" rtl="0" algn="l">
              <a:spcBef>
                <a:spcPts val="0"/>
              </a:spcBef>
              <a:spcAft>
                <a:spcPts val="0"/>
              </a:spcAft>
              <a:buClr>
                <a:schemeClr val="dk1"/>
              </a:buClr>
              <a:buSzPts val="2400"/>
              <a:buNone/>
            </a:pPr>
            <a:r>
              <a:t/>
            </a:r>
            <a:endParaRPr i="1" sz="2400">
              <a:latin typeface="Times New Roman"/>
              <a:ea typeface="Times New Roman"/>
              <a:cs typeface="Times New Roman"/>
              <a:sym typeface="Times New Roman"/>
            </a:endParaRPr>
          </a:p>
          <a:p>
            <a:pPr indent="0" lvl="0" marL="0" rtl="0" algn="l">
              <a:spcBef>
                <a:spcPts val="480"/>
              </a:spcBef>
              <a:spcAft>
                <a:spcPts val="0"/>
              </a:spcAft>
              <a:buClr>
                <a:schemeClr val="dk1"/>
              </a:buClr>
              <a:buSzPts val="2400"/>
              <a:buNone/>
            </a:pPr>
            <a:r>
              <a:rPr lang="en-US" sz="2400">
                <a:latin typeface="Times New Roman"/>
                <a:ea typeface="Times New Roman"/>
                <a:cs typeface="Times New Roman"/>
                <a:sym typeface="Times New Roman"/>
              </a:rPr>
              <a:t> 	The old name table was </a:t>
            </a:r>
            <a:r>
              <a:rPr b="1" lang="en-US" sz="2400">
                <a:latin typeface="Times New Roman"/>
                <a:ea typeface="Times New Roman"/>
                <a:cs typeface="Times New Roman"/>
                <a:sym typeface="Times New Roman"/>
              </a:rPr>
              <a:t>stud</a:t>
            </a:r>
            <a:r>
              <a:rPr lang="en-US" sz="2400">
                <a:latin typeface="Times New Roman"/>
                <a:ea typeface="Times New Roman"/>
                <a:cs typeface="Times New Roman"/>
                <a:sym typeface="Times New Roman"/>
              </a:rPr>
              <a:t> now new name is the </a:t>
            </a:r>
            <a:r>
              <a:rPr b="1" lang="en-US" sz="2400">
                <a:latin typeface="Times New Roman"/>
                <a:ea typeface="Times New Roman"/>
                <a:cs typeface="Times New Roman"/>
                <a:sym typeface="Times New Roman"/>
              </a:rPr>
              <a:t>student.</a:t>
            </a:r>
            <a:endParaRPr sz="2400">
              <a:latin typeface="Times New Roman"/>
              <a:ea typeface="Times New Roman"/>
              <a:cs typeface="Times New Roman"/>
              <a:sym typeface="Times New Roman"/>
            </a:endParaRPr>
          </a:p>
          <a:p>
            <a:pPr indent="-609600" lvl="0" marL="609600" rtl="0" algn="l">
              <a:spcBef>
                <a:spcPts val="0"/>
              </a:spcBef>
              <a:spcAft>
                <a:spcPts val="0"/>
              </a:spcAft>
              <a:buClr>
                <a:schemeClr val="dk1"/>
              </a:buClr>
              <a:buSzPts val="2400"/>
              <a:buNone/>
            </a:pPr>
            <a:r>
              <a:t/>
            </a:r>
            <a:endParaRPr sz="2400">
              <a:latin typeface="Times New Roman"/>
              <a:ea typeface="Times New Roman"/>
              <a:cs typeface="Times New Roman"/>
              <a:sym typeface="Times New Roman"/>
            </a:endParaRPr>
          </a:p>
          <a:p>
            <a:pPr indent="-609600" lvl="0" marL="609600" rtl="0" algn="l">
              <a:spcBef>
                <a:spcPts val="0"/>
              </a:spcBef>
              <a:spcAft>
                <a:spcPts val="0"/>
              </a:spcAft>
              <a:buClr>
                <a:schemeClr val="dk1"/>
              </a:buClr>
              <a:buSzPts val="2400"/>
              <a:buNone/>
            </a:pPr>
            <a:r>
              <a:t/>
            </a:r>
            <a:endParaRPr i="1" sz="24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descr="Tbl07-01" id="219" name="Google Shape;219;p23"/>
          <p:cNvPicPr preferRelativeResize="0"/>
          <p:nvPr/>
        </p:nvPicPr>
        <p:blipFill rotWithShape="1">
          <a:blip r:embed="rId3">
            <a:alphaModFix/>
          </a:blip>
          <a:srcRect b="0" l="0" r="0" t="0"/>
          <a:stretch/>
        </p:blipFill>
        <p:spPr>
          <a:xfrm>
            <a:off x="90624" y="1447800"/>
            <a:ext cx="8824776" cy="4556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DML-Data Manipulation Language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5"/>
          <p:cNvSpPr txBox="1"/>
          <p:nvPr>
            <p:ph type="title"/>
          </p:nvPr>
        </p:nvSpPr>
        <p:spPr>
          <a:xfrm>
            <a:off x="5334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3399"/>
              </a:buClr>
              <a:buSzPts val="4000"/>
              <a:buFont typeface="Times New Roman"/>
              <a:buNone/>
            </a:pPr>
            <a:r>
              <a:rPr lang="en-US" sz="4000">
                <a:solidFill>
                  <a:srgbClr val="003399"/>
                </a:solidFill>
                <a:latin typeface="Times New Roman"/>
                <a:ea typeface="Times New Roman"/>
                <a:cs typeface="Times New Roman"/>
                <a:sym typeface="Times New Roman"/>
              </a:rPr>
              <a:t>Select Statement</a:t>
            </a:r>
            <a:endParaRPr sz="4000">
              <a:latin typeface="Times New Roman"/>
              <a:ea typeface="Times New Roman"/>
              <a:cs typeface="Times New Roman"/>
              <a:sym typeface="Times New Roman"/>
            </a:endParaRPr>
          </a:p>
        </p:txBody>
      </p:sp>
      <p:sp>
        <p:nvSpPr>
          <p:cNvPr id="231" name="Google Shape;231;p25"/>
          <p:cNvSpPr txBox="1"/>
          <p:nvPr>
            <p:ph idx="1" type="body"/>
          </p:nvPr>
        </p:nvSpPr>
        <p:spPr>
          <a:xfrm>
            <a:off x="381000" y="1066800"/>
            <a:ext cx="8763000" cy="5791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b="1" lang="en-US" sz="2400">
                <a:latin typeface="Times New Roman"/>
                <a:ea typeface="Times New Roman"/>
                <a:cs typeface="Times New Roman"/>
                <a:sym typeface="Times New Roman"/>
              </a:rPr>
              <a:t>To display only selected fields</a:t>
            </a:r>
            <a:endParaRPr/>
          </a:p>
          <a:p>
            <a:pPr indent="0" lvl="0" marL="0" rtl="0" algn="just">
              <a:spcBef>
                <a:spcPts val="0"/>
              </a:spcBef>
              <a:spcAft>
                <a:spcPts val="0"/>
              </a:spcAft>
              <a:buClr>
                <a:schemeClr val="dk1"/>
              </a:buClr>
              <a:buSzPts val="2400"/>
              <a:buNone/>
            </a:pPr>
            <a:r>
              <a:rPr b="1" lang="en-US" sz="2400">
                <a:latin typeface="Times New Roman"/>
                <a:ea typeface="Times New Roman"/>
                <a:cs typeface="Times New Roman"/>
                <a:sym typeface="Times New Roman"/>
              </a:rPr>
              <a:t>Syntax: </a:t>
            </a:r>
            <a:endParaRPr/>
          </a:p>
          <a:p>
            <a:pPr indent="0" lvl="0" marL="0" rtl="0" algn="l">
              <a:spcBef>
                <a:spcPts val="0"/>
              </a:spcBef>
              <a:spcAft>
                <a:spcPts val="0"/>
              </a:spcAft>
              <a:buClr>
                <a:schemeClr val="dk1"/>
              </a:buClr>
              <a:buSzPts val="2400"/>
              <a:buNone/>
            </a:pPr>
            <a:r>
              <a:rPr lang="en-US" sz="2400">
                <a:latin typeface="Times New Roman"/>
                <a:ea typeface="Times New Roman"/>
                <a:cs typeface="Times New Roman"/>
                <a:sym typeface="Times New Roman"/>
              </a:rPr>
              <a:t>	SELECT </a:t>
            </a:r>
            <a:r>
              <a:rPr i="1" lang="en-US" sz="2400">
                <a:latin typeface="Times New Roman"/>
                <a:ea typeface="Times New Roman"/>
                <a:cs typeface="Times New Roman"/>
                <a:sym typeface="Times New Roman"/>
              </a:rPr>
              <a:t>column1</a:t>
            </a:r>
            <a:r>
              <a:rPr lang="en-US" sz="2400">
                <a:latin typeface="Times New Roman"/>
                <a:ea typeface="Times New Roman"/>
                <a:cs typeface="Times New Roman"/>
                <a:sym typeface="Times New Roman"/>
              </a:rPr>
              <a:t>,</a:t>
            </a:r>
            <a:r>
              <a:rPr i="1" lang="en-US" sz="2400">
                <a:latin typeface="Times New Roman"/>
                <a:ea typeface="Times New Roman"/>
                <a:cs typeface="Times New Roman"/>
                <a:sym typeface="Times New Roman"/>
              </a:rPr>
              <a:t> column2, ...</a:t>
            </a:r>
            <a:r>
              <a:rPr lang="en-US" sz="2400">
                <a:latin typeface="Times New Roman"/>
                <a:ea typeface="Times New Roman"/>
                <a:cs typeface="Times New Roman"/>
                <a:sym typeface="Times New Roman"/>
              </a:rPr>
              <a:t> FROM </a:t>
            </a:r>
            <a:r>
              <a:rPr i="1" lang="en-US" sz="2400">
                <a:latin typeface="Times New Roman"/>
                <a:ea typeface="Times New Roman"/>
                <a:cs typeface="Times New Roman"/>
                <a:sym typeface="Times New Roman"/>
              </a:rPr>
              <a:t>table_name</a:t>
            </a:r>
            <a:r>
              <a:rPr lang="en-US" sz="2400">
                <a:latin typeface="Times New Roman"/>
                <a:ea typeface="Times New Roman"/>
                <a:cs typeface="Times New Roman"/>
                <a:sym typeface="Times New Roman"/>
              </a:rPr>
              <a:t>;</a:t>
            </a:r>
            <a:endParaRPr/>
          </a:p>
          <a:p>
            <a:pPr indent="0" lvl="0" marL="0" rtl="0" algn="l">
              <a:spcBef>
                <a:spcPts val="0"/>
              </a:spcBef>
              <a:spcAft>
                <a:spcPts val="0"/>
              </a:spcAft>
              <a:buClr>
                <a:schemeClr val="dk1"/>
              </a:buClr>
              <a:buSzPts val="2400"/>
              <a:buNone/>
            </a:pPr>
            <a:r>
              <a:rPr lang="en-US" sz="2400">
                <a:latin typeface="Times New Roman"/>
                <a:ea typeface="Times New Roman"/>
                <a:cs typeface="Times New Roman"/>
                <a:sym typeface="Times New Roman"/>
              </a:rPr>
              <a:t>Here, column1, column2, ... are the field names of the table you want to select data from</a:t>
            </a:r>
            <a:endParaRPr/>
          </a:p>
          <a:p>
            <a:pPr indent="0" lvl="0" marL="0" rtl="0" algn="l">
              <a:spcBef>
                <a:spcPts val="0"/>
              </a:spcBef>
              <a:spcAft>
                <a:spcPts val="0"/>
              </a:spcAft>
              <a:buClr>
                <a:schemeClr val="dk1"/>
              </a:buClr>
              <a:buSzPts val="2400"/>
              <a:buNone/>
            </a:pPr>
            <a:r>
              <a:rPr b="1" lang="en-US" sz="2400">
                <a:latin typeface="Times New Roman"/>
                <a:ea typeface="Times New Roman"/>
                <a:cs typeface="Times New Roman"/>
                <a:sym typeface="Times New Roman"/>
              </a:rPr>
              <a:t>Example</a:t>
            </a:r>
            <a:endParaRPr/>
          </a:p>
          <a:p>
            <a:pPr indent="0" lvl="1" marL="457200" rtl="0" algn="l">
              <a:spcBef>
                <a:spcPts val="0"/>
              </a:spcBef>
              <a:spcAft>
                <a:spcPts val="0"/>
              </a:spcAft>
              <a:buClr>
                <a:schemeClr val="dk1"/>
              </a:buClr>
              <a:buSzPts val="2400"/>
              <a:buNone/>
            </a:pPr>
            <a:r>
              <a:rPr lang="en-US" sz="2400">
                <a:latin typeface="Times New Roman"/>
                <a:ea typeface="Times New Roman"/>
                <a:cs typeface="Times New Roman"/>
                <a:sym typeface="Times New Roman"/>
              </a:rPr>
              <a:t>SELECT </a:t>
            </a:r>
            <a:r>
              <a:rPr i="1" lang="en-US" sz="2400">
                <a:latin typeface="Times New Roman"/>
                <a:ea typeface="Times New Roman"/>
                <a:cs typeface="Times New Roman"/>
                <a:sym typeface="Times New Roman"/>
              </a:rPr>
              <a:t>name</a:t>
            </a:r>
            <a:r>
              <a:rPr lang="en-US" sz="2400">
                <a:latin typeface="Times New Roman"/>
                <a:ea typeface="Times New Roman"/>
                <a:cs typeface="Times New Roman"/>
                <a:sym typeface="Times New Roman"/>
              </a:rPr>
              <a:t>,</a:t>
            </a:r>
            <a:r>
              <a:rPr i="1" lang="en-US" sz="2400">
                <a:latin typeface="Times New Roman"/>
                <a:ea typeface="Times New Roman"/>
                <a:cs typeface="Times New Roman"/>
                <a:sym typeface="Times New Roman"/>
              </a:rPr>
              <a:t> age </a:t>
            </a:r>
            <a:r>
              <a:rPr lang="en-US" sz="2400">
                <a:latin typeface="Times New Roman"/>
                <a:ea typeface="Times New Roman"/>
                <a:cs typeface="Times New Roman"/>
                <a:sym typeface="Times New Roman"/>
              </a:rPr>
              <a:t>FROM </a:t>
            </a:r>
            <a:r>
              <a:rPr i="1" lang="en-US" sz="2400">
                <a:latin typeface="Times New Roman"/>
                <a:ea typeface="Times New Roman"/>
                <a:cs typeface="Times New Roman"/>
                <a:sym typeface="Times New Roman"/>
              </a:rPr>
              <a:t>stud;</a:t>
            </a:r>
            <a:endParaRPr b="1" sz="2400">
              <a:latin typeface="Times New Roman"/>
              <a:ea typeface="Times New Roman"/>
              <a:cs typeface="Times New Roman"/>
              <a:sym typeface="Times New Roman"/>
            </a:endParaRPr>
          </a:p>
          <a:p>
            <a:pPr indent="0" lvl="1" marL="457200" rtl="0" algn="l">
              <a:spcBef>
                <a:spcPts val="0"/>
              </a:spcBef>
              <a:spcAft>
                <a:spcPts val="0"/>
              </a:spcAft>
              <a:buClr>
                <a:schemeClr val="dk1"/>
              </a:buClr>
              <a:buSzPts val="2400"/>
              <a:buNone/>
            </a:pPr>
            <a:r>
              <a:t/>
            </a:r>
            <a:endParaRPr b="1" sz="2400">
              <a:latin typeface="Times New Roman"/>
              <a:ea typeface="Times New Roman"/>
              <a:cs typeface="Times New Roman"/>
              <a:sym typeface="Times New Roman"/>
            </a:endParaRPr>
          </a:p>
          <a:p>
            <a:pPr indent="-285750" lvl="1" marL="742950" rtl="0" algn="l">
              <a:spcBef>
                <a:spcPts val="0"/>
              </a:spcBef>
              <a:spcAft>
                <a:spcPts val="0"/>
              </a:spcAft>
              <a:buClr>
                <a:schemeClr val="dk1"/>
              </a:buClr>
              <a:buSzPts val="2400"/>
              <a:buFont typeface="Arial"/>
              <a:buChar char="•"/>
            </a:pPr>
            <a:r>
              <a:rPr b="1" lang="en-US" sz="2400">
                <a:latin typeface="Times New Roman"/>
                <a:ea typeface="Times New Roman"/>
                <a:cs typeface="Times New Roman"/>
                <a:sym typeface="Times New Roman"/>
              </a:rPr>
              <a:t>To display all the fields available in the table</a:t>
            </a:r>
            <a:endParaRPr/>
          </a:p>
          <a:p>
            <a:pPr indent="0" lvl="0" marL="0" rtl="0" algn="l">
              <a:spcBef>
                <a:spcPts val="480"/>
              </a:spcBef>
              <a:spcAft>
                <a:spcPts val="0"/>
              </a:spcAft>
              <a:buClr>
                <a:schemeClr val="dk1"/>
              </a:buClr>
              <a:buSzPts val="2400"/>
              <a:buNone/>
            </a:pPr>
            <a:r>
              <a:rPr b="1" lang="en-US" sz="2400">
                <a:latin typeface="Times New Roman"/>
                <a:ea typeface="Times New Roman"/>
                <a:cs typeface="Times New Roman"/>
                <a:sym typeface="Times New Roman"/>
              </a:rPr>
              <a:t>Syntax: </a:t>
            </a:r>
            <a:endParaRPr/>
          </a:p>
          <a:p>
            <a:pPr indent="0" lvl="0" marL="0" rtl="0" algn="l">
              <a:spcBef>
                <a:spcPts val="480"/>
              </a:spcBef>
              <a:spcAft>
                <a:spcPts val="0"/>
              </a:spcAft>
              <a:buClr>
                <a:schemeClr val="dk1"/>
              </a:buClr>
              <a:buSzPts val="2400"/>
              <a:buNone/>
            </a:pPr>
            <a:r>
              <a:rPr lang="en-US" sz="2400">
                <a:latin typeface="Times New Roman"/>
                <a:ea typeface="Times New Roman"/>
                <a:cs typeface="Times New Roman"/>
                <a:sym typeface="Times New Roman"/>
              </a:rPr>
              <a:t>	SELECT * FROM </a:t>
            </a:r>
            <a:r>
              <a:rPr i="1" lang="en-US" sz="2400">
                <a:latin typeface="Times New Roman"/>
                <a:ea typeface="Times New Roman"/>
                <a:cs typeface="Times New Roman"/>
                <a:sym typeface="Times New Roman"/>
              </a:rPr>
              <a:t>table_name</a:t>
            </a:r>
            <a:r>
              <a:rPr lang="en-US" sz="2400">
                <a:latin typeface="Times New Roman"/>
                <a:ea typeface="Times New Roman"/>
                <a:cs typeface="Times New Roman"/>
                <a:sym typeface="Times New Roman"/>
              </a:rPr>
              <a:t>;</a:t>
            </a:r>
            <a:endParaRPr/>
          </a:p>
          <a:p>
            <a:pPr indent="0" lvl="0" marL="0" rtl="0" algn="l">
              <a:spcBef>
                <a:spcPts val="480"/>
              </a:spcBef>
              <a:spcAft>
                <a:spcPts val="0"/>
              </a:spcAft>
              <a:buClr>
                <a:schemeClr val="dk1"/>
              </a:buClr>
              <a:buSzPts val="2400"/>
              <a:buNone/>
            </a:pPr>
            <a:r>
              <a:rPr b="1" lang="en-US" sz="2400">
                <a:latin typeface="Times New Roman"/>
                <a:ea typeface="Times New Roman"/>
                <a:cs typeface="Times New Roman"/>
                <a:sym typeface="Times New Roman"/>
              </a:rPr>
              <a:t>Example</a:t>
            </a:r>
            <a:endParaRPr/>
          </a:p>
          <a:p>
            <a:pPr indent="0" lvl="1" marL="0" rtl="0" algn="l">
              <a:spcBef>
                <a:spcPts val="480"/>
              </a:spcBef>
              <a:spcAft>
                <a:spcPts val="0"/>
              </a:spcAft>
              <a:buClr>
                <a:schemeClr val="dk1"/>
              </a:buClr>
              <a:buSzPts val="2400"/>
              <a:buNone/>
            </a:pPr>
            <a:r>
              <a:rPr lang="en-US" sz="2400">
                <a:latin typeface="Times New Roman"/>
                <a:ea typeface="Times New Roman"/>
                <a:cs typeface="Times New Roman"/>
                <a:sym typeface="Times New Roman"/>
              </a:rPr>
              <a:t>	SELECT </a:t>
            </a:r>
            <a:r>
              <a:rPr i="1" lang="en-US" sz="24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FROM </a:t>
            </a:r>
            <a:r>
              <a:rPr i="1" lang="en-US" sz="2400">
                <a:latin typeface="Times New Roman"/>
                <a:ea typeface="Times New Roman"/>
                <a:cs typeface="Times New Roman"/>
                <a:sym typeface="Times New Roman"/>
              </a:rPr>
              <a:t>stud;</a:t>
            </a:r>
            <a:endParaRPr/>
          </a:p>
          <a:p>
            <a:pPr indent="0" lvl="0" marL="0" rtl="0" algn="l">
              <a:spcBef>
                <a:spcPts val="480"/>
              </a:spcBef>
              <a:spcAft>
                <a:spcPts val="0"/>
              </a:spcAft>
              <a:buClr>
                <a:schemeClr val="dk1"/>
              </a:buClr>
              <a:buSzPts val="2400"/>
              <a:buNone/>
            </a:pPr>
            <a:r>
              <a:t/>
            </a:r>
            <a:endParaRPr sz="2400"/>
          </a:p>
          <a:p>
            <a:pPr indent="0" lvl="0" marL="0" rtl="0" algn="l">
              <a:spcBef>
                <a:spcPts val="480"/>
              </a:spcBef>
              <a:spcAft>
                <a:spcPts val="0"/>
              </a:spcAft>
              <a:buClr>
                <a:schemeClr val="dk1"/>
              </a:buClr>
              <a:buSzPts val="2400"/>
              <a:buNone/>
            </a:pPr>
            <a:r>
              <a:t/>
            </a:r>
            <a:endParaRPr i="1" sz="24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6"/>
          <p:cNvSpPr txBox="1"/>
          <p:nvPr>
            <p:ph type="title"/>
          </p:nvPr>
        </p:nvSpPr>
        <p:spPr>
          <a:xfrm>
            <a:off x="5334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3399"/>
              </a:buClr>
              <a:buSzPts val="4000"/>
              <a:buFont typeface="Times New Roman"/>
              <a:buNone/>
            </a:pPr>
            <a:r>
              <a:rPr lang="en-US" sz="4000">
                <a:solidFill>
                  <a:srgbClr val="003399"/>
                </a:solidFill>
                <a:latin typeface="Times New Roman"/>
                <a:ea typeface="Times New Roman"/>
                <a:cs typeface="Times New Roman"/>
                <a:sym typeface="Times New Roman"/>
              </a:rPr>
              <a:t>Insert Statement</a:t>
            </a:r>
            <a:endParaRPr sz="4000">
              <a:latin typeface="Times New Roman"/>
              <a:ea typeface="Times New Roman"/>
              <a:cs typeface="Times New Roman"/>
              <a:sym typeface="Times New Roman"/>
            </a:endParaRPr>
          </a:p>
        </p:txBody>
      </p:sp>
      <p:sp>
        <p:nvSpPr>
          <p:cNvPr id="238" name="Google Shape;238;p26"/>
          <p:cNvSpPr txBox="1"/>
          <p:nvPr>
            <p:ph idx="1" type="body"/>
          </p:nvPr>
        </p:nvSpPr>
        <p:spPr>
          <a:xfrm>
            <a:off x="381000" y="838200"/>
            <a:ext cx="8763000" cy="5791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b="1" lang="en-US" sz="2400">
                <a:latin typeface="Times New Roman"/>
                <a:ea typeface="Times New Roman"/>
                <a:cs typeface="Times New Roman"/>
                <a:sym typeface="Times New Roman"/>
              </a:rPr>
              <a:t>The INSERT INTO statement is used to insert new records in a table.</a:t>
            </a:r>
            <a:endParaRPr/>
          </a:p>
          <a:p>
            <a:pPr indent="0" lvl="0" marL="0" rtl="0" algn="l">
              <a:spcBef>
                <a:spcPts val="400"/>
              </a:spcBef>
              <a:spcAft>
                <a:spcPts val="0"/>
              </a:spcAft>
              <a:buClr>
                <a:schemeClr val="dk1"/>
              </a:buClr>
              <a:buSzPts val="2000"/>
              <a:buNone/>
            </a:pPr>
            <a:r>
              <a:rPr b="1" lang="en-US" sz="2000">
                <a:latin typeface="Times New Roman"/>
                <a:ea typeface="Times New Roman"/>
                <a:cs typeface="Times New Roman"/>
                <a:sym typeface="Times New Roman"/>
              </a:rPr>
              <a:t>Syntax: </a:t>
            </a:r>
            <a:endParaRPr/>
          </a:p>
          <a:p>
            <a:pPr indent="0" lvl="0" marL="0" rtl="0" algn="l">
              <a:spcBef>
                <a:spcPts val="0"/>
              </a:spcBef>
              <a:spcAft>
                <a:spcPts val="0"/>
              </a:spcAft>
              <a:buClr>
                <a:schemeClr val="dk1"/>
              </a:buClr>
              <a:buSzPts val="2000"/>
              <a:buNone/>
            </a:pPr>
            <a:r>
              <a:rPr lang="en-US" sz="2000">
                <a:latin typeface="Times New Roman"/>
                <a:ea typeface="Times New Roman"/>
                <a:cs typeface="Times New Roman"/>
                <a:sym typeface="Times New Roman"/>
              </a:rPr>
              <a:t>	INSERT INTO </a:t>
            </a:r>
            <a:r>
              <a:rPr i="1" lang="en-US" sz="2000">
                <a:latin typeface="Times New Roman"/>
                <a:ea typeface="Times New Roman"/>
                <a:cs typeface="Times New Roman"/>
                <a:sym typeface="Times New Roman"/>
              </a:rPr>
              <a:t>table_name</a:t>
            </a:r>
            <a:br>
              <a:rPr lang="en-US" sz="2000">
                <a:latin typeface="Times New Roman"/>
                <a:ea typeface="Times New Roman"/>
                <a:cs typeface="Times New Roman"/>
                <a:sym typeface="Times New Roman"/>
              </a:rPr>
            </a:br>
            <a:r>
              <a:rPr lang="en-US" sz="2000">
                <a:latin typeface="Times New Roman"/>
                <a:ea typeface="Times New Roman"/>
                <a:cs typeface="Times New Roman"/>
                <a:sym typeface="Times New Roman"/>
              </a:rPr>
              <a:t>	VALUES (</a:t>
            </a:r>
            <a:r>
              <a:rPr i="1" lang="en-US" sz="2000">
                <a:latin typeface="Times New Roman"/>
                <a:ea typeface="Times New Roman"/>
                <a:cs typeface="Times New Roman"/>
                <a:sym typeface="Times New Roman"/>
              </a:rPr>
              <a:t>value1</a:t>
            </a:r>
            <a:r>
              <a:rPr lang="en-US" sz="2000">
                <a:latin typeface="Times New Roman"/>
                <a:ea typeface="Times New Roman"/>
                <a:cs typeface="Times New Roman"/>
                <a:sym typeface="Times New Roman"/>
              </a:rPr>
              <a:t>,</a:t>
            </a:r>
            <a:r>
              <a:rPr i="1" lang="en-US" sz="2000">
                <a:latin typeface="Times New Roman"/>
                <a:ea typeface="Times New Roman"/>
                <a:cs typeface="Times New Roman"/>
                <a:sym typeface="Times New Roman"/>
              </a:rPr>
              <a:t> value2</a:t>
            </a:r>
            <a:r>
              <a:rPr lang="en-US" sz="2000">
                <a:latin typeface="Times New Roman"/>
                <a:ea typeface="Times New Roman"/>
                <a:cs typeface="Times New Roman"/>
                <a:sym typeface="Times New Roman"/>
              </a:rPr>
              <a:t>,</a:t>
            </a:r>
            <a:r>
              <a:rPr i="1" lang="en-US" sz="2000">
                <a:latin typeface="Times New Roman"/>
                <a:ea typeface="Times New Roman"/>
                <a:cs typeface="Times New Roman"/>
                <a:sym typeface="Times New Roman"/>
              </a:rPr>
              <a:t> value3</a:t>
            </a:r>
            <a:r>
              <a:rPr lang="en-US" sz="2000">
                <a:latin typeface="Times New Roman"/>
                <a:ea typeface="Times New Roman"/>
                <a:cs typeface="Times New Roman"/>
                <a:sym typeface="Times New Roman"/>
              </a:rPr>
              <a:t>, ...);</a:t>
            </a:r>
            <a:endParaRPr/>
          </a:p>
          <a:p>
            <a:pPr indent="0" lvl="0" marL="0" rtl="0" algn="l">
              <a:spcBef>
                <a:spcPts val="0"/>
              </a:spcBef>
              <a:spcAft>
                <a:spcPts val="0"/>
              </a:spcAft>
              <a:buClr>
                <a:schemeClr val="dk1"/>
              </a:buClr>
              <a:buSzPts val="2000"/>
              <a:buNone/>
            </a:pPr>
            <a:r>
              <a:rPr b="1" lang="en-US" sz="2000">
                <a:latin typeface="Times New Roman"/>
                <a:ea typeface="Times New Roman"/>
                <a:cs typeface="Times New Roman"/>
                <a:sym typeface="Times New Roman"/>
              </a:rPr>
              <a:t>Example</a:t>
            </a:r>
            <a:endParaRPr/>
          </a:p>
          <a:p>
            <a:pPr indent="0" lvl="1" marL="457200" rtl="0" algn="l">
              <a:spcBef>
                <a:spcPts val="0"/>
              </a:spcBef>
              <a:spcAft>
                <a:spcPts val="0"/>
              </a:spcAft>
              <a:buClr>
                <a:schemeClr val="dk1"/>
              </a:buClr>
              <a:buSzPts val="2000"/>
              <a:buNone/>
            </a:pPr>
            <a:r>
              <a:rPr lang="en-US" sz="2000">
                <a:latin typeface="Times New Roman"/>
                <a:ea typeface="Times New Roman"/>
                <a:cs typeface="Times New Roman"/>
                <a:sym typeface="Times New Roman"/>
              </a:rPr>
              <a:t>INSERT INTO </a:t>
            </a:r>
            <a:r>
              <a:rPr i="1" lang="en-US" sz="2000">
                <a:latin typeface="Times New Roman"/>
                <a:ea typeface="Times New Roman"/>
                <a:cs typeface="Times New Roman"/>
                <a:sym typeface="Times New Roman"/>
              </a:rPr>
              <a:t>stud</a:t>
            </a:r>
            <a:r>
              <a:rPr lang="en-US" sz="2000">
                <a:latin typeface="Times New Roman"/>
                <a:ea typeface="Times New Roman"/>
                <a:cs typeface="Times New Roman"/>
                <a:sym typeface="Times New Roman"/>
              </a:rPr>
              <a:t> VALUES (100, ‘Asha’, ‘27-Jan-2021’, ‘First Street’, 15, 89, 90);</a:t>
            </a:r>
            <a:endParaRPr b="1" sz="2000">
              <a:latin typeface="Times New Roman"/>
              <a:ea typeface="Times New Roman"/>
              <a:cs typeface="Times New Roman"/>
              <a:sym typeface="Times New Roman"/>
            </a:endParaRPr>
          </a:p>
          <a:p>
            <a:pPr indent="0" lvl="0" marL="0" rtl="0" algn="l">
              <a:spcBef>
                <a:spcPts val="400"/>
              </a:spcBef>
              <a:spcAft>
                <a:spcPts val="0"/>
              </a:spcAft>
              <a:buClr>
                <a:schemeClr val="dk1"/>
              </a:buClr>
              <a:buSzPts val="2000"/>
              <a:buNone/>
            </a:pPr>
            <a:r>
              <a:rPr lang="en-US" sz="2000">
                <a:latin typeface="Times New Roman"/>
                <a:ea typeface="Times New Roman"/>
                <a:cs typeface="Times New Roman"/>
                <a:sym typeface="Times New Roman"/>
              </a:rPr>
              <a:t>1 row will be created</a:t>
            </a:r>
            <a:endParaRPr/>
          </a:p>
          <a:p>
            <a:pPr indent="-342900" lvl="0" marL="342900" rtl="0" algn="l">
              <a:spcBef>
                <a:spcPts val="480"/>
              </a:spcBef>
              <a:spcAft>
                <a:spcPts val="0"/>
              </a:spcAft>
              <a:buClr>
                <a:schemeClr val="dk1"/>
              </a:buClr>
              <a:buSzPts val="2400"/>
              <a:buChar char="•"/>
            </a:pPr>
            <a:r>
              <a:rPr b="1" lang="en-US" sz="2400">
                <a:latin typeface="Times New Roman"/>
                <a:ea typeface="Times New Roman"/>
                <a:cs typeface="Times New Roman"/>
                <a:sym typeface="Times New Roman"/>
              </a:rPr>
              <a:t>Insert NULL Value to a column</a:t>
            </a:r>
            <a:endParaRPr/>
          </a:p>
          <a:p>
            <a:pPr indent="0" lvl="1" marL="457200" rtl="0" algn="l">
              <a:spcBef>
                <a:spcPts val="0"/>
              </a:spcBef>
              <a:spcAft>
                <a:spcPts val="0"/>
              </a:spcAft>
              <a:buClr>
                <a:schemeClr val="dk1"/>
              </a:buClr>
              <a:buSzPts val="2000"/>
              <a:buNone/>
            </a:pPr>
            <a:r>
              <a:rPr lang="en-US" sz="2000">
                <a:latin typeface="Times New Roman"/>
                <a:ea typeface="Times New Roman"/>
                <a:cs typeface="Times New Roman"/>
                <a:sym typeface="Times New Roman"/>
              </a:rPr>
              <a:t>INSERT INTO </a:t>
            </a:r>
            <a:r>
              <a:rPr i="1" lang="en-US" sz="2000">
                <a:latin typeface="Times New Roman"/>
                <a:ea typeface="Times New Roman"/>
                <a:cs typeface="Times New Roman"/>
                <a:sym typeface="Times New Roman"/>
              </a:rPr>
              <a:t>stud</a:t>
            </a:r>
            <a:r>
              <a:rPr lang="en-US" sz="2000">
                <a:latin typeface="Times New Roman"/>
                <a:ea typeface="Times New Roman"/>
                <a:cs typeface="Times New Roman"/>
                <a:sym typeface="Times New Roman"/>
              </a:rPr>
              <a:t> VALUES (101, ‘Alex’, ‘27-feb-2021’, ‘Second Street’, null, 98, 79);</a:t>
            </a:r>
            <a:endParaRPr/>
          </a:p>
          <a:p>
            <a:pPr indent="0" lvl="1" marL="457200" rtl="0" algn="l">
              <a:spcBef>
                <a:spcPts val="0"/>
              </a:spcBef>
              <a:spcAft>
                <a:spcPts val="0"/>
              </a:spcAft>
              <a:buClr>
                <a:schemeClr val="dk1"/>
              </a:buClr>
              <a:buSzPts val="2000"/>
              <a:buNone/>
            </a:pPr>
            <a:r>
              <a:rPr lang="en-US" sz="2000">
                <a:latin typeface="Times New Roman"/>
                <a:ea typeface="Times New Roman"/>
                <a:cs typeface="Times New Roman"/>
                <a:sym typeface="Times New Roman"/>
              </a:rPr>
              <a:t>The above command will insert null to age column.</a:t>
            </a:r>
            <a:endParaRPr/>
          </a:p>
          <a:p>
            <a:pPr indent="-342900" lvl="0" marL="342900" rtl="0" algn="l">
              <a:spcBef>
                <a:spcPts val="0"/>
              </a:spcBef>
              <a:spcAft>
                <a:spcPts val="0"/>
              </a:spcAft>
              <a:buClr>
                <a:schemeClr val="dk1"/>
              </a:buClr>
              <a:buSzPts val="2400"/>
              <a:buChar char="•"/>
            </a:pPr>
            <a:r>
              <a:rPr b="1" lang="en-US" sz="2400">
                <a:latin typeface="Times New Roman"/>
                <a:ea typeface="Times New Roman"/>
                <a:cs typeface="Times New Roman"/>
                <a:sym typeface="Times New Roman"/>
              </a:rPr>
              <a:t>Insert Default value to a column</a:t>
            </a:r>
            <a:endParaRPr/>
          </a:p>
          <a:p>
            <a:pPr indent="0" lvl="1" marL="0" rtl="0" algn="l">
              <a:spcBef>
                <a:spcPts val="0"/>
              </a:spcBef>
              <a:spcAft>
                <a:spcPts val="0"/>
              </a:spcAft>
              <a:buClr>
                <a:schemeClr val="dk1"/>
              </a:buClr>
              <a:buSzPts val="1600"/>
              <a:buNone/>
            </a:pPr>
            <a:r>
              <a:rPr lang="en-US" sz="1600">
                <a:latin typeface="Times New Roman"/>
                <a:ea typeface="Times New Roman"/>
                <a:cs typeface="Times New Roman"/>
                <a:sym typeface="Times New Roman"/>
              </a:rPr>
              <a:t>        INSERT into Student values(103,'Chris')</a:t>
            </a:r>
            <a:endParaRPr b="1" sz="1600">
              <a:latin typeface="Times New Roman"/>
              <a:ea typeface="Times New Roman"/>
              <a:cs typeface="Times New Roman"/>
              <a:sym typeface="Times New Roman"/>
            </a:endParaRPr>
          </a:p>
          <a:p>
            <a:pPr indent="0" lvl="1" marL="400050" rtl="0" algn="l">
              <a:spcBef>
                <a:spcPts val="320"/>
              </a:spcBef>
              <a:spcAft>
                <a:spcPts val="0"/>
              </a:spcAft>
              <a:buClr>
                <a:schemeClr val="dk1"/>
              </a:buClr>
              <a:buSzPts val="1600"/>
              <a:buNone/>
            </a:pPr>
            <a:r>
              <a:rPr lang="en-US" sz="1600">
                <a:latin typeface="Times New Roman"/>
                <a:ea typeface="Times New Roman"/>
                <a:cs typeface="Times New Roman"/>
                <a:sym typeface="Times New Roman"/>
              </a:rPr>
              <a:t>Suppose the </a:t>
            </a:r>
            <a:r>
              <a:rPr b="1" lang="en-US" sz="1600">
                <a:latin typeface="Times New Roman"/>
                <a:ea typeface="Times New Roman"/>
                <a:cs typeface="Times New Roman"/>
                <a:sym typeface="Times New Roman"/>
              </a:rPr>
              <a:t>age</a:t>
            </a:r>
            <a:r>
              <a:rPr lang="en-US" sz="1600">
                <a:latin typeface="Times New Roman"/>
                <a:ea typeface="Times New Roman"/>
                <a:cs typeface="Times New Roman"/>
                <a:sym typeface="Times New Roman"/>
              </a:rPr>
              <a:t> column of student table has default value of 14.</a:t>
            </a:r>
            <a:endParaRPr/>
          </a:p>
          <a:p>
            <a:pPr indent="0" lvl="1" marL="400050" rtl="0" algn="l">
              <a:spcBef>
                <a:spcPts val="320"/>
              </a:spcBef>
              <a:spcAft>
                <a:spcPts val="0"/>
              </a:spcAft>
              <a:buClr>
                <a:schemeClr val="dk1"/>
              </a:buClr>
              <a:buSzPts val="1600"/>
              <a:buNone/>
            </a:pPr>
            <a:r>
              <a:rPr lang="en-US" sz="1600">
                <a:latin typeface="Times New Roman"/>
                <a:ea typeface="Times New Roman"/>
                <a:cs typeface="Times New Roman"/>
                <a:sym typeface="Times New Roman"/>
              </a:rPr>
              <a:t>Also, if you run the below query, it will insert default value into the age column, whatever the default value may be.</a:t>
            </a:r>
            <a:endParaRPr/>
          </a:p>
          <a:p>
            <a:pPr indent="0" lvl="0" marL="0" rtl="0" algn="l">
              <a:spcBef>
                <a:spcPts val="400"/>
              </a:spcBef>
              <a:spcAft>
                <a:spcPts val="0"/>
              </a:spcAft>
              <a:buClr>
                <a:schemeClr val="dk1"/>
              </a:buClr>
              <a:buSzPts val="2000"/>
              <a:buNone/>
            </a:pPr>
            <a:r>
              <a:t/>
            </a:r>
            <a:endParaRPr i="1" sz="20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7"/>
          <p:cNvSpPr txBox="1"/>
          <p:nvPr>
            <p:ph type="title"/>
          </p:nvPr>
        </p:nvSpPr>
        <p:spPr>
          <a:xfrm>
            <a:off x="5334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3399"/>
              </a:buClr>
              <a:buSzPts val="4000"/>
              <a:buFont typeface="Times New Roman"/>
              <a:buNone/>
            </a:pPr>
            <a:r>
              <a:rPr lang="en-US" sz="4000">
                <a:solidFill>
                  <a:srgbClr val="003399"/>
                </a:solidFill>
                <a:latin typeface="Times New Roman"/>
                <a:ea typeface="Times New Roman"/>
                <a:cs typeface="Times New Roman"/>
                <a:sym typeface="Times New Roman"/>
              </a:rPr>
              <a:t>Where Clause</a:t>
            </a:r>
            <a:endParaRPr/>
          </a:p>
        </p:txBody>
      </p:sp>
      <p:sp>
        <p:nvSpPr>
          <p:cNvPr id="245" name="Google Shape;245;p27"/>
          <p:cNvSpPr txBox="1"/>
          <p:nvPr>
            <p:ph idx="1" type="body"/>
          </p:nvPr>
        </p:nvSpPr>
        <p:spPr>
          <a:xfrm>
            <a:off x="381000" y="1066800"/>
            <a:ext cx="8763000" cy="57912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b="1" lang="en-US" sz="2400">
                <a:latin typeface="Times New Roman"/>
                <a:ea typeface="Times New Roman"/>
                <a:cs typeface="Times New Roman"/>
                <a:sym typeface="Times New Roman"/>
              </a:rPr>
              <a:t>Where</a:t>
            </a:r>
            <a:r>
              <a:rPr lang="en-US" sz="2400">
                <a:latin typeface="Times New Roman"/>
                <a:ea typeface="Times New Roman"/>
                <a:cs typeface="Times New Roman"/>
                <a:sym typeface="Times New Roman"/>
              </a:rPr>
              <a:t> clause is used to specify condition while retrieving data from table. </a:t>
            </a:r>
            <a:r>
              <a:rPr b="1" lang="en-US" sz="2400">
                <a:latin typeface="Times New Roman"/>
                <a:ea typeface="Times New Roman"/>
                <a:cs typeface="Times New Roman"/>
                <a:sym typeface="Times New Roman"/>
              </a:rPr>
              <a:t>Where</a:t>
            </a:r>
            <a:r>
              <a:rPr lang="en-US" sz="2400">
                <a:latin typeface="Times New Roman"/>
                <a:ea typeface="Times New Roman"/>
                <a:cs typeface="Times New Roman"/>
                <a:sym typeface="Times New Roman"/>
              </a:rPr>
              <a:t> clause is used mostly with Select, Update and Delete query. If condition specified by </a:t>
            </a:r>
            <a:r>
              <a:rPr b="1" lang="en-US" sz="2400">
                <a:latin typeface="Times New Roman"/>
                <a:ea typeface="Times New Roman"/>
                <a:cs typeface="Times New Roman"/>
                <a:sym typeface="Times New Roman"/>
              </a:rPr>
              <a:t>where </a:t>
            </a:r>
            <a:r>
              <a:rPr lang="en-US" sz="2400">
                <a:latin typeface="Times New Roman"/>
                <a:ea typeface="Times New Roman"/>
                <a:cs typeface="Times New Roman"/>
                <a:sym typeface="Times New Roman"/>
              </a:rPr>
              <a:t>clause is true then only the result from table is returned.</a:t>
            </a:r>
            <a:endParaRPr/>
          </a:p>
          <a:p>
            <a:pPr indent="0" lvl="0" marL="0" rtl="0" algn="l">
              <a:spcBef>
                <a:spcPts val="480"/>
              </a:spcBef>
              <a:spcAft>
                <a:spcPts val="0"/>
              </a:spcAft>
              <a:buClr>
                <a:schemeClr val="dk1"/>
              </a:buClr>
              <a:buSzPts val="2400"/>
              <a:buNone/>
            </a:pPr>
            <a:r>
              <a:rPr b="1" lang="en-US" sz="2400">
                <a:latin typeface="Times New Roman"/>
                <a:ea typeface="Times New Roman"/>
                <a:cs typeface="Times New Roman"/>
                <a:sym typeface="Times New Roman"/>
              </a:rPr>
              <a:t>Syntax: </a:t>
            </a:r>
            <a:endParaRPr/>
          </a:p>
          <a:p>
            <a:pPr indent="0" lvl="0" marL="0" rtl="0" algn="l">
              <a:spcBef>
                <a:spcPts val="0"/>
              </a:spcBef>
              <a:spcAft>
                <a:spcPts val="0"/>
              </a:spcAft>
              <a:buClr>
                <a:schemeClr val="dk1"/>
              </a:buClr>
              <a:buSzPts val="2400"/>
              <a:buNone/>
            </a:pPr>
            <a:r>
              <a:rPr lang="en-US" sz="2400">
                <a:latin typeface="Times New Roman"/>
                <a:ea typeface="Times New Roman"/>
                <a:cs typeface="Times New Roman"/>
                <a:sym typeface="Times New Roman"/>
              </a:rPr>
              <a:t>	SELECT </a:t>
            </a:r>
            <a:r>
              <a:rPr i="1" lang="en-US" sz="2400">
                <a:latin typeface="Times New Roman"/>
                <a:ea typeface="Times New Roman"/>
                <a:cs typeface="Times New Roman"/>
                <a:sym typeface="Times New Roman"/>
              </a:rPr>
              <a:t>column1</a:t>
            </a:r>
            <a:r>
              <a:rPr lang="en-US" sz="2400">
                <a:latin typeface="Times New Roman"/>
                <a:ea typeface="Times New Roman"/>
                <a:cs typeface="Times New Roman"/>
                <a:sym typeface="Times New Roman"/>
              </a:rPr>
              <a:t>,</a:t>
            </a:r>
            <a:r>
              <a:rPr i="1" lang="en-US" sz="2400">
                <a:latin typeface="Times New Roman"/>
                <a:ea typeface="Times New Roman"/>
                <a:cs typeface="Times New Roman"/>
                <a:sym typeface="Times New Roman"/>
              </a:rPr>
              <a:t> column2, ...</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	FROM </a:t>
            </a:r>
            <a:r>
              <a:rPr i="1" lang="en-US" sz="2400">
                <a:latin typeface="Times New Roman"/>
                <a:ea typeface="Times New Roman"/>
                <a:cs typeface="Times New Roman"/>
                <a:sym typeface="Times New Roman"/>
              </a:rPr>
              <a:t>table_name</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	WHERE </a:t>
            </a:r>
            <a:r>
              <a:rPr i="1" lang="en-US" sz="2400">
                <a:latin typeface="Times New Roman"/>
                <a:ea typeface="Times New Roman"/>
                <a:cs typeface="Times New Roman"/>
                <a:sym typeface="Times New Roman"/>
              </a:rPr>
              <a:t>condition</a:t>
            </a:r>
            <a:r>
              <a:rPr lang="en-US" sz="2400">
                <a:latin typeface="Times New Roman"/>
                <a:ea typeface="Times New Roman"/>
                <a:cs typeface="Times New Roman"/>
                <a:sym typeface="Times New Roman"/>
              </a:rPr>
              <a:t>; </a:t>
            </a:r>
            <a:endParaRPr/>
          </a:p>
          <a:p>
            <a:pPr indent="0" lvl="0" marL="0" rtl="0" algn="l">
              <a:spcBef>
                <a:spcPts val="0"/>
              </a:spcBef>
              <a:spcAft>
                <a:spcPts val="0"/>
              </a:spcAft>
              <a:buClr>
                <a:schemeClr val="dk1"/>
              </a:buClr>
              <a:buSzPts val="2400"/>
              <a:buNone/>
            </a:pPr>
            <a:r>
              <a:rPr b="1" lang="en-US" sz="2400">
                <a:latin typeface="Times New Roman"/>
                <a:ea typeface="Times New Roman"/>
                <a:cs typeface="Times New Roman"/>
                <a:sym typeface="Times New Roman"/>
              </a:rPr>
              <a:t>Example</a:t>
            </a:r>
            <a:endParaRPr/>
          </a:p>
          <a:p>
            <a:pPr indent="0" lvl="0" marL="0" rtl="0" algn="l">
              <a:spcBef>
                <a:spcPts val="0"/>
              </a:spcBef>
              <a:spcAft>
                <a:spcPts val="0"/>
              </a:spcAft>
              <a:buClr>
                <a:schemeClr val="dk1"/>
              </a:buClr>
              <a:buSzPts val="2400"/>
              <a:buNone/>
            </a:pPr>
            <a:r>
              <a:rPr lang="en-US" sz="2400">
                <a:latin typeface="Times New Roman"/>
                <a:ea typeface="Times New Roman"/>
                <a:cs typeface="Times New Roman"/>
                <a:sym typeface="Times New Roman"/>
              </a:rPr>
              <a:t>	SELECT </a:t>
            </a:r>
            <a:r>
              <a:rPr i="1" lang="en-US" sz="2400">
                <a:latin typeface="Times New Roman"/>
                <a:ea typeface="Times New Roman"/>
                <a:cs typeface="Times New Roman"/>
                <a:sym typeface="Times New Roman"/>
              </a:rPr>
              <a:t>regno, name </a:t>
            </a:r>
            <a:endParaRPr/>
          </a:p>
          <a:p>
            <a:pPr indent="0" lvl="0" marL="0" rtl="0" algn="l">
              <a:spcBef>
                <a:spcPts val="0"/>
              </a:spcBef>
              <a:spcAft>
                <a:spcPts val="0"/>
              </a:spcAft>
              <a:buClr>
                <a:schemeClr val="dk1"/>
              </a:buClr>
              <a:buSzPts val="2400"/>
              <a:buNone/>
            </a:pPr>
            <a:r>
              <a:rPr lang="en-US" sz="2400">
                <a:latin typeface="Times New Roman"/>
                <a:ea typeface="Times New Roman"/>
                <a:cs typeface="Times New Roman"/>
                <a:sym typeface="Times New Roman"/>
              </a:rPr>
              <a:t>	FROM </a:t>
            </a:r>
            <a:r>
              <a:rPr i="1" lang="en-US" sz="2400">
                <a:latin typeface="Times New Roman"/>
                <a:ea typeface="Times New Roman"/>
                <a:cs typeface="Times New Roman"/>
                <a:sym typeface="Times New Roman"/>
              </a:rPr>
              <a:t>stud</a:t>
            </a:r>
            <a:r>
              <a:rPr lang="en-US" sz="2400">
                <a:latin typeface="Times New Roman"/>
                <a:ea typeface="Times New Roman"/>
                <a:cs typeface="Times New Roman"/>
                <a:sym typeface="Times New Roman"/>
              </a:rPr>
              <a:t> </a:t>
            </a:r>
            <a:r>
              <a:rPr b="1" lang="en-US" sz="2400">
                <a:latin typeface="Times New Roman"/>
                <a:ea typeface="Times New Roman"/>
                <a:cs typeface="Times New Roman"/>
                <a:sym typeface="Times New Roman"/>
              </a:rPr>
              <a:t>WHERE</a:t>
            </a:r>
            <a:r>
              <a:rPr lang="en-US" sz="2400">
                <a:latin typeface="Times New Roman"/>
                <a:ea typeface="Times New Roman"/>
                <a:cs typeface="Times New Roman"/>
                <a:sym typeface="Times New Roman"/>
              </a:rPr>
              <a:t> </a:t>
            </a:r>
            <a:r>
              <a:rPr i="1" lang="en-US" sz="2400">
                <a:latin typeface="Times New Roman"/>
                <a:ea typeface="Times New Roman"/>
                <a:cs typeface="Times New Roman"/>
                <a:sym typeface="Times New Roman"/>
              </a:rPr>
              <a:t>regno=101;</a:t>
            </a:r>
            <a:endParaRPr/>
          </a:p>
          <a:p>
            <a:pPr indent="0" lvl="0" marL="0" rtl="0" algn="l">
              <a:spcBef>
                <a:spcPts val="0"/>
              </a:spcBef>
              <a:spcAft>
                <a:spcPts val="0"/>
              </a:spcAft>
              <a:buClr>
                <a:schemeClr val="dk1"/>
              </a:buClr>
              <a:buSzPts val="2400"/>
              <a:buNone/>
            </a:pPr>
            <a:r>
              <a:rPr lang="en-US" sz="2400">
                <a:latin typeface="Times New Roman"/>
                <a:ea typeface="Times New Roman"/>
                <a:cs typeface="Times New Roman"/>
                <a:sym typeface="Times New Roman"/>
              </a:rPr>
              <a:t>This displays only the regno and name of the stud with regno 101.</a:t>
            </a:r>
            <a:endParaRPr/>
          </a:p>
          <a:p>
            <a:pPr indent="0" lvl="0" marL="0" rtl="0" algn="l">
              <a:spcBef>
                <a:spcPts val="0"/>
              </a:spcBef>
              <a:spcAft>
                <a:spcPts val="0"/>
              </a:spcAft>
              <a:buClr>
                <a:schemeClr val="dk1"/>
              </a:buClr>
              <a:buSzPts val="2400"/>
              <a:buNone/>
            </a:pPr>
            <a:r>
              <a:rPr lang="en-US" sz="2400">
                <a:latin typeface="Times New Roman"/>
                <a:ea typeface="Times New Roman"/>
                <a:cs typeface="Times New Roman"/>
                <a:sym typeface="Times New Roman"/>
              </a:rPr>
              <a:t>	</a:t>
            </a:r>
            <a:endParaRPr/>
          </a:p>
          <a:p>
            <a:pPr indent="0" lvl="0" marL="0" rtl="0" algn="l">
              <a:spcBef>
                <a:spcPts val="0"/>
              </a:spcBef>
              <a:spcAft>
                <a:spcPts val="0"/>
              </a:spcAft>
              <a:buClr>
                <a:schemeClr val="dk1"/>
              </a:buClr>
              <a:buSzPts val="2400"/>
              <a:buNone/>
            </a:pPr>
            <a:r>
              <a:rPr lang="en-US" sz="2400">
                <a:latin typeface="Times New Roman"/>
                <a:ea typeface="Times New Roman"/>
                <a:cs typeface="Times New Roman"/>
                <a:sym typeface="Times New Roman"/>
              </a:rPr>
              <a:t>	SELECT *FROM </a:t>
            </a:r>
            <a:r>
              <a:rPr i="1" lang="en-US" sz="2400">
                <a:latin typeface="Times New Roman"/>
                <a:ea typeface="Times New Roman"/>
                <a:cs typeface="Times New Roman"/>
                <a:sym typeface="Times New Roman"/>
              </a:rPr>
              <a:t>stud</a:t>
            </a:r>
            <a:r>
              <a:rPr lang="en-US" sz="2400">
                <a:latin typeface="Times New Roman"/>
                <a:ea typeface="Times New Roman"/>
                <a:cs typeface="Times New Roman"/>
                <a:sym typeface="Times New Roman"/>
              </a:rPr>
              <a:t> </a:t>
            </a:r>
            <a:r>
              <a:rPr b="1" lang="en-US" sz="2400">
                <a:latin typeface="Times New Roman"/>
                <a:ea typeface="Times New Roman"/>
                <a:cs typeface="Times New Roman"/>
                <a:sym typeface="Times New Roman"/>
              </a:rPr>
              <a:t>WHERE</a:t>
            </a:r>
            <a:r>
              <a:rPr lang="en-US" sz="2400">
                <a:latin typeface="Times New Roman"/>
                <a:ea typeface="Times New Roman"/>
                <a:cs typeface="Times New Roman"/>
                <a:sym typeface="Times New Roman"/>
              </a:rPr>
              <a:t> </a:t>
            </a:r>
            <a:r>
              <a:rPr i="1" lang="en-US" sz="2400">
                <a:latin typeface="Times New Roman"/>
                <a:ea typeface="Times New Roman"/>
                <a:cs typeface="Times New Roman"/>
                <a:sym typeface="Times New Roman"/>
              </a:rPr>
              <a:t>regno=101</a:t>
            </a:r>
            <a:r>
              <a:rPr lang="en-US" sz="2400">
                <a:latin typeface="Times New Roman"/>
                <a:ea typeface="Times New Roman"/>
                <a:cs typeface="Times New Roman"/>
                <a:sym typeface="Times New Roman"/>
              </a:rPr>
              <a:t>;</a:t>
            </a:r>
            <a:endParaRPr/>
          </a:p>
          <a:p>
            <a:pPr indent="0" lvl="0" marL="0" rtl="0" algn="l">
              <a:spcBef>
                <a:spcPts val="0"/>
              </a:spcBef>
              <a:spcAft>
                <a:spcPts val="0"/>
              </a:spcAft>
              <a:buClr>
                <a:schemeClr val="dk1"/>
              </a:buClr>
              <a:buSzPts val="2400"/>
              <a:buNone/>
            </a:pPr>
            <a:r>
              <a:rPr lang="en-US" sz="2400">
                <a:latin typeface="Times New Roman"/>
                <a:ea typeface="Times New Roman"/>
                <a:cs typeface="Times New Roman"/>
                <a:sym typeface="Times New Roman"/>
              </a:rPr>
              <a:t>This displays the all the details of the stud with regno 101.</a:t>
            </a:r>
            <a:endParaRPr/>
          </a:p>
          <a:p>
            <a:pPr indent="0" lvl="0" marL="0" rtl="0" algn="l">
              <a:spcBef>
                <a:spcPts val="0"/>
              </a:spcBef>
              <a:spcAft>
                <a:spcPts val="0"/>
              </a:spcAft>
              <a:buClr>
                <a:schemeClr val="dk1"/>
              </a:buClr>
              <a:buSzPts val="2000"/>
              <a:buNone/>
            </a:pPr>
            <a:r>
              <a:t/>
            </a:r>
            <a:endParaRPr b="1" sz="20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8"/>
          <p:cNvSpPr txBox="1"/>
          <p:nvPr>
            <p:ph type="title"/>
          </p:nvPr>
        </p:nvSpPr>
        <p:spPr>
          <a:xfrm>
            <a:off x="5334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3399"/>
              </a:buClr>
              <a:buSzPts val="4000"/>
              <a:buFont typeface="Times New Roman"/>
              <a:buNone/>
            </a:pPr>
            <a:r>
              <a:rPr lang="en-US" sz="4000">
                <a:solidFill>
                  <a:srgbClr val="003399"/>
                </a:solidFill>
                <a:latin typeface="Times New Roman"/>
                <a:ea typeface="Times New Roman"/>
                <a:cs typeface="Times New Roman"/>
                <a:sym typeface="Times New Roman"/>
              </a:rPr>
              <a:t>Update Statement</a:t>
            </a:r>
            <a:endParaRPr/>
          </a:p>
        </p:txBody>
      </p:sp>
      <p:sp>
        <p:nvSpPr>
          <p:cNvPr id="252" name="Google Shape;252;p28"/>
          <p:cNvSpPr txBox="1"/>
          <p:nvPr>
            <p:ph idx="1" type="body"/>
          </p:nvPr>
        </p:nvSpPr>
        <p:spPr>
          <a:xfrm>
            <a:off x="381000" y="1066800"/>
            <a:ext cx="8763000" cy="57912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lang="en-US" sz="2400">
                <a:latin typeface="Times New Roman"/>
                <a:ea typeface="Times New Roman"/>
                <a:cs typeface="Times New Roman"/>
                <a:sym typeface="Times New Roman"/>
              </a:rPr>
              <a:t>The UPDATE statement is used to modify the existing records in a table..</a:t>
            </a:r>
            <a:endParaRPr/>
          </a:p>
          <a:p>
            <a:pPr indent="0" lvl="0" marL="0" rtl="0" algn="l">
              <a:spcBef>
                <a:spcPts val="480"/>
              </a:spcBef>
              <a:spcAft>
                <a:spcPts val="0"/>
              </a:spcAft>
              <a:buClr>
                <a:schemeClr val="dk1"/>
              </a:buClr>
              <a:buSzPts val="2400"/>
              <a:buNone/>
            </a:pPr>
            <a:r>
              <a:rPr b="1" lang="en-US" sz="2400">
                <a:latin typeface="Times New Roman"/>
                <a:ea typeface="Times New Roman"/>
                <a:cs typeface="Times New Roman"/>
                <a:sym typeface="Times New Roman"/>
              </a:rPr>
              <a:t>Syntax: </a:t>
            </a:r>
            <a:endParaRPr/>
          </a:p>
          <a:p>
            <a:pPr indent="0" lvl="0" marL="0" rtl="0" algn="l">
              <a:spcBef>
                <a:spcPts val="0"/>
              </a:spcBef>
              <a:spcAft>
                <a:spcPts val="0"/>
              </a:spcAft>
              <a:buClr>
                <a:schemeClr val="dk1"/>
              </a:buClr>
              <a:buSzPts val="2400"/>
              <a:buNone/>
            </a:pPr>
            <a:r>
              <a:rPr lang="en-US" sz="2400">
                <a:latin typeface="Times New Roman"/>
                <a:ea typeface="Times New Roman"/>
                <a:cs typeface="Times New Roman"/>
                <a:sym typeface="Times New Roman"/>
              </a:rPr>
              <a:t>	UPDATE </a:t>
            </a:r>
            <a:r>
              <a:rPr i="1" lang="en-US" sz="2400">
                <a:latin typeface="Times New Roman"/>
                <a:ea typeface="Times New Roman"/>
                <a:cs typeface="Times New Roman"/>
                <a:sym typeface="Times New Roman"/>
              </a:rPr>
              <a:t>table_name</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	SET </a:t>
            </a:r>
            <a:r>
              <a:rPr i="1" lang="en-US" sz="2400">
                <a:latin typeface="Times New Roman"/>
                <a:ea typeface="Times New Roman"/>
                <a:cs typeface="Times New Roman"/>
                <a:sym typeface="Times New Roman"/>
              </a:rPr>
              <a:t>column1 </a:t>
            </a:r>
            <a:r>
              <a:rPr lang="en-US" sz="2400">
                <a:latin typeface="Times New Roman"/>
                <a:ea typeface="Times New Roman"/>
                <a:cs typeface="Times New Roman"/>
                <a:sym typeface="Times New Roman"/>
              </a:rPr>
              <a:t>=</a:t>
            </a:r>
            <a:r>
              <a:rPr i="1" lang="en-US" sz="2400">
                <a:latin typeface="Times New Roman"/>
                <a:ea typeface="Times New Roman"/>
                <a:cs typeface="Times New Roman"/>
                <a:sym typeface="Times New Roman"/>
              </a:rPr>
              <a:t> value1</a:t>
            </a:r>
            <a:r>
              <a:rPr lang="en-US" sz="2400">
                <a:latin typeface="Times New Roman"/>
                <a:ea typeface="Times New Roman"/>
                <a:cs typeface="Times New Roman"/>
                <a:sym typeface="Times New Roman"/>
              </a:rPr>
              <a:t>,</a:t>
            </a:r>
            <a:r>
              <a:rPr i="1" lang="en-US" sz="2400">
                <a:latin typeface="Times New Roman"/>
                <a:ea typeface="Times New Roman"/>
                <a:cs typeface="Times New Roman"/>
                <a:sym typeface="Times New Roman"/>
              </a:rPr>
              <a:t> column2 </a:t>
            </a:r>
            <a:r>
              <a:rPr lang="en-US" sz="2400">
                <a:latin typeface="Times New Roman"/>
                <a:ea typeface="Times New Roman"/>
                <a:cs typeface="Times New Roman"/>
                <a:sym typeface="Times New Roman"/>
              </a:rPr>
              <a:t>=</a:t>
            </a:r>
            <a:r>
              <a:rPr i="1" lang="en-US" sz="2400">
                <a:latin typeface="Times New Roman"/>
                <a:ea typeface="Times New Roman"/>
                <a:cs typeface="Times New Roman"/>
                <a:sym typeface="Times New Roman"/>
              </a:rPr>
              <a:t> value2</a:t>
            </a:r>
            <a:r>
              <a:rPr lang="en-US" sz="2400">
                <a:latin typeface="Times New Roman"/>
                <a:ea typeface="Times New Roman"/>
                <a:cs typeface="Times New Roman"/>
                <a:sym typeface="Times New Roman"/>
              </a:rPr>
              <a:t>, ...</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	WHERE </a:t>
            </a:r>
            <a:r>
              <a:rPr i="1" lang="en-US" sz="2400">
                <a:latin typeface="Times New Roman"/>
                <a:ea typeface="Times New Roman"/>
                <a:cs typeface="Times New Roman"/>
                <a:sym typeface="Times New Roman"/>
              </a:rPr>
              <a:t>condition</a:t>
            </a:r>
            <a:r>
              <a:rPr lang="en-US" sz="2400">
                <a:latin typeface="Times New Roman"/>
                <a:ea typeface="Times New Roman"/>
                <a:cs typeface="Times New Roman"/>
                <a:sym typeface="Times New Roman"/>
              </a:rPr>
              <a:t>;; </a:t>
            </a:r>
            <a:endParaRPr/>
          </a:p>
          <a:p>
            <a:pPr indent="0" lvl="0" marL="0" rtl="0" algn="l">
              <a:spcBef>
                <a:spcPts val="0"/>
              </a:spcBef>
              <a:spcAft>
                <a:spcPts val="0"/>
              </a:spcAft>
              <a:buClr>
                <a:schemeClr val="dk1"/>
              </a:buClr>
              <a:buSzPts val="2400"/>
              <a:buNone/>
            </a:pPr>
            <a:r>
              <a:rPr b="1" lang="en-US" sz="2400">
                <a:latin typeface="Times New Roman"/>
                <a:ea typeface="Times New Roman"/>
                <a:cs typeface="Times New Roman"/>
                <a:sym typeface="Times New Roman"/>
              </a:rPr>
              <a:t>Example</a:t>
            </a:r>
            <a:endParaRPr/>
          </a:p>
          <a:p>
            <a:pPr indent="0" lvl="0" marL="0" rtl="0" algn="l">
              <a:spcBef>
                <a:spcPts val="0"/>
              </a:spcBef>
              <a:spcAft>
                <a:spcPts val="0"/>
              </a:spcAft>
              <a:buClr>
                <a:schemeClr val="dk1"/>
              </a:buClr>
              <a:buSzPts val="2400"/>
              <a:buNone/>
            </a:pPr>
            <a:r>
              <a:rPr lang="en-US" sz="2400">
                <a:latin typeface="Times New Roman"/>
                <a:ea typeface="Times New Roman"/>
                <a:cs typeface="Times New Roman"/>
                <a:sym typeface="Times New Roman"/>
              </a:rPr>
              <a:t>	UPDATE </a:t>
            </a:r>
            <a:r>
              <a:rPr i="1" lang="en-US" sz="2400">
                <a:latin typeface="Times New Roman"/>
                <a:ea typeface="Times New Roman"/>
                <a:cs typeface="Times New Roman"/>
                <a:sym typeface="Times New Roman"/>
              </a:rPr>
              <a:t>stud</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	SET </a:t>
            </a:r>
            <a:r>
              <a:rPr i="1" lang="en-US" sz="2400">
                <a:latin typeface="Times New Roman"/>
                <a:ea typeface="Times New Roman"/>
                <a:cs typeface="Times New Roman"/>
                <a:sym typeface="Times New Roman"/>
              </a:rPr>
              <a:t>name = 'Alfred ', age= 15</a:t>
            </a:r>
            <a:br>
              <a:rPr i="1"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	WHERE </a:t>
            </a:r>
            <a:r>
              <a:rPr i="1" lang="en-US" sz="2400">
                <a:latin typeface="Times New Roman"/>
                <a:ea typeface="Times New Roman"/>
                <a:cs typeface="Times New Roman"/>
                <a:sym typeface="Times New Roman"/>
              </a:rPr>
              <a:t>regno = 103</a:t>
            </a:r>
            <a:r>
              <a:rPr lang="en-US" sz="2400">
                <a:latin typeface="Times New Roman"/>
                <a:ea typeface="Times New Roman"/>
                <a:cs typeface="Times New Roman"/>
                <a:sym typeface="Times New Roman"/>
              </a:rPr>
              <a:t>;</a:t>
            </a:r>
            <a:endParaRPr/>
          </a:p>
          <a:p>
            <a:pPr indent="0" lvl="0" marL="0" rtl="0" algn="l">
              <a:spcBef>
                <a:spcPts val="0"/>
              </a:spcBef>
              <a:spcAft>
                <a:spcPts val="0"/>
              </a:spcAft>
              <a:buClr>
                <a:schemeClr val="dk1"/>
              </a:buClr>
              <a:buSzPts val="2400"/>
              <a:buNone/>
            </a:pPr>
            <a:r>
              <a:t/>
            </a:r>
            <a:endParaRPr b="1" sz="2400">
              <a:latin typeface="Times New Roman"/>
              <a:ea typeface="Times New Roman"/>
              <a:cs typeface="Times New Roman"/>
              <a:sym typeface="Times New Roman"/>
            </a:endParaRPr>
          </a:p>
          <a:p>
            <a:pPr indent="0" lvl="0" marL="0" rtl="0" algn="l">
              <a:spcBef>
                <a:spcPts val="0"/>
              </a:spcBef>
              <a:spcAft>
                <a:spcPts val="0"/>
              </a:spcAft>
              <a:buClr>
                <a:schemeClr val="dk1"/>
              </a:buClr>
              <a:buSzPts val="2400"/>
              <a:buNone/>
            </a:pPr>
            <a:r>
              <a:rPr lang="en-US" sz="2400">
                <a:latin typeface="Times New Roman"/>
                <a:ea typeface="Times New Roman"/>
                <a:cs typeface="Times New Roman"/>
                <a:sym typeface="Times New Roman"/>
              </a:rPr>
              <a:t>The above command will update two columns of a record.</a:t>
            </a:r>
            <a:endParaRPr/>
          </a:p>
          <a:p>
            <a:pPr indent="0" lvl="0" marL="0" rtl="0" algn="l">
              <a:spcBef>
                <a:spcPts val="0"/>
              </a:spcBef>
              <a:spcAft>
                <a:spcPts val="0"/>
              </a:spcAft>
              <a:buClr>
                <a:schemeClr val="dk1"/>
              </a:buClr>
              <a:buSzPts val="2000"/>
              <a:buNone/>
            </a:pPr>
            <a:r>
              <a:t/>
            </a:r>
            <a:endParaRPr b="1" sz="200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9"/>
          <p:cNvSpPr txBox="1"/>
          <p:nvPr>
            <p:ph type="title"/>
          </p:nvPr>
        </p:nvSpPr>
        <p:spPr>
          <a:xfrm>
            <a:off x="5334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3399"/>
              </a:buClr>
              <a:buSzPts val="4000"/>
              <a:buFont typeface="Times New Roman"/>
              <a:buNone/>
            </a:pPr>
            <a:r>
              <a:rPr lang="en-US" sz="4000">
                <a:solidFill>
                  <a:srgbClr val="003399"/>
                </a:solidFill>
                <a:latin typeface="Times New Roman"/>
                <a:ea typeface="Times New Roman"/>
                <a:cs typeface="Times New Roman"/>
                <a:sym typeface="Times New Roman"/>
              </a:rPr>
              <a:t>Delete Statement</a:t>
            </a:r>
            <a:endParaRPr/>
          </a:p>
        </p:txBody>
      </p:sp>
      <p:sp>
        <p:nvSpPr>
          <p:cNvPr id="259" name="Google Shape;259;p29"/>
          <p:cNvSpPr txBox="1"/>
          <p:nvPr>
            <p:ph idx="1" type="body"/>
          </p:nvPr>
        </p:nvSpPr>
        <p:spPr>
          <a:xfrm>
            <a:off x="381000" y="1066800"/>
            <a:ext cx="8763000" cy="57912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b="1" lang="en-US" sz="2400">
                <a:latin typeface="Times New Roman"/>
                <a:ea typeface="Times New Roman"/>
                <a:cs typeface="Times New Roman"/>
                <a:sym typeface="Times New Roman"/>
              </a:rPr>
              <a:t>The DELETE statement is used to delete all records in a table.</a:t>
            </a:r>
            <a:endParaRPr/>
          </a:p>
          <a:p>
            <a:pPr indent="0" lvl="0" marL="0" rtl="0" algn="just">
              <a:spcBef>
                <a:spcPts val="480"/>
              </a:spcBef>
              <a:spcAft>
                <a:spcPts val="0"/>
              </a:spcAft>
              <a:buClr>
                <a:schemeClr val="dk1"/>
              </a:buClr>
              <a:buSzPts val="2400"/>
              <a:buNone/>
            </a:pPr>
            <a:r>
              <a:rPr b="1" lang="en-US" sz="2400">
                <a:latin typeface="Times New Roman"/>
                <a:ea typeface="Times New Roman"/>
                <a:cs typeface="Times New Roman"/>
                <a:sym typeface="Times New Roman"/>
              </a:rPr>
              <a:t>Syntax: </a:t>
            </a:r>
            <a:endParaRPr/>
          </a:p>
          <a:p>
            <a:pPr indent="0" lvl="0" marL="0" rtl="0" algn="l">
              <a:spcBef>
                <a:spcPts val="0"/>
              </a:spcBef>
              <a:spcAft>
                <a:spcPts val="0"/>
              </a:spcAft>
              <a:buClr>
                <a:schemeClr val="dk1"/>
              </a:buClr>
              <a:buSzPts val="2400"/>
              <a:buNone/>
            </a:pPr>
            <a:r>
              <a:rPr lang="en-US" sz="2400">
                <a:latin typeface="Times New Roman"/>
                <a:ea typeface="Times New Roman"/>
                <a:cs typeface="Times New Roman"/>
                <a:sym typeface="Times New Roman"/>
              </a:rPr>
              <a:t>	DELETE FROM </a:t>
            </a:r>
            <a:r>
              <a:rPr i="1" lang="en-US" sz="2400">
                <a:latin typeface="Times New Roman"/>
                <a:ea typeface="Times New Roman"/>
                <a:cs typeface="Times New Roman"/>
                <a:sym typeface="Times New Roman"/>
              </a:rPr>
              <a:t>table_name; </a:t>
            </a:r>
            <a:endParaRPr/>
          </a:p>
          <a:p>
            <a:pPr indent="0" lvl="0" marL="0" rtl="0" algn="l">
              <a:spcBef>
                <a:spcPts val="0"/>
              </a:spcBef>
              <a:spcAft>
                <a:spcPts val="0"/>
              </a:spcAft>
              <a:buClr>
                <a:schemeClr val="dk1"/>
              </a:buClr>
              <a:buSzPts val="2400"/>
              <a:buNone/>
            </a:pPr>
            <a:r>
              <a:rPr b="1" lang="en-US" sz="2400">
                <a:latin typeface="Times New Roman"/>
                <a:ea typeface="Times New Roman"/>
                <a:cs typeface="Times New Roman"/>
                <a:sym typeface="Times New Roman"/>
              </a:rPr>
              <a:t>Example</a:t>
            </a:r>
            <a:endParaRPr/>
          </a:p>
          <a:p>
            <a:pPr indent="0" lvl="0" marL="0" rtl="0" algn="l">
              <a:spcBef>
                <a:spcPts val="0"/>
              </a:spcBef>
              <a:spcAft>
                <a:spcPts val="0"/>
              </a:spcAft>
              <a:buClr>
                <a:schemeClr val="dk1"/>
              </a:buClr>
              <a:buSzPts val="2400"/>
              <a:buNone/>
            </a:pPr>
            <a:r>
              <a:rPr lang="en-US" sz="2400">
                <a:latin typeface="Times New Roman"/>
                <a:ea typeface="Times New Roman"/>
                <a:cs typeface="Times New Roman"/>
                <a:sym typeface="Times New Roman"/>
              </a:rPr>
              <a:t>	DELETE FROM </a:t>
            </a:r>
            <a:r>
              <a:rPr i="1" lang="en-US" sz="2400">
                <a:latin typeface="Times New Roman"/>
                <a:ea typeface="Times New Roman"/>
                <a:cs typeface="Times New Roman"/>
                <a:sym typeface="Times New Roman"/>
              </a:rPr>
              <a:t>stud;</a:t>
            </a:r>
            <a:endParaRPr/>
          </a:p>
          <a:p>
            <a:pPr indent="0" lvl="0" marL="0" rtl="0" algn="l">
              <a:spcBef>
                <a:spcPts val="0"/>
              </a:spcBef>
              <a:spcAft>
                <a:spcPts val="0"/>
              </a:spcAft>
              <a:buClr>
                <a:schemeClr val="dk1"/>
              </a:buClr>
              <a:buSzPts val="2400"/>
              <a:buNone/>
            </a:pPr>
            <a:r>
              <a:rPr i="1"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Char char="•"/>
            </a:pPr>
            <a:r>
              <a:rPr b="1" lang="en-US" sz="2400">
                <a:latin typeface="Times New Roman"/>
                <a:ea typeface="Times New Roman"/>
                <a:cs typeface="Times New Roman"/>
                <a:sym typeface="Times New Roman"/>
              </a:rPr>
              <a:t>Delete command can also be used with condition to delete a particular row</a:t>
            </a:r>
            <a:endParaRPr/>
          </a:p>
          <a:p>
            <a:pPr indent="0" lvl="0" marL="0" rtl="0" algn="just">
              <a:spcBef>
                <a:spcPts val="480"/>
              </a:spcBef>
              <a:spcAft>
                <a:spcPts val="0"/>
              </a:spcAft>
              <a:buClr>
                <a:schemeClr val="dk1"/>
              </a:buClr>
              <a:buSzPts val="2400"/>
              <a:buNone/>
            </a:pPr>
            <a:r>
              <a:rPr b="1" lang="en-US" sz="2400">
                <a:latin typeface="Times New Roman"/>
                <a:ea typeface="Times New Roman"/>
                <a:cs typeface="Times New Roman"/>
                <a:sym typeface="Times New Roman"/>
              </a:rPr>
              <a:t>Syntax: </a:t>
            </a:r>
            <a:endParaRPr/>
          </a:p>
          <a:p>
            <a:pPr indent="0" lvl="0" marL="0" rtl="0" algn="l">
              <a:spcBef>
                <a:spcPts val="0"/>
              </a:spcBef>
              <a:spcAft>
                <a:spcPts val="0"/>
              </a:spcAft>
              <a:buClr>
                <a:schemeClr val="dk1"/>
              </a:buClr>
              <a:buSzPts val="2400"/>
              <a:buNone/>
            </a:pPr>
            <a:r>
              <a:rPr lang="en-US" sz="2400">
                <a:latin typeface="Times New Roman"/>
                <a:ea typeface="Times New Roman"/>
                <a:cs typeface="Times New Roman"/>
                <a:sym typeface="Times New Roman"/>
              </a:rPr>
              <a:t>	DELETE FROM </a:t>
            </a:r>
            <a:r>
              <a:rPr i="1" lang="en-US" sz="2400">
                <a:latin typeface="Times New Roman"/>
                <a:ea typeface="Times New Roman"/>
                <a:cs typeface="Times New Roman"/>
                <a:sym typeface="Times New Roman"/>
              </a:rPr>
              <a:t>table_name </a:t>
            </a:r>
            <a:endParaRPr/>
          </a:p>
          <a:p>
            <a:pPr indent="0" lvl="0" marL="0" rtl="0" algn="l">
              <a:spcBef>
                <a:spcPts val="0"/>
              </a:spcBef>
              <a:spcAft>
                <a:spcPts val="0"/>
              </a:spcAft>
              <a:buClr>
                <a:schemeClr val="dk1"/>
              </a:buClr>
              <a:buSzPts val="2400"/>
              <a:buNone/>
            </a:pPr>
            <a:r>
              <a:rPr i="1" lang="en-US" sz="24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WHERE </a:t>
            </a:r>
            <a:r>
              <a:rPr i="1" lang="en-US" sz="2400">
                <a:latin typeface="Times New Roman"/>
                <a:ea typeface="Times New Roman"/>
                <a:cs typeface="Times New Roman"/>
                <a:sym typeface="Times New Roman"/>
              </a:rPr>
              <a:t>condition</a:t>
            </a:r>
            <a:r>
              <a:rPr lang="en-US" sz="2400">
                <a:latin typeface="Times New Roman"/>
                <a:ea typeface="Times New Roman"/>
                <a:cs typeface="Times New Roman"/>
                <a:sym typeface="Times New Roman"/>
              </a:rPr>
              <a:t>;</a:t>
            </a:r>
            <a:endParaRPr/>
          </a:p>
          <a:p>
            <a:pPr indent="0" lvl="0" marL="0" rtl="0" algn="l">
              <a:spcBef>
                <a:spcPts val="0"/>
              </a:spcBef>
              <a:spcAft>
                <a:spcPts val="0"/>
              </a:spcAft>
              <a:buClr>
                <a:schemeClr val="dk1"/>
              </a:buClr>
              <a:buSzPts val="2400"/>
              <a:buNone/>
            </a:pPr>
            <a:r>
              <a:rPr b="1" lang="en-US" sz="2400">
                <a:latin typeface="Times New Roman"/>
                <a:ea typeface="Times New Roman"/>
                <a:cs typeface="Times New Roman"/>
                <a:sym typeface="Times New Roman"/>
              </a:rPr>
              <a:t>Example</a:t>
            </a:r>
            <a:endParaRPr/>
          </a:p>
          <a:p>
            <a:pPr indent="0" lvl="0" marL="0" rtl="0" algn="l">
              <a:spcBef>
                <a:spcPts val="0"/>
              </a:spcBef>
              <a:spcAft>
                <a:spcPts val="0"/>
              </a:spcAft>
              <a:buClr>
                <a:schemeClr val="dk1"/>
              </a:buClr>
              <a:buSzPts val="2400"/>
              <a:buNone/>
            </a:pPr>
            <a:r>
              <a:rPr lang="en-US" sz="2400">
                <a:latin typeface="Times New Roman"/>
                <a:ea typeface="Times New Roman"/>
                <a:cs typeface="Times New Roman"/>
                <a:sym typeface="Times New Roman"/>
              </a:rPr>
              <a:t>	DELETE FROM </a:t>
            </a:r>
            <a:r>
              <a:rPr i="1" lang="en-US" sz="2400">
                <a:latin typeface="Times New Roman"/>
                <a:ea typeface="Times New Roman"/>
                <a:cs typeface="Times New Roman"/>
                <a:sym typeface="Times New Roman"/>
              </a:rPr>
              <a:t>stud</a:t>
            </a:r>
            <a:endParaRPr/>
          </a:p>
          <a:p>
            <a:pPr indent="0" lvl="0" marL="0" rtl="0" algn="l">
              <a:spcBef>
                <a:spcPts val="0"/>
              </a:spcBef>
              <a:spcAft>
                <a:spcPts val="0"/>
              </a:spcAft>
              <a:buClr>
                <a:schemeClr val="dk1"/>
              </a:buClr>
              <a:buSzPts val="2400"/>
              <a:buNone/>
            </a:pPr>
            <a:r>
              <a:rPr i="1" lang="en-US" sz="24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WHERE </a:t>
            </a:r>
            <a:r>
              <a:rPr i="1" lang="en-US" sz="2400">
                <a:latin typeface="Times New Roman"/>
                <a:ea typeface="Times New Roman"/>
                <a:cs typeface="Times New Roman"/>
                <a:sym typeface="Times New Roman"/>
              </a:rPr>
              <a:t>regno=105;</a:t>
            </a:r>
            <a:endParaRPr sz="2400">
              <a:latin typeface="Times New Roman"/>
              <a:ea typeface="Times New Roman"/>
              <a:cs typeface="Times New Roman"/>
              <a:sym typeface="Times New Roman"/>
            </a:endParaRPr>
          </a:p>
          <a:p>
            <a:pPr indent="0" lvl="0" marL="0" rtl="0" algn="l">
              <a:spcBef>
                <a:spcPts val="0"/>
              </a:spcBef>
              <a:spcAft>
                <a:spcPts val="0"/>
              </a:spcAft>
              <a:buClr>
                <a:schemeClr val="dk1"/>
              </a:buClr>
              <a:buSzPts val="2400"/>
              <a:buNone/>
            </a:pPr>
            <a:r>
              <a:t/>
            </a:r>
            <a:endParaRPr b="1" sz="2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Basics of SQL-DDL,DML,DCL,TCL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descr="Tbl07-02a" id="264" name="Google Shape;264;p30"/>
          <p:cNvPicPr preferRelativeResize="0"/>
          <p:nvPr/>
        </p:nvPicPr>
        <p:blipFill rotWithShape="1">
          <a:blip r:embed="rId3">
            <a:alphaModFix/>
          </a:blip>
          <a:srcRect b="0" l="0" r="0" t="0"/>
          <a:stretch/>
        </p:blipFill>
        <p:spPr>
          <a:xfrm>
            <a:off x="990600" y="838200"/>
            <a:ext cx="7162800" cy="510226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descr="Tbl07-02b" id="269" name="Google Shape;269;p31"/>
          <p:cNvPicPr preferRelativeResize="0"/>
          <p:nvPr/>
        </p:nvPicPr>
        <p:blipFill rotWithShape="1">
          <a:blip r:embed="rId3">
            <a:alphaModFix/>
          </a:blip>
          <a:srcRect b="0" l="0" r="0" t="0"/>
          <a:stretch/>
        </p:blipFill>
        <p:spPr>
          <a:xfrm>
            <a:off x="228599" y="1219200"/>
            <a:ext cx="8542751" cy="4724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2"/>
          <p:cNvSpPr txBox="1"/>
          <p:nvPr>
            <p:ph type="title"/>
          </p:nvPr>
        </p:nvSpPr>
        <p:spPr>
          <a:xfrm>
            <a:off x="451022" y="2286000"/>
            <a:ext cx="8229600" cy="61504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Constraints</a:t>
            </a:r>
            <a:endParaRPr/>
          </a:p>
        </p:txBody>
      </p:sp>
      <p:sp>
        <p:nvSpPr>
          <p:cNvPr id="276" name="Google Shape;276;p32"/>
          <p:cNvSpPr txBox="1"/>
          <p:nvPr>
            <p:ph idx="1" type="body"/>
          </p:nvPr>
        </p:nvSpPr>
        <p:spPr>
          <a:xfrm>
            <a:off x="222422" y="1217141"/>
            <a:ext cx="8686800" cy="56595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 </a:t>
            </a:r>
            <a:r>
              <a:rPr i="1" lang="en-US"/>
              <a:t>Defining Constraints-Primary Key, Foreign Key, Unique, not null, check, IN operator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3"/>
          <p:cNvSpPr txBox="1"/>
          <p:nvPr>
            <p:ph type="title"/>
          </p:nvPr>
        </p:nvSpPr>
        <p:spPr>
          <a:xfrm>
            <a:off x="457200" y="274638"/>
            <a:ext cx="8229600" cy="61504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Constraints</a:t>
            </a:r>
            <a:endParaRPr/>
          </a:p>
        </p:txBody>
      </p:sp>
      <p:sp>
        <p:nvSpPr>
          <p:cNvPr id="283" name="Google Shape;283;p33"/>
          <p:cNvSpPr txBox="1"/>
          <p:nvPr>
            <p:ph idx="1" type="body"/>
          </p:nvPr>
        </p:nvSpPr>
        <p:spPr>
          <a:xfrm>
            <a:off x="222422" y="988541"/>
            <a:ext cx="8686800" cy="5659394"/>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lang="en-US"/>
              <a:t> Integrity constraints ensure that changes made to the database  do not result in a loss of data consistency. </a:t>
            </a:r>
            <a:endParaRPr/>
          </a:p>
          <a:p>
            <a:pPr indent="-342900" lvl="0" marL="342900" rtl="0" algn="l">
              <a:spcBef>
                <a:spcPts val="544"/>
              </a:spcBef>
              <a:spcAft>
                <a:spcPts val="0"/>
              </a:spcAft>
              <a:buClr>
                <a:srgbClr val="FF0000"/>
              </a:buClr>
              <a:buSzPct val="100000"/>
              <a:buChar char="•"/>
            </a:pPr>
            <a:r>
              <a:rPr lang="en-US">
                <a:solidFill>
                  <a:srgbClr val="FF0000"/>
                </a:solidFill>
              </a:rPr>
              <a:t>Examples:</a:t>
            </a:r>
            <a:endParaRPr/>
          </a:p>
          <a:p>
            <a:pPr indent="-342900" lvl="0" marL="342900" rtl="0" algn="l">
              <a:spcBef>
                <a:spcPts val="544"/>
              </a:spcBef>
              <a:spcAft>
                <a:spcPts val="0"/>
              </a:spcAft>
              <a:buClr>
                <a:srgbClr val="FF0000"/>
              </a:buClr>
              <a:buSzPct val="100000"/>
              <a:buNone/>
            </a:pPr>
            <a:r>
              <a:rPr lang="en-US">
                <a:solidFill>
                  <a:srgbClr val="FF0000"/>
                </a:solidFill>
              </a:rPr>
              <a:t>	• An instructor name cannot be </a:t>
            </a:r>
            <a:r>
              <a:rPr i="1" lang="en-US">
                <a:solidFill>
                  <a:srgbClr val="FF0000"/>
                </a:solidFill>
              </a:rPr>
              <a:t>null.</a:t>
            </a:r>
            <a:endParaRPr/>
          </a:p>
          <a:p>
            <a:pPr indent="-342900" lvl="0" marL="342900" rtl="0" algn="l">
              <a:spcBef>
                <a:spcPts val="544"/>
              </a:spcBef>
              <a:spcAft>
                <a:spcPts val="0"/>
              </a:spcAft>
              <a:buClr>
                <a:srgbClr val="FF0000"/>
              </a:buClr>
              <a:buSzPct val="100000"/>
              <a:buNone/>
            </a:pPr>
            <a:r>
              <a:rPr lang="en-US">
                <a:solidFill>
                  <a:srgbClr val="FF0000"/>
                </a:solidFill>
              </a:rPr>
              <a:t>	• No two instructors can have the same instructor ID.</a:t>
            </a:r>
            <a:endParaRPr/>
          </a:p>
          <a:p>
            <a:pPr indent="-342900" lvl="0" marL="342900" rtl="0" algn="l">
              <a:spcBef>
                <a:spcPts val="544"/>
              </a:spcBef>
              <a:spcAft>
                <a:spcPts val="0"/>
              </a:spcAft>
              <a:buClr>
                <a:srgbClr val="FF0000"/>
              </a:buClr>
              <a:buSzPct val="100000"/>
              <a:buNone/>
            </a:pPr>
            <a:r>
              <a:rPr lang="en-US">
                <a:solidFill>
                  <a:srgbClr val="FF0000"/>
                </a:solidFill>
              </a:rPr>
              <a:t>	• Every department name in the </a:t>
            </a:r>
            <a:r>
              <a:rPr i="1" lang="en-US">
                <a:solidFill>
                  <a:srgbClr val="FF0000"/>
                </a:solidFill>
              </a:rPr>
              <a:t>course relation must have a matching  department </a:t>
            </a:r>
            <a:r>
              <a:rPr lang="en-US">
                <a:solidFill>
                  <a:srgbClr val="FF0000"/>
                </a:solidFill>
              </a:rPr>
              <a:t>name in the </a:t>
            </a:r>
            <a:r>
              <a:rPr i="1" lang="en-US">
                <a:solidFill>
                  <a:srgbClr val="FF0000"/>
                </a:solidFill>
              </a:rPr>
              <a:t>department relation.</a:t>
            </a:r>
            <a:endParaRPr/>
          </a:p>
          <a:p>
            <a:pPr indent="-342900" lvl="0" marL="342900" rtl="0" algn="l">
              <a:spcBef>
                <a:spcPts val="544"/>
              </a:spcBef>
              <a:spcAft>
                <a:spcPts val="0"/>
              </a:spcAft>
              <a:buClr>
                <a:srgbClr val="FF0000"/>
              </a:buClr>
              <a:buSzPct val="100000"/>
              <a:buNone/>
            </a:pPr>
            <a:r>
              <a:rPr lang="en-US">
                <a:solidFill>
                  <a:srgbClr val="FF0000"/>
                </a:solidFill>
              </a:rPr>
              <a:t>	• The budget of a department must be greater than $0.00.</a:t>
            </a:r>
            <a:endParaRPr/>
          </a:p>
          <a:p>
            <a:pPr indent="-342900" lvl="0" marL="342900" rtl="0" algn="l">
              <a:spcBef>
                <a:spcPts val="544"/>
              </a:spcBef>
              <a:spcAft>
                <a:spcPts val="0"/>
              </a:spcAft>
              <a:buClr>
                <a:schemeClr val="dk1"/>
              </a:buClr>
              <a:buSzPct val="100000"/>
              <a:buChar char="•"/>
            </a:pPr>
            <a:r>
              <a:rPr lang="en-US"/>
              <a:t>integrity constraints that can be tested with minimal overhead (cost).</a:t>
            </a:r>
            <a:endParaRPr/>
          </a:p>
          <a:p>
            <a:pPr indent="-342900" lvl="0" marL="342900" rtl="0" algn="l">
              <a:spcBef>
                <a:spcPts val="544"/>
              </a:spcBef>
              <a:spcAft>
                <a:spcPts val="0"/>
              </a:spcAft>
              <a:buClr>
                <a:schemeClr val="dk1"/>
              </a:buClr>
              <a:buSzPct val="100000"/>
              <a:buNone/>
            </a:pPr>
            <a:r>
              <a:t/>
            </a:r>
            <a:endParaRPr i="1"/>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4"/>
          <p:cNvSpPr txBox="1"/>
          <p:nvPr>
            <p:ph type="title"/>
          </p:nvPr>
        </p:nvSpPr>
        <p:spPr>
          <a:xfrm>
            <a:off x="457200" y="274638"/>
            <a:ext cx="8229600" cy="61504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 Constraints</a:t>
            </a:r>
            <a:endParaRPr/>
          </a:p>
        </p:txBody>
      </p:sp>
      <p:sp>
        <p:nvSpPr>
          <p:cNvPr id="290" name="Google Shape;290;p34"/>
          <p:cNvSpPr txBox="1"/>
          <p:nvPr>
            <p:ph idx="1" type="body"/>
          </p:nvPr>
        </p:nvSpPr>
        <p:spPr>
          <a:xfrm>
            <a:off x="222422" y="988541"/>
            <a:ext cx="8686800" cy="5659394"/>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(1) Integrity constraints are declared as part of the </a:t>
            </a:r>
            <a:r>
              <a:rPr b="1" lang="en-US"/>
              <a:t>create table command </a:t>
            </a:r>
            <a:endParaRPr/>
          </a:p>
          <a:p>
            <a:pPr indent="-342900" lvl="0" marL="342900" rtl="0" algn="l">
              <a:spcBef>
                <a:spcPts val="592"/>
              </a:spcBef>
              <a:spcAft>
                <a:spcPts val="0"/>
              </a:spcAft>
              <a:buClr>
                <a:schemeClr val="dk1"/>
              </a:buClr>
              <a:buSzPct val="100000"/>
              <a:buChar char="•"/>
            </a:pPr>
            <a:r>
              <a:rPr lang="en-US"/>
              <a:t>(2) Integrity constraints can also be added to an existing relation by using </a:t>
            </a:r>
            <a:endParaRPr/>
          </a:p>
          <a:p>
            <a:pPr indent="-342900" lvl="0" marL="342900" rtl="0" algn="l">
              <a:spcBef>
                <a:spcPts val="592"/>
              </a:spcBef>
              <a:spcAft>
                <a:spcPts val="0"/>
              </a:spcAft>
              <a:buClr>
                <a:schemeClr val="dk1"/>
              </a:buClr>
              <a:buSzPct val="100000"/>
              <a:buNone/>
            </a:pPr>
            <a:r>
              <a:rPr b="1" lang="en-US"/>
              <a:t>	alter table </a:t>
            </a:r>
            <a:r>
              <a:rPr b="1" i="1" lang="en-US"/>
              <a:t>table-name add constraint</a:t>
            </a:r>
            <a:endParaRPr/>
          </a:p>
          <a:p>
            <a:pPr indent="-342900" lvl="0" marL="342900" rtl="0" algn="l">
              <a:spcBef>
                <a:spcPts val="592"/>
              </a:spcBef>
              <a:spcAft>
                <a:spcPts val="0"/>
              </a:spcAft>
              <a:buClr>
                <a:schemeClr val="dk1"/>
              </a:buClr>
              <a:buSzPct val="100000"/>
              <a:buNone/>
            </a:pPr>
            <a:r>
              <a:t/>
            </a:r>
            <a:endParaRPr b="1"/>
          </a:p>
          <a:p>
            <a:pPr indent="-342900" lvl="0" marL="342900" rtl="0" algn="l">
              <a:spcBef>
                <a:spcPts val="592"/>
              </a:spcBef>
              <a:spcAft>
                <a:spcPts val="0"/>
              </a:spcAft>
              <a:buClr>
                <a:srgbClr val="FF0000"/>
              </a:buClr>
              <a:buSzPct val="100000"/>
              <a:buNone/>
            </a:pPr>
            <a:r>
              <a:rPr b="1" lang="en-US">
                <a:solidFill>
                  <a:srgbClr val="FF0000"/>
                </a:solidFill>
              </a:rPr>
              <a:t>Constraints on a Single Relation</a:t>
            </a:r>
            <a:endParaRPr/>
          </a:p>
          <a:p>
            <a:pPr indent="-342900" lvl="0" marL="342900" rtl="0" algn="l">
              <a:spcBef>
                <a:spcPts val="592"/>
              </a:spcBef>
              <a:spcAft>
                <a:spcPts val="0"/>
              </a:spcAft>
              <a:buClr>
                <a:schemeClr val="dk1"/>
              </a:buClr>
              <a:buSzPct val="100000"/>
              <a:buNone/>
            </a:pPr>
            <a:r>
              <a:rPr lang="en-US"/>
              <a:t>• </a:t>
            </a:r>
            <a:r>
              <a:rPr b="1" lang="en-US"/>
              <a:t>primary key</a:t>
            </a:r>
            <a:endParaRPr/>
          </a:p>
          <a:p>
            <a:pPr indent="-342900" lvl="0" marL="342900" rtl="0" algn="l">
              <a:spcBef>
                <a:spcPts val="592"/>
              </a:spcBef>
              <a:spcAft>
                <a:spcPts val="0"/>
              </a:spcAft>
              <a:buClr>
                <a:schemeClr val="dk1"/>
              </a:buClr>
              <a:buSzPct val="100000"/>
              <a:buNone/>
            </a:pPr>
            <a:r>
              <a:rPr lang="en-US"/>
              <a:t>• </a:t>
            </a:r>
            <a:r>
              <a:rPr b="1" lang="en-US"/>
              <a:t>not null</a:t>
            </a:r>
            <a:endParaRPr/>
          </a:p>
          <a:p>
            <a:pPr indent="-342900" lvl="0" marL="342900" rtl="0" algn="l">
              <a:spcBef>
                <a:spcPts val="592"/>
              </a:spcBef>
              <a:spcAft>
                <a:spcPts val="0"/>
              </a:spcAft>
              <a:buClr>
                <a:schemeClr val="dk1"/>
              </a:buClr>
              <a:buSzPct val="100000"/>
              <a:buNone/>
            </a:pPr>
            <a:r>
              <a:rPr lang="en-US"/>
              <a:t>• </a:t>
            </a:r>
            <a:r>
              <a:rPr b="1" lang="en-US"/>
              <a:t>unique</a:t>
            </a:r>
            <a:endParaRPr/>
          </a:p>
          <a:p>
            <a:pPr indent="-342900" lvl="0" marL="342900" rtl="0" algn="l">
              <a:spcBef>
                <a:spcPts val="592"/>
              </a:spcBef>
              <a:spcAft>
                <a:spcPts val="0"/>
              </a:spcAft>
              <a:buClr>
                <a:schemeClr val="dk1"/>
              </a:buClr>
              <a:buSzPct val="100000"/>
              <a:buNone/>
            </a:pPr>
            <a:r>
              <a:rPr lang="en-US"/>
              <a:t>• </a:t>
            </a:r>
            <a:r>
              <a:rPr b="1" lang="en-US"/>
              <a:t>check(</a:t>
            </a:r>
            <a:r>
              <a:rPr b="1" i="1" lang="en-US"/>
              <a:t>&lt;predicate&gt;)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5"/>
          <p:cNvSpPr txBox="1"/>
          <p:nvPr>
            <p:ph type="title"/>
          </p:nvPr>
        </p:nvSpPr>
        <p:spPr>
          <a:xfrm>
            <a:off x="457200" y="274638"/>
            <a:ext cx="8229600" cy="61504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 Constraints</a:t>
            </a:r>
            <a:endParaRPr/>
          </a:p>
        </p:txBody>
      </p:sp>
      <p:sp>
        <p:nvSpPr>
          <p:cNvPr id="297" name="Google Shape;297;p35"/>
          <p:cNvSpPr txBox="1"/>
          <p:nvPr>
            <p:ph idx="1" type="body"/>
          </p:nvPr>
        </p:nvSpPr>
        <p:spPr>
          <a:xfrm>
            <a:off x="222422" y="815546"/>
            <a:ext cx="8686800" cy="604245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None/>
            </a:pPr>
            <a:r>
              <a:rPr lang="en-US" sz="1800"/>
              <a:t>The general form of the </a:t>
            </a:r>
            <a:r>
              <a:rPr b="1" lang="en-US" sz="1800"/>
              <a:t>create table command is:</a:t>
            </a:r>
            <a:endParaRPr/>
          </a:p>
          <a:p>
            <a:pPr indent="15875" lvl="0" marL="342900" rtl="0" algn="l">
              <a:spcBef>
                <a:spcPts val="0"/>
              </a:spcBef>
              <a:spcAft>
                <a:spcPts val="0"/>
              </a:spcAft>
              <a:buClr>
                <a:schemeClr val="dk1"/>
              </a:buClr>
              <a:buSzPts val="1800"/>
              <a:buNone/>
            </a:pPr>
            <a:r>
              <a:rPr b="1" lang="en-US" sz="1800"/>
              <a:t>create table </a:t>
            </a:r>
            <a:r>
              <a:rPr b="1" i="1" lang="en-US" sz="1800"/>
              <a:t>r</a:t>
            </a:r>
            <a:endParaRPr/>
          </a:p>
          <a:p>
            <a:pPr indent="15875" lvl="0" marL="342900" rtl="0" algn="l">
              <a:spcBef>
                <a:spcPts val="0"/>
              </a:spcBef>
              <a:spcAft>
                <a:spcPts val="0"/>
              </a:spcAft>
              <a:buClr>
                <a:schemeClr val="dk1"/>
              </a:buClr>
              <a:buSzPts val="1800"/>
              <a:buNone/>
            </a:pPr>
            <a:r>
              <a:rPr lang="en-US" sz="1800"/>
              <a:t>(</a:t>
            </a:r>
            <a:r>
              <a:rPr i="1" lang="en-US" sz="1800"/>
              <a:t>A1 D1,</a:t>
            </a:r>
            <a:endParaRPr/>
          </a:p>
          <a:p>
            <a:pPr indent="15875" lvl="0" marL="342900" rtl="0" algn="l">
              <a:spcBef>
                <a:spcPts val="0"/>
              </a:spcBef>
              <a:spcAft>
                <a:spcPts val="0"/>
              </a:spcAft>
              <a:buClr>
                <a:schemeClr val="dk1"/>
              </a:buClr>
              <a:buSzPts val="1800"/>
              <a:buNone/>
            </a:pPr>
            <a:r>
              <a:rPr i="1" lang="en-US" sz="1800"/>
              <a:t>A2 D2,</a:t>
            </a:r>
            <a:endParaRPr/>
          </a:p>
          <a:p>
            <a:pPr indent="15875" lvl="0" marL="342900" rtl="0" algn="l">
              <a:spcBef>
                <a:spcPts val="0"/>
              </a:spcBef>
              <a:spcAft>
                <a:spcPts val="0"/>
              </a:spcAft>
              <a:buClr>
                <a:schemeClr val="dk1"/>
              </a:buClr>
              <a:buSzPts val="1800"/>
              <a:buNone/>
            </a:pPr>
            <a:r>
              <a:rPr lang="en-US" sz="1800"/>
              <a:t>. . . ,</a:t>
            </a:r>
            <a:endParaRPr/>
          </a:p>
          <a:p>
            <a:pPr indent="15875" lvl="0" marL="342900" rtl="0" algn="l">
              <a:spcBef>
                <a:spcPts val="0"/>
              </a:spcBef>
              <a:spcAft>
                <a:spcPts val="0"/>
              </a:spcAft>
              <a:buClr>
                <a:schemeClr val="dk1"/>
              </a:buClr>
              <a:buSzPts val="1800"/>
              <a:buNone/>
            </a:pPr>
            <a:r>
              <a:rPr i="1" lang="en-US" sz="1800"/>
              <a:t>An Dn,</a:t>
            </a:r>
            <a:endParaRPr/>
          </a:p>
          <a:p>
            <a:pPr indent="15875" lvl="0" marL="342900" rtl="0" algn="l">
              <a:spcBef>
                <a:spcPts val="0"/>
              </a:spcBef>
              <a:spcAft>
                <a:spcPts val="0"/>
              </a:spcAft>
              <a:buClr>
                <a:schemeClr val="dk1"/>
              </a:buClr>
              <a:buSzPts val="1800"/>
              <a:buNone/>
            </a:pPr>
            <a:r>
              <a:rPr lang="en-US" sz="1800"/>
              <a:t>integrity-constraint1,</a:t>
            </a:r>
            <a:endParaRPr/>
          </a:p>
          <a:p>
            <a:pPr indent="15875" lvl="0" marL="342900" rtl="0" algn="l">
              <a:spcBef>
                <a:spcPts val="0"/>
              </a:spcBef>
              <a:spcAft>
                <a:spcPts val="0"/>
              </a:spcAft>
              <a:buClr>
                <a:schemeClr val="dk1"/>
              </a:buClr>
              <a:buSzPts val="1800"/>
              <a:buNone/>
            </a:pPr>
            <a:r>
              <a:rPr i="1" lang="en-US" sz="1800"/>
              <a:t>. . . ,</a:t>
            </a:r>
            <a:endParaRPr/>
          </a:p>
          <a:p>
            <a:pPr indent="15875" lvl="0" marL="342900" rtl="0" algn="l">
              <a:spcBef>
                <a:spcPts val="0"/>
              </a:spcBef>
              <a:spcAft>
                <a:spcPts val="0"/>
              </a:spcAft>
              <a:buClr>
                <a:schemeClr val="dk1"/>
              </a:buClr>
              <a:buSzPts val="1800"/>
              <a:buNone/>
            </a:pPr>
            <a:r>
              <a:rPr lang="en-US" sz="1800"/>
              <a:t>integrity-constraint</a:t>
            </a:r>
            <a:r>
              <a:rPr i="1" lang="en-US" sz="1800"/>
              <a:t>k</a:t>
            </a:r>
            <a:r>
              <a:rPr lang="en-US" sz="1800"/>
              <a:t>);</a:t>
            </a:r>
            <a:endParaRPr/>
          </a:p>
          <a:p>
            <a:pPr indent="-342900" lvl="0" marL="342900" rtl="0" algn="just">
              <a:spcBef>
                <a:spcPts val="360"/>
              </a:spcBef>
              <a:spcAft>
                <a:spcPts val="0"/>
              </a:spcAft>
              <a:buClr>
                <a:schemeClr val="dk1"/>
              </a:buClr>
              <a:buSzPts val="1800"/>
              <a:buChar char="•"/>
            </a:pPr>
            <a:r>
              <a:rPr lang="en-US" sz="1800"/>
              <a:t>where </a:t>
            </a:r>
            <a:r>
              <a:rPr i="1" lang="en-US" sz="1800"/>
              <a:t>r is the name of the relation, each Ai is the name of an attribute in the </a:t>
            </a:r>
            <a:r>
              <a:rPr lang="en-US" sz="1800"/>
              <a:t>schema of relation </a:t>
            </a:r>
            <a:r>
              <a:rPr i="1" lang="en-US" sz="1800"/>
              <a:t>r, and Di is the domain of attribute Ai; that is, Di specifies the </a:t>
            </a:r>
            <a:r>
              <a:rPr lang="en-US" sz="1800"/>
              <a:t>type of attribute </a:t>
            </a:r>
            <a:r>
              <a:rPr i="1" lang="en-US" sz="1800"/>
              <a:t>Ai along with optional constraints that restrict the set of allowed </a:t>
            </a:r>
            <a:r>
              <a:rPr lang="en-US" sz="1800"/>
              <a:t>values for </a:t>
            </a:r>
            <a:r>
              <a:rPr i="1" lang="en-US" sz="1800"/>
              <a:t>Ai .</a:t>
            </a:r>
            <a:endParaRPr/>
          </a:p>
          <a:p>
            <a:pPr indent="-342900" lvl="0" marL="342900" rtl="0" algn="just">
              <a:spcBef>
                <a:spcPts val="360"/>
              </a:spcBef>
              <a:spcAft>
                <a:spcPts val="0"/>
              </a:spcAft>
              <a:buClr>
                <a:schemeClr val="dk1"/>
              </a:buClr>
              <a:buSzPts val="1800"/>
              <a:buNone/>
            </a:pPr>
            <a:r>
              <a:rPr i="1" lang="en-US" sz="1800"/>
              <a:t>	</a:t>
            </a:r>
            <a:endParaRPr b="1" i="1" sz="1800"/>
          </a:p>
          <a:p>
            <a:pPr indent="15875" lvl="0" marL="342900" rtl="0" algn="l">
              <a:spcBef>
                <a:spcPts val="400"/>
              </a:spcBef>
              <a:spcAft>
                <a:spcPts val="0"/>
              </a:spcAft>
              <a:buClr>
                <a:schemeClr val="dk1"/>
              </a:buClr>
              <a:buSzPts val="2000"/>
              <a:buNone/>
            </a:pPr>
            <a:r>
              <a:t/>
            </a:r>
            <a:endParaRPr b="1" i="1" sz="2000"/>
          </a:p>
          <a:p>
            <a:pPr indent="-342900" lvl="0" marL="342900" rtl="0" algn="just">
              <a:spcBef>
                <a:spcPts val="400"/>
              </a:spcBef>
              <a:spcAft>
                <a:spcPts val="0"/>
              </a:spcAft>
              <a:buClr>
                <a:schemeClr val="dk1"/>
              </a:buClr>
              <a:buSzPts val="2000"/>
              <a:buNone/>
            </a:pPr>
            <a:r>
              <a:t/>
            </a:r>
            <a:endParaRPr i="1" sz="2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6"/>
          <p:cNvSpPr txBox="1"/>
          <p:nvPr>
            <p:ph type="title"/>
          </p:nvPr>
        </p:nvSpPr>
        <p:spPr>
          <a:xfrm>
            <a:off x="457200" y="274638"/>
            <a:ext cx="8229600" cy="61504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 Constraints</a:t>
            </a:r>
            <a:endParaRPr/>
          </a:p>
        </p:txBody>
      </p:sp>
      <p:sp>
        <p:nvSpPr>
          <p:cNvPr id="304" name="Google Shape;304;p36"/>
          <p:cNvSpPr txBox="1"/>
          <p:nvPr>
            <p:ph idx="1" type="body"/>
          </p:nvPr>
        </p:nvSpPr>
        <p:spPr>
          <a:xfrm>
            <a:off x="222422" y="815546"/>
            <a:ext cx="8686800" cy="6042454"/>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FF0000"/>
              </a:buClr>
              <a:buSzPts val="3200"/>
              <a:buNone/>
            </a:pPr>
            <a:r>
              <a:rPr b="1" lang="en-US">
                <a:solidFill>
                  <a:srgbClr val="FF0000"/>
                </a:solidFill>
              </a:rPr>
              <a:t>Primary key</a:t>
            </a:r>
            <a:endParaRPr/>
          </a:p>
          <a:p>
            <a:pPr indent="-342900" lvl="0" marL="342900" rtl="0" algn="just">
              <a:spcBef>
                <a:spcPts val="400"/>
              </a:spcBef>
              <a:spcAft>
                <a:spcPts val="0"/>
              </a:spcAft>
              <a:buClr>
                <a:schemeClr val="dk1"/>
              </a:buClr>
              <a:buSzPts val="2000"/>
              <a:buChar char="•"/>
            </a:pPr>
            <a:r>
              <a:rPr b="1" lang="en-US" sz="2000"/>
              <a:t>primary key (</a:t>
            </a:r>
            <a:r>
              <a:rPr b="1" i="1" lang="en-US" sz="2000"/>
              <a:t>Aj1 , Aj2, . . . , Ajm ): </a:t>
            </a:r>
            <a:r>
              <a:rPr i="1" lang="en-US" sz="2000"/>
              <a:t>The attributes Aj1 , Aj2, . . . , Ajm form the primary key for the relation. The primary key </a:t>
            </a:r>
            <a:r>
              <a:rPr lang="en-US" sz="2000"/>
              <a:t>attributes are required to be </a:t>
            </a:r>
            <a:r>
              <a:rPr i="1" lang="en-US" sz="2000">
                <a:solidFill>
                  <a:srgbClr val="FF0000"/>
                </a:solidFill>
              </a:rPr>
              <a:t>not null and unique; </a:t>
            </a:r>
            <a:endParaRPr/>
          </a:p>
          <a:p>
            <a:pPr indent="-342900" lvl="0" marL="342900" rtl="0" algn="just">
              <a:spcBef>
                <a:spcPts val="400"/>
              </a:spcBef>
              <a:spcAft>
                <a:spcPts val="0"/>
              </a:spcAft>
              <a:buClr>
                <a:schemeClr val="dk1"/>
              </a:buClr>
              <a:buSzPts val="2000"/>
              <a:buNone/>
            </a:pPr>
            <a:r>
              <a:t/>
            </a:r>
            <a:endParaRPr i="1" sz="2000">
              <a:solidFill>
                <a:srgbClr val="FF0000"/>
              </a:solidFill>
            </a:endParaRPr>
          </a:p>
          <a:p>
            <a:pPr indent="-342900" lvl="0" marL="342900" rtl="0" algn="just">
              <a:spcBef>
                <a:spcPts val="400"/>
              </a:spcBef>
              <a:spcAft>
                <a:spcPts val="0"/>
              </a:spcAft>
              <a:buClr>
                <a:schemeClr val="dk1"/>
              </a:buClr>
              <a:buSzPts val="2000"/>
              <a:buNone/>
            </a:pPr>
            <a:r>
              <a:rPr lang="en-US" sz="2000"/>
              <a:t>• </a:t>
            </a:r>
            <a:r>
              <a:rPr b="1" lang="en-US" sz="2000"/>
              <a:t>foreign key (</a:t>
            </a:r>
            <a:r>
              <a:rPr b="1" i="1" lang="en-US" sz="2000"/>
              <a:t>Ak1 , Ak2, . . . , Akn ) references s: </a:t>
            </a:r>
            <a:r>
              <a:rPr i="1" lang="en-US" sz="2000"/>
              <a:t>T</a:t>
            </a:r>
            <a:r>
              <a:rPr lang="en-US" sz="2000"/>
              <a:t>he values of attributes (</a:t>
            </a:r>
            <a:r>
              <a:rPr i="1" lang="en-US" sz="2000"/>
              <a:t>Ak1 , Ak2, . . . , Akn ) for any tuple in the relation </a:t>
            </a:r>
            <a:r>
              <a:rPr lang="en-US" sz="2000"/>
              <a:t>must correspond to values of the primary key attributes of some tuple in relation </a:t>
            </a:r>
            <a:r>
              <a:rPr i="1" lang="en-US" sz="2000"/>
              <a:t>s.</a:t>
            </a:r>
            <a:endParaRPr/>
          </a:p>
          <a:p>
            <a:pPr indent="-342900" lvl="0" marL="342900" rtl="0" algn="just">
              <a:spcBef>
                <a:spcPts val="400"/>
              </a:spcBef>
              <a:spcAft>
                <a:spcPts val="0"/>
              </a:spcAft>
              <a:buClr>
                <a:schemeClr val="dk1"/>
              </a:buClr>
              <a:buSzPts val="2000"/>
              <a:buNone/>
            </a:pPr>
            <a:r>
              <a:t/>
            </a:r>
            <a:endParaRPr i="1" sz="2000"/>
          </a:p>
          <a:p>
            <a:pPr indent="-342900" lvl="0" marL="342900" rtl="0" algn="just">
              <a:spcBef>
                <a:spcPts val="400"/>
              </a:spcBef>
              <a:spcAft>
                <a:spcPts val="0"/>
              </a:spcAft>
              <a:buClr>
                <a:schemeClr val="dk1"/>
              </a:buClr>
              <a:buSzPts val="2000"/>
              <a:buNone/>
            </a:pPr>
            <a:r>
              <a:t/>
            </a:r>
            <a:endParaRPr b="1" i="1" sz="20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7"/>
          <p:cNvSpPr txBox="1"/>
          <p:nvPr>
            <p:ph type="title"/>
          </p:nvPr>
        </p:nvSpPr>
        <p:spPr>
          <a:xfrm>
            <a:off x="457200" y="274638"/>
            <a:ext cx="8229600" cy="61504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 Constraints</a:t>
            </a:r>
            <a:endParaRPr/>
          </a:p>
        </p:txBody>
      </p:sp>
      <p:sp>
        <p:nvSpPr>
          <p:cNvPr id="311" name="Google Shape;311;p37"/>
          <p:cNvSpPr txBox="1"/>
          <p:nvPr>
            <p:ph idx="1" type="body"/>
          </p:nvPr>
        </p:nvSpPr>
        <p:spPr>
          <a:xfrm>
            <a:off x="222422" y="815546"/>
            <a:ext cx="8686800" cy="604245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None/>
            </a:pPr>
            <a:r>
              <a:rPr b="1" lang="en-US" sz="2000"/>
              <a:t>Example:</a:t>
            </a:r>
            <a:endParaRPr/>
          </a:p>
          <a:p>
            <a:pPr indent="15875" lvl="0" marL="342900" rtl="0" algn="l">
              <a:spcBef>
                <a:spcPts val="280"/>
              </a:spcBef>
              <a:spcAft>
                <a:spcPts val="0"/>
              </a:spcAft>
              <a:buClr>
                <a:schemeClr val="dk1"/>
              </a:buClr>
              <a:buSzPts val="1400"/>
              <a:buNone/>
            </a:pPr>
            <a:r>
              <a:rPr b="1" lang="en-US" sz="1400"/>
              <a:t>create table </a:t>
            </a:r>
            <a:r>
              <a:rPr b="1" i="1" lang="en-US" sz="1400"/>
              <a:t>department</a:t>
            </a:r>
            <a:endParaRPr/>
          </a:p>
          <a:p>
            <a:pPr indent="15875" lvl="0" marL="342900" rtl="0" algn="l">
              <a:spcBef>
                <a:spcPts val="280"/>
              </a:spcBef>
              <a:spcAft>
                <a:spcPts val="0"/>
              </a:spcAft>
              <a:buClr>
                <a:schemeClr val="dk1"/>
              </a:buClr>
              <a:buSzPts val="1400"/>
              <a:buNone/>
            </a:pPr>
            <a:r>
              <a:rPr lang="en-US" sz="1400"/>
              <a:t>(</a:t>
            </a:r>
            <a:r>
              <a:rPr i="1" lang="en-US" sz="1400"/>
              <a:t>dept name </a:t>
            </a:r>
            <a:r>
              <a:rPr b="1" i="1" lang="en-US" sz="1400"/>
              <a:t>varchar (20),</a:t>
            </a:r>
            <a:endParaRPr/>
          </a:p>
          <a:p>
            <a:pPr indent="15875" lvl="0" marL="342900" rtl="0" algn="l">
              <a:spcBef>
                <a:spcPts val="280"/>
              </a:spcBef>
              <a:spcAft>
                <a:spcPts val="0"/>
              </a:spcAft>
              <a:buClr>
                <a:schemeClr val="dk1"/>
              </a:buClr>
              <a:buSzPts val="1400"/>
              <a:buNone/>
            </a:pPr>
            <a:r>
              <a:rPr i="1" lang="en-US" sz="1400"/>
              <a:t>building </a:t>
            </a:r>
            <a:r>
              <a:rPr b="1" i="1" lang="en-US" sz="1400"/>
              <a:t>varchar (15),</a:t>
            </a:r>
            <a:endParaRPr/>
          </a:p>
          <a:p>
            <a:pPr indent="15875" lvl="0" marL="342900" rtl="0" algn="l">
              <a:spcBef>
                <a:spcPts val="280"/>
              </a:spcBef>
              <a:spcAft>
                <a:spcPts val="0"/>
              </a:spcAft>
              <a:buClr>
                <a:schemeClr val="dk1"/>
              </a:buClr>
              <a:buSzPts val="1400"/>
              <a:buNone/>
            </a:pPr>
            <a:r>
              <a:rPr i="1" lang="en-US" sz="1400"/>
              <a:t>budget </a:t>
            </a:r>
            <a:r>
              <a:rPr b="1" i="1" lang="en-US" sz="1400"/>
              <a:t>numeric (12,2),</a:t>
            </a:r>
            <a:endParaRPr/>
          </a:p>
          <a:p>
            <a:pPr indent="15875" lvl="0" marL="342900" rtl="0" algn="l">
              <a:spcBef>
                <a:spcPts val="280"/>
              </a:spcBef>
              <a:spcAft>
                <a:spcPts val="0"/>
              </a:spcAft>
              <a:buClr>
                <a:srgbClr val="FF0000"/>
              </a:buClr>
              <a:buSzPts val="1400"/>
              <a:buNone/>
            </a:pPr>
            <a:r>
              <a:rPr b="1" lang="en-US" sz="1400">
                <a:solidFill>
                  <a:srgbClr val="FF0000"/>
                </a:solidFill>
              </a:rPr>
              <a:t>primary key (</a:t>
            </a:r>
            <a:r>
              <a:rPr b="1" i="1" lang="en-US" sz="1400">
                <a:solidFill>
                  <a:srgbClr val="FF0000"/>
                </a:solidFill>
              </a:rPr>
              <a:t>dept name));</a:t>
            </a:r>
            <a:endParaRPr/>
          </a:p>
          <a:p>
            <a:pPr indent="15875" lvl="0" marL="342900" rtl="0" algn="l">
              <a:spcBef>
                <a:spcPts val="280"/>
              </a:spcBef>
              <a:spcAft>
                <a:spcPts val="0"/>
              </a:spcAft>
              <a:buClr>
                <a:schemeClr val="dk1"/>
              </a:buClr>
              <a:buSzPts val="1400"/>
              <a:buNone/>
            </a:pPr>
            <a:r>
              <a:t/>
            </a:r>
            <a:endParaRPr b="1" i="1" sz="1400"/>
          </a:p>
          <a:p>
            <a:pPr indent="15875" lvl="0" marL="342900" rtl="0" algn="l">
              <a:spcBef>
                <a:spcPts val="280"/>
              </a:spcBef>
              <a:spcAft>
                <a:spcPts val="0"/>
              </a:spcAft>
              <a:buClr>
                <a:schemeClr val="dk1"/>
              </a:buClr>
              <a:buSzPts val="1400"/>
              <a:buNone/>
            </a:pPr>
            <a:r>
              <a:rPr b="1" lang="en-US" sz="1400"/>
              <a:t>create table </a:t>
            </a:r>
            <a:r>
              <a:rPr b="1" i="1" lang="en-US" sz="1400"/>
              <a:t>course</a:t>
            </a:r>
            <a:endParaRPr/>
          </a:p>
          <a:p>
            <a:pPr indent="15875" lvl="0" marL="342900" rtl="0" algn="l">
              <a:spcBef>
                <a:spcPts val="280"/>
              </a:spcBef>
              <a:spcAft>
                <a:spcPts val="0"/>
              </a:spcAft>
              <a:buClr>
                <a:schemeClr val="dk1"/>
              </a:buClr>
              <a:buSzPts val="1400"/>
              <a:buNone/>
            </a:pPr>
            <a:r>
              <a:rPr lang="en-US" sz="1400"/>
              <a:t>(</a:t>
            </a:r>
            <a:r>
              <a:rPr i="1" lang="en-US" sz="1400"/>
              <a:t>course id </a:t>
            </a:r>
            <a:r>
              <a:rPr b="1" i="1" lang="en-US" sz="1400"/>
              <a:t>varchar (7),</a:t>
            </a:r>
            <a:endParaRPr/>
          </a:p>
          <a:p>
            <a:pPr indent="15875" lvl="0" marL="342900" rtl="0" algn="l">
              <a:spcBef>
                <a:spcPts val="280"/>
              </a:spcBef>
              <a:spcAft>
                <a:spcPts val="0"/>
              </a:spcAft>
              <a:buClr>
                <a:schemeClr val="dk1"/>
              </a:buClr>
              <a:buSzPts val="1400"/>
              <a:buNone/>
            </a:pPr>
            <a:r>
              <a:rPr i="1" lang="en-US" sz="1400"/>
              <a:t>title </a:t>
            </a:r>
            <a:r>
              <a:rPr b="1" i="1" lang="en-US" sz="1400"/>
              <a:t>varchar (50),</a:t>
            </a:r>
            <a:endParaRPr/>
          </a:p>
          <a:p>
            <a:pPr indent="15875" lvl="0" marL="342900" rtl="0" algn="l">
              <a:spcBef>
                <a:spcPts val="280"/>
              </a:spcBef>
              <a:spcAft>
                <a:spcPts val="0"/>
              </a:spcAft>
              <a:buClr>
                <a:schemeClr val="dk1"/>
              </a:buClr>
              <a:buSzPts val="1400"/>
              <a:buNone/>
            </a:pPr>
            <a:r>
              <a:rPr i="1" lang="en-US" sz="1400"/>
              <a:t>dept name </a:t>
            </a:r>
            <a:r>
              <a:rPr b="1" i="1" lang="en-US" sz="1400"/>
              <a:t>varchar (20),</a:t>
            </a:r>
            <a:endParaRPr/>
          </a:p>
          <a:p>
            <a:pPr indent="15875" lvl="0" marL="342900" rtl="0" algn="l">
              <a:spcBef>
                <a:spcPts val="280"/>
              </a:spcBef>
              <a:spcAft>
                <a:spcPts val="0"/>
              </a:spcAft>
              <a:buClr>
                <a:schemeClr val="dk1"/>
              </a:buClr>
              <a:buSzPts val="1400"/>
              <a:buNone/>
            </a:pPr>
            <a:r>
              <a:rPr i="1" lang="en-US" sz="1400"/>
              <a:t>credits </a:t>
            </a:r>
            <a:r>
              <a:rPr b="1" i="1" lang="en-US" sz="1400"/>
              <a:t>numeric (2,0),</a:t>
            </a:r>
            <a:endParaRPr/>
          </a:p>
          <a:p>
            <a:pPr indent="15875" lvl="0" marL="342900" rtl="0" algn="l">
              <a:spcBef>
                <a:spcPts val="280"/>
              </a:spcBef>
              <a:spcAft>
                <a:spcPts val="0"/>
              </a:spcAft>
              <a:buClr>
                <a:srgbClr val="FF0000"/>
              </a:buClr>
              <a:buSzPts val="1400"/>
              <a:buNone/>
            </a:pPr>
            <a:r>
              <a:rPr b="1" lang="en-US" sz="1400">
                <a:solidFill>
                  <a:srgbClr val="FF0000"/>
                </a:solidFill>
              </a:rPr>
              <a:t>primary key (</a:t>
            </a:r>
            <a:r>
              <a:rPr b="1" i="1" lang="en-US" sz="1400">
                <a:solidFill>
                  <a:srgbClr val="FF0000"/>
                </a:solidFill>
              </a:rPr>
              <a:t>course id),</a:t>
            </a:r>
            <a:endParaRPr/>
          </a:p>
          <a:p>
            <a:pPr indent="15875" lvl="0" marL="342900" rtl="0" algn="l">
              <a:spcBef>
                <a:spcPts val="280"/>
              </a:spcBef>
              <a:spcAft>
                <a:spcPts val="0"/>
              </a:spcAft>
              <a:buClr>
                <a:srgbClr val="FF0000"/>
              </a:buClr>
              <a:buSzPts val="1400"/>
              <a:buNone/>
            </a:pPr>
            <a:r>
              <a:rPr b="1" lang="en-US" sz="1400">
                <a:solidFill>
                  <a:srgbClr val="FF0000"/>
                </a:solidFill>
              </a:rPr>
              <a:t>foreign key (</a:t>
            </a:r>
            <a:r>
              <a:rPr b="1" i="1" lang="en-US" sz="1400">
                <a:solidFill>
                  <a:srgbClr val="FF0000"/>
                </a:solidFill>
              </a:rPr>
              <a:t>dept name) references department);</a:t>
            </a:r>
            <a:endParaRPr/>
          </a:p>
          <a:p>
            <a:pPr indent="15875" lvl="0" marL="342900" rtl="0" algn="l">
              <a:spcBef>
                <a:spcPts val="280"/>
              </a:spcBef>
              <a:spcAft>
                <a:spcPts val="0"/>
              </a:spcAft>
              <a:buClr>
                <a:schemeClr val="dk1"/>
              </a:buClr>
              <a:buSzPts val="1400"/>
              <a:buNone/>
            </a:pPr>
            <a:r>
              <a:t/>
            </a:r>
            <a:endParaRPr b="1" i="1" sz="1400">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8"/>
          <p:cNvSpPr txBox="1"/>
          <p:nvPr>
            <p:ph type="title"/>
          </p:nvPr>
        </p:nvSpPr>
        <p:spPr>
          <a:xfrm>
            <a:off x="457200" y="274638"/>
            <a:ext cx="8229600" cy="61504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Constraints</a:t>
            </a:r>
            <a:endParaRPr/>
          </a:p>
        </p:txBody>
      </p:sp>
      <p:sp>
        <p:nvSpPr>
          <p:cNvPr id="318" name="Google Shape;318;p38"/>
          <p:cNvSpPr txBox="1"/>
          <p:nvPr>
            <p:ph idx="1" type="body"/>
          </p:nvPr>
        </p:nvSpPr>
        <p:spPr>
          <a:xfrm>
            <a:off x="222422" y="988541"/>
            <a:ext cx="8686800" cy="5659394"/>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rgbClr val="FF0000"/>
              </a:buClr>
              <a:buSzPct val="100000"/>
              <a:buNone/>
            </a:pPr>
            <a:r>
              <a:rPr b="1" lang="en-US">
                <a:solidFill>
                  <a:srgbClr val="FF0000"/>
                </a:solidFill>
              </a:rPr>
              <a:t>Not Null Constraint</a:t>
            </a:r>
            <a:endParaRPr/>
          </a:p>
          <a:p>
            <a:pPr indent="-342900" lvl="0" marL="342900" rtl="0" algn="l">
              <a:spcBef>
                <a:spcPts val="496"/>
              </a:spcBef>
              <a:spcAft>
                <a:spcPts val="0"/>
              </a:spcAft>
              <a:buClr>
                <a:schemeClr val="dk1"/>
              </a:buClr>
              <a:buSzPct val="100000"/>
              <a:buChar char="•"/>
            </a:pPr>
            <a:r>
              <a:rPr lang="en-US"/>
              <a:t>For certain attributes, null values may be inappropriate. </a:t>
            </a:r>
            <a:endParaRPr/>
          </a:p>
          <a:p>
            <a:pPr indent="-342900" lvl="0" marL="342900" rtl="0" algn="l">
              <a:spcBef>
                <a:spcPts val="496"/>
              </a:spcBef>
              <a:spcAft>
                <a:spcPts val="0"/>
              </a:spcAft>
              <a:buClr>
                <a:schemeClr val="dk1"/>
              </a:buClr>
              <a:buSzPct val="100000"/>
              <a:buChar char="•"/>
            </a:pPr>
            <a:r>
              <a:rPr b="1" lang="en-US"/>
              <a:t>prohibits the insertion of a null value for the attribute. </a:t>
            </a:r>
            <a:r>
              <a:rPr lang="en-US"/>
              <a:t>That is </a:t>
            </a:r>
            <a:r>
              <a:rPr b="1" lang="en-US"/>
              <a:t>t</a:t>
            </a:r>
            <a:r>
              <a:rPr lang="en-US"/>
              <a:t>he null value  is not allowed for that attribute.</a:t>
            </a:r>
            <a:endParaRPr/>
          </a:p>
          <a:p>
            <a:pPr indent="-342900" lvl="0" marL="342900" rtl="0" algn="l">
              <a:spcBef>
                <a:spcPts val="496"/>
              </a:spcBef>
              <a:spcAft>
                <a:spcPts val="0"/>
              </a:spcAft>
              <a:buClr>
                <a:schemeClr val="dk1"/>
              </a:buClr>
              <a:buSzPct val="100000"/>
              <a:buNone/>
            </a:pPr>
            <a:r>
              <a:t/>
            </a:r>
            <a:endParaRPr>
              <a:solidFill>
                <a:srgbClr val="FF0000"/>
              </a:solidFill>
            </a:endParaRPr>
          </a:p>
          <a:p>
            <a:pPr indent="-342900" lvl="0" marL="342900" rtl="0" algn="l">
              <a:spcBef>
                <a:spcPts val="496"/>
              </a:spcBef>
              <a:spcAft>
                <a:spcPts val="0"/>
              </a:spcAft>
              <a:buClr>
                <a:schemeClr val="dk1"/>
              </a:buClr>
              <a:buSzPct val="100000"/>
              <a:buNone/>
            </a:pPr>
            <a:r>
              <a:rPr b="1" lang="en-US"/>
              <a:t>Example: </a:t>
            </a:r>
            <a:endParaRPr/>
          </a:p>
          <a:p>
            <a:pPr indent="15875" lvl="0" marL="342900" rtl="0" algn="l">
              <a:spcBef>
                <a:spcPts val="496"/>
              </a:spcBef>
              <a:spcAft>
                <a:spcPts val="0"/>
              </a:spcAft>
              <a:buClr>
                <a:schemeClr val="dk1"/>
              </a:buClr>
              <a:buSzPct val="100000"/>
              <a:buNone/>
            </a:pPr>
            <a:r>
              <a:rPr b="1" lang="en-US"/>
              <a:t>create table </a:t>
            </a:r>
            <a:r>
              <a:rPr b="1" i="1" lang="en-US"/>
              <a:t>instructor</a:t>
            </a:r>
            <a:endParaRPr/>
          </a:p>
          <a:p>
            <a:pPr indent="15875" lvl="0" marL="342900" rtl="0" algn="l">
              <a:spcBef>
                <a:spcPts val="496"/>
              </a:spcBef>
              <a:spcAft>
                <a:spcPts val="0"/>
              </a:spcAft>
              <a:buClr>
                <a:schemeClr val="dk1"/>
              </a:buClr>
              <a:buSzPct val="100000"/>
              <a:buNone/>
            </a:pPr>
            <a:r>
              <a:rPr lang="en-US"/>
              <a:t>(</a:t>
            </a:r>
            <a:r>
              <a:rPr i="1" lang="en-US"/>
              <a:t>ID </a:t>
            </a:r>
            <a:r>
              <a:rPr b="1" i="1" lang="en-US"/>
              <a:t>varchar (5),</a:t>
            </a:r>
            <a:endParaRPr/>
          </a:p>
          <a:p>
            <a:pPr indent="15875" lvl="0" marL="342900" rtl="0" algn="l">
              <a:spcBef>
                <a:spcPts val="496"/>
              </a:spcBef>
              <a:spcAft>
                <a:spcPts val="0"/>
              </a:spcAft>
              <a:buClr>
                <a:srgbClr val="FF0000"/>
              </a:buClr>
              <a:buSzPct val="100000"/>
              <a:buNone/>
            </a:pPr>
            <a:r>
              <a:rPr i="1" lang="en-US">
                <a:solidFill>
                  <a:srgbClr val="FF0000"/>
                </a:solidFill>
              </a:rPr>
              <a:t>name </a:t>
            </a:r>
            <a:r>
              <a:rPr b="1" i="1" lang="en-US">
                <a:solidFill>
                  <a:srgbClr val="FF0000"/>
                </a:solidFill>
              </a:rPr>
              <a:t>varchar (20) not null,</a:t>
            </a:r>
            <a:endParaRPr/>
          </a:p>
          <a:p>
            <a:pPr indent="15875" lvl="0" marL="342900" rtl="0" algn="l">
              <a:spcBef>
                <a:spcPts val="496"/>
              </a:spcBef>
              <a:spcAft>
                <a:spcPts val="0"/>
              </a:spcAft>
              <a:buClr>
                <a:schemeClr val="dk1"/>
              </a:buClr>
              <a:buSzPct val="100000"/>
              <a:buNone/>
            </a:pPr>
            <a:r>
              <a:rPr i="1" lang="en-US"/>
              <a:t>dept name </a:t>
            </a:r>
            <a:r>
              <a:rPr b="1" i="1" lang="en-US"/>
              <a:t>varchar (20),</a:t>
            </a:r>
            <a:endParaRPr/>
          </a:p>
          <a:p>
            <a:pPr indent="15875" lvl="0" marL="342900" rtl="0" algn="l">
              <a:spcBef>
                <a:spcPts val="496"/>
              </a:spcBef>
              <a:spcAft>
                <a:spcPts val="0"/>
              </a:spcAft>
              <a:buClr>
                <a:schemeClr val="dk1"/>
              </a:buClr>
              <a:buSzPct val="100000"/>
              <a:buNone/>
            </a:pPr>
            <a:r>
              <a:rPr i="1" lang="en-US"/>
              <a:t>salary </a:t>
            </a:r>
            <a:r>
              <a:rPr b="1" i="1" lang="en-US"/>
              <a:t>numeric (8,2),</a:t>
            </a:r>
            <a:endParaRPr/>
          </a:p>
          <a:p>
            <a:pPr indent="15875" lvl="0" marL="342900" rtl="0" algn="l">
              <a:spcBef>
                <a:spcPts val="496"/>
              </a:spcBef>
              <a:spcAft>
                <a:spcPts val="0"/>
              </a:spcAft>
              <a:buClr>
                <a:schemeClr val="dk1"/>
              </a:buClr>
              <a:buSzPct val="100000"/>
              <a:buNone/>
            </a:pPr>
            <a:r>
              <a:rPr b="1" lang="en-US"/>
              <a:t>primary key (</a:t>
            </a:r>
            <a:r>
              <a:rPr b="1" i="1" lang="en-US"/>
              <a:t>ID),</a:t>
            </a:r>
            <a:endParaRPr/>
          </a:p>
          <a:p>
            <a:pPr indent="15875" lvl="0" marL="342900" rtl="0" algn="l">
              <a:spcBef>
                <a:spcPts val="496"/>
              </a:spcBef>
              <a:spcAft>
                <a:spcPts val="0"/>
              </a:spcAft>
              <a:buClr>
                <a:schemeClr val="dk1"/>
              </a:buClr>
              <a:buSzPct val="100000"/>
              <a:buNone/>
            </a:pPr>
            <a:r>
              <a:rPr b="1" lang="en-US"/>
              <a:t>foreign key (</a:t>
            </a:r>
            <a:r>
              <a:rPr b="1" i="1" lang="en-US"/>
              <a:t>dept name) references department);</a:t>
            </a:r>
            <a:endParaRPr b="1" i="1">
              <a:solidFill>
                <a:srgbClr val="FF0000"/>
              </a:solidFill>
            </a:endParaRPr>
          </a:p>
          <a:p>
            <a:pPr indent="-342900" lvl="0" marL="342900" rtl="0" algn="l">
              <a:spcBef>
                <a:spcPts val="496"/>
              </a:spcBef>
              <a:spcAft>
                <a:spcPts val="0"/>
              </a:spcAft>
              <a:buClr>
                <a:schemeClr val="dk1"/>
              </a:buClr>
              <a:buSzPct val="100000"/>
              <a:buNone/>
            </a:pPr>
            <a:r>
              <a:t/>
            </a:r>
            <a:endParaRPr/>
          </a:p>
          <a:p>
            <a:pPr indent="-342900" lvl="0" marL="342900" rtl="0" algn="l">
              <a:spcBef>
                <a:spcPts val="496"/>
              </a:spcBef>
              <a:spcAft>
                <a:spcPts val="0"/>
              </a:spcAft>
              <a:buClr>
                <a:schemeClr val="dk1"/>
              </a:buClr>
              <a:buSzPct val="100000"/>
              <a:buNone/>
            </a:pPr>
            <a:r>
              <a:rPr i="1" lang="en-US"/>
              <a:t>	</a:t>
            </a:r>
            <a:endParaRPr b="1" i="1"/>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9"/>
          <p:cNvSpPr txBox="1"/>
          <p:nvPr>
            <p:ph type="title"/>
          </p:nvPr>
        </p:nvSpPr>
        <p:spPr>
          <a:xfrm>
            <a:off x="457200" y="274638"/>
            <a:ext cx="8229600" cy="61504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 Constraints</a:t>
            </a:r>
            <a:endParaRPr/>
          </a:p>
        </p:txBody>
      </p:sp>
      <p:sp>
        <p:nvSpPr>
          <p:cNvPr id="325" name="Google Shape;325;p39"/>
          <p:cNvSpPr txBox="1"/>
          <p:nvPr>
            <p:ph idx="1" type="body"/>
          </p:nvPr>
        </p:nvSpPr>
        <p:spPr>
          <a:xfrm>
            <a:off x="222422" y="988541"/>
            <a:ext cx="8686800" cy="565939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0000"/>
              </a:buClr>
              <a:buSzPts val="3200"/>
              <a:buNone/>
            </a:pPr>
            <a:r>
              <a:rPr b="1" lang="en-US">
                <a:solidFill>
                  <a:srgbClr val="FF0000"/>
                </a:solidFill>
              </a:rPr>
              <a:t>Unique Constraint</a:t>
            </a:r>
            <a:endParaRPr/>
          </a:p>
          <a:p>
            <a:pPr indent="-342900" lvl="0" marL="342900" rtl="0" algn="l">
              <a:spcBef>
                <a:spcPts val="640"/>
              </a:spcBef>
              <a:spcAft>
                <a:spcPts val="0"/>
              </a:spcAft>
              <a:buClr>
                <a:schemeClr val="dk1"/>
              </a:buClr>
              <a:buSzPts val="3200"/>
              <a:buChar char="•"/>
            </a:pPr>
            <a:r>
              <a:rPr b="1" lang="en-US"/>
              <a:t>unique (</a:t>
            </a:r>
            <a:r>
              <a:rPr b="1" i="1" lang="en-US"/>
              <a:t>Aj1 , Aj2, . . . , Ajm )</a:t>
            </a:r>
            <a:endParaRPr/>
          </a:p>
          <a:p>
            <a:pPr indent="-342900" lvl="0" marL="342900" rtl="0" algn="l">
              <a:spcBef>
                <a:spcPts val="640"/>
              </a:spcBef>
              <a:spcAft>
                <a:spcPts val="0"/>
              </a:spcAft>
              <a:buClr>
                <a:schemeClr val="dk1"/>
              </a:buClr>
              <a:buSzPts val="3200"/>
              <a:buChar char="•"/>
            </a:pPr>
            <a:r>
              <a:rPr b="1" lang="en-US"/>
              <a:t>attributes </a:t>
            </a:r>
            <a:r>
              <a:rPr b="1" i="1" lang="en-US"/>
              <a:t>Aj1 , Aj2, . . . , Ajm </a:t>
            </a:r>
            <a:endParaRPr/>
          </a:p>
          <a:p>
            <a:pPr indent="-342900" lvl="0" marL="342900" rtl="0" algn="l">
              <a:spcBef>
                <a:spcPts val="640"/>
              </a:spcBef>
              <a:spcAft>
                <a:spcPts val="0"/>
              </a:spcAft>
              <a:buClr>
                <a:schemeClr val="dk1"/>
              </a:buClr>
              <a:buSzPts val="3200"/>
              <a:buNone/>
            </a:pPr>
            <a:r>
              <a:rPr lang="en-US"/>
              <a:t>	key; that is, no two tuples in the relation can be equal on all the listed attributes.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US" sz="4000"/>
              <a:t>SQL</a:t>
            </a:r>
            <a:endParaRPr/>
          </a:p>
        </p:txBody>
      </p:sp>
      <p:sp>
        <p:nvSpPr>
          <p:cNvPr id="107" name="Google Shape;107;p4"/>
          <p:cNvSpPr txBox="1"/>
          <p:nvPr>
            <p:ph idx="1" type="body"/>
          </p:nvPr>
        </p:nvSpPr>
        <p:spPr>
          <a:xfrm>
            <a:off x="381000" y="1219200"/>
            <a:ext cx="8458200" cy="51054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US" sz="2400">
                <a:latin typeface="Times New Roman"/>
                <a:ea typeface="Times New Roman"/>
                <a:cs typeface="Times New Roman"/>
                <a:sym typeface="Times New Roman"/>
              </a:rPr>
              <a:t>Structured Query Language(SQL) as we all know is the database language by the use of which we can perform certain operations on the existing database and also we can use this language to create a database. SQL uses certain commands like Create, Drop, Insert etc. to carry out the required tasks.</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These SQL commands are mainly categorized into four categories as:</a:t>
            </a:r>
            <a:endParaRPr/>
          </a:p>
          <a:p>
            <a:pPr indent="-342900" lvl="0" marL="342900" rtl="0" algn="just">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DDL – Data Definition Language</a:t>
            </a:r>
            <a:endParaRPr/>
          </a:p>
          <a:p>
            <a:pPr indent="-342900" lvl="0" marL="342900" rtl="0" algn="just">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DML – Data Manipulation Language</a:t>
            </a:r>
            <a:endParaRPr/>
          </a:p>
          <a:p>
            <a:pPr indent="-342900" lvl="0" marL="342900" rtl="0" algn="just">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DCL – Data Control Language</a:t>
            </a:r>
            <a:endParaRPr/>
          </a:p>
          <a:p>
            <a:pPr indent="-342900" lvl="0" marL="342900" rtl="0" algn="just">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TCL – Transaction Control Language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0"/>
          <p:cNvSpPr txBox="1"/>
          <p:nvPr>
            <p:ph type="title"/>
          </p:nvPr>
        </p:nvSpPr>
        <p:spPr>
          <a:xfrm>
            <a:off x="457200" y="274638"/>
            <a:ext cx="8229600" cy="61504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 Constraints</a:t>
            </a:r>
            <a:endParaRPr/>
          </a:p>
        </p:txBody>
      </p:sp>
      <p:sp>
        <p:nvSpPr>
          <p:cNvPr id="332" name="Google Shape;332;p40"/>
          <p:cNvSpPr txBox="1"/>
          <p:nvPr>
            <p:ph idx="1" type="body"/>
          </p:nvPr>
        </p:nvSpPr>
        <p:spPr>
          <a:xfrm>
            <a:off x="222422" y="988541"/>
            <a:ext cx="8686800" cy="5659394"/>
          </a:xfrm>
          <a:prstGeom prst="rect">
            <a:avLst/>
          </a:prstGeom>
          <a:noFill/>
          <a:ln>
            <a:noFill/>
          </a:ln>
        </p:spPr>
        <p:txBody>
          <a:bodyPr anchorCtr="0" anchor="t" bIns="45700" lIns="91425" spcFirstLastPara="1" rIns="91425" wrap="square" tIns="45700">
            <a:normAutofit fontScale="32500" lnSpcReduction="20000"/>
          </a:bodyPr>
          <a:lstStyle/>
          <a:p>
            <a:pPr indent="-342900" lvl="0" marL="342900" rtl="0" algn="l">
              <a:spcBef>
                <a:spcPts val="0"/>
              </a:spcBef>
              <a:spcAft>
                <a:spcPts val="0"/>
              </a:spcAft>
              <a:buClr>
                <a:srgbClr val="FF0000"/>
              </a:buClr>
              <a:buSzPct val="100000"/>
              <a:buNone/>
            </a:pPr>
            <a:r>
              <a:rPr b="1" lang="en-US" sz="9800">
                <a:solidFill>
                  <a:srgbClr val="FF0000"/>
                </a:solidFill>
              </a:rPr>
              <a:t>The check Clause</a:t>
            </a:r>
            <a:endParaRPr/>
          </a:p>
          <a:p>
            <a:pPr indent="-342900" lvl="0" marL="342900" rtl="0" algn="l">
              <a:spcBef>
                <a:spcPts val="468"/>
              </a:spcBef>
              <a:spcAft>
                <a:spcPts val="0"/>
              </a:spcAft>
              <a:buClr>
                <a:schemeClr val="dk1"/>
              </a:buClr>
              <a:buSzPct val="100000"/>
              <a:buChar char="•"/>
            </a:pPr>
            <a:r>
              <a:rPr lang="en-US" sz="7200"/>
              <a:t>The clause </a:t>
            </a:r>
            <a:r>
              <a:rPr b="1" lang="en-US" sz="7200"/>
              <a:t>check(</a:t>
            </a:r>
            <a:r>
              <a:rPr b="1" i="1" lang="en-US" sz="7200"/>
              <a:t>P) specifies a predicate </a:t>
            </a:r>
            <a:r>
              <a:rPr i="1" lang="en-US" sz="7200"/>
              <a:t>P that must be satisfied by every tuple in a relation.</a:t>
            </a:r>
            <a:endParaRPr/>
          </a:p>
          <a:p>
            <a:pPr indent="-342900" lvl="0" marL="342900" rtl="0" algn="l">
              <a:spcBef>
                <a:spcPts val="468"/>
              </a:spcBef>
              <a:spcAft>
                <a:spcPts val="0"/>
              </a:spcAft>
              <a:buClr>
                <a:schemeClr val="dk1"/>
              </a:buClr>
              <a:buSzPct val="100000"/>
              <a:buChar char="•"/>
            </a:pPr>
            <a:r>
              <a:rPr b="1" lang="en-US" sz="7200"/>
              <a:t>ensure that attribute values satisfy </a:t>
            </a:r>
            <a:r>
              <a:rPr lang="en-US" sz="7200"/>
              <a:t>specified conditions</a:t>
            </a:r>
            <a:endParaRPr/>
          </a:p>
          <a:p>
            <a:pPr indent="-342900" lvl="0" marL="342900" rtl="0" algn="l">
              <a:spcBef>
                <a:spcPts val="468"/>
              </a:spcBef>
              <a:spcAft>
                <a:spcPts val="0"/>
              </a:spcAft>
              <a:buClr>
                <a:schemeClr val="dk1"/>
              </a:buClr>
              <a:buSzPct val="100000"/>
              <a:buChar char="•"/>
            </a:pPr>
            <a:r>
              <a:rPr lang="en-US" sz="7200"/>
              <a:t>Example:</a:t>
            </a:r>
            <a:endParaRPr/>
          </a:p>
          <a:p>
            <a:pPr indent="15875" lvl="0" marL="342900" rtl="0" algn="l">
              <a:spcBef>
                <a:spcPts val="468"/>
              </a:spcBef>
              <a:spcAft>
                <a:spcPts val="0"/>
              </a:spcAft>
              <a:buClr>
                <a:schemeClr val="dk1"/>
              </a:buClr>
              <a:buSzPct val="100000"/>
              <a:buNone/>
            </a:pPr>
            <a:r>
              <a:rPr b="1" lang="en-US" sz="7200"/>
              <a:t>create table </a:t>
            </a:r>
            <a:r>
              <a:rPr b="1" i="1" lang="en-US" sz="7200"/>
              <a:t>section</a:t>
            </a:r>
            <a:endParaRPr/>
          </a:p>
          <a:p>
            <a:pPr indent="15875" lvl="0" marL="342900" rtl="0" algn="l">
              <a:spcBef>
                <a:spcPts val="468"/>
              </a:spcBef>
              <a:spcAft>
                <a:spcPts val="0"/>
              </a:spcAft>
              <a:buClr>
                <a:schemeClr val="dk1"/>
              </a:buClr>
              <a:buSzPct val="100000"/>
              <a:buNone/>
            </a:pPr>
            <a:r>
              <a:rPr lang="en-US" sz="7200"/>
              <a:t>(</a:t>
            </a:r>
            <a:r>
              <a:rPr i="1" lang="en-US" sz="7200"/>
              <a:t>course id </a:t>
            </a:r>
            <a:r>
              <a:rPr b="1" i="1" lang="en-US" sz="7200"/>
              <a:t>varchar (8),</a:t>
            </a:r>
            <a:endParaRPr/>
          </a:p>
          <a:p>
            <a:pPr indent="15875" lvl="0" marL="342900" rtl="0" algn="l">
              <a:spcBef>
                <a:spcPts val="468"/>
              </a:spcBef>
              <a:spcAft>
                <a:spcPts val="0"/>
              </a:spcAft>
              <a:buClr>
                <a:schemeClr val="dk1"/>
              </a:buClr>
              <a:buSzPct val="100000"/>
              <a:buNone/>
            </a:pPr>
            <a:r>
              <a:rPr i="1" lang="en-US" sz="7200"/>
              <a:t>sec id </a:t>
            </a:r>
            <a:r>
              <a:rPr b="1" i="1" lang="en-US" sz="7200"/>
              <a:t>varchar (8),</a:t>
            </a:r>
            <a:endParaRPr/>
          </a:p>
          <a:p>
            <a:pPr indent="15875" lvl="0" marL="342900" rtl="0" algn="l">
              <a:spcBef>
                <a:spcPts val="468"/>
              </a:spcBef>
              <a:spcAft>
                <a:spcPts val="0"/>
              </a:spcAft>
              <a:buClr>
                <a:schemeClr val="dk1"/>
              </a:buClr>
              <a:buSzPct val="100000"/>
              <a:buNone/>
            </a:pPr>
            <a:r>
              <a:rPr i="1" lang="en-US" sz="7200"/>
              <a:t>semester </a:t>
            </a:r>
            <a:r>
              <a:rPr b="1" i="1" lang="en-US" sz="7200"/>
              <a:t>varchar (6),</a:t>
            </a:r>
            <a:endParaRPr/>
          </a:p>
          <a:p>
            <a:pPr indent="15875" lvl="0" marL="342900" rtl="0" algn="l">
              <a:spcBef>
                <a:spcPts val="468"/>
              </a:spcBef>
              <a:spcAft>
                <a:spcPts val="0"/>
              </a:spcAft>
              <a:buClr>
                <a:schemeClr val="dk1"/>
              </a:buClr>
              <a:buSzPct val="100000"/>
              <a:buNone/>
            </a:pPr>
            <a:r>
              <a:rPr i="1" lang="en-US" sz="7200"/>
              <a:t>year </a:t>
            </a:r>
            <a:r>
              <a:rPr b="1" i="1" lang="en-US" sz="7200"/>
              <a:t>numeric (4),</a:t>
            </a:r>
            <a:endParaRPr/>
          </a:p>
          <a:p>
            <a:pPr indent="15875" lvl="0" marL="342900" rtl="0" algn="l">
              <a:spcBef>
                <a:spcPts val="468"/>
              </a:spcBef>
              <a:spcAft>
                <a:spcPts val="0"/>
              </a:spcAft>
              <a:buClr>
                <a:schemeClr val="dk1"/>
              </a:buClr>
              <a:buSzPct val="100000"/>
              <a:buNone/>
            </a:pPr>
            <a:r>
              <a:rPr i="1" lang="en-US" sz="7200"/>
              <a:t>building </a:t>
            </a:r>
            <a:r>
              <a:rPr b="1" i="1" lang="en-US" sz="7200"/>
              <a:t>varchar (15),</a:t>
            </a:r>
            <a:endParaRPr/>
          </a:p>
          <a:p>
            <a:pPr indent="15875" lvl="0" marL="342900" rtl="0" algn="l">
              <a:spcBef>
                <a:spcPts val="468"/>
              </a:spcBef>
              <a:spcAft>
                <a:spcPts val="0"/>
              </a:spcAft>
              <a:buClr>
                <a:schemeClr val="dk1"/>
              </a:buClr>
              <a:buSzPct val="100000"/>
              <a:buNone/>
            </a:pPr>
            <a:r>
              <a:rPr i="1" lang="en-US" sz="7200"/>
              <a:t>room number </a:t>
            </a:r>
            <a:r>
              <a:rPr b="1" i="1" lang="en-US" sz="7200"/>
              <a:t>varchar (7),</a:t>
            </a:r>
            <a:endParaRPr/>
          </a:p>
          <a:p>
            <a:pPr indent="15875" lvl="0" marL="342900" rtl="0" algn="l">
              <a:spcBef>
                <a:spcPts val="468"/>
              </a:spcBef>
              <a:spcAft>
                <a:spcPts val="0"/>
              </a:spcAft>
              <a:buClr>
                <a:schemeClr val="dk1"/>
              </a:buClr>
              <a:buSzPct val="100000"/>
              <a:buNone/>
            </a:pPr>
            <a:r>
              <a:rPr i="1" lang="en-US" sz="7200"/>
              <a:t>time slot id </a:t>
            </a:r>
            <a:r>
              <a:rPr b="1" i="1" lang="en-US" sz="7200"/>
              <a:t>varchar (4),</a:t>
            </a:r>
            <a:endParaRPr/>
          </a:p>
          <a:p>
            <a:pPr indent="15875" lvl="0" marL="342900" rtl="0" algn="l">
              <a:spcBef>
                <a:spcPts val="468"/>
              </a:spcBef>
              <a:spcAft>
                <a:spcPts val="0"/>
              </a:spcAft>
              <a:buClr>
                <a:schemeClr val="dk1"/>
              </a:buClr>
              <a:buSzPct val="100000"/>
              <a:buNone/>
            </a:pPr>
            <a:r>
              <a:rPr b="1" lang="en-US" sz="7200"/>
              <a:t>primary key (</a:t>
            </a:r>
            <a:r>
              <a:rPr b="1" i="1" lang="en-US" sz="7200"/>
              <a:t>course id),</a:t>
            </a:r>
            <a:endParaRPr/>
          </a:p>
          <a:p>
            <a:pPr indent="15875" lvl="0" marL="342900" rtl="0" algn="l">
              <a:spcBef>
                <a:spcPts val="468"/>
              </a:spcBef>
              <a:spcAft>
                <a:spcPts val="0"/>
              </a:spcAft>
              <a:buClr>
                <a:srgbClr val="FF0000"/>
              </a:buClr>
              <a:buSzPct val="100000"/>
              <a:buNone/>
            </a:pPr>
            <a:r>
              <a:rPr b="1" lang="en-US" sz="7200">
                <a:solidFill>
                  <a:srgbClr val="FF0000"/>
                </a:solidFill>
              </a:rPr>
              <a:t>check (</a:t>
            </a:r>
            <a:r>
              <a:rPr b="1" i="1" lang="en-US" sz="7200">
                <a:solidFill>
                  <a:srgbClr val="FF0000"/>
                </a:solidFill>
              </a:rPr>
              <a:t>semester in (’RAINFall’, ’Winter’, ’Spring’, ’Summer’)));</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1"/>
          <p:cNvSpPr txBox="1"/>
          <p:nvPr>
            <p:ph type="title"/>
          </p:nvPr>
        </p:nvSpPr>
        <p:spPr>
          <a:xfrm>
            <a:off x="457200" y="274638"/>
            <a:ext cx="8229600" cy="61504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Constraints</a:t>
            </a:r>
            <a:endParaRPr/>
          </a:p>
        </p:txBody>
      </p:sp>
      <p:sp>
        <p:nvSpPr>
          <p:cNvPr id="339" name="Google Shape;339;p41"/>
          <p:cNvSpPr txBox="1"/>
          <p:nvPr>
            <p:ph idx="1" type="body"/>
          </p:nvPr>
        </p:nvSpPr>
        <p:spPr>
          <a:xfrm>
            <a:off x="222422" y="988541"/>
            <a:ext cx="8686800" cy="565939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FF0000"/>
              </a:buClr>
              <a:buSzPts val="2000"/>
              <a:buNone/>
            </a:pPr>
            <a:r>
              <a:rPr b="1" lang="en-US" sz="2000">
                <a:solidFill>
                  <a:srgbClr val="FF0000"/>
                </a:solidFill>
              </a:rPr>
              <a:t>Referential Integrity</a:t>
            </a:r>
            <a:endParaRPr/>
          </a:p>
          <a:p>
            <a:pPr indent="-342900" lvl="0" marL="342900" rtl="0" algn="l">
              <a:spcBef>
                <a:spcPts val="400"/>
              </a:spcBef>
              <a:spcAft>
                <a:spcPts val="0"/>
              </a:spcAft>
              <a:buClr>
                <a:schemeClr val="dk1"/>
              </a:buClr>
              <a:buSzPts val="2000"/>
              <a:buChar char="•"/>
            </a:pPr>
            <a:r>
              <a:rPr lang="en-US" sz="2000"/>
              <a:t>ensure that a value in one relation for a given set of attributes also appears for a certain set of attributes in another relation. </a:t>
            </a:r>
            <a:endParaRPr/>
          </a:p>
          <a:p>
            <a:pPr indent="-342900" lvl="0" marL="342900" rtl="0" algn="l">
              <a:spcBef>
                <a:spcPts val="400"/>
              </a:spcBef>
              <a:spcAft>
                <a:spcPts val="0"/>
              </a:spcAft>
              <a:buClr>
                <a:schemeClr val="dk1"/>
              </a:buClr>
              <a:buSzPts val="2000"/>
              <a:buChar char="•"/>
            </a:pPr>
            <a:r>
              <a:rPr lang="en-US" sz="2000"/>
              <a:t>Foreign keys can be specified as part of the SQL </a:t>
            </a:r>
            <a:r>
              <a:rPr b="1" lang="en-US" sz="2000"/>
              <a:t>create table statement by using </a:t>
            </a:r>
            <a:r>
              <a:rPr lang="en-US" sz="2000"/>
              <a:t>the </a:t>
            </a:r>
            <a:r>
              <a:rPr b="1" lang="en-US" sz="2000"/>
              <a:t>foreign key clause </a:t>
            </a:r>
            <a:endParaRPr/>
          </a:p>
          <a:p>
            <a:pPr indent="-342900" lvl="0" marL="342900" rtl="0" algn="l">
              <a:spcBef>
                <a:spcPts val="400"/>
              </a:spcBef>
              <a:spcAft>
                <a:spcPts val="0"/>
              </a:spcAft>
              <a:buClr>
                <a:schemeClr val="dk1"/>
              </a:buClr>
              <a:buSzPts val="2000"/>
              <a:buChar char="•"/>
            </a:pPr>
            <a:r>
              <a:rPr b="1" i="1" lang="en-US" sz="2000"/>
              <a:t>Example: </a:t>
            </a:r>
            <a:r>
              <a:rPr i="1" lang="en-US" sz="2000"/>
              <a:t>“</a:t>
            </a:r>
            <a:r>
              <a:rPr b="1" i="1" lang="en-US" sz="2000"/>
              <a:t>foreign </a:t>
            </a:r>
            <a:r>
              <a:rPr b="1" lang="en-US" sz="2000"/>
              <a:t>key (</a:t>
            </a:r>
            <a:r>
              <a:rPr b="1" i="1" lang="en-US" sz="2000"/>
              <a:t>dept name) references department”</a:t>
            </a:r>
            <a:endParaRPr/>
          </a:p>
          <a:p>
            <a:pPr indent="-342900" lvl="0" marL="342900" rtl="0" algn="just">
              <a:spcBef>
                <a:spcPts val="400"/>
              </a:spcBef>
              <a:spcAft>
                <a:spcPts val="0"/>
              </a:spcAft>
              <a:buClr>
                <a:schemeClr val="dk1"/>
              </a:buClr>
              <a:buSzPts val="2000"/>
              <a:buChar char="•"/>
            </a:pPr>
            <a:r>
              <a:rPr lang="en-US" sz="2000"/>
              <a:t>Let </a:t>
            </a:r>
            <a:r>
              <a:rPr i="1" lang="en-US" sz="2000"/>
              <a:t>r1 and r2 be relations whose set of attributes are R1 and R2, respectively, with primary keys K1 and K2. The subset  of R2 is a </a:t>
            </a:r>
            <a:r>
              <a:rPr b="1" lang="en-US" sz="2000"/>
              <a:t>foreign key referencing </a:t>
            </a:r>
            <a:r>
              <a:rPr b="1" i="1" lang="en-US" sz="2000"/>
              <a:t>K1 in relation r1 if it is required that, for every tuple t2 in </a:t>
            </a:r>
            <a:r>
              <a:rPr i="1" lang="en-US" sz="2000"/>
              <a:t>r2, there must be a tuple t1 in r1 such that t1.K1 = t2..</a:t>
            </a:r>
            <a:endParaRPr/>
          </a:p>
          <a:p>
            <a:pPr indent="-342900" lvl="0" marL="342900" rtl="0" algn="just">
              <a:spcBef>
                <a:spcPts val="400"/>
              </a:spcBef>
              <a:spcAft>
                <a:spcPts val="0"/>
              </a:spcAft>
              <a:buClr>
                <a:schemeClr val="dk1"/>
              </a:buClr>
              <a:buSzPts val="2000"/>
              <a:buNone/>
            </a:pPr>
            <a:r>
              <a:t/>
            </a:r>
            <a:endParaRPr i="1" sz="2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2"/>
          <p:cNvSpPr txBox="1"/>
          <p:nvPr>
            <p:ph type="title"/>
          </p:nvPr>
        </p:nvSpPr>
        <p:spPr>
          <a:xfrm>
            <a:off x="457200" y="274638"/>
            <a:ext cx="8229600" cy="61504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Constraints</a:t>
            </a:r>
            <a:endParaRPr/>
          </a:p>
        </p:txBody>
      </p:sp>
      <p:sp>
        <p:nvSpPr>
          <p:cNvPr id="346" name="Google Shape;346;p42"/>
          <p:cNvSpPr txBox="1"/>
          <p:nvPr>
            <p:ph idx="1" type="body"/>
          </p:nvPr>
        </p:nvSpPr>
        <p:spPr>
          <a:xfrm>
            <a:off x="222422" y="988541"/>
            <a:ext cx="8686800" cy="565939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None/>
            </a:pPr>
            <a:r>
              <a:rPr b="1" lang="en-US" sz="2000"/>
              <a:t>Referential Integrity</a:t>
            </a:r>
            <a:endParaRPr/>
          </a:p>
          <a:p>
            <a:pPr indent="15875" lvl="0" marL="342900" rtl="0" algn="l">
              <a:spcBef>
                <a:spcPts val="400"/>
              </a:spcBef>
              <a:spcAft>
                <a:spcPts val="0"/>
              </a:spcAft>
              <a:buClr>
                <a:schemeClr val="dk1"/>
              </a:buClr>
              <a:buSzPts val="2000"/>
              <a:buNone/>
            </a:pPr>
            <a:r>
              <a:rPr b="1" lang="en-US" sz="2000"/>
              <a:t>create table </a:t>
            </a:r>
            <a:r>
              <a:rPr b="1" i="1" lang="en-US" sz="2000"/>
              <a:t>department</a:t>
            </a:r>
            <a:endParaRPr/>
          </a:p>
          <a:p>
            <a:pPr indent="15875" lvl="0" marL="342900" rtl="0" algn="l">
              <a:spcBef>
                <a:spcPts val="400"/>
              </a:spcBef>
              <a:spcAft>
                <a:spcPts val="0"/>
              </a:spcAft>
              <a:buClr>
                <a:schemeClr val="dk1"/>
              </a:buClr>
              <a:buSzPts val="2000"/>
              <a:buNone/>
            </a:pPr>
            <a:r>
              <a:rPr lang="en-US" sz="2000"/>
              <a:t>(</a:t>
            </a:r>
            <a:r>
              <a:rPr i="1" lang="en-US" sz="2000"/>
              <a:t>dept name </a:t>
            </a:r>
            <a:r>
              <a:rPr b="1" i="1" lang="en-US" sz="2000"/>
              <a:t>varchar (20),</a:t>
            </a:r>
            <a:endParaRPr/>
          </a:p>
          <a:p>
            <a:pPr indent="15875" lvl="0" marL="342900" rtl="0" algn="l">
              <a:spcBef>
                <a:spcPts val="400"/>
              </a:spcBef>
              <a:spcAft>
                <a:spcPts val="0"/>
              </a:spcAft>
              <a:buClr>
                <a:schemeClr val="dk1"/>
              </a:buClr>
              <a:buSzPts val="2000"/>
              <a:buNone/>
            </a:pPr>
            <a:r>
              <a:rPr i="1" lang="en-US" sz="2000"/>
              <a:t>Building name </a:t>
            </a:r>
            <a:r>
              <a:rPr b="1" i="1" lang="en-US" sz="2000"/>
              <a:t>varchar (15),</a:t>
            </a:r>
            <a:endParaRPr/>
          </a:p>
          <a:p>
            <a:pPr indent="15875" lvl="0" marL="342900" rtl="0" algn="l">
              <a:spcBef>
                <a:spcPts val="400"/>
              </a:spcBef>
              <a:spcAft>
                <a:spcPts val="0"/>
              </a:spcAft>
              <a:buClr>
                <a:schemeClr val="dk1"/>
              </a:buClr>
              <a:buSzPts val="2000"/>
              <a:buNone/>
            </a:pPr>
            <a:r>
              <a:rPr i="1" lang="en-US" sz="2000"/>
              <a:t>budget </a:t>
            </a:r>
            <a:r>
              <a:rPr b="1" i="1" lang="en-US" sz="2000"/>
              <a:t>numeric (12,2) check (budget &gt; 0),</a:t>
            </a:r>
            <a:endParaRPr/>
          </a:p>
          <a:p>
            <a:pPr indent="15875" lvl="0" marL="342900" rtl="0" algn="l">
              <a:spcBef>
                <a:spcPts val="400"/>
              </a:spcBef>
              <a:spcAft>
                <a:spcPts val="0"/>
              </a:spcAft>
              <a:buClr>
                <a:schemeClr val="dk1"/>
              </a:buClr>
              <a:buSzPts val="2000"/>
              <a:buNone/>
            </a:pPr>
            <a:r>
              <a:rPr b="1" lang="en-US" sz="2000"/>
              <a:t>primary key (</a:t>
            </a:r>
            <a:r>
              <a:rPr b="1" i="1" lang="en-US" sz="2000"/>
              <a:t>dept name))</a:t>
            </a:r>
            <a:endParaRPr/>
          </a:p>
          <a:p>
            <a:pPr indent="15875" lvl="0" marL="342900" rtl="0" algn="l">
              <a:spcBef>
                <a:spcPts val="400"/>
              </a:spcBef>
              <a:spcAft>
                <a:spcPts val="0"/>
              </a:spcAft>
              <a:buClr>
                <a:schemeClr val="dk1"/>
              </a:buClr>
              <a:buSzPts val="2000"/>
              <a:buNone/>
            </a:pPr>
            <a:r>
              <a:t/>
            </a:r>
            <a:endParaRPr b="1" i="1" sz="2000"/>
          </a:p>
          <a:p>
            <a:pPr indent="15875" lvl="0" marL="342900" rtl="0" algn="l">
              <a:spcBef>
                <a:spcPts val="400"/>
              </a:spcBef>
              <a:spcAft>
                <a:spcPts val="0"/>
              </a:spcAft>
              <a:buClr>
                <a:schemeClr val="dk1"/>
              </a:buClr>
              <a:buSzPts val="2000"/>
              <a:buNone/>
            </a:pPr>
            <a:r>
              <a:rPr b="1" lang="en-US" sz="2000"/>
              <a:t>create table </a:t>
            </a:r>
            <a:r>
              <a:rPr b="1" i="1" lang="en-US" sz="2000"/>
              <a:t>course</a:t>
            </a:r>
            <a:endParaRPr/>
          </a:p>
          <a:p>
            <a:pPr indent="15875" lvl="0" marL="342900" rtl="0" algn="l">
              <a:spcBef>
                <a:spcPts val="400"/>
              </a:spcBef>
              <a:spcAft>
                <a:spcPts val="0"/>
              </a:spcAft>
              <a:buClr>
                <a:schemeClr val="dk1"/>
              </a:buClr>
              <a:buSzPts val="2000"/>
              <a:buNone/>
            </a:pPr>
            <a:r>
              <a:rPr lang="en-US" sz="2000"/>
              <a:t>(</a:t>
            </a:r>
            <a:r>
              <a:rPr i="1" lang="en-US" sz="2000"/>
              <a:t>course id </a:t>
            </a:r>
            <a:r>
              <a:rPr b="1" i="1" lang="en-US" sz="2000"/>
              <a:t>varchar (8),</a:t>
            </a:r>
            <a:endParaRPr/>
          </a:p>
          <a:p>
            <a:pPr indent="15875" lvl="0" marL="342900" rtl="0" algn="l">
              <a:spcBef>
                <a:spcPts val="400"/>
              </a:spcBef>
              <a:spcAft>
                <a:spcPts val="0"/>
              </a:spcAft>
              <a:buClr>
                <a:schemeClr val="dk1"/>
              </a:buClr>
              <a:buSzPts val="2000"/>
              <a:buNone/>
            </a:pPr>
            <a:r>
              <a:rPr i="1" lang="en-US" sz="2000"/>
              <a:t>title </a:t>
            </a:r>
            <a:r>
              <a:rPr b="1" i="1" lang="en-US" sz="2000"/>
              <a:t>varchar (50),</a:t>
            </a:r>
            <a:endParaRPr/>
          </a:p>
          <a:p>
            <a:pPr indent="15875" lvl="0" marL="342900" rtl="0" algn="l">
              <a:spcBef>
                <a:spcPts val="400"/>
              </a:spcBef>
              <a:spcAft>
                <a:spcPts val="0"/>
              </a:spcAft>
              <a:buClr>
                <a:schemeClr val="dk1"/>
              </a:buClr>
              <a:buSzPts val="2000"/>
              <a:buNone/>
            </a:pPr>
            <a:r>
              <a:rPr i="1" lang="en-US" sz="2000"/>
              <a:t>dept name </a:t>
            </a:r>
            <a:r>
              <a:rPr b="1" i="1" lang="en-US" sz="2000"/>
              <a:t>varchar (20),</a:t>
            </a:r>
            <a:endParaRPr/>
          </a:p>
          <a:p>
            <a:pPr indent="15875" lvl="0" marL="342900" rtl="0" algn="l">
              <a:spcBef>
                <a:spcPts val="400"/>
              </a:spcBef>
              <a:spcAft>
                <a:spcPts val="0"/>
              </a:spcAft>
              <a:buClr>
                <a:schemeClr val="dk1"/>
              </a:buClr>
              <a:buSzPts val="2000"/>
              <a:buNone/>
            </a:pPr>
            <a:r>
              <a:rPr i="1" lang="en-US" sz="2000"/>
              <a:t>credits </a:t>
            </a:r>
            <a:r>
              <a:rPr b="1" i="1" lang="en-US" sz="2000"/>
              <a:t>numeric (2) check (credits &gt; 0),</a:t>
            </a:r>
            <a:endParaRPr/>
          </a:p>
          <a:p>
            <a:pPr indent="15875" lvl="0" marL="342900" rtl="0" algn="l">
              <a:spcBef>
                <a:spcPts val="400"/>
              </a:spcBef>
              <a:spcAft>
                <a:spcPts val="0"/>
              </a:spcAft>
              <a:buClr>
                <a:schemeClr val="dk1"/>
              </a:buClr>
              <a:buSzPts val="2000"/>
              <a:buNone/>
            </a:pPr>
            <a:r>
              <a:rPr b="1" lang="en-US" sz="2000"/>
              <a:t>primary key (</a:t>
            </a:r>
            <a:r>
              <a:rPr b="1" i="1" lang="en-US" sz="2000"/>
              <a:t>course id),</a:t>
            </a:r>
            <a:endParaRPr/>
          </a:p>
          <a:p>
            <a:pPr indent="15875" lvl="0" marL="342900" rtl="0" algn="l">
              <a:spcBef>
                <a:spcPts val="400"/>
              </a:spcBef>
              <a:spcAft>
                <a:spcPts val="0"/>
              </a:spcAft>
              <a:buClr>
                <a:srgbClr val="FF0000"/>
              </a:buClr>
              <a:buSzPts val="2000"/>
              <a:buNone/>
            </a:pPr>
            <a:r>
              <a:rPr b="1" lang="en-US" sz="2000">
                <a:solidFill>
                  <a:srgbClr val="FF0000"/>
                </a:solidFill>
              </a:rPr>
              <a:t>foreign key (</a:t>
            </a:r>
            <a:r>
              <a:rPr b="1" i="1" lang="en-US" sz="2000">
                <a:solidFill>
                  <a:srgbClr val="FF0000"/>
                </a:solidFill>
              </a:rPr>
              <a:t>dept name) references department)</a:t>
            </a:r>
            <a:endParaRPr i="1" sz="2000">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3"/>
          <p:cNvSpPr txBox="1"/>
          <p:nvPr>
            <p:ph type="title"/>
          </p:nvPr>
        </p:nvSpPr>
        <p:spPr>
          <a:xfrm>
            <a:off x="457200" y="274638"/>
            <a:ext cx="8229600" cy="61504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Constraints</a:t>
            </a:r>
            <a:endParaRPr/>
          </a:p>
        </p:txBody>
      </p:sp>
      <p:pic>
        <p:nvPicPr>
          <p:cNvPr id="353" name="Google Shape;353;p43"/>
          <p:cNvPicPr preferRelativeResize="0"/>
          <p:nvPr>
            <p:ph idx="1" type="body"/>
          </p:nvPr>
        </p:nvPicPr>
        <p:blipFill rotWithShape="1">
          <a:blip r:embed="rId3">
            <a:alphaModFix/>
          </a:blip>
          <a:srcRect b="0" l="0" r="0" t="0"/>
          <a:stretch/>
        </p:blipFill>
        <p:spPr>
          <a:xfrm>
            <a:off x="963827" y="827902"/>
            <a:ext cx="7216346" cy="2990335"/>
          </a:xfrm>
          <a:prstGeom prst="rect">
            <a:avLst/>
          </a:prstGeom>
          <a:noFill/>
          <a:ln>
            <a:noFill/>
          </a:ln>
        </p:spPr>
      </p:pic>
      <p:pic>
        <p:nvPicPr>
          <p:cNvPr id="354" name="Google Shape;354;p43"/>
          <p:cNvPicPr preferRelativeResize="0"/>
          <p:nvPr/>
        </p:nvPicPr>
        <p:blipFill rotWithShape="1">
          <a:blip r:embed="rId4">
            <a:alphaModFix/>
          </a:blip>
          <a:srcRect b="0" l="0" r="0" t="0"/>
          <a:stretch/>
        </p:blipFill>
        <p:spPr>
          <a:xfrm>
            <a:off x="926757" y="3813887"/>
            <a:ext cx="7265773" cy="2834047"/>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4"/>
          <p:cNvSpPr txBox="1"/>
          <p:nvPr>
            <p:ph type="title"/>
          </p:nvPr>
        </p:nvSpPr>
        <p:spPr>
          <a:xfrm>
            <a:off x="1426210" y="1528394"/>
            <a:ext cx="6453505" cy="2078989"/>
          </a:xfrm>
          <a:prstGeom prst="rect">
            <a:avLst/>
          </a:prstGeom>
          <a:noFill/>
          <a:ln>
            <a:noFill/>
          </a:ln>
        </p:spPr>
        <p:txBody>
          <a:bodyPr anchorCtr="0" anchor="ctr" bIns="0" lIns="0" spcFirstLastPara="1" rIns="0" wrap="square" tIns="12700">
            <a:spAutoFit/>
          </a:bodyPr>
          <a:lstStyle/>
          <a:p>
            <a:pPr indent="0" lvl="0" marL="0" rtl="0" algn="ctr">
              <a:lnSpc>
                <a:spcPct val="100000"/>
              </a:lnSpc>
              <a:spcBef>
                <a:spcPts val="0"/>
              </a:spcBef>
              <a:spcAft>
                <a:spcPts val="0"/>
              </a:spcAft>
              <a:buClr>
                <a:schemeClr val="dk1"/>
              </a:buClr>
              <a:buSzPts val="6600"/>
              <a:buFont typeface="Calibri"/>
              <a:buNone/>
            </a:pPr>
            <a:r>
              <a:rPr lang="en-US" sz="6600"/>
              <a:t>SQL</a:t>
            </a:r>
            <a:endParaRPr sz="6600"/>
          </a:p>
          <a:p>
            <a:pPr indent="0" lvl="0" marL="0" rtl="0" algn="ctr">
              <a:lnSpc>
                <a:spcPct val="100000"/>
              </a:lnSpc>
              <a:spcBef>
                <a:spcPts val="325"/>
              </a:spcBef>
              <a:spcAft>
                <a:spcPts val="0"/>
              </a:spcAft>
              <a:buClr>
                <a:schemeClr val="dk1"/>
              </a:buClr>
              <a:buSzPts val="6600"/>
              <a:buFont typeface="Calibri"/>
              <a:buNone/>
            </a:pPr>
            <a:r>
              <a:rPr lang="en-US" sz="6600"/>
              <a:t>Built-in Functions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5"/>
          <p:cNvSpPr txBox="1"/>
          <p:nvPr>
            <p:ph type="title"/>
          </p:nvPr>
        </p:nvSpPr>
        <p:spPr>
          <a:xfrm>
            <a:off x="535940" y="706881"/>
            <a:ext cx="6899275" cy="726440"/>
          </a:xfrm>
          <a:prstGeom prst="rect">
            <a:avLst/>
          </a:prstGeom>
          <a:noFill/>
          <a:ln>
            <a:noFill/>
          </a:ln>
        </p:spPr>
        <p:txBody>
          <a:bodyPr anchorCtr="0" anchor="ctr" bIns="0" lIns="0" spcFirstLastPara="1" rIns="0" wrap="square" tIns="12050">
            <a:spAutoFit/>
          </a:bodyPr>
          <a:lstStyle/>
          <a:p>
            <a:pPr indent="0" lvl="0" marL="12700" rtl="0" algn="ctr">
              <a:lnSpc>
                <a:spcPct val="100000"/>
              </a:lnSpc>
              <a:spcBef>
                <a:spcPts val="0"/>
              </a:spcBef>
              <a:spcAft>
                <a:spcPts val="0"/>
              </a:spcAft>
              <a:buClr>
                <a:schemeClr val="dk1"/>
              </a:buClr>
              <a:buSzPts val="4400"/>
              <a:buFont typeface="Calibri"/>
              <a:buNone/>
            </a:pPr>
            <a:r>
              <a:rPr lang="en-US"/>
              <a:t>What are Built-In Functions?</a:t>
            </a:r>
            <a:endParaRPr/>
          </a:p>
        </p:txBody>
      </p:sp>
      <p:sp>
        <p:nvSpPr>
          <p:cNvPr id="365" name="Google Shape;365;p45"/>
          <p:cNvSpPr txBox="1"/>
          <p:nvPr/>
        </p:nvSpPr>
        <p:spPr>
          <a:xfrm>
            <a:off x="318008" y="1598421"/>
            <a:ext cx="7992109" cy="2559803"/>
          </a:xfrm>
          <a:prstGeom prst="rect">
            <a:avLst/>
          </a:prstGeom>
          <a:noFill/>
          <a:ln>
            <a:noFill/>
          </a:ln>
        </p:spPr>
        <p:txBody>
          <a:bodyPr anchorCtr="0" anchor="t" bIns="0" lIns="0" spcFirstLastPara="1" rIns="0" wrap="square" tIns="8250">
            <a:spAutoFit/>
          </a:bodyPr>
          <a:lstStyle/>
          <a:p>
            <a:pPr indent="-228600" lvl="0" marL="241300" marR="5080" rtl="0" algn="l">
              <a:lnSpc>
                <a:spcPct val="101499"/>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rlito"/>
                <a:ea typeface="Carlito"/>
                <a:cs typeface="Carlito"/>
                <a:sym typeface="Carlito"/>
              </a:rPr>
              <a:t>In SQL a built-in function is a piece for programming that takes zero or  more inputs and returns a value.</a:t>
            </a:r>
            <a:endParaRPr b="0" i="0" sz="2000" u="none" cap="none" strike="noStrike">
              <a:solidFill>
                <a:schemeClr val="dk1"/>
              </a:solidFill>
              <a:latin typeface="Carlito"/>
              <a:ea typeface="Carlito"/>
              <a:cs typeface="Carlito"/>
              <a:sym typeface="Carlito"/>
            </a:endParaRPr>
          </a:p>
          <a:p>
            <a:pPr indent="-228600" lvl="0" marL="241300" marR="7620" rtl="0" algn="l">
              <a:lnSpc>
                <a:spcPct val="101499"/>
              </a:lnSpc>
              <a:spcBef>
                <a:spcPts val="125"/>
              </a:spcBef>
              <a:spcAft>
                <a:spcPts val="0"/>
              </a:spcAft>
              <a:buClr>
                <a:schemeClr val="dk1"/>
              </a:buClr>
              <a:buSzPts val="2000"/>
              <a:buFont typeface="Noto Sans Symbols"/>
              <a:buChar char="∙"/>
            </a:pPr>
            <a:r>
              <a:rPr b="0" i="0" lang="en-US" sz="2000" u="none" cap="none" strike="noStrike">
                <a:solidFill>
                  <a:schemeClr val="dk1"/>
                </a:solidFill>
                <a:latin typeface="Carlito"/>
                <a:ea typeface="Carlito"/>
                <a:cs typeface="Carlito"/>
                <a:sym typeface="Carlito"/>
              </a:rPr>
              <a:t>An example of a built-in function is ABS(), which when given a value  calculates the absolute (non-negative) value of the number.</a:t>
            </a:r>
            <a:endParaRPr b="0" i="0" sz="2000" u="none" cap="none" strike="noStrike">
              <a:solidFill>
                <a:schemeClr val="dk1"/>
              </a:solidFill>
              <a:latin typeface="Carlito"/>
              <a:ea typeface="Carlito"/>
              <a:cs typeface="Carlito"/>
              <a:sym typeface="Carlito"/>
            </a:endParaRPr>
          </a:p>
          <a:p>
            <a:pPr indent="-228600" lvl="0" marL="241300" marR="0" rtl="0" algn="l">
              <a:lnSpc>
                <a:spcPct val="100000"/>
              </a:lnSpc>
              <a:spcBef>
                <a:spcPts val="155"/>
              </a:spcBef>
              <a:spcAft>
                <a:spcPts val="0"/>
              </a:spcAft>
              <a:buClr>
                <a:schemeClr val="dk1"/>
              </a:buClr>
              <a:buSzPts val="2000"/>
              <a:buFont typeface="Noto Sans Symbols"/>
              <a:buChar char="∙"/>
            </a:pPr>
            <a:r>
              <a:rPr b="0" i="0" lang="en-US" sz="2000" u="none" cap="none" strike="noStrike">
                <a:solidFill>
                  <a:schemeClr val="dk1"/>
                </a:solidFill>
                <a:latin typeface="Carlito"/>
                <a:ea typeface="Carlito"/>
                <a:cs typeface="Carlito"/>
                <a:sym typeface="Carlito"/>
              </a:rPr>
              <a:t>ABS () are used to perform calculations.</a:t>
            </a:r>
            <a:endParaRPr b="0" i="0" sz="2000" u="none" cap="none" strike="noStrike">
              <a:solidFill>
                <a:schemeClr val="dk1"/>
              </a:solidFill>
              <a:latin typeface="Carlito"/>
              <a:ea typeface="Carlito"/>
              <a:cs typeface="Carlito"/>
              <a:sym typeface="Carlito"/>
            </a:endParaRPr>
          </a:p>
          <a:p>
            <a:pPr indent="-228600" lvl="0" marL="241300" marR="0" rtl="0" algn="l">
              <a:lnSpc>
                <a:spcPct val="100000"/>
              </a:lnSpc>
              <a:spcBef>
                <a:spcPts val="145"/>
              </a:spcBef>
              <a:spcAft>
                <a:spcPts val="0"/>
              </a:spcAft>
              <a:buClr>
                <a:schemeClr val="dk1"/>
              </a:buClr>
              <a:buSzPts val="2000"/>
              <a:buFont typeface="Noto Sans Symbols"/>
              <a:buChar char="∙"/>
            </a:pPr>
            <a:r>
              <a:rPr b="0" i="0" lang="en-US" sz="2000" u="none" cap="none" strike="noStrike">
                <a:solidFill>
                  <a:schemeClr val="dk1"/>
                </a:solidFill>
                <a:latin typeface="Carlito"/>
                <a:ea typeface="Carlito"/>
                <a:cs typeface="Carlito"/>
                <a:sym typeface="Carlito"/>
              </a:rPr>
              <a:t>GETDATE () are used to obtain a system value, such as the current date.</a:t>
            </a:r>
            <a:endParaRPr/>
          </a:p>
          <a:p>
            <a:pPr indent="-228600" lvl="0" marL="241300" marR="0" rtl="0" algn="l">
              <a:lnSpc>
                <a:spcPct val="100000"/>
              </a:lnSpc>
              <a:spcBef>
                <a:spcPts val="155"/>
              </a:spcBef>
              <a:spcAft>
                <a:spcPts val="0"/>
              </a:spcAft>
              <a:buClr>
                <a:schemeClr val="dk1"/>
              </a:buClr>
              <a:buSzPts val="2000"/>
              <a:buFont typeface="Noto Sans Symbols"/>
              <a:buChar char="∙"/>
            </a:pPr>
            <a:r>
              <a:rPr b="0" i="0" lang="en-US" sz="2000" u="none" cap="none" strike="noStrike">
                <a:solidFill>
                  <a:schemeClr val="dk1"/>
                </a:solidFill>
                <a:latin typeface="Carlito"/>
                <a:ea typeface="Carlito"/>
                <a:cs typeface="Carlito"/>
                <a:sym typeface="Carlito"/>
              </a:rPr>
              <a:t>LEFT (), are used to manipulate textual data.</a:t>
            </a:r>
            <a:endParaRPr b="0" i="0" sz="2000" u="none" cap="none" strike="noStrike">
              <a:solidFill>
                <a:schemeClr val="dk1"/>
              </a:solidFill>
              <a:latin typeface="Carlito"/>
              <a:ea typeface="Carlito"/>
              <a:cs typeface="Carlito"/>
              <a:sym typeface="Carlito"/>
            </a:endParaRPr>
          </a:p>
        </p:txBody>
      </p:sp>
      <p:sp>
        <p:nvSpPr>
          <p:cNvPr id="366" name="Google Shape;366;p45"/>
          <p:cNvSpPr/>
          <p:nvPr/>
        </p:nvSpPr>
        <p:spPr>
          <a:xfrm>
            <a:off x="2036445" y="4210050"/>
            <a:ext cx="4550410" cy="1454150"/>
          </a:xfrm>
          <a:custGeom>
            <a:rect b="b" l="l" r="r" t="t"/>
            <a:pathLst>
              <a:path extrusionOk="0" h="1454150" w="4550409">
                <a:moveTo>
                  <a:pt x="0" y="1454150"/>
                </a:moveTo>
                <a:lnTo>
                  <a:pt x="4550409" y="1454150"/>
                </a:lnTo>
                <a:lnTo>
                  <a:pt x="4550409" y="0"/>
                </a:lnTo>
                <a:lnTo>
                  <a:pt x="0" y="0"/>
                </a:lnTo>
                <a:lnTo>
                  <a:pt x="0" y="145415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7" name="Google Shape;367;p45"/>
          <p:cNvSpPr txBox="1"/>
          <p:nvPr/>
        </p:nvSpPr>
        <p:spPr>
          <a:xfrm>
            <a:off x="2115566" y="4261992"/>
            <a:ext cx="4396105" cy="1352550"/>
          </a:xfrm>
          <a:prstGeom prst="rect">
            <a:avLst/>
          </a:prstGeom>
          <a:solidFill>
            <a:srgbClr val="DDD9C3"/>
          </a:solidFill>
          <a:ln>
            <a:noFill/>
          </a:ln>
        </p:spPr>
        <p:txBody>
          <a:bodyPr anchorCtr="0" anchor="t" bIns="0" lIns="0" spcFirstLastPara="1" rIns="0" wrap="square" tIns="0">
            <a:spAutoFit/>
          </a:bodyPr>
          <a:lstStyle/>
          <a:p>
            <a:pPr indent="0" lvl="0" marL="17780" marR="0" rtl="0" algn="l">
              <a:lnSpc>
                <a:spcPct val="99642"/>
              </a:lnSpc>
              <a:spcBef>
                <a:spcPts val="0"/>
              </a:spcBef>
              <a:spcAft>
                <a:spcPts val="0"/>
              </a:spcAft>
              <a:buNone/>
            </a:pPr>
            <a:r>
              <a:rPr lang="en-US" sz="1400">
                <a:solidFill>
                  <a:schemeClr val="dk1"/>
                </a:solidFill>
                <a:latin typeface="Courier New"/>
                <a:ea typeface="Courier New"/>
                <a:cs typeface="Courier New"/>
                <a:sym typeface="Courier New"/>
              </a:rPr>
              <a:t>SELECT Name,</a:t>
            </a:r>
            <a:endParaRPr sz="1400">
              <a:solidFill>
                <a:schemeClr val="dk1"/>
              </a:solidFill>
              <a:latin typeface="Courier New"/>
              <a:ea typeface="Courier New"/>
              <a:cs typeface="Courier New"/>
              <a:sym typeface="Courier New"/>
            </a:endParaRPr>
          </a:p>
          <a:p>
            <a:pPr indent="746760" lvl="0" marL="17780" marR="1168400" rtl="0" algn="l">
              <a:lnSpc>
                <a:spcPct val="112857"/>
              </a:lnSpc>
              <a:spcBef>
                <a:spcPts val="85"/>
              </a:spcBef>
              <a:spcAft>
                <a:spcPts val="0"/>
              </a:spcAft>
              <a:buNone/>
            </a:pPr>
            <a:r>
              <a:rPr lang="en-US" sz="1400">
                <a:solidFill>
                  <a:srgbClr val="FF0000"/>
                </a:solidFill>
                <a:latin typeface="Courier New"/>
                <a:ea typeface="Courier New"/>
                <a:cs typeface="Courier New"/>
                <a:sym typeface="Courier New"/>
              </a:rPr>
              <a:t>ABS(</a:t>
            </a:r>
            <a:r>
              <a:rPr lang="en-US" sz="1400">
                <a:solidFill>
                  <a:schemeClr val="dk1"/>
                </a:solidFill>
                <a:latin typeface="Courier New"/>
                <a:ea typeface="Courier New"/>
                <a:cs typeface="Courier New"/>
                <a:sym typeface="Courier New"/>
              </a:rPr>
              <a:t>500 - ReorderPoint</a:t>
            </a:r>
            <a:r>
              <a:rPr lang="en-US" sz="1400">
                <a:solidFill>
                  <a:srgbClr val="FF0000"/>
                </a:solidFill>
                <a:latin typeface="Courier New"/>
                <a:ea typeface="Courier New"/>
                <a:cs typeface="Courier New"/>
                <a:sym typeface="Courier New"/>
              </a:rPr>
              <a:t>)  </a:t>
            </a:r>
            <a:r>
              <a:rPr lang="en-US" sz="1400">
                <a:solidFill>
                  <a:schemeClr val="dk1"/>
                </a:solidFill>
                <a:latin typeface="Courier New"/>
                <a:ea typeface="Courier New"/>
                <a:cs typeface="Courier New"/>
                <a:sym typeface="Courier New"/>
              </a:rPr>
              <a:t>ReorderPointDeviation</a:t>
            </a:r>
            <a:endParaRPr sz="1400">
              <a:solidFill>
                <a:schemeClr val="dk1"/>
              </a:solidFill>
              <a:latin typeface="Courier New"/>
              <a:ea typeface="Courier New"/>
              <a:cs typeface="Courier New"/>
              <a:sym typeface="Courier New"/>
            </a:endParaRPr>
          </a:p>
          <a:p>
            <a:pPr indent="0" lvl="0" marL="17780" marR="0" rtl="0" algn="l">
              <a:lnSpc>
                <a:spcPct val="107500"/>
              </a:lnSpc>
              <a:spcBef>
                <a:spcPts val="0"/>
              </a:spcBef>
              <a:spcAft>
                <a:spcPts val="0"/>
              </a:spcAft>
              <a:buNone/>
            </a:pPr>
            <a:r>
              <a:rPr lang="en-US" sz="1400">
                <a:solidFill>
                  <a:schemeClr val="dk1"/>
                </a:solidFill>
                <a:latin typeface="Courier New"/>
                <a:ea typeface="Courier New"/>
                <a:cs typeface="Courier New"/>
                <a:sym typeface="Courier New"/>
              </a:rPr>
              <a:t>FROM	production.Product</a:t>
            </a:r>
            <a:endParaRPr sz="1400">
              <a:solidFill>
                <a:schemeClr val="dk1"/>
              </a:solidFill>
              <a:latin typeface="Courier New"/>
              <a:ea typeface="Courier New"/>
              <a:cs typeface="Courier New"/>
              <a:sym typeface="Courier New"/>
            </a:endParaRPr>
          </a:p>
          <a:p>
            <a:pPr indent="0" lvl="0" marL="17780" marR="0" rtl="0" algn="l">
              <a:lnSpc>
                <a:spcPct val="116428"/>
              </a:lnSpc>
              <a:spcBef>
                <a:spcPts val="0"/>
              </a:spcBef>
              <a:spcAft>
                <a:spcPts val="0"/>
              </a:spcAft>
              <a:buNone/>
            </a:pPr>
            <a:r>
              <a:rPr lang="en-US" sz="1400">
                <a:solidFill>
                  <a:schemeClr val="dk1"/>
                </a:solidFill>
                <a:latin typeface="Courier New"/>
                <a:ea typeface="Courier New"/>
                <a:cs typeface="Courier New"/>
                <a:sym typeface="Courier New"/>
              </a:rPr>
              <a:t>WHERE	</a:t>
            </a:r>
            <a:r>
              <a:rPr lang="en-US" sz="1400">
                <a:solidFill>
                  <a:srgbClr val="FF0000"/>
                </a:solidFill>
                <a:latin typeface="Courier New"/>
                <a:ea typeface="Courier New"/>
                <a:cs typeface="Courier New"/>
                <a:sym typeface="Courier New"/>
              </a:rPr>
              <a:t>ABS(</a:t>
            </a:r>
            <a:r>
              <a:rPr lang="en-US" sz="1400">
                <a:solidFill>
                  <a:schemeClr val="dk1"/>
                </a:solidFill>
                <a:latin typeface="Courier New"/>
                <a:ea typeface="Courier New"/>
                <a:cs typeface="Courier New"/>
                <a:sym typeface="Courier New"/>
              </a:rPr>
              <a:t>500 - ReorderPoint</a:t>
            </a:r>
            <a:r>
              <a:rPr lang="en-US" sz="1400">
                <a:solidFill>
                  <a:srgbClr val="FF0000"/>
                </a:solidFill>
                <a:latin typeface="Courier New"/>
                <a:ea typeface="Courier New"/>
                <a:cs typeface="Courier New"/>
                <a:sym typeface="Courier New"/>
              </a:rPr>
              <a:t>) </a:t>
            </a:r>
            <a:r>
              <a:rPr lang="en-US" sz="1400">
                <a:solidFill>
                  <a:schemeClr val="dk1"/>
                </a:solidFill>
                <a:latin typeface="Courier New"/>
                <a:ea typeface="Courier New"/>
                <a:cs typeface="Courier New"/>
                <a:sym typeface="Courier New"/>
              </a:rPr>
              <a:t>&gt; 200</a:t>
            </a:r>
            <a:endParaRPr sz="1400">
              <a:solidFill>
                <a:schemeClr val="dk1"/>
              </a:solidFill>
              <a:latin typeface="Courier New"/>
              <a:ea typeface="Courier New"/>
              <a:cs typeface="Courier New"/>
              <a:sym typeface="Courier New"/>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6"/>
          <p:cNvSpPr txBox="1"/>
          <p:nvPr>
            <p:ph type="title"/>
          </p:nvPr>
        </p:nvSpPr>
        <p:spPr>
          <a:xfrm>
            <a:off x="438757" y="227013"/>
            <a:ext cx="8229600" cy="1143000"/>
          </a:xfrm>
          <a:prstGeom prst="rect">
            <a:avLst/>
          </a:prstGeom>
          <a:noFill/>
          <a:ln>
            <a:noFill/>
          </a:ln>
        </p:spPr>
        <p:txBody>
          <a:bodyPr anchorCtr="0" anchor="ctr" bIns="0" lIns="0" spcFirstLastPara="1" rIns="0" wrap="square" tIns="12050">
            <a:spAutoFit/>
          </a:bodyPr>
          <a:lstStyle/>
          <a:p>
            <a:pPr indent="0" lvl="0" marL="12700" rtl="0" algn="ctr">
              <a:lnSpc>
                <a:spcPct val="100000"/>
              </a:lnSpc>
              <a:spcBef>
                <a:spcPts val="0"/>
              </a:spcBef>
              <a:spcAft>
                <a:spcPts val="0"/>
              </a:spcAft>
              <a:buClr>
                <a:schemeClr val="dk1"/>
              </a:buClr>
              <a:buSzPts val="4400"/>
              <a:buFont typeface="Calibri"/>
              <a:buNone/>
            </a:pPr>
            <a:r>
              <a:rPr lang="en-US"/>
              <a:t>Function Categories</a:t>
            </a:r>
            <a:endParaRPr/>
          </a:p>
        </p:txBody>
      </p:sp>
      <p:sp>
        <p:nvSpPr>
          <p:cNvPr id="373" name="Google Shape;373;p46"/>
          <p:cNvSpPr txBox="1"/>
          <p:nvPr/>
        </p:nvSpPr>
        <p:spPr>
          <a:xfrm>
            <a:off x="318008" y="1363954"/>
            <a:ext cx="7985759" cy="4155240"/>
          </a:xfrm>
          <a:prstGeom prst="rect">
            <a:avLst/>
          </a:prstGeom>
          <a:noFill/>
          <a:ln>
            <a:noFill/>
          </a:ln>
        </p:spPr>
        <p:txBody>
          <a:bodyPr anchorCtr="0" anchor="t" bIns="0" lIns="0" spcFirstLastPara="1" rIns="0" wrap="square" tIns="186675">
            <a:spAutoFit/>
          </a:bodyPr>
          <a:lstStyle/>
          <a:p>
            <a:pPr indent="-228600" lvl="0" marL="241300" marR="0" rtl="0" algn="l">
              <a:lnSpc>
                <a:spcPct val="100000"/>
              </a:lnSpc>
              <a:spcBef>
                <a:spcPts val="0"/>
              </a:spcBef>
              <a:spcAft>
                <a:spcPts val="0"/>
              </a:spcAft>
              <a:buClr>
                <a:srgbClr val="000000"/>
              </a:buClr>
              <a:buSzPts val="2000"/>
              <a:buFont typeface="Noto Sans Symbols"/>
              <a:buChar char="∙"/>
            </a:pPr>
            <a:r>
              <a:rPr lang="en-US" sz="2000">
                <a:solidFill>
                  <a:schemeClr val="dk1"/>
                </a:solidFill>
                <a:latin typeface="Carlito"/>
                <a:ea typeface="Carlito"/>
                <a:cs typeface="Carlito"/>
                <a:sym typeface="Carlito"/>
              </a:rPr>
              <a:t>Numeric Functions – </a:t>
            </a:r>
            <a:r>
              <a:rPr lang="en-US" sz="2000" u="sng">
                <a:solidFill>
                  <a:schemeClr val="dk1"/>
                </a:solidFill>
                <a:latin typeface="Carlito"/>
                <a:ea typeface="Carlito"/>
                <a:cs typeface="Carlito"/>
                <a:sym typeface="Carlito"/>
                <a:hlinkClick r:id="rId3">
                  <a:extLst>
                    <a:ext uri="{A12FA001-AC4F-418D-AE19-62706E023703}">
                      <ahyp:hlinkClr val="tx"/>
                    </a:ext>
                  </a:extLst>
                </a:hlinkClick>
              </a:rPr>
              <a:t>perform advanced calculations and round numbers</a:t>
            </a:r>
            <a:r>
              <a:rPr lang="en-US" sz="2000">
                <a:solidFill>
                  <a:schemeClr val="dk1"/>
                </a:solidFill>
                <a:latin typeface="Carlito"/>
                <a:ea typeface="Carlito"/>
                <a:cs typeface="Carlito"/>
                <a:sym typeface="Carlito"/>
              </a:rPr>
              <a:t>.</a:t>
            </a:r>
            <a:endParaRPr/>
          </a:p>
          <a:p>
            <a:pPr indent="-228600" lvl="0" marL="241300" marR="6350" rtl="0" algn="l">
              <a:lnSpc>
                <a:spcPct val="152500"/>
              </a:lnSpc>
              <a:spcBef>
                <a:spcPts val="110"/>
              </a:spcBef>
              <a:spcAft>
                <a:spcPts val="0"/>
              </a:spcAft>
              <a:buClr>
                <a:srgbClr val="000000"/>
              </a:buClr>
              <a:buSzPts val="2000"/>
              <a:buFont typeface="Noto Sans Symbols"/>
              <a:buChar char="∙"/>
            </a:pPr>
            <a:r>
              <a:rPr lang="en-US" sz="2000">
                <a:solidFill>
                  <a:schemeClr val="dk1"/>
                </a:solidFill>
                <a:latin typeface="Carlito"/>
                <a:ea typeface="Carlito"/>
                <a:cs typeface="Carlito"/>
                <a:sym typeface="Carlito"/>
              </a:rPr>
              <a:t>String Functions – </a:t>
            </a:r>
            <a:r>
              <a:rPr lang="en-US" sz="2000" u="sng">
                <a:solidFill>
                  <a:schemeClr val="dk1"/>
                </a:solidFill>
                <a:latin typeface="Carlito"/>
                <a:ea typeface="Carlito"/>
                <a:cs typeface="Carlito"/>
                <a:sym typeface="Carlito"/>
                <a:hlinkClick r:id="rId4">
                  <a:extLst>
                    <a:ext uri="{A12FA001-AC4F-418D-AE19-62706E023703}">
                      <ahyp:hlinkClr val="tx"/>
                    </a:ext>
                  </a:extLst>
                </a:hlinkClick>
              </a:rPr>
              <a:t>change text values to all upper case, or remove the  trailing spaces from values.</a:t>
            </a:r>
            <a:endParaRPr sz="2000">
              <a:solidFill>
                <a:schemeClr val="dk1"/>
              </a:solidFill>
              <a:latin typeface="Carlito"/>
              <a:ea typeface="Carlito"/>
              <a:cs typeface="Carlito"/>
              <a:sym typeface="Carlito"/>
            </a:endParaRPr>
          </a:p>
          <a:p>
            <a:pPr indent="-228600" lvl="0" marL="241300" marR="0" rtl="0" algn="l">
              <a:lnSpc>
                <a:spcPct val="100000"/>
              </a:lnSpc>
              <a:spcBef>
                <a:spcPts val="1370"/>
              </a:spcBef>
              <a:spcAft>
                <a:spcPts val="0"/>
              </a:spcAft>
              <a:buClr>
                <a:srgbClr val="000000"/>
              </a:buClr>
              <a:buSzPts val="2000"/>
              <a:buFont typeface="Noto Sans Symbols"/>
              <a:buChar char="∙"/>
            </a:pPr>
            <a:r>
              <a:rPr lang="en-US" sz="2000">
                <a:solidFill>
                  <a:schemeClr val="dk1"/>
                </a:solidFill>
                <a:latin typeface="Carlito"/>
                <a:ea typeface="Carlito"/>
                <a:cs typeface="Carlito"/>
                <a:sym typeface="Carlito"/>
              </a:rPr>
              <a:t>Conversion Functions – </a:t>
            </a:r>
            <a:r>
              <a:rPr lang="en-US" sz="2000" u="sng">
                <a:solidFill>
                  <a:schemeClr val="dk1"/>
                </a:solidFill>
                <a:latin typeface="Carlito"/>
                <a:ea typeface="Carlito"/>
                <a:cs typeface="Carlito"/>
                <a:sym typeface="Carlito"/>
                <a:hlinkClick r:id="rId5">
                  <a:extLst>
                    <a:ext uri="{A12FA001-AC4F-418D-AE19-62706E023703}">
                      <ahyp:hlinkClr val="tx"/>
                    </a:ext>
                  </a:extLst>
                </a:hlinkClick>
              </a:rPr>
              <a:t>Convert data with CAST and CONVERT</a:t>
            </a:r>
            <a:endParaRPr sz="2000">
              <a:solidFill>
                <a:schemeClr val="dk1"/>
              </a:solidFill>
              <a:latin typeface="Carlito"/>
              <a:ea typeface="Carlito"/>
              <a:cs typeface="Carlito"/>
              <a:sym typeface="Carlito"/>
            </a:endParaRPr>
          </a:p>
          <a:p>
            <a:pPr indent="-228600" lvl="0" marL="241300" marR="5080" rtl="0" algn="l">
              <a:lnSpc>
                <a:spcPct val="152600"/>
              </a:lnSpc>
              <a:spcBef>
                <a:spcPts val="105"/>
              </a:spcBef>
              <a:spcAft>
                <a:spcPts val="0"/>
              </a:spcAft>
              <a:buClr>
                <a:srgbClr val="000000"/>
              </a:buClr>
              <a:buSzPts val="2000"/>
              <a:buFont typeface="Noto Sans Symbols"/>
              <a:buChar char="∙"/>
            </a:pPr>
            <a:r>
              <a:rPr lang="en-US" sz="2000">
                <a:solidFill>
                  <a:schemeClr val="dk1"/>
                </a:solidFill>
                <a:latin typeface="Carlito"/>
                <a:ea typeface="Carlito"/>
                <a:cs typeface="Carlito"/>
                <a:sym typeface="Carlito"/>
              </a:rPr>
              <a:t>Group Functions- functions that operate on groups of rows and return one  value for the entire group</a:t>
            </a:r>
            <a:endParaRPr sz="2000">
              <a:solidFill>
                <a:schemeClr val="dk1"/>
              </a:solidFill>
              <a:latin typeface="Carlito"/>
              <a:ea typeface="Carlito"/>
              <a:cs typeface="Carlito"/>
              <a:sym typeface="Carlito"/>
            </a:endParaRPr>
          </a:p>
          <a:p>
            <a:pPr indent="-228600" lvl="0" marL="241300" marR="8255" rtl="0" algn="l">
              <a:lnSpc>
                <a:spcPct val="152500"/>
              </a:lnSpc>
              <a:spcBef>
                <a:spcPts val="105"/>
              </a:spcBef>
              <a:spcAft>
                <a:spcPts val="0"/>
              </a:spcAft>
              <a:buClr>
                <a:srgbClr val="000000"/>
              </a:buClr>
              <a:buSzPts val="2000"/>
              <a:buFont typeface="Noto Sans Symbols"/>
              <a:buChar char="∙"/>
            </a:pPr>
            <a:r>
              <a:rPr lang="en-US" sz="2000">
                <a:solidFill>
                  <a:schemeClr val="dk1"/>
                </a:solidFill>
                <a:latin typeface="Carlito"/>
                <a:ea typeface="Carlito"/>
                <a:cs typeface="Carlito"/>
                <a:sym typeface="Carlito"/>
              </a:rPr>
              <a:t>Date Functions – </a:t>
            </a:r>
            <a:r>
              <a:rPr lang="en-US" sz="2000" u="sng">
                <a:solidFill>
                  <a:schemeClr val="dk1"/>
                </a:solidFill>
                <a:latin typeface="Carlito"/>
                <a:ea typeface="Carlito"/>
                <a:cs typeface="Carlito"/>
                <a:sym typeface="Carlito"/>
                <a:hlinkClick r:id="rId6">
                  <a:extLst>
                    <a:ext uri="{A12FA001-AC4F-418D-AE19-62706E023703}">
                      <ahyp:hlinkClr val="tx"/>
                    </a:ext>
                  </a:extLst>
                </a:hlinkClick>
              </a:rPr>
              <a:t>add days or months to a date. Calculate the day of the  week from the date.</a:t>
            </a:r>
            <a:endParaRPr sz="2000">
              <a:solidFill>
                <a:schemeClr val="dk1"/>
              </a:solidFill>
              <a:latin typeface="Carlito"/>
              <a:ea typeface="Carlito"/>
              <a:cs typeface="Carlito"/>
              <a:sym typeface="Carli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7"/>
          <p:cNvSpPr txBox="1"/>
          <p:nvPr>
            <p:ph type="title"/>
          </p:nvPr>
        </p:nvSpPr>
        <p:spPr>
          <a:xfrm>
            <a:off x="318008" y="0"/>
            <a:ext cx="4396740" cy="696595"/>
          </a:xfrm>
          <a:prstGeom prst="rect">
            <a:avLst/>
          </a:prstGeom>
          <a:noFill/>
          <a:ln>
            <a:noFill/>
          </a:ln>
        </p:spPr>
        <p:txBody>
          <a:bodyPr anchorCtr="0" anchor="ctr" bIns="0" lIns="0" spcFirstLastPara="1" rIns="0" wrap="square" tIns="12700">
            <a:spAutoFit/>
          </a:bodyPr>
          <a:lstStyle/>
          <a:p>
            <a:pPr indent="0" lvl="0" marL="12700" rtl="0" algn="ctr">
              <a:lnSpc>
                <a:spcPct val="100000"/>
              </a:lnSpc>
              <a:spcBef>
                <a:spcPts val="0"/>
              </a:spcBef>
              <a:spcAft>
                <a:spcPts val="0"/>
              </a:spcAft>
              <a:buClr>
                <a:schemeClr val="dk1"/>
              </a:buClr>
              <a:buSzPts val="4400"/>
              <a:buFont typeface="Calibri"/>
              <a:buNone/>
            </a:pPr>
            <a:r>
              <a:rPr lang="en-US" sz="4400"/>
              <a:t>Numeric Functions</a:t>
            </a:r>
            <a:endParaRPr sz="4400"/>
          </a:p>
        </p:txBody>
      </p:sp>
      <p:graphicFrame>
        <p:nvGraphicFramePr>
          <p:cNvPr id="379" name="Google Shape;379;p47"/>
          <p:cNvGraphicFramePr/>
          <p:nvPr/>
        </p:nvGraphicFramePr>
        <p:xfrm>
          <a:off x="300227" y="848360"/>
          <a:ext cx="3000000" cy="3000000"/>
        </p:xfrm>
        <a:graphic>
          <a:graphicData uri="http://schemas.openxmlformats.org/drawingml/2006/table">
            <a:tbl>
              <a:tblPr bandRow="1" firstRow="1">
                <a:noFill/>
                <a:tableStyleId>{0FCCBE5B-6063-40CE-A338-844E0712B747}</a:tableStyleId>
              </a:tblPr>
              <a:tblGrid>
                <a:gridCol w="1626875"/>
                <a:gridCol w="4171325"/>
                <a:gridCol w="2618100"/>
              </a:tblGrid>
              <a:tr h="340625">
                <a:tc>
                  <a:txBody>
                    <a:bodyPr/>
                    <a:lstStyle/>
                    <a:p>
                      <a:pPr indent="0" lvl="0" marL="519430" marR="0" rtl="0" algn="l">
                        <a:lnSpc>
                          <a:spcPct val="100000"/>
                        </a:lnSpc>
                        <a:spcBef>
                          <a:spcPts val="0"/>
                        </a:spcBef>
                        <a:spcAft>
                          <a:spcPts val="0"/>
                        </a:spcAft>
                        <a:buNone/>
                      </a:pPr>
                      <a:r>
                        <a:rPr b="1" lang="en-US" sz="1200" u="none" cap="none" strike="noStrike">
                          <a:latin typeface="Times New Roman"/>
                          <a:ea typeface="Times New Roman"/>
                          <a:cs typeface="Times New Roman"/>
                          <a:sym typeface="Times New Roman"/>
                        </a:rPr>
                        <a:t>Function</a:t>
                      </a:r>
                      <a:endParaRPr sz="1200" u="none" cap="none" strike="noStrike">
                        <a:latin typeface="Times New Roman"/>
                        <a:ea typeface="Times New Roman"/>
                        <a:cs typeface="Times New Roman"/>
                        <a:sym typeface="Times New Roman"/>
                      </a:endParaRPr>
                    </a:p>
                  </a:txBody>
                  <a:tcPr marT="7047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200" u="none" cap="none" strike="noStrike">
                          <a:latin typeface="Times New Roman"/>
                          <a:ea typeface="Times New Roman"/>
                          <a:cs typeface="Times New Roman"/>
                          <a:sym typeface="Times New Roman"/>
                        </a:rPr>
                        <a:t>Input Argument</a:t>
                      </a:r>
                      <a:endParaRPr sz="1200" u="none" cap="none" strike="noStrike">
                        <a:latin typeface="Times New Roman"/>
                        <a:ea typeface="Times New Roman"/>
                        <a:cs typeface="Times New Roman"/>
                        <a:sym typeface="Times New Roman"/>
                      </a:endParaRPr>
                    </a:p>
                  </a:txBody>
                  <a:tcPr marT="7047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790575" marR="0" rtl="0" algn="l">
                        <a:lnSpc>
                          <a:spcPct val="100000"/>
                        </a:lnSpc>
                        <a:spcBef>
                          <a:spcPts val="0"/>
                        </a:spcBef>
                        <a:spcAft>
                          <a:spcPts val="0"/>
                        </a:spcAft>
                        <a:buNone/>
                      </a:pPr>
                      <a:r>
                        <a:rPr b="1" lang="en-US" sz="1200" u="none" cap="none" strike="noStrike">
                          <a:latin typeface="Times New Roman"/>
                          <a:ea typeface="Times New Roman"/>
                          <a:cs typeface="Times New Roman"/>
                          <a:sym typeface="Times New Roman"/>
                        </a:rPr>
                        <a:t>Value Returned</a:t>
                      </a:r>
                      <a:endParaRPr sz="1200" u="none" cap="none" strike="noStrike">
                        <a:latin typeface="Times New Roman"/>
                        <a:ea typeface="Times New Roman"/>
                        <a:cs typeface="Times New Roman"/>
                        <a:sym typeface="Times New Roman"/>
                      </a:endParaRPr>
                    </a:p>
                  </a:txBody>
                  <a:tcPr marT="70475" marB="0" marR="0" marL="0">
                    <a:lnL cap="flat" cmpd="sng" w="9525">
                      <a:solidFill>
                        <a:srgbClr val="9F9F9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1650">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ABS ( m )</a:t>
                      </a:r>
                      <a:endParaRPr sz="1200" u="none" cap="none" strike="noStrike">
                        <a:latin typeface="Times New Roman"/>
                        <a:ea typeface="Times New Roman"/>
                        <a:cs typeface="Times New Roman"/>
                        <a:sym typeface="Times New Roman"/>
                      </a:endParaRPr>
                    </a:p>
                  </a:txBody>
                  <a:tcPr marT="1842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m = value</a:t>
                      </a:r>
                      <a:endParaRPr sz="1200" u="none" cap="none" strike="noStrike">
                        <a:latin typeface="Times New Roman"/>
                        <a:ea typeface="Times New Roman"/>
                        <a:cs typeface="Times New Roman"/>
                        <a:sym typeface="Times New Roman"/>
                      </a:endParaRPr>
                    </a:p>
                  </a:txBody>
                  <a:tcPr marT="1842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Absolute value of m</a:t>
                      </a:r>
                      <a:endParaRPr sz="1200" u="none" cap="none" strike="noStrike">
                        <a:latin typeface="Times New Roman"/>
                        <a:ea typeface="Times New Roman"/>
                        <a:cs typeface="Times New Roman"/>
                        <a:sym typeface="Times New Roman"/>
                      </a:endParaRPr>
                    </a:p>
                  </a:txBody>
                  <a:tcPr marT="18425" marB="0" marR="0" marL="0">
                    <a:lnL cap="flat" cmpd="sng" w="9525">
                      <a:solidFill>
                        <a:srgbClr val="9F9F9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3175">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MOD ( m, n )</a:t>
                      </a:r>
                      <a:endParaRPr sz="1200" u="none" cap="none" strike="noStrike">
                        <a:latin typeface="Times New Roman"/>
                        <a:ea typeface="Times New Roman"/>
                        <a:cs typeface="Times New Roman"/>
                        <a:sym typeface="Times New Roman"/>
                      </a:endParaRPr>
                    </a:p>
                  </a:txBody>
                  <a:tcPr marT="1842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m = value, n = divisor</a:t>
                      </a:r>
                      <a:endParaRPr sz="1200" u="none" cap="none" strike="noStrike">
                        <a:latin typeface="Times New Roman"/>
                        <a:ea typeface="Times New Roman"/>
                        <a:cs typeface="Times New Roman"/>
                        <a:sym typeface="Times New Roman"/>
                      </a:endParaRPr>
                    </a:p>
                  </a:txBody>
                  <a:tcPr marT="1842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Remainder of m divided by n</a:t>
                      </a:r>
                      <a:endParaRPr sz="1200" u="none" cap="none" strike="noStrike">
                        <a:latin typeface="Times New Roman"/>
                        <a:ea typeface="Times New Roman"/>
                        <a:cs typeface="Times New Roman"/>
                        <a:sym typeface="Times New Roman"/>
                      </a:endParaRPr>
                    </a:p>
                  </a:txBody>
                  <a:tcPr marT="18425" marB="0" marR="0" marL="0">
                    <a:lnL cap="flat" cmpd="sng" w="9525">
                      <a:solidFill>
                        <a:srgbClr val="9F9F9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1650">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POWER ( m, n )</a:t>
                      </a:r>
                      <a:endParaRPr sz="1200" u="none" cap="none" strike="noStrike">
                        <a:latin typeface="Times New Roman"/>
                        <a:ea typeface="Times New Roman"/>
                        <a:cs typeface="Times New Roman"/>
                        <a:sym typeface="Times New Roman"/>
                      </a:endParaRPr>
                    </a:p>
                  </a:txBody>
                  <a:tcPr marT="1777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m = value, n = exponent</a:t>
                      </a:r>
                      <a:endParaRPr sz="1200" u="none" cap="none" strike="noStrike">
                        <a:latin typeface="Times New Roman"/>
                        <a:ea typeface="Times New Roman"/>
                        <a:cs typeface="Times New Roman"/>
                        <a:sym typeface="Times New Roman"/>
                      </a:endParaRPr>
                    </a:p>
                  </a:txBody>
                  <a:tcPr marT="1777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m raised to the nth power</a:t>
                      </a:r>
                      <a:endParaRPr sz="1200" u="none" cap="none" strike="noStrike">
                        <a:latin typeface="Times New Roman"/>
                        <a:ea typeface="Times New Roman"/>
                        <a:cs typeface="Times New Roman"/>
                        <a:sym typeface="Times New Roman"/>
                      </a:endParaRPr>
                    </a:p>
                  </a:txBody>
                  <a:tcPr marT="17775" marB="0" marR="0" marL="0">
                    <a:lnL cap="flat" cmpd="sng" w="9525">
                      <a:solidFill>
                        <a:srgbClr val="9F9F9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57550">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ROUND ( m [, n ] )</a:t>
                      </a:r>
                      <a:endParaRPr sz="1200" u="none" cap="none" strike="noStrike">
                        <a:latin typeface="Times New Roman"/>
                        <a:ea typeface="Times New Roman"/>
                        <a:cs typeface="Times New Roman"/>
                        <a:sym typeface="Times New Roman"/>
                      </a:endParaRPr>
                    </a:p>
                  </a:txBody>
                  <a:tcPr marT="3047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m = value, n = number of decimal places, default 0</a:t>
                      </a:r>
                      <a:endParaRPr sz="1200" u="none" cap="none" strike="noStrike">
                        <a:latin typeface="Times New Roman"/>
                        <a:ea typeface="Times New Roman"/>
                        <a:cs typeface="Times New Roman"/>
                        <a:sym typeface="Times New Roman"/>
                      </a:endParaRPr>
                    </a:p>
                  </a:txBody>
                  <a:tcPr marT="3047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m rounded to the nth decimal place</a:t>
                      </a:r>
                      <a:endParaRPr sz="1200" u="none" cap="none" strike="noStrike">
                        <a:latin typeface="Times New Roman"/>
                        <a:ea typeface="Times New Roman"/>
                        <a:cs typeface="Times New Roman"/>
                        <a:sym typeface="Times New Roman"/>
                      </a:endParaRPr>
                    </a:p>
                  </a:txBody>
                  <a:tcPr marT="30475" marB="0" marR="0" marL="0">
                    <a:lnL cap="flat" cmpd="sng" w="9525">
                      <a:solidFill>
                        <a:srgbClr val="9F9F9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80800">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TRUNC ( m [, n ] )</a:t>
                      </a:r>
                      <a:endParaRPr sz="1200" u="none" cap="none" strike="noStrike">
                        <a:latin typeface="Times New Roman"/>
                        <a:ea typeface="Times New Roman"/>
                        <a:cs typeface="Times New Roman"/>
                        <a:sym typeface="Times New Roman"/>
                      </a:endParaRPr>
                    </a:p>
                  </a:txBody>
                  <a:tcPr marT="4127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m = value, n = number of decimal places, default 0</a:t>
                      </a:r>
                      <a:endParaRPr sz="1200" u="none" cap="none" strike="noStrike">
                        <a:latin typeface="Times New Roman"/>
                        <a:ea typeface="Times New Roman"/>
                        <a:cs typeface="Times New Roman"/>
                        <a:sym typeface="Times New Roman"/>
                      </a:endParaRPr>
                    </a:p>
                  </a:txBody>
                  <a:tcPr marT="4127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m truncated to the nth decimal place</a:t>
                      </a:r>
                      <a:endParaRPr sz="1200" u="none" cap="none" strike="noStrike">
                        <a:latin typeface="Times New Roman"/>
                        <a:ea typeface="Times New Roman"/>
                        <a:cs typeface="Times New Roman"/>
                        <a:sym typeface="Times New Roman"/>
                      </a:endParaRPr>
                    </a:p>
                  </a:txBody>
                  <a:tcPr marT="41275" marB="0" marR="0" marL="0">
                    <a:lnL cap="flat" cmpd="sng" w="9525">
                      <a:solidFill>
                        <a:srgbClr val="9F9F9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1650">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SIN ( n )</a:t>
                      </a:r>
                      <a:endParaRPr sz="1200" u="none" cap="none" strike="noStrike">
                        <a:latin typeface="Times New Roman"/>
                        <a:ea typeface="Times New Roman"/>
                        <a:cs typeface="Times New Roman"/>
                        <a:sym typeface="Times New Roman"/>
                      </a:endParaRPr>
                    </a:p>
                  </a:txBody>
                  <a:tcPr marT="16500"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n = angle expressed in radians</a:t>
                      </a:r>
                      <a:endParaRPr sz="1200" u="none" cap="none" strike="noStrike">
                        <a:latin typeface="Times New Roman"/>
                        <a:ea typeface="Times New Roman"/>
                        <a:cs typeface="Times New Roman"/>
                        <a:sym typeface="Times New Roman"/>
                      </a:endParaRPr>
                    </a:p>
                  </a:txBody>
                  <a:tcPr marT="1650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sine (n)</a:t>
                      </a:r>
                      <a:endParaRPr sz="1200" u="none" cap="none" strike="noStrike">
                        <a:latin typeface="Times New Roman"/>
                        <a:ea typeface="Times New Roman"/>
                        <a:cs typeface="Times New Roman"/>
                        <a:sym typeface="Times New Roman"/>
                      </a:endParaRPr>
                    </a:p>
                  </a:txBody>
                  <a:tcPr marT="16500" marB="0" marR="0" marL="0">
                    <a:lnL cap="flat" cmpd="sng" w="9525">
                      <a:solidFill>
                        <a:srgbClr val="9F9F9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3175">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COS ( n )</a:t>
                      </a:r>
                      <a:endParaRPr sz="1200" u="none" cap="none" strike="noStrike">
                        <a:latin typeface="Times New Roman"/>
                        <a:ea typeface="Times New Roman"/>
                        <a:cs typeface="Times New Roman"/>
                        <a:sym typeface="Times New Roman"/>
                      </a:endParaRPr>
                    </a:p>
                  </a:txBody>
                  <a:tcPr marT="1842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n = angle expressed in radians</a:t>
                      </a:r>
                      <a:endParaRPr sz="1200" u="none" cap="none" strike="noStrike">
                        <a:latin typeface="Times New Roman"/>
                        <a:ea typeface="Times New Roman"/>
                        <a:cs typeface="Times New Roman"/>
                        <a:sym typeface="Times New Roman"/>
                      </a:endParaRPr>
                    </a:p>
                  </a:txBody>
                  <a:tcPr marT="1842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cosine (n)</a:t>
                      </a:r>
                      <a:endParaRPr sz="1200" u="none" cap="none" strike="noStrike">
                        <a:latin typeface="Times New Roman"/>
                        <a:ea typeface="Times New Roman"/>
                        <a:cs typeface="Times New Roman"/>
                        <a:sym typeface="Times New Roman"/>
                      </a:endParaRPr>
                    </a:p>
                  </a:txBody>
                  <a:tcPr marT="18425" marB="0" marR="0" marL="0">
                    <a:lnL cap="flat" cmpd="sng" w="9525">
                      <a:solidFill>
                        <a:srgbClr val="9F9F9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1650">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TAN ( n )</a:t>
                      </a:r>
                      <a:endParaRPr sz="1200" u="none" cap="none" strike="noStrike">
                        <a:latin typeface="Times New Roman"/>
                        <a:ea typeface="Times New Roman"/>
                        <a:cs typeface="Times New Roman"/>
                        <a:sym typeface="Times New Roman"/>
                      </a:endParaRPr>
                    </a:p>
                  </a:txBody>
                  <a:tcPr marT="16500"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n = angle expressed in radians</a:t>
                      </a:r>
                      <a:endParaRPr sz="1200" u="none" cap="none" strike="noStrike">
                        <a:latin typeface="Times New Roman"/>
                        <a:ea typeface="Times New Roman"/>
                        <a:cs typeface="Times New Roman"/>
                        <a:sym typeface="Times New Roman"/>
                      </a:endParaRPr>
                    </a:p>
                  </a:txBody>
                  <a:tcPr marT="1650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tan (n)</a:t>
                      </a:r>
                      <a:endParaRPr sz="1200" u="none" cap="none" strike="noStrike">
                        <a:latin typeface="Times New Roman"/>
                        <a:ea typeface="Times New Roman"/>
                        <a:cs typeface="Times New Roman"/>
                        <a:sym typeface="Times New Roman"/>
                      </a:endParaRPr>
                    </a:p>
                  </a:txBody>
                  <a:tcPr marT="16500" marB="0" marR="0" marL="0">
                    <a:lnL cap="flat" cmpd="sng" w="9525">
                      <a:solidFill>
                        <a:srgbClr val="9F9F9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3175">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ASIN ( n )</a:t>
                      </a:r>
                      <a:endParaRPr sz="1200" u="none" cap="none" strike="noStrike">
                        <a:latin typeface="Times New Roman"/>
                        <a:ea typeface="Times New Roman"/>
                        <a:cs typeface="Times New Roman"/>
                        <a:sym typeface="Times New Roman"/>
                      </a:endParaRPr>
                    </a:p>
                  </a:txBody>
                  <a:tcPr marT="1777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n is in the range -1 to +1</a:t>
                      </a:r>
                      <a:endParaRPr sz="1200" u="none" cap="none" strike="noStrike">
                        <a:latin typeface="Times New Roman"/>
                        <a:ea typeface="Times New Roman"/>
                        <a:cs typeface="Times New Roman"/>
                        <a:sym typeface="Times New Roman"/>
                      </a:endParaRPr>
                    </a:p>
                  </a:txBody>
                  <a:tcPr marT="1777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arc sine of n in the range -π/2 to +π/2</a:t>
                      </a:r>
                      <a:endParaRPr sz="1200" u="none" cap="none" strike="noStrike">
                        <a:latin typeface="Times New Roman"/>
                        <a:ea typeface="Times New Roman"/>
                        <a:cs typeface="Times New Roman"/>
                        <a:sym typeface="Times New Roman"/>
                      </a:endParaRPr>
                    </a:p>
                  </a:txBody>
                  <a:tcPr marT="17775" marB="0" marR="0" marL="0">
                    <a:lnL cap="flat" cmpd="sng" w="9525">
                      <a:solidFill>
                        <a:srgbClr val="9F9F9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1650">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ACOS ( n )</a:t>
                      </a:r>
                      <a:endParaRPr sz="1200" u="none" cap="none" strike="noStrike">
                        <a:latin typeface="Times New Roman"/>
                        <a:ea typeface="Times New Roman"/>
                        <a:cs typeface="Times New Roman"/>
                        <a:sym typeface="Times New Roman"/>
                      </a:endParaRPr>
                    </a:p>
                  </a:txBody>
                  <a:tcPr marT="16500"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n is in the range -1 to +1</a:t>
                      </a:r>
                      <a:endParaRPr sz="1200" u="none" cap="none" strike="noStrike">
                        <a:latin typeface="Times New Roman"/>
                        <a:ea typeface="Times New Roman"/>
                        <a:cs typeface="Times New Roman"/>
                        <a:sym typeface="Times New Roman"/>
                      </a:endParaRPr>
                    </a:p>
                  </a:txBody>
                  <a:tcPr marT="1650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arc cosine of n in the range 0 to π</a:t>
                      </a:r>
                      <a:endParaRPr sz="1200" u="none" cap="none" strike="noStrike">
                        <a:latin typeface="Times New Roman"/>
                        <a:ea typeface="Times New Roman"/>
                        <a:cs typeface="Times New Roman"/>
                        <a:sym typeface="Times New Roman"/>
                      </a:endParaRPr>
                    </a:p>
                  </a:txBody>
                  <a:tcPr marT="16500" marB="0" marR="0" marL="0">
                    <a:lnL cap="flat" cmpd="sng" w="9525">
                      <a:solidFill>
                        <a:srgbClr val="9F9F9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3425">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ATAN ( n )</a:t>
                      </a:r>
                      <a:endParaRPr sz="1200" u="none" cap="none" strike="noStrike">
                        <a:latin typeface="Times New Roman"/>
                        <a:ea typeface="Times New Roman"/>
                        <a:cs typeface="Times New Roman"/>
                        <a:sym typeface="Times New Roman"/>
                      </a:endParaRPr>
                    </a:p>
                  </a:txBody>
                  <a:tcPr marT="1842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n is unbounded</a:t>
                      </a:r>
                      <a:endParaRPr sz="1200" u="none" cap="none" strike="noStrike">
                        <a:latin typeface="Times New Roman"/>
                        <a:ea typeface="Times New Roman"/>
                        <a:cs typeface="Times New Roman"/>
                        <a:sym typeface="Times New Roman"/>
                      </a:endParaRPr>
                    </a:p>
                  </a:txBody>
                  <a:tcPr marT="1842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arc tangent of n in the range -π/2 to + π/2</a:t>
                      </a:r>
                      <a:endParaRPr sz="1200" u="none" cap="none" strike="noStrike">
                        <a:latin typeface="Times New Roman"/>
                        <a:ea typeface="Times New Roman"/>
                        <a:cs typeface="Times New Roman"/>
                        <a:sym typeface="Times New Roman"/>
                      </a:endParaRPr>
                    </a:p>
                  </a:txBody>
                  <a:tcPr marT="18425" marB="0" marR="0" marL="0">
                    <a:lnL cap="flat" cmpd="sng" w="9525">
                      <a:solidFill>
                        <a:srgbClr val="9F9F9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1650">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SINH ( n )</a:t>
                      </a:r>
                      <a:endParaRPr sz="1200" u="none" cap="none" strike="noStrike">
                        <a:latin typeface="Times New Roman"/>
                        <a:ea typeface="Times New Roman"/>
                        <a:cs typeface="Times New Roman"/>
                        <a:sym typeface="Times New Roman"/>
                      </a:endParaRPr>
                    </a:p>
                  </a:txBody>
                  <a:tcPr marT="16500"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n = value</a:t>
                      </a:r>
                      <a:endParaRPr sz="1200" u="none" cap="none" strike="noStrike">
                        <a:latin typeface="Times New Roman"/>
                        <a:ea typeface="Times New Roman"/>
                        <a:cs typeface="Times New Roman"/>
                        <a:sym typeface="Times New Roman"/>
                      </a:endParaRPr>
                    </a:p>
                  </a:txBody>
                  <a:tcPr marT="1650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hyperbolic sine of n</a:t>
                      </a:r>
                      <a:endParaRPr sz="1200" u="none" cap="none" strike="noStrike">
                        <a:latin typeface="Times New Roman"/>
                        <a:ea typeface="Times New Roman"/>
                        <a:cs typeface="Times New Roman"/>
                        <a:sym typeface="Times New Roman"/>
                      </a:endParaRPr>
                    </a:p>
                  </a:txBody>
                  <a:tcPr marT="16500" marB="0" marR="0" marL="0">
                    <a:lnL cap="flat" cmpd="sng" w="9525">
                      <a:solidFill>
                        <a:srgbClr val="9F9F9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3175">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COSH ( n )</a:t>
                      </a:r>
                      <a:endParaRPr sz="1200" u="none" cap="none" strike="noStrike">
                        <a:latin typeface="Times New Roman"/>
                        <a:ea typeface="Times New Roman"/>
                        <a:cs typeface="Times New Roman"/>
                        <a:sym typeface="Times New Roman"/>
                      </a:endParaRPr>
                    </a:p>
                  </a:txBody>
                  <a:tcPr marT="1842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n = value</a:t>
                      </a:r>
                      <a:endParaRPr sz="1200" u="none" cap="none" strike="noStrike">
                        <a:latin typeface="Times New Roman"/>
                        <a:ea typeface="Times New Roman"/>
                        <a:cs typeface="Times New Roman"/>
                        <a:sym typeface="Times New Roman"/>
                      </a:endParaRPr>
                    </a:p>
                  </a:txBody>
                  <a:tcPr marT="1842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hyperbolic cosine of n</a:t>
                      </a:r>
                      <a:endParaRPr sz="1200" u="none" cap="none" strike="noStrike">
                        <a:latin typeface="Times New Roman"/>
                        <a:ea typeface="Times New Roman"/>
                        <a:cs typeface="Times New Roman"/>
                        <a:sym typeface="Times New Roman"/>
                      </a:endParaRPr>
                    </a:p>
                  </a:txBody>
                  <a:tcPr marT="18425" marB="0" marR="0" marL="0">
                    <a:lnL cap="flat" cmpd="sng" w="9525">
                      <a:solidFill>
                        <a:srgbClr val="9F9F9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1650">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TANH ( n )</a:t>
                      </a:r>
                      <a:endParaRPr sz="1200" u="none" cap="none" strike="noStrike">
                        <a:latin typeface="Times New Roman"/>
                        <a:ea typeface="Times New Roman"/>
                        <a:cs typeface="Times New Roman"/>
                        <a:sym typeface="Times New Roman"/>
                      </a:endParaRPr>
                    </a:p>
                  </a:txBody>
                  <a:tcPr marT="16500"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n = value</a:t>
                      </a:r>
                      <a:endParaRPr sz="1200" u="none" cap="none" strike="noStrike">
                        <a:latin typeface="Times New Roman"/>
                        <a:ea typeface="Times New Roman"/>
                        <a:cs typeface="Times New Roman"/>
                        <a:sym typeface="Times New Roman"/>
                      </a:endParaRPr>
                    </a:p>
                  </a:txBody>
                  <a:tcPr marT="1650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hyperbolic tangent of n</a:t>
                      </a:r>
                      <a:endParaRPr sz="1200" u="none" cap="none" strike="noStrike">
                        <a:latin typeface="Times New Roman"/>
                        <a:ea typeface="Times New Roman"/>
                        <a:cs typeface="Times New Roman"/>
                        <a:sym typeface="Times New Roman"/>
                      </a:endParaRPr>
                    </a:p>
                  </a:txBody>
                  <a:tcPr marT="16500" marB="0" marR="0" marL="0">
                    <a:lnL cap="flat" cmpd="sng" w="9525">
                      <a:solidFill>
                        <a:srgbClr val="9F9F9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3175">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SQRT ( n )</a:t>
                      </a:r>
                      <a:endParaRPr sz="1200" u="none" cap="none" strike="noStrike">
                        <a:latin typeface="Times New Roman"/>
                        <a:ea typeface="Times New Roman"/>
                        <a:cs typeface="Times New Roman"/>
                        <a:sym typeface="Times New Roman"/>
                      </a:endParaRPr>
                    </a:p>
                  </a:txBody>
                  <a:tcPr marT="1777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n = value</a:t>
                      </a:r>
                      <a:endParaRPr sz="1200" u="none" cap="none" strike="noStrike">
                        <a:latin typeface="Times New Roman"/>
                        <a:ea typeface="Times New Roman"/>
                        <a:cs typeface="Times New Roman"/>
                        <a:sym typeface="Times New Roman"/>
                      </a:endParaRPr>
                    </a:p>
                  </a:txBody>
                  <a:tcPr marT="1777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positive square root of n</a:t>
                      </a:r>
                      <a:endParaRPr sz="1200" u="none" cap="none" strike="noStrike">
                        <a:latin typeface="Times New Roman"/>
                        <a:ea typeface="Times New Roman"/>
                        <a:cs typeface="Times New Roman"/>
                        <a:sym typeface="Times New Roman"/>
                      </a:endParaRPr>
                    </a:p>
                  </a:txBody>
                  <a:tcPr marT="17775" marB="0" marR="0" marL="0">
                    <a:lnL cap="flat" cmpd="sng" w="9525">
                      <a:solidFill>
                        <a:srgbClr val="9F9F9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1650">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EXP ( n )</a:t>
                      </a:r>
                      <a:endParaRPr sz="1200" u="none" cap="none" strike="noStrike">
                        <a:latin typeface="Times New Roman"/>
                        <a:ea typeface="Times New Roman"/>
                        <a:cs typeface="Times New Roman"/>
                        <a:sym typeface="Times New Roman"/>
                      </a:endParaRPr>
                    </a:p>
                  </a:txBody>
                  <a:tcPr marT="16500"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n = value</a:t>
                      </a:r>
                      <a:endParaRPr sz="1200" u="none" cap="none" strike="noStrike">
                        <a:latin typeface="Times New Roman"/>
                        <a:ea typeface="Times New Roman"/>
                        <a:cs typeface="Times New Roman"/>
                        <a:sym typeface="Times New Roman"/>
                      </a:endParaRPr>
                    </a:p>
                  </a:txBody>
                  <a:tcPr marT="1650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e raised to the power n</a:t>
                      </a:r>
                      <a:endParaRPr sz="1200" u="none" cap="none" strike="noStrike">
                        <a:latin typeface="Times New Roman"/>
                        <a:ea typeface="Times New Roman"/>
                        <a:cs typeface="Times New Roman"/>
                        <a:sym typeface="Times New Roman"/>
                      </a:endParaRPr>
                    </a:p>
                  </a:txBody>
                  <a:tcPr marT="16500" marB="0" marR="0" marL="0">
                    <a:lnL cap="flat" cmpd="sng" w="9525">
                      <a:solidFill>
                        <a:srgbClr val="9F9F9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3175">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LN ( n )</a:t>
                      </a:r>
                      <a:endParaRPr sz="1200" u="none" cap="none" strike="noStrike">
                        <a:latin typeface="Times New Roman"/>
                        <a:ea typeface="Times New Roman"/>
                        <a:cs typeface="Times New Roman"/>
                        <a:sym typeface="Times New Roman"/>
                      </a:endParaRPr>
                    </a:p>
                  </a:txBody>
                  <a:tcPr marT="1777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n &gt; 0</a:t>
                      </a:r>
                      <a:endParaRPr sz="1200" u="none" cap="none" strike="noStrike">
                        <a:latin typeface="Times New Roman"/>
                        <a:ea typeface="Times New Roman"/>
                        <a:cs typeface="Times New Roman"/>
                        <a:sym typeface="Times New Roman"/>
                      </a:endParaRPr>
                    </a:p>
                  </a:txBody>
                  <a:tcPr marT="1777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natural logarithm of n</a:t>
                      </a:r>
                      <a:endParaRPr sz="1200" u="none" cap="none" strike="noStrike">
                        <a:latin typeface="Times New Roman"/>
                        <a:ea typeface="Times New Roman"/>
                        <a:cs typeface="Times New Roman"/>
                        <a:sym typeface="Times New Roman"/>
                      </a:endParaRPr>
                    </a:p>
                  </a:txBody>
                  <a:tcPr marT="17775" marB="0" marR="0" marL="0">
                    <a:lnL cap="flat" cmpd="sng" w="9525">
                      <a:solidFill>
                        <a:srgbClr val="9F9F9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74700">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LOG ( n2, n1 )</a:t>
                      </a:r>
                      <a:endParaRPr sz="1200" u="none" cap="none" strike="noStrike">
                        <a:latin typeface="Times New Roman"/>
                        <a:ea typeface="Times New Roman"/>
                        <a:cs typeface="Times New Roman"/>
                        <a:sym typeface="Times New Roman"/>
                      </a:endParaRPr>
                    </a:p>
                  </a:txBody>
                  <a:tcPr marT="38100"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base n2 any positive value other than 0 or 1, n1 any positive value</a:t>
                      </a:r>
                      <a:endParaRPr sz="1200" u="none" cap="none" strike="noStrike">
                        <a:latin typeface="Times New Roman"/>
                        <a:ea typeface="Times New Roman"/>
                        <a:cs typeface="Times New Roman"/>
                        <a:sym typeface="Times New Roman"/>
                      </a:endParaRPr>
                    </a:p>
                  </a:txBody>
                  <a:tcPr marT="3810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logarithm of n1, base n2</a:t>
                      </a:r>
                      <a:endParaRPr sz="1200" u="none" cap="none" strike="noStrike">
                        <a:latin typeface="Times New Roman"/>
                        <a:ea typeface="Times New Roman"/>
                        <a:cs typeface="Times New Roman"/>
                        <a:sym typeface="Times New Roman"/>
                      </a:endParaRPr>
                    </a:p>
                  </a:txBody>
                  <a:tcPr marT="3810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1600">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CEIL ( n )</a:t>
                      </a:r>
                      <a:endParaRPr sz="1200" u="none" cap="none" strike="noStrike">
                        <a:latin typeface="Times New Roman"/>
                        <a:ea typeface="Times New Roman"/>
                        <a:cs typeface="Times New Roman"/>
                        <a:sym typeface="Times New Roman"/>
                      </a:endParaRPr>
                    </a:p>
                  </a:txBody>
                  <a:tcPr marT="16500"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n = value</a:t>
                      </a:r>
                      <a:endParaRPr sz="1200" u="none" cap="none" strike="noStrike">
                        <a:latin typeface="Times New Roman"/>
                        <a:ea typeface="Times New Roman"/>
                        <a:cs typeface="Times New Roman"/>
                        <a:sym typeface="Times New Roman"/>
                      </a:endParaRPr>
                    </a:p>
                  </a:txBody>
                  <a:tcPr marT="1650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smallest integer greater than or equal to n</a:t>
                      </a:r>
                      <a:endParaRPr sz="1200" u="none" cap="none" strike="noStrike">
                        <a:latin typeface="Times New Roman"/>
                        <a:ea typeface="Times New Roman"/>
                        <a:cs typeface="Times New Roman"/>
                        <a:sym typeface="Times New Roman"/>
                      </a:endParaRPr>
                    </a:p>
                  </a:txBody>
                  <a:tcPr marT="1650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3175">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FLOOR ( n )</a:t>
                      </a:r>
                      <a:endParaRPr sz="1200" u="none" cap="none" strike="noStrike">
                        <a:latin typeface="Times New Roman"/>
                        <a:ea typeface="Times New Roman"/>
                        <a:cs typeface="Times New Roman"/>
                        <a:sym typeface="Times New Roman"/>
                      </a:endParaRPr>
                    </a:p>
                  </a:txBody>
                  <a:tcPr marT="1842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n = value</a:t>
                      </a:r>
                      <a:endParaRPr sz="1200" u="none" cap="none" strike="noStrike">
                        <a:latin typeface="Times New Roman"/>
                        <a:ea typeface="Times New Roman"/>
                        <a:cs typeface="Times New Roman"/>
                        <a:sym typeface="Times New Roman"/>
                      </a:endParaRPr>
                    </a:p>
                  </a:txBody>
                  <a:tcPr marT="1842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greatest integer smaller than or equal to n</a:t>
                      </a:r>
                      <a:endParaRPr sz="1200" u="none" cap="none" strike="noStrike">
                        <a:latin typeface="Times New Roman"/>
                        <a:ea typeface="Times New Roman"/>
                        <a:cs typeface="Times New Roman"/>
                        <a:sym typeface="Times New Roman"/>
                      </a:endParaRPr>
                    </a:p>
                  </a:txBody>
                  <a:tcPr marT="1842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2400">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SIGN ( n )</a:t>
                      </a:r>
                      <a:endParaRPr sz="1200" u="none" cap="none" strike="noStrike">
                        <a:latin typeface="Times New Roman"/>
                        <a:ea typeface="Times New Roman"/>
                        <a:cs typeface="Times New Roman"/>
                        <a:sym typeface="Times New Roman"/>
                      </a:endParaRPr>
                    </a:p>
                  </a:txBody>
                  <a:tcPr marT="16500"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n = value</a:t>
                      </a:r>
                      <a:endParaRPr sz="1200" u="none" cap="none" strike="noStrike">
                        <a:latin typeface="Times New Roman"/>
                        <a:ea typeface="Times New Roman"/>
                        <a:cs typeface="Times New Roman"/>
                        <a:sym typeface="Times New Roman"/>
                      </a:endParaRPr>
                    </a:p>
                  </a:txBody>
                  <a:tcPr marT="1650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-1 if n &lt; 0, 0 if n = 0, and 1 if n &gt; 0</a:t>
                      </a:r>
                      <a:endParaRPr sz="1200" u="none" cap="none" strike="noStrike">
                        <a:latin typeface="Times New Roman"/>
                        <a:ea typeface="Times New Roman"/>
                        <a:cs typeface="Times New Roman"/>
                        <a:sym typeface="Times New Roman"/>
                      </a:endParaRPr>
                    </a:p>
                  </a:txBody>
                  <a:tcPr marT="1650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8"/>
          <p:cNvSpPr txBox="1"/>
          <p:nvPr>
            <p:ph type="title"/>
          </p:nvPr>
        </p:nvSpPr>
        <p:spPr>
          <a:xfrm>
            <a:off x="318008" y="385063"/>
            <a:ext cx="6115050" cy="269240"/>
          </a:xfrm>
          <a:prstGeom prst="rect">
            <a:avLst/>
          </a:prstGeom>
          <a:noFill/>
          <a:ln>
            <a:noFill/>
          </a:ln>
        </p:spPr>
        <p:txBody>
          <a:bodyPr anchorCtr="0" anchor="ctr" bIns="0" lIns="0" spcFirstLastPara="1" rIns="0" wrap="square" tIns="12050">
            <a:spAutoFit/>
          </a:bodyPr>
          <a:lstStyle/>
          <a:p>
            <a:pPr indent="0" lvl="0" marL="12700" rtl="0" algn="ctr">
              <a:lnSpc>
                <a:spcPct val="100000"/>
              </a:lnSpc>
              <a:spcBef>
                <a:spcPts val="0"/>
              </a:spcBef>
              <a:spcAft>
                <a:spcPts val="0"/>
              </a:spcAft>
              <a:buClr>
                <a:srgbClr val="000000"/>
              </a:buClr>
              <a:buSzPts val="1600"/>
              <a:buFont typeface="Times New Roman"/>
              <a:buNone/>
            </a:pPr>
            <a:r>
              <a:rPr b="1" lang="en-US" sz="1600">
                <a:solidFill>
                  <a:srgbClr val="000000"/>
                </a:solidFill>
                <a:latin typeface="Times New Roman"/>
                <a:ea typeface="Times New Roman"/>
                <a:cs typeface="Times New Roman"/>
                <a:sym typeface="Times New Roman"/>
              </a:rPr>
              <a:t>Here are some examples of the use of some of these numeric functions:</a:t>
            </a:r>
            <a:endParaRPr sz="1600">
              <a:latin typeface="Times New Roman"/>
              <a:ea typeface="Times New Roman"/>
              <a:cs typeface="Times New Roman"/>
              <a:sym typeface="Times New Roman"/>
            </a:endParaRPr>
          </a:p>
        </p:txBody>
      </p:sp>
      <p:sp>
        <p:nvSpPr>
          <p:cNvPr id="385" name="Google Shape;385;p48"/>
          <p:cNvSpPr txBox="1"/>
          <p:nvPr/>
        </p:nvSpPr>
        <p:spPr>
          <a:xfrm>
            <a:off x="318008" y="2548255"/>
            <a:ext cx="4939792" cy="696595"/>
          </a:xfrm>
          <a:prstGeom prst="rect">
            <a:avLst/>
          </a:prstGeom>
          <a:noFill/>
          <a:ln>
            <a:noFill/>
          </a:ln>
        </p:spPr>
        <p:txBody>
          <a:bodyPr anchorCtr="0" anchor="t" bIns="0" lIns="0" spcFirstLastPara="1" rIns="0" wrap="square" tIns="13325">
            <a:spAutoFit/>
          </a:bodyPr>
          <a:lstStyle/>
          <a:p>
            <a:pPr indent="-571500" lvl="0" marL="584200" marR="0" rtl="0" algn="l">
              <a:lnSpc>
                <a:spcPct val="100000"/>
              </a:lnSpc>
              <a:spcBef>
                <a:spcPts val="0"/>
              </a:spcBef>
              <a:spcAft>
                <a:spcPts val="0"/>
              </a:spcAft>
              <a:buClr>
                <a:srgbClr val="675E46"/>
              </a:buClr>
              <a:buSzPts val="4400"/>
              <a:buFont typeface="Arial"/>
              <a:buChar char="•"/>
            </a:pPr>
            <a:r>
              <a:rPr lang="en-US" sz="4400">
                <a:solidFill>
                  <a:srgbClr val="675E46"/>
                </a:solidFill>
                <a:latin typeface="Caladea"/>
                <a:ea typeface="Caladea"/>
                <a:cs typeface="Caladea"/>
                <a:sym typeface="Caladea"/>
              </a:rPr>
              <a:t> </a:t>
            </a:r>
            <a:r>
              <a:rPr lang="en-US" sz="3200">
                <a:solidFill>
                  <a:schemeClr val="dk1"/>
                </a:solidFill>
                <a:latin typeface="Arial"/>
                <a:ea typeface="Arial"/>
                <a:cs typeface="Arial"/>
                <a:sym typeface="Arial"/>
              </a:rPr>
              <a:t>String Functions</a:t>
            </a:r>
            <a:endParaRPr sz="3200">
              <a:solidFill>
                <a:schemeClr val="dk1"/>
              </a:solidFill>
              <a:latin typeface="Arial"/>
              <a:ea typeface="Arial"/>
              <a:cs typeface="Arial"/>
              <a:sym typeface="Arial"/>
            </a:endParaRPr>
          </a:p>
        </p:txBody>
      </p:sp>
      <p:graphicFrame>
        <p:nvGraphicFramePr>
          <p:cNvPr id="386" name="Google Shape;386;p48"/>
          <p:cNvGraphicFramePr/>
          <p:nvPr/>
        </p:nvGraphicFramePr>
        <p:xfrm>
          <a:off x="300227" y="3436492"/>
          <a:ext cx="3000000" cy="3000000"/>
        </p:xfrm>
        <a:graphic>
          <a:graphicData uri="http://schemas.openxmlformats.org/drawingml/2006/table">
            <a:tbl>
              <a:tblPr bandRow="1" firstRow="1">
                <a:noFill/>
                <a:tableStyleId>{0FCCBE5B-6063-40CE-A338-844E0712B747}</a:tableStyleId>
              </a:tblPr>
              <a:tblGrid>
                <a:gridCol w="1685925"/>
                <a:gridCol w="3486775"/>
                <a:gridCol w="3129925"/>
              </a:tblGrid>
              <a:tr h="232400">
                <a:tc>
                  <a:txBody>
                    <a:bodyPr/>
                    <a:lstStyle/>
                    <a:p>
                      <a:pPr indent="0" lvl="0" marL="548640" marR="0" rtl="0" algn="l">
                        <a:lnSpc>
                          <a:spcPct val="100000"/>
                        </a:lnSpc>
                        <a:spcBef>
                          <a:spcPts val="0"/>
                        </a:spcBef>
                        <a:spcAft>
                          <a:spcPts val="0"/>
                        </a:spcAft>
                        <a:buNone/>
                      </a:pPr>
                      <a:r>
                        <a:rPr b="1" lang="en-US" sz="1200" u="none" cap="none" strike="noStrike">
                          <a:latin typeface="Times New Roman"/>
                          <a:ea typeface="Times New Roman"/>
                          <a:cs typeface="Times New Roman"/>
                          <a:sym typeface="Times New Roman"/>
                        </a:rPr>
                        <a:t>Function</a:t>
                      </a:r>
                      <a:endParaRPr sz="1200" u="none" cap="none" strike="noStrike">
                        <a:latin typeface="Times New Roman"/>
                        <a:ea typeface="Times New Roman"/>
                        <a:cs typeface="Times New Roman"/>
                        <a:sym typeface="Times New Roman"/>
                      </a:endParaRPr>
                    </a:p>
                  </a:txBody>
                  <a:tcPr marT="17150"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200" u="none" cap="none" strike="noStrike">
                          <a:latin typeface="Times New Roman"/>
                          <a:ea typeface="Times New Roman"/>
                          <a:cs typeface="Times New Roman"/>
                          <a:sym typeface="Times New Roman"/>
                        </a:rPr>
                        <a:t>Input Argument</a:t>
                      </a:r>
                      <a:endParaRPr sz="1200" u="none" cap="none" strike="noStrike">
                        <a:latin typeface="Times New Roman"/>
                        <a:ea typeface="Times New Roman"/>
                        <a:cs typeface="Times New Roman"/>
                        <a:sym typeface="Times New Roman"/>
                      </a:endParaRPr>
                    </a:p>
                  </a:txBody>
                  <a:tcPr marT="1715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1270" marR="0" rtl="0" algn="ctr">
                        <a:lnSpc>
                          <a:spcPct val="100000"/>
                        </a:lnSpc>
                        <a:spcBef>
                          <a:spcPts val="0"/>
                        </a:spcBef>
                        <a:spcAft>
                          <a:spcPts val="0"/>
                        </a:spcAft>
                        <a:buNone/>
                      </a:pPr>
                      <a:r>
                        <a:rPr b="1" lang="en-US" sz="1200" u="none" cap="none" strike="noStrike">
                          <a:latin typeface="Times New Roman"/>
                          <a:ea typeface="Times New Roman"/>
                          <a:cs typeface="Times New Roman"/>
                          <a:sym typeface="Times New Roman"/>
                        </a:rPr>
                        <a:t>Value Returned</a:t>
                      </a:r>
                      <a:endParaRPr sz="1200" u="none" cap="none" strike="noStrike">
                        <a:latin typeface="Times New Roman"/>
                        <a:ea typeface="Times New Roman"/>
                        <a:cs typeface="Times New Roman"/>
                        <a:sym typeface="Times New Roman"/>
                      </a:endParaRPr>
                    </a:p>
                  </a:txBody>
                  <a:tcPr marT="1715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407150">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INITCAP ( s )</a:t>
                      </a:r>
                      <a:endParaRPr sz="1200" u="none" cap="none" strike="noStrike">
                        <a:latin typeface="Times New Roman"/>
                        <a:ea typeface="Times New Roman"/>
                        <a:cs typeface="Times New Roman"/>
                        <a:sym typeface="Times New Roman"/>
                      </a:endParaRPr>
                    </a:p>
                  </a:txBody>
                  <a:tcPr marT="105400"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s = character string</a:t>
                      </a:r>
                      <a:endParaRPr sz="1200" u="none" cap="none" strike="noStrike">
                        <a:latin typeface="Times New Roman"/>
                        <a:ea typeface="Times New Roman"/>
                        <a:cs typeface="Times New Roman"/>
                        <a:sym typeface="Times New Roman"/>
                      </a:endParaRPr>
                    </a:p>
                  </a:txBody>
                  <a:tcPr marT="10540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14097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First letter of each word is changed to uppercase  and all other letters are in lower case.</a:t>
                      </a:r>
                      <a:endParaRPr sz="1200" u="none" cap="none" strike="noStrike">
                        <a:latin typeface="Times New Roman"/>
                        <a:ea typeface="Times New Roman"/>
                        <a:cs typeface="Times New Roman"/>
                        <a:sym typeface="Times New Roman"/>
                      </a:endParaRPr>
                    </a:p>
                  </a:txBody>
                  <a:tcPr marT="3047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3175">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LOWER ( s )</a:t>
                      </a:r>
                      <a:endParaRPr sz="1200" u="none" cap="none" strike="noStrike">
                        <a:latin typeface="Times New Roman"/>
                        <a:ea typeface="Times New Roman"/>
                        <a:cs typeface="Times New Roman"/>
                        <a:sym typeface="Times New Roman"/>
                      </a:endParaRPr>
                    </a:p>
                  </a:txBody>
                  <a:tcPr marT="1777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s = character string</a:t>
                      </a:r>
                      <a:endParaRPr sz="1200" u="none" cap="none" strike="noStrike">
                        <a:latin typeface="Times New Roman"/>
                        <a:ea typeface="Times New Roman"/>
                        <a:cs typeface="Times New Roman"/>
                        <a:sym typeface="Times New Roman"/>
                      </a:endParaRPr>
                    </a:p>
                  </a:txBody>
                  <a:tcPr marT="1777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All letters are changed to lowercase.</a:t>
                      </a:r>
                      <a:endParaRPr sz="1200" u="none" cap="none" strike="noStrike">
                        <a:latin typeface="Times New Roman"/>
                        <a:ea typeface="Times New Roman"/>
                        <a:cs typeface="Times New Roman"/>
                        <a:sym typeface="Times New Roman"/>
                      </a:endParaRPr>
                    </a:p>
                  </a:txBody>
                  <a:tcPr marT="1777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1650">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UPPER ( s )</a:t>
                      </a:r>
                      <a:endParaRPr sz="1200" u="none" cap="none" strike="noStrike">
                        <a:latin typeface="Times New Roman"/>
                        <a:ea typeface="Times New Roman"/>
                        <a:cs typeface="Times New Roman"/>
                        <a:sym typeface="Times New Roman"/>
                      </a:endParaRPr>
                    </a:p>
                  </a:txBody>
                  <a:tcPr marT="16500"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s = character string</a:t>
                      </a:r>
                      <a:endParaRPr sz="1200" u="none" cap="none" strike="noStrike">
                        <a:latin typeface="Times New Roman"/>
                        <a:ea typeface="Times New Roman"/>
                        <a:cs typeface="Times New Roman"/>
                        <a:sym typeface="Times New Roman"/>
                      </a:endParaRPr>
                    </a:p>
                  </a:txBody>
                  <a:tcPr marT="1650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All letters are changed to uppercase.</a:t>
                      </a:r>
                      <a:endParaRPr sz="1200" u="none" cap="none" strike="noStrike">
                        <a:latin typeface="Times New Roman"/>
                        <a:ea typeface="Times New Roman"/>
                        <a:cs typeface="Times New Roman"/>
                        <a:sym typeface="Times New Roman"/>
                      </a:endParaRPr>
                    </a:p>
                  </a:txBody>
                  <a:tcPr marT="1650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3175">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CONCAT ( s1, s2 )</a:t>
                      </a:r>
                      <a:endParaRPr sz="1200" u="none" cap="none" strike="noStrike">
                        <a:latin typeface="Times New Roman"/>
                        <a:ea typeface="Times New Roman"/>
                        <a:cs typeface="Times New Roman"/>
                        <a:sym typeface="Times New Roman"/>
                      </a:endParaRPr>
                    </a:p>
                  </a:txBody>
                  <a:tcPr marT="1842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s1 and s2 are character strings</a:t>
                      </a:r>
                      <a:endParaRPr sz="1200" u="none" cap="none" strike="noStrike">
                        <a:latin typeface="Times New Roman"/>
                        <a:ea typeface="Times New Roman"/>
                        <a:cs typeface="Times New Roman"/>
                        <a:sym typeface="Times New Roman"/>
                      </a:endParaRPr>
                    </a:p>
                  </a:txBody>
                  <a:tcPr marT="1842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Concatenation of s1 and s2. Equivalent to </a:t>
                      </a:r>
                      <a:r>
                        <a:rPr i="1" lang="en-US" sz="1200" u="none" cap="none" strike="noStrike">
                          <a:latin typeface="Times New Roman"/>
                          <a:ea typeface="Times New Roman"/>
                          <a:cs typeface="Times New Roman"/>
                          <a:sym typeface="Times New Roman"/>
                        </a:rPr>
                        <a:t>s1 || s2</a:t>
                      </a:r>
                      <a:endParaRPr sz="1200" u="none" cap="none" strike="noStrike">
                        <a:latin typeface="Times New Roman"/>
                        <a:ea typeface="Times New Roman"/>
                        <a:cs typeface="Times New Roman"/>
                        <a:sym typeface="Times New Roman"/>
                      </a:endParaRPr>
                    </a:p>
                  </a:txBody>
                  <a:tcPr marT="1842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406900">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LPAD ( s1, n [, s2] )</a:t>
                      </a:r>
                      <a:endParaRPr sz="1200" u="none" cap="none" strike="noStrike">
                        <a:latin typeface="Times New Roman"/>
                        <a:ea typeface="Times New Roman"/>
                        <a:cs typeface="Times New Roman"/>
                        <a:sym typeface="Times New Roman"/>
                      </a:endParaRPr>
                    </a:p>
                  </a:txBody>
                  <a:tcPr marT="10477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s1 and s2 are character strings and n is an integer value</a:t>
                      </a:r>
                      <a:endParaRPr sz="1200" u="none" cap="none" strike="noStrike">
                        <a:latin typeface="Times New Roman"/>
                        <a:ea typeface="Times New Roman"/>
                        <a:cs typeface="Times New Roman"/>
                        <a:sym typeface="Times New Roman"/>
                      </a:endParaRPr>
                    </a:p>
                  </a:txBody>
                  <a:tcPr marT="10477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18288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Returns s1 right justified and padded left with n  characters from s2; s2 defaults to space.</a:t>
                      </a:r>
                      <a:endParaRPr sz="1200" u="none" cap="none" strike="noStrike">
                        <a:latin typeface="Times New Roman"/>
                        <a:ea typeface="Times New Roman"/>
                        <a:cs typeface="Times New Roman"/>
                        <a:sym typeface="Times New Roman"/>
                      </a:endParaRPr>
                    </a:p>
                  </a:txBody>
                  <a:tcPr marT="2857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408775">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RPAD ( s1, n [, s2] )</a:t>
                      </a:r>
                      <a:endParaRPr sz="1200" u="none" cap="none" strike="noStrike">
                        <a:latin typeface="Times New Roman"/>
                        <a:ea typeface="Times New Roman"/>
                        <a:cs typeface="Times New Roman"/>
                        <a:sym typeface="Times New Roman"/>
                      </a:endParaRPr>
                    </a:p>
                  </a:txBody>
                  <a:tcPr marT="105400"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s1 and s2 are character strings and n is an integer value</a:t>
                      </a:r>
                      <a:endParaRPr sz="1200" u="none" cap="none" strike="noStrike">
                        <a:latin typeface="Times New Roman"/>
                        <a:ea typeface="Times New Roman"/>
                        <a:cs typeface="Times New Roman"/>
                        <a:sym typeface="Times New Roman"/>
                      </a:endParaRPr>
                    </a:p>
                  </a:txBody>
                  <a:tcPr marT="10540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18415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Returns s1 left justified and padded right with n  characters from s2; s2 defaults to space.</a:t>
                      </a:r>
                      <a:endParaRPr sz="1200" u="none" cap="none" strike="noStrike">
                        <a:latin typeface="Times New Roman"/>
                        <a:ea typeface="Times New Roman"/>
                        <a:cs typeface="Times New Roman"/>
                        <a:sym typeface="Times New Roman"/>
                      </a:endParaRPr>
                    </a:p>
                  </a:txBody>
                  <a:tcPr marT="3047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406875">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LTRIM ( s [, set ] )</a:t>
                      </a:r>
                      <a:endParaRPr sz="1200" u="none" cap="none" strike="noStrike">
                        <a:latin typeface="Times New Roman"/>
                        <a:ea typeface="Times New Roman"/>
                        <a:cs typeface="Times New Roman"/>
                        <a:sym typeface="Times New Roman"/>
                      </a:endParaRPr>
                    </a:p>
                  </a:txBody>
                  <a:tcPr marT="10477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s is a character string and </a:t>
                      </a:r>
                      <a:r>
                        <a:rPr i="1" lang="en-US" sz="1200" u="none" cap="none" strike="noStrike">
                          <a:latin typeface="Times New Roman"/>
                          <a:ea typeface="Times New Roman"/>
                          <a:cs typeface="Times New Roman"/>
                          <a:sym typeface="Times New Roman"/>
                        </a:rPr>
                        <a:t>set </a:t>
                      </a:r>
                      <a:r>
                        <a:rPr lang="en-US" sz="1200" u="none" cap="none" strike="noStrike">
                          <a:latin typeface="Times New Roman"/>
                          <a:ea typeface="Times New Roman"/>
                          <a:cs typeface="Times New Roman"/>
                          <a:sym typeface="Times New Roman"/>
                        </a:rPr>
                        <a:t>is a set of characters</a:t>
                      </a:r>
                      <a:endParaRPr sz="1200" u="none" cap="none" strike="noStrike">
                        <a:latin typeface="Times New Roman"/>
                        <a:ea typeface="Times New Roman"/>
                        <a:cs typeface="Times New Roman"/>
                        <a:sym typeface="Times New Roman"/>
                      </a:endParaRPr>
                    </a:p>
                  </a:txBody>
                  <a:tcPr marT="10477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133985"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Returns s with characters removed up to the first  character not in set; defaults to space</a:t>
                      </a:r>
                      <a:endParaRPr sz="1200" u="none" cap="none" strike="noStrike">
                        <a:latin typeface="Times New Roman"/>
                        <a:ea typeface="Times New Roman"/>
                        <a:cs typeface="Times New Roman"/>
                        <a:sym typeface="Times New Roman"/>
                      </a:endParaRPr>
                    </a:p>
                  </a:txBody>
                  <a:tcPr marT="2857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407675">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RTRIM ( s [, set ] )</a:t>
                      </a:r>
                      <a:endParaRPr/>
                    </a:p>
                  </a:txBody>
                  <a:tcPr marT="10477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s is a character string and </a:t>
                      </a:r>
                      <a:r>
                        <a:rPr i="1" lang="en-US" sz="1200" u="none" cap="none" strike="noStrike">
                          <a:latin typeface="Times New Roman"/>
                          <a:ea typeface="Times New Roman"/>
                          <a:cs typeface="Times New Roman"/>
                          <a:sym typeface="Times New Roman"/>
                        </a:rPr>
                        <a:t>set </a:t>
                      </a:r>
                      <a:r>
                        <a:rPr lang="en-US" sz="1200" u="none" cap="none" strike="noStrike">
                          <a:latin typeface="Times New Roman"/>
                          <a:ea typeface="Times New Roman"/>
                          <a:cs typeface="Times New Roman"/>
                          <a:sym typeface="Times New Roman"/>
                        </a:rPr>
                        <a:t>is a set of characters</a:t>
                      </a:r>
                      <a:endParaRPr sz="1200" u="none" cap="none" strike="noStrike">
                        <a:latin typeface="Times New Roman"/>
                        <a:ea typeface="Times New Roman"/>
                        <a:cs typeface="Times New Roman"/>
                        <a:sym typeface="Times New Roman"/>
                      </a:endParaRPr>
                    </a:p>
                  </a:txBody>
                  <a:tcPr marT="10477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128904"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Returns s with final characters removed after the  last character not in set; defaults to space</a:t>
                      </a:r>
                      <a:endParaRPr sz="1200" u="none" cap="none" strike="noStrike">
                        <a:latin typeface="Times New Roman"/>
                        <a:ea typeface="Times New Roman"/>
                        <a:cs typeface="Times New Roman"/>
                        <a:sym typeface="Times New Roman"/>
                      </a:endParaRPr>
                    </a:p>
                  </a:txBody>
                  <a:tcPr marT="3047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bl>
          </a:graphicData>
        </a:graphic>
      </p:graphicFrame>
      <p:graphicFrame>
        <p:nvGraphicFramePr>
          <p:cNvPr id="387" name="Google Shape;387;p48"/>
          <p:cNvGraphicFramePr/>
          <p:nvPr/>
        </p:nvGraphicFramePr>
        <p:xfrm>
          <a:off x="1194752" y="965200"/>
          <a:ext cx="3000000" cy="3000000"/>
        </p:xfrm>
        <a:graphic>
          <a:graphicData uri="http://schemas.openxmlformats.org/drawingml/2006/table">
            <a:tbl>
              <a:tblPr bandRow="1" firstRow="1">
                <a:noFill/>
                <a:tableStyleId>{0FCCBE5B-6063-40CE-A338-844E0712B747}</a:tableStyleId>
              </a:tblPr>
              <a:tblGrid>
                <a:gridCol w="78100"/>
                <a:gridCol w="711825"/>
                <a:gridCol w="1814200"/>
                <a:gridCol w="1870700"/>
                <a:gridCol w="76825"/>
              </a:tblGrid>
              <a:tr h="51550">
                <a:tc>
                  <a:txBody>
                    <a:bodyPr/>
                    <a:lstStyle/>
                    <a:p>
                      <a:pPr indent="0" lvl="0" marL="0" marR="0" rtl="0" algn="l">
                        <a:lnSpc>
                          <a:spcPct val="100000"/>
                        </a:lnSpc>
                        <a:spcBef>
                          <a:spcPts val="0"/>
                        </a:spcBef>
                        <a:spcAft>
                          <a:spcPts val="0"/>
                        </a:spcAft>
                        <a:buNone/>
                      </a:pPr>
                      <a:r>
                        <a:t/>
                      </a:r>
                      <a:endParaRPr sz="1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None/>
                      </a:pPr>
                      <a:r>
                        <a:t/>
                      </a:r>
                      <a:endParaRPr sz="1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solidFill>
                      <a:srgbClr val="DDD9C3"/>
                    </a:solidFill>
                  </a:tcPr>
                </a:tc>
                <a:tc>
                  <a:txBody>
                    <a:bodyPr/>
                    <a:lstStyle/>
                    <a:p>
                      <a:pPr indent="0" lvl="0" marL="0" marR="0" rtl="0" algn="l">
                        <a:lnSpc>
                          <a:spcPct val="100000"/>
                        </a:lnSpc>
                        <a:spcBef>
                          <a:spcPts val="0"/>
                        </a:spcBef>
                        <a:spcAft>
                          <a:spcPts val="0"/>
                        </a:spcAft>
                        <a:buNone/>
                      </a:pPr>
                      <a:r>
                        <a:t/>
                      </a:r>
                      <a:endParaRPr sz="1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solidFill>
                      <a:srgbClr val="DDD9C3"/>
                    </a:solidFill>
                  </a:tcPr>
                </a:tc>
                <a:tc>
                  <a:txBody>
                    <a:bodyPr/>
                    <a:lstStyle/>
                    <a:p>
                      <a:pPr indent="0" lvl="0" marL="0" marR="0" rtl="0" algn="l">
                        <a:lnSpc>
                          <a:spcPct val="100000"/>
                        </a:lnSpc>
                        <a:spcBef>
                          <a:spcPts val="0"/>
                        </a:spcBef>
                        <a:spcAft>
                          <a:spcPts val="0"/>
                        </a:spcAft>
                        <a:buNone/>
                      </a:pPr>
                      <a:r>
                        <a:t/>
                      </a:r>
                      <a:endParaRPr sz="100" u="none" cap="none" strike="noStrike">
                        <a:latin typeface="Times New Roman"/>
                        <a:ea typeface="Times New Roman"/>
                        <a:cs typeface="Times New Roman"/>
                        <a:sym typeface="Times New Roman"/>
                      </a:endParaRPr>
                    </a:p>
                  </a:txBody>
                  <a:tcPr marT="0" marB="0" marR="0" marL="0">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solidFill>
                      <a:srgbClr val="DDD9C3"/>
                    </a:solidFill>
                  </a:tcPr>
                </a:tc>
                <a:tc>
                  <a:txBody>
                    <a:bodyPr/>
                    <a:lstStyle/>
                    <a:p>
                      <a:pPr indent="0" lvl="0" marL="0" marR="0" rtl="0" algn="l">
                        <a:lnSpc>
                          <a:spcPct val="100000"/>
                        </a:lnSpc>
                        <a:spcBef>
                          <a:spcPts val="0"/>
                        </a:spcBef>
                        <a:spcAft>
                          <a:spcPts val="0"/>
                        </a:spcAft>
                        <a:buNone/>
                      </a:pPr>
                      <a:r>
                        <a:t/>
                      </a:r>
                      <a:endParaRPr sz="1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tcPr>
                </a:tc>
              </a:tr>
              <a:tr h="1352175">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tcPr>
                </a:tc>
                <a:tc>
                  <a:txBody>
                    <a:bodyPr/>
                    <a:lstStyle/>
                    <a:p>
                      <a:pPr indent="0" lvl="0" marL="17780" marR="0" rtl="0" algn="l">
                        <a:lnSpc>
                          <a:spcPct val="103214"/>
                        </a:lnSpc>
                        <a:spcBef>
                          <a:spcPts val="0"/>
                        </a:spcBef>
                        <a:spcAft>
                          <a:spcPts val="0"/>
                        </a:spcAft>
                        <a:buNone/>
                      </a:pPr>
                      <a:r>
                        <a:rPr lang="en-US" sz="1400" u="none" cap="none" strike="noStrike">
                          <a:latin typeface="Courier New"/>
                          <a:ea typeface="Courier New"/>
                          <a:cs typeface="Courier New"/>
                          <a:sym typeface="Courier New"/>
                        </a:rPr>
                        <a:t>select</a:t>
                      </a:r>
                      <a:endParaRPr sz="1400" u="none" cap="none" strike="noStrike">
                        <a:latin typeface="Courier New"/>
                        <a:ea typeface="Courier New"/>
                        <a:cs typeface="Courier New"/>
                        <a:sym typeface="Courier New"/>
                      </a:endParaRPr>
                    </a:p>
                    <a:p>
                      <a:pPr indent="0" lvl="0" marL="17780" marR="46355" rtl="0" algn="l">
                        <a:lnSpc>
                          <a:spcPct val="188600"/>
                        </a:lnSpc>
                        <a:spcBef>
                          <a:spcPts val="0"/>
                        </a:spcBef>
                        <a:spcAft>
                          <a:spcPts val="0"/>
                        </a:spcAft>
                        <a:buNone/>
                      </a:pPr>
                      <a:r>
                        <a:rPr lang="en-US" sz="1400" u="none" cap="none" strike="noStrike">
                          <a:latin typeface="Courier New"/>
                          <a:ea typeface="Courier New"/>
                          <a:cs typeface="Courier New"/>
                          <a:sym typeface="Courier New"/>
                        </a:rPr>
                        <a:t>select  select</a:t>
                      </a:r>
                      <a:endParaRPr sz="1400" u="none" cap="none" strike="noStrike">
                        <a:latin typeface="Courier New"/>
                        <a:ea typeface="Courier New"/>
                        <a:cs typeface="Courier New"/>
                        <a:sym typeface="Courier New"/>
                      </a:endParaRPr>
                    </a:p>
                  </a:txBody>
                  <a:tcPr marT="0" marB="0" marR="0" marL="0">
                    <a:solidFill>
                      <a:srgbClr val="DDD9C3"/>
                    </a:solidFill>
                  </a:tcPr>
                </a:tc>
                <a:tc>
                  <a:txBody>
                    <a:bodyPr/>
                    <a:lstStyle/>
                    <a:p>
                      <a:pPr indent="0" lvl="0" marL="52705" marR="0" rtl="0" algn="l">
                        <a:lnSpc>
                          <a:spcPct val="103214"/>
                        </a:lnSpc>
                        <a:spcBef>
                          <a:spcPts val="0"/>
                        </a:spcBef>
                        <a:spcAft>
                          <a:spcPts val="0"/>
                        </a:spcAft>
                        <a:buNone/>
                      </a:pPr>
                      <a:r>
                        <a:rPr lang="en-US" sz="1400" u="none" cap="none" strike="noStrike">
                          <a:solidFill>
                            <a:srgbClr val="FF0000"/>
                          </a:solidFill>
                          <a:latin typeface="Courier New"/>
                          <a:ea typeface="Courier New"/>
                          <a:cs typeface="Courier New"/>
                          <a:sym typeface="Courier New"/>
                        </a:rPr>
                        <a:t>round </a:t>
                      </a:r>
                      <a:r>
                        <a:rPr lang="en-US" sz="1400" u="none" cap="none" strike="noStrike">
                          <a:latin typeface="Courier New"/>
                          <a:ea typeface="Courier New"/>
                          <a:cs typeface="Courier New"/>
                          <a:sym typeface="Courier New"/>
                        </a:rPr>
                        <a:t>(83.28749,</a:t>
                      </a:r>
                      <a:endParaRPr sz="1400" u="none" cap="none" strike="noStrike">
                        <a:latin typeface="Courier New"/>
                        <a:ea typeface="Courier New"/>
                        <a:cs typeface="Courier New"/>
                        <a:sym typeface="Courier New"/>
                      </a:endParaRPr>
                    </a:p>
                    <a:p>
                      <a:pPr indent="0" lvl="0" marL="0" marR="0" rtl="0" algn="l">
                        <a:lnSpc>
                          <a:spcPct val="100000"/>
                        </a:lnSpc>
                        <a:spcBef>
                          <a:spcPts val="50"/>
                        </a:spcBef>
                        <a:spcAft>
                          <a:spcPts val="0"/>
                        </a:spcAft>
                        <a:buNone/>
                      </a:pPr>
                      <a:r>
                        <a:t/>
                      </a:r>
                      <a:endParaRPr sz="1250" u="none" cap="none" strike="noStrike">
                        <a:latin typeface="Times New Roman"/>
                        <a:ea typeface="Times New Roman"/>
                        <a:cs typeface="Times New Roman"/>
                        <a:sym typeface="Times New Roman"/>
                      </a:endParaRPr>
                    </a:p>
                    <a:p>
                      <a:pPr indent="0" lvl="0" marL="52705" marR="0" rtl="0" algn="l">
                        <a:lnSpc>
                          <a:spcPct val="100000"/>
                        </a:lnSpc>
                        <a:spcBef>
                          <a:spcPts val="0"/>
                        </a:spcBef>
                        <a:spcAft>
                          <a:spcPts val="0"/>
                        </a:spcAft>
                        <a:buNone/>
                      </a:pPr>
                      <a:r>
                        <a:rPr lang="en-US" sz="1400" u="none" cap="none" strike="noStrike">
                          <a:solidFill>
                            <a:srgbClr val="FF0000"/>
                          </a:solidFill>
                          <a:latin typeface="Courier New"/>
                          <a:ea typeface="Courier New"/>
                          <a:cs typeface="Courier New"/>
                          <a:sym typeface="Courier New"/>
                        </a:rPr>
                        <a:t>sqrt </a:t>
                      </a:r>
                      <a:r>
                        <a:rPr lang="en-US" sz="1400" u="none" cap="none" strike="noStrike">
                          <a:latin typeface="Courier New"/>
                          <a:ea typeface="Courier New"/>
                          <a:cs typeface="Courier New"/>
                          <a:sym typeface="Courier New"/>
                        </a:rPr>
                        <a:t>(3.67) from</a:t>
                      </a:r>
                      <a:endParaRPr sz="1400" u="none" cap="none" strike="noStrike">
                        <a:latin typeface="Courier New"/>
                        <a:ea typeface="Courier New"/>
                        <a:cs typeface="Courier New"/>
                        <a:sym typeface="Courier New"/>
                      </a:endParaRPr>
                    </a:p>
                    <a:p>
                      <a:pPr indent="0" lvl="0" marL="0" marR="0" rtl="0" algn="l">
                        <a:lnSpc>
                          <a:spcPct val="100000"/>
                        </a:lnSpc>
                        <a:spcBef>
                          <a:spcPts val="50"/>
                        </a:spcBef>
                        <a:spcAft>
                          <a:spcPts val="0"/>
                        </a:spcAft>
                        <a:buNone/>
                      </a:pPr>
                      <a:r>
                        <a:t/>
                      </a:r>
                      <a:endParaRPr sz="1250" u="none" cap="none" strike="noStrike">
                        <a:latin typeface="Times New Roman"/>
                        <a:ea typeface="Times New Roman"/>
                        <a:cs typeface="Times New Roman"/>
                        <a:sym typeface="Times New Roman"/>
                      </a:endParaRPr>
                    </a:p>
                    <a:p>
                      <a:pPr indent="0" lvl="0" marL="52705" marR="0" rtl="0" algn="l">
                        <a:lnSpc>
                          <a:spcPct val="100000"/>
                        </a:lnSpc>
                        <a:spcBef>
                          <a:spcPts val="0"/>
                        </a:spcBef>
                        <a:spcAft>
                          <a:spcPts val="0"/>
                        </a:spcAft>
                        <a:buNone/>
                      </a:pPr>
                      <a:r>
                        <a:rPr lang="en-US" sz="1400" u="none" cap="none" strike="noStrike">
                          <a:solidFill>
                            <a:srgbClr val="FF0000"/>
                          </a:solidFill>
                          <a:latin typeface="Courier New"/>
                          <a:ea typeface="Courier New"/>
                          <a:cs typeface="Courier New"/>
                          <a:sym typeface="Courier New"/>
                        </a:rPr>
                        <a:t>power </a:t>
                      </a:r>
                      <a:r>
                        <a:rPr lang="en-US" sz="1400" u="none" cap="none" strike="noStrike">
                          <a:latin typeface="Courier New"/>
                          <a:ea typeface="Courier New"/>
                          <a:cs typeface="Courier New"/>
                          <a:sym typeface="Courier New"/>
                        </a:rPr>
                        <a:t>(2.512, 5)</a:t>
                      </a:r>
                      <a:endParaRPr sz="1400" u="none" cap="none" strike="noStrike">
                        <a:latin typeface="Courier New"/>
                        <a:ea typeface="Courier New"/>
                        <a:cs typeface="Courier New"/>
                        <a:sym typeface="Courier New"/>
                      </a:endParaRPr>
                    </a:p>
                  </a:txBody>
                  <a:tcPr marT="0" marB="0" marR="0" marL="0">
                    <a:solidFill>
                      <a:srgbClr val="DDD9C3"/>
                    </a:solidFill>
                  </a:tcPr>
                </a:tc>
                <a:tc>
                  <a:txBody>
                    <a:bodyPr/>
                    <a:lstStyle/>
                    <a:p>
                      <a:pPr indent="0" lvl="0" marL="52705" marR="0" rtl="0" algn="l">
                        <a:lnSpc>
                          <a:spcPct val="103214"/>
                        </a:lnSpc>
                        <a:spcBef>
                          <a:spcPts val="0"/>
                        </a:spcBef>
                        <a:spcAft>
                          <a:spcPts val="0"/>
                        </a:spcAft>
                        <a:buNone/>
                      </a:pPr>
                      <a:r>
                        <a:rPr lang="en-US" sz="1400" u="none" cap="none" strike="noStrike">
                          <a:latin typeface="Courier New"/>
                          <a:ea typeface="Courier New"/>
                          <a:cs typeface="Courier New"/>
                          <a:sym typeface="Courier New"/>
                        </a:rPr>
                        <a:t>2) from dual;</a:t>
                      </a:r>
                      <a:endParaRPr sz="1400" u="none" cap="none" strike="noStrike">
                        <a:latin typeface="Courier New"/>
                        <a:ea typeface="Courier New"/>
                        <a:cs typeface="Courier New"/>
                        <a:sym typeface="Courier New"/>
                      </a:endParaRPr>
                    </a:p>
                    <a:p>
                      <a:pPr indent="0" lvl="0" marL="0" marR="0" rtl="0" algn="l">
                        <a:lnSpc>
                          <a:spcPct val="100000"/>
                        </a:lnSpc>
                        <a:spcBef>
                          <a:spcPts val="50"/>
                        </a:spcBef>
                        <a:spcAft>
                          <a:spcPts val="0"/>
                        </a:spcAft>
                        <a:buNone/>
                      </a:pPr>
                      <a:r>
                        <a:t/>
                      </a:r>
                      <a:endParaRPr sz="1250" u="none" cap="none" strike="noStrike">
                        <a:latin typeface="Times New Roman"/>
                        <a:ea typeface="Times New Roman"/>
                        <a:cs typeface="Times New Roman"/>
                        <a:sym typeface="Times New Roman"/>
                      </a:endParaRPr>
                    </a:p>
                    <a:p>
                      <a:pPr indent="0" lvl="0" marL="52705" marR="0" rtl="0" algn="l">
                        <a:lnSpc>
                          <a:spcPct val="100000"/>
                        </a:lnSpc>
                        <a:spcBef>
                          <a:spcPts val="0"/>
                        </a:spcBef>
                        <a:spcAft>
                          <a:spcPts val="0"/>
                        </a:spcAft>
                        <a:buNone/>
                      </a:pPr>
                      <a:r>
                        <a:rPr lang="en-US" sz="1400" u="none" cap="none" strike="noStrike">
                          <a:latin typeface="Courier New"/>
                          <a:ea typeface="Courier New"/>
                          <a:cs typeface="Courier New"/>
                          <a:sym typeface="Courier New"/>
                        </a:rPr>
                        <a:t>dual;</a:t>
                      </a:r>
                      <a:endParaRPr sz="1400" u="none" cap="none" strike="noStrike">
                        <a:latin typeface="Courier New"/>
                        <a:ea typeface="Courier New"/>
                        <a:cs typeface="Courier New"/>
                        <a:sym typeface="Courier New"/>
                      </a:endParaRPr>
                    </a:p>
                    <a:p>
                      <a:pPr indent="0" lvl="0" marL="0" marR="0" rtl="0" algn="l">
                        <a:lnSpc>
                          <a:spcPct val="100000"/>
                        </a:lnSpc>
                        <a:spcBef>
                          <a:spcPts val="50"/>
                        </a:spcBef>
                        <a:spcAft>
                          <a:spcPts val="0"/>
                        </a:spcAft>
                        <a:buNone/>
                      </a:pPr>
                      <a:r>
                        <a:t/>
                      </a:r>
                      <a:endParaRPr sz="1250" u="none" cap="none" strike="noStrike">
                        <a:latin typeface="Times New Roman"/>
                        <a:ea typeface="Times New Roman"/>
                        <a:cs typeface="Times New Roman"/>
                        <a:sym typeface="Times New Roman"/>
                      </a:endParaRPr>
                    </a:p>
                    <a:p>
                      <a:pPr indent="0" lvl="0" marL="53339" marR="0" rtl="0" algn="l">
                        <a:lnSpc>
                          <a:spcPct val="100000"/>
                        </a:lnSpc>
                        <a:spcBef>
                          <a:spcPts val="0"/>
                        </a:spcBef>
                        <a:spcAft>
                          <a:spcPts val="0"/>
                        </a:spcAft>
                        <a:buNone/>
                      </a:pPr>
                      <a:r>
                        <a:rPr lang="en-US" sz="1400" u="none" cap="none" strike="noStrike">
                          <a:latin typeface="Courier New"/>
                          <a:ea typeface="Courier New"/>
                          <a:cs typeface="Courier New"/>
                          <a:sym typeface="Courier New"/>
                        </a:rPr>
                        <a:t>from dual;</a:t>
                      </a:r>
                      <a:endParaRPr sz="1400" u="none" cap="none" strike="noStrike">
                        <a:latin typeface="Courier New"/>
                        <a:ea typeface="Courier New"/>
                        <a:cs typeface="Courier New"/>
                        <a:sym typeface="Courier New"/>
                      </a:endParaRPr>
                    </a:p>
                  </a:txBody>
                  <a:tcPr marT="0" marB="0" marR="0" marL="0">
                    <a:lnR cap="flat" cmpd="sng" w="9525">
                      <a:solidFill>
                        <a:srgbClr val="000000"/>
                      </a:solidFill>
                      <a:prstDash val="solid"/>
                      <a:round/>
                      <a:headEnd len="sm" w="sm" type="none"/>
                      <a:tailEnd len="sm" w="sm" type="none"/>
                    </a:lnR>
                    <a:solidFill>
                      <a:srgbClr val="DDD9C3"/>
                    </a:solidFill>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9"/>
          <p:cNvSpPr txBox="1"/>
          <p:nvPr>
            <p:ph type="title"/>
          </p:nvPr>
        </p:nvSpPr>
        <p:spPr>
          <a:xfrm>
            <a:off x="318008" y="313689"/>
            <a:ext cx="3790315" cy="696595"/>
          </a:xfrm>
          <a:prstGeom prst="rect">
            <a:avLst/>
          </a:prstGeom>
          <a:noFill/>
          <a:ln>
            <a:noFill/>
          </a:ln>
        </p:spPr>
        <p:txBody>
          <a:bodyPr anchorCtr="0" anchor="ctr" bIns="0" lIns="0" spcFirstLastPara="1" rIns="0" wrap="square" tIns="12700">
            <a:spAutoFit/>
          </a:bodyPr>
          <a:lstStyle/>
          <a:p>
            <a:pPr indent="0" lvl="0" marL="12700" rtl="0" algn="ctr">
              <a:lnSpc>
                <a:spcPct val="100000"/>
              </a:lnSpc>
              <a:spcBef>
                <a:spcPts val="0"/>
              </a:spcBef>
              <a:spcAft>
                <a:spcPts val="0"/>
              </a:spcAft>
              <a:buClr>
                <a:schemeClr val="dk1"/>
              </a:buClr>
              <a:buSzPts val="4400"/>
              <a:buFont typeface="Calibri"/>
              <a:buNone/>
            </a:pPr>
            <a:r>
              <a:rPr lang="en-US" sz="4400"/>
              <a:t>String Functions</a:t>
            </a:r>
            <a:endParaRPr sz="4400"/>
          </a:p>
        </p:txBody>
      </p:sp>
      <p:graphicFrame>
        <p:nvGraphicFramePr>
          <p:cNvPr id="393" name="Google Shape;393;p49"/>
          <p:cNvGraphicFramePr/>
          <p:nvPr/>
        </p:nvGraphicFramePr>
        <p:xfrm>
          <a:off x="300227" y="1200403"/>
          <a:ext cx="3000000" cy="3000000"/>
        </p:xfrm>
        <a:graphic>
          <a:graphicData uri="http://schemas.openxmlformats.org/drawingml/2006/table">
            <a:tbl>
              <a:tblPr bandRow="1" firstRow="1">
                <a:noFill/>
                <a:tableStyleId>{0FCCBE5B-6063-40CE-A338-844E0712B747}</a:tableStyleId>
              </a:tblPr>
              <a:tblGrid>
                <a:gridCol w="1912625"/>
                <a:gridCol w="3259450"/>
                <a:gridCol w="2901325"/>
              </a:tblGrid>
              <a:tr h="582925">
                <a:tc>
                  <a:txBody>
                    <a:bodyPr/>
                    <a:lstStyle/>
                    <a:p>
                      <a:pPr indent="0" lvl="0" marL="25400" marR="288925"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REPLACE ( s, search_s [,  replace_s ] )</a:t>
                      </a:r>
                      <a:endParaRPr sz="1200" u="none" cap="none" strike="noStrike">
                        <a:latin typeface="Times New Roman"/>
                        <a:ea typeface="Times New Roman"/>
                        <a:cs typeface="Times New Roman"/>
                        <a:sym typeface="Times New Roman"/>
                      </a:endParaRPr>
                    </a:p>
                  </a:txBody>
                  <a:tcPr marT="118100"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527685"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s = character string, search_s = target string,  replace_s = replacement string</a:t>
                      </a:r>
                      <a:endParaRPr sz="1200" u="none" cap="none" strike="noStrike">
                        <a:latin typeface="Times New Roman"/>
                        <a:ea typeface="Times New Roman"/>
                        <a:cs typeface="Times New Roman"/>
                        <a:sym typeface="Times New Roman"/>
                      </a:endParaRPr>
                    </a:p>
                  </a:txBody>
                  <a:tcPr marT="11810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17653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Returns s with every occurrence of search_s  in s replaced by replace_s; default removes  search_s</a:t>
                      </a:r>
                      <a:endParaRPr sz="1200" u="none" cap="none" strike="noStrike">
                        <a:latin typeface="Times New Roman"/>
                        <a:ea typeface="Times New Roman"/>
                        <a:cs typeface="Times New Roman"/>
                        <a:sym typeface="Times New Roman"/>
                      </a:endParaRPr>
                    </a:p>
                  </a:txBody>
                  <a:tcPr marT="2985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584075">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p>
                      <a:pPr indent="0" lvl="0" marL="25400" marR="0" rtl="0" algn="l">
                        <a:lnSpc>
                          <a:spcPct val="100000"/>
                        </a:lnSpc>
                        <a:spcBef>
                          <a:spcPts val="5"/>
                        </a:spcBef>
                        <a:spcAft>
                          <a:spcPts val="0"/>
                        </a:spcAft>
                        <a:buNone/>
                      </a:pPr>
                      <a:r>
                        <a:rPr lang="en-US" sz="1200" u="none" cap="none" strike="noStrike">
                          <a:latin typeface="Times New Roman"/>
                          <a:ea typeface="Times New Roman"/>
                          <a:cs typeface="Times New Roman"/>
                          <a:sym typeface="Times New Roman"/>
                        </a:rPr>
                        <a:t>SUBSTR ( s, m [, n ] )</a:t>
                      </a:r>
                      <a:endParaRPr sz="1200" u="none" cap="none" strike="noStrike">
                        <a:latin typeface="Times New Roman"/>
                        <a:ea typeface="Times New Roman"/>
                        <a:cs typeface="Times New Roman"/>
                        <a:sym typeface="Times New Roman"/>
                      </a:endParaRPr>
                    </a:p>
                  </a:txBody>
                  <a:tcPr marT="317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286385"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s = character string, m = beginning position, n =  number of characters</a:t>
                      </a:r>
                      <a:endParaRPr sz="1200" u="none" cap="none" strike="noStrike">
                        <a:latin typeface="Times New Roman"/>
                        <a:ea typeface="Times New Roman"/>
                        <a:cs typeface="Times New Roman"/>
                        <a:sym typeface="Times New Roman"/>
                      </a:endParaRPr>
                    </a:p>
                  </a:txBody>
                  <a:tcPr marT="11685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379730" rtl="0" algn="just">
                        <a:lnSpc>
                          <a:spcPct val="95900"/>
                        </a:lnSpc>
                        <a:spcBef>
                          <a:spcPts val="0"/>
                        </a:spcBef>
                        <a:spcAft>
                          <a:spcPts val="0"/>
                        </a:spcAft>
                        <a:buNone/>
                      </a:pPr>
                      <a:r>
                        <a:rPr lang="en-US" sz="1200" u="none" cap="none" strike="noStrike">
                          <a:latin typeface="Times New Roman"/>
                          <a:ea typeface="Times New Roman"/>
                          <a:cs typeface="Times New Roman"/>
                          <a:sym typeface="Times New Roman"/>
                        </a:rPr>
                        <a:t>Returns a substring from s, beginning in  position m and n characters long; default  returns to end of s.</a:t>
                      </a:r>
                      <a:endParaRPr sz="1200" u="none" cap="none" strike="noStrike">
                        <a:latin typeface="Times New Roman"/>
                        <a:ea typeface="Times New Roman"/>
                        <a:cs typeface="Times New Roman"/>
                        <a:sym typeface="Times New Roman"/>
                      </a:endParaRPr>
                    </a:p>
                  </a:txBody>
                  <a:tcPr marT="2540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1650">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LENGTH ( s )</a:t>
                      </a:r>
                      <a:endParaRPr sz="1200" u="none" cap="none" strike="noStrike">
                        <a:latin typeface="Times New Roman"/>
                        <a:ea typeface="Times New Roman"/>
                        <a:cs typeface="Times New Roman"/>
                        <a:sym typeface="Times New Roman"/>
                      </a:endParaRPr>
                    </a:p>
                  </a:txBody>
                  <a:tcPr marT="16500"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s = character string</a:t>
                      </a:r>
                      <a:endParaRPr sz="1200" u="none" cap="none" strike="noStrike">
                        <a:latin typeface="Times New Roman"/>
                        <a:ea typeface="Times New Roman"/>
                        <a:cs typeface="Times New Roman"/>
                        <a:sym typeface="Times New Roman"/>
                      </a:endParaRPr>
                    </a:p>
                  </a:txBody>
                  <a:tcPr marT="1650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Returns the number of characters in s.</a:t>
                      </a:r>
                      <a:endParaRPr sz="1200" u="none" cap="none" strike="noStrike">
                        <a:latin typeface="Times New Roman"/>
                        <a:ea typeface="Times New Roman"/>
                        <a:cs typeface="Times New Roman"/>
                        <a:sym typeface="Times New Roman"/>
                      </a:endParaRPr>
                    </a:p>
                  </a:txBody>
                  <a:tcPr marT="1650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582925">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p>
                      <a:pPr indent="0" lvl="0" marL="25400" marR="0" rtl="0" algn="l">
                        <a:lnSpc>
                          <a:spcPct val="100000"/>
                        </a:lnSpc>
                        <a:spcBef>
                          <a:spcPts val="5"/>
                        </a:spcBef>
                        <a:spcAft>
                          <a:spcPts val="0"/>
                        </a:spcAft>
                        <a:buNone/>
                      </a:pPr>
                      <a:r>
                        <a:rPr lang="en-US" sz="1200" u="none" cap="none" strike="noStrike">
                          <a:latin typeface="Times New Roman"/>
                          <a:ea typeface="Times New Roman"/>
                          <a:cs typeface="Times New Roman"/>
                          <a:sym typeface="Times New Roman"/>
                        </a:rPr>
                        <a:t>INSTR ( s1, s2 [, m [, n ] ] )</a:t>
                      </a:r>
                      <a:endParaRPr sz="1200" u="none" cap="none" strike="noStrike">
                        <a:latin typeface="Times New Roman"/>
                        <a:ea typeface="Times New Roman"/>
                        <a:cs typeface="Times New Roman"/>
                        <a:sym typeface="Times New Roman"/>
                      </a:endParaRPr>
                    </a:p>
                  </a:txBody>
                  <a:tcPr marT="317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427355"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s1 and s2 are character strings, m = beginning  position, n = occurrence of s2 in s1</a:t>
                      </a:r>
                      <a:endParaRPr sz="1200" u="none" cap="none" strike="noStrike">
                        <a:latin typeface="Times New Roman"/>
                        <a:ea typeface="Times New Roman"/>
                        <a:cs typeface="Times New Roman"/>
                        <a:sym typeface="Times New Roman"/>
                      </a:endParaRPr>
                    </a:p>
                  </a:txBody>
                  <a:tcPr marT="11747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116839" rtl="0" algn="just">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Returns the position of the nth occurrence of  s2 in s1, beginning at position m, both m and  n default to 1.</a:t>
                      </a:r>
                      <a:endParaRPr sz="1200" u="none" cap="none" strike="noStrike">
                        <a:latin typeface="Times New Roman"/>
                        <a:ea typeface="Times New Roman"/>
                        <a:cs typeface="Times New Roman"/>
                        <a:sym typeface="Times New Roman"/>
                      </a:endParaRPr>
                    </a:p>
                  </a:txBody>
                  <a:tcPr marT="3047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bl>
          </a:graphicData>
        </a:graphic>
      </p:graphicFrame>
      <p:grpSp>
        <p:nvGrpSpPr>
          <p:cNvPr id="394" name="Google Shape;394;p49"/>
          <p:cNvGrpSpPr/>
          <p:nvPr/>
        </p:nvGrpSpPr>
        <p:grpSpPr>
          <a:xfrm>
            <a:off x="660400" y="3870959"/>
            <a:ext cx="7594600" cy="2298700"/>
            <a:chOff x="660400" y="3870959"/>
            <a:chExt cx="7594600" cy="2298700"/>
          </a:xfrm>
        </p:grpSpPr>
        <p:sp>
          <p:nvSpPr>
            <p:cNvPr id="395" name="Google Shape;395;p49"/>
            <p:cNvSpPr/>
            <p:nvPr/>
          </p:nvSpPr>
          <p:spPr>
            <a:xfrm>
              <a:off x="660400" y="3870959"/>
              <a:ext cx="7594600" cy="2298700"/>
            </a:xfrm>
            <a:custGeom>
              <a:rect b="b" l="l" r="r" t="t"/>
              <a:pathLst>
                <a:path extrusionOk="0" h="2298700" w="7594600">
                  <a:moveTo>
                    <a:pt x="0" y="2298700"/>
                  </a:moveTo>
                  <a:lnTo>
                    <a:pt x="7594600" y="2298700"/>
                  </a:lnTo>
                  <a:lnTo>
                    <a:pt x="7594600" y="0"/>
                  </a:lnTo>
                  <a:lnTo>
                    <a:pt x="0" y="0"/>
                  </a:lnTo>
                  <a:lnTo>
                    <a:pt x="0" y="2298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6" name="Google Shape;396;p49"/>
            <p:cNvSpPr/>
            <p:nvPr/>
          </p:nvSpPr>
          <p:spPr>
            <a:xfrm>
              <a:off x="739140" y="3922140"/>
              <a:ext cx="7440295" cy="1756410"/>
            </a:xfrm>
            <a:custGeom>
              <a:rect b="b" l="l" r="r" t="t"/>
              <a:pathLst>
                <a:path extrusionOk="0" h="1756410" w="7440295">
                  <a:moveTo>
                    <a:pt x="7440168" y="1152220"/>
                  </a:moveTo>
                  <a:lnTo>
                    <a:pt x="0" y="1152220"/>
                  </a:lnTo>
                  <a:lnTo>
                    <a:pt x="0" y="1353693"/>
                  </a:lnTo>
                  <a:lnTo>
                    <a:pt x="0" y="1554810"/>
                  </a:lnTo>
                  <a:lnTo>
                    <a:pt x="0" y="1755978"/>
                  </a:lnTo>
                  <a:lnTo>
                    <a:pt x="7440168" y="1755978"/>
                  </a:lnTo>
                  <a:lnTo>
                    <a:pt x="7440168" y="1554861"/>
                  </a:lnTo>
                  <a:lnTo>
                    <a:pt x="7440168" y="1353693"/>
                  </a:lnTo>
                  <a:lnTo>
                    <a:pt x="7440168" y="1152220"/>
                  </a:lnTo>
                  <a:close/>
                </a:path>
                <a:path extrusionOk="0" h="1756410" w="7440295">
                  <a:moveTo>
                    <a:pt x="7440168" y="0"/>
                  </a:moveTo>
                  <a:lnTo>
                    <a:pt x="0" y="0"/>
                  </a:lnTo>
                  <a:lnTo>
                    <a:pt x="0" y="144780"/>
                  </a:lnTo>
                  <a:lnTo>
                    <a:pt x="0" y="345948"/>
                  </a:lnTo>
                  <a:lnTo>
                    <a:pt x="0" y="547116"/>
                  </a:lnTo>
                  <a:lnTo>
                    <a:pt x="0" y="748284"/>
                  </a:lnTo>
                  <a:lnTo>
                    <a:pt x="0" y="949452"/>
                  </a:lnTo>
                  <a:lnTo>
                    <a:pt x="0" y="1152144"/>
                  </a:lnTo>
                  <a:lnTo>
                    <a:pt x="7440168" y="1152144"/>
                  </a:lnTo>
                  <a:lnTo>
                    <a:pt x="7440168" y="144780"/>
                  </a:lnTo>
                  <a:lnTo>
                    <a:pt x="7440168" y="0"/>
                  </a:lnTo>
                  <a:close/>
                </a:path>
              </a:pathLst>
            </a:custGeom>
            <a:solidFill>
              <a:srgbClr val="DDD9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97" name="Google Shape;397;p49"/>
          <p:cNvSpPr txBox="1"/>
          <p:nvPr/>
        </p:nvSpPr>
        <p:spPr>
          <a:xfrm>
            <a:off x="318008" y="3359022"/>
            <a:ext cx="7705725" cy="231457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1400">
                <a:solidFill>
                  <a:schemeClr val="dk1"/>
                </a:solidFill>
                <a:latin typeface="Times New Roman"/>
                <a:ea typeface="Times New Roman"/>
                <a:cs typeface="Times New Roman"/>
                <a:sym typeface="Times New Roman"/>
              </a:rPr>
              <a:t>Here are some examples of the use of String functions:</a:t>
            </a:r>
            <a:endParaRPr sz="1400">
              <a:solidFill>
                <a:schemeClr val="dk1"/>
              </a:solidFill>
              <a:latin typeface="Times New Roman"/>
              <a:ea typeface="Times New Roman"/>
              <a:cs typeface="Times New Roman"/>
              <a:sym typeface="Times New Roman"/>
            </a:endParaRPr>
          </a:p>
          <a:p>
            <a:pPr indent="0" lvl="0" marL="0" marR="0" rtl="0" algn="l">
              <a:lnSpc>
                <a:spcPct val="100000"/>
              </a:lnSpc>
              <a:spcBef>
                <a:spcPts val="50"/>
              </a:spcBef>
              <a:spcAft>
                <a:spcPts val="0"/>
              </a:spcAft>
              <a:buNone/>
            </a:pPr>
            <a:r>
              <a:t/>
            </a:r>
            <a:endParaRPr sz="1750">
              <a:solidFill>
                <a:schemeClr val="dk1"/>
              </a:solidFill>
              <a:latin typeface="Times New Roman"/>
              <a:ea typeface="Times New Roman"/>
              <a:cs typeface="Times New Roman"/>
              <a:sym typeface="Times New Roman"/>
            </a:endParaRPr>
          </a:p>
          <a:p>
            <a:pPr indent="0" lvl="0" marL="439419" marR="1604645" rtl="0" algn="l">
              <a:lnSpc>
                <a:spcPct val="188600"/>
              </a:lnSpc>
              <a:spcBef>
                <a:spcPts val="0"/>
              </a:spcBef>
              <a:spcAft>
                <a:spcPts val="0"/>
              </a:spcAft>
              <a:buNone/>
            </a:pPr>
            <a:r>
              <a:rPr lang="en-US" sz="1400">
                <a:solidFill>
                  <a:schemeClr val="dk1"/>
                </a:solidFill>
                <a:latin typeface="Courier New"/>
                <a:ea typeface="Courier New"/>
                <a:cs typeface="Courier New"/>
                <a:sym typeface="Courier New"/>
              </a:rPr>
              <a:t>select concat ('Alan', 'Turing') as "NAME" from dual;  select 'Alan' || 'Turing' as "NAME" from dual;</a:t>
            </a:r>
            <a:endParaRPr sz="1400">
              <a:solidFill>
                <a:schemeClr val="dk1"/>
              </a:solidFill>
              <a:latin typeface="Courier New"/>
              <a:ea typeface="Courier New"/>
              <a:cs typeface="Courier New"/>
              <a:sym typeface="Courier New"/>
            </a:endParaRPr>
          </a:p>
          <a:p>
            <a:pPr indent="0" lvl="0" marL="0" marR="0" rtl="0" algn="l">
              <a:lnSpc>
                <a:spcPct val="100000"/>
              </a:lnSpc>
              <a:spcBef>
                <a:spcPts val="20"/>
              </a:spcBef>
              <a:spcAft>
                <a:spcPts val="0"/>
              </a:spcAft>
              <a:buNone/>
            </a:pPr>
            <a:r>
              <a:t/>
            </a:r>
            <a:endParaRPr sz="1400">
              <a:solidFill>
                <a:schemeClr val="dk1"/>
              </a:solidFill>
              <a:latin typeface="Courier New"/>
              <a:ea typeface="Courier New"/>
              <a:cs typeface="Courier New"/>
              <a:sym typeface="Courier New"/>
            </a:endParaRPr>
          </a:p>
          <a:p>
            <a:pPr indent="0" lvl="0" marL="439419" marR="5080" rtl="0" algn="l">
              <a:lnSpc>
                <a:spcPct val="114285"/>
              </a:lnSpc>
              <a:spcBef>
                <a:spcPts val="5"/>
              </a:spcBef>
              <a:spcAft>
                <a:spcPts val="0"/>
              </a:spcAft>
              <a:buNone/>
            </a:pPr>
            <a:r>
              <a:rPr lang="en-US" sz="1400">
                <a:solidFill>
                  <a:schemeClr val="dk1"/>
                </a:solidFill>
                <a:latin typeface="Courier New"/>
                <a:ea typeface="Courier New"/>
                <a:cs typeface="Courier New"/>
                <a:sym typeface="Courier New"/>
              </a:rPr>
              <a:t>select initcap ("now is the time for all good men to come to the aid  of the party") as "SLOGAN" from dual;</a:t>
            </a:r>
            <a:endParaRPr sz="1400">
              <a:solidFill>
                <a:schemeClr val="dk1"/>
              </a:solidFill>
              <a:latin typeface="Courier New"/>
              <a:ea typeface="Courier New"/>
              <a:cs typeface="Courier New"/>
              <a:sym typeface="Courier New"/>
            </a:endParaRPr>
          </a:p>
          <a:p>
            <a:pPr indent="0" lvl="0" marL="0" marR="0" rtl="0" algn="l">
              <a:lnSpc>
                <a:spcPct val="100000"/>
              </a:lnSpc>
              <a:spcBef>
                <a:spcPts val="25"/>
              </a:spcBef>
              <a:spcAft>
                <a:spcPts val="0"/>
              </a:spcAft>
              <a:buNone/>
            </a:pPr>
            <a:r>
              <a:t/>
            </a:r>
            <a:endParaRPr sz="1250">
              <a:solidFill>
                <a:schemeClr val="dk1"/>
              </a:solidFill>
              <a:latin typeface="Courier New"/>
              <a:ea typeface="Courier New"/>
              <a:cs typeface="Courier New"/>
              <a:sym typeface="Courier New"/>
            </a:endParaRPr>
          </a:p>
          <a:p>
            <a:pPr indent="0" lvl="0" marL="439419" marR="0" rtl="0" algn="l">
              <a:lnSpc>
                <a:spcPct val="100000"/>
              </a:lnSpc>
              <a:spcBef>
                <a:spcPts val="5"/>
              </a:spcBef>
              <a:spcAft>
                <a:spcPts val="0"/>
              </a:spcAft>
              <a:buNone/>
            </a:pPr>
            <a:r>
              <a:rPr lang="en-US" sz="1400">
                <a:solidFill>
                  <a:schemeClr val="dk1"/>
                </a:solidFill>
                <a:latin typeface="Courier New"/>
                <a:ea typeface="Courier New"/>
                <a:cs typeface="Courier New"/>
                <a:sym typeface="Courier New"/>
              </a:rPr>
              <a:t>select substr ('Alan Turing', 1, 4) as "FIRST" from dual;</a:t>
            </a:r>
            <a:endParaRPr sz="1400">
              <a:solidFill>
                <a:schemeClr val="dk1"/>
              </a:solidFill>
              <a:latin typeface="Courier New"/>
              <a:ea typeface="Courier New"/>
              <a:cs typeface="Courier New"/>
              <a:sym typeface="Courier New"/>
            </a:endParaRPr>
          </a:p>
        </p:txBody>
      </p:sp>
      <p:sp>
        <p:nvSpPr>
          <p:cNvPr id="398" name="Google Shape;398;p49"/>
          <p:cNvSpPr/>
          <p:nvPr/>
        </p:nvSpPr>
        <p:spPr>
          <a:xfrm>
            <a:off x="739140" y="5678119"/>
            <a:ext cx="7440295" cy="441959"/>
          </a:xfrm>
          <a:custGeom>
            <a:rect b="b" l="l" r="r" t="t"/>
            <a:pathLst>
              <a:path extrusionOk="0" h="441960" w="7440295">
                <a:moveTo>
                  <a:pt x="7440168" y="0"/>
                </a:moveTo>
                <a:lnTo>
                  <a:pt x="0" y="0"/>
                </a:lnTo>
                <a:lnTo>
                  <a:pt x="0" y="441959"/>
                </a:lnTo>
                <a:lnTo>
                  <a:pt x="7440168" y="441959"/>
                </a:lnTo>
                <a:lnTo>
                  <a:pt x="7440168" y="0"/>
                </a:lnTo>
                <a:close/>
              </a:path>
            </a:pathLst>
          </a:custGeom>
          <a:solidFill>
            <a:srgbClr val="DDD9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5"/>
          <p:cNvPicPr preferRelativeResize="0"/>
          <p:nvPr>
            <p:ph idx="1" type="body"/>
          </p:nvPr>
        </p:nvPicPr>
        <p:blipFill rotWithShape="1">
          <a:blip r:embed="rId3">
            <a:alphaModFix/>
          </a:blip>
          <a:srcRect b="0" l="0" r="0" t="0"/>
          <a:stretch/>
        </p:blipFill>
        <p:spPr>
          <a:xfrm>
            <a:off x="732934" y="990600"/>
            <a:ext cx="7811601" cy="4872831"/>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0"/>
          <p:cNvSpPr txBox="1"/>
          <p:nvPr>
            <p:ph type="title"/>
          </p:nvPr>
        </p:nvSpPr>
        <p:spPr>
          <a:xfrm>
            <a:off x="318008" y="281686"/>
            <a:ext cx="6517005" cy="1351915"/>
          </a:xfrm>
          <a:prstGeom prst="rect">
            <a:avLst/>
          </a:prstGeom>
          <a:noFill/>
          <a:ln>
            <a:noFill/>
          </a:ln>
        </p:spPr>
        <p:txBody>
          <a:bodyPr anchorCtr="0" anchor="ctr" bIns="0" lIns="0" spcFirstLastPara="1" rIns="0" wrap="square" tIns="47625">
            <a:spAutoFit/>
          </a:bodyPr>
          <a:lstStyle/>
          <a:p>
            <a:pPr indent="0" lvl="0" marL="12700" marR="5080" rtl="0" algn="ctr">
              <a:lnSpc>
                <a:spcPct val="117272"/>
              </a:lnSpc>
              <a:spcBef>
                <a:spcPts val="0"/>
              </a:spcBef>
              <a:spcAft>
                <a:spcPts val="0"/>
              </a:spcAft>
              <a:buClr>
                <a:schemeClr val="dk1"/>
              </a:buClr>
              <a:buSzPts val="4400"/>
              <a:buFont typeface="Calibri"/>
              <a:buNone/>
            </a:pPr>
            <a:r>
              <a:rPr lang="en-US" sz="4400"/>
              <a:t>String / Number Conversion  Functions</a:t>
            </a:r>
            <a:endParaRPr sz="4400"/>
          </a:p>
        </p:txBody>
      </p:sp>
      <p:graphicFrame>
        <p:nvGraphicFramePr>
          <p:cNvPr id="404" name="Google Shape;404;p50"/>
          <p:cNvGraphicFramePr/>
          <p:nvPr/>
        </p:nvGraphicFramePr>
        <p:xfrm>
          <a:off x="300227" y="1823720"/>
          <a:ext cx="3000000" cy="3000000"/>
        </p:xfrm>
        <a:graphic>
          <a:graphicData uri="http://schemas.openxmlformats.org/drawingml/2006/table">
            <a:tbl>
              <a:tblPr bandRow="1" firstRow="1">
                <a:noFill/>
                <a:tableStyleId>{0FCCBE5B-6063-40CE-A338-844E0712B747}</a:tableStyleId>
              </a:tblPr>
              <a:tblGrid>
                <a:gridCol w="1911350"/>
                <a:gridCol w="2344425"/>
                <a:gridCol w="3583300"/>
              </a:tblGrid>
              <a:tr h="232400">
                <a:tc>
                  <a:txBody>
                    <a:bodyPr/>
                    <a:lstStyle/>
                    <a:p>
                      <a:pPr indent="0" lvl="0" marL="0" marR="0" rtl="0" algn="ctr">
                        <a:lnSpc>
                          <a:spcPct val="100000"/>
                        </a:lnSpc>
                        <a:spcBef>
                          <a:spcPts val="0"/>
                        </a:spcBef>
                        <a:spcAft>
                          <a:spcPts val="0"/>
                        </a:spcAft>
                        <a:buNone/>
                      </a:pPr>
                      <a:r>
                        <a:rPr b="1" lang="en-US" sz="1200" u="none" cap="none" strike="noStrike">
                          <a:latin typeface="Times New Roman"/>
                          <a:ea typeface="Times New Roman"/>
                          <a:cs typeface="Times New Roman"/>
                          <a:sym typeface="Times New Roman"/>
                        </a:rPr>
                        <a:t>Function</a:t>
                      </a:r>
                      <a:endParaRPr sz="1200" u="none" cap="none" strike="noStrike">
                        <a:latin typeface="Times New Roman"/>
                        <a:ea typeface="Times New Roman"/>
                        <a:cs typeface="Times New Roman"/>
                        <a:sym typeface="Times New Roman"/>
                      </a:endParaRPr>
                    </a:p>
                  </a:txBody>
                  <a:tcPr marT="19050"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633730" marR="0" rtl="0" algn="l">
                        <a:lnSpc>
                          <a:spcPct val="100000"/>
                        </a:lnSpc>
                        <a:spcBef>
                          <a:spcPts val="0"/>
                        </a:spcBef>
                        <a:spcAft>
                          <a:spcPts val="0"/>
                        </a:spcAft>
                        <a:buNone/>
                      </a:pPr>
                      <a:r>
                        <a:rPr b="1" lang="en-US" sz="1200" u="none" cap="none" strike="noStrike">
                          <a:latin typeface="Times New Roman"/>
                          <a:ea typeface="Times New Roman"/>
                          <a:cs typeface="Times New Roman"/>
                          <a:sym typeface="Times New Roman"/>
                        </a:rPr>
                        <a:t>Input Argument</a:t>
                      </a:r>
                      <a:endParaRPr sz="1200" u="none" cap="none" strike="noStrike">
                        <a:latin typeface="Times New Roman"/>
                        <a:ea typeface="Times New Roman"/>
                        <a:cs typeface="Times New Roman"/>
                        <a:sym typeface="Times New Roman"/>
                      </a:endParaRPr>
                    </a:p>
                  </a:txBody>
                  <a:tcPr marT="1905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200" u="none" cap="none" strike="noStrike">
                          <a:latin typeface="Times New Roman"/>
                          <a:ea typeface="Times New Roman"/>
                          <a:cs typeface="Times New Roman"/>
                          <a:sym typeface="Times New Roman"/>
                        </a:rPr>
                        <a:t>Value Returned</a:t>
                      </a:r>
                      <a:endParaRPr sz="1200" u="none" cap="none" strike="noStrike">
                        <a:latin typeface="Times New Roman"/>
                        <a:ea typeface="Times New Roman"/>
                        <a:cs typeface="Times New Roman"/>
                        <a:sym typeface="Times New Roman"/>
                      </a:endParaRPr>
                    </a:p>
                  </a:txBody>
                  <a:tcPr marT="1905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3550">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NANVL ( n2, n1 )</a:t>
                      </a:r>
                      <a:endParaRPr sz="1200" u="none" cap="none" strike="noStrike">
                        <a:latin typeface="Times New Roman"/>
                        <a:ea typeface="Times New Roman"/>
                        <a:cs typeface="Times New Roman"/>
                        <a:sym typeface="Times New Roman"/>
                      </a:endParaRPr>
                    </a:p>
                  </a:txBody>
                  <a:tcPr marT="1842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n1, n2 = value</a:t>
                      </a:r>
                      <a:endParaRPr sz="1200" u="none" cap="none" strike="noStrike">
                        <a:latin typeface="Times New Roman"/>
                        <a:ea typeface="Times New Roman"/>
                        <a:cs typeface="Times New Roman"/>
                        <a:sym typeface="Times New Roman"/>
                      </a:endParaRPr>
                    </a:p>
                  </a:txBody>
                  <a:tcPr marT="1842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if (n2 = NaN) returns n1 else returns n2</a:t>
                      </a:r>
                      <a:endParaRPr sz="1200" u="none" cap="none" strike="noStrike">
                        <a:latin typeface="Times New Roman"/>
                        <a:ea typeface="Times New Roman"/>
                        <a:cs typeface="Times New Roman"/>
                        <a:sym typeface="Times New Roman"/>
                      </a:endParaRPr>
                    </a:p>
                  </a:txBody>
                  <a:tcPr marT="1842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406900">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TO_CHAR ( m [, fmt ] )</a:t>
                      </a:r>
                      <a:endParaRPr sz="1200" u="none" cap="none" strike="noStrike">
                        <a:latin typeface="Times New Roman"/>
                        <a:ea typeface="Times New Roman"/>
                        <a:cs typeface="Times New Roman"/>
                        <a:sym typeface="Times New Roman"/>
                      </a:endParaRPr>
                    </a:p>
                  </a:txBody>
                  <a:tcPr marT="10477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m = numeric value, fmt = format</a:t>
                      </a:r>
                      <a:endParaRPr sz="1200" u="none" cap="none" strike="noStrike">
                        <a:latin typeface="Times New Roman"/>
                        <a:ea typeface="Times New Roman"/>
                        <a:cs typeface="Times New Roman"/>
                        <a:sym typeface="Times New Roman"/>
                      </a:endParaRPr>
                    </a:p>
                  </a:txBody>
                  <a:tcPr marT="10477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172085"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Number m converted to character string as specified by  the format</a:t>
                      </a:r>
                      <a:endParaRPr sz="1200" u="none" cap="none" strike="noStrike">
                        <a:latin typeface="Times New Roman"/>
                        <a:ea typeface="Times New Roman"/>
                        <a:cs typeface="Times New Roman"/>
                        <a:sym typeface="Times New Roman"/>
                      </a:endParaRPr>
                    </a:p>
                  </a:txBody>
                  <a:tcPr marT="3047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407675">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TO_NUMBER ( s [, fmt ] )</a:t>
                      </a:r>
                      <a:endParaRPr sz="1200" u="none" cap="none" strike="noStrike">
                        <a:latin typeface="Times New Roman"/>
                        <a:ea typeface="Times New Roman"/>
                        <a:cs typeface="Times New Roman"/>
                        <a:sym typeface="Times New Roman"/>
                      </a:endParaRPr>
                    </a:p>
                  </a:txBody>
                  <a:tcPr marT="10667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s = character string, fmt = format</a:t>
                      </a:r>
                      <a:endParaRPr sz="1200" u="none" cap="none" strike="noStrike">
                        <a:latin typeface="Times New Roman"/>
                        <a:ea typeface="Times New Roman"/>
                        <a:cs typeface="Times New Roman"/>
                        <a:sym typeface="Times New Roman"/>
                      </a:endParaRPr>
                    </a:p>
                  </a:txBody>
                  <a:tcPr marT="10667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125729"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Character string s converted to a number as specified by  the format</a:t>
                      </a:r>
                      <a:endParaRPr sz="1200" u="none" cap="none" strike="noStrike">
                        <a:latin typeface="Times New Roman"/>
                        <a:ea typeface="Times New Roman"/>
                        <a:cs typeface="Times New Roman"/>
                        <a:sym typeface="Times New Roman"/>
                      </a:endParaRPr>
                    </a:p>
                  </a:txBody>
                  <a:tcPr marT="3047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bl>
          </a:graphicData>
        </a:graphic>
      </p:graphicFrame>
      <p:sp>
        <p:nvSpPr>
          <p:cNvPr id="405" name="Google Shape;405;p50"/>
          <p:cNvSpPr txBox="1"/>
          <p:nvPr/>
        </p:nvSpPr>
        <p:spPr>
          <a:xfrm>
            <a:off x="318007" y="3409569"/>
            <a:ext cx="7821293" cy="505908"/>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3200">
                <a:solidFill>
                  <a:schemeClr val="dk1"/>
                </a:solidFill>
                <a:latin typeface="Arial"/>
                <a:ea typeface="Arial"/>
                <a:cs typeface="Arial"/>
                <a:sym typeface="Arial"/>
              </a:rPr>
              <a:t>Formats for TO_CHAR Function</a:t>
            </a:r>
            <a:endParaRPr sz="3200">
              <a:solidFill>
                <a:schemeClr val="dk1"/>
              </a:solidFill>
              <a:latin typeface="Arial"/>
              <a:ea typeface="Arial"/>
              <a:cs typeface="Arial"/>
              <a:sym typeface="Arial"/>
            </a:endParaRPr>
          </a:p>
        </p:txBody>
      </p:sp>
      <p:graphicFrame>
        <p:nvGraphicFramePr>
          <p:cNvPr id="406" name="Google Shape;406;p50"/>
          <p:cNvGraphicFramePr/>
          <p:nvPr/>
        </p:nvGraphicFramePr>
        <p:xfrm>
          <a:off x="300227" y="4297807"/>
          <a:ext cx="3000000" cy="3000000"/>
        </p:xfrm>
        <a:graphic>
          <a:graphicData uri="http://schemas.openxmlformats.org/drawingml/2006/table">
            <a:tbl>
              <a:tblPr bandRow="1" firstRow="1">
                <a:noFill/>
                <a:tableStyleId>{0FCCBE5B-6063-40CE-A338-844E0712B747}</a:tableStyleId>
              </a:tblPr>
              <a:tblGrid>
                <a:gridCol w="833125"/>
                <a:gridCol w="5000625"/>
              </a:tblGrid>
              <a:tr h="232400">
                <a:tc>
                  <a:txBody>
                    <a:bodyPr/>
                    <a:lstStyle/>
                    <a:p>
                      <a:pPr indent="0" lvl="0" marL="168910" marR="0" rtl="0" algn="l">
                        <a:lnSpc>
                          <a:spcPct val="100000"/>
                        </a:lnSpc>
                        <a:spcBef>
                          <a:spcPts val="0"/>
                        </a:spcBef>
                        <a:spcAft>
                          <a:spcPts val="0"/>
                        </a:spcAft>
                        <a:buNone/>
                      </a:pPr>
                      <a:r>
                        <a:rPr b="1" lang="en-US" sz="1200" u="none" cap="none" strike="noStrike">
                          <a:latin typeface="Times New Roman"/>
                          <a:ea typeface="Times New Roman"/>
                          <a:cs typeface="Times New Roman"/>
                          <a:sym typeface="Times New Roman"/>
                        </a:rPr>
                        <a:t>Symbol</a:t>
                      </a:r>
                      <a:endParaRPr sz="1200" u="none" cap="none" strike="noStrike">
                        <a:latin typeface="Times New Roman"/>
                        <a:ea typeface="Times New Roman"/>
                        <a:cs typeface="Times New Roman"/>
                        <a:sym typeface="Times New Roman"/>
                      </a:endParaRPr>
                    </a:p>
                  </a:txBody>
                  <a:tcPr marT="17150"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200" u="none" cap="none" strike="noStrike">
                          <a:latin typeface="Times New Roman"/>
                          <a:ea typeface="Times New Roman"/>
                          <a:cs typeface="Times New Roman"/>
                          <a:sym typeface="Times New Roman"/>
                        </a:rPr>
                        <a:t>Explanation</a:t>
                      </a:r>
                      <a:endParaRPr sz="1200" u="none" cap="none" strike="noStrike">
                        <a:latin typeface="Times New Roman"/>
                        <a:ea typeface="Times New Roman"/>
                        <a:cs typeface="Times New Roman"/>
                        <a:sym typeface="Times New Roman"/>
                      </a:endParaRPr>
                    </a:p>
                  </a:txBody>
                  <a:tcPr marT="1715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1650">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9</a:t>
                      </a:r>
                      <a:endParaRPr sz="1200" u="none" cap="none" strike="noStrike">
                        <a:latin typeface="Times New Roman"/>
                        <a:ea typeface="Times New Roman"/>
                        <a:cs typeface="Times New Roman"/>
                        <a:sym typeface="Times New Roman"/>
                      </a:endParaRPr>
                    </a:p>
                  </a:txBody>
                  <a:tcPr marT="1777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Each 9 represents one digit in the result</a:t>
                      </a:r>
                      <a:endParaRPr sz="1200" u="none" cap="none" strike="noStrike">
                        <a:latin typeface="Times New Roman"/>
                        <a:ea typeface="Times New Roman"/>
                        <a:cs typeface="Times New Roman"/>
                        <a:sym typeface="Times New Roman"/>
                      </a:endParaRPr>
                    </a:p>
                  </a:txBody>
                  <a:tcPr marT="1777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3175">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0</a:t>
                      </a:r>
                      <a:endParaRPr sz="1200" u="none" cap="none" strike="noStrike">
                        <a:latin typeface="Times New Roman"/>
                        <a:ea typeface="Times New Roman"/>
                        <a:cs typeface="Times New Roman"/>
                        <a:sym typeface="Times New Roman"/>
                      </a:endParaRPr>
                    </a:p>
                  </a:txBody>
                  <a:tcPr marT="1777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Represents a leading zero to be displayed</a:t>
                      </a:r>
                      <a:endParaRPr sz="1200" u="none" cap="none" strike="noStrike">
                        <a:latin typeface="Times New Roman"/>
                        <a:ea typeface="Times New Roman"/>
                        <a:cs typeface="Times New Roman"/>
                        <a:sym typeface="Times New Roman"/>
                      </a:endParaRPr>
                    </a:p>
                  </a:txBody>
                  <a:tcPr marT="1777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1650">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a:t>
                      </a:r>
                      <a:endParaRPr sz="1200" u="none" cap="none" strike="noStrike">
                        <a:latin typeface="Times New Roman"/>
                        <a:ea typeface="Times New Roman"/>
                        <a:cs typeface="Times New Roman"/>
                        <a:sym typeface="Times New Roman"/>
                      </a:endParaRPr>
                    </a:p>
                  </a:txBody>
                  <a:tcPr marT="1842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Floating dollar sign printed to the left of number</a:t>
                      </a:r>
                      <a:endParaRPr sz="1200" u="none" cap="none" strike="noStrike">
                        <a:latin typeface="Times New Roman"/>
                        <a:ea typeface="Times New Roman"/>
                        <a:cs typeface="Times New Roman"/>
                        <a:sym typeface="Times New Roman"/>
                      </a:endParaRPr>
                    </a:p>
                  </a:txBody>
                  <a:tcPr marT="1842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3550">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L</a:t>
                      </a:r>
                      <a:endParaRPr sz="1200" u="none" cap="none" strike="noStrike">
                        <a:latin typeface="Times New Roman"/>
                        <a:ea typeface="Times New Roman"/>
                        <a:cs typeface="Times New Roman"/>
                        <a:sym typeface="Times New Roman"/>
                      </a:endParaRPr>
                    </a:p>
                  </a:txBody>
                  <a:tcPr marT="1842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Any local floating currency symbol</a:t>
                      </a:r>
                      <a:endParaRPr sz="1200" u="none" cap="none" strike="noStrike">
                        <a:latin typeface="Times New Roman"/>
                        <a:ea typeface="Times New Roman"/>
                        <a:cs typeface="Times New Roman"/>
                        <a:sym typeface="Times New Roman"/>
                      </a:endParaRPr>
                    </a:p>
                  </a:txBody>
                  <a:tcPr marT="1842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1600">
                <a:tc>
                  <a:txBody>
                    <a:bodyPr/>
                    <a:lstStyle/>
                    <a:p>
                      <a:pPr indent="0" lvl="0" marL="25400" marR="0" rtl="0" algn="l">
                        <a:lnSpc>
                          <a:spcPct val="100000"/>
                        </a:lnSpc>
                        <a:spcBef>
                          <a:spcPts val="0"/>
                        </a:spcBef>
                        <a:spcAft>
                          <a:spcPts val="0"/>
                        </a:spcAft>
                        <a:buNone/>
                      </a:pPr>
                      <a:r>
                        <a:rPr b="1" lang="en-US" sz="1200" u="none" cap="none" strike="noStrike">
                          <a:latin typeface="Times New Roman"/>
                          <a:ea typeface="Times New Roman"/>
                          <a:cs typeface="Times New Roman"/>
                          <a:sym typeface="Times New Roman"/>
                        </a:rPr>
                        <a:t>.</a:t>
                      </a:r>
                      <a:endParaRPr sz="1200" u="none" cap="none" strike="noStrike">
                        <a:latin typeface="Times New Roman"/>
                        <a:ea typeface="Times New Roman"/>
                        <a:cs typeface="Times New Roman"/>
                        <a:sym typeface="Times New Roman"/>
                      </a:endParaRPr>
                    </a:p>
                  </a:txBody>
                  <a:tcPr marT="1777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Prints the decimal point</a:t>
                      </a:r>
                      <a:endParaRPr sz="1200" u="none" cap="none" strike="noStrike">
                        <a:latin typeface="Times New Roman"/>
                        <a:ea typeface="Times New Roman"/>
                        <a:cs typeface="Times New Roman"/>
                        <a:sym typeface="Times New Roman"/>
                      </a:endParaRPr>
                    </a:p>
                  </a:txBody>
                  <a:tcPr marT="1777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2400">
                <a:tc>
                  <a:txBody>
                    <a:bodyPr/>
                    <a:lstStyle/>
                    <a:p>
                      <a:pPr indent="0" lvl="0" marL="25400" marR="0" rtl="0" algn="l">
                        <a:lnSpc>
                          <a:spcPct val="100000"/>
                        </a:lnSpc>
                        <a:spcBef>
                          <a:spcPts val="0"/>
                        </a:spcBef>
                        <a:spcAft>
                          <a:spcPts val="0"/>
                        </a:spcAft>
                        <a:buNone/>
                      </a:pPr>
                      <a:r>
                        <a:rPr b="1" lang="en-US" sz="1200" u="none" cap="none" strike="noStrike">
                          <a:latin typeface="Times New Roman"/>
                          <a:ea typeface="Times New Roman"/>
                          <a:cs typeface="Times New Roman"/>
                          <a:sym typeface="Times New Roman"/>
                        </a:rPr>
                        <a:t>,</a:t>
                      </a:r>
                      <a:endParaRPr sz="1200" u="none" cap="none" strike="noStrike">
                        <a:latin typeface="Times New Roman"/>
                        <a:ea typeface="Times New Roman"/>
                        <a:cs typeface="Times New Roman"/>
                        <a:sym typeface="Times New Roman"/>
                      </a:endParaRPr>
                    </a:p>
                  </a:txBody>
                  <a:tcPr marT="1777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Prints the comma to represent thousands</a:t>
                      </a:r>
                      <a:endParaRPr sz="1200" u="none" cap="none" strike="noStrike">
                        <a:latin typeface="Times New Roman"/>
                        <a:ea typeface="Times New Roman"/>
                        <a:cs typeface="Times New Roman"/>
                        <a:sym typeface="Times New Roman"/>
                      </a:endParaRPr>
                    </a:p>
                  </a:txBody>
                  <a:tcPr marT="1777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1"/>
          <p:cNvSpPr txBox="1"/>
          <p:nvPr>
            <p:ph type="title"/>
          </p:nvPr>
        </p:nvSpPr>
        <p:spPr>
          <a:xfrm>
            <a:off x="318008" y="970533"/>
            <a:ext cx="3848100" cy="696595"/>
          </a:xfrm>
          <a:prstGeom prst="rect">
            <a:avLst/>
          </a:prstGeom>
          <a:noFill/>
          <a:ln>
            <a:noFill/>
          </a:ln>
        </p:spPr>
        <p:txBody>
          <a:bodyPr anchorCtr="0" anchor="ctr" bIns="0" lIns="0" spcFirstLastPara="1" rIns="0" wrap="square" tIns="13325">
            <a:spAutoFit/>
          </a:bodyPr>
          <a:lstStyle/>
          <a:p>
            <a:pPr indent="0" lvl="0" marL="12700" rtl="0" algn="ctr">
              <a:lnSpc>
                <a:spcPct val="100000"/>
              </a:lnSpc>
              <a:spcBef>
                <a:spcPts val="0"/>
              </a:spcBef>
              <a:spcAft>
                <a:spcPts val="0"/>
              </a:spcAft>
              <a:buClr>
                <a:schemeClr val="dk1"/>
              </a:buClr>
              <a:buSzPts val="4400"/>
              <a:buFont typeface="Calibri"/>
              <a:buNone/>
            </a:pPr>
            <a:r>
              <a:rPr lang="en-US" sz="4400"/>
              <a:t>Group Functions</a:t>
            </a:r>
            <a:endParaRPr sz="4400"/>
          </a:p>
        </p:txBody>
      </p:sp>
      <p:graphicFrame>
        <p:nvGraphicFramePr>
          <p:cNvPr id="412" name="Google Shape;412;p51"/>
          <p:cNvGraphicFramePr/>
          <p:nvPr/>
        </p:nvGraphicFramePr>
        <p:xfrm>
          <a:off x="300227" y="1858772"/>
          <a:ext cx="3000000" cy="3000000"/>
        </p:xfrm>
        <a:graphic>
          <a:graphicData uri="http://schemas.openxmlformats.org/drawingml/2006/table">
            <a:tbl>
              <a:tblPr bandRow="1" firstRow="1">
                <a:noFill/>
                <a:tableStyleId>{0FCCBE5B-6063-40CE-A338-844E0712B747}</a:tableStyleId>
              </a:tblPr>
              <a:tblGrid>
                <a:gridCol w="2592700"/>
                <a:gridCol w="2447300"/>
                <a:gridCol w="2798450"/>
              </a:tblGrid>
              <a:tr h="232400">
                <a:tc>
                  <a:txBody>
                    <a:bodyPr/>
                    <a:lstStyle/>
                    <a:p>
                      <a:pPr indent="0" lvl="0" marL="0" marR="0" rtl="0" algn="ctr">
                        <a:lnSpc>
                          <a:spcPct val="100000"/>
                        </a:lnSpc>
                        <a:spcBef>
                          <a:spcPts val="0"/>
                        </a:spcBef>
                        <a:spcAft>
                          <a:spcPts val="0"/>
                        </a:spcAft>
                        <a:buNone/>
                      </a:pPr>
                      <a:r>
                        <a:rPr b="1" lang="en-US" sz="1200" u="none" cap="none" strike="noStrike">
                          <a:latin typeface="Times New Roman"/>
                          <a:ea typeface="Times New Roman"/>
                          <a:cs typeface="Times New Roman"/>
                          <a:sym typeface="Times New Roman"/>
                        </a:rPr>
                        <a:t>Function</a:t>
                      </a:r>
                      <a:endParaRPr sz="1200" u="none" cap="none" strike="noStrike">
                        <a:latin typeface="Times New Roman"/>
                        <a:ea typeface="Times New Roman"/>
                        <a:cs typeface="Times New Roman"/>
                        <a:sym typeface="Times New Roman"/>
                      </a:endParaRPr>
                    </a:p>
                  </a:txBody>
                  <a:tcPr marT="17150"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687070" marR="0" rtl="0" algn="l">
                        <a:lnSpc>
                          <a:spcPct val="100000"/>
                        </a:lnSpc>
                        <a:spcBef>
                          <a:spcPts val="0"/>
                        </a:spcBef>
                        <a:spcAft>
                          <a:spcPts val="0"/>
                        </a:spcAft>
                        <a:buNone/>
                      </a:pPr>
                      <a:r>
                        <a:rPr b="1" lang="en-US" sz="1200" u="none" cap="none" strike="noStrike">
                          <a:latin typeface="Times New Roman"/>
                          <a:ea typeface="Times New Roman"/>
                          <a:cs typeface="Times New Roman"/>
                          <a:sym typeface="Times New Roman"/>
                        </a:rPr>
                        <a:t>Input Argument</a:t>
                      </a:r>
                      <a:endParaRPr sz="1200" u="none" cap="none" strike="noStrike">
                        <a:latin typeface="Times New Roman"/>
                        <a:ea typeface="Times New Roman"/>
                        <a:cs typeface="Times New Roman"/>
                        <a:sym typeface="Times New Roman"/>
                      </a:endParaRPr>
                    </a:p>
                  </a:txBody>
                  <a:tcPr marT="1715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880744" marR="0" rtl="0" algn="l">
                        <a:lnSpc>
                          <a:spcPct val="100000"/>
                        </a:lnSpc>
                        <a:spcBef>
                          <a:spcPts val="0"/>
                        </a:spcBef>
                        <a:spcAft>
                          <a:spcPts val="0"/>
                        </a:spcAft>
                        <a:buNone/>
                      </a:pPr>
                      <a:r>
                        <a:rPr b="1" lang="en-US" sz="1200" u="none" cap="none" strike="noStrike">
                          <a:latin typeface="Times New Roman"/>
                          <a:ea typeface="Times New Roman"/>
                          <a:cs typeface="Times New Roman"/>
                          <a:sym typeface="Times New Roman"/>
                        </a:rPr>
                        <a:t>Value Returned</a:t>
                      </a:r>
                      <a:endParaRPr sz="1200" u="none" cap="none" strike="noStrike">
                        <a:latin typeface="Times New Roman"/>
                        <a:ea typeface="Times New Roman"/>
                        <a:cs typeface="Times New Roman"/>
                        <a:sym typeface="Times New Roman"/>
                      </a:endParaRPr>
                    </a:p>
                  </a:txBody>
                  <a:tcPr marT="17150" marB="0" marR="0" marL="0">
                    <a:lnL cap="flat" cmpd="sng" w="9525">
                      <a:solidFill>
                        <a:srgbClr val="9F9F9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2025">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AVG ( [ DISTINCT | ALL ] col )</a:t>
                      </a:r>
                      <a:endParaRPr sz="1200" u="none" cap="none" strike="noStrike">
                        <a:latin typeface="Times New Roman"/>
                        <a:ea typeface="Times New Roman"/>
                        <a:cs typeface="Times New Roman"/>
                        <a:sym typeface="Times New Roman"/>
                      </a:endParaRPr>
                    </a:p>
                  </a:txBody>
                  <a:tcPr marT="17150"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857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col = column name</a:t>
                      </a:r>
                      <a:endParaRPr sz="1200" u="none" cap="none" strike="noStrike">
                        <a:latin typeface="Times New Roman"/>
                        <a:ea typeface="Times New Roman"/>
                        <a:cs typeface="Times New Roman"/>
                        <a:sym typeface="Times New Roman"/>
                      </a:endParaRPr>
                    </a:p>
                  </a:txBody>
                  <a:tcPr marT="1715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The average value of that column</a:t>
                      </a:r>
                      <a:endParaRPr sz="1200" u="none" cap="none" strike="noStrike">
                        <a:latin typeface="Times New Roman"/>
                        <a:ea typeface="Times New Roman"/>
                        <a:cs typeface="Times New Roman"/>
                        <a:sym typeface="Times New Roman"/>
                      </a:endParaRPr>
                    </a:p>
                  </a:txBody>
                  <a:tcPr marT="17150" marB="0" marR="0" marL="0">
                    <a:lnL cap="flat" cmpd="sng" w="9525">
                      <a:solidFill>
                        <a:srgbClr val="9F9F9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408425">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COUNT ( * )</a:t>
                      </a:r>
                      <a:endParaRPr sz="1200" u="none" cap="none" strike="noStrike">
                        <a:latin typeface="Times New Roman"/>
                        <a:ea typeface="Times New Roman"/>
                        <a:cs typeface="Times New Roman"/>
                        <a:sym typeface="Times New Roman"/>
                      </a:endParaRPr>
                    </a:p>
                  </a:txBody>
                  <a:tcPr marT="10477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857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none</a:t>
                      </a:r>
                      <a:endParaRPr sz="1200" u="none" cap="none" strike="noStrike">
                        <a:latin typeface="Times New Roman"/>
                        <a:ea typeface="Times New Roman"/>
                        <a:cs typeface="Times New Roman"/>
                        <a:sym typeface="Times New Roman"/>
                      </a:endParaRPr>
                    </a:p>
                  </a:txBody>
                  <a:tcPr marT="10477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60452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Number of rows returned including  duplicates and NULLs</a:t>
                      </a:r>
                      <a:endParaRPr sz="1200" u="none" cap="none" strike="noStrike">
                        <a:latin typeface="Times New Roman"/>
                        <a:ea typeface="Times New Roman"/>
                        <a:cs typeface="Times New Roman"/>
                        <a:sym typeface="Times New Roman"/>
                      </a:endParaRPr>
                    </a:p>
                  </a:txBody>
                  <a:tcPr marT="30475" marB="0" marR="0" marL="0">
                    <a:lnL cap="flat" cmpd="sng" w="9525">
                      <a:solidFill>
                        <a:srgbClr val="9F9F9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406900">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COUNT ( [ DISTINCT | ALL ] col )</a:t>
                      </a:r>
                      <a:endParaRPr sz="1200" u="none" cap="none" strike="noStrike">
                        <a:latin typeface="Times New Roman"/>
                        <a:ea typeface="Times New Roman"/>
                        <a:cs typeface="Times New Roman"/>
                        <a:sym typeface="Times New Roman"/>
                      </a:endParaRPr>
                    </a:p>
                  </a:txBody>
                  <a:tcPr marT="10477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857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col = column name</a:t>
                      </a:r>
                      <a:endParaRPr sz="1200" u="none" cap="none" strike="noStrike">
                        <a:latin typeface="Times New Roman"/>
                        <a:ea typeface="Times New Roman"/>
                        <a:cs typeface="Times New Roman"/>
                        <a:sym typeface="Times New Roman"/>
                      </a:endParaRPr>
                    </a:p>
                  </a:txBody>
                  <a:tcPr marT="10477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374015"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Number of rows where the value of the  column is not NULL</a:t>
                      </a:r>
                      <a:endParaRPr sz="1200" u="none" cap="none" strike="noStrike">
                        <a:latin typeface="Times New Roman"/>
                        <a:ea typeface="Times New Roman"/>
                        <a:cs typeface="Times New Roman"/>
                        <a:sym typeface="Times New Roman"/>
                      </a:endParaRPr>
                    </a:p>
                  </a:txBody>
                  <a:tcPr marT="28575" marB="0" marR="0" marL="0">
                    <a:lnL cap="flat" cmpd="sng" w="9525">
                      <a:solidFill>
                        <a:srgbClr val="9F9F9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3175">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MAX ( [ DISTINCT | ALL ] col )</a:t>
                      </a:r>
                      <a:endParaRPr sz="1200" u="none" cap="none" strike="noStrike">
                        <a:latin typeface="Times New Roman"/>
                        <a:ea typeface="Times New Roman"/>
                        <a:cs typeface="Times New Roman"/>
                        <a:sym typeface="Times New Roman"/>
                      </a:endParaRPr>
                    </a:p>
                  </a:txBody>
                  <a:tcPr marT="1777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857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col = column name</a:t>
                      </a:r>
                      <a:endParaRPr sz="1200" u="none" cap="none" strike="noStrike">
                        <a:latin typeface="Times New Roman"/>
                        <a:ea typeface="Times New Roman"/>
                        <a:cs typeface="Times New Roman"/>
                        <a:sym typeface="Times New Roman"/>
                      </a:endParaRPr>
                    </a:p>
                  </a:txBody>
                  <a:tcPr marT="1777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Maximum value in the column</a:t>
                      </a:r>
                      <a:endParaRPr sz="1200" u="none" cap="none" strike="noStrike">
                        <a:latin typeface="Times New Roman"/>
                        <a:ea typeface="Times New Roman"/>
                        <a:cs typeface="Times New Roman"/>
                        <a:sym typeface="Times New Roman"/>
                      </a:endParaRPr>
                    </a:p>
                  </a:txBody>
                  <a:tcPr marT="17775" marB="0" marR="0" marL="0">
                    <a:lnL cap="flat" cmpd="sng" w="9525">
                      <a:solidFill>
                        <a:srgbClr val="9F9F9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1650">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MIN ( [ DISTINCT | ALL ] col )</a:t>
                      </a:r>
                      <a:endParaRPr sz="1200" u="none" cap="none" strike="noStrike">
                        <a:latin typeface="Times New Roman"/>
                        <a:ea typeface="Times New Roman"/>
                        <a:cs typeface="Times New Roman"/>
                        <a:sym typeface="Times New Roman"/>
                      </a:endParaRPr>
                    </a:p>
                  </a:txBody>
                  <a:tcPr marT="16500"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857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col = column name</a:t>
                      </a:r>
                      <a:endParaRPr sz="1200" u="none" cap="none" strike="noStrike">
                        <a:latin typeface="Times New Roman"/>
                        <a:ea typeface="Times New Roman"/>
                        <a:cs typeface="Times New Roman"/>
                        <a:sym typeface="Times New Roman"/>
                      </a:endParaRPr>
                    </a:p>
                  </a:txBody>
                  <a:tcPr marT="1650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Minimum value in the column</a:t>
                      </a:r>
                      <a:endParaRPr sz="1200" u="none" cap="none" strike="noStrike">
                        <a:latin typeface="Times New Roman"/>
                        <a:ea typeface="Times New Roman"/>
                        <a:cs typeface="Times New Roman"/>
                        <a:sym typeface="Times New Roman"/>
                      </a:endParaRPr>
                    </a:p>
                  </a:txBody>
                  <a:tcPr marT="16500" marB="0" marR="0" marL="0">
                    <a:lnL cap="flat" cmpd="sng" w="9525">
                      <a:solidFill>
                        <a:srgbClr val="9F9F9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3425">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SUM ( [ DISTINCT | ALL ] col )</a:t>
                      </a:r>
                      <a:endParaRPr sz="1200" u="none" cap="none" strike="noStrike">
                        <a:latin typeface="Times New Roman"/>
                        <a:ea typeface="Times New Roman"/>
                        <a:cs typeface="Times New Roman"/>
                        <a:sym typeface="Times New Roman"/>
                      </a:endParaRPr>
                    </a:p>
                  </a:txBody>
                  <a:tcPr marT="1842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857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col = column name</a:t>
                      </a:r>
                      <a:endParaRPr sz="1200" u="none" cap="none" strike="noStrike">
                        <a:latin typeface="Times New Roman"/>
                        <a:ea typeface="Times New Roman"/>
                        <a:cs typeface="Times New Roman"/>
                        <a:sym typeface="Times New Roman"/>
                      </a:endParaRPr>
                    </a:p>
                  </a:txBody>
                  <a:tcPr marT="1842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Sum of the values in the column</a:t>
                      </a:r>
                      <a:endParaRPr sz="1200" u="none" cap="none" strike="noStrike">
                        <a:latin typeface="Times New Roman"/>
                        <a:ea typeface="Times New Roman"/>
                        <a:cs typeface="Times New Roman"/>
                        <a:sym typeface="Times New Roman"/>
                      </a:endParaRPr>
                    </a:p>
                  </a:txBody>
                  <a:tcPr marT="18425" marB="0" marR="0" marL="0">
                    <a:lnL cap="flat" cmpd="sng" w="9525">
                      <a:solidFill>
                        <a:srgbClr val="9F9F9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406900">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CORR ( e1, e2 )</a:t>
                      </a:r>
                      <a:endParaRPr sz="1200" u="none" cap="none" strike="noStrike">
                        <a:latin typeface="Times New Roman"/>
                        <a:ea typeface="Times New Roman"/>
                        <a:cs typeface="Times New Roman"/>
                        <a:sym typeface="Times New Roman"/>
                      </a:endParaRPr>
                    </a:p>
                  </a:txBody>
                  <a:tcPr marT="10477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857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e1 and e2 are column names</a:t>
                      </a:r>
                      <a:endParaRPr sz="1200" u="none" cap="none" strike="noStrike">
                        <a:latin typeface="Times New Roman"/>
                        <a:ea typeface="Times New Roman"/>
                        <a:cs typeface="Times New Roman"/>
                        <a:sym typeface="Times New Roman"/>
                      </a:endParaRPr>
                    </a:p>
                  </a:txBody>
                  <a:tcPr marT="10477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344805"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Correlation coefficient between the two  columns after eliminating nulls</a:t>
                      </a:r>
                      <a:endParaRPr sz="1200" u="none" cap="none" strike="noStrike">
                        <a:latin typeface="Times New Roman"/>
                        <a:ea typeface="Times New Roman"/>
                        <a:cs typeface="Times New Roman"/>
                        <a:sym typeface="Times New Roman"/>
                      </a:endParaRPr>
                    </a:p>
                  </a:txBody>
                  <a:tcPr marT="28575" marB="0" marR="0" marL="0">
                    <a:lnL cap="flat" cmpd="sng" w="9525">
                      <a:solidFill>
                        <a:srgbClr val="9F9F9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408425">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MEDIAN ( col )</a:t>
                      </a:r>
                      <a:endParaRPr sz="1200" u="none" cap="none" strike="noStrike">
                        <a:latin typeface="Times New Roman"/>
                        <a:ea typeface="Times New Roman"/>
                        <a:cs typeface="Times New Roman"/>
                        <a:sym typeface="Times New Roman"/>
                      </a:endParaRPr>
                    </a:p>
                  </a:txBody>
                  <a:tcPr marT="10477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857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col = column name</a:t>
                      </a:r>
                      <a:endParaRPr sz="1200" u="none" cap="none" strike="noStrike">
                        <a:latin typeface="Times New Roman"/>
                        <a:ea typeface="Times New Roman"/>
                        <a:cs typeface="Times New Roman"/>
                        <a:sym typeface="Times New Roman"/>
                      </a:endParaRPr>
                    </a:p>
                  </a:txBody>
                  <a:tcPr marT="10477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63119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Middle value in the sorted column,  interpolating if necessary</a:t>
                      </a:r>
                      <a:endParaRPr sz="1200" u="none" cap="none" strike="noStrike">
                        <a:latin typeface="Times New Roman"/>
                        <a:ea typeface="Times New Roman"/>
                        <a:cs typeface="Times New Roman"/>
                        <a:sym typeface="Times New Roman"/>
                      </a:endParaRPr>
                    </a:p>
                  </a:txBody>
                  <a:tcPr marT="30475" marB="0" marR="0" marL="0">
                    <a:lnL cap="flat" cmpd="sng" w="9525">
                      <a:solidFill>
                        <a:srgbClr val="9F9F9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406900">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STDDEV ( [ DISTINCT | ALL ] col )</a:t>
                      </a:r>
                      <a:endParaRPr sz="1200" u="none" cap="none" strike="noStrike">
                        <a:latin typeface="Times New Roman"/>
                        <a:ea typeface="Times New Roman"/>
                        <a:cs typeface="Times New Roman"/>
                        <a:sym typeface="Times New Roman"/>
                      </a:endParaRPr>
                    </a:p>
                  </a:txBody>
                  <a:tcPr marT="10477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857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col = column name</a:t>
                      </a:r>
                      <a:endParaRPr sz="1200" u="none" cap="none" strike="noStrike">
                        <a:latin typeface="Times New Roman"/>
                        <a:ea typeface="Times New Roman"/>
                        <a:cs typeface="Times New Roman"/>
                        <a:sym typeface="Times New Roman"/>
                      </a:endParaRPr>
                    </a:p>
                  </a:txBody>
                  <a:tcPr marT="10477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17780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Standard deviation of the column ignoring  NULL values</a:t>
                      </a:r>
                      <a:endParaRPr sz="1200" u="none" cap="none" strike="noStrike">
                        <a:latin typeface="Times New Roman"/>
                        <a:ea typeface="Times New Roman"/>
                        <a:cs typeface="Times New Roman"/>
                        <a:sym typeface="Times New Roman"/>
                      </a:endParaRPr>
                    </a:p>
                  </a:txBody>
                  <a:tcPr marT="28575" marB="0" marR="0" marL="0">
                    <a:lnL cap="flat" cmpd="sng" w="9525">
                      <a:solidFill>
                        <a:srgbClr val="9F9F9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408050">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VARIANCE ( [ DISTINCT | ALL ] col )</a:t>
                      </a:r>
                      <a:endParaRPr sz="1200" u="none" cap="none" strike="noStrike">
                        <a:latin typeface="Times New Roman"/>
                        <a:ea typeface="Times New Roman"/>
                        <a:cs typeface="Times New Roman"/>
                        <a:sym typeface="Times New Roman"/>
                      </a:endParaRPr>
                    </a:p>
                  </a:txBody>
                  <a:tcPr marT="105400"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857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col = column name</a:t>
                      </a:r>
                      <a:endParaRPr sz="1200" u="none" cap="none" strike="noStrike">
                        <a:latin typeface="Times New Roman"/>
                        <a:ea typeface="Times New Roman"/>
                        <a:cs typeface="Times New Roman"/>
                        <a:sym typeface="Times New Roman"/>
                      </a:endParaRPr>
                    </a:p>
                  </a:txBody>
                  <a:tcPr marT="10540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33147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Variance of the column ignoring NULL  values</a:t>
                      </a:r>
                      <a:endParaRPr sz="1200" u="none" cap="none" strike="noStrike">
                        <a:latin typeface="Times New Roman"/>
                        <a:ea typeface="Times New Roman"/>
                        <a:cs typeface="Times New Roman"/>
                        <a:sym typeface="Times New Roman"/>
                      </a:endParaRPr>
                    </a:p>
                  </a:txBody>
                  <a:tcPr marT="3047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2"/>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418" name="Google Shape;418;p5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AGGREGATE FUNCTIONS</a:t>
            </a:r>
            <a:endParaRPr/>
          </a:p>
          <a:p>
            <a:pPr indent="-342900" lvl="0" marL="342900" rtl="0" algn="l">
              <a:spcBef>
                <a:spcPts val="640"/>
              </a:spcBef>
              <a:spcAft>
                <a:spcPts val="0"/>
              </a:spcAft>
              <a:buClr>
                <a:schemeClr val="dk1"/>
              </a:buClr>
              <a:buSzPts val="3200"/>
              <a:buChar char="•"/>
            </a:pPr>
            <a:r>
              <a:rPr lang="en-US"/>
              <a:t>An aggregate function performs a calculation on a set of values, and returns a single </a:t>
            </a:r>
            <a:r>
              <a:rPr b="1" lang="en-US"/>
              <a:t>value</a:t>
            </a:r>
            <a:r>
              <a:rPr lang="en-US"/>
              <a:t>.</a:t>
            </a:r>
            <a:endParaRPr/>
          </a:p>
          <a:p>
            <a:pPr indent="-342900" lvl="0" marL="342900" rtl="0" algn="l">
              <a:spcBef>
                <a:spcPts val="640"/>
              </a:spcBef>
              <a:spcAft>
                <a:spcPts val="0"/>
              </a:spcAft>
              <a:buClr>
                <a:schemeClr val="dk1"/>
              </a:buClr>
              <a:buSzPts val="3200"/>
              <a:buChar char="•"/>
            </a:pPr>
            <a:r>
              <a:rPr lang="en-US"/>
              <a:t>Performing  calculations on multiple rows Of a single column of a table And returning a single value.</a:t>
            </a:r>
            <a:endParaRPr/>
          </a:p>
          <a:p>
            <a:pPr indent="-342900" lvl="0" marL="342900" rtl="0" algn="l">
              <a:spcBef>
                <a:spcPts val="640"/>
              </a:spcBef>
              <a:spcAft>
                <a:spcPts val="0"/>
              </a:spcAft>
              <a:buClr>
                <a:schemeClr val="dk1"/>
              </a:buClr>
              <a:buSzPts val="3200"/>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3"/>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424" name="Google Shape;424;p5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LIST OF AGGREGATE FUNCTIONS</a:t>
            </a:r>
            <a:endParaRPr/>
          </a:p>
          <a:p>
            <a:pPr indent="-342900" lvl="0" marL="342900" rtl="0" algn="l">
              <a:spcBef>
                <a:spcPts val="640"/>
              </a:spcBef>
              <a:spcAft>
                <a:spcPts val="0"/>
              </a:spcAft>
              <a:buClr>
                <a:schemeClr val="dk1"/>
              </a:buClr>
              <a:buSzPts val="3200"/>
              <a:buNone/>
            </a:pPr>
            <a:r>
              <a:rPr lang="en-US"/>
              <a:t>    1) COUNT</a:t>
            </a:r>
            <a:br>
              <a:rPr lang="en-US"/>
            </a:br>
            <a:r>
              <a:rPr lang="en-US"/>
              <a:t>2) SUM</a:t>
            </a:r>
            <a:br>
              <a:rPr lang="en-US"/>
            </a:br>
            <a:r>
              <a:rPr lang="en-US"/>
              <a:t>3) AVG</a:t>
            </a:r>
            <a:br>
              <a:rPr lang="en-US"/>
            </a:br>
            <a:r>
              <a:rPr lang="en-US"/>
              <a:t>4) MIN</a:t>
            </a:r>
            <a:br>
              <a:rPr lang="en-US"/>
            </a:br>
            <a:r>
              <a:rPr lang="en-US"/>
              <a:t>5) MAX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4"/>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430" name="Google Shape;430;p5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None/>
            </a:pPr>
            <a:r>
              <a:rPr lang="en-US" sz="2400" u="sng">
                <a:solidFill>
                  <a:schemeClr val="hlink"/>
                </a:solidFill>
                <a:hlinkClick r:id="rId3"/>
              </a:rPr>
              <a:t>COUNT()</a:t>
            </a:r>
            <a:endParaRPr sz="2400" u="sng">
              <a:solidFill>
                <a:schemeClr val="hlink"/>
              </a:solidFill>
              <a:hlinkClick r:id="rId4"/>
            </a:endParaRPr>
          </a:p>
          <a:p>
            <a:pPr indent="-342900" lvl="0" marL="342900" rtl="0" algn="l">
              <a:spcBef>
                <a:spcPts val="480"/>
              </a:spcBef>
              <a:spcAft>
                <a:spcPts val="0"/>
              </a:spcAft>
              <a:buClr>
                <a:schemeClr val="dk1"/>
              </a:buClr>
              <a:buSzPts val="2400"/>
              <a:buChar char="•"/>
            </a:pPr>
            <a:r>
              <a:rPr lang="en-US" sz="2400" u="sng">
                <a:solidFill>
                  <a:schemeClr val="hlink"/>
                </a:solidFill>
                <a:hlinkClick r:id="rId5"/>
              </a:rPr>
              <a:t>COUNT</a:t>
            </a:r>
            <a:r>
              <a:rPr lang="en-US" sz="2400"/>
              <a:t> counts how many rows are in a particular column.</a:t>
            </a:r>
            <a:endParaRPr/>
          </a:p>
          <a:p>
            <a:pPr indent="-342900" lvl="0" marL="342900" rtl="0" algn="l">
              <a:spcBef>
                <a:spcPts val="480"/>
              </a:spcBef>
              <a:spcAft>
                <a:spcPts val="0"/>
              </a:spcAft>
              <a:buClr>
                <a:schemeClr val="dk1"/>
              </a:buClr>
              <a:buSzPts val="2400"/>
              <a:buNone/>
            </a:pPr>
            <a:r>
              <a:rPr lang="en-US" sz="2400">
                <a:latin typeface="Carlito"/>
                <a:ea typeface="Carlito"/>
                <a:cs typeface="Carlito"/>
                <a:sym typeface="Carlito"/>
              </a:rPr>
              <a:t>This function returns the number of rows in the table that satisfies the  condition specified in the WHERE condition. If the WHERE condition is not  specified, then the query returns the total number of rows in the table.</a:t>
            </a:r>
            <a:endParaRPr/>
          </a:p>
          <a:p>
            <a:pPr indent="-342900" lvl="0" marL="342900" rtl="0" algn="l">
              <a:spcBef>
                <a:spcPts val="480"/>
              </a:spcBef>
              <a:spcAft>
                <a:spcPts val="0"/>
              </a:spcAft>
              <a:buClr>
                <a:schemeClr val="dk1"/>
              </a:buClr>
              <a:buSzPts val="2400"/>
              <a:buNone/>
            </a:pPr>
            <a:r>
              <a:rPr lang="en-US" sz="2400">
                <a:latin typeface="Carlito"/>
                <a:ea typeface="Carlito"/>
                <a:cs typeface="Carlito"/>
                <a:sym typeface="Carlito"/>
              </a:rPr>
              <a:t>Syntax:</a:t>
            </a:r>
            <a:endParaRPr/>
          </a:p>
          <a:p>
            <a:pPr indent="-342900" lvl="0" marL="342900" rtl="0" algn="l">
              <a:spcBef>
                <a:spcPts val="640"/>
              </a:spcBef>
              <a:spcAft>
                <a:spcPts val="0"/>
              </a:spcAft>
              <a:buClr>
                <a:schemeClr val="dk1"/>
              </a:buClr>
              <a:buSzPts val="3200"/>
              <a:buNone/>
            </a:pPr>
            <a:r>
              <a:rPr lang="en-US">
                <a:latin typeface="Carlito"/>
                <a:ea typeface="Carlito"/>
                <a:cs typeface="Carlito"/>
                <a:sym typeface="Carlito"/>
              </a:rPr>
              <a:t>Select count(*) from table name ;</a:t>
            </a:r>
            <a:endParaRPr/>
          </a:p>
          <a:p>
            <a:pPr indent="-342900" lvl="0" marL="342900" rtl="0" algn="l">
              <a:spcBef>
                <a:spcPts val="640"/>
              </a:spcBef>
              <a:spcAft>
                <a:spcPts val="0"/>
              </a:spcAft>
              <a:buClr>
                <a:schemeClr val="dk1"/>
              </a:buClr>
              <a:buSzPts val="3200"/>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5"/>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436" name="Google Shape;436;p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None/>
            </a:pPr>
            <a:r>
              <a:rPr lang="en-US" u="sng">
                <a:solidFill>
                  <a:schemeClr val="hlink"/>
                </a:solidFill>
                <a:hlinkClick r:id="rId3"/>
              </a:rPr>
              <a:t>SUM():</a:t>
            </a:r>
            <a:endParaRPr/>
          </a:p>
          <a:p>
            <a:pPr indent="-342900" lvl="0" marL="342900" rtl="0" algn="l">
              <a:spcBef>
                <a:spcPts val="592"/>
              </a:spcBef>
              <a:spcAft>
                <a:spcPts val="0"/>
              </a:spcAft>
              <a:buClr>
                <a:schemeClr val="dk1"/>
              </a:buClr>
              <a:buSzPct val="100000"/>
              <a:buNone/>
            </a:pPr>
            <a:r>
              <a:rPr lang="en-US" u="sng">
                <a:solidFill>
                  <a:schemeClr val="hlink"/>
                </a:solidFill>
                <a:hlinkClick r:id="rId4"/>
              </a:rPr>
              <a:t>SUM</a:t>
            </a:r>
            <a:r>
              <a:rPr lang="en-US"/>
              <a:t> adds together all the values in a particular column.</a:t>
            </a:r>
            <a:endParaRPr/>
          </a:p>
          <a:p>
            <a:pPr indent="-342900" lvl="0" marL="342900" rtl="0" algn="l">
              <a:spcBef>
                <a:spcPts val="592"/>
              </a:spcBef>
              <a:spcAft>
                <a:spcPts val="0"/>
              </a:spcAft>
              <a:buClr>
                <a:schemeClr val="dk1"/>
              </a:buClr>
              <a:buSzPct val="100000"/>
              <a:buNone/>
            </a:pPr>
            <a:r>
              <a:rPr lang="en-US">
                <a:latin typeface="Carlito"/>
                <a:ea typeface="Carlito"/>
                <a:cs typeface="Carlito"/>
                <a:sym typeface="Carlito"/>
              </a:rPr>
              <a:t>This function is used to get the sum of a numeric column</a:t>
            </a:r>
            <a:endParaRPr/>
          </a:p>
          <a:p>
            <a:pPr indent="-342900" lvl="0" marL="342900" rtl="0" algn="l">
              <a:spcBef>
                <a:spcPts val="592"/>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None/>
            </a:pPr>
            <a:r>
              <a:rPr lang="en-US"/>
              <a:t>Syntax:</a:t>
            </a:r>
            <a:endParaRPr/>
          </a:p>
          <a:p>
            <a:pPr indent="-342900" lvl="0" marL="342900" rtl="0" algn="l">
              <a:spcBef>
                <a:spcPts val="592"/>
              </a:spcBef>
              <a:spcAft>
                <a:spcPts val="0"/>
              </a:spcAft>
              <a:buClr>
                <a:schemeClr val="dk1"/>
              </a:buClr>
              <a:buSzPct val="100000"/>
              <a:buNone/>
            </a:pPr>
            <a:r>
              <a:rPr lang="en-US"/>
              <a:t>Select sum(columnname) from table name;</a:t>
            </a:r>
            <a:endParaRPr/>
          </a:p>
          <a:p>
            <a:pPr indent="-342900" lvl="0" marL="342900" rtl="0" algn="l">
              <a:spcBef>
                <a:spcPts val="592"/>
              </a:spcBef>
              <a:spcAft>
                <a:spcPts val="0"/>
              </a:spcAft>
              <a:buClr>
                <a:schemeClr val="dk1"/>
              </a:buClr>
              <a:buSzPct val="100000"/>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6"/>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442" name="Google Shape;442;p5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u="sng">
                <a:solidFill>
                  <a:schemeClr val="hlink"/>
                </a:solidFill>
                <a:hlinkClick r:id="rId3"/>
              </a:rPr>
              <a:t>MIN():</a:t>
            </a:r>
            <a:endParaRPr/>
          </a:p>
          <a:p>
            <a:pPr indent="-342900" lvl="0" marL="342900" rtl="0" algn="l">
              <a:spcBef>
                <a:spcPts val="640"/>
              </a:spcBef>
              <a:spcAft>
                <a:spcPts val="0"/>
              </a:spcAft>
              <a:buClr>
                <a:schemeClr val="dk1"/>
              </a:buClr>
              <a:buSzPts val="3200"/>
              <a:buNone/>
            </a:pPr>
            <a:r>
              <a:rPr lang="en-US" u="sng">
                <a:solidFill>
                  <a:schemeClr val="hlink"/>
                </a:solidFill>
                <a:hlinkClick r:id="rId4"/>
              </a:rPr>
              <a:t>MIN</a:t>
            </a:r>
            <a:r>
              <a:rPr lang="en-US"/>
              <a:t>  return the lowest values in a particular column.</a:t>
            </a:r>
            <a:endParaRPr/>
          </a:p>
          <a:p>
            <a:pPr indent="-342900" lvl="0" marL="342900" rtl="0" algn="l">
              <a:spcBef>
                <a:spcPts val="640"/>
              </a:spcBef>
              <a:spcAft>
                <a:spcPts val="0"/>
              </a:spcAft>
              <a:buClr>
                <a:schemeClr val="dk1"/>
              </a:buClr>
              <a:buSzPts val="3200"/>
              <a:buNone/>
            </a:pPr>
            <a:r>
              <a:rPr lang="en-US">
                <a:latin typeface="Carlito"/>
                <a:ea typeface="Carlito"/>
                <a:cs typeface="Carlito"/>
                <a:sym typeface="Carlito"/>
              </a:rPr>
              <a:t>This function is used to get the minimum value from a column</a:t>
            </a:r>
            <a:endParaRPr/>
          </a:p>
          <a:p>
            <a:pPr indent="-3429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rPr lang="en-US"/>
              <a:t>Syntax:</a:t>
            </a:r>
            <a:endParaRPr/>
          </a:p>
          <a:p>
            <a:pPr indent="-342900" lvl="0" marL="342900" rtl="0" algn="l">
              <a:spcBef>
                <a:spcPts val="640"/>
              </a:spcBef>
              <a:spcAft>
                <a:spcPts val="0"/>
              </a:spcAft>
              <a:buClr>
                <a:schemeClr val="dk1"/>
              </a:buClr>
              <a:buSzPts val="3200"/>
              <a:buNone/>
            </a:pPr>
            <a:r>
              <a:rPr lang="en-US"/>
              <a:t>Select min(column name) from table name;</a:t>
            </a:r>
            <a:endParaRPr/>
          </a:p>
          <a:p>
            <a:pPr indent="-342900" lvl="0" marL="342900" rtl="0" algn="l">
              <a:spcBef>
                <a:spcPts val="640"/>
              </a:spcBef>
              <a:spcAft>
                <a:spcPts val="0"/>
              </a:spcAft>
              <a:buClr>
                <a:schemeClr val="dk1"/>
              </a:buClr>
              <a:buSzPts val="3200"/>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7"/>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448" name="Google Shape;448;p5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Max()</a:t>
            </a:r>
            <a:endParaRPr/>
          </a:p>
          <a:p>
            <a:pPr indent="-342900" lvl="0" marL="342900" rtl="0" algn="l">
              <a:spcBef>
                <a:spcPts val="640"/>
              </a:spcBef>
              <a:spcAft>
                <a:spcPts val="0"/>
              </a:spcAft>
              <a:buClr>
                <a:schemeClr val="dk1"/>
              </a:buClr>
              <a:buSzPts val="3200"/>
              <a:buNone/>
            </a:pPr>
            <a:r>
              <a:rPr lang="en-US"/>
              <a:t> </a:t>
            </a:r>
            <a:r>
              <a:rPr lang="en-US" u="sng">
                <a:solidFill>
                  <a:schemeClr val="hlink"/>
                </a:solidFill>
                <a:hlinkClick r:id="rId3"/>
              </a:rPr>
              <a:t>MAX</a:t>
            </a:r>
            <a:r>
              <a:rPr lang="en-US"/>
              <a:t> return the highest values in a particular column.</a:t>
            </a:r>
            <a:endParaRPr/>
          </a:p>
          <a:p>
            <a:pPr indent="-342900" lvl="0" marL="342900" rtl="0" algn="l">
              <a:spcBef>
                <a:spcPts val="640"/>
              </a:spcBef>
              <a:spcAft>
                <a:spcPts val="0"/>
              </a:spcAft>
              <a:buClr>
                <a:schemeClr val="dk1"/>
              </a:buClr>
              <a:buSzPts val="3200"/>
              <a:buNone/>
            </a:pPr>
            <a:r>
              <a:rPr lang="en-US">
                <a:latin typeface="Carlito"/>
                <a:ea typeface="Carlito"/>
                <a:cs typeface="Carlito"/>
                <a:sym typeface="Carlito"/>
              </a:rPr>
              <a:t>This function is used to get the maximum value from a column</a:t>
            </a:r>
            <a:endParaRPr/>
          </a:p>
          <a:p>
            <a:pPr indent="-342900" lvl="0" marL="342900" rtl="0" algn="l">
              <a:spcBef>
                <a:spcPts val="640"/>
              </a:spcBef>
              <a:spcAft>
                <a:spcPts val="0"/>
              </a:spcAft>
              <a:buClr>
                <a:schemeClr val="dk1"/>
              </a:buClr>
              <a:buSzPts val="3200"/>
              <a:buNone/>
            </a:pPr>
            <a:r>
              <a:rPr lang="en-US"/>
              <a:t>Syntax:</a:t>
            </a:r>
            <a:endParaRPr/>
          </a:p>
          <a:p>
            <a:pPr indent="-342900" lvl="0" marL="342900" rtl="0" algn="l">
              <a:spcBef>
                <a:spcPts val="640"/>
              </a:spcBef>
              <a:spcAft>
                <a:spcPts val="0"/>
              </a:spcAft>
              <a:buClr>
                <a:schemeClr val="dk1"/>
              </a:buClr>
              <a:buSzPts val="3200"/>
              <a:buNone/>
            </a:pPr>
            <a:r>
              <a:rPr lang="en-US"/>
              <a:t>Select max(column name) from table name;</a:t>
            </a:r>
            <a:endParaRPr/>
          </a:p>
          <a:p>
            <a:pPr indent="-3429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8"/>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454" name="Google Shape;454;p5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u="sng">
                <a:solidFill>
                  <a:schemeClr val="hlink"/>
                </a:solidFill>
                <a:hlinkClick r:id="rId3"/>
              </a:rPr>
              <a:t>AVG:</a:t>
            </a:r>
            <a:endParaRPr/>
          </a:p>
          <a:p>
            <a:pPr indent="-342900" lvl="0" marL="342900" rtl="0" algn="l">
              <a:spcBef>
                <a:spcPts val="640"/>
              </a:spcBef>
              <a:spcAft>
                <a:spcPts val="0"/>
              </a:spcAft>
              <a:buClr>
                <a:schemeClr val="dk1"/>
              </a:buClr>
              <a:buSzPts val="3200"/>
              <a:buNone/>
            </a:pPr>
            <a:r>
              <a:rPr lang="en-US" u="sng">
                <a:solidFill>
                  <a:schemeClr val="hlink"/>
                </a:solidFill>
                <a:hlinkClick r:id="rId4"/>
              </a:rPr>
              <a:t>AVG</a:t>
            </a:r>
            <a:r>
              <a:rPr lang="en-US"/>
              <a:t> calculates the average of a group of selected values.</a:t>
            </a:r>
            <a:endParaRPr/>
          </a:p>
          <a:p>
            <a:pPr indent="-342900" lvl="0" marL="342900" rtl="0" algn="l">
              <a:spcBef>
                <a:spcPts val="640"/>
              </a:spcBef>
              <a:spcAft>
                <a:spcPts val="0"/>
              </a:spcAft>
              <a:buClr>
                <a:schemeClr val="dk1"/>
              </a:buClr>
              <a:buSzPts val="3200"/>
              <a:buNone/>
            </a:pPr>
            <a:r>
              <a:rPr lang="en-US">
                <a:latin typeface="Carlito"/>
                <a:ea typeface="Carlito"/>
                <a:cs typeface="Carlito"/>
                <a:sym typeface="Carlito"/>
              </a:rPr>
              <a:t>This function is used to get the average value of a numeric column.</a:t>
            </a:r>
            <a:endParaRPr/>
          </a:p>
          <a:p>
            <a:pPr indent="-342900" lvl="0" marL="342900" rtl="0" algn="l">
              <a:spcBef>
                <a:spcPts val="640"/>
              </a:spcBef>
              <a:spcAft>
                <a:spcPts val="0"/>
              </a:spcAft>
              <a:buClr>
                <a:schemeClr val="dk1"/>
              </a:buClr>
              <a:buSzPts val="3200"/>
              <a:buNone/>
            </a:pPr>
            <a:r>
              <a:rPr lang="en-US">
                <a:latin typeface="Carlito"/>
                <a:ea typeface="Carlito"/>
                <a:cs typeface="Carlito"/>
                <a:sym typeface="Carlito"/>
              </a:rPr>
              <a:t>Syntax:</a:t>
            </a:r>
            <a:endParaRPr/>
          </a:p>
          <a:p>
            <a:pPr indent="-342900" lvl="0" marL="342900" rtl="0" algn="l">
              <a:spcBef>
                <a:spcPts val="640"/>
              </a:spcBef>
              <a:spcAft>
                <a:spcPts val="0"/>
              </a:spcAft>
              <a:buClr>
                <a:schemeClr val="dk1"/>
              </a:buClr>
              <a:buSzPts val="3200"/>
              <a:buNone/>
            </a:pPr>
            <a:r>
              <a:rPr lang="en-US">
                <a:latin typeface="Carlito"/>
                <a:ea typeface="Carlito"/>
                <a:cs typeface="Carlito"/>
                <a:sym typeface="Carlito"/>
              </a:rPr>
              <a:t>select avg(column name) from table name;</a:t>
            </a:r>
            <a:endParaRPr/>
          </a:p>
          <a:p>
            <a:pPr indent="-342900" lvl="0" marL="342900" rtl="0" algn="l">
              <a:spcBef>
                <a:spcPts val="640"/>
              </a:spcBef>
              <a:spcAft>
                <a:spcPts val="0"/>
              </a:spcAft>
              <a:buClr>
                <a:schemeClr val="dk1"/>
              </a:buClr>
              <a:buSzPts val="3200"/>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9"/>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460" name="Google Shape;460;p5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None/>
            </a:pPr>
            <a:r>
              <a:rPr lang="en-US"/>
              <a:t>Example for aggregate function</a:t>
            </a:r>
            <a:endParaRPr/>
          </a:p>
          <a:p>
            <a:pPr indent="-342900" lvl="0" marL="342900" rtl="0" algn="l">
              <a:spcBef>
                <a:spcPts val="640"/>
              </a:spcBef>
              <a:spcAft>
                <a:spcPts val="0"/>
              </a:spcAft>
              <a:buClr>
                <a:schemeClr val="dk1"/>
              </a:buClr>
              <a:buSzPts val="3200"/>
              <a:buNone/>
            </a:pPr>
            <a:r>
              <a:rPr lang="en-US"/>
              <a:t>Id     Name     Salary </a:t>
            </a:r>
            <a:endParaRPr/>
          </a:p>
          <a:p>
            <a:pPr indent="-514350" lvl="0" marL="514350" rtl="0" algn="l">
              <a:spcBef>
                <a:spcPts val="640"/>
              </a:spcBef>
              <a:spcAft>
                <a:spcPts val="0"/>
              </a:spcAft>
              <a:buClr>
                <a:schemeClr val="dk1"/>
              </a:buClr>
              <a:buSzPts val="3200"/>
              <a:buAutoNum type="arabicPlain"/>
            </a:pPr>
            <a:r>
              <a:rPr lang="en-US"/>
              <a:t>     A          80 </a:t>
            </a:r>
            <a:endParaRPr/>
          </a:p>
          <a:p>
            <a:pPr indent="-514350" lvl="0" marL="514350" rtl="0" algn="l">
              <a:spcBef>
                <a:spcPts val="640"/>
              </a:spcBef>
              <a:spcAft>
                <a:spcPts val="0"/>
              </a:spcAft>
              <a:buClr>
                <a:schemeClr val="dk1"/>
              </a:buClr>
              <a:buSzPts val="3200"/>
              <a:buAutoNum type="arabicPlain"/>
            </a:pPr>
            <a:r>
              <a:rPr lang="en-US"/>
              <a:t>     B          40 </a:t>
            </a:r>
            <a:endParaRPr/>
          </a:p>
          <a:p>
            <a:pPr indent="-514350" lvl="0" marL="514350" rtl="0" algn="l">
              <a:spcBef>
                <a:spcPts val="640"/>
              </a:spcBef>
              <a:spcAft>
                <a:spcPts val="0"/>
              </a:spcAft>
              <a:buClr>
                <a:schemeClr val="dk1"/>
              </a:buClr>
              <a:buSzPts val="3200"/>
              <a:buAutoNum type="arabicPlain"/>
            </a:pPr>
            <a:r>
              <a:rPr lang="en-US"/>
              <a:t>     C          60 </a:t>
            </a:r>
            <a:endParaRPr/>
          </a:p>
          <a:p>
            <a:pPr indent="-514350" lvl="0" marL="514350" rtl="0" algn="l">
              <a:spcBef>
                <a:spcPts val="640"/>
              </a:spcBef>
              <a:spcAft>
                <a:spcPts val="0"/>
              </a:spcAft>
              <a:buClr>
                <a:schemeClr val="dk1"/>
              </a:buClr>
              <a:buSzPts val="3200"/>
              <a:buAutoNum type="arabicPlain"/>
            </a:pPr>
            <a:r>
              <a:rPr lang="en-US"/>
              <a:t>     D          70 </a:t>
            </a:r>
            <a:endParaRPr/>
          </a:p>
          <a:p>
            <a:pPr indent="-514350" lvl="0" marL="514350" rtl="0" algn="l">
              <a:spcBef>
                <a:spcPts val="640"/>
              </a:spcBef>
              <a:spcAft>
                <a:spcPts val="0"/>
              </a:spcAft>
              <a:buClr>
                <a:schemeClr val="dk1"/>
              </a:buClr>
              <a:buSzPts val="3200"/>
              <a:buAutoNum type="arabicPlain"/>
            </a:pPr>
            <a:r>
              <a:rPr lang="en-US"/>
              <a:t>     E           60 </a:t>
            </a:r>
            <a:endParaRPr/>
          </a:p>
          <a:p>
            <a:pPr indent="-514350" lvl="0" marL="514350" rtl="0" algn="l">
              <a:spcBef>
                <a:spcPts val="640"/>
              </a:spcBef>
              <a:spcAft>
                <a:spcPts val="0"/>
              </a:spcAft>
              <a:buClr>
                <a:schemeClr val="dk1"/>
              </a:buClr>
              <a:buSzPts val="3200"/>
              <a:buAutoNum type="arabicPlain"/>
            </a:pPr>
            <a:r>
              <a:rPr lang="en-US"/>
              <a:t>     F          Null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DDL</a:t>
            </a:r>
            <a:br>
              <a:rPr lang="en-US">
                <a:latin typeface="Times New Roman"/>
                <a:ea typeface="Times New Roman"/>
                <a:cs typeface="Times New Roman"/>
                <a:sym typeface="Times New Roman"/>
              </a:rPr>
            </a:br>
            <a:r>
              <a:rPr lang="en-US">
                <a:solidFill>
                  <a:srgbClr val="003399"/>
                </a:solidFill>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118" name="Google Shape;118;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spcBef>
                <a:spcPts val="0"/>
              </a:spcBef>
              <a:spcAft>
                <a:spcPts val="0"/>
              </a:spcAft>
              <a:buClr>
                <a:schemeClr val="dk1"/>
              </a:buClr>
              <a:buSzPct val="100000"/>
              <a:buNone/>
            </a:pPr>
            <a:r>
              <a:rPr lang="en-US" sz="2600">
                <a:latin typeface="Times New Roman"/>
                <a:ea typeface="Times New Roman"/>
                <a:cs typeface="Times New Roman"/>
                <a:sym typeface="Times New Roman"/>
              </a:rPr>
              <a:t>DDL is short name of </a:t>
            </a:r>
            <a:r>
              <a:rPr b="1" lang="en-US" sz="2600">
                <a:latin typeface="Times New Roman"/>
                <a:ea typeface="Times New Roman"/>
                <a:cs typeface="Times New Roman"/>
                <a:sym typeface="Times New Roman"/>
              </a:rPr>
              <a:t>Data Definition Language,</a:t>
            </a:r>
            <a:r>
              <a:rPr lang="en-US" sz="2600">
                <a:latin typeface="Times New Roman"/>
                <a:ea typeface="Times New Roman"/>
                <a:cs typeface="Times New Roman"/>
                <a:sym typeface="Times New Roman"/>
              </a:rPr>
              <a:t> which deals with database schemas and descriptions, of how the data should reside in the database.</a:t>
            </a:r>
            <a:endParaRPr/>
          </a:p>
          <a:p>
            <a:pPr indent="-342900" lvl="0" marL="342900" rtl="0" algn="just">
              <a:spcBef>
                <a:spcPts val="481"/>
              </a:spcBef>
              <a:spcAft>
                <a:spcPts val="0"/>
              </a:spcAft>
              <a:buClr>
                <a:schemeClr val="dk1"/>
              </a:buClr>
              <a:buSzPct val="100000"/>
              <a:buChar char="•"/>
            </a:pPr>
            <a:r>
              <a:rPr lang="en-US" sz="2600">
                <a:latin typeface="Times New Roman"/>
                <a:ea typeface="Times New Roman"/>
                <a:cs typeface="Times New Roman"/>
                <a:sym typeface="Times New Roman"/>
              </a:rPr>
              <a:t>CREATE - to create a database and its objects like (table, index, views, store procedure, function, and triggers)</a:t>
            </a:r>
            <a:endParaRPr/>
          </a:p>
          <a:p>
            <a:pPr indent="-342900" lvl="0" marL="342900" rtl="0" algn="just">
              <a:spcBef>
                <a:spcPts val="481"/>
              </a:spcBef>
              <a:spcAft>
                <a:spcPts val="0"/>
              </a:spcAft>
              <a:buClr>
                <a:schemeClr val="dk1"/>
              </a:buClr>
              <a:buSzPct val="100000"/>
              <a:buChar char="•"/>
            </a:pPr>
            <a:r>
              <a:rPr lang="en-US" sz="2600">
                <a:latin typeface="Times New Roman"/>
                <a:ea typeface="Times New Roman"/>
                <a:cs typeface="Times New Roman"/>
                <a:sym typeface="Times New Roman"/>
              </a:rPr>
              <a:t>ALTER - alters the structure of the existing database</a:t>
            </a:r>
            <a:endParaRPr/>
          </a:p>
          <a:p>
            <a:pPr indent="-342900" lvl="0" marL="342900" rtl="0" algn="just">
              <a:spcBef>
                <a:spcPts val="481"/>
              </a:spcBef>
              <a:spcAft>
                <a:spcPts val="0"/>
              </a:spcAft>
              <a:buClr>
                <a:schemeClr val="dk1"/>
              </a:buClr>
              <a:buSzPct val="100000"/>
              <a:buChar char="•"/>
            </a:pPr>
            <a:r>
              <a:rPr lang="en-US" sz="2600">
                <a:latin typeface="Times New Roman"/>
                <a:ea typeface="Times New Roman"/>
                <a:cs typeface="Times New Roman"/>
                <a:sym typeface="Times New Roman"/>
              </a:rPr>
              <a:t>DROP - delete objects from the database</a:t>
            </a:r>
            <a:endParaRPr/>
          </a:p>
          <a:p>
            <a:pPr indent="-342900" lvl="0" marL="342900" rtl="0" algn="just">
              <a:spcBef>
                <a:spcPts val="481"/>
              </a:spcBef>
              <a:spcAft>
                <a:spcPts val="0"/>
              </a:spcAft>
              <a:buClr>
                <a:schemeClr val="dk1"/>
              </a:buClr>
              <a:buSzPct val="100000"/>
              <a:buChar char="•"/>
            </a:pPr>
            <a:r>
              <a:rPr lang="en-US" sz="2600">
                <a:latin typeface="Times New Roman"/>
                <a:ea typeface="Times New Roman"/>
                <a:cs typeface="Times New Roman"/>
                <a:sym typeface="Times New Roman"/>
              </a:rPr>
              <a:t>TRUNCATE - remove all records from a table, including all spaces allocated for the records are removed</a:t>
            </a:r>
            <a:endParaRPr/>
          </a:p>
          <a:p>
            <a:pPr indent="-342900" lvl="0" marL="342900" rtl="0" algn="just">
              <a:spcBef>
                <a:spcPts val="481"/>
              </a:spcBef>
              <a:spcAft>
                <a:spcPts val="0"/>
              </a:spcAft>
              <a:buClr>
                <a:schemeClr val="dk1"/>
              </a:buClr>
              <a:buSzPct val="100000"/>
              <a:buChar char="•"/>
            </a:pPr>
            <a:r>
              <a:rPr lang="en-US" sz="2600">
                <a:latin typeface="Times New Roman"/>
                <a:ea typeface="Times New Roman"/>
                <a:cs typeface="Times New Roman"/>
                <a:sym typeface="Times New Roman"/>
              </a:rPr>
              <a:t>COMMENT - add comments to the data dictionary</a:t>
            </a:r>
            <a:endParaRPr/>
          </a:p>
          <a:p>
            <a:pPr indent="-342900" lvl="0" marL="342900" rtl="0" algn="just">
              <a:spcBef>
                <a:spcPts val="481"/>
              </a:spcBef>
              <a:spcAft>
                <a:spcPts val="0"/>
              </a:spcAft>
              <a:buClr>
                <a:schemeClr val="dk1"/>
              </a:buClr>
              <a:buSzPct val="100000"/>
              <a:buChar char="•"/>
            </a:pPr>
            <a:r>
              <a:rPr lang="en-US" sz="2600">
                <a:latin typeface="Times New Roman"/>
                <a:ea typeface="Times New Roman"/>
                <a:cs typeface="Times New Roman"/>
                <a:sym typeface="Times New Roman"/>
              </a:rPr>
              <a:t>RENAME - rename an object</a:t>
            </a:r>
            <a:endParaRPr/>
          </a:p>
          <a:p>
            <a:pPr indent="-144780" lvl="1" marL="742950" rtl="0" algn="l">
              <a:spcBef>
                <a:spcPts val="444"/>
              </a:spcBef>
              <a:spcAft>
                <a:spcPts val="0"/>
              </a:spcAft>
              <a:buClr>
                <a:schemeClr val="dk1"/>
              </a:buClr>
              <a:buSzPct val="100000"/>
              <a:buNone/>
            </a:pPr>
            <a:r>
              <a:t/>
            </a:r>
            <a:endParaRPr sz="2400"/>
          </a:p>
          <a:p>
            <a:pPr indent="-285750" lvl="1" marL="742950" rtl="0" algn="l">
              <a:spcBef>
                <a:spcPts val="444"/>
              </a:spcBef>
              <a:spcAft>
                <a:spcPts val="0"/>
              </a:spcAft>
              <a:buClr>
                <a:schemeClr val="dk1"/>
              </a:buClr>
              <a:buSzPct val="100000"/>
              <a:buNone/>
            </a:pPr>
            <a:r>
              <a:t/>
            </a:r>
            <a:endParaRPr sz="2400"/>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0"/>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466" name="Google Shape;466;p6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b="1" lang="en-US"/>
              <a:t>Count():</a:t>
            </a:r>
            <a:endParaRPr/>
          </a:p>
          <a:p>
            <a:pPr indent="-342900" lvl="0" marL="342900" rtl="0" algn="l">
              <a:spcBef>
                <a:spcPts val="640"/>
              </a:spcBef>
              <a:spcAft>
                <a:spcPts val="0"/>
              </a:spcAft>
              <a:buClr>
                <a:schemeClr val="dk1"/>
              </a:buClr>
              <a:buSzPts val="3200"/>
              <a:buNone/>
            </a:pPr>
            <a:r>
              <a:rPr lang="en-US"/>
              <a:t> </a:t>
            </a:r>
            <a:endParaRPr/>
          </a:p>
          <a:p>
            <a:pPr indent="-342900" lvl="0" marL="342900" rtl="0" algn="l">
              <a:spcBef>
                <a:spcPts val="640"/>
              </a:spcBef>
              <a:spcAft>
                <a:spcPts val="0"/>
              </a:spcAft>
              <a:buClr>
                <a:schemeClr val="dk1"/>
              </a:buClr>
              <a:buSzPts val="3200"/>
              <a:buNone/>
            </a:pPr>
            <a:r>
              <a:rPr b="1" i="1" lang="en-US"/>
              <a:t>   Count(*):</a:t>
            </a:r>
            <a:r>
              <a:rPr lang="en-US"/>
              <a:t> Returns total number of records .i.e 6.</a:t>
            </a:r>
            <a:br>
              <a:rPr lang="en-US"/>
            </a:br>
            <a:r>
              <a:rPr b="1" i="1" lang="en-US"/>
              <a:t>Count(salary):</a:t>
            </a:r>
            <a:r>
              <a:rPr lang="en-US"/>
              <a:t> Return number of Non Null values over the column salary. i.e 5.</a:t>
            </a:r>
            <a:br>
              <a:rPr lang="en-US"/>
            </a:br>
            <a:r>
              <a:rPr b="1" i="1" lang="en-US"/>
              <a:t>Count(Distinct Salary): </a:t>
            </a:r>
            <a:r>
              <a:rPr lang="en-US"/>
              <a:t> Return number of distinct Non Null values over the column salary .i.e 4</a:t>
            </a:r>
            <a:endParaRPr/>
          </a:p>
          <a:p>
            <a:pPr indent="-342900" lvl="0" marL="342900" rtl="0" algn="l">
              <a:spcBef>
                <a:spcPts val="640"/>
              </a:spcBef>
              <a:spcAft>
                <a:spcPts val="0"/>
              </a:spcAft>
              <a:buClr>
                <a:schemeClr val="dk1"/>
              </a:buClr>
              <a:buSzPts val="3200"/>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1"/>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472" name="Google Shape;472;p6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b="1" lang="en-US"/>
              <a:t>Sum():</a:t>
            </a:r>
            <a:endParaRPr/>
          </a:p>
          <a:p>
            <a:pPr indent="-342900" lvl="0" marL="342900" rtl="0" algn="l">
              <a:spcBef>
                <a:spcPts val="544"/>
              </a:spcBef>
              <a:spcAft>
                <a:spcPts val="0"/>
              </a:spcAft>
              <a:buClr>
                <a:schemeClr val="dk1"/>
              </a:buClr>
              <a:buSzPct val="100000"/>
              <a:buNone/>
            </a:pPr>
            <a:r>
              <a:rPr lang="en-US">
                <a:latin typeface="Carlito"/>
                <a:ea typeface="Carlito"/>
                <a:cs typeface="Carlito"/>
                <a:sym typeface="Carlito"/>
              </a:rPr>
              <a:t>This function is used to get the sum of a numeric column</a:t>
            </a:r>
            <a:endParaRPr/>
          </a:p>
          <a:p>
            <a:pPr indent="-170180" lvl="0" marL="342900" rtl="0" algn="l">
              <a:spcBef>
                <a:spcPts val="544"/>
              </a:spcBef>
              <a:spcAft>
                <a:spcPts val="0"/>
              </a:spcAft>
              <a:buClr>
                <a:schemeClr val="dk1"/>
              </a:buClr>
              <a:buSzPct val="100000"/>
              <a:buNone/>
            </a:pPr>
            <a:r>
              <a:t/>
            </a:r>
            <a:endParaRPr/>
          </a:p>
          <a:p>
            <a:pPr indent="-342900" lvl="0" marL="342900" rtl="0" algn="l">
              <a:spcBef>
                <a:spcPts val="544"/>
              </a:spcBef>
              <a:spcAft>
                <a:spcPts val="0"/>
              </a:spcAft>
              <a:buClr>
                <a:schemeClr val="dk1"/>
              </a:buClr>
              <a:buSzPct val="100000"/>
              <a:buNone/>
            </a:pPr>
            <a:r>
              <a:t/>
            </a:r>
            <a:endParaRPr/>
          </a:p>
          <a:p>
            <a:pPr indent="-342900" lvl="0" marL="342900" rtl="0" algn="l">
              <a:spcBef>
                <a:spcPts val="544"/>
              </a:spcBef>
              <a:spcAft>
                <a:spcPts val="0"/>
              </a:spcAft>
              <a:buClr>
                <a:schemeClr val="dk1"/>
              </a:buClr>
              <a:buSzPct val="100000"/>
              <a:buChar char="•"/>
            </a:pPr>
            <a:r>
              <a:rPr b="1" i="1" lang="en-US"/>
              <a:t>sum(salary): </a:t>
            </a:r>
            <a:r>
              <a:rPr lang="en-US"/>
              <a:t> Sum all Non Null values of Column salary i.e., 310</a:t>
            </a:r>
            <a:br>
              <a:rPr lang="en-US"/>
            </a:br>
            <a:r>
              <a:rPr b="1" i="1" lang="en-US"/>
              <a:t>sum(Distinct salary):</a:t>
            </a:r>
            <a:r>
              <a:rPr lang="en-US"/>
              <a:t> Sum of all distinct Non-Null values i.e., 250.</a:t>
            </a:r>
            <a:endParaRPr/>
          </a:p>
          <a:p>
            <a:pPr indent="-342900" lvl="0" marL="342900" rtl="0" algn="l">
              <a:spcBef>
                <a:spcPts val="544"/>
              </a:spcBef>
              <a:spcAft>
                <a:spcPts val="0"/>
              </a:spcAft>
              <a:buClr>
                <a:schemeClr val="dk1"/>
              </a:buClr>
              <a:buSzPct val="100000"/>
              <a:buNone/>
            </a:pPr>
            <a:br>
              <a:rPr lang="en-US"/>
            </a:b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2"/>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478" name="Google Shape;478;p6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Avg():</a:t>
            </a:r>
            <a:endParaRPr/>
          </a:p>
          <a:p>
            <a:pPr indent="-3429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rPr b="1" i="1" lang="en-US"/>
              <a:t>    Avg(salary)</a:t>
            </a:r>
            <a:r>
              <a:rPr lang="en-US"/>
              <a:t> = Sum(salary) / count(salary) = 310/5</a:t>
            </a:r>
            <a:br>
              <a:rPr lang="en-US"/>
            </a:br>
            <a:r>
              <a:rPr b="1" i="1" lang="en-US"/>
              <a:t>Avg(Distinct salary)</a:t>
            </a:r>
            <a:r>
              <a:rPr lang="en-US"/>
              <a:t> = sum(Distinct salary) / Count(Distinct Salary) = 250/4</a:t>
            </a:r>
            <a:endParaRPr/>
          </a:p>
          <a:p>
            <a:pPr indent="-342900" lvl="0" marL="342900" rtl="0" algn="l">
              <a:spcBef>
                <a:spcPts val="640"/>
              </a:spcBef>
              <a:spcAft>
                <a:spcPts val="0"/>
              </a:spcAft>
              <a:buClr>
                <a:schemeClr val="dk1"/>
              </a:buClr>
              <a:buSzPts val="3200"/>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63"/>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484" name="Google Shape;484;p6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Min():</a:t>
            </a:r>
            <a:endParaRPr/>
          </a:p>
          <a:p>
            <a:pPr indent="-342900" lvl="0" marL="342900" rtl="0" algn="l">
              <a:spcBef>
                <a:spcPts val="640"/>
              </a:spcBef>
              <a:spcAft>
                <a:spcPts val="0"/>
              </a:spcAft>
              <a:buClr>
                <a:schemeClr val="dk1"/>
              </a:buClr>
              <a:buSzPts val="3200"/>
              <a:buNone/>
            </a:pPr>
            <a:r>
              <a:rPr lang="en-US"/>
              <a:t> </a:t>
            </a:r>
            <a:endParaRPr/>
          </a:p>
          <a:p>
            <a:pPr indent="-342900" lvl="0" marL="342900" rtl="0" algn="l">
              <a:spcBef>
                <a:spcPts val="640"/>
              </a:spcBef>
              <a:spcAft>
                <a:spcPts val="0"/>
              </a:spcAft>
              <a:buClr>
                <a:schemeClr val="dk1"/>
              </a:buClr>
              <a:buSzPts val="3200"/>
              <a:buChar char="•"/>
            </a:pPr>
            <a:r>
              <a:rPr b="1" i="1" lang="en-US"/>
              <a:t>Min(salary):</a:t>
            </a:r>
            <a:r>
              <a:rPr i="1" lang="en-US"/>
              <a:t> </a:t>
            </a:r>
            <a:r>
              <a:rPr lang="en-US"/>
              <a:t>Minimum value in the salary column except NULL i.e., 40.</a:t>
            </a:r>
            <a:br>
              <a:rPr lang="en-US"/>
            </a:br>
            <a:r>
              <a:rPr b="1" i="1" lang="en-US"/>
              <a:t>Max(salary):</a:t>
            </a:r>
            <a:r>
              <a:rPr i="1" lang="en-US"/>
              <a:t> </a:t>
            </a:r>
            <a:r>
              <a:rPr lang="en-US"/>
              <a:t>Maximum value in the salary i.e., 80.</a:t>
            </a:r>
            <a:endParaRPr/>
          </a:p>
          <a:p>
            <a:pPr indent="-342900" lvl="0" marL="342900" rtl="0" algn="l">
              <a:spcBef>
                <a:spcPts val="640"/>
              </a:spcBef>
              <a:spcAft>
                <a:spcPts val="0"/>
              </a:spcAft>
              <a:buClr>
                <a:schemeClr val="dk1"/>
              </a:buClr>
              <a:buSzPts val="3200"/>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4"/>
          <p:cNvSpPr txBox="1"/>
          <p:nvPr/>
        </p:nvSpPr>
        <p:spPr>
          <a:xfrm>
            <a:off x="318008" y="459078"/>
            <a:ext cx="7394575" cy="1803058"/>
          </a:xfrm>
          <a:prstGeom prst="rect">
            <a:avLst/>
          </a:prstGeom>
          <a:noFill/>
          <a:ln>
            <a:noFill/>
          </a:ln>
        </p:spPr>
        <p:txBody>
          <a:bodyPr anchorCtr="0" anchor="t" bIns="0" lIns="0" spcFirstLastPara="1" rIns="0" wrap="square" tIns="12700">
            <a:spAutoFit/>
          </a:bodyPr>
          <a:lstStyle/>
          <a:p>
            <a:pPr indent="-228600" lvl="0" marL="241300" marR="0" rtl="0" algn="l">
              <a:lnSpc>
                <a:spcPct val="100000"/>
              </a:lnSpc>
              <a:spcBef>
                <a:spcPts val="0"/>
              </a:spcBef>
              <a:spcAft>
                <a:spcPts val="0"/>
              </a:spcAft>
              <a:buClr>
                <a:srgbClr val="000000"/>
              </a:buClr>
              <a:buSzPts val="2000"/>
              <a:buFont typeface="Noto Sans Symbols"/>
              <a:buChar char="∙"/>
            </a:pPr>
            <a:r>
              <a:rPr lang="en-US" sz="2800">
                <a:solidFill>
                  <a:srgbClr val="675E46"/>
                </a:solidFill>
                <a:latin typeface="Caladea"/>
                <a:ea typeface="Caladea"/>
                <a:cs typeface="Caladea"/>
                <a:sym typeface="Caladea"/>
              </a:rPr>
              <a:t>SQL DISTINCT ():</a:t>
            </a:r>
            <a:endParaRPr sz="2800">
              <a:solidFill>
                <a:schemeClr val="dk1"/>
              </a:solidFill>
              <a:latin typeface="Caladea"/>
              <a:ea typeface="Caladea"/>
              <a:cs typeface="Caladea"/>
              <a:sym typeface="Caladea"/>
            </a:endParaRPr>
          </a:p>
          <a:p>
            <a:pPr indent="-287019" lvl="0" marL="299085" marR="0" rtl="0" algn="l">
              <a:lnSpc>
                <a:spcPct val="100000"/>
              </a:lnSpc>
              <a:spcBef>
                <a:spcPts val="1710"/>
              </a:spcBef>
              <a:spcAft>
                <a:spcPts val="0"/>
              </a:spcAft>
              <a:buClr>
                <a:schemeClr val="dk1"/>
              </a:buClr>
              <a:buSzPts val="2000"/>
              <a:buFont typeface="Noto Sans Symbols"/>
              <a:buChar char="∙"/>
            </a:pPr>
            <a:r>
              <a:rPr lang="en-US" sz="2000">
                <a:solidFill>
                  <a:schemeClr val="dk1"/>
                </a:solidFill>
                <a:latin typeface="Carlito"/>
                <a:ea typeface="Carlito"/>
                <a:cs typeface="Carlito"/>
                <a:sym typeface="Carlito"/>
              </a:rPr>
              <a:t>This function is used to select the distinct rows.</a:t>
            </a:r>
            <a:endParaRPr sz="2000">
              <a:solidFill>
                <a:schemeClr val="dk1"/>
              </a:solidFill>
              <a:latin typeface="Carlito"/>
              <a:ea typeface="Carlito"/>
              <a:cs typeface="Carlito"/>
              <a:sym typeface="Carlito"/>
            </a:endParaRPr>
          </a:p>
          <a:p>
            <a:pPr indent="-287019" lvl="0" marL="299085" marR="0" rtl="0" algn="l">
              <a:lnSpc>
                <a:spcPct val="100000"/>
              </a:lnSpc>
              <a:spcBef>
                <a:spcPts val="1710"/>
              </a:spcBef>
              <a:spcAft>
                <a:spcPts val="0"/>
              </a:spcAft>
              <a:buClr>
                <a:schemeClr val="dk1"/>
              </a:buClr>
              <a:buSzPts val="2000"/>
              <a:buFont typeface="Noto Sans Symbols"/>
              <a:buChar char="∙"/>
            </a:pPr>
            <a:r>
              <a:rPr b="1" i="1" lang="en-US" sz="2000">
                <a:solidFill>
                  <a:schemeClr val="dk1"/>
                </a:solidFill>
                <a:latin typeface="Calibri"/>
                <a:ea typeface="Calibri"/>
                <a:cs typeface="Calibri"/>
                <a:sym typeface="Calibri"/>
              </a:rPr>
              <a:t>Count(Distinct Salary): </a:t>
            </a:r>
            <a:r>
              <a:rPr lang="en-US" sz="2000">
                <a:solidFill>
                  <a:schemeClr val="dk1"/>
                </a:solidFill>
                <a:latin typeface="Calibri"/>
                <a:ea typeface="Calibri"/>
                <a:cs typeface="Calibri"/>
                <a:sym typeface="Calibri"/>
              </a:rPr>
              <a:t> Return number of distinct Non Null values over the column salary .i.e 4</a:t>
            </a:r>
            <a:endParaRPr sz="2000">
              <a:solidFill>
                <a:schemeClr val="dk1"/>
              </a:solidFill>
              <a:latin typeface="Carlito"/>
              <a:ea typeface="Carlito"/>
              <a:cs typeface="Carlito"/>
              <a:sym typeface="Carlito"/>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65"/>
          <p:cNvSpPr txBox="1"/>
          <p:nvPr>
            <p:ph type="title"/>
          </p:nvPr>
        </p:nvSpPr>
        <p:spPr>
          <a:xfrm>
            <a:off x="318008" y="677926"/>
            <a:ext cx="4657090" cy="574040"/>
          </a:xfrm>
          <a:prstGeom prst="rect">
            <a:avLst/>
          </a:prstGeom>
          <a:noFill/>
          <a:ln>
            <a:noFill/>
          </a:ln>
        </p:spPr>
        <p:txBody>
          <a:bodyPr anchorCtr="0" anchor="ctr" bIns="0" lIns="0" spcFirstLastPara="1" rIns="0" wrap="square" tIns="12700">
            <a:spAutoFit/>
          </a:bodyPr>
          <a:lstStyle/>
          <a:p>
            <a:pPr indent="0" lvl="0" marL="12700" rtl="0" algn="ctr">
              <a:lnSpc>
                <a:spcPct val="100000"/>
              </a:lnSpc>
              <a:spcBef>
                <a:spcPts val="0"/>
              </a:spcBef>
              <a:spcAft>
                <a:spcPts val="0"/>
              </a:spcAft>
              <a:buClr>
                <a:schemeClr val="dk1"/>
              </a:buClr>
              <a:buSzPts val="3600"/>
              <a:buFont typeface="Calibri"/>
              <a:buNone/>
            </a:pPr>
            <a:r>
              <a:rPr lang="en-US" sz="3600"/>
              <a:t>Date and Time Functions</a:t>
            </a:r>
            <a:endParaRPr sz="3600"/>
          </a:p>
        </p:txBody>
      </p:sp>
      <p:graphicFrame>
        <p:nvGraphicFramePr>
          <p:cNvPr id="495" name="Google Shape;495;p65"/>
          <p:cNvGraphicFramePr/>
          <p:nvPr/>
        </p:nvGraphicFramePr>
        <p:xfrm>
          <a:off x="300227" y="1442720"/>
          <a:ext cx="3000000" cy="3000000"/>
        </p:xfrm>
        <a:graphic>
          <a:graphicData uri="http://schemas.openxmlformats.org/drawingml/2006/table">
            <a:tbl>
              <a:tblPr bandRow="1" firstRow="1">
                <a:noFill/>
                <a:tableStyleId>{0FCCBE5B-6063-40CE-A338-844E0712B747}</a:tableStyleId>
              </a:tblPr>
              <a:tblGrid>
                <a:gridCol w="2197725"/>
                <a:gridCol w="2687325"/>
                <a:gridCol w="2874650"/>
              </a:tblGrid>
              <a:tr h="232400">
                <a:tc>
                  <a:txBody>
                    <a:bodyPr/>
                    <a:lstStyle/>
                    <a:p>
                      <a:pPr indent="0" lvl="0" marL="0" marR="0" rtl="0" algn="ctr">
                        <a:lnSpc>
                          <a:spcPct val="100000"/>
                        </a:lnSpc>
                        <a:spcBef>
                          <a:spcPts val="0"/>
                        </a:spcBef>
                        <a:spcAft>
                          <a:spcPts val="0"/>
                        </a:spcAft>
                        <a:buNone/>
                      </a:pPr>
                      <a:r>
                        <a:rPr b="1" lang="en-US" sz="1200" u="none" cap="none" strike="noStrike">
                          <a:latin typeface="Times New Roman"/>
                          <a:ea typeface="Times New Roman"/>
                          <a:cs typeface="Times New Roman"/>
                          <a:sym typeface="Times New Roman"/>
                        </a:rPr>
                        <a:t>Function</a:t>
                      </a:r>
                      <a:endParaRPr sz="1200" u="none" cap="none" strike="noStrike">
                        <a:latin typeface="Times New Roman"/>
                        <a:ea typeface="Times New Roman"/>
                        <a:cs typeface="Times New Roman"/>
                        <a:sym typeface="Times New Roman"/>
                      </a:endParaRPr>
                    </a:p>
                  </a:txBody>
                  <a:tcPr marT="17150"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805180" marR="0" rtl="0" algn="l">
                        <a:lnSpc>
                          <a:spcPct val="100000"/>
                        </a:lnSpc>
                        <a:spcBef>
                          <a:spcPts val="0"/>
                        </a:spcBef>
                        <a:spcAft>
                          <a:spcPts val="0"/>
                        </a:spcAft>
                        <a:buNone/>
                      </a:pPr>
                      <a:r>
                        <a:rPr b="1" lang="en-US" sz="1200" u="none" cap="none" strike="noStrike">
                          <a:latin typeface="Times New Roman"/>
                          <a:ea typeface="Times New Roman"/>
                          <a:cs typeface="Times New Roman"/>
                          <a:sym typeface="Times New Roman"/>
                        </a:rPr>
                        <a:t>Input Argument</a:t>
                      </a:r>
                      <a:endParaRPr sz="1200" u="none" cap="none" strike="noStrike">
                        <a:latin typeface="Times New Roman"/>
                        <a:ea typeface="Times New Roman"/>
                        <a:cs typeface="Times New Roman"/>
                        <a:sym typeface="Times New Roman"/>
                      </a:endParaRPr>
                    </a:p>
                  </a:txBody>
                  <a:tcPr marT="1715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919480" marR="0" rtl="0" algn="l">
                        <a:lnSpc>
                          <a:spcPct val="100000"/>
                        </a:lnSpc>
                        <a:spcBef>
                          <a:spcPts val="0"/>
                        </a:spcBef>
                        <a:spcAft>
                          <a:spcPts val="0"/>
                        </a:spcAft>
                        <a:buNone/>
                      </a:pPr>
                      <a:r>
                        <a:rPr b="1" lang="en-US" sz="1200" u="none" cap="none" strike="noStrike">
                          <a:latin typeface="Times New Roman"/>
                          <a:ea typeface="Times New Roman"/>
                          <a:cs typeface="Times New Roman"/>
                          <a:sym typeface="Times New Roman"/>
                        </a:rPr>
                        <a:t>Value Returned</a:t>
                      </a:r>
                      <a:endParaRPr sz="1200" u="none" cap="none" strike="noStrike">
                        <a:latin typeface="Times New Roman"/>
                        <a:ea typeface="Times New Roman"/>
                        <a:cs typeface="Times New Roman"/>
                        <a:sym typeface="Times New Roman"/>
                      </a:endParaRPr>
                    </a:p>
                  </a:txBody>
                  <a:tcPr marT="1715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1650">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ADD_MONTHS ( d, n )</a:t>
                      </a:r>
                      <a:endParaRPr sz="1200" u="none" cap="none" strike="noStrike">
                        <a:latin typeface="Times New Roman"/>
                        <a:ea typeface="Times New Roman"/>
                        <a:cs typeface="Times New Roman"/>
                        <a:sym typeface="Times New Roman"/>
                      </a:endParaRPr>
                    </a:p>
                  </a:txBody>
                  <a:tcPr marT="16500"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d = date, n = number of months</a:t>
                      </a:r>
                      <a:endParaRPr sz="1200" u="none" cap="none" strike="noStrike">
                        <a:latin typeface="Times New Roman"/>
                        <a:ea typeface="Times New Roman"/>
                        <a:cs typeface="Times New Roman"/>
                        <a:sym typeface="Times New Roman"/>
                      </a:endParaRPr>
                    </a:p>
                  </a:txBody>
                  <a:tcPr marT="1650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Date d plus n months</a:t>
                      </a:r>
                      <a:endParaRPr sz="1200" u="none" cap="none" strike="noStrike">
                        <a:latin typeface="Times New Roman"/>
                        <a:ea typeface="Times New Roman"/>
                        <a:cs typeface="Times New Roman"/>
                        <a:sym typeface="Times New Roman"/>
                      </a:endParaRPr>
                    </a:p>
                  </a:txBody>
                  <a:tcPr marT="1650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3175">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LAST_DAY ( d )</a:t>
                      </a:r>
                      <a:endParaRPr sz="1200" u="none" cap="none" strike="noStrike">
                        <a:latin typeface="Times New Roman"/>
                        <a:ea typeface="Times New Roman"/>
                        <a:cs typeface="Times New Roman"/>
                        <a:sym typeface="Times New Roman"/>
                      </a:endParaRPr>
                    </a:p>
                  </a:txBody>
                  <a:tcPr marT="1842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d = date</a:t>
                      </a:r>
                      <a:endParaRPr sz="1200" u="none" cap="none" strike="noStrike">
                        <a:latin typeface="Times New Roman"/>
                        <a:ea typeface="Times New Roman"/>
                        <a:cs typeface="Times New Roman"/>
                        <a:sym typeface="Times New Roman"/>
                      </a:endParaRPr>
                    </a:p>
                  </a:txBody>
                  <a:tcPr marT="1842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Date of the last day of the month containing d</a:t>
                      </a:r>
                      <a:endParaRPr sz="1200" u="none" cap="none" strike="noStrike">
                        <a:latin typeface="Times New Roman"/>
                        <a:ea typeface="Times New Roman"/>
                        <a:cs typeface="Times New Roman"/>
                        <a:sym typeface="Times New Roman"/>
                      </a:endParaRPr>
                    </a:p>
                  </a:txBody>
                  <a:tcPr marT="1842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2025">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MONTHS_BETWEEN ( d, e )</a:t>
                      </a:r>
                      <a:endParaRPr sz="1200" u="none" cap="none" strike="noStrike">
                        <a:latin typeface="Times New Roman"/>
                        <a:ea typeface="Times New Roman"/>
                        <a:cs typeface="Times New Roman"/>
                        <a:sym typeface="Times New Roman"/>
                      </a:endParaRPr>
                    </a:p>
                  </a:txBody>
                  <a:tcPr marT="17150"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d and e are dates</a:t>
                      </a:r>
                      <a:endParaRPr sz="1200" u="none" cap="none" strike="noStrike">
                        <a:latin typeface="Times New Roman"/>
                        <a:ea typeface="Times New Roman"/>
                        <a:cs typeface="Times New Roman"/>
                        <a:sym typeface="Times New Roman"/>
                      </a:endParaRPr>
                    </a:p>
                  </a:txBody>
                  <a:tcPr marT="1715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Number of months by which e precedes d</a:t>
                      </a:r>
                      <a:endParaRPr sz="1200" u="none" cap="none" strike="noStrike">
                        <a:latin typeface="Times New Roman"/>
                        <a:ea typeface="Times New Roman"/>
                        <a:cs typeface="Times New Roman"/>
                        <a:sym typeface="Times New Roman"/>
                      </a:endParaRPr>
                    </a:p>
                  </a:txBody>
                  <a:tcPr marT="1715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408425">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NEW_TIME ( d, a, b )</a:t>
                      </a:r>
                      <a:endParaRPr sz="1200" u="none" cap="none" strike="noStrike">
                        <a:latin typeface="Times New Roman"/>
                        <a:ea typeface="Times New Roman"/>
                        <a:cs typeface="Times New Roman"/>
                        <a:sym typeface="Times New Roman"/>
                      </a:endParaRPr>
                    </a:p>
                  </a:txBody>
                  <a:tcPr marT="10477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271145"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d = date, a = time zone (char), b = time  zone (char)</a:t>
                      </a:r>
                      <a:endParaRPr sz="1200" u="none" cap="none" strike="noStrike">
                        <a:latin typeface="Times New Roman"/>
                        <a:ea typeface="Times New Roman"/>
                        <a:cs typeface="Times New Roman"/>
                        <a:sym typeface="Times New Roman"/>
                      </a:endParaRPr>
                    </a:p>
                  </a:txBody>
                  <a:tcPr marT="3047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64769"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The date and time in time zone b when date d  is for time zone a</a:t>
                      </a:r>
                      <a:endParaRPr sz="1200" u="none" cap="none" strike="noStrike">
                        <a:latin typeface="Times New Roman"/>
                        <a:ea typeface="Times New Roman"/>
                        <a:cs typeface="Times New Roman"/>
                        <a:sym typeface="Times New Roman"/>
                      </a:endParaRPr>
                    </a:p>
                  </a:txBody>
                  <a:tcPr marT="3047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1650">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NEXT_DAY ( d, day )</a:t>
                      </a:r>
                      <a:endParaRPr sz="1200" u="none" cap="none" strike="noStrike">
                        <a:latin typeface="Times New Roman"/>
                        <a:ea typeface="Times New Roman"/>
                        <a:cs typeface="Times New Roman"/>
                        <a:sym typeface="Times New Roman"/>
                      </a:endParaRPr>
                    </a:p>
                  </a:txBody>
                  <a:tcPr marT="16500"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d = date, day = day of the week</a:t>
                      </a:r>
                      <a:endParaRPr sz="1200" u="none" cap="none" strike="noStrike">
                        <a:latin typeface="Times New Roman"/>
                        <a:ea typeface="Times New Roman"/>
                        <a:cs typeface="Times New Roman"/>
                        <a:sym typeface="Times New Roman"/>
                      </a:endParaRPr>
                    </a:p>
                  </a:txBody>
                  <a:tcPr marT="1650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Date of the first day of the week after d</a:t>
                      </a:r>
                      <a:endParaRPr sz="1200" u="none" cap="none" strike="noStrike">
                        <a:latin typeface="Times New Roman"/>
                        <a:ea typeface="Times New Roman"/>
                        <a:cs typeface="Times New Roman"/>
                        <a:sym typeface="Times New Roman"/>
                      </a:endParaRPr>
                    </a:p>
                  </a:txBody>
                  <a:tcPr marT="1650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3175">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SYSDATE</a:t>
                      </a:r>
                      <a:endParaRPr sz="1200" u="none" cap="none" strike="noStrike">
                        <a:latin typeface="Times New Roman"/>
                        <a:ea typeface="Times New Roman"/>
                        <a:cs typeface="Times New Roman"/>
                        <a:sym typeface="Times New Roman"/>
                      </a:endParaRPr>
                    </a:p>
                  </a:txBody>
                  <a:tcPr marT="1842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none</a:t>
                      </a:r>
                      <a:endParaRPr sz="1200" u="none" cap="none" strike="noStrike">
                        <a:latin typeface="Times New Roman"/>
                        <a:ea typeface="Times New Roman"/>
                        <a:cs typeface="Times New Roman"/>
                        <a:sym typeface="Times New Roman"/>
                      </a:endParaRPr>
                    </a:p>
                  </a:txBody>
                  <a:tcPr marT="1842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Current date and time</a:t>
                      </a:r>
                      <a:endParaRPr sz="1200" u="none" cap="none" strike="noStrike">
                        <a:latin typeface="Times New Roman"/>
                        <a:ea typeface="Times New Roman"/>
                        <a:cs typeface="Times New Roman"/>
                        <a:sym typeface="Times New Roman"/>
                      </a:endParaRPr>
                    </a:p>
                  </a:txBody>
                  <a:tcPr marT="1842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1650">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GREATEST ( d1, d2, ..., dn )</a:t>
                      </a:r>
                      <a:endParaRPr sz="1200" u="none" cap="none" strike="noStrike">
                        <a:latin typeface="Times New Roman"/>
                        <a:ea typeface="Times New Roman"/>
                        <a:cs typeface="Times New Roman"/>
                        <a:sym typeface="Times New Roman"/>
                      </a:endParaRPr>
                    </a:p>
                  </a:txBody>
                  <a:tcPr marT="16500"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d1 ... dn = list of dates</a:t>
                      </a:r>
                      <a:endParaRPr sz="1200" u="none" cap="none" strike="noStrike">
                        <a:latin typeface="Times New Roman"/>
                        <a:ea typeface="Times New Roman"/>
                        <a:cs typeface="Times New Roman"/>
                        <a:sym typeface="Times New Roman"/>
                      </a:endParaRPr>
                    </a:p>
                  </a:txBody>
                  <a:tcPr marT="1650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Latest of the given dates</a:t>
                      </a:r>
                      <a:endParaRPr sz="1200" u="none" cap="none" strike="noStrike">
                        <a:latin typeface="Times New Roman"/>
                        <a:ea typeface="Times New Roman"/>
                        <a:cs typeface="Times New Roman"/>
                        <a:sym typeface="Times New Roman"/>
                      </a:endParaRPr>
                    </a:p>
                  </a:txBody>
                  <a:tcPr marT="1650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2400">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LEAST ( d1, d2, ..., dn )</a:t>
                      </a:r>
                      <a:endParaRPr sz="1200" u="none" cap="none" strike="noStrike">
                        <a:latin typeface="Times New Roman"/>
                        <a:ea typeface="Times New Roman"/>
                        <a:cs typeface="Times New Roman"/>
                        <a:sym typeface="Times New Roman"/>
                      </a:endParaRPr>
                    </a:p>
                  </a:txBody>
                  <a:tcPr marT="1842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d1 ... dn = list of dates</a:t>
                      </a:r>
                      <a:endParaRPr sz="1200" u="none" cap="none" strike="noStrike">
                        <a:latin typeface="Times New Roman"/>
                        <a:ea typeface="Times New Roman"/>
                        <a:cs typeface="Times New Roman"/>
                        <a:sym typeface="Times New Roman"/>
                      </a:endParaRPr>
                    </a:p>
                  </a:txBody>
                  <a:tcPr marT="1842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Earliest of the given dates</a:t>
                      </a:r>
                      <a:endParaRPr sz="1200" u="none" cap="none" strike="noStrike">
                        <a:latin typeface="Times New Roman"/>
                        <a:ea typeface="Times New Roman"/>
                        <a:cs typeface="Times New Roman"/>
                        <a:sym typeface="Times New Roman"/>
                      </a:endParaRPr>
                    </a:p>
                  </a:txBody>
                  <a:tcPr marT="1842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bl>
          </a:graphicData>
        </a:graphic>
      </p:graphicFrame>
      <p:sp>
        <p:nvSpPr>
          <p:cNvPr id="496" name="Google Shape;496;p65"/>
          <p:cNvSpPr txBox="1"/>
          <p:nvPr/>
        </p:nvSpPr>
        <p:spPr>
          <a:xfrm>
            <a:off x="318008" y="3875913"/>
            <a:ext cx="6463792" cy="505267"/>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Arial"/>
                <a:ea typeface="Arial"/>
                <a:cs typeface="Arial"/>
                <a:sym typeface="Arial"/>
              </a:rPr>
              <a:t>Date Conversion Functions</a:t>
            </a:r>
            <a:endParaRPr sz="3200">
              <a:solidFill>
                <a:schemeClr val="dk1"/>
              </a:solidFill>
              <a:latin typeface="Arial"/>
              <a:ea typeface="Arial"/>
              <a:cs typeface="Arial"/>
              <a:sym typeface="Arial"/>
            </a:endParaRPr>
          </a:p>
        </p:txBody>
      </p:sp>
      <p:graphicFrame>
        <p:nvGraphicFramePr>
          <p:cNvPr id="497" name="Google Shape;497;p65"/>
          <p:cNvGraphicFramePr/>
          <p:nvPr/>
        </p:nvGraphicFramePr>
        <p:xfrm>
          <a:off x="300227" y="4639183"/>
          <a:ext cx="3000000" cy="3000000"/>
        </p:xfrm>
        <a:graphic>
          <a:graphicData uri="http://schemas.openxmlformats.org/drawingml/2006/table">
            <a:tbl>
              <a:tblPr bandRow="1" firstRow="1">
                <a:noFill/>
                <a:tableStyleId>{0FCCBE5B-6063-40CE-A338-844E0712B747}</a:tableStyleId>
              </a:tblPr>
              <a:tblGrid>
                <a:gridCol w="2275850"/>
                <a:gridCol w="3008000"/>
                <a:gridCol w="2393950"/>
              </a:tblGrid>
              <a:tr h="232400">
                <a:tc>
                  <a:txBody>
                    <a:bodyPr/>
                    <a:lstStyle/>
                    <a:p>
                      <a:pPr indent="0" lvl="0" marL="0" marR="0" rtl="0" algn="ctr">
                        <a:lnSpc>
                          <a:spcPct val="100000"/>
                        </a:lnSpc>
                        <a:spcBef>
                          <a:spcPts val="0"/>
                        </a:spcBef>
                        <a:spcAft>
                          <a:spcPts val="0"/>
                        </a:spcAft>
                        <a:buNone/>
                      </a:pPr>
                      <a:r>
                        <a:rPr b="1" lang="en-US" sz="1200" u="none" cap="none" strike="noStrike">
                          <a:latin typeface="Times New Roman"/>
                          <a:ea typeface="Times New Roman"/>
                          <a:cs typeface="Times New Roman"/>
                          <a:sym typeface="Times New Roman"/>
                        </a:rPr>
                        <a:t>Function</a:t>
                      </a:r>
                      <a:endParaRPr sz="1200" u="none" cap="none" strike="noStrike">
                        <a:latin typeface="Times New Roman"/>
                        <a:ea typeface="Times New Roman"/>
                        <a:cs typeface="Times New Roman"/>
                        <a:sym typeface="Times New Roman"/>
                      </a:endParaRPr>
                    </a:p>
                  </a:txBody>
                  <a:tcPr marT="17150"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965835" marR="0" rtl="0" algn="l">
                        <a:lnSpc>
                          <a:spcPct val="100000"/>
                        </a:lnSpc>
                        <a:spcBef>
                          <a:spcPts val="0"/>
                        </a:spcBef>
                        <a:spcAft>
                          <a:spcPts val="0"/>
                        </a:spcAft>
                        <a:buNone/>
                      </a:pPr>
                      <a:r>
                        <a:rPr b="1" lang="en-US" sz="1200" u="none" cap="none" strike="noStrike">
                          <a:latin typeface="Times New Roman"/>
                          <a:ea typeface="Times New Roman"/>
                          <a:cs typeface="Times New Roman"/>
                          <a:sym typeface="Times New Roman"/>
                        </a:rPr>
                        <a:t>Input Argument</a:t>
                      </a:r>
                      <a:endParaRPr sz="1200" u="none" cap="none" strike="noStrike">
                        <a:latin typeface="Times New Roman"/>
                        <a:ea typeface="Times New Roman"/>
                        <a:cs typeface="Times New Roman"/>
                        <a:sym typeface="Times New Roman"/>
                      </a:endParaRPr>
                    </a:p>
                  </a:txBody>
                  <a:tcPr marT="1715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678815" marR="0" rtl="0" algn="l">
                        <a:lnSpc>
                          <a:spcPct val="100000"/>
                        </a:lnSpc>
                        <a:spcBef>
                          <a:spcPts val="0"/>
                        </a:spcBef>
                        <a:spcAft>
                          <a:spcPts val="0"/>
                        </a:spcAft>
                        <a:buNone/>
                      </a:pPr>
                      <a:r>
                        <a:rPr b="1" lang="en-US" sz="1200" u="none" cap="none" strike="noStrike">
                          <a:latin typeface="Times New Roman"/>
                          <a:ea typeface="Times New Roman"/>
                          <a:cs typeface="Times New Roman"/>
                          <a:sym typeface="Times New Roman"/>
                        </a:rPr>
                        <a:t>Value Returned</a:t>
                      </a:r>
                      <a:endParaRPr sz="1200" u="none" cap="none" strike="noStrike">
                        <a:latin typeface="Times New Roman"/>
                        <a:ea typeface="Times New Roman"/>
                        <a:cs typeface="Times New Roman"/>
                        <a:sym typeface="Times New Roman"/>
                      </a:endParaRPr>
                    </a:p>
                  </a:txBody>
                  <a:tcPr marT="1715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408650">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TO_CHAR ( d [, fmt ] )</a:t>
                      </a:r>
                      <a:endParaRPr sz="1200" u="none" cap="none" strike="noStrike">
                        <a:latin typeface="Times New Roman"/>
                        <a:ea typeface="Times New Roman"/>
                        <a:cs typeface="Times New Roman"/>
                        <a:sym typeface="Times New Roman"/>
                      </a:endParaRPr>
                    </a:p>
                  </a:txBody>
                  <a:tcPr marT="10477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d = date value, fmt = format for string</a:t>
                      </a:r>
                      <a:endParaRPr sz="1200" u="none" cap="none" strike="noStrike">
                        <a:latin typeface="Times New Roman"/>
                        <a:ea typeface="Times New Roman"/>
                        <a:cs typeface="Times New Roman"/>
                        <a:sym typeface="Times New Roman"/>
                      </a:endParaRPr>
                    </a:p>
                  </a:txBody>
                  <a:tcPr marT="10477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46355"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The date d converted to a string in the  given format</a:t>
                      </a:r>
                      <a:endParaRPr sz="1200" u="none" cap="none" strike="noStrike">
                        <a:latin typeface="Times New Roman"/>
                        <a:ea typeface="Times New Roman"/>
                        <a:cs typeface="Times New Roman"/>
                        <a:sym typeface="Times New Roman"/>
                      </a:endParaRPr>
                    </a:p>
                  </a:txBody>
                  <a:tcPr marT="3047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1800">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TO_DATE ( s [, fmt ] )</a:t>
                      </a:r>
                      <a:endParaRPr sz="1200" u="none" cap="none" strike="noStrike">
                        <a:latin typeface="Times New Roman"/>
                        <a:ea typeface="Times New Roman"/>
                        <a:cs typeface="Times New Roman"/>
                        <a:sym typeface="Times New Roman"/>
                      </a:endParaRPr>
                    </a:p>
                  </a:txBody>
                  <a:tcPr marT="16500"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s = character string, fmt = format for date</a:t>
                      </a:r>
                      <a:endParaRPr sz="1200" u="none" cap="none" strike="noStrike">
                        <a:latin typeface="Times New Roman"/>
                        <a:ea typeface="Times New Roman"/>
                        <a:cs typeface="Times New Roman"/>
                        <a:sym typeface="Times New Roman"/>
                      </a:endParaRPr>
                    </a:p>
                  </a:txBody>
                  <a:tcPr marT="1650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String s converted to a date value</a:t>
                      </a:r>
                      <a:endParaRPr sz="1200" u="none" cap="none" strike="noStrike">
                        <a:latin typeface="Times New Roman"/>
                        <a:ea typeface="Times New Roman"/>
                        <a:cs typeface="Times New Roman"/>
                        <a:sym typeface="Times New Roman"/>
                      </a:endParaRPr>
                    </a:p>
                  </a:txBody>
                  <a:tcPr marT="1650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408375">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ROUND ( d [, fmt ] )</a:t>
                      </a:r>
                      <a:endParaRPr sz="1200" u="none" cap="none" strike="noStrike">
                        <a:latin typeface="Times New Roman"/>
                        <a:ea typeface="Times New Roman"/>
                        <a:cs typeface="Times New Roman"/>
                        <a:sym typeface="Times New Roman"/>
                      </a:endParaRPr>
                    </a:p>
                  </a:txBody>
                  <a:tcPr marT="10477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d = date value, fmt = format for string</a:t>
                      </a:r>
                      <a:endParaRPr sz="1200" u="none" cap="none" strike="noStrike">
                        <a:latin typeface="Times New Roman"/>
                        <a:ea typeface="Times New Roman"/>
                        <a:cs typeface="Times New Roman"/>
                        <a:sym typeface="Times New Roman"/>
                      </a:endParaRPr>
                    </a:p>
                  </a:txBody>
                  <a:tcPr marT="10477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252095"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Date d rounded as specified by the  format</a:t>
                      </a:r>
                      <a:endParaRPr sz="1200" u="none" cap="none" strike="noStrike">
                        <a:latin typeface="Times New Roman"/>
                        <a:ea typeface="Times New Roman"/>
                        <a:cs typeface="Times New Roman"/>
                        <a:sym typeface="Times New Roman"/>
                      </a:endParaRPr>
                    </a:p>
                  </a:txBody>
                  <a:tcPr marT="3047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407675">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TRUNC ( d [, fmt ] )</a:t>
                      </a:r>
                      <a:endParaRPr sz="1200" u="none" cap="none" strike="noStrike">
                        <a:latin typeface="Times New Roman"/>
                        <a:ea typeface="Times New Roman"/>
                        <a:cs typeface="Times New Roman"/>
                        <a:sym typeface="Times New Roman"/>
                      </a:endParaRPr>
                    </a:p>
                  </a:txBody>
                  <a:tcPr marT="10477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d = date value, fmt = format for string</a:t>
                      </a:r>
                      <a:endParaRPr sz="1200" u="none" cap="none" strike="noStrike">
                        <a:latin typeface="Times New Roman"/>
                        <a:ea typeface="Times New Roman"/>
                        <a:cs typeface="Times New Roman"/>
                        <a:sym typeface="Times New Roman"/>
                      </a:endParaRPr>
                    </a:p>
                  </a:txBody>
                  <a:tcPr marT="10477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183515"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Date d truncated as specified by the  format</a:t>
                      </a:r>
                      <a:endParaRPr sz="1200" u="none" cap="none" strike="noStrike">
                        <a:latin typeface="Times New Roman"/>
                        <a:ea typeface="Times New Roman"/>
                        <a:cs typeface="Times New Roman"/>
                        <a:sym typeface="Times New Roman"/>
                      </a:endParaRPr>
                    </a:p>
                  </a:txBody>
                  <a:tcPr marT="2857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66"/>
          <p:cNvSpPr txBox="1"/>
          <p:nvPr>
            <p:ph type="title"/>
          </p:nvPr>
        </p:nvSpPr>
        <p:spPr>
          <a:xfrm>
            <a:off x="318008" y="136651"/>
            <a:ext cx="3130550" cy="696595"/>
          </a:xfrm>
          <a:prstGeom prst="rect">
            <a:avLst/>
          </a:prstGeom>
          <a:noFill/>
          <a:ln>
            <a:noFill/>
          </a:ln>
        </p:spPr>
        <p:txBody>
          <a:bodyPr anchorCtr="0" anchor="ctr" bIns="0" lIns="0" spcFirstLastPara="1" rIns="0" wrap="square" tIns="12700">
            <a:spAutoFit/>
          </a:bodyPr>
          <a:lstStyle/>
          <a:p>
            <a:pPr indent="0" lvl="0" marL="12700" rtl="0" algn="ctr">
              <a:lnSpc>
                <a:spcPct val="100000"/>
              </a:lnSpc>
              <a:spcBef>
                <a:spcPts val="0"/>
              </a:spcBef>
              <a:spcAft>
                <a:spcPts val="0"/>
              </a:spcAft>
              <a:buClr>
                <a:schemeClr val="dk1"/>
              </a:buClr>
              <a:buSzPts val="4400"/>
              <a:buFont typeface="Calibri"/>
              <a:buNone/>
            </a:pPr>
            <a:r>
              <a:rPr lang="en-US" sz="4400"/>
              <a:t>Date Formats</a:t>
            </a:r>
            <a:endParaRPr sz="4400"/>
          </a:p>
        </p:txBody>
      </p:sp>
      <p:graphicFrame>
        <p:nvGraphicFramePr>
          <p:cNvPr id="503" name="Google Shape;503;p66"/>
          <p:cNvGraphicFramePr/>
          <p:nvPr/>
        </p:nvGraphicFramePr>
        <p:xfrm>
          <a:off x="300227" y="1025144"/>
          <a:ext cx="3000000" cy="3000000"/>
        </p:xfrm>
        <a:graphic>
          <a:graphicData uri="http://schemas.openxmlformats.org/drawingml/2006/table">
            <a:tbl>
              <a:tblPr bandRow="1" firstRow="1">
                <a:noFill/>
                <a:tableStyleId>{0FCCBE5B-6063-40CE-A338-844E0712B747}</a:tableStyleId>
              </a:tblPr>
              <a:tblGrid>
                <a:gridCol w="1226175"/>
                <a:gridCol w="4401175"/>
                <a:gridCol w="3074025"/>
              </a:tblGrid>
              <a:tr h="232400">
                <a:tc>
                  <a:txBody>
                    <a:bodyPr/>
                    <a:lstStyle/>
                    <a:p>
                      <a:pPr indent="0" lvl="0" marL="177800" marR="0" rtl="0" algn="l">
                        <a:lnSpc>
                          <a:spcPct val="100000"/>
                        </a:lnSpc>
                        <a:spcBef>
                          <a:spcPts val="0"/>
                        </a:spcBef>
                        <a:spcAft>
                          <a:spcPts val="0"/>
                        </a:spcAft>
                        <a:buNone/>
                      </a:pPr>
                      <a:r>
                        <a:rPr b="1" lang="en-US" sz="1200" u="none" cap="none" strike="noStrike">
                          <a:latin typeface="Times New Roman"/>
                          <a:ea typeface="Times New Roman"/>
                          <a:cs typeface="Times New Roman"/>
                          <a:sym typeface="Times New Roman"/>
                        </a:rPr>
                        <a:t>Format Code</a:t>
                      </a:r>
                      <a:endParaRPr sz="1200" u="none" cap="none" strike="noStrike">
                        <a:latin typeface="Times New Roman"/>
                        <a:ea typeface="Times New Roman"/>
                        <a:cs typeface="Times New Roman"/>
                        <a:sym typeface="Times New Roman"/>
                      </a:endParaRPr>
                    </a:p>
                  </a:txBody>
                  <a:tcPr marT="17150"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200" u="none" cap="none" strike="noStrike">
                          <a:latin typeface="Times New Roman"/>
                          <a:ea typeface="Times New Roman"/>
                          <a:cs typeface="Times New Roman"/>
                          <a:sym typeface="Times New Roman"/>
                        </a:rPr>
                        <a:t>Description</a:t>
                      </a:r>
                      <a:endParaRPr sz="1200" u="none" cap="none" strike="noStrike">
                        <a:latin typeface="Times New Roman"/>
                        <a:ea typeface="Times New Roman"/>
                        <a:cs typeface="Times New Roman"/>
                        <a:sym typeface="Times New Roman"/>
                      </a:endParaRPr>
                    </a:p>
                  </a:txBody>
                  <a:tcPr marT="1715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1008380" marR="0" rtl="0" algn="l">
                        <a:lnSpc>
                          <a:spcPct val="100000"/>
                        </a:lnSpc>
                        <a:spcBef>
                          <a:spcPts val="0"/>
                        </a:spcBef>
                        <a:spcAft>
                          <a:spcPts val="0"/>
                        </a:spcAft>
                        <a:buNone/>
                      </a:pPr>
                      <a:r>
                        <a:rPr b="1" lang="en-US" sz="1200" u="none" cap="none" strike="noStrike">
                          <a:latin typeface="Times New Roman"/>
                          <a:ea typeface="Times New Roman"/>
                          <a:cs typeface="Times New Roman"/>
                          <a:sym typeface="Times New Roman"/>
                        </a:rPr>
                        <a:t>Range of Values</a:t>
                      </a:r>
                      <a:endParaRPr sz="1200" u="none" cap="none" strike="noStrike">
                        <a:latin typeface="Times New Roman"/>
                        <a:ea typeface="Times New Roman"/>
                        <a:cs typeface="Times New Roman"/>
                        <a:sym typeface="Times New Roman"/>
                      </a:endParaRPr>
                    </a:p>
                  </a:txBody>
                  <a:tcPr marT="1715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3175">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DD</a:t>
                      </a:r>
                      <a:endParaRPr sz="1200" u="none" cap="none" strike="noStrike">
                        <a:latin typeface="Times New Roman"/>
                        <a:ea typeface="Times New Roman"/>
                        <a:cs typeface="Times New Roman"/>
                        <a:sym typeface="Times New Roman"/>
                      </a:endParaRPr>
                    </a:p>
                  </a:txBody>
                  <a:tcPr marT="1842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Day of the month</a:t>
                      </a:r>
                      <a:endParaRPr sz="1200" u="none" cap="none" strike="noStrike">
                        <a:latin typeface="Times New Roman"/>
                        <a:ea typeface="Times New Roman"/>
                        <a:cs typeface="Times New Roman"/>
                        <a:sym typeface="Times New Roman"/>
                      </a:endParaRPr>
                    </a:p>
                  </a:txBody>
                  <a:tcPr marT="1842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1 - 31</a:t>
                      </a:r>
                      <a:endParaRPr sz="1200" u="none" cap="none" strike="noStrike">
                        <a:latin typeface="Times New Roman"/>
                        <a:ea typeface="Times New Roman"/>
                        <a:cs typeface="Times New Roman"/>
                        <a:sym typeface="Times New Roman"/>
                      </a:endParaRPr>
                    </a:p>
                  </a:txBody>
                  <a:tcPr marT="1842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1650">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DY</a:t>
                      </a:r>
                      <a:endParaRPr sz="1200" u="none" cap="none" strike="noStrike">
                        <a:latin typeface="Times New Roman"/>
                        <a:ea typeface="Times New Roman"/>
                        <a:cs typeface="Times New Roman"/>
                        <a:sym typeface="Times New Roman"/>
                      </a:endParaRPr>
                    </a:p>
                  </a:txBody>
                  <a:tcPr marT="16500"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Name of the day in 3 uppercase letters</a:t>
                      </a:r>
                      <a:endParaRPr sz="1200" u="none" cap="none" strike="noStrike">
                        <a:latin typeface="Times New Roman"/>
                        <a:ea typeface="Times New Roman"/>
                        <a:cs typeface="Times New Roman"/>
                        <a:sym typeface="Times New Roman"/>
                      </a:endParaRPr>
                    </a:p>
                  </a:txBody>
                  <a:tcPr marT="1650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SUN, ..., SAT</a:t>
                      </a:r>
                      <a:endParaRPr sz="1200" u="none" cap="none" strike="noStrike">
                        <a:latin typeface="Times New Roman"/>
                        <a:ea typeface="Times New Roman"/>
                        <a:cs typeface="Times New Roman"/>
                        <a:sym typeface="Times New Roman"/>
                      </a:endParaRPr>
                    </a:p>
                  </a:txBody>
                  <a:tcPr marT="1650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3175">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DAY</a:t>
                      </a:r>
                      <a:endParaRPr sz="1200" u="none" cap="none" strike="noStrike">
                        <a:latin typeface="Times New Roman"/>
                        <a:ea typeface="Times New Roman"/>
                        <a:cs typeface="Times New Roman"/>
                        <a:sym typeface="Times New Roman"/>
                      </a:endParaRPr>
                    </a:p>
                  </a:txBody>
                  <a:tcPr marT="1842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Complete name of the day in uppercase, padded to 9 characters</a:t>
                      </a:r>
                      <a:endParaRPr sz="1200" u="none" cap="none" strike="noStrike">
                        <a:latin typeface="Times New Roman"/>
                        <a:ea typeface="Times New Roman"/>
                        <a:cs typeface="Times New Roman"/>
                        <a:sym typeface="Times New Roman"/>
                      </a:endParaRPr>
                    </a:p>
                  </a:txBody>
                  <a:tcPr marT="1842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SUNDAY, ..., SATURDAY</a:t>
                      </a:r>
                      <a:endParaRPr sz="1200" u="none" cap="none" strike="noStrike">
                        <a:latin typeface="Times New Roman"/>
                        <a:ea typeface="Times New Roman"/>
                        <a:cs typeface="Times New Roman"/>
                        <a:sym typeface="Times New Roman"/>
                      </a:endParaRPr>
                    </a:p>
                  </a:txBody>
                  <a:tcPr marT="1842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1650">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MM</a:t>
                      </a:r>
                      <a:endParaRPr sz="1200" u="none" cap="none" strike="noStrike">
                        <a:latin typeface="Times New Roman"/>
                        <a:ea typeface="Times New Roman"/>
                        <a:cs typeface="Times New Roman"/>
                        <a:sym typeface="Times New Roman"/>
                      </a:endParaRPr>
                    </a:p>
                  </a:txBody>
                  <a:tcPr marT="16500"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Number of the month</a:t>
                      </a:r>
                      <a:endParaRPr sz="1200" u="none" cap="none" strike="noStrike">
                        <a:latin typeface="Times New Roman"/>
                        <a:ea typeface="Times New Roman"/>
                        <a:cs typeface="Times New Roman"/>
                        <a:sym typeface="Times New Roman"/>
                      </a:endParaRPr>
                    </a:p>
                  </a:txBody>
                  <a:tcPr marT="1650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1 - 12</a:t>
                      </a:r>
                      <a:endParaRPr sz="1200" u="none" cap="none" strike="noStrike">
                        <a:latin typeface="Times New Roman"/>
                        <a:ea typeface="Times New Roman"/>
                        <a:cs typeface="Times New Roman"/>
                        <a:sym typeface="Times New Roman"/>
                      </a:endParaRPr>
                    </a:p>
                  </a:txBody>
                  <a:tcPr marT="1650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3550">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MON</a:t>
                      </a:r>
                      <a:endParaRPr sz="1200" u="none" cap="none" strike="noStrike">
                        <a:latin typeface="Times New Roman"/>
                        <a:ea typeface="Times New Roman"/>
                        <a:cs typeface="Times New Roman"/>
                        <a:sym typeface="Times New Roman"/>
                      </a:endParaRPr>
                    </a:p>
                  </a:txBody>
                  <a:tcPr marT="1842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Name of the month in 3 uppercase letters</a:t>
                      </a:r>
                      <a:endParaRPr sz="1200" u="none" cap="none" strike="noStrike">
                        <a:latin typeface="Times New Roman"/>
                        <a:ea typeface="Times New Roman"/>
                        <a:cs typeface="Times New Roman"/>
                        <a:sym typeface="Times New Roman"/>
                      </a:endParaRPr>
                    </a:p>
                  </a:txBody>
                  <a:tcPr marT="1842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JAN, ..., DEC</a:t>
                      </a:r>
                      <a:endParaRPr sz="1200" u="none" cap="none" strike="noStrike">
                        <a:latin typeface="Times New Roman"/>
                        <a:ea typeface="Times New Roman"/>
                        <a:cs typeface="Times New Roman"/>
                        <a:sym typeface="Times New Roman"/>
                      </a:endParaRPr>
                    </a:p>
                  </a:txBody>
                  <a:tcPr marT="1842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1650">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MONTH</a:t>
                      </a:r>
                      <a:endParaRPr sz="1200" u="none" cap="none" strike="noStrike">
                        <a:latin typeface="Times New Roman"/>
                        <a:ea typeface="Times New Roman"/>
                        <a:cs typeface="Times New Roman"/>
                        <a:sym typeface="Times New Roman"/>
                      </a:endParaRPr>
                    </a:p>
                  </a:txBody>
                  <a:tcPr marT="16500"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Name of the month in uppercase padded to a length of 9 characters</a:t>
                      </a:r>
                      <a:endParaRPr sz="1200" u="none" cap="none" strike="noStrike">
                        <a:latin typeface="Times New Roman"/>
                        <a:ea typeface="Times New Roman"/>
                        <a:cs typeface="Times New Roman"/>
                        <a:sym typeface="Times New Roman"/>
                      </a:endParaRPr>
                    </a:p>
                  </a:txBody>
                  <a:tcPr marT="1650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JANUARY, ..., DECEMBER</a:t>
                      </a:r>
                      <a:endParaRPr sz="1200" u="none" cap="none" strike="noStrike">
                        <a:latin typeface="Times New Roman"/>
                        <a:ea typeface="Times New Roman"/>
                        <a:cs typeface="Times New Roman"/>
                        <a:sym typeface="Times New Roman"/>
                      </a:endParaRPr>
                    </a:p>
                  </a:txBody>
                  <a:tcPr marT="1650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3175">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RM</a:t>
                      </a:r>
                      <a:endParaRPr sz="1200" u="none" cap="none" strike="noStrike">
                        <a:latin typeface="Times New Roman"/>
                        <a:ea typeface="Times New Roman"/>
                        <a:cs typeface="Times New Roman"/>
                        <a:sym typeface="Times New Roman"/>
                      </a:endParaRPr>
                    </a:p>
                  </a:txBody>
                  <a:tcPr marT="1777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Roman numeral for the month</a:t>
                      </a:r>
                      <a:endParaRPr sz="1200" u="none" cap="none" strike="noStrike">
                        <a:latin typeface="Times New Roman"/>
                        <a:ea typeface="Times New Roman"/>
                        <a:cs typeface="Times New Roman"/>
                        <a:sym typeface="Times New Roman"/>
                      </a:endParaRPr>
                    </a:p>
                  </a:txBody>
                  <a:tcPr marT="1777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I, ..., XII</a:t>
                      </a:r>
                      <a:endParaRPr sz="1200" u="none" cap="none" strike="noStrike">
                        <a:latin typeface="Times New Roman"/>
                        <a:ea typeface="Times New Roman"/>
                        <a:cs typeface="Times New Roman"/>
                        <a:sym typeface="Times New Roman"/>
                      </a:endParaRPr>
                    </a:p>
                  </a:txBody>
                  <a:tcPr marT="1777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1650">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YY or YYYY</a:t>
                      </a:r>
                      <a:endParaRPr sz="1200" u="none" cap="none" strike="noStrike">
                        <a:latin typeface="Times New Roman"/>
                        <a:ea typeface="Times New Roman"/>
                        <a:cs typeface="Times New Roman"/>
                        <a:sym typeface="Times New Roman"/>
                      </a:endParaRPr>
                    </a:p>
                  </a:txBody>
                  <a:tcPr marT="16500"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Two or four digit year</a:t>
                      </a:r>
                      <a:endParaRPr sz="1200" u="none" cap="none" strike="noStrike">
                        <a:latin typeface="Times New Roman"/>
                        <a:ea typeface="Times New Roman"/>
                        <a:cs typeface="Times New Roman"/>
                        <a:sym typeface="Times New Roman"/>
                      </a:endParaRPr>
                    </a:p>
                  </a:txBody>
                  <a:tcPr marT="1650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71 or 1971</a:t>
                      </a:r>
                      <a:endParaRPr sz="1200" u="none" cap="none" strike="noStrike">
                        <a:latin typeface="Times New Roman"/>
                        <a:ea typeface="Times New Roman"/>
                        <a:cs typeface="Times New Roman"/>
                        <a:sym typeface="Times New Roman"/>
                      </a:endParaRPr>
                    </a:p>
                  </a:txBody>
                  <a:tcPr marT="1650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3175">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HH:MI:SS</a:t>
                      </a:r>
                      <a:endParaRPr sz="1200" u="none" cap="none" strike="noStrike">
                        <a:latin typeface="Times New Roman"/>
                        <a:ea typeface="Times New Roman"/>
                        <a:cs typeface="Times New Roman"/>
                        <a:sym typeface="Times New Roman"/>
                      </a:endParaRPr>
                    </a:p>
                  </a:txBody>
                  <a:tcPr marT="1777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Hours : Minutes : Seconds</a:t>
                      </a:r>
                      <a:endParaRPr sz="1200" u="none" cap="none" strike="noStrike">
                        <a:latin typeface="Times New Roman"/>
                        <a:ea typeface="Times New Roman"/>
                        <a:cs typeface="Times New Roman"/>
                        <a:sym typeface="Times New Roman"/>
                      </a:endParaRPr>
                    </a:p>
                  </a:txBody>
                  <a:tcPr marT="1777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10:28:53</a:t>
                      </a:r>
                      <a:endParaRPr sz="1200" u="none" cap="none" strike="noStrike">
                        <a:latin typeface="Times New Roman"/>
                        <a:ea typeface="Times New Roman"/>
                        <a:cs typeface="Times New Roman"/>
                        <a:sym typeface="Times New Roman"/>
                      </a:endParaRPr>
                    </a:p>
                  </a:txBody>
                  <a:tcPr marT="1777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1650">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HH 12 or HH 24</a:t>
                      </a:r>
                      <a:endParaRPr sz="1200" u="none" cap="none" strike="noStrike">
                        <a:latin typeface="Times New Roman"/>
                        <a:ea typeface="Times New Roman"/>
                        <a:cs typeface="Times New Roman"/>
                        <a:sym typeface="Times New Roman"/>
                      </a:endParaRPr>
                    </a:p>
                  </a:txBody>
                  <a:tcPr marT="16500"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Hour displayed in 12 or 24 hour format</a:t>
                      </a:r>
                      <a:endParaRPr sz="1200" u="none" cap="none" strike="noStrike">
                        <a:latin typeface="Times New Roman"/>
                        <a:ea typeface="Times New Roman"/>
                        <a:cs typeface="Times New Roman"/>
                        <a:sym typeface="Times New Roman"/>
                      </a:endParaRPr>
                    </a:p>
                  </a:txBody>
                  <a:tcPr marT="1650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1 - 12 or 1 - 24</a:t>
                      </a:r>
                      <a:endParaRPr sz="1200" u="none" cap="none" strike="noStrike">
                        <a:latin typeface="Times New Roman"/>
                        <a:ea typeface="Times New Roman"/>
                        <a:cs typeface="Times New Roman"/>
                        <a:sym typeface="Times New Roman"/>
                      </a:endParaRPr>
                    </a:p>
                  </a:txBody>
                  <a:tcPr marT="1650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3425">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MI</a:t>
                      </a:r>
                      <a:endParaRPr sz="1200" u="none" cap="none" strike="noStrike">
                        <a:latin typeface="Times New Roman"/>
                        <a:ea typeface="Times New Roman"/>
                        <a:cs typeface="Times New Roman"/>
                        <a:sym typeface="Times New Roman"/>
                      </a:endParaRPr>
                    </a:p>
                  </a:txBody>
                  <a:tcPr marT="1842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Minutes of the hour</a:t>
                      </a:r>
                      <a:endParaRPr sz="1200" u="none" cap="none" strike="noStrike">
                        <a:latin typeface="Times New Roman"/>
                        <a:ea typeface="Times New Roman"/>
                        <a:cs typeface="Times New Roman"/>
                        <a:sym typeface="Times New Roman"/>
                      </a:endParaRPr>
                    </a:p>
                  </a:txBody>
                  <a:tcPr marT="1842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0 - 59</a:t>
                      </a:r>
                      <a:endParaRPr sz="1200" u="none" cap="none" strike="noStrike">
                        <a:latin typeface="Times New Roman"/>
                        <a:ea typeface="Times New Roman"/>
                        <a:cs typeface="Times New Roman"/>
                        <a:sym typeface="Times New Roman"/>
                      </a:endParaRPr>
                    </a:p>
                  </a:txBody>
                  <a:tcPr marT="1842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1650">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SS</a:t>
                      </a:r>
                      <a:endParaRPr sz="1200" u="none" cap="none" strike="noStrike">
                        <a:latin typeface="Times New Roman"/>
                        <a:ea typeface="Times New Roman"/>
                        <a:cs typeface="Times New Roman"/>
                        <a:sym typeface="Times New Roman"/>
                      </a:endParaRPr>
                    </a:p>
                  </a:txBody>
                  <a:tcPr marT="16500"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Seconds of the minute</a:t>
                      </a:r>
                      <a:endParaRPr sz="1200" u="none" cap="none" strike="noStrike">
                        <a:latin typeface="Times New Roman"/>
                        <a:ea typeface="Times New Roman"/>
                        <a:cs typeface="Times New Roman"/>
                        <a:sym typeface="Times New Roman"/>
                      </a:endParaRPr>
                    </a:p>
                  </a:txBody>
                  <a:tcPr marT="1650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0 - 59</a:t>
                      </a:r>
                      <a:endParaRPr sz="1200" u="none" cap="none" strike="noStrike">
                        <a:latin typeface="Times New Roman"/>
                        <a:ea typeface="Times New Roman"/>
                        <a:cs typeface="Times New Roman"/>
                        <a:sym typeface="Times New Roman"/>
                      </a:endParaRPr>
                    </a:p>
                  </a:txBody>
                  <a:tcPr marT="1650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3175">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AM or PM</a:t>
                      </a:r>
                      <a:endParaRPr sz="1200" u="none" cap="none" strike="noStrike">
                        <a:latin typeface="Times New Roman"/>
                        <a:ea typeface="Times New Roman"/>
                        <a:cs typeface="Times New Roman"/>
                        <a:sym typeface="Times New Roman"/>
                      </a:endParaRPr>
                    </a:p>
                  </a:txBody>
                  <a:tcPr marT="1842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Meridian indicator</a:t>
                      </a:r>
                      <a:endParaRPr sz="1200" u="none" cap="none" strike="noStrike">
                        <a:latin typeface="Times New Roman"/>
                        <a:ea typeface="Times New Roman"/>
                        <a:cs typeface="Times New Roman"/>
                        <a:sym typeface="Times New Roman"/>
                      </a:endParaRPr>
                    </a:p>
                  </a:txBody>
                  <a:tcPr marT="1842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AM or PM</a:t>
                      </a:r>
                      <a:endParaRPr sz="1200" u="none" cap="none" strike="noStrike">
                        <a:latin typeface="Times New Roman"/>
                        <a:ea typeface="Times New Roman"/>
                        <a:cs typeface="Times New Roman"/>
                        <a:sym typeface="Times New Roman"/>
                      </a:endParaRPr>
                    </a:p>
                  </a:txBody>
                  <a:tcPr marT="1842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1650">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SP</a:t>
                      </a:r>
                      <a:endParaRPr sz="1200" u="none" cap="none" strike="noStrike">
                        <a:latin typeface="Times New Roman"/>
                        <a:ea typeface="Times New Roman"/>
                        <a:cs typeface="Times New Roman"/>
                        <a:sym typeface="Times New Roman"/>
                      </a:endParaRPr>
                    </a:p>
                  </a:txBody>
                  <a:tcPr marT="16500"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A suffix that forces the number to be spelled out.</a:t>
                      </a:r>
                      <a:endParaRPr sz="1200" u="none" cap="none" strike="noStrike">
                        <a:latin typeface="Times New Roman"/>
                        <a:ea typeface="Times New Roman"/>
                        <a:cs typeface="Times New Roman"/>
                        <a:sym typeface="Times New Roman"/>
                      </a:endParaRPr>
                    </a:p>
                  </a:txBody>
                  <a:tcPr marT="1650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e.g. TWO THOUSAND NINE</a:t>
                      </a:r>
                      <a:endParaRPr sz="1200" u="none" cap="none" strike="noStrike">
                        <a:latin typeface="Times New Roman"/>
                        <a:ea typeface="Times New Roman"/>
                        <a:cs typeface="Times New Roman"/>
                        <a:sym typeface="Times New Roman"/>
                      </a:endParaRPr>
                    </a:p>
                  </a:txBody>
                  <a:tcPr marT="1650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3175">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TH</a:t>
                      </a:r>
                      <a:endParaRPr sz="1200" u="none" cap="none" strike="noStrike">
                        <a:latin typeface="Times New Roman"/>
                        <a:ea typeface="Times New Roman"/>
                        <a:cs typeface="Times New Roman"/>
                        <a:sym typeface="Times New Roman"/>
                      </a:endParaRPr>
                    </a:p>
                  </a:txBody>
                  <a:tcPr marT="18425"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A suffix meaning that the ordinal number is to be added</a:t>
                      </a:r>
                      <a:endParaRPr sz="1200" u="none" cap="none" strike="noStrike">
                        <a:latin typeface="Times New Roman"/>
                        <a:ea typeface="Times New Roman"/>
                        <a:cs typeface="Times New Roman"/>
                        <a:sym typeface="Times New Roman"/>
                      </a:endParaRPr>
                    </a:p>
                  </a:txBody>
                  <a:tcPr marT="1842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e.g. 1st, 2nd, 3rd, ...</a:t>
                      </a:r>
                      <a:endParaRPr sz="1200" u="none" cap="none" strike="noStrike">
                        <a:latin typeface="Times New Roman"/>
                        <a:ea typeface="Times New Roman"/>
                        <a:cs typeface="Times New Roman"/>
                        <a:sym typeface="Times New Roman"/>
                      </a:endParaRPr>
                    </a:p>
                  </a:txBody>
                  <a:tcPr marT="18425"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r h="232400">
                <a:tc>
                  <a:txBody>
                    <a:bodyPr/>
                    <a:lstStyle/>
                    <a:p>
                      <a:pPr indent="0" lvl="0" marL="254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FM</a:t>
                      </a:r>
                      <a:endParaRPr sz="1200" u="none" cap="none" strike="noStrike">
                        <a:latin typeface="Times New Roman"/>
                        <a:ea typeface="Times New Roman"/>
                        <a:cs typeface="Times New Roman"/>
                        <a:sym typeface="Times New Roman"/>
                      </a:endParaRPr>
                    </a:p>
                  </a:txBody>
                  <a:tcPr marT="16500" marB="0" marR="0" marL="0">
                    <a:lnL cap="flat" cmpd="sng" w="9525">
                      <a:solidFill>
                        <a:srgbClr val="EFEFE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Prefix to DAY or MONTH or YEAR to suppress padding</a:t>
                      </a:r>
                      <a:endParaRPr sz="1200" u="none" cap="none" strike="noStrike">
                        <a:latin typeface="Times New Roman"/>
                        <a:ea typeface="Times New Roman"/>
                        <a:cs typeface="Times New Roman"/>
                        <a:sym typeface="Times New Roman"/>
                      </a:endParaRPr>
                    </a:p>
                  </a:txBody>
                  <a:tcPr marT="1650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c>
                  <a:txBody>
                    <a:bodyPr/>
                    <a:lstStyle/>
                    <a:p>
                      <a:pPr indent="0" lvl="0" marL="2730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e.g. MONDAY with no extra spaces at the end</a:t>
                      </a:r>
                      <a:endParaRPr sz="1200" u="none" cap="none" strike="noStrike">
                        <a:latin typeface="Times New Roman"/>
                        <a:ea typeface="Times New Roman"/>
                        <a:cs typeface="Times New Roman"/>
                        <a:sym typeface="Times New Roman"/>
                      </a:endParaRPr>
                    </a:p>
                  </a:txBody>
                  <a:tcPr marT="16500" marB="0" marR="0" marL="0">
                    <a:lnL cap="flat" cmpd="sng" w="9525">
                      <a:solidFill>
                        <a:srgbClr val="9F9F9F"/>
                      </a:solidFill>
                      <a:prstDash val="solid"/>
                      <a:round/>
                      <a:headEnd len="sm" w="sm" type="none"/>
                      <a:tailEnd len="sm" w="sm" type="none"/>
                    </a:lnL>
                    <a:lnR cap="flat" cmpd="sng" w="9525">
                      <a:solidFill>
                        <a:srgbClr val="9F9F9F"/>
                      </a:solidFill>
                      <a:prstDash val="solid"/>
                      <a:round/>
                      <a:headEnd len="sm" w="sm" type="none"/>
                      <a:tailEnd len="sm" w="sm" type="none"/>
                    </a:lnR>
                    <a:lnT cap="flat" cmpd="sng" w="9525">
                      <a:solidFill>
                        <a:srgbClr val="9F9F9F"/>
                      </a:solidFill>
                      <a:prstDash val="solid"/>
                      <a:round/>
                      <a:headEnd len="sm" w="sm" type="none"/>
                      <a:tailEnd len="sm" w="sm" type="none"/>
                    </a:lnT>
                    <a:lnB cap="flat" cmpd="sng" w="9525">
                      <a:solidFill>
                        <a:srgbClr val="9F9F9F"/>
                      </a:solidFill>
                      <a:prstDash val="solid"/>
                      <a:round/>
                      <a:headEnd len="sm" w="sm" type="none"/>
                      <a:tailEnd len="sm" w="sm" type="none"/>
                    </a:lnB>
                  </a:tcPr>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grpSp>
        <p:nvGrpSpPr>
          <p:cNvPr id="508" name="Google Shape;508;p67"/>
          <p:cNvGrpSpPr/>
          <p:nvPr/>
        </p:nvGrpSpPr>
        <p:grpSpPr>
          <a:xfrm>
            <a:off x="438150" y="1473200"/>
            <a:ext cx="7708900" cy="2876550"/>
            <a:chOff x="438150" y="1473200"/>
            <a:chExt cx="7708900" cy="2876550"/>
          </a:xfrm>
        </p:grpSpPr>
        <p:sp>
          <p:nvSpPr>
            <p:cNvPr id="509" name="Google Shape;509;p67"/>
            <p:cNvSpPr/>
            <p:nvPr/>
          </p:nvSpPr>
          <p:spPr>
            <a:xfrm>
              <a:off x="438150" y="1473200"/>
              <a:ext cx="7708900" cy="2876550"/>
            </a:xfrm>
            <a:custGeom>
              <a:rect b="b" l="l" r="r" t="t"/>
              <a:pathLst>
                <a:path extrusionOk="0" h="2876550" w="7708900">
                  <a:moveTo>
                    <a:pt x="0" y="2876550"/>
                  </a:moveTo>
                  <a:lnTo>
                    <a:pt x="7708900" y="2876550"/>
                  </a:lnTo>
                  <a:lnTo>
                    <a:pt x="7708900" y="0"/>
                  </a:lnTo>
                  <a:lnTo>
                    <a:pt x="0" y="0"/>
                  </a:lnTo>
                  <a:lnTo>
                    <a:pt x="0" y="287655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0" name="Google Shape;510;p67"/>
            <p:cNvSpPr/>
            <p:nvPr/>
          </p:nvSpPr>
          <p:spPr>
            <a:xfrm>
              <a:off x="516636" y="1524266"/>
              <a:ext cx="7554595" cy="2560955"/>
            </a:xfrm>
            <a:custGeom>
              <a:rect b="b" l="l" r="r" t="t"/>
              <a:pathLst>
                <a:path extrusionOk="0" h="2560954" w="7554595">
                  <a:moveTo>
                    <a:pt x="7554468" y="1554861"/>
                  </a:moveTo>
                  <a:lnTo>
                    <a:pt x="0" y="1554861"/>
                  </a:lnTo>
                  <a:lnTo>
                    <a:pt x="0" y="1756016"/>
                  </a:lnTo>
                  <a:lnTo>
                    <a:pt x="0" y="1957184"/>
                  </a:lnTo>
                  <a:lnTo>
                    <a:pt x="0" y="2158301"/>
                  </a:lnTo>
                  <a:lnTo>
                    <a:pt x="0" y="2359774"/>
                  </a:lnTo>
                  <a:lnTo>
                    <a:pt x="0" y="2560942"/>
                  </a:lnTo>
                  <a:lnTo>
                    <a:pt x="7554468" y="2560942"/>
                  </a:lnTo>
                  <a:lnTo>
                    <a:pt x="7554468" y="1756016"/>
                  </a:lnTo>
                  <a:lnTo>
                    <a:pt x="7554468" y="1554861"/>
                  </a:lnTo>
                  <a:close/>
                </a:path>
                <a:path extrusionOk="0" h="2560954" w="7554595">
                  <a:moveTo>
                    <a:pt x="7554468" y="1151001"/>
                  </a:moveTo>
                  <a:lnTo>
                    <a:pt x="0" y="1151001"/>
                  </a:lnTo>
                  <a:lnTo>
                    <a:pt x="0" y="1352156"/>
                  </a:lnTo>
                  <a:lnTo>
                    <a:pt x="0" y="1554848"/>
                  </a:lnTo>
                  <a:lnTo>
                    <a:pt x="7554468" y="1554848"/>
                  </a:lnTo>
                  <a:lnTo>
                    <a:pt x="7554468" y="1352156"/>
                  </a:lnTo>
                  <a:lnTo>
                    <a:pt x="7554468" y="1151001"/>
                  </a:lnTo>
                  <a:close/>
                </a:path>
                <a:path extrusionOk="0" h="2560954" w="7554595">
                  <a:moveTo>
                    <a:pt x="7554468" y="547192"/>
                  </a:moveTo>
                  <a:lnTo>
                    <a:pt x="0" y="547192"/>
                  </a:lnTo>
                  <a:lnTo>
                    <a:pt x="0" y="748652"/>
                  </a:lnTo>
                  <a:lnTo>
                    <a:pt x="0" y="949820"/>
                  </a:lnTo>
                  <a:lnTo>
                    <a:pt x="0" y="1150988"/>
                  </a:lnTo>
                  <a:lnTo>
                    <a:pt x="7554468" y="1150988"/>
                  </a:lnTo>
                  <a:lnTo>
                    <a:pt x="7554468" y="949820"/>
                  </a:lnTo>
                  <a:lnTo>
                    <a:pt x="7554468" y="748652"/>
                  </a:lnTo>
                  <a:lnTo>
                    <a:pt x="7554468" y="547192"/>
                  </a:lnTo>
                  <a:close/>
                </a:path>
                <a:path extrusionOk="0" h="2560954" w="7554595">
                  <a:moveTo>
                    <a:pt x="7554468" y="345948"/>
                  </a:moveTo>
                  <a:lnTo>
                    <a:pt x="0" y="345948"/>
                  </a:lnTo>
                  <a:lnTo>
                    <a:pt x="0" y="547103"/>
                  </a:lnTo>
                  <a:lnTo>
                    <a:pt x="7554468" y="547103"/>
                  </a:lnTo>
                  <a:lnTo>
                    <a:pt x="7554468" y="345948"/>
                  </a:lnTo>
                  <a:close/>
                </a:path>
                <a:path extrusionOk="0" h="2560954" w="7554595">
                  <a:moveTo>
                    <a:pt x="7554468" y="0"/>
                  </a:moveTo>
                  <a:lnTo>
                    <a:pt x="0" y="0"/>
                  </a:lnTo>
                  <a:lnTo>
                    <a:pt x="0" y="143243"/>
                  </a:lnTo>
                  <a:lnTo>
                    <a:pt x="0" y="345935"/>
                  </a:lnTo>
                  <a:lnTo>
                    <a:pt x="7554468" y="345935"/>
                  </a:lnTo>
                  <a:lnTo>
                    <a:pt x="7554468" y="143243"/>
                  </a:lnTo>
                  <a:lnTo>
                    <a:pt x="7554468" y="0"/>
                  </a:lnTo>
                  <a:close/>
                </a:path>
              </a:pathLst>
            </a:custGeom>
            <a:solidFill>
              <a:srgbClr val="DDD9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11" name="Google Shape;511;p67"/>
          <p:cNvSpPr txBox="1"/>
          <p:nvPr/>
        </p:nvSpPr>
        <p:spPr>
          <a:xfrm>
            <a:off x="318008" y="1026921"/>
            <a:ext cx="7272020" cy="30537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1400">
                <a:solidFill>
                  <a:schemeClr val="dk1"/>
                </a:solidFill>
                <a:latin typeface="Times New Roman"/>
                <a:ea typeface="Times New Roman"/>
                <a:cs typeface="Times New Roman"/>
                <a:sym typeface="Times New Roman"/>
              </a:rPr>
              <a:t>Here are some examples of the use of the Date functions:</a:t>
            </a:r>
            <a:endParaRPr sz="1400">
              <a:solidFill>
                <a:schemeClr val="dk1"/>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None/>
            </a:pPr>
            <a:r>
              <a:t/>
            </a:r>
            <a:endParaRPr sz="1300">
              <a:solidFill>
                <a:schemeClr val="dk1"/>
              </a:solidFill>
              <a:latin typeface="Times New Roman"/>
              <a:ea typeface="Times New Roman"/>
              <a:cs typeface="Times New Roman"/>
              <a:sym typeface="Times New Roman"/>
            </a:endParaRPr>
          </a:p>
          <a:p>
            <a:pPr indent="0" lvl="0" marL="216534" marR="1287145" rtl="0" algn="l">
              <a:lnSpc>
                <a:spcPct val="189300"/>
              </a:lnSpc>
              <a:spcBef>
                <a:spcPts val="0"/>
              </a:spcBef>
              <a:spcAft>
                <a:spcPts val="0"/>
              </a:spcAft>
              <a:buNone/>
            </a:pPr>
            <a:r>
              <a:rPr lang="en-US" sz="1400">
                <a:solidFill>
                  <a:schemeClr val="dk1"/>
                </a:solidFill>
                <a:latin typeface="Courier New"/>
                <a:ea typeface="Courier New"/>
                <a:cs typeface="Courier New"/>
                <a:sym typeface="Courier New"/>
              </a:rPr>
              <a:t>select to_char ( sysdate, 'MON DD, YYYY' ) from dual;  select to_char ( sysdate, 'HH12:MI:SS AM' ) from dual;</a:t>
            </a:r>
            <a:endParaRPr sz="1400">
              <a:solidFill>
                <a:schemeClr val="dk1"/>
              </a:solidFill>
              <a:latin typeface="Courier New"/>
              <a:ea typeface="Courier New"/>
              <a:cs typeface="Courier New"/>
              <a:sym typeface="Courier New"/>
            </a:endParaRPr>
          </a:p>
          <a:p>
            <a:pPr indent="0" lvl="0" marL="216534" marR="5080" rtl="0" algn="l">
              <a:lnSpc>
                <a:spcPct val="188600"/>
              </a:lnSpc>
              <a:spcBef>
                <a:spcPts val="5"/>
              </a:spcBef>
              <a:spcAft>
                <a:spcPts val="0"/>
              </a:spcAft>
              <a:buNone/>
            </a:pPr>
            <a:r>
              <a:rPr lang="en-US" sz="1400">
                <a:solidFill>
                  <a:schemeClr val="dk1"/>
                </a:solidFill>
                <a:latin typeface="Courier New"/>
                <a:ea typeface="Courier New"/>
                <a:cs typeface="Courier New"/>
                <a:sym typeface="Courier New"/>
              </a:rPr>
              <a:t>select to_char( new_time(sysdate,'CDT','GMT'),'HH24:MI')from dual;  select greatest (to_date ( 'JAN 19, 2000', 'MON DD, YYYY' ),</a:t>
            </a:r>
            <a:endParaRPr sz="1400">
              <a:solidFill>
                <a:schemeClr val="dk1"/>
              </a:solidFill>
              <a:latin typeface="Courier New"/>
              <a:ea typeface="Courier New"/>
              <a:cs typeface="Courier New"/>
              <a:sym typeface="Courier New"/>
            </a:endParaRPr>
          </a:p>
          <a:p>
            <a:pPr indent="10160" lvl="0" marL="2019935" marR="646430" rtl="0" algn="l">
              <a:lnSpc>
                <a:spcPct val="112857"/>
              </a:lnSpc>
              <a:spcBef>
                <a:spcPts val="50"/>
              </a:spcBef>
              <a:spcAft>
                <a:spcPts val="0"/>
              </a:spcAft>
              <a:buNone/>
            </a:pPr>
            <a:r>
              <a:rPr lang="en-US" sz="1400">
                <a:solidFill>
                  <a:schemeClr val="dk1"/>
                </a:solidFill>
                <a:latin typeface="Courier New"/>
                <a:ea typeface="Courier New"/>
                <a:cs typeface="Courier New"/>
                <a:sym typeface="Courier New"/>
              </a:rPr>
              <a:t>to_date ( 'SEP 27, 1999', 'MON DD, YYYY' ),  to_date ( '13-Mar-2009', 'DD-Mon-YYYY' ) )</a:t>
            </a:r>
            <a:endParaRPr sz="1400">
              <a:solidFill>
                <a:schemeClr val="dk1"/>
              </a:solidFill>
              <a:latin typeface="Courier New"/>
              <a:ea typeface="Courier New"/>
              <a:cs typeface="Courier New"/>
              <a:sym typeface="Courier New"/>
            </a:endParaRPr>
          </a:p>
          <a:p>
            <a:pPr indent="0" lvl="0" marL="2030729" marR="0" rtl="0" algn="l">
              <a:lnSpc>
                <a:spcPct val="110714"/>
              </a:lnSpc>
              <a:spcBef>
                <a:spcPts val="0"/>
              </a:spcBef>
              <a:spcAft>
                <a:spcPts val="0"/>
              </a:spcAft>
              <a:buNone/>
            </a:pPr>
            <a:r>
              <a:rPr lang="en-US" sz="1400">
                <a:solidFill>
                  <a:schemeClr val="dk1"/>
                </a:solidFill>
                <a:latin typeface="Courier New"/>
                <a:ea typeface="Courier New"/>
                <a:cs typeface="Courier New"/>
                <a:sym typeface="Courier New"/>
              </a:rPr>
              <a:t>from dual;</a:t>
            </a:r>
            <a:endParaRPr sz="1400">
              <a:solidFill>
                <a:schemeClr val="dk1"/>
              </a:solidFill>
              <a:latin typeface="Courier New"/>
              <a:ea typeface="Courier New"/>
              <a:cs typeface="Courier New"/>
              <a:sym typeface="Courier New"/>
            </a:endParaRPr>
          </a:p>
          <a:p>
            <a:pPr indent="0" lvl="0" marL="0" marR="0" rtl="0" algn="l">
              <a:lnSpc>
                <a:spcPct val="100000"/>
              </a:lnSpc>
              <a:spcBef>
                <a:spcPts val="15"/>
              </a:spcBef>
              <a:spcAft>
                <a:spcPts val="0"/>
              </a:spcAft>
              <a:buNone/>
            </a:pPr>
            <a:r>
              <a:t/>
            </a:r>
            <a:endParaRPr sz="1300">
              <a:solidFill>
                <a:schemeClr val="dk1"/>
              </a:solidFill>
              <a:latin typeface="Courier New"/>
              <a:ea typeface="Courier New"/>
              <a:cs typeface="Courier New"/>
              <a:sym typeface="Courier New"/>
            </a:endParaRPr>
          </a:p>
          <a:p>
            <a:pPr indent="0" lvl="0" marL="216534" marR="0" rtl="0" algn="l">
              <a:lnSpc>
                <a:spcPct val="100000"/>
              </a:lnSpc>
              <a:spcBef>
                <a:spcPts val="5"/>
              </a:spcBef>
              <a:spcAft>
                <a:spcPts val="0"/>
              </a:spcAft>
              <a:buNone/>
            </a:pPr>
            <a:r>
              <a:rPr lang="en-US" sz="1400">
                <a:solidFill>
                  <a:schemeClr val="dk1"/>
                </a:solidFill>
                <a:latin typeface="Courier New"/>
                <a:ea typeface="Courier New"/>
                <a:cs typeface="Courier New"/>
                <a:sym typeface="Courier New"/>
              </a:rPr>
              <a:t>select next_day ( sysdate, 'FRIDAY' ) from dual;</a:t>
            </a:r>
            <a:endParaRPr sz="1400">
              <a:solidFill>
                <a:schemeClr val="dk1"/>
              </a:solidFill>
              <a:latin typeface="Courier New"/>
              <a:ea typeface="Courier New"/>
              <a:cs typeface="Courier New"/>
              <a:sym typeface="Courier New"/>
            </a:endParaRPr>
          </a:p>
        </p:txBody>
      </p:sp>
      <p:sp>
        <p:nvSpPr>
          <p:cNvPr id="512" name="Google Shape;512;p67"/>
          <p:cNvSpPr/>
          <p:nvPr/>
        </p:nvSpPr>
        <p:spPr>
          <a:xfrm>
            <a:off x="516636" y="4085208"/>
            <a:ext cx="7554595" cy="215265"/>
          </a:xfrm>
          <a:custGeom>
            <a:rect b="b" l="l" r="r" t="t"/>
            <a:pathLst>
              <a:path extrusionOk="0" h="215264" w="7554595">
                <a:moveTo>
                  <a:pt x="7554468" y="0"/>
                </a:moveTo>
                <a:lnTo>
                  <a:pt x="0" y="0"/>
                </a:lnTo>
                <a:lnTo>
                  <a:pt x="0" y="202692"/>
                </a:lnTo>
                <a:lnTo>
                  <a:pt x="0" y="214884"/>
                </a:lnTo>
                <a:lnTo>
                  <a:pt x="7554468" y="214884"/>
                </a:lnTo>
                <a:lnTo>
                  <a:pt x="7554468" y="202692"/>
                </a:lnTo>
                <a:lnTo>
                  <a:pt x="7554468" y="0"/>
                </a:lnTo>
                <a:close/>
              </a:path>
            </a:pathLst>
          </a:custGeom>
          <a:solidFill>
            <a:srgbClr val="DDD9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Subqueries</a:t>
            </a:r>
            <a:endParaRPr/>
          </a:p>
        </p:txBody>
      </p:sp>
      <p:sp>
        <p:nvSpPr>
          <p:cNvPr id="518" name="Google Shape;518;p6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9"/>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Subqueries</a:t>
            </a:r>
            <a:endParaRPr/>
          </a:p>
        </p:txBody>
      </p:sp>
      <p:sp>
        <p:nvSpPr>
          <p:cNvPr id="524" name="Google Shape;524;p6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In SQL a Subquery can be simply defined as a query within another query. </a:t>
            </a:r>
            <a:endParaRPr/>
          </a:p>
          <a:p>
            <a:pPr indent="-342900" lvl="0" marL="342900" rtl="0" algn="l">
              <a:spcBef>
                <a:spcPts val="592"/>
              </a:spcBef>
              <a:spcAft>
                <a:spcPts val="0"/>
              </a:spcAft>
              <a:buClr>
                <a:schemeClr val="dk1"/>
              </a:buClr>
              <a:buSzPct val="100000"/>
              <a:buChar char="•"/>
            </a:pPr>
            <a:r>
              <a:rPr lang="en-US"/>
              <a:t>Subquery is defined as a query that is embedded in WHERE clause of another SQL query.</a:t>
            </a:r>
            <a:endParaRPr/>
          </a:p>
          <a:p>
            <a:pPr indent="-342900" lvl="0" marL="342900" rtl="0" algn="l">
              <a:spcBef>
                <a:spcPts val="592"/>
              </a:spcBef>
              <a:spcAft>
                <a:spcPts val="0"/>
              </a:spcAft>
              <a:buClr>
                <a:schemeClr val="dk1"/>
              </a:buClr>
              <a:buSzPct val="100000"/>
              <a:buChar char="•"/>
            </a:pPr>
            <a:r>
              <a:rPr lang="en-US"/>
              <a:t>A query can be processed inside another query.</a:t>
            </a:r>
            <a:endParaRPr/>
          </a:p>
          <a:p>
            <a:pPr indent="-342900" lvl="0" marL="342900" rtl="0" algn="l">
              <a:spcBef>
                <a:spcPts val="592"/>
              </a:spcBef>
              <a:spcAft>
                <a:spcPts val="0"/>
              </a:spcAft>
              <a:buClr>
                <a:schemeClr val="dk1"/>
              </a:buClr>
              <a:buSzPct val="100000"/>
              <a:buChar char="•"/>
            </a:pPr>
            <a:r>
              <a:rPr lang="en-US"/>
              <a:t>A subquery is select statement that is embedded in the clause of another select statement</a:t>
            </a:r>
            <a:endParaRPr/>
          </a:p>
          <a:p>
            <a:pPr indent="-342900" lvl="0" marL="342900" rtl="0" algn="l">
              <a:spcBef>
                <a:spcPts val="592"/>
              </a:spcBef>
              <a:spcAft>
                <a:spcPts val="0"/>
              </a:spcAft>
              <a:buClr>
                <a:schemeClr val="dk1"/>
              </a:buClr>
              <a:buSzPct val="100000"/>
              <a:buChar char="•"/>
            </a:pPr>
            <a:r>
              <a:rPr lang="en-US"/>
              <a:t>Inner query and outer query : inner query returns a value that is used by outer query.</a:t>
            </a:r>
            <a:endParaRPr/>
          </a:p>
          <a:p>
            <a:pPr indent="0" lvl="0" marL="0" rtl="0" algn="l">
              <a:spcBef>
                <a:spcPts val="592"/>
              </a:spcBef>
              <a:spcAft>
                <a:spcPts val="0"/>
              </a:spcAft>
              <a:buClr>
                <a:schemeClr val="dk1"/>
              </a:buClr>
              <a:buSzPct val="100000"/>
              <a:buNone/>
            </a:pPr>
            <a:r>
              <a:t/>
            </a:r>
            <a:endParaRPr/>
          </a:p>
        </p:txBody>
      </p:sp>
      <p:sp>
        <p:nvSpPr>
          <p:cNvPr id="525" name="Google Shape;525;p6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7"/>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DML</a:t>
            </a:r>
            <a:br>
              <a:rPr lang="en-US">
                <a:latin typeface="Times New Roman"/>
                <a:ea typeface="Times New Roman"/>
                <a:cs typeface="Times New Roman"/>
                <a:sym typeface="Times New Roman"/>
              </a:rPr>
            </a:br>
            <a:r>
              <a:rPr lang="en-US">
                <a:solidFill>
                  <a:srgbClr val="003399"/>
                </a:solidFill>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124" name="Google Shape;124;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0" lvl="0" marL="0" rtl="0" algn="just">
              <a:spcBef>
                <a:spcPts val="0"/>
              </a:spcBef>
              <a:spcAft>
                <a:spcPts val="0"/>
              </a:spcAft>
              <a:buClr>
                <a:schemeClr val="dk1"/>
              </a:buClr>
              <a:buSzPct val="100000"/>
              <a:buNone/>
            </a:pPr>
            <a:r>
              <a:rPr lang="en-US" sz="3400">
                <a:latin typeface="Times New Roman"/>
                <a:ea typeface="Times New Roman"/>
                <a:cs typeface="Times New Roman"/>
                <a:sym typeface="Times New Roman"/>
              </a:rPr>
              <a:t>DML is short name of </a:t>
            </a:r>
            <a:r>
              <a:rPr b="1" lang="en-US" sz="3400">
                <a:latin typeface="Times New Roman"/>
                <a:ea typeface="Times New Roman"/>
                <a:cs typeface="Times New Roman"/>
                <a:sym typeface="Times New Roman"/>
              </a:rPr>
              <a:t>Data Manipulation Language</a:t>
            </a:r>
            <a:r>
              <a:rPr lang="en-US" sz="3400">
                <a:latin typeface="Times New Roman"/>
                <a:ea typeface="Times New Roman"/>
                <a:cs typeface="Times New Roman"/>
                <a:sym typeface="Times New Roman"/>
              </a:rPr>
              <a:t> which deals with data manipulation and includes most common SQL statements such SELECT, INSERT, UPDATE, DELETE, etc., and it is used to store, modify, retrieve, delete and update data in a database.</a:t>
            </a:r>
            <a:endParaRPr/>
          </a:p>
          <a:p>
            <a:pPr indent="-342900" lvl="0" marL="342900" rtl="0" algn="just">
              <a:spcBef>
                <a:spcPts val="578"/>
              </a:spcBef>
              <a:spcAft>
                <a:spcPts val="0"/>
              </a:spcAft>
              <a:buClr>
                <a:schemeClr val="dk1"/>
              </a:buClr>
              <a:buSzPct val="100000"/>
              <a:buChar char="•"/>
            </a:pPr>
            <a:r>
              <a:rPr lang="en-US" sz="3400">
                <a:latin typeface="Times New Roman"/>
                <a:ea typeface="Times New Roman"/>
                <a:cs typeface="Times New Roman"/>
                <a:sym typeface="Times New Roman"/>
              </a:rPr>
              <a:t>SELECT - retrieve data from a database</a:t>
            </a:r>
            <a:endParaRPr/>
          </a:p>
          <a:p>
            <a:pPr indent="-342900" lvl="0" marL="342900" rtl="0" algn="just">
              <a:spcBef>
                <a:spcPts val="578"/>
              </a:spcBef>
              <a:spcAft>
                <a:spcPts val="0"/>
              </a:spcAft>
              <a:buClr>
                <a:schemeClr val="dk1"/>
              </a:buClr>
              <a:buSzPct val="100000"/>
              <a:buChar char="•"/>
            </a:pPr>
            <a:r>
              <a:rPr lang="en-US" sz="3400">
                <a:latin typeface="Times New Roman"/>
                <a:ea typeface="Times New Roman"/>
                <a:cs typeface="Times New Roman"/>
                <a:sym typeface="Times New Roman"/>
              </a:rPr>
              <a:t>INSERT - insert data into a table</a:t>
            </a:r>
            <a:endParaRPr/>
          </a:p>
          <a:p>
            <a:pPr indent="-342900" lvl="0" marL="342900" rtl="0" algn="just">
              <a:spcBef>
                <a:spcPts val="578"/>
              </a:spcBef>
              <a:spcAft>
                <a:spcPts val="0"/>
              </a:spcAft>
              <a:buClr>
                <a:schemeClr val="dk1"/>
              </a:buClr>
              <a:buSzPct val="100000"/>
              <a:buChar char="•"/>
            </a:pPr>
            <a:r>
              <a:rPr lang="en-US" sz="3400">
                <a:latin typeface="Times New Roman"/>
                <a:ea typeface="Times New Roman"/>
                <a:cs typeface="Times New Roman"/>
                <a:sym typeface="Times New Roman"/>
              </a:rPr>
              <a:t>UPDATE - updates existing data within a table</a:t>
            </a:r>
            <a:endParaRPr/>
          </a:p>
          <a:p>
            <a:pPr indent="-342900" lvl="0" marL="342900" rtl="0" algn="just">
              <a:spcBef>
                <a:spcPts val="578"/>
              </a:spcBef>
              <a:spcAft>
                <a:spcPts val="0"/>
              </a:spcAft>
              <a:buClr>
                <a:schemeClr val="dk1"/>
              </a:buClr>
              <a:buSzPct val="100000"/>
              <a:buChar char="•"/>
            </a:pPr>
            <a:r>
              <a:rPr lang="en-US" sz="3400">
                <a:latin typeface="Times New Roman"/>
                <a:ea typeface="Times New Roman"/>
                <a:cs typeface="Times New Roman"/>
                <a:sym typeface="Times New Roman"/>
              </a:rPr>
              <a:t>DELETE - Delete all records from a database table</a:t>
            </a:r>
            <a:endParaRPr/>
          </a:p>
          <a:p>
            <a:pPr indent="-170180" lvl="0" marL="342900" rtl="0" algn="l">
              <a:spcBef>
                <a:spcPts val="544"/>
              </a:spcBef>
              <a:spcAft>
                <a:spcPts val="0"/>
              </a:spcAft>
              <a:buClr>
                <a:schemeClr val="dk1"/>
              </a:buClr>
              <a:buSzPct val="100000"/>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70"/>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Subqueries</a:t>
            </a:r>
            <a:endParaRPr/>
          </a:p>
        </p:txBody>
      </p:sp>
      <p:sp>
        <p:nvSpPr>
          <p:cNvPr id="531" name="Google Shape;531;p7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Clr>
                <a:schemeClr val="dk1"/>
              </a:buClr>
              <a:buSzPct val="100000"/>
              <a:buChar char="•"/>
            </a:pPr>
            <a:r>
              <a:rPr lang="en-US"/>
              <a:t>Important rules for Subqueries:</a:t>
            </a:r>
            <a:endParaRPr/>
          </a:p>
          <a:p>
            <a:pPr indent="-342900" lvl="0" marL="342900" rtl="0" algn="l">
              <a:spcBef>
                <a:spcPts val="400"/>
              </a:spcBef>
              <a:spcAft>
                <a:spcPts val="0"/>
              </a:spcAft>
              <a:buClr>
                <a:schemeClr val="dk1"/>
              </a:buClr>
              <a:buSzPct val="100000"/>
              <a:buChar char="•"/>
            </a:pPr>
            <a:r>
              <a:rPr lang="en-US"/>
              <a:t> Subquery can be placed  in a number of SQL clauses: </a:t>
            </a:r>
            <a:r>
              <a:rPr lang="en-US" u="sng">
                <a:solidFill>
                  <a:schemeClr val="hlink"/>
                </a:solidFill>
                <a:hlinkClick r:id="rId3"/>
              </a:rPr>
              <a:t>WHERE</a:t>
            </a:r>
            <a:r>
              <a:rPr lang="en-US"/>
              <a:t> clause,</a:t>
            </a:r>
            <a:r>
              <a:rPr lang="en-US" u="sng">
                <a:solidFill>
                  <a:schemeClr val="hlink"/>
                </a:solidFill>
                <a:hlinkClick r:id="rId4"/>
              </a:rPr>
              <a:t> HAVING</a:t>
            </a:r>
            <a:r>
              <a:rPr lang="en-US"/>
              <a:t> clause, FROM clause.</a:t>
            </a:r>
            <a:br>
              <a:rPr lang="en-US"/>
            </a:br>
            <a:r>
              <a:rPr lang="en-US"/>
              <a:t>Subqueries can be used with SELECT, UPDATE, INSERT, DELETE statements along with expression operator. It could be equality operator or comparison operator such as =, &gt;, =, &lt;= and Like operator.</a:t>
            </a:r>
            <a:endParaRPr/>
          </a:p>
          <a:p>
            <a:pPr indent="-342900" lvl="0" marL="342900" rtl="0" algn="l">
              <a:spcBef>
                <a:spcPts val="400"/>
              </a:spcBef>
              <a:spcAft>
                <a:spcPts val="0"/>
              </a:spcAft>
              <a:buClr>
                <a:schemeClr val="dk1"/>
              </a:buClr>
              <a:buSzPct val="100000"/>
              <a:buChar char="•"/>
            </a:pPr>
            <a:r>
              <a:rPr lang="en-US"/>
              <a:t>A subquery is a query within another query. The outer query is called as </a:t>
            </a:r>
            <a:r>
              <a:rPr b="1" lang="en-US"/>
              <a:t>main query</a:t>
            </a:r>
            <a:r>
              <a:rPr lang="en-US"/>
              <a:t> and inner query is called as</a:t>
            </a:r>
            <a:r>
              <a:rPr b="1" lang="en-US"/>
              <a:t> subquery</a:t>
            </a:r>
            <a:r>
              <a:rPr lang="en-US"/>
              <a:t>.</a:t>
            </a:r>
            <a:endParaRPr/>
          </a:p>
          <a:p>
            <a:pPr indent="-342900" lvl="0" marL="342900" rtl="0" algn="l">
              <a:spcBef>
                <a:spcPts val="400"/>
              </a:spcBef>
              <a:spcAft>
                <a:spcPts val="0"/>
              </a:spcAft>
              <a:buClr>
                <a:schemeClr val="dk1"/>
              </a:buClr>
              <a:buSzPct val="100000"/>
              <a:buChar char="•"/>
            </a:pPr>
            <a:r>
              <a:rPr lang="en-US"/>
              <a:t>The subquery generally executes first, and its output is used to complete the query condition for the main or outer query.</a:t>
            </a:r>
            <a:endParaRPr/>
          </a:p>
          <a:p>
            <a:pPr indent="-342900" lvl="0" marL="342900" rtl="0" algn="l">
              <a:spcBef>
                <a:spcPts val="400"/>
              </a:spcBef>
              <a:spcAft>
                <a:spcPts val="0"/>
              </a:spcAft>
              <a:buClr>
                <a:schemeClr val="dk1"/>
              </a:buClr>
              <a:buSzPct val="100000"/>
              <a:buChar char="•"/>
            </a:pPr>
            <a:r>
              <a:rPr lang="en-US"/>
              <a:t>Subquery must be enclosed in parentheses.</a:t>
            </a:r>
            <a:endParaRPr/>
          </a:p>
          <a:p>
            <a:pPr indent="-342900" lvl="0" marL="342900" rtl="0" algn="l">
              <a:spcBef>
                <a:spcPts val="400"/>
              </a:spcBef>
              <a:spcAft>
                <a:spcPts val="0"/>
              </a:spcAft>
              <a:buClr>
                <a:schemeClr val="dk1"/>
              </a:buClr>
              <a:buSzPct val="100000"/>
              <a:buChar char="•"/>
            </a:pPr>
            <a:r>
              <a:rPr lang="en-US"/>
              <a:t>Subqueries are on the right side of the comparison operator.</a:t>
            </a:r>
            <a:endParaRPr/>
          </a:p>
          <a:p>
            <a:pPr indent="-342900" lvl="0" marL="342900" rtl="0" algn="l">
              <a:spcBef>
                <a:spcPts val="400"/>
              </a:spcBef>
              <a:spcAft>
                <a:spcPts val="0"/>
              </a:spcAft>
              <a:buClr>
                <a:schemeClr val="dk1"/>
              </a:buClr>
              <a:buSzPct val="100000"/>
              <a:buChar char="•"/>
            </a:pPr>
            <a:r>
              <a:rPr lang="en-US" u="sng">
                <a:solidFill>
                  <a:schemeClr val="hlink"/>
                </a:solidFill>
                <a:hlinkClick r:id="rId5"/>
              </a:rPr>
              <a:t>ORDER BY</a:t>
            </a:r>
            <a:r>
              <a:rPr lang="en-US"/>
              <a:t> command </a:t>
            </a:r>
            <a:r>
              <a:rPr b="1" lang="en-US"/>
              <a:t>cannot</a:t>
            </a:r>
            <a:r>
              <a:rPr lang="en-US"/>
              <a:t> be used in a Subquery. </a:t>
            </a:r>
            <a:r>
              <a:rPr lang="en-US" u="sng">
                <a:solidFill>
                  <a:schemeClr val="hlink"/>
                </a:solidFill>
                <a:hlinkClick r:id="rId6"/>
              </a:rPr>
              <a:t>GROUPBY </a:t>
            </a:r>
            <a:r>
              <a:rPr lang="en-US"/>
              <a:t>command can be used to perform same function as ORDER BY command.</a:t>
            </a:r>
            <a:endParaRPr/>
          </a:p>
          <a:p>
            <a:pPr indent="-342900" lvl="0" marL="342900" rtl="0" algn="l">
              <a:spcBef>
                <a:spcPts val="400"/>
              </a:spcBef>
              <a:spcAft>
                <a:spcPts val="0"/>
              </a:spcAft>
              <a:buClr>
                <a:schemeClr val="dk1"/>
              </a:buClr>
              <a:buSzPct val="100000"/>
              <a:buChar char="•"/>
            </a:pPr>
            <a:r>
              <a:rPr lang="en-US"/>
              <a:t>Use single-row operators with singlerow Subqueries. Use multiple-row operators with multiple-row Subqueries.</a:t>
            </a:r>
            <a:endParaRPr/>
          </a:p>
          <a:p>
            <a:pPr indent="0" lvl="0" marL="0" rtl="0" algn="l">
              <a:spcBef>
                <a:spcPts val="400"/>
              </a:spcBef>
              <a:spcAft>
                <a:spcPts val="0"/>
              </a:spcAft>
              <a:buClr>
                <a:schemeClr val="dk1"/>
              </a:buClr>
              <a:buSzPct val="100000"/>
              <a:buNone/>
            </a:pPr>
            <a:r>
              <a:t/>
            </a:r>
            <a:endParaRPr/>
          </a:p>
        </p:txBody>
      </p:sp>
      <p:sp>
        <p:nvSpPr>
          <p:cNvPr id="532" name="Google Shape;532;p7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71"/>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Subqueries</a:t>
            </a:r>
            <a:endParaRPr/>
          </a:p>
        </p:txBody>
      </p:sp>
      <p:sp>
        <p:nvSpPr>
          <p:cNvPr id="538" name="Google Shape;538;p7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Syntax:</a:t>
            </a:r>
            <a:br>
              <a:rPr lang="en-US"/>
            </a:br>
            <a:endParaRPr/>
          </a:p>
          <a:p>
            <a:pPr indent="-342900" lvl="0" marL="342900" rtl="0" algn="l">
              <a:spcBef>
                <a:spcPts val="640"/>
              </a:spcBef>
              <a:spcAft>
                <a:spcPts val="0"/>
              </a:spcAft>
              <a:buClr>
                <a:schemeClr val="dk1"/>
              </a:buClr>
              <a:buSzPts val="3200"/>
              <a:buChar char="•"/>
            </a:pPr>
            <a:r>
              <a:rPr lang="en-US"/>
              <a:t>SELECT column_name FROM table_name WHERE column_name </a:t>
            </a:r>
            <a:r>
              <a:rPr i="1" lang="en-US"/>
              <a:t>expression operator</a:t>
            </a:r>
            <a:r>
              <a:rPr lang="en-US"/>
              <a:t> ( SELECT COLUMN_NAME from TABLE_NAME WHERE column_name </a:t>
            </a:r>
            <a:r>
              <a:rPr i="1" lang="en-US"/>
              <a:t>expression operator</a:t>
            </a:r>
            <a:r>
              <a:rPr lang="en-US"/>
              <a:t> );</a:t>
            </a:r>
            <a:endParaRPr/>
          </a:p>
        </p:txBody>
      </p:sp>
      <p:sp>
        <p:nvSpPr>
          <p:cNvPr id="539" name="Google Shape;539;p7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72"/>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Subqueries</a:t>
            </a:r>
            <a:endParaRPr/>
          </a:p>
        </p:txBody>
      </p:sp>
      <p:sp>
        <p:nvSpPr>
          <p:cNvPr id="545" name="Google Shape;545;p7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None/>
            </a:pPr>
            <a:r>
              <a:rPr lang="en-US"/>
              <a:t>DATABASE TABLE </a:t>
            </a:r>
            <a:endParaRPr/>
          </a:p>
          <a:p>
            <a:pPr indent="-342900" lvl="0" marL="342900" rtl="0" algn="l">
              <a:spcBef>
                <a:spcPts val="592"/>
              </a:spcBef>
              <a:spcAft>
                <a:spcPts val="0"/>
              </a:spcAft>
              <a:buClr>
                <a:schemeClr val="dk1"/>
              </a:buClr>
              <a:buSzPct val="100000"/>
              <a:buChar char="•"/>
            </a:pPr>
            <a:r>
              <a:rPr lang="en-US"/>
              <a:t>NAME    ROLL_NO     LOCATION    PHONENUMBER</a:t>
            </a:r>
            <a:endParaRPr/>
          </a:p>
          <a:p>
            <a:pPr indent="-342900" lvl="0" marL="342900" rtl="0" algn="l">
              <a:spcBef>
                <a:spcPts val="592"/>
              </a:spcBef>
              <a:spcAft>
                <a:spcPts val="0"/>
              </a:spcAft>
              <a:buClr>
                <a:schemeClr val="dk1"/>
              </a:buClr>
              <a:buSzPct val="100000"/>
              <a:buChar char="•"/>
            </a:pPr>
            <a:r>
              <a:rPr lang="en-US"/>
              <a:t>Ram         101              Chennai        9988775566</a:t>
            </a:r>
            <a:endParaRPr/>
          </a:p>
          <a:p>
            <a:pPr indent="-342900" lvl="0" marL="342900" rtl="0" algn="l">
              <a:spcBef>
                <a:spcPts val="592"/>
              </a:spcBef>
              <a:spcAft>
                <a:spcPts val="0"/>
              </a:spcAft>
              <a:buClr>
                <a:schemeClr val="dk1"/>
              </a:buClr>
              <a:buSzPct val="100000"/>
              <a:buChar char="•"/>
            </a:pPr>
            <a:r>
              <a:rPr lang="en-US"/>
              <a:t>Raj           102          Coimbatore       8877665544</a:t>
            </a:r>
            <a:endParaRPr/>
          </a:p>
          <a:p>
            <a:pPr indent="-342900" lvl="0" marL="342900" rtl="0" algn="l">
              <a:spcBef>
                <a:spcPts val="592"/>
              </a:spcBef>
              <a:spcAft>
                <a:spcPts val="0"/>
              </a:spcAft>
              <a:buClr>
                <a:schemeClr val="dk1"/>
              </a:buClr>
              <a:buSzPct val="100000"/>
              <a:buChar char="•"/>
            </a:pPr>
            <a:r>
              <a:rPr lang="en-US"/>
              <a:t>Sasi          103            Madurai           7766553344</a:t>
            </a:r>
            <a:endParaRPr/>
          </a:p>
          <a:p>
            <a:pPr indent="-342900" lvl="0" marL="342900" rtl="0" algn="l">
              <a:spcBef>
                <a:spcPts val="592"/>
              </a:spcBef>
              <a:spcAft>
                <a:spcPts val="0"/>
              </a:spcAft>
              <a:buClr>
                <a:schemeClr val="dk1"/>
              </a:buClr>
              <a:buSzPct val="100000"/>
              <a:buChar char="•"/>
            </a:pPr>
            <a:r>
              <a:rPr lang="en-US"/>
              <a:t>Ravi          104            Salem               8989898989</a:t>
            </a:r>
            <a:endParaRPr/>
          </a:p>
          <a:p>
            <a:pPr indent="-342900" lvl="0" marL="342900" rtl="0" algn="l">
              <a:spcBef>
                <a:spcPts val="592"/>
              </a:spcBef>
              <a:spcAft>
                <a:spcPts val="0"/>
              </a:spcAft>
              <a:buClr>
                <a:schemeClr val="dk1"/>
              </a:buClr>
              <a:buSzPct val="100000"/>
              <a:buChar char="•"/>
            </a:pPr>
            <a:r>
              <a:rPr lang="en-US"/>
              <a:t>Sumathi   105      Kanchipuram         8989856868</a:t>
            </a:r>
            <a:endParaRPr/>
          </a:p>
          <a:p>
            <a:pPr indent="-342900" lvl="0" marL="342900" rtl="0" algn="l">
              <a:spcBef>
                <a:spcPts val="592"/>
              </a:spcBef>
              <a:spcAft>
                <a:spcPts val="0"/>
              </a:spcAft>
              <a:buClr>
                <a:schemeClr val="dk1"/>
              </a:buClr>
              <a:buSzPct val="100000"/>
              <a:buNone/>
            </a:pPr>
            <a:r>
              <a:rPr lang="en-US"/>
              <a:t> </a:t>
            </a:r>
            <a:endParaRPr/>
          </a:p>
          <a:p>
            <a:pPr indent="-342900" lvl="0" marL="342900" rtl="0" algn="l">
              <a:spcBef>
                <a:spcPts val="592"/>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None/>
            </a:pPr>
            <a:r>
              <a:t/>
            </a:r>
            <a:endParaRPr/>
          </a:p>
        </p:txBody>
      </p:sp>
      <p:sp>
        <p:nvSpPr>
          <p:cNvPr id="546" name="Google Shape;546;p7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73"/>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Subqueries</a:t>
            </a:r>
            <a:endParaRPr/>
          </a:p>
        </p:txBody>
      </p:sp>
      <p:sp>
        <p:nvSpPr>
          <p:cNvPr id="552" name="Google Shape;552;p7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STUDENT TABLE</a:t>
            </a:r>
            <a:endParaRPr/>
          </a:p>
          <a:p>
            <a:pPr indent="-342900" lvl="0" marL="342900" rtl="0" algn="l">
              <a:spcBef>
                <a:spcPts val="640"/>
              </a:spcBef>
              <a:spcAft>
                <a:spcPts val="0"/>
              </a:spcAft>
              <a:buClr>
                <a:schemeClr val="dk1"/>
              </a:buClr>
              <a:buSzPts val="3200"/>
              <a:buChar char="•"/>
            </a:pPr>
            <a:r>
              <a:rPr lang="en-US"/>
              <a:t>NAME        ROLL_NO           SECTION</a:t>
            </a:r>
            <a:endParaRPr/>
          </a:p>
          <a:p>
            <a:pPr indent="-342900" lvl="0" marL="342900" rtl="0" algn="l">
              <a:spcBef>
                <a:spcPts val="640"/>
              </a:spcBef>
              <a:spcAft>
                <a:spcPts val="0"/>
              </a:spcAft>
              <a:buClr>
                <a:schemeClr val="dk1"/>
              </a:buClr>
              <a:buSzPts val="3200"/>
              <a:buChar char="•"/>
            </a:pPr>
            <a:r>
              <a:rPr lang="en-US"/>
              <a:t>Ravi               104                         A</a:t>
            </a:r>
            <a:endParaRPr/>
          </a:p>
          <a:p>
            <a:pPr indent="-342900" lvl="0" marL="342900" rtl="0" algn="l">
              <a:spcBef>
                <a:spcPts val="640"/>
              </a:spcBef>
              <a:spcAft>
                <a:spcPts val="0"/>
              </a:spcAft>
              <a:buClr>
                <a:schemeClr val="dk1"/>
              </a:buClr>
              <a:buSzPts val="3200"/>
              <a:buChar char="•"/>
            </a:pPr>
            <a:r>
              <a:rPr lang="en-US"/>
              <a:t>Sumathi        105                         B</a:t>
            </a:r>
            <a:endParaRPr/>
          </a:p>
          <a:p>
            <a:pPr indent="-342900" lvl="0" marL="342900" rtl="0" algn="l">
              <a:spcBef>
                <a:spcPts val="640"/>
              </a:spcBef>
              <a:spcAft>
                <a:spcPts val="0"/>
              </a:spcAft>
              <a:buClr>
                <a:schemeClr val="dk1"/>
              </a:buClr>
              <a:buSzPts val="3200"/>
              <a:buChar char="•"/>
            </a:pPr>
            <a:r>
              <a:rPr lang="en-US"/>
              <a:t>Raj                 102                         A</a:t>
            </a:r>
            <a:endParaRPr/>
          </a:p>
          <a:p>
            <a:pPr indent="-342900" lvl="0" marL="342900" rtl="0" algn="l">
              <a:spcBef>
                <a:spcPts val="640"/>
              </a:spcBef>
              <a:spcAft>
                <a:spcPts val="0"/>
              </a:spcAft>
              <a:buClr>
                <a:schemeClr val="dk1"/>
              </a:buClr>
              <a:buSzPts val="3200"/>
              <a:buNone/>
            </a:pPr>
            <a:r>
              <a:rPr lang="en-US"/>
              <a:t> </a:t>
            </a:r>
            <a:endParaRPr/>
          </a:p>
          <a:p>
            <a:pPr indent="-342900" lvl="0" marL="342900" rtl="0" algn="l">
              <a:spcBef>
                <a:spcPts val="640"/>
              </a:spcBef>
              <a:spcAft>
                <a:spcPts val="0"/>
              </a:spcAft>
              <a:buClr>
                <a:schemeClr val="dk1"/>
              </a:buClr>
              <a:buSzPts val="3200"/>
              <a:buNone/>
            </a:pPr>
            <a:r>
              <a:t/>
            </a:r>
            <a:endParaRPr/>
          </a:p>
        </p:txBody>
      </p:sp>
      <p:sp>
        <p:nvSpPr>
          <p:cNvPr id="553" name="Google Shape;553;p7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74"/>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Subqueries</a:t>
            </a:r>
            <a:endParaRPr/>
          </a:p>
        </p:txBody>
      </p:sp>
      <p:sp>
        <p:nvSpPr>
          <p:cNvPr id="559" name="Google Shape;559;p7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To display NAME, LOCATION, PHONE_NUMBER of the students from DATABASE table whose section is A</a:t>
            </a:r>
            <a:endParaRPr/>
          </a:p>
          <a:p>
            <a:pPr indent="-342900" lvl="0" marL="342900" rtl="0" algn="l">
              <a:spcBef>
                <a:spcPts val="640"/>
              </a:spcBef>
              <a:spcAft>
                <a:spcPts val="0"/>
              </a:spcAft>
              <a:buClr>
                <a:schemeClr val="dk1"/>
              </a:buClr>
              <a:buSzPts val="3200"/>
              <a:buChar char="•"/>
            </a:pPr>
            <a:r>
              <a:rPr lang="en-US"/>
              <a:t>Select NAME, LOCATION, PHONE_NUMBER from DATABASE WHERE ROLL_NO IN</a:t>
            </a:r>
            <a:endParaRPr/>
          </a:p>
          <a:p>
            <a:pPr indent="-342900" lvl="0" marL="342900" rtl="0" algn="l">
              <a:spcBef>
                <a:spcPts val="640"/>
              </a:spcBef>
              <a:spcAft>
                <a:spcPts val="0"/>
              </a:spcAft>
              <a:buClr>
                <a:schemeClr val="dk1"/>
              </a:buClr>
              <a:buSzPts val="3200"/>
              <a:buNone/>
            </a:pPr>
            <a:r>
              <a:rPr lang="en-US"/>
              <a:t>   (SELECT ROLL_NO from STUDENT where SECTION=’A’); </a:t>
            </a:r>
            <a:endParaRPr/>
          </a:p>
          <a:p>
            <a:pPr indent="-342900" lvl="0" marL="342900" rtl="0" algn="l">
              <a:spcBef>
                <a:spcPts val="640"/>
              </a:spcBef>
              <a:spcAft>
                <a:spcPts val="0"/>
              </a:spcAft>
              <a:buClr>
                <a:schemeClr val="dk1"/>
              </a:buClr>
              <a:buSzPts val="3200"/>
              <a:buNone/>
            </a:pPr>
            <a:r>
              <a:t/>
            </a:r>
            <a:endParaRPr/>
          </a:p>
        </p:txBody>
      </p:sp>
      <p:sp>
        <p:nvSpPr>
          <p:cNvPr id="560" name="Google Shape;560;p7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75"/>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Subqueries</a:t>
            </a:r>
            <a:endParaRPr/>
          </a:p>
        </p:txBody>
      </p:sp>
      <p:sp>
        <p:nvSpPr>
          <p:cNvPr id="566" name="Google Shape;566;p7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b="1" lang="en-US"/>
              <a:t>Explanation :</a:t>
            </a:r>
            <a:r>
              <a:rPr lang="en-US"/>
              <a:t> First subquery executes “ SELECT ROLL_NO from STUDENT where SECTION=’A’ ” returns ROLL_NO from STUDENT table whose SECTION is ‘A’.Then outer-query executes it and return the NAME, LOCATION, PHONE_NUMBER from the DATABASE table of the student whose ROLL_NO is returned from inner subquery.</a:t>
            </a:r>
            <a:endParaRPr/>
          </a:p>
          <a:p>
            <a:pPr indent="-342900" lvl="0" marL="342900" rtl="0" algn="l">
              <a:spcBef>
                <a:spcPts val="640"/>
              </a:spcBef>
              <a:spcAft>
                <a:spcPts val="0"/>
              </a:spcAft>
              <a:buClr>
                <a:schemeClr val="dk1"/>
              </a:buClr>
              <a:buSzPts val="3200"/>
              <a:buNone/>
            </a:pPr>
            <a:r>
              <a:t/>
            </a:r>
            <a:endParaRPr/>
          </a:p>
        </p:txBody>
      </p:sp>
      <p:sp>
        <p:nvSpPr>
          <p:cNvPr id="567" name="Google Shape;567;p7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76"/>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Subqueries</a:t>
            </a:r>
            <a:endParaRPr/>
          </a:p>
        </p:txBody>
      </p:sp>
      <p:sp>
        <p:nvSpPr>
          <p:cNvPr id="573" name="Google Shape;573;p7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Output:</a:t>
            </a:r>
            <a:endParaRPr/>
          </a:p>
          <a:p>
            <a:pPr indent="-342900" lvl="0" marL="342900" rtl="0" algn="l">
              <a:spcBef>
                <a:spcPts val="640"/>
              </a:spcBef>
              <a:spcAft>
                <a:spcPts val="0"/>
              </a:spcAft>
              <a:buClr>
                <a:schemeClr val="dk1"/>
              </a:buClr>
              <a:buSzPts val="3200"/>
              <a:buChar char="•"/>
            </a:pPr>
            <a:r>
              <a:rPr lang="en-US"/>
              <a:t>NAME    ROLL_NO LOCATION  PHONENUMBER</a:t>
            </a:r>
            <a:endParaRPr/>
          </a:p>
          <a:p>
            <a:pPr indent="-342900" lvl="0" marL="342900" rtl="0" algn="l">
              <a:spcBef>
                <a:spcPts val="640"/>
              </a:spcBef>
              <a:spcAft>
                <a:spcPts val="0"/>
              </a:spcAft>
              <a:buClr>
                <a:schemeClr val="dk1"/>
              </a:buClr>
              <a:buSzPts val="3200"/>
              <a:buChar char="•"/>
            </a:pPr>
            <a:r>
              <a:rPr lang="en-US"/>
              <a:t>Ravi           104         Salem       8989898989</a:t>
            </a:r>
            <a:endParaRPr/>
          </a:p>
          <a:p>
            <a:pPr indent="-342900" lvl="0" marL="342900" rtl="0" algn="l">
              <a:spcBef>
                <a:spcPts val="640"/>
              </a:spcBef>
              <a:spcAft>
                <a:spcPts val="0"/>
              </a:spcAft>
              <a:buClr>
                <a:schemeClr val="dk1"/>
              </a:buClr>
              <a:buSzPts val="3200"/>
              <a:buChar char="•"/>
            </a:pPr>
            <a:r>
              <a:rPr lang="en-US"/>
              <a:t>Raj             102        Coimbatore 8877665544</a:t>
            </a:r>
            <a:endParaRPr/>
          </a:p>
          <a:p>
            <a:pPr indent="-342900" lvl="0" marL="342900" rtl="0" algn="l">
              <a:spcBef>
                <a:spcPts val="640"/>
              </a:spcBef>
              <a:spcAft>
                <a:spcPts val="0"/>
              </a:spcAft>
              <a:buClr>
                <a:schemeClr val="dk1"/>
              </a:buClr>
              <a:buSzPts val="3200"/>
              <a:buNone/>
            </a:pPr>
            <a:r>
              <a:t/>
            </a:r>
            <a:endParaRPr/>
          </a:p>
        </p:txBody>
      </p:sp>
      <p:sp>
        <p:nvSpPr>
          <p:cNvPr id="574" name="Google Shape;574;p7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77"/>
          <p:cNvSpPr txBox="1"/>
          <p:nvPr>
            <p:ph type="title"/>
          </p:nvPr>
        </p:nvSpPr>
        <p:spPr>
          <a:xfrm>
            <a:off x="1469231" y="1496616"/>
            <a:ext cx="61722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Calibri"/>
              <a:buNone/>
            </a:pPr>
            <a:r>
              <a:rPr lang="en-US" sz="2400"/>
              <a:t> NESTED QUERIES</a:t>
            </a:r>
            <a:endParaRPr/>
          </a:p>
        </p:txBody>
      </p:sp>
      <p:sp>
        <p:nvSpPr>
          <p:cNvPr id="580" name="Google Shape;580;p77"/>
          <p:cNvSpPr/>
          <p:nvPr/>
        </p:nvSpPr>
        <p:spPr>
          <a:xfrm>
            <a:off x="1469232" y="2414046"/>
            <a:ext cx="6531769" cy="430117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 A </a:t>
            </a:r>
            <a:r>
              <a:rPr b="1" lang="en-US" sz="2000">
                <a:solidFill>
                  <a:schemeClr val="dk1"/>
                </a:solidFill>
                <a:latin typeface="Arial"/>
                <a:ea typeface="Arial"/>
                <a:cs typeface="Arial"/>
                <a:sym typeface="Arial"/>
              </a:rPr>
              <a:t>Subquery</a:t>
            </a:r>
            <a:r>
              <a:rPr lang="en-US" sz="2000">
                <a:solidFill>
                  <a:schemeClr val="dk1"/>
                </a:solidFill>
                <a:latin typeface="Arial"/>
                <a:ea typeface="Arial"/>
                <a:cs typeface="Arial"/>
                <a:sym typeface="Arial"/>
              </a:rPr>
              <a:t> or Inner query or a Nested query is a query within another SQL query and embedded within the WHERE clause. </a:t>
            </a:r>
            <a:endParaRPr/>
          </a:p>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 </a:t>
            </a:r>
            <a:r>
              <a:rPr b="1" lang="en-US" sz="2000">
                <a:solidFill>
                  <a:schemeClr val="dk1"/>
                </a:solidFill>
                <a:latin typeface="Arial"/>
                <a:ea typeface="Arial"/>
                <a:cs typeface="Arial"/>
                <a:sym typeface="Arial"/>
              </a:rPr>
              <a:t>subquery</a:t>
            </a:r>
            <a:r>
              <a:rPr lang="en-US" sz="2000">
                <a:solidFill>
                  <a:schemeClr val="dk1"/>
                </a:solidFill>
                <a:latin typeface="Arial"/>
                <a:ea typeface="Arial"/>
                <a:cs typeface="Arial"/>
                <a:sym typeface="Arial"/>
              </a:rPr>
              <a:t> is used to return data that will be used in the main query as a condition to further restrict the data to be retrieved</a:t>
            </a:r>
            <a:endParaRPr/>
          </a:p>
          <a:p>
            <a:pPr indent="0" lvl="0" marL="0" marR="0" rtl="0" algn="l">
              <a:spcBef>
                <a:spcPts val="0"/>
              </a:spcBef>
              <a:spcAft>
                <a:spcPts val="0"/>
              </a:spcAft>
              <a:buClr>
                <a:schemeClr val="dk1"/>
              </a:buClr>
              <a:buSzPts val="2000"/>
              <a:buFont typeface="Arial"/>
              <a:buNone/>
            </a:pPr>
            <a:r>
              <a:t/>
            </a:r>
            <a:endParaRPr b="1" sz="20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2000"/>
              <a:buFont typeface="Arial"/>
              <a:buNone/>
            </a:pPr>
            <a:r>
              <a:rPr b="1" lang="en-US" sz="2000">
                <a:solidFill>
                  <a:schemeClr val="dk1"/>
                </a:solidFill>
                <a:latin typeface="Arial"/>
                <a:ea typeface="Arial"/>
                <a:cs typeface="Arial"/>
                <a:sym typeface="Arial"/>
              </a:rPr>
              <a:t>Syntax:</a:t>
            </a:r>
            <a:endParaRPr/>
          </a:p>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SELECT column_name [, column_name ] FROM table1 [, table2 ] WHERE column_name OPERATOR (SELECT column_name [, column_name ] FROM table1 [, table2 ] [WHERE] condition)</a:t>
            </a:r>
            <a:endParaRPr b="1" sz="20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2000"/>
              <a:buFont typeface="Arial"/>
              <a:buNone/>
            </a:pPr>
            <a:r>
              <a:t/>
            </a:r>
            <a:endParaRPr b="1" sz="20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350"/>
              <a:buFont typeface="Arial"/>
              <a:buNone/>
            </a:pPr>
            <a:r>
              <a:t/>
            </a:r>
            <a:endParaRPr sz="1350">
              <a:solidFill>
                <a:schemeClr val="dk1"/>
              </a:solidFill>
              <a:latin typeface="Arial"/>
              <a:ea typeface="Arial"/>
              <a:cs typeface="Arial"/>
              <a:sym typeface="Arial"/>
            </a:endParaRPr>
          </a:p>
        </p:txBody>
      </p:sp>
      <p:sp>
        <p:nvSpPr>
          <p:cNvPr id="581" name="Google Shape;581;p7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78"/>
          <p:cNvSpPr txBox="1"/>
          <p:nvPr>
            <p:ph type="title"/>
          </p:nvPr>
        </p:nvSpPr>
        <p:spPr>
          <a:xfrm>
            <a:off x="1469231" y="1496616"/>
            <a:ext cx="61722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Calibri"/>
              <a:buNone/>
            </a:pPr>
            <a:r>
              <a:rPr lang="en-US" sz="2400"/>
              <a:t>SUB-QUERIES OR NESTED QUERIES</a:t>
            </a:r>
            <a:endParaRPr/>
          </a:p>
        </p:txBody>
      </p:sp>
      <p:sp>
        <p:nvSpPr>
          <p:cNvPr id="587" name="Google Shape;587;p78"/>
          <p:cNvSpPr/>
          <p:nvPr/>
        </p:nvSpPr>
        <p:spPr>
          <a:xfrm>
            <a:off x="1469232" y="2414046"/>
            <a:ext cx="6531769" cy="2462213"/>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lang="en-US" sz="1400">
                <a:solidFill>
                  <a:schemeClr val="dk1"/>
                </a:solidFill>
                <a:latin typeface="Arial"/>
                <a:ea typeface="Arial"/>
                <a:cs typeface="Arial"/>
                <a:sym typeface="Arial"/>
              </a:rPr>
              <a:t> </a:t>
            </a:r>
            <a:endParaRPr/>
          </a:p>
          <a:p>
            <a:pPr indent="0" lvl="0" marL="0" marR="0" rtl="0" algn="l">
              <a:spcBef>
                <a:spcPts val="0"/>
              </a:spcBef>
              <a:spcAft>
                <a:spcPts val="0"/>
              </a:spcAft>
              <a:buClr>
                <a:schemeClr val="dk1"/>
              </a:buClr>
              <a:buSzPts val="1400"/>
              <a:buFont typeface="Arial"/>
              <a:buNone/>
            </a:pPr>
            <a:r>
              <a:rPr lang="en-US" sz="1400">
                <a:solidFill>
                  <a:schemeClr val="dk1"/>
                </a:solidFill>
                <a:latin typeface="Arial"/>
                <a:ea typeface="Arial"/>
                <a:cs typeface="Arial"/>
                <a:sym typeface="Arial"/>
              </a:rPr>
              <a:t>ID | NAME | AGE | ADDRESS | SALARY | </a:t>
            </a:r>
            <a:endParaRPr/>
          </a:p>
          <a:p>
            <a:pPr indent="0" lvl="0" marL="0" marR="0" rtl="0" algn="l">
              <a:spcBef>
                <a:spcPts val="0"/>
              </a:spcBef>
              <a:spcAft>
                <a:spcPts val="0"/>
              </a:spcAft>
              <a:buClr>
                <a:schemeClr val="dk1"/>
              </a:buClr>
              <a:buSzPts val="1400"/>
              <a:buFont typeface="Arial"/>
              <a:buNone/>
            </a:pPr>
            <a:r>
              <a:rPr lang="en-US" sz="1400">
                <a:solidFill>
                  <a:schemeClr val="dk1"/>
                </a:solidFill>
                <a:latin typeface="Arial"/>
                <a:ea typeface="Arial"/>
                <a:cs typeface="Arial"/>
                <a:sym typeface="Arial"/>
              </a:rPr>
              <a:t>+----+----------+-----+-----------+----------+</a:t>
            </a:r>
            <a:endParaRPr/>
          </a:p>
          <a:p>
            <a:pPr indent="0" lvl="0" marL="0" marR="0" rtl="0" algn="l">
              <a:spcBef>
                <a:spcPts val="0"/>
              </a:spcBef>
              <a:spcAft>
                <a:spcPts val="0"/>
              </a:spcAft>
              <a:buClr>
                <a:schemeClr val="dk1"/>
              </a:buClr>
              <a:buSzPts val="1400"/>
              <a:buFont typeface="Arial"/>
              <a:buNone/>
            </a:pPr>
            <a:r>
              <a:rPr lang="en-US" sz="1400">
                <a:solidFill>
                  <a:schemeClr val="dk1"/>
                </a:solidFill>
                <a:latin typeface="Arial"/>
                <a:ea typeface="Arial"/>
                <a:cs typeface="Arial"/>
                <a:sym typeface="Arial"/>
              </a:rPr>
              <a:t> | 1 | Ramesh | 35 | Ahmedabad | 2000.00 | </a:t>
            </a:r>
            <a:endParaRPr/>
          </a:p>
          <a:p>
            <a:pPr indent="0" lvl="0" marL="0" marR="0" rtl="0" algn="l">
              <a:spcBef>
                <a:spcPts val="0"/>
              </a:spcBef>
              <a:spcAft>
                <a:spcPts val="0"/>
              </a:spcAft>
              <a:buClr>
                <a:schemeClr val="dk1"/>
              </a:buClr>
              <a:buSzPts val="1400"/>
              <a:buFont typeface="Arial"/>
              <a:buNone/>
            </a:pPr>
            <a:r>
              <a:rPr lang="en-US" sz="1400">
                <a:solidFill>
                  <a:schemeClr val="dk1"/>
                </a:solidFill>
                <a:latin typeface="Arial"/>
                <a:ea typeface="Arial"/>
                <a:cs typeface="Arial"/>
                <a:sym typeface="Arial"/>
              </a:rPr>
              <a:t>| 2 | Khilan | 25 | Delhi | 1500.00 |</a:t>
            </a:r>
            <a:endParaRPr/>
          </a:p>
          <a:p>
            <a:pPr indent="0" lvl="0" marL="0" marR="0" rtl="0" algn="l">
              <a:spcBef>
                <a:spcPts val="0"/>
              </a:spcBef>
              <a:spcAft>
                <a:spcPts val="0"/>
              </a:spcAft>
              <a:buClr>
                <a:schemeClr val="dk1"/>
              </a:buClr>
              <a:buSzPts val="1400"/>
              <a:buFont typeface="Arial"/>
              <a:buNone/>
            </a:pPr>
            <a:r>
              <a:rPr lang="en-US" sz="1400">
                <a:solidFill>
                  <a:schemeClr val="dk1"/>
                </a:solidFill>
                <a:latin typeface="Arial"/>
                <a:ea typeface="Arial"/>
                <a:cs typeface="Arial"/>
                <a:sym typeface="Arial"/>
              </a:rPr>
              <a:t> | 3 | kaushik | 23 | Kota | 2000.00 | </a:t>
            </a:r>
            <a:endParaRPr/>
          </a:p>
          <a:p>
            <a:pPr indent="0" lvl="0" marL="0" marR="0" rtl="0" algn="l">
              <a:spcBef>
                <a:spcPts val="0"/>
              </a:spcBef>
              <a:spcAft>
                <a:spcPts val="0"/>
              </a:spcAft>
              <a:buClr>
                <a:schemeClr val="dk1"/>
              </a:buClr>
              <a:buSzPts val="1400"/>
              <a:buFont typeface="Arial"/>
              <a:buNone/>
            </a:pPr>
            <a:r>
              <a:rPr lang="en-US" sz="1400">
                <a:solidFill>
                  <a:schemeClr val="dk1"/>
                </a:solidFill>
                <a:latin typeface="Arial"/>
                <a:ea typeface="Arial"/>
                <a:cs typeface="Arial"/>
                <a:sym typeface="Arial"/>
              </a:rPr>
              <a:t>| 4 | Chaitali | 25 | Mumbai | 6500.00 | </a:t>
            </a:r>
            <a:endParaRPr/>
          </a:p>
          <a:p>
            <a:pPr indent="0" lvl="0" marL="0" marR="0" rtl="0" algn="l">
              <a:spcBef>
                <a:spcPts val="0"/>
              </a:spcBef>
              <a:spcAft>
                <a:spcPts val="0"/>
              </a:spcAft>
              <a:buClr>
                <a:schemeClr val="dk1"/>
              </a:buClr>
              <a:buSzPts val="1400"/>
              <a:buFont typeface="Arial"/>
              <a:buNone/>
            </a:pPr>
            <a:r>
              <a:rPr lang="en-US" sz="1400">
                <a:solidFill>
                  <a:schemeClr val="dk1"/>
                </a:solidFill>
                <a:latin typeface="Arial"/>
                <a:ea typeface="Arial"/>
                <a:cs typeface="Arial"/>
                <a:sym typeface="Arial"/>
              </a:rPr>
              <a:t>| 5 | Hardik | 27 | Bhopal | 8500.00 | </a:t>
            </a:r>
            <a:endParaRPr/>
          </a:p>
          <a:p>
            <a:pPr indent="0" lvl="0" marL="0" marR="0" rtl="0" algn="l">
              <a:spcBef>
                <a:spcPts val="0"/>
              </a:spcBef>
              <a:spcAft>
                <a:spcPts val="0"/>
              </a:spcAft>
              <a:buClr>
                <a:schemeClr val="dk1"/>
              </a:buClr>
              <a:buSzPts val="1400"/>
              <a:buFont typeface="Arial"/>
              <a:buNone/>
            </a:pPr>
            <a:r>
              <a:rPr lang="en-US" sz="1400">
                <a:solidFill>
                  <a:schemeClr val="dk1"/>
                </a:solidFill>
                <a:latin typeface="Arial"/>
                <a:ea typeface="Arial"/>
                <a:cs typeface="Arial"/>
                <a:sym typeface="Arial"/>
              </a:rPr>
              <a:t>| 6 | Komal | 22 | MP | 4500.00 |</a:t>
            </a:r>
            <a:endParaRPr/>
          </a:p>
          <a:p>
            <a:pPr indent="0" lvl="0" marL="0" marR="0" rtl="0" algn="l">
              <a:spcBef>
                <a:spcPts val="0"/>
              </a:spcBef>
              <a:spcAft>
                <a:spcPts val="0"/>
              </a:spcAft>
              <a:buClr>
                <a:schemeClr val="dk1"/>
              </a:buClr>
              <a:buSzPts val="1400"/>
              <a:buFont typeface="Arial"/>
              <a:buNone/>
            </a:pPr>
            <a:r>
              <a:rPr lang="en-US" sz="1400">
                <a:solidFill>
                  <a:schemeClr val="dk1"/>
                </a:solidFill>
                <a:latin typeface="Arial"/>
                <a:ea typeface="Arial"/>
                <a:cs typeface="Arial"/>
                <a:sym typeface="Arial"/>
              </a:rPr>
              <a:t> | 7 | Muffy | 24 | Indore | 10000.00 | </a:t>
            </a:r>
            <a:endParaRPr/>
          </a:p>
          <a:p>
            <a:pPr indent="0" lvl="0" marL="0" marR="0" rtl="0" algn="l">
              <a:spcBef>
                <a:spcPts val="0"/>
              </a:spcBef>
              <a:spcAft>
                <a:spcPts val="0"/>
              </a:spcAft>
              <a:buClr>
                <a:schemeClr val="dk1"/>
              </a:buClr>
              <a:buSzPts val="1400"/>
              <a:buFont typeface="Arial"/>
              <a:buNone/>
            </a:pPr>
            <a:r>
              <a:rPr lang="en-US" sz="1400">
                <a:solidFill>
                  <a:schemeClr val="dk1"/>
                </a:solidFill>
                <a:latin typeface="Arial"/>
                <a:ea typeface="Arial"/>
                <a:cs typeface="Arial"/>
                <a:sym typeface="Arial"/>
              </a:rPr>
              <a:t>+----+----------+-----+-----------+----------+</a:t>
            </a:r>
            <a:endParaRPr b="1" sz="1350">
              <a:solidFill>
                <a:schemeClr val="dk1"/>
              </a:solidFill>
              <a:latin typeface="Arial"/>
              <a:ea typeface="Arial"/>
              <a:cs typeface="Arial"/>
              <a:sym typeface="Arial"/>
            </a:endParaRPr>
          </a:p>
        </p:txBody>
      </p:sp>
      <p:sp>
        <p:nvSpPr>
          <p:cNvPr id="588" name="Google Shape;588;p7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79"/>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594" name="Google Shape;594;p7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SQL&gt; SELECT * FROM CUSTOMERS WHERE ID IN (SELECT ID FROM CUSTOMERS WHERE SALARY &gt; 4500)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8"/>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DCL</a:t>
            </a:r>
            <a:br>
              <a:rPr lang="en-US">
                <a:latin typeface="Times New Roman"/>
                <a:ea typeface="Times New Roman"/>
                <a:cs typeface="Times New Roman"/>
                <a:sym typeface="Times New Roman"/>
              </a:rPr>
            </a:br>
            <a:r>
              <a:rPr lang="en-US">
                <a:solidFill>
                  <a:srgbClr val="003399"/>
                </a:solidFill>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130" name="Google Shape;130;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600"/>
              <a:buChar char="•"/>
            </a:pPr>
            <a:r>
              <a:rPr lang="en-US" sz="2600">
                <a:latin typeface="Times New Roman"/>
                <a:ea typeface="Times New Roman"/>
                <a:cs typeface="Times New Roman"/>
                <a:sym typeface="Times New Roman"/>
              </a:rPr>
              <a:t>DCL is short name of </a:t>
            </a:r>
            <a:r>
              <a:rPr b="1" lang="en-US" sz="2600">
                <a:latin typeface="Times New Roman"/>
                <a:ea typeface="Times New Roman"/>
                <a:cs typeface="Times New Roman"/>
                <a:sym typeface="Times New Roman"/>
              </a:rPr>
              <a:t>Data Control Language</a:t>
            </a:r>
            <a:r>
              <a:rPr lang="en-US" sz="2600">
                <a:latin typeface="Times New Roman"/>
                <a:ea typeface="Times New Roman"/>
                <a:cs typeface="Times New Roman"/>
                <a:sym typeface="Times New Roman"/>
              </a:rPr>
              <a:t> which includes commands such as GRANT and mostly concerned with rights, permissions and other controls of the database system.</a:t>
            </a:r>
            <a:endParaRPr/>
          </a:p>
          <a:p>
            <a:pPr indent="-342900" lvl="0" marL="342900" rtl="0" algn="just">
              <a:spcBef>
                <a:spcPts val="520"/>
              </a:spcBef>
              <a:spcAft>
                <a:spcPts val="0"/>
              </a:spcAft>
              <a:buClr>
                <a:schemeClr val="dk1"/>
              </a:buClr>
              <a:buSzPts val="2600"/>
              <a:buChar char="•"/>
            </a:pPr>
            <a:r>
              <a:rPr lang="en-US" sz="2600">
                <a:latin typeface="Times New Roman"/>
                <a:ea typeface="Times New Roman"/>
                <a:cs typeface="Times New Roman"/>
                <a:sym typeface="Times New Roman"/>
              </a:rPr>
              <a:t>GRANT - allow users access privileges to the database</a:t>
            </a:r>
            <a:endParaRPr/>
          </a:p>
          <a:p>
            <a:pPr indent="-342900" lvl="0" marL="342900" rtl="0" algn="just">
              <a:spcBef>
                <a:spcPts val="520"/>
              </a:spcBef>
              <a:spcAft>
                <a:spcPts val="0"/>
              </a:spcAft>
              <a:buClr>
                <a:schemeClr val="dk1"/>
              </a:buClr>
              <a:buSzPts val="2600"/>
              <a:buChar char="•"/>
            </a:pPr>
            <a:r>
              <a:rPr lang="en-US" sz="2600">
                <a:latin typeface="Times New Roman"/>
                <a:ea typeface="Times New Roman"/>
                <a:cs typeface="Times New Roman"/>
                <a:sym typeface="Times New Roman"/>
              </a:rPr>
              <a:t>REVOKE - withdraw users access privileges given by using the GRANT command</a:t>
            </a:r>
            <a:endParaRPr/>
          </a:p>
          <a:p>
            <a:pPr indent="0" lvl="0" marL="0" rtl="0" algn="l">
              <a:spcBef>
                <a:spcPts val="640"/>
              </a:spcBef>
              <a:spcAft>
                <a:spcPts val="0"/>
              </a:spcAft>
              <a:buClr>
                <a:schemeClr val="dk1"/>
              </a:buClr>
              <a:buSzPts val="3200"/>
              <a:buNone/>
            </a:pPr>
            <a:br>
              <a:rPr lang="en-US"/>
            </a:b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80"/>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600" name="Google Shape;600;p8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ID | NAME | AGE | ADDRESS | SALARY |</a:t>
            </a:r>
            <a:endParaRPr/>
          </a:p>
          <a:p>
            <a:pPr indent="-342900" lvl="0" marL="342900" rtl="0" algn="l">
              <a:spcBef>
                <a:spcPts val="640"/>
              </a:spcBef>
              <a:spcAft>
                <a:spcPts val="0"/>
              </a:spcAft>
              <a:buClr>
                <a:schemeClr val="dk1"/>
              </a:buClr>
              <a:buSzPts val="3200"/>
              <a:buNone/>
            </a:pPr>
            <a:r>
              <a:rPr lang="en-US"/>
              <a:t> +----+----------+-----+---------+----------+ </a:t>
            </a:r>
            <a:endParaRPr/>
          </a:p>
          <a:p>
            <a:pPr indent="-342900" lvl="0" marL="342900" rtl="0" algn="l">
              <a:spcBef>
                <a:spcPts val="640"/>
              </a:spcBef>
              <a:spcAft>
                <a:spcPts val="0"/>
              </a:spcAft>
              <a:buClr>
                <a:schemeClr val="dk1"/>
              </a:buClr>
              <a:buSzPts val="3200"/>
              <a:buNone/>
            </a:pPr>
            <a:r>
              <a:rPr lang="en-US"/>
              <a:t>| 4 | Chaitali | 25 | Mumbai | 6500.00 | </a:t>
            </a:r>
            <a:endParaRPr/>
          </a:p>
          <a:p>
            <a:pPr indent="-342900" lvl="0" marL="342900" rtl="0" algn="l">
              <a:spcBef>
                <a:spcPts val="640"/>
              </a:spcBef>
              <a:spcAft>
                <a:spcPts val="0"/>
              </a:spcAft>
              <a:buClr>
                <a:schemeClr val="dk1"/>
              </a:buClr>
              <a:buSzPts val="3200"/>
              <a:buNone/>
            </a:pPr>
            <a:r>
              <a:rPr lang="en-US"/>
              <a:t>| 5 | Hardik | 27 | Bhopal | 8500.00 | </a:t>
            </a:r>
            <a:endParaRPr/>
          </a:p>
          <a:p>
            <a:pPr indent="-342900" lvl="0" marL="342900" rtl="0" algn="l">
              <a:spcBef>
                <a:spcPts val="640"/>
              </a:spcBef>
              <a:spcAft>
                <a:spcPts val="0"/>
              </a:spcAft>
              <a:buClr>
                <a:schemeClr val="dk1"/>
              </a:buClr>
              <a:buSzPts val="3200"/>
              <a:buNone/>
            </a:pPr>
            <a:r>
              <a:rPr lang="en-US"/>
              <a:t>| 7 | Muffy | 24 | Indore | 10000.00 | </a:t>
            </a:r>
            <a:endParaRPr/>
          </a:p>
          <a:p>
            <a:pPr indent="-342900" lvl="0" marL="342900" rtl="0" algn="l">
              <a:spcBef>
                <a:spcPts val="640"/>
              </a:spcBef>
              <a:spcAft>
                <a:spcPts val="0"/>
              </a:spcAft>
              <a:buClr>
                <a:schemeClr val="dk1"/>
              </a:buClr>
              <a:buSzPts val="3200"/>
              <a:buNone/>
            </a:pPr>
            <a:r>
              <a:rPr lang="en-US"/>
              <a:t>+----+----------+-----+---------+----------+</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81"/>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CLAUSES IN SQL</a:t>
            </a:r>
            <a:endParaRPr/>
          </a:p>
        </p:txBody>
      </p:sp>
      <p:sp>
        <p:nvSpPr>
          <p:cNvPr id="606" name="Google Shape;606;p8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rPr lang="en-US"/>
              <a:t>CLAUSES USING IN SQL:</a:t>
            </a:r>
            <a:endParaRPr/>
          </a:p>
          <a:p>
            <a:pPr indent="0" lvl="0" marL="0" rtl="0" algn="l">
              <a:spcBef>
                <a:spcPts val="640"/>
              </a:spcBef>
              <a:spcAft>
                <a:spcPts val="0"/>
              </a:spcAft>
              <a:buClr>
                <a:schemeClr val="dk1"/>
              </a:buClr>
              <a:buSzPts val="3200"/>
              <a:buNone/>
            </a:pPr>
            <a:r>
              <a:rPr lang="en-US"/>
              <a:t>HAVING</a:t>
            </a:r>
            <a:endParaRPr/>
          </a:p>
          <a:p>
            <a:pPr indent="0" lvl="0" marL="0" rtl="0" algn="l">
              <a:spcBef>
                <a:spcPts val="640"/>
              </a:spcBef>
              <a:spcAft>
                <a:spcPts val="0"/>
              </a:spcAft>
              <a:buClr>
                <a:schemeClr val="dk1"/>
              </a:buClr>
              <a:buSzPts val="3200"/>
              <a:buNone/>
            </a:pPr>
            <a:r>
              <a:rPr lang="en-US"/>
              <a:t>GROUP BY</a:t>
            </a:r>
            <a:endParaRPr/>
          </a:p>
          <a:p>
            <a:pPr indent="0" lvl="0" marL="0" rtl="0" algn="l">
              <a:spcBef>
                <a:spcPts val="640"/>
              </a:spcBef>
              <a:spcAft>
                <a:spcPts val="0"/>
              </a:spcAft>
              <a:buClr>
                <a:schemeClr val="dk1"/>
              </a:buClr>
              <a:buSzPts val="3200"/>
              <a:buNone/>
            </a:pPr>
            <a:r>
              <a:rPr lang="en-US"/>
              <a:t>ORDER BY</a:t>
            </a:r>
            <a:endParaRPr/>
          </a:p>
        </p:txBody>
      </p:sp>
      <p:sp>
        <p:nvSpPr>
          <p:cNvPr id="607" name="Google Shape;607;p8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82"/>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Using Having  clause..</a:t>
            </a:r>
            <a:endParaRPr/>
          </a:p>
        </p:txBody>
      </p:sp>
      <p:sp>
        <p:nvSpPr>
          <p:cNvPr id="613" name="Google Shape;613;p8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lang="en-US"/>
              <a:t>The </a:t>
            </a:r>
            <a:r>
              <a:rPr b="1" lang="en-US"/>
              <a:t>HAVING Clause</a:t>
            </a:r>
            <a:r>
              <a:rPr lang="en-US"/>
              <a:t> enables you to specify conditions that filter which group results appear in the results.</a:t>
            </a:r>
            <a:endParaRPr/>
          </a:p>
          <a:p>
            <a:pPr indent="-342900" lvl="0" marL="342900" rtl="0" algn="l">
              <a:spcBef>
                <a:spcPts val="544"/>
              </a:spcBef>
              <a:spcAft>
                <a:spcPts val="0"/>
              </a:spcAft>
              <a:buClr>
                <a:schemeClr val="dk1"/>
              </a:buClr>
              <a:buSzPct val="100000"/>
              <a:buChar char="•"/>
            </a:pPr>
            <a:r>
              <a:rPr lang="en-US"/>
              <a:t>The WHERE clause places conditions on the selected columns, whereas the HAVING clause places conditions on groups created by the GROUP BY clause.</a:t>
            </a:r>
            <a:endParaRPr/>
          </a:p>
          <a:p>
            <a:pPr indent="-342900" lvl="0" marL="342900" rtl="0" algn="l">
              <a:spcBef>
                <a:spcPts val="544"/>
              </a:spcBef>
              <a:spcAft>
                <a:spcPts val="0"/>
              </a:spcAft>
              <a:buClr>
                <a:schemeClr val="dk1"/>
              </a:buClr>
              <a:buSzPct val="100000"/>
              <a:buChar char="•"/>
            </a:pPr>
            <a:r>
              <a:rPr lang="en-US"/>
              <a:t>The HAVING clause must follow the GROUP BY clause in a query and must also precede the ORDER BY clause if used. The following code block has the syntax of the SELECT statement including the HAVING clause −</a:t>
            </a:r>
            <a:endParaRPr/>
          </a:p>
          <a:p>
            <a:pPr indent="0" lvl="0" marL="0" rtl="0" algn="l">
              <a:spcBef>
                <a:spcPts val="544"/>
              </a:spcBef>
              <a:spcAft>
                <a:spcPts val="0"/>
              </a:spcAft>
              <a:buClr>
                <a:schemeClr val="dk1"/>
              </a:buClr>
              <a:buSzPct val="100000"/>
              <a:buNone/>
            </a:pPr>
            <a:r>
              <a:t/>
            </a:r>
            <a:endParaRPr/>
          </a:p>
        </p:txBody>
      </p:sp>
      <p:sp>
        <p:nvSpPr>
          <p:cNvPr id="614" name="Google Shape;614;p8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83"/>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Using Having  clause..</a:t>
            </a:r>
            <a:endParaRPr/>
          </a:p>
        </p:txBody>
      </p:sp>
      <p:sp>
        <p:nvSpPr>
          <p:cNvPr id="620" name="Google Shape;620;p8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Syntax</a:t>
            </a:r>
            <a:endParaRPr/>
          </a:p>
          <a:p>
            <a:pPr indent="-342900" lvl="0" marL="342900" rtl="0" algn="l">
              <a:spcBef>
                <a:spcPts val="640"/>
              </a:spcBef>
              <a:spcAft>
                <a:spcPts val="0"/>
              </a:spcAft>
              <a:buClr>
                <a:schemeClr val="dk1"/>
              </a:buClr>
              <a:buSzPts val="3200"/>
              <a:buChar char="•"/>
            </a:pPr>
            <a:r>
              <a:rPr lang="en-US"/>
              <a:t>The following code block shows the position of the HAVING Clause in a query.</a:t>
            </a:r>
            <a:endParaRPr/>
          </a:p>
          <a:p>
            <a:pPr indent="-342900" lvl="0" marL="342900" rtl="0" algn="l">
              <a:spcBef>
                <a:spcPts val="640"/>
              </a:spcBef>
              <a:spcAft>
                <a:spcPts val="0"/>
              </a:spcAft>
              <a:buClr>
                <a:schemeClr val="dk1"/>
              </a:buClr>
              <a:buSzPts val="3200"/>
              <a:buNone/>
            </a:pPr>
            <a:r>
              <a:rPr lang="en-US"/>
              <a:t>SELECT column1, column2 FROM table1, table2 WHERE [ conditions ] GROUP BY column1, column2 HAVING [ conditions ] ORDER BY column1, column2</a:t>
            </a:r>
            <a:endParaRPr/>
          </a:p>
          <a:p>
            <a:pPr indent="-342900" lvl="0" marL="34290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p:txBody>
      </p:sp>
      <p:sp>
        <p:nvSpPr>
          <p:cNvPr id="621" name="Google Shape;621;p8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84"/>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Using Having  clause..</a:t>
            </a:r>
            <a:endParaRPr/>
          </a:p>
        </p:txBody>
      </p:sp>
      <p:sp>
        <p:nvSpPr>
          <p:cNvPr id="627" name="Google Shape;627;p8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Example</a:t>
            </a:r>
            <a:endParaRPr/>
          </a:p>
          <a:p>
            <a:pPr indent="-342900" lvl="0" marL="342900" rtl="0" algn="l">
              <a:spcBef>
                <a:spcPts val="640"/>
              </a:spcBef>
              <a:spcAft>
                <a:spcPts val="0"/>
              </a:spcAft>
              <a:buClr>
                <a:schemeClr val="dk1"/>
              </a:buClr>
              <a:buSzPts val="3200"/>
              <a:buChar char="•"/>
            </a:pPr>
            <a:r>
              <a:rPr lang="en-US"/>
              <a:t>Consider the CUSTOMERS table having the following records.</a:t>
            </a:r>
            <a:endParaRPr/>
          </a:p>
          <a:p>
            <a:pPr indent="0" lvl="0" marL="0" rtl="0" algn="l">
              <a:spcBef>
                <a:spcPts val="640"/>
              </a:spcBef>
              <a:spcAft>
                <a:spcPts val="0"/>
              </a:spcAft>
              <a:buClr>
                <a:schemeClr val="dk1"/>
              </a:buClr>
              <a:buSzPts val="3200"/>
              <a:buNone/>
            </a:pPr>
            <a:r>
              <a:t/>
            </a:r>
            <a:endParaRPr/>
          </a:p>
        </p:txBody>
      </p:sp>
      <p:sp>
        <p:nvSpPr>
          <p:cNvPr id="628" name="Google Shape;628;p8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85"/>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Using Having  clause..</a:t>
            </a:r>
            <a:endParaRPr/>
          </a:p>
        </p:txBody>
      </p:sp>
      <p:sp>
        <p:nvSpPr>
          <p:cNvPr id="634" name="Google Shape;634;p8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chemeClr val="dk1"/>
              </a:buClr>
              <a:buSzPct val="100000"/>
              <a:buNone/>
            </a:pPr>
            <a:r>
              <a:rPr lang="en-US"/>
              <a:t>ID | NAME | AGE | ADDRESS | SALARY | </a:t>
            </a:r>
            <a:endParaRPr/>
          </a:p>
          <a:p>
            <a:pPr indent="0" lvl="0" marL="0" rtl="0" algn="l">
              <a:spcBef>
                <a:spcPts val="592"/>
              </a:spcBef>
              <a:spcAft>
                <a:spcPts val="0"/>
              </a:spcAft>
              <a:buClr>
                <a:schemeClr val="dk1"/>
              </a:buClr>
              <a:buSzPct val="100000"/>
              <a:buNone/>
            </a:pPr>
            <a:r>
              <a:rPr lang="en-US"/>
              <a:t>+----+----------+-----+-----------+----------+ </a:t>
            </a:r>
            <a:endParaRPr/>
          </a:p>
          <a:p>
            <a:pPr indent="0" lvl="0" marL="0" rtl="0" algn="l">
              <a:spcBef>
                <a:spcPts val="592"/>
              </a:spcBef>
              <a:spcAft>
                <a:spcPts val="0"/>
              </a:spcAft>
              <a:buClr>
                <a:schemeClr val="dk1"/>
              </a:buClr>
              <a:buSzPct val="100000"/>
              <a:buNone/>
            </a:pPr>
            <a:r>
              <a:rPr lang="en-US"/>
              <a:t>| 1 | Ramesh | 32 | Ahmedabad | 2000.00 | </a:t>
            </a:r>
            <a:endParaRPr/>
          </a:p>
          <a:p>
            <a:pPr indent="0" lvl="0" marL="0" rtl="0" algn="l">
              <a:spcBef>
                <a:spcPts val="592"/>
              </a:spcBef>
              <a:spcAft>
                <a:spcPts val="0"/>
              </a:spcAft>
              <a:buClr>
                <a:schemeClr val="dk1"/>
              </a:buClr>
              <a:buSzPct val="100000"/>
              <a:buNone/>
            </a:pPr>
            <a:r>
              <a:rPr lang="en-US"/>
              <a:t>| 2 | Khilan | 25 | Delhi | 1500.00 | </a:t>
            </a:r>
            <a:endParaRPr/>
          </a:p>
          <a:p>
            <a:pPr indent="0" lvl="0" marL="0" rtl="0" algn="l">
              <a:spcBef>
                <a:spcPts val="592"/>
              </a:spcBef>
              <a:spcAft>
                <a:spcPts val="0"/>
              </a:spcAft>
              <a:buClr>
                <a:schemeClr val="dk1"/>
              </a:buClr>
              <a:buSzPct val="100000"/>
              <a:buNone/>
            </a:pPr>
            <a:r>
              <a:rPr lang="en-US"/>
              <a:t>| 3 | kaushik | 23 | Kota | 2000.00 | </a:t>
            </a:r>
            <a:endParaRPr/>
          </a:p>
          <a:p>
            <a:pPr indent="0" lvl="0" marL="0" rtl="0" algn="l">
              <a:spcBef>
                <a:spcPts val="592"/>
              </a:spcBef>
              <a:spcAft>
                <a:spcPts val="0"/>
              </a:spcAft>
              <a:buClr>
                <a:schemeClr val="dk1"/>
              </a:buClr>
              <a:buSzPct val="100000"/>
              <a:buNone/>
            </a:pPr>
            <a:r>
              <a:rPr lang="en-US"/>
              <a:t>| 4 | Chaitali | 25 | Mumbai | 6500.00 |</a:t>
            </a:r>
            <a:endParaRPr/>
          </a:p>
          <a:p>
            <a:pPr indent="0" lvl="0" marL="0" rtl="0" algn="l">
              <a:spcBef>
                <a:spcPts val="592"/>
              </a:spcBef>
              <a:spcAft>
                <a:spcPts val="0"/>
              </a:spcAft>
              <a:buClr>
                <a:schemeClr val="dk1"/>
              </a:buClr>
              <a:buSzPct val="100000"/>
              <a:buNone/>
            </a:pPr>
            <a:r>
              <a:rPr lang="en-US"/>
              <a:t> | 5 | Hardik | 27 | Bhopal | 8500.00 | </a:t>
            </a:r>
            <a:endParaRPr/>
          </a:p>
          <a:p>
            <a:pPr indent="0" lvl="0" marL="0" rtl="0" algn="l">
              <a:spcBef>
                <a:spcPts val="592"/>
              </a:spcBef>
              <a:spcAft>
                <a:spcPts val="0"/>
              </a:spcAft>
              <a:buClr>
                <a:schemeClr val="dk1"/>
              </a:buClr>
              <a:buSzPct val="100000"/>
              <a:buNone/>
            </a:pPr>
            <a:r>
              <a:rPr lang="en-US"/>
              <a:t>| 6 | Komal | 22 | MP | 4500.00 | </a:t>
            </a:r>
            <a:endParaRPr/>
          </a:p>
          <a:p>
            <a:pPr indent="0" lvl="0" marL="0" rtl="0" algn="l">
              <a:spcBef>
                <a:spcPts val="592"/>
              </a:spcBef>
              <a:spcAft>
                <a:spcPts val="0"/>
              </a:spcAft>
              <a:buClr>
                <a:schemeClr val="dk1"/>
              </a:buClr>
              <a:buSzPct val="100000"/>
              <a:buNone/>
            </a:pPr>
            <a:r>
              <a:rPr lang="en-US"/>
              <a:t>| 7 | Muffy | 24 | Indore | 10000.00 |</a:t>
            </a:r>
            <a:endParaRPr/>
          </a:p>
        </p:txBody>
      </p:sp>
      <p:sp>
        <p:nvSpPr>
          <p:cNvPr id="635" name="Google Shape;635;p8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86"/>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Using Having  clause..</a:t>
            </a:r>
            <a:endParaRPr/>
          </a:p>
        </p:txBody>
      </p:sp>
      <p:sp>
        <p:nvSpPr>
          <p:cNvPr id="641" name="Google Shape;641;p8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Following is an example, which would display a record for a similar age count that would be more than or equal to 32.</a:t>
            </a:r>
            <a:endParaRPr/>
          </a:p>
          <a:p>
            <a:pPr indent="0" lvl="0" marL="0" rtl="0" algn="l">
              <a:spcBef>
                <a:spcPts val="640"/>
              </a:spcBef>
              <a:spcAft>
                <a:spcPts val="0"/>
              </a:spcAft>
              <a:buClr>
                <a:schemeClr val="dk1"/>
              </a:buClr>
              <a:buSzPts val="3200"/>
              <a:buNone/>
            </a:pPr>
            <a:r>
              <a:rPr lang="en-US"/>
              <a:t>SQL &gt; SELECT ID, NAME, AGE, ADDRESS, SALARY FROM CUSTOMERS GROUP BY age HAVING (age) &gt;= 32;</a:t>
            </a:r>
            <a:endParaRPr/>
          </a:p>
        </p:txBody>
      </p:sp>
      <p:sp>
        <p:nvSpPr>
          <p:cNvPr id="642" name="Google Shape;642;p8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87"/>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Using Having  clause..</a:t>
            </a:r>
            <a:endParaRPr/>
          </a:p>
        </p:txBody>
      </p:sp>
      <p:sp>
        <p:nvSpPr>
          <p:cNvPr id="648" name="Google Shape;648;p8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ID | NAME | AGE | ADDRESS | SALARY | </a:t>
            </a:r>
            <a:endParaRPr/>
          </a:p>
          <a:p>
            <a:pPr indent="0" lvl="0" marL="0" rtl="0" algn="l">
              <a:spcBef>
                <a:spcPts val="640"/>
              </a:spcBef>
              <a:spcAft>
                <a:spcPts val="0"/>
              </a:spcAft>
              <a:buClr>
                <a:schemeClr val="dk1"/>
              </a:buClr>
              <a:buSzPts val="3200"/>
              <a:buNone/>
            </a:pPr>
            <a:r>
              <a:rPr lang="en-US"/>
              <a:t>+----+--------+-----+---------+---------+ </a:t>
            </a:r>
            <a:endParaRPr/>
          </a:p>
          <a:p>
            <a:pPr indent="0" lvl="0" marL="0" rtl="0" algn="l">
              <a:spcBef>
                <a:spcPts val="640"/>
              </a:spcBef>
              <a:spcAft>
                <a:spcPts val="0"/>
              </a:spcAft>
              <a:buClr>
                <a:schemeClr val="dk1"/>
              </a:buClr>
              <a:buSzPts val="3200"/>
              <a:buNone/>
            </a:pPr>
            <a:r>
              <a:rPr lang="en-US"/>
              <a:t>| 1 | Ramesh | 32 | Ahamadabad | 2000.00 |</a:t>
            </a:r>
            <a:endParaRPr/>
          </a:p>
        </p:txBody>
      </p:sp>
      <p:sp>
        <p:nvSpPr>
          <p:cNvPr id="649" name="Google Shape;649;p8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88"/>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Using Groupby  clause..</a:t>
            </a:r>
            <a:endParaRPr/>
          </a:p>
        </p:txBody>
      </p:sp>
      <p:sp>
        <p:nvSpPr>
          <p:cNvPr id="655" name="Google Shape;655;p8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chemeClr val="dk1"/>
              </a:buClr>
              <a:buSzPct val="100000"/>
              <a:buNone/>
            </a:pPr>
            <a:r>
              <a:rPr lang="en-US"/>
              <a:t>The SQL </a:t>
            </a:r>
            <a:r>
              <a:rPr b="1" lang="en-US"/>
              <a:t>GROUP BY</a:t>
            </a:r>
            <a:r>
              <a:rPr lang="en-US"/>
              <a:t> clause is used in collaboration with the SELECT statement to arrange identical data into groups. This GROUP BY clause follows the WHERE clause in a SELECT statement and precedes the ORDER BY clause.</a:t>
            </a:r>
            <a:endParaRPr/>
          </a:p>
          <a:p>
            <a:pPr indent="-342900" lvl="0" marL="342900" rtl="0" algn="l">
              <a:spcBef>
                <a:spcPts val="592"/>
              </a:spcBef>
              <a:spcAft>
                <a:spcPts val="0"/>
              </a:spcAft>
              <a:buClr>
                <a:schemeClr val="dk1"/>
              </a:buClr>
              <a:buSzPct val="100000"/>
              <a:buChar char="•"/>
            </a:pPr>
            <a:r>
              <a:rPr lang="en-US"/>
              <a:t>Syntax</a:t>
            </a:r>
            <a:endParaRPr/>
          </a:p>
          <a:p>
            <a:pPr indent="-342900" lvl="0" marL="342900" rtl="0" algn="l">
              <a:spcBef>
                <a:spcPts val="592"/>
              </a:spcBef>
              <a:spcAft>
                <a:spcPts val="0"/>
              </a:spcAft>
              <a:buClr>
                <a:schemeClr val="dk1"/>
              </a:buClr>
              <a:buSzPct val="100000"/>
              <a:buChar char="•"/>
            </a:pPr>
            <a:r>
              <a:rPr lang="en-US"/>
              <a:t>The basic syntax of a GROUP BY clause is shown in the following code block. The GROUP BY clause must follow the conditions in the WHERE clause and must precede the ORDER BY clause if one is used.</a:t>
            </a:r>
            <a:endParaRPr/>
          </a:p>
          <a:p>
            <a:pPr indent="0" lvl="0" marL="0" rtl="0" algn="l">
              <a:spcBef>
                <a:spcPts val="592"/>
              </a:spcBef>
              <a:spcAft>
                <a:spcPts val="0"/>
              </a:spcAft>
              <a:buClr>
                <a:schemeClr val="dk1"/>
              </a:buClr>
              <a:buSzPct val="100000"/>
              <a:buNone/>
            </a:pPr>
            <a:r>
              <a:t/>
            </a:r>
            <a:endParaRPr/>
          </a:p>
        </p:txBody>
      </p:sp>
      <p:sp>
        <p:nvSpPr>
          <p:cNvPr id="656" name="Google Shape;656;p8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89"/>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Using Groupby  clause..</a:t>
            </a:r>
            <a:endParaRPr/>
          </a:p>
        </p:txBody>
      </p:sp>
      <p:sp>
        <p:nvSpPr>
          <p:cNvPr id="662" name="Google Shape;662;p8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Syntax:</a:t>
            </a:r>
            <a:endParaRPr/>
          </a:p>
          <a:p>
            <a:pPr indent="0" lvl="0" marL="0" rtl="0" algn="l">
              <a:spcBef>
                <a:spcPts val="640"/>
              </a:spcBef>
              <a:spcAft>
                <a:spcPts val="0"/>
              </a:spcAft>
              <a:buClr>
                <a:schemeClr val="dk1"/>
              </a:buClr>
              <a:buSzPts val="3200"/>
              <a:buNone/>
            </a:pPr>
            <a:r>
              <a:rPr lang="en-US"/>
              <a:t>SELECT column1, column2 FROM table_name WHERE [ conditions ] GROUP BY column1, column2 ORDER BY column1, column2</a:t>
            </a:r>
            <a:endParaRPr/>
          </a:p>
        </p:txBody>
      </p:sp>
      <p:sp>
        <p:nvSpPr>
          <p:cNvPr id="663" name="Google Shape;663;p8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9"/>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TCL</a:t>
            </a:r>
            <a:br>
              <a:rPr lang="en-US">
                <a:latin typeface="Times New Roman"/>
                <a:ea typeface="Times New Roman"/>
                <a:cs typeface="Times New Roman"/>
                <a:sym typeface="Times New Roman"/>
              </a:rPr>
            </a:br>
            <a:r>
              <a:rPr lang="en-US">
                <a:solidFill>
                  <a:srgbClr val="003399"/>
                </a:solidFill>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136" name="Google Shape;136;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600"/>
              <a:buChar char="•"/>
            </a:pPr>
            <a:r>
              <a:rPr lang="en-US" sz="2600">
                <a:latin typeface="Times New Roman"/>
                <a:ea typeface="Times New Roman"/>
                <a:cs typeface="Times New Roman"/>
                <a:sym typeface="Times New Roman"/>
              </a:rPr>
              <a:t>TCL is short name of </a:t>
            </a:r>
            <a:r>
              <a:rPr b="1" lang="en-US" sz="2600">
                <a:latin typeface="Times New Roman"/>
                <a:ea typeface="Times New Roman"/>
                <a:cs typeface="Times New Roman"/>
                <a:sym typeface="Times New Roman"/>
              </a:rPr>
              <a:t>Transaction Control Language </a:t>
            </a:r>
            <a:r>
              <a:rPr lang="en-US" sz="2600">
                <a:latin typeface="Times New Roman"/>
                <a:ea typeface="Times New Roman"/>
                <a:cs typeface="Times New Roman"/>
                <a:sym typeface="Times New Roman"/>
              </a:rPr>
              <a:t>which deals with a transaction within a database.</a:t>
            </a:r>
            <a:endParaRPr/>
          </a:p>
          <a:p>
            <a:pPr indent="-342900" lvl="0" marL="342900" rtl="0" algn="just">
              <a:spcBef>
                <a:spcPts val="520"/>
              </a:spcBef>
              <a:spcAft>
                <a:spcPts val="0"/>
              </a:spcAft>
              <a:buClr>
                <a:schemeClr val="dk1"/>
              </a:buClr>
              <a:buSzPts val="2600"/>
              <a:buChar char="•"/>
            </a:pPr>
            <a:r>
              <a:rPr lang="en-US" sz="2600">
                <a:latin typeface="Times New Roman"/>
                <a:ea typeface="Times New Roman"/>
                <a:cs typeface="Times New Roman"/>
                <a:sym typeface="Times New Roman"/>
              </a:rPr>
              <a:t>COMMIT - commits a Transaction</a:t>
            </a:r>
            <a:endParaRPr/>
          </a:p>
          <a:p>
            <a:pPr indent="-342900" lvl="0" marL="342900" rtl="0" algn="just">
              <a:spcBef>
                <a:spcPts val="520"/>
              </a:spcBef>
              <a:spcAft>
                <a:spcPts val="0"/>
              </a:spcAft>
              <a:buClr>
                <a:schemeClr val="dk1"/>
              </a:buClr>
              <a:buSzPts val="2600"/>
              <a:buChar char="•"/>
            </a:pPr>
            <a:r>
              <a:rPr lang="en-US" sz="2600">
                <a:latin typeface="Times New Roman"/>
                <a:ea typeface="Times New Roman"/>
                <a:cs typeface="Times New Roman"/>
                <a:sym typeface="Times New Roman"/>
              </a:rPr>
              <a:t>ROLLBACK - rollback a transaction in case of any error occurs</a:t>
            </a:r>
            <a:endParaRPr/>
          </a:p>
          <a:p>
            <a:pPr indent="-342900" lvl="0" marL="342900" rtl="0" algn="just">
              <a:spcBef>
                <a:spcPts val="520"/>
              </a:spcBef>
              <a:spcAft>
                <a:spcPts val="0"/>
              </a:spcAft>
              <a:buClr>
                <a:schemeClr val="dk1"/>
              </a:buClr>
              <a:buSzPts val="2600"/>
              <a:buChar char="•"/>
            </a:pPr>
            <a:r>
              <a:rPr lang="en-US" sz="2600">
                <a:latin typeface="Times New Roman"/>
                <a:ea typeface="Times New Roman"/>
                <a:cs typeface="Times New Roman"/>
                <a:sym typeface="Times New Roman"/>
              </a:rPr>
              <a:t>SAVEPOINT - to rollback the transaction making points within groups</a:t>
            </a:r>
            <a:endParaRPr/>
          </a:p>
          <a:p>
            <a:pPr indent="-342900" lvl="0" marL="342900" rtl="0" algn="just">
              <a:spcBef>
                <a:spcPts val="520"/>
              </a:spcBef>
              <a:spcAft>
                <a:spcPts val="0"/>
              </a:spcAft>
              <a:buClr>
                <a:schemeClr val="dk1"/>
              </a:buClr>
              <a:buSzPts val="2600"/>
              <a:buChar char="•"/>
            </a:pPr>
            <a:r>
              <a:rPr lang="en-US" sz="2600">
                <a:latin typeface="Times New Roman"/>
                <a:ea typeface="Times New Roman"/>
                <a:cs typeface="Times New Roman"/>
                <a:sym typeface="Times New Roman"/>
              </a:rPr>
              <a:t>SET TRANSACTION - specify characteristics of the transaction</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90"/>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Using Groupby  clause..</a:t>
            </a:r>
            <a:endParaRPr/>
          </a:p>
        </p:txBody>
      </p:sp>
      <p:sp>
        <p:nvSpPr>
          <p:cNvPr id="669" name="Google Shape;669;p90"/>
          <p:cNvSpPr txBox="1"/>
          <p:nvPr>
            <p:ph idx="1" type="body"/>
          </p:nvPr>
        </p:nvSpPr>
        <p:spPr>
          <a:xfrm>
            <a:off x="428596" y="1500174"/>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chemeClr val="dk1"/>
              </a:buClr>
              <a:buSzPct val="100000"/>
              <a:buNone/>
            </a:pPr>
            <a:r>
              <a:rPr lang="en-US"/>
              <a:t>Example:</a:t>
            </a:r>
            <a:endParaRPr/>
          </a:p>
          <a:p>
            <a:pPr indent="0" lvl="0" marL="0" rtl="0" algn="l">
              <a:spcBef>
                <a:spcPts val="544"/>
              </a:spcBef>
              <a:spcAft>
                <a:spcPts val="0"/>
              </a:spcAft>
              <a:buClr>
                <a:schemeClr val="dk1"/>
              </a:buClr>
              <a:buSzPct val="100000"/>
              <a:buNone/>
            </a:pPr>
            <a:r>
              <a:rPr lang="en-US"/>
              <a:t>ID | NAME | AGE | ADDRESS | SALARY | </a:t>
            </a:r>
            <a:endParaRPr/>
          </a:p>
          <a:p>
            <a:pPr indent="0" lvl="0" marL="0" rtl="0" algn="l">
              <a:spcBef>
                <a:spcPts val="544"/>
              </a:spcBef>
              <a:spcAft>
                <a:spcPts val="0"/>
              </a:spcAft>
              <a:buClr>
                <a:schemeClr val="dk1"/>
              </a:buClr>
              <a:buSzPct val="100000"/>
              <a:buNone/>
            </a:pPr>
            <a:r>
              <a:rPr lang="en-US"/>
              <a:t>+----+----------+-----+-----------+----------+ </a:t>
            </a:r>
            <a:endParaRPr/>
          </a:p>
          <a:p>
            <a:pPr indent="0" lvl="0" marL="0" rtl="0" algn="l">
              <a:spcBef>
                <a:spcPts val="544"/>
              </a:spcBef>
              <a:spcAft>
                <a:spcPts val="0"/>
              </a:spcAft>
              <a:buClr>
                <a:schemeClr val="dk1"/>
              </a:buClr>
              <a:buSzPct val="100000"/>
              <a:buNone/>
            </a:pPr>
            <a:r>
              <a:rPr lang="en-US"/>
              <a:t>| 1 | Ramesh | 32 | Ahmedabad | 2000.00 | </a:t>
            </a:r>
            <a:endParaRPr/>
          </a:p>
          <a:p>
            <a:pPr indent="0" lvl="0" marL="0" rtl="0" algn="l">
              <a:spcBef>
                <a:spcPts val="544"/>
              </a:spcBef>
              <a:spcAft>
                <a:spcPts val="0"/>
              </a:spcAft>
              <a:buClr>
                <a:schemeClr val="dk1"/>
              </a:buClr>
              <a:buSzPct val="100000"/>
              <a:buNone/>
            </a:pPr>
            <a:r>
              <a:rPr lang="en-US"/>
              <a:t>| 2 | Khilan | 25 | Delhi | 1500.00 | </a:t>
            </a:r>
            <a:endParaRPr/>
          </a:p>
          <a:p>
            <a:pPr indent="0" lvl="0" marL="0" rtl="0" algn="l">
              <a:spcBef>
                <a:spcPts val="544"/>
              </a:spcBef>
              <a:spcAft>
                <a:spcPts val="0"/>
              </a:spcAft>
              <a:buClr>
                <a:schemeClr val="dk1"/>
              </a:buClr>
              <a:buSzPct val="100000"/>
              <a:buNone/>
            </a:pPr>
            <a:r>
              <a:rPr lang="en-US"/>
              <a:t>| 3 | kaushik | 23 | Kota | 2000.00 | </a:t>
            </a:r>
            <a:endParaRPr/>
          </a:p>
          <a:p>
            <a:pPr indent="0" lvl="0" marL="0" rtl="0" algn="l">
              <a:spcBef>
                <a:spcPts val="544"/>
              </a:spcBef>
              <a:spcAft>
                <a:spcPts val="0"/>
              </a:spcAft>
              <a:buClr>
                <a:schemeClr val="dk1"/>
              </a:buClr>
              <a:buSzPct val="100000"/>
              <a:buNone/>
            </a:pPr>
            <a:r>
              <a:rPr lang="en-US"/>
              <a:t>| 4 | Chaitali | 25 | Mumbai | 6500.00 |</a:t>
            </a:r>
            <a:endParaRPr/>
          </a:p>
          <a:p>
            <a:pPr indent="0" lvl="0" marL="0" rtl="0" algn="l">
              <a:spcBef>
                <a:spcPts val="544"/>
              </a:spcBef>
              <a:spcAft>
                <a:spcPts val="0"/>
              </a:spcAft>
              <a:buClr>
                <a:schemeClr val="dk1"/>
              </a:buClr>
              <a:buSzPct val="100000"/>
              <a:buNone/>
            </a:pPr>
            <a:r>
              <a:rPr lang="en-US"/>
              <a:t> | 5 | Hardik | 27 | Bhopal | 8500.00 | </a:t>
            </a:r>
            <a:endParaRPr/>
          </a:p>
          <a:p>
            <a:pPr indent="0" lvl="0" marL="0" rtl="0" algn="l">
              <a:spcBef>
                <a:spcPts val="544"/>
              </a:spcBef>
              <a:spcAft>
                <a:spcPts val="0"/>
              </a:spcAft>
              <a:buClr>
                <a:schemeClr val="dk1"/>
              </a:buClr>
              <a:buSzPct val="100000"/>
              <a:buNone/>
            </a:pPr>
            <a:r>
              <a:rPr lang="en-US"/>
              <a:t>| 6 | Komal | 22 | MP | 4500.00 | </a:t>
            </a:r>
            <a:endParaRPr/>
          </a:p>
          <a:p>
            <a:pPr indent="0" lvl="0" marL="0" rtl="0" algn="l">
              <a:spcBef>
                <a:spcPts val="544"/>
              </a:spcBef>
              <a:spcAft>
                <a:spcPts val="0"/>
              </a:spcAft>
              <a:buClr>
                <a:schemeClr val="dk1"/>
              </a:buClr>
              <a:buSzPct val="100000"/>
              <a:buNone/>
            </a:pPr>
            <a:r>
              <a:rPr lang="en-US"/>
              <a:t>| 7 | Muffy | 24 | Indore | 10000.00 |</a:t>
            </a:r>
            <a:endParaRPr/>
          </a:p>
          <a:p>
            <a:pPr indent="0" lvl="0" marL="0" rtl="0" algn="l">
              <a:spcBef>
                <a:spcPts val="544"/>
              </a:spcBef>
              <a:spcAft>
                <a:spcPts val="0"/>
              </a:spcAft>
              <a:buClr>
                <a:schemeClr val="dk1"/>
              </a:buClr>
              <a:buSzPct val="100000"/>
              <a:buNone/>
            </a:pPr>
            <a:r>
              <a:t/>
            </a:r>
            <a:endParaRPr/>
          </a:p>
        </p:txBody>
      </p:sp>
      <p:sp>
        <p:nvSpPr>
          <p:cNvPr id="670" name="Google Shape;670;p9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91"/>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Using Groupby  clause..</a:t>
            </a:r>
            <a:endParaRPr/>
          </a:p>
        </p:txBody>
      </p:sp>
      <p:sp>
        <p:nvSpPr>
          <p:cNvPr id="676" name="Google Shape;676;p9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If you want to know the total amount of the salary on each customer, then the GROUP BY query would be as follows.</a:t>
            </a:r>
            <a:endParaRPr/>
          </a:p>
          <a:p>
            <a:pPr indent="0" lvl="0" marL="0" rtl="0" algn="l">
              <a:spcBef>
                <a:spcPts val="640"/>
              </a:spcBef>
              <a:spcAft>
                <a:spcPts val="0"/>
              </a:spcAft>
              <a:buClr>
                <a:schemeClr val="dk1"/>
              </a:buClr>
              <a:buSzPts val="3200"/>
              <a:buNone/>
            </a:pPr>
            <a:r>
              <a:rPr lang="en-US"/>
              <a:t>SQL&gt; SELECT NAME, SUM(SALARY) FROM CUSTOMERS GROUP BY NAME;</a:t>
            </a:r>
            <a:endParaRPr/>
          </a:p>
        </p:txBody>
      </p:sp>
      <p:sp>
        <p:nvSpPr>
          <p:cNvPr id="677" name="Google Shape;677;p9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92"/>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Using Groupby  clause..</a:t>
            </a:r>
            <a:endParaRPr/>
          </a:p>
        </p:txBody>
      </p:sp>
      <p:sp>
        <p:nvSpPr>
          <p:cNvPr id="683" name="Google Shape;683;p9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chemeClr val="dk1"/>
              </a:buClr>
              <a:buSzPct val="100000"/>
              <a:buNone/>
            </a:pPr>
            <a:r>
              <a:rPr lang="en-US"/>
              <a:t>NAME | SUM(SALARY) | </a:t>
            </a:r>
            <a:endParaRPr/>
          </a:p>
          <a:p>
            <a:pPr indent="0" lvl="0" marL="0" rtl="0" algn="l">
              <a:spcBef>
                <a:spcPts val="592"/>
              </a:spcBef>
              <a:spcAft>
                <a:spcPts val="0"/>
              </a:spcAft>
              <a:buClr>
                <a:schemeClr val="dk1"/>
              </a:buClr>
              <a:buSzPct val="100000"/>
              <a:buNone/>
            </a:pPr>
            <a:r>
              <a:rPr lang="en-US"/>
              <a:t>+----------+-------------+ </a:t>
            </a:r>
            <a:endParaRPr/>
          </a:p>
          <a:p>
            <a:pPr indent="0" lvl="0" marL="0" rtl="0" algn="l">
              <a:spcBef>
                <a:spcPts val="592"/>
              </a:spcBef>
              <a:spcAft>
                <a:spcPts val="0"/>
              </a:spcAft>
              <a:buClr>
                <a:schemeClr val="dk1"/>
              </a:buClr>
              <a:buSzPct val="100000"/>
              <a:buNone/>
            </a:pPr>
            <a:r>
              <a:rPr lang="en-US"/>
              <a:t>| Chaitali | 6500.00 | </a:t>
            </a:r>
            <a:endParaRPr/>
          </a:p>
          <a:p>
            <a:pPr indent="0" lvl="0" marL="0" rtl="0" algn="l">
              <a:spcBef>
                <a:spcPts val="592"/>
              </a:spcBef>
              <a:spcAft>
                <a:spcPts val="0"/>
              </a:spcAft>
              <a:buClr>
                <a:schemeClr val="dk1"/>
              </a:buClr>
              <a:buSzPct val="100000"/>
              <a:buNone/>
            </a:pPr>
            <a:r>
              <a:rPr lang="en-US"/>
              <a:t>| Hardik | 8500.00 | </a:t>
            </a:r>
            <a:endParaRPr/>
          </a:p>
          <a:p>
            <a:pPr indent="0" lvl="0" marL="0" rtl="0" algn="l">
              <a:spcBef>
                <a:spcPts val="592"/>
              </a:spcBef>
              <a:spcAft>
                <a:spcPts val="0"/>
              </a:spcAft>
              <a:buClr>
                <a:schemeClr val="dk1"/>
              </a:buClr>
              <a:buSzPct val="100000"/>
              <a:buNone/>
            </a:pPr>
            <a:r>
              <a:rPr lang="en-US"/>
              <a:t>| kaushik | 2000.00 | </a:t>
            </a:r>
            <a:endParaRPr/>
          </a:p>
          <a:p>
            <a:pPr indent="0" lvl="0" marL="0" rtl="0" algn="l">
              <a:spcBef>
                <a:spcPts val="592"/>
              </a:spcBef>
              <a:spcAft>
                <a:spcPts val="0"/>
              </a:spcAft>
              <a:buClr>
                <a:schemeClr val="dk1"/>
              </a:buClr>
              <a:buSzPct val="100000"/>
              <a:buNone/>
            </a:pPr>
            <a:r>
              <a:rPr lang="en-US"/>
              <a:t>| Khilan | 1500.00 | </a:t>
            </a:r>
            <a:endParaRPr/>
          </a:p>
          <a:p>
            <a:pPr indent="0" lvl="0" marL="0" rtl="0" algn="l">
              <a:spcBef>
                <a:spcPts val="592"/>
              </a:spcBef>
              <a:spcAft>
                <a:spcPts val="0"/>
              </a:spcAft>
              <a:buClr>
                <a:schemeClr val="dk1"/>
              </a:buClr>
              <a:buSzPct val="100000"/>
              <a:buNone/>
            </a:pPr>
            <a:r>
              <a:rPr lang="en-US"/>
              <a:t>| Komal | 4500.00 | </a:t>
            </a:r>
            <a:endParaRPr/>
          </a:p>
          <a:p>
            <a:pPr indent="0" lvl="0" marL="0" rtl="0" algn="l">
              <a:spcBef>
                <a:spcPts val="592"/>
              </a:spcBef>
              <a:spcAft>
                <a:spcPts val="0"/>
              </a:spcAft>
              <a:buClr>
                <a:schemeClr val="dk1"/>
              </a:buClr>
              <a:buSzPct val="100000"/>
              <a:buNone/>
            </a:pPr>
            <a:r>
              <a:rPr lang="en-US"/>
              <a:t>| Muffy | 10000.00 | </a:t>
            </a:r>
            <a:endParaRPr/>
          </a:p>
          <a:p>
            <a:pPr indent="0" lvl="0" marL="0" rtl="0" algn="l">
              <a:spcBef>
                <a:spcPts val="592"/>
              </a:spcBef>
              <a:spcAft>
                <a:spcPts val="0"/>
              </a:spcAft>
              <a:buClr>
                <a:schemeClr val="dk1"/>
              </a:buClr>
              <a:buSzPct val="100000"/>
              <a:buNone/>
            </a:pPr>
            <a:r>
              <a:rPr lang="en-US"/>
              <a:t>| Ramesh | 2000.00 |</a:t>
            </a:r>
            <a:endParaRPr/>
          </a:p>
        </p:txBody>
      </p:sp>
      <p:sp>
        <p:nvSpPr>
          <p:cNvPr id="684" name="Google Shape;684;p9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93"/>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Using Groupby  clause..</a:t>
            </a:r>
            <a:endParaRPr/>
          </a:p>
        </p:txBody>
      </p:sp>
      <p:sp>
        <p:nvSpPr>
          <p:cNvPr id="690" name="Google Shape;690;p9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Clr>
                <a:schemeClr val="dk1"/>
              </a:buClr>
              <a:buSzPct val="100000"/>
              <a:buNone/>
            </a:pPr>
            <a:r>
              <a:rPr lang="en-US"/>
              <a:t> let us look at a table where the CUSTOMERS table has the following records with duplicate names −</a:t>
            </a:r>
            <a:endParaRPr/>
          </a:p>
          <a:p>
            <a:pPr indent="0" lvl="0" marL="0" rtl="0" algn="l">
              <a:spcBef>
                <a:spcPts val="496"/>
              </a:spcBef>
              <a:spcAft>
                <a:spcPts val="0"/>
              </a:spcAft>
              <a:buClr>
                <a:schemeClr val="dk1"/>
              </a:buClr>
              <a:buSzPct val="100000"/>
              <a:buNone/>
            </a:pPr>
            <a:r>
              <a:rPr lang="en-US"/>
              <a:t>ID | NAME | AGE | ADDRESS | SALARY | </a:t>
            </a:r>
            <a:endParaRPr/>
          </a:p>
          <a:p>
            <a:pPr indent="0" lvl="0" marL="0" rtl="0" algn="l">
              <a:spcBef>
                <a:spcPts val="496"/>
              </a:spcBef>
              <a:spcAft>
                <a:spcPts val="0"/>
              </a:spcAft>
              <a:buClr>
                <a:schemeClr val="dk1"/>
              </a:buClr>
              <a:buSzPct val="100000"/>
              <a:buNone/>
            </a:pPr>
            <a:r>
              <a:rPr lang="en-US"/>
              <a:t>+----+----------+-----+-----------+----------+ </a:t>
            </a:r>
            <a:endParaRPr/>
          </a:p>
          <a:p>
            <a:pPr indent="0" lvl="0" marL="0" rtl="0" algn="l">
              <a:spcBef>
                <a:spcPts val="496"/>
              </a:spcBef>
              <a:spcAft>
                <a:spcPts val="0"/>
              </a:spcAft>
              <a:buClr>
                <a:schemeClr val="dk1"/>
              </a:buClr>
              <a:buSzPct val="100000"/>
              <a:buNone/>
            </a:pPr>
            <a:r>
              <a:rPr lang="en-US"/>
              <a:t>| 1 | Ramesh | 32 | Ahmedabad | 2000.00 | </a:t>
            </a:r>
            <a:endParaRPr/>
          </a:p>
          <a:p>
            <a:pPr indent="0" lvl="0" marL="0" rtl="0" algn="l">
              <a:spcBef>
                <a:spcPts val="496"/>
              </a:spcBef>
              <a:spcAft>
                <a:spcPts val="0"/>
              </a:spcAft>
              <a:buClr>
                <a:schemeClr val="dk1"/>
              </a:buClr>
              <a:buSzPct val="100000"/>
              <a:buNone/>
            </a:pPr>
            <a:r>
              <a:rPr lang="en-US"/>
              <a:t>| 2 | Ramesh | 25 | Delhi | 1500.00 | </a:t>
            </a:r>
            <a:endParaRPr/>
          </a:p>
          <a:p>
            <a:pPr indent="0" lvl="0" marL="0" rtl="0" algn="l">
              <a:spcBef>
                <a:spcPts val="496"/>
              </a:spcBef>
              <a:spcAft>
                <a:spcPts val="0"/>
              </a:spcAft>
              <a:buClr>
                <a:schemeClr val="dk1"/>
              </a:buClr>
              <a:buSzPct val="100000"/>
              <a:buNone/>
            </a:pPr>
            <a:r>
              <a:rPr lang="en-US"/>
              <a:t>| 3 | kaushik | 23 | Kota | 2000.00 | </a:t>
            </a:r>
            <a:endParaRPr/>
          </a:p>
          <a:p>
            <a:pPr indent="0" lvl="0" marL="0" rtl="0" algn="l">
              <a:spcBef>
                <a:spcPts val="496"/>
              </a:spcBef>
              <a:spcAft>
                <a:spcPts val="0"/>
              </a:spcAft>
              <a:buClr>
                <a:schemeClr val="dk1"/>
              </a:buClr>
              <a:buSzPct val="100000"/>
              <a:buNone/>
            </a:pPr>
            <a:r>
              <a:rPr lang="en-US"/>
              <a:t>| 4 | kaushik | 25 | Mumbai | 6500.00 | </a:t>
            </a:r>
            <a:endParaRPr/>
          </a:p>
          <a:p>
            <a:pPr indent="0" lvl="0" marL="0" rtl="0" algn="l">
              <a:spcBef>
                <a:spcPts val="496"/>
              </a:spcBef>
              <a:spcAft>
                <a:spcPts val="0"/>
              </a:spcAft>
              <a:buClr>
                <a:schemeClr val="dk1"/>
              </a:buClr>
              <a:buSzPct val="100000"/>
              <a:buNone/>
            </a:pPr>
            <a:r>
              <a:rPr lang="en-US"/>
              <a:t>| 5 | Hardik | 27 | Bhopal | 8500.00 |</a:t>
            </a:r>
            <a:br>
              <a:rPr lang="en-US"/>
            </a:br>
            <a:r>
              <a:rPr lang="en-US"/>
              <a:t> | 6 | Komal | 22 | MP | 4500.00 |</a:t>
            </a:r>
            <a:endParaRPr/>
          </a:p>
          <a:p>
            <a:pPr indent="0" lvl="0" marL="0" rtl="0" algn="l">
              <a:spcBef>
                <a:spcPts val="496"/>
              </a:spcBef>
              <a:spcAft>
                <a:spcPts val="0"/>
              </a:spcAft>
              <a:buClr>
                <a:schemeClr val="dk1"/>
              </a:buClr>
              <a:buSzPct val="100000"/>
              <a:buNone/>
            </a:pPr>
            <a:r>
              <a:rPr lang="en-US"/>
              <a:t> | 7 | Muffy | 24 | Indore | 10000.00 | </a:t>
            </a:r>
            <a:endParaRPr/>
          </a:p>
          <a:p>
            <a:pPr indent="0" lvl="0" marL="0" rtl="0" algn="l">
              <a:spcBef>
                <a:spcPts val="496"/>
              </a:spcBef>
              <a:spcAft>
                <a:spcPts val="0"/>
              </a:spcAft>
              <a:buClr>
                <a:schemeClr val="dk1"/>
              </a:buClr>
              <a:buSzPct val="100000"/>
              <a:buNone/>
            </a:pPr>
            <a:r>
              <a:rPr lang="en-US"/>
              <a:t>+----+----------+-----+-----------+----------+</a:t>
            </a:r>
            <a:endParaRPr/>
          </a:p>
        </p:txBody>
      </p:sp>
      <p:sp>
        <p:nvSpPr>
          <p:cNvPr id="691" name="Google Shape;691;p9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94"/>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Using Groupby  clause..</a:t>
            </a:r>
            <a:endParaRPr/>
          </a:p>
        </p:txBody>
      </p:sp>
      <p:sp>
        <p:nvSpPr>
          <p:cNvPr id="697" name="Google Shape;697;p9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Now again, if you want to know the total amount of salary on each customer, then the GROUP BY query would be as follows −</a:t>
            </a:r>
            <a:endParaRPr/>
          </a:p>
          <a:p>
            <a:pPr indent="-342900" lvl="0" marL="342900" rtl="0" algn="l">
              <a:spcBef>
                <a:spcPts val="640"/>
              </a:spcBef>
              <a:spcAft>
                <a:spcPts val="0"/>
              </a:spcAft>
              <a:buClr>
                <a:schemeClr val="dk1"/>
              </a:buClr>
              <a:buSzPts val="3200"/>
              <a:buNone/>
            </a:pPr>
            <a:r>
              <a:rPr lang="en-US"/>
              <a:t>SQL&gt; SELECT NAME, SUM(SALARY) FROM CUSTOMERS GROUP BY NAME;</a:t>
            </a:r>
            <a:endParaRPr/>
          </a:p>
        </p:txBody>
      </p:sp>
      <p:sp>
        <p:nvSpPr>
          <p:cNvPr id="698" name="Google Shape;698;p9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95"/>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Using Groupby  clause..</a:t>
            </a:r>
            <a:endParaRPr/>
          </a:p>
        </p:txBody>
      </p:sp>
      <p:sp>
        <p:nvSpPr>
          <p:cNvPr id="704" name="Google Shape;704;p9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3200"/>
              <a:buNone/>
            </a:pPr>
            <a:r>
              <a:rPr lang="en-US"/>
              <a:t>NAME | SUM(SALARY) |</a:t>
            </a:r>
            <a:endParaRPr/>
          </a:p>
          <a:p>
            <a:pPr indent="0" lvl="0" marL="0" rtl="0" algn="l">
              <a:spcBef>
                <a:spcPts val="640"/>
              </a:spcBef>
              <a:spcAft>
                <a:spcPts val="0"/>
              </a:spcAft>
              <a:buClr>
                <a:schemeClr val="dk1"/>
              </a:buClr>
              <a:buSzPts val="3200"/>
              <a:buNone/>
            </a:pPr>
            <a:r>
              <a:rPr lang="en-US"/>
              <a:t> +---------+-------------+ </a:t>
            </a:r>
            <a:endParaRPr/>
          </a:p>
          <a:p>
            <a:pPr indent="0" lvl="0" marL="0" rtl="0" algn="l">
              <a:spcBef>
                <a:spcPts val="640"/>
              </a:spcBef>
              <a:spcAft>
                <a:spcPts val="0"/>
              </a:spcAft>
              <a:buClr>
                <a:schemeClr val="dk1"/>
              </a:buClr>
              <a:buSzPts val="3200"/>
              <a:buNone/>
            </a:pPr>
            <a:r>
              <a:rPr lang="en-US"/>
              <a:t>| Hardik | 8500.00 | </a:t>
            </a:r>
            <a:endParaRPr/>
          </a:p>
          <a:p>
            <a:pPr indent="0" lvl="0" marL="0" rtl="0" algn="l">
              <a:spcBef>
                <a:spcPts val="640"/>
              </a:spcBef>
              <a:spcAft>
                <a:spcPts val="0"/>
              </a:spcAft>
              <a:buClr>
                <a:schemeClr val="dk1"/>
              </a:buClr>
              <a:buSzPts val="3200"/>
              <a:buNone/>
            </a:pPr>
            <a:r>
              <a:rPr lang="en-US"/>
              <a:t>| kaushik | 8500.00 | </a:t>
            </a:r>
            <a:endParaRPr/>
          </a:p>
          <a:p>
            <a:pPr indent="0" lvl="0" marL="0" rtl="0" algn="l">
              <a:spcBef>
                <a:spcPts val="640"/>
              </a:spcBef>
              <a:spcAft>
                <a:spcPts val="0"/>
              </a:spcAft>
              <a:buClr>
                <a:schemeClr val="dk1"/>
              </a:buClr>
              <a:buSzPts val="3200"/>
              <a:buNone/>
            </a:pPr>
            <a:r>
              <a:rPr lang="en-US"/>
              <a:t>| Komal | 4500.00 | </a:t>
            </a:r>
            <a:endParaRPr/>
          </a:p>
          <a:p>
            <a:pPr indent="0" lvl="0" marL="0" rtl="0" algn="l">
              <a:spcBef>
                <a:spcPts val="640"/>
              </a:spcBef>
              <a:spcAft>
                <a:spcPts val="0"/>
              </a:spcAft>
              <a:buClr>
                <a:schemeClr val="dk1"/>
              </a:buClr>
              <a:buSzPts val="3200"/>
              <a:buNone/>
            </a:pPr>
            <a:r>
              <a:rPr lang="en-US"/>
              <a:t>| Muffy | 10000.00 | </a:t>
            </a:r>
            <a:endParaRPr/>
          </a:p>
          <a:p>
            <a:pPr indent="0" lvl="0" marL="0" rtl="0" algn="l">
              <a:spcBef>
                <a:spcPts val="640"/>
              </a:spcBef>
              <a:spcAft>
                <a:spcPts val="0"/>
              </a:spcAft>
              <a:buClr>
                <a:schemeClr val="dk1"/>
              </a:buClr>
              <a:buSzPts val="3200"/>
              <a:buNone/>
            </a:pPr>
            <a:r>
              <a:rPr lang="en-US"/>
              <a:t>| Ramesh | 3500.00 |</a:t>
            </a:r>
            <a:endParaRPr/>
          </a:p>
          <a:p>
            <a:pPr indent="0" lvl="0" marL="0" rtl="0" algn="l">
              <a:spcBef>
                <a:spcPts val="640"/>
              </a:spcBef>
              <a:spcAft>
                <a:spcPts val="0"/>
              </a:spcAft>
              <a:buClr>
                <a:schemeClr val="dk1"/>
              </a:buClr>
              <a:buSzPts val="3200"/>
              <a:buNone/>
            </a:pPr>
            <a:r>
              <a:rPr lang="en-US"/>
              <a:t> +---------+-------------+</a:t>
            </a:r>
            <a:endParaRPr/>
          </a:p>
        </p:txBody>
      </p:sp>
      <p:sp>
        <p:nvSpPr>
          <p:cNvPr id="705" name="Google Shape;705;p9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96"/>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Using Orderby  clause..</a:t>
            </a:r>
            <a:endParaRPr/>
          </a:p>
        </p:txBody>
      </p:sp>
      <p:sp>
        <p:nvSpPr>
          <p:cNvPr id="711" name="Google Shape;711;p9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The SQL </a:t>
            </a:r>
            <a:r>
              <a:rPr b="1" lang="en-US"/>
              <a:t>ORDER BY</a:t>
            </a:r>
            <a:r>
              <a:rPr lang="en-US"/>
              <a:t> clause is used to sort the data in ascending or descending order, based on one or more columns. Some databases sort the query results in an ascending order by default.</a:t>
            </a:r>
            <a:endParaRPr/>
          </a:p>
          <a:p>
            <a:pPr indent="-342900" lvl="0" marL="342900" rtl="0" algn="l">
              <a:spcBef>
                <a:spcPts val="592"/>
              </a:spcBef>
              <a:spcAft>
                <a:spcPts val="0"/>
              </a:spcAft>
              <a:buClr>
                <a:schemeClr val="dk1"/>
              </a:buClr>
              <a:buSzPct val="100000"/>
              <a:buChar char="•"/>
            </a:pPr>
            <a:r>
              <a:rPr lang="en-US"/>
              <a:t>Syntax</a:t>
            </a:r>
            <a:endParaRPr/>
          </a:p>
          <a:p>
            <a:pPr indent="-342900" lvl="0" marL="342900" rtl="0" algn="l">
              <a:spcBef>
                <a:spcPts val="592"/>
              </a:spcBef>
              <a:spcAft>
                <a:spcPts val="0"/>
              </a:spcAft>
              <a:buClr>
                <a:schemeClr val="dk1"/>
              </a:buClr>
              <a:buSzPct val="100000"/>
              <a:buChar char="•"/>
            </a:pPr>
            <a:r>
              <a:rPr lang="en-US"/>
              <a:t>The basic syntax of the ORDER BY clause is as follows −</a:t>
            </a:r>
            <a:endParaRPr/>
          </a:p>
          <a:p>
            <a:pPr indent="-342900" lvl="0" marL="342900" rtl="0" algn="l">
              <a:spcBef>
                <a:spcPts val="592"/>
              </a:spcBef>
              <a:spcAft>
                <a:spcPts val="0"/>
              </a:spcAft>
              <a:buClr>
                <a:schemeClr val="dk1"/>
              </a:buClr>
              <a:buSzPct val="100000"/>
              <a:buNone/>
            </a:pPr>
            <a:r>
              <a:rPr lang="en-US"/>
              <a:t>SELECT column-list FROM table_name [WHERE condition] [ORDER BY column1, column2, .. columnN] [ASC | DESC];</a:t>
            </a:r>
            <a:endParaRPr/>
          </a:p>
        </p:txBody>
      </p:sp>
      <p:sp>
        <p:nvSpPr>
          <p:cNvPr id="712" name="Google Shape;712;p9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97"/>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Using Orderby  clause..</a:t>
            </a:r>
            <a:endParaRPr/>
          </a:p>
        </p:txBody>
      </p:sp>
      <p:sp>
        <p:nvSpPr>
          <p:cNvPr id="718" name="Google Shape;718;p9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We can use more than one column in the ORDER BY clause. Make sure whatever column you are using to sort that column should be in the column-list.</a:t>
            </a:r>
            <a:endParaRPr/>
          </a:p>
          <a:p>
            <a:pPr indent="0" lvl="0" marL="0" rtl="0" algn="l">
              <a:spcBef>
                <a:spcPts val="640"/>
              </a:spcBef>
              <a:spcAft>
                <a:spcPts val="0"/>
              </a:spcAft>
              <a:buClr>
                <a:schemeClr val="dk1"/>
              </a:buClr>
              <a:buSzPts val="3200"/>
              <a:buNone/>
            </a:pPr>
            <a:r>
              <a:rPr lang="en-US"/>
              <a:t>Example</a:t>
            </a:r>
            <a:endParaRPr/>
          </a:p>
          <a:p>
            <a:pPr indent="0" lvl="0" marL="0" rtl="0" algn="l">
              <a:spcBef>
                <a:spcPts val="640"/>
              </a:spcBef>
              <a:spcAft>
                <a:spcPts val="0"/>
              </a:spcAft>
              <a:buClr>
                <a:schemeClr val="dk1"/>
              </a:buClr>
              <a:buSzPts val="3200"/>
              <a:buNone/>
            </a:pPr>
            <a:r>
              <a:rPr lang="en-US"/>
              <a:t>Consider the CUSTOMERS table having the following records −</a:t>
            </a:r>
            <a:endParaRPr/>
          </a:p>
        </p:txBody>
      </p:sp>
      <p:sp>
        <p:nvSpPr>
          <p:cNvPr id="719" name="Google Shape;719;p9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98"/>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Using Orderby  clause..</a:t>
            </a:r>
            <a:endParaRPr/>
          </a:p>
        </p:txBody>
      </p:sp>
      <p:sp>
        <p:nvSpPr>
          <p:cNvPr id="725" name="Google Shape;725;p9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chemeClr val="dk1"/>
              </a:buClr>
              <a:buSzPct val="100000"/>
              <a:buNone/>
            </a:pPr>
            <a:r>
              <a:rPr lang="en-US"/>
              <a:t>ID | NAME | AGE | ADDRESS | SALARY | </a:t>
            </a:r>
            <a:endParaRPr/>
          </a:p>
          <a:p>
            <a:pPr indent="0" lvl="0" marL="0" rtl="0" algn="l">
              <a:spcBef>
                <a:spcPts val="592"/>
              </a:spcBef>
              <a:spcAft>
                <a:spcPts val="0"/>
              </a:spcAft>
              <a:buClr>
                <a:schemeClr val="dk1"/>
              </a:buClr>
              <a:buSzPct val="100000"/>
              <a:buNone/>
            </a:pPr>
            <a:r>
              <a:rPr lang="en-US"/>
              <a:t>+----+----------+-----+-----------+----------+ </a:t>
            </a:r>
            <a:endParaRPr/>
          </a:p>
          <a:p>
            <a:pPr indent="0" lvl="0" marL="0" rtl="0" algn="l">
              <a:spcBef>
                <a:spcPts val="592"/>
              </a:spcBef>
              <a:spcAft>
                <a:spcPts val="0"/>
              </a:spcAft>
              <a:buClr>
                <a:schemeClr val="dk1"/>
              </a:buClr>
              <a:buSzPct val="100000"/>
              <a:buNone/>
            </a:pPr>
            <a:r>
              <a:rPr lang="en-US"/>
              <a:t>| 1 | Ramesh | 32 | Ahmedabad | 2000.00 | </a:t>
            </a:r>
            <a:endParaRPr/>
          </a:p>
          <a:p>
            <a:pPr indent="0" lvl="0" marL="0" rtl="0" algn="l">
              <a:spcBef>
                <a:spcPts val="592"/>
              </a:spcBef>
              <a:spcAft>
                <a:spcPts val="0"/>
              </a:spcAft>
              <a:buClr>
                <a:schemeClr val="dk1"/>
              </a:buClr>
              <a:buSzPct val="100000"/>
              <a:buNone/>
            </a:pPr>
            <a:r>
              <a:rPr lang="en-US"/>
              <a:t>| 2 | Khilan | 25 | Delhi | 1500.00 | </a:t>
            </a:r>
            <a:endParaRPr/>
          </a:p>
          <a:p>
            <a:pPr indent="0" lvl="0" marL="0" rtl="0" algn="l">
              <a:spcBef>
                <a:spcPts val="592"/>
              </a:spcBef>
              <a:spcAft>
                <a:spcPts val="0"/>
              </a:spcAft>
              <a:buClr>
                <a:schemeClr val="dk1"/>
              </a:buClr>
              <a:buSzPct val="100000"/>
              <a:buNone/>
            </a:pPr>
            <a:r>
              <a:rPr lang="en-US"/>
              <a:t>| 3 | kaushik | 23 | Kota | 2000.00 | </a:t>
            </a:r>
            <a:endParaRPr/>
          </a:p>
          <a:p>
            <a:pPr indent="0" lvl="0" marL="0" rtl="0" algn="l">
              <a:spcBef>
                <a:spcPts val="592"/>
              </a:spcBef>
              <a:spcAft>
                <a:spcPts val="0"/>
              </a:spcAft>
              <a:buClr>
                <a:schemeClr val="dk1"/>
              </a:buClr>
              <a:buSzPct val="100000"/>
              <a:buNone/>
            </a:pPr>
            <a:r>
              <a:rPr lang="en-US"/>
              <a:t>| 4 | Chaitali | 25 | Mumbai | 6500.00 |</a:t>
            </a:r>
            <a:endParaRPr/>
          </a:p>
          <a:p>
            <a:pPr indent="0" lvl="0" marL="0" rtl="0" algn="l">
              <a:spcBef>
                <a:spcPts val="592"/>
              </a:spcBef>
              <a:spcAft>
                <a:spcPts val="0"/>
              </a:spcAft>
              <a:buClr>
                <a:schemeClr val="dk1"/>
              </a:buClr>
              <a:buSzPct val="100000"/>
              <a:buNone/>
            </a:pPr>
            <a:r>
              <a:rPr lang="en-US"/>
              <a:t> | 5 | Hardik | 27 | Bhopal | 8500.00 | </a:t>
            </a:r>
            <a:endParaRPr/>
          </a:p>
          <a:p>
            <a:pPr indent="0" lvl="0" marL="0" rtl="0" algn="l">
              <a:spcBef>
                <a:spcPts val="592"/>
              </a:spcBef>
              <a:spcAft>
                <a:spcPts val="0"/>
              </a:spcAft>
              <a:buClr>
                <a:schemeClr val="dk1"/>
              </a:buClr>
              <a:buSzPct val="100000"/>
              <a:buNone/>
            </a:pPr>
            <a:r>
              <a:rPr lang="en-US"/>
              <a:t>| 6 | Komal | 22 | MP | 4500.00 | </a:t>
            </a:r>
            <a:endParaRPr/>
          </a:p>
          <a:p>
            <a:pPr indent="0" lvl="0" marL="0" rtl="0" algn="l">
              <a:spcBef>
                <a:spcPts val="592"/>
              </a:spcBef>
              <a:spcAft>
                <a:spcPts val="0"/>
              </a:spcAft>
              <a:buClr>
                <a:schemeClr val="dk1"/>
              </a:buClr>
              <a:buSzPct val="100000"/>
              <a:buNone/>
            </a:pPr>
            <a:r>
              <a:rPr lang="en-US"/>
              <a:t>| 7 | Muffy | 24 | Indore | 10000.00 |</a:t>
            </a:r>
            <a:endParaRPr/>
          </a:p>
          <a:p>
            <a:pPr indent="0" lvl="0" marL="0" rtl="0" algn="l">
              <a:spcBef>
                <a:spcPts val="592"/>
              </a:spcBef>
              <a:spcAft>
                <a:spcPts val="0"/>
              </a:spcAft>
              <a:buClr>
                <a:schemeClr val="dk1"/>
              </a:buClr>
              <a:buSzPct val="100000"/>
              <a:buNone/>
            </a:pPr>
            <a:r>
              <a:t/>
            </a:r>
            <a:endParaRPr/>
          </a:p>
        </p:txBody>
      </p:sp>
      <p:sp>
        <p:nvSpPr>
          <p:cNvPr id="726" name="Google Shape;726;p9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99"/>
          <p:cNvSpPr txBox="1"/>
          <p:nvPr>
            <p:ph type="title"/>
          </p:nvPr>
        </p:nvSpPr>
        <p:spPr>
          <a:xfrm>
            <a:off x="438757"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Using Orderby  clause..</a:t>
            </a:r>
            <a:endParaRPr/>
          </a:p>
        </p:txBody>
      </p:sp>
      <p:sp>
        <p:nvSpPr>
          <p:cNvPr id="732" name="Google Shape;732;p9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following code block has an example, which would sort the result in an ascending order by the NAME −</a:t>
            </a:r>
            <a:endParaRPr/>
          </a:p>
          <a:p>
            <a:pPr indent="-342900" lvl="0" marL="342900" rtl="0" algn="l">
              <a:spcBef>
                <a:spcPts val="640"/>
              </a:spcBef>
              <a:spcAft>
                <a:spcPts val="0"/>
              </a:spcAft>
              <a:buClr>
                <a:schemeClr val="dk1"/>
              </a:buClr>
              <a:buSzPts val="3200"/>
              <a:buNone/>
            </a:pPr>
            <a:r>
              <a:rPr lang="en-US"/>
              <a:t>SQL&gt; SELECT * FROM CUSTOMERS ORDER BY NAME;</a:t>
            </a:r>
            <a:endParaRPr/>
          </a:p>
        </p:txBody>
      </p:sp>
      <p:sp>
        <p:nvSpPr>
          <p:cNvPr id="733" name="Google Shape;733;p9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 DBMS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2018-08-28T16:34:50Z</dcterms:created>
  <dc:creator>ROSARIO</dc:creator>
</cp:coreProperties>
</file>