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12192000"/>
  <p:notesSz cx="6858000" cy="9144000"/>
  <p:embeddedFontLst>
    <p:embeddedFont>
      <p:font typeface="Roboto"/>
      <p:regular r:id="rId73"/>
      <p:bold r:id="rId74"/>
      <p:italic r:id="rId75"/>
      <p:boldItalic r:id="rId76"/>
    </p:embeddedFont>
    <p:embeddedFont>
      <p:font typeface="Inter"/>
      <p:regular r:id="rId77"/>
      <p:bold r:id="rId78"/>
      <p:italic r:id="rId79"/>
      <p:boldItalic r:id="rId80"/>
    </p:embeddedFont>
    <p:embeddedFont>
      <p:font typeface="Balthazar"/>
      <p:regular r:id="rId8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82" roundtripDataSignature="AMtx7miiEp0q2bXRKnO/dgJfHOzuhYEh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2D6EA3-3E4D-4792-853B-0BB4C45B98AC}">
  <a:tblStyle styleId="{4E2D6EA3-3E4D-4792-853B-0BB4C45B98A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 styleId="{7EF965AD-6275-42A0-8925-9014E7E402D4}" styleName="Table_1">
    <a:wholeTbl>
      <a:tcTxStyle b="off" i="off">
        <a:font>
          <a:latin typeface="Calibri"/>
          <a:ea typeface="Calibri"/>
          <a:cs typeface="Calibri"/>
        </a:font>
        <a:schemeClr val="dk1"/>
      </a:tcTxStyle>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tcBdr>
          <a:top>
            <a:ln cap="flat" cmpd="sng" w="9525">
              <a:solidFill>
                <a:schemeClr val="accent1"/>
              </a:solidFill>
              <a:prstDash val="solid"/>
              <a:round/>
              <a:headEnd len="sm" w="sm" type="none"/>
              <a:tailEnd len="sm" w="sm" type="none"/>
            </a:ln>
          </a:top>
          <a:bottom>
            <a:ln cap="flat" cmpd="sng" w="9525">
              <a:solidFill>
                <a:schemeClr val="accent1"/>
              </a:solidFill>
              <a:prstDash val="solid"/>
              <a:round/>
              <a:headEnd len="sm" w="sm" type="none"/>
              <a:tailEnd len="sm" w="sm" type="none"/>
            </a:ln>
          </a:bottom>
        </a:tcBdr>
      </a:tcStyle>
    </a:band1H>
    <a:band2H>
      <a:tcTxStyle b="off" i="off"/>
    </a:band2H>
    <a:band1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1V>
    <a:band2V>
      <a:tcTxStyle b="off" i="off"/>
      <a:tcStyle>
        <a:tcBdr>
          <a:left>
            <a:ln cap="flat" cmpd="sng" w="9525">
              <a:solidFill>
                <a:schemeClr val="accent1"/>
              </a:solidFill>
              <a:prstDash val="solid"/>
              <a:round/>
              <a:headEnd len="sm" w="sm" type="none"/>
              <a:tailEnd len="sm" w="sm" type="none"/>
            </a:ln>
          </a:left>
          <a:right>
            <a:ln cap="flat" cmpd="sng" w="9525">
              <a:solidFill>
                <a:schemeClr val="accent1"/>
              </a:solidFill>
              <a:prstDash val="solid"/>
              <a:round/>
              <a:headEnd len="sm" w="sm" type="none"/>
              <a:tailEnd len="sm" w="sm" type="none"/>
            </a:ln>
          </a:right>
        </a:tcBdr>
      </a:tc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tcStyle>
    </a:lastRow>
    <a:seCell>
      <a:tcTxStyle b="off" i="off"/>
    </a:seCell>
    <a:swCell>
      <a:tcTxStyle b="off" i="off"/>
    </a:swCell>
    <a:firstRow>
      <a:tcTxStyle b="on" i="off">
        <a:font>
          <a:latin typeface="Calibri"/>
          <a:ea typeface="Calibri"/>
          <a:cs typeface="Calibri"/>
        </a:font>
        <a:schemeClr val="lt1"/>
      </a:tcTxStyle>
      <a:tcStyle>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Inter-boldItalic.fntdata"/><Relationship Id="rId82" Type="http://customschemas.google.com/relationships/presentationmetadata" Target="metadata"/><Relationship Id="rId81" Type="http://schemas.openxmlformats.org/officeDocument/2006/relationships/font" Target="fonts/Balthaza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italic.fntdata"/><Relationship Id="rId30" Type="http://schemas.openxmlformats.org/officeDocument/2006/relationships/slide" Target="slides/slide24.xml"/><Relationship Id="rId74" Type="http://schemas.openxmlformats.org/officeDocument/2006/relationships/font" Target="fonts/Roboto-bold.fntdata"/><Relationship Id="rId33" Type="http://schemas.openxmlformats.org/officeDocument/2006/relationships/slide" Target="slides/slide27.xml"/><Relationship Id="rId77" Type="http://schemas.openxmlformats.org/officeDocument/2006/relationships/font" Target="fonts/Inter-regular.fntdata"/><Relationship Id="rId32" Type="http://schemas.openxmlformats.org/officeDocument/2006/relationships/slide" Target="slides/slide26.xml"/><Relationship Id="rId76" Type="http://schemas.openxmlformats.org/officeDocument/2006/relationships/font" Target="fonts/Roboto-boldItalic.fntdata"/><Relationship Id="rId35" Type="http://schemas.openxmlformats.org/officeDocument/2006/relationships/slide" Target="slides/slide29.xml"/><Relationship Id="rId79" Type="http://schemas.openxmlformats.org/officeDocument/2006/relationships/font" Target="fonts/Inter-italic.fntdata"/><Relationship Id="rId34" Type="http://schemas.openxmlformats.org/officeDocument/2006/relationships/slide" Target="slides/slide28.xml"/><Relationship Id="rId78" Type="http://schemas.openxmlformats.org/officeDocument/2006/relationships/font" Target="fonts/Inter-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 name="Google Shape;8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7" name="Google Shape;317;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3" name="Google Shape;323;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9" name="Google Shape;329;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9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9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0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0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10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9" name="Google Shape;389;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0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7" name="Google Shape;407;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0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10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1" name="Google Shape;421;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0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6" name="Google Shape;426;p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10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8" name="Google Shape;438;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5" name="Google Shape;445;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2" name="Google Shape;452;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9" name="Google Shape;45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5" name="Google Shape;47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0" name="Google Shape;51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0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7" name="Google Shape;527;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78"/>
          <p:cNvSpPr txBox="1"/>
          <p:nvPr>
            <p:ph idx="1" type="body"/>
          </p:nvPr>
        </p:nvSpPr>
        <p:spPr>
          <a:xfrm>
            <a:off x="838200" y="16224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7" name="Google Shape;17;p78"/>
          <p:cNvPicPr preferRelativeResize="0"/>
          <p:nvPr/>
        </p:nvPicPr>
        <p:blipFill rotWithShape="1">
          <a:blip r:embed="rId2">
            <a:alphaModFix/>
          </a:blip>
          <a:srcRect b="0" l="0" r="0" t="0"/>
          <a:stretch/>
        </p:blipFill>
        <p:spPr>
          <a:xfrm>
            <a:off x="11190649" y="50800"/>
            <a:ext cx="963251" cy="960203"/>
          </a:xfrm>
          <a:prstGeom prst="rect">
            <a:avLst/>
          </a:prstGeom>
          <a:noFill/>
          <a:ln>
            <a:noFill/>
          </a:ln>
        </p:spPr>
      </p:pic>
      <p:sp>
        <p:nvSpPr>
          <p:cNvPr id="18" name="Google Shape;18;p78"/>
          <p:cNvSpPr txBox="1"/>
          <p:nvPr>
            <p:ph idx="10" type="dt"/>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b="1">
                <a:solidFill>
                  <a:srgbClr val="0000FF"/>
                </a:solidFill>
                <a:latin typeface="Bookman Old Style"/>
                <a:ea typeface="Bookman Old Style"/>
                <a:cs typeface="Bookman Old Style"/>
                <a:sym typeface="Bookman Old Sty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8"/>
          <p:cNvSpPr txBox="1"/>
          <p:nvPr>
            <p:ph idx="11" type="ftr"/>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a:solidFill>
                  <a:srgbClr val="0000FF"/>
                </a:solidFill>
                <a:latin typeface="Bookman Old Style"/>
                <a:ea typeface="Bookman Old Style"/>
                <a:cs typeface="Bookman Old Style"/>
                <a:sym typeface="Bookman Old Styl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8"/>
          <p:cNvSpPr txBox="1"/>
          <p:nvPr>
            <p:ph idx="12" type="sldNum"/>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0000FF"/>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0000FF"/>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0000FF"/>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0000FF"/>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0000FF"/>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0000FF"/>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0000FF"/>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0000FF"/>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0000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9" name="Shape 69"/>
        <p:cNvGrpSpPr/>
        <p:nvPr/>
      </p:nvGrpSpPr>
      <p:grpSpPr>
        <a:xfrm>
          <a:off x="0" y="0"/>
          <a:ext cx="0" cy="0"/>
          <a:chOff x="0" y="0"/>
          <a:chExt cx="0" cy="0"/>
        </a:xfrm>
      </p:grpSpPr>
      <p:sp>
        <p:nvSpPr>
          <p:cNvPr id="70" name="Google Shape;70;p8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8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5" name="Shape 75"/>
        <p:cNvGrpSpPr/>
        <p:nvPr/>
      </p:nvGrpSpPr>
      <p:grpSpPr>
        <a:xfrm>
          <a:off x="0" y="0"/>
          <a:ext cx="0" cy="0"/>
          <a:chOff x="0" y="0"/>
          <a:chExt cx="0" cy="0"/>
        </a:xfrm>
      </p:grpSpPr>
      <p:sp>
        <p:nvSpPr>
          <p:cNvPr id="76" name="Google Shape;76;p8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7"/>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SzPts val="4400"/>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7"/>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800"/>
              <a:buNone/>
              <a:defRPr sz="2400"/>
            </a:lvl1pPr>
            <a:lvl2pPr lvl="1" algn="ctr">
              <a:lnSpc>
                <a:spcPct val="90000"/>
              </a:lnSpc>
              <a:spcBef>
                <a:spcPts val="500"/>
              </a:spcBef>
              <a:spcAft>
                <a:spcPts val="0"/>
              </a:spcAft>
              <a:buSzPts val="2400"/>
              <a:buNone/>
              <a:defRPr sz="2000"/>
            </a:lvl2pPr>
            <a:lvl3pPr lvl="2" algn="ctr">
              <a:lnSpc>
                <a:spcPct val="90000"/>
              </a:lnSpc>
              <a:spcBef>
                <a:spcPts val="500"/>
              </a:spcBef>
              <a:spcAft>
                <a:spcPts val="0"/>
              </a:spcAft>
              <a:buSzPts val="2000"/>
              <a:buNone/>
              <a:defRPr sz="1800"/>
            </a:lvl3pPr>
            <a:lvl4pPr lvl="3" algn="ctr">
              <a:lnSpc>
                <a:spcPct val="90000"/>
              </a:lnSpc>
              <a:spcBef>
                <a:spcPts val="500"/>
              </a:spcBef>
              <a:spcAft>
                <a:spcPts val="0"/>
              </a:spcAft>
              <a:buSzPts val="1800"/>
              <a:buNone/>
              <a:defRPr sz="1600"/>
            </a:lvl4pPr>
            <a:lvl5pPr lvl="4" algn="ctr">
              <a:lnSpc>
                <a:spcPct val="90000"/>
              </a:lnSpc>
              <a:spcBef>
                <a:spcPts val="500"/>
              </a:spcBef>
              <a:spcAft>
                <a:spcPts val="0"/>
              </a:spcAft>
              <a:buSzPts val="1800"/>
              <a:buNone/>
              <a:defRPr sz="1600"/>
            </a:lvl5pPr>
            <a:lvl6pPr lvl="5" algn="ctr">
              <a:lnSpc>
                <a:spcPct val="90000"/>
              </a:lnSpc>
              <a:spcBef>
                <a:spcPts val="500"/>
              </a:spcBef>
              <a:spcAft>
                <a:spcPts val="0"/>
              </a:spcAft>
              <a:buSzPts val="1800"/>
              <a:buNone/>
              <a:defRPr sz="1600"/>
            </a:lvl6pPr>
            <a:lvl7pPr lvl="6" algn="ctr">
              <a:lnSpc>
                <a:spcPct val="90000"/>
              </a:lnSpc>
              <a:spcBef>
                <a:spcPts val="500"/>
              </a:spcBef>
              <a:spcAft>
                <a:spcPts val="0"/>
              </a:spcAft>
              <a:buSzPts val="1800"/>
              <a:buNone/>
              <a:defRPr sz="1600"/>
            </a:lvl7pPr>
            <a:lvl8pPr lvl="7" algn="ctr">
              <a:lnSpc>
                <a:spcPct val="90000"/>
              </a:lnSpc>
              <a:spcBef>
                <a:spcPts val="500"/>
              </a:spcBef>
              <a:spcAft>
                <a:spcPts val="0"/>
              </a:spcAft>
              <a:buSzPts val="1800"/>
              <a:buNone/>
              <a:defRPr sz="1600"/>
            </a:lvl8pPr>
            <a:lvl9pPr lvl="8" algn="ctr">
              <a:lnSpc>
                <a:spcPct val="90000"/>
              </a:lnSpc>
              <a:spcBef>
                <a:spcPts val="500"/>
              </a:spcBef>
              <a:spcAft>
                <a:spcPts val="0"/>
              </a:spcAft>
              <a:buSzPts val="1800"/>
              <a:buNone/>
              <a:defRPr sz="1600"/>
            </a:lvl9pPr>
          </a:lstStyle>
          <a:p/>
        </p:txBody>
      </p:sp>
      <p:sp>
        <p:nvSpPr>
          <p:cNvPr id="24" name="Google Shape;24;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a:lvl1pPr>
            <a:lvl2pPr indent="0" lvl="1" marL="0" marR="0" algn="r">
              <a:lnSpc>
                <a:spcPct val="100000"/>
              </a:lnSpc>
              <a:spcBef>
                <a:spcPts val="0"/>
              </a:spcBef>
              <a:spcAft>
                <a:spcPts val="0"/>
              </a:spcAft>
              <a:buClr>
                <a:srgbClr val="000000"/>
              </a:buClr>
              <a:buSzPts val="1200"/>
              <a:buFont typeface="Arial"/>
              <a:buNone/>
              <a:defRPr/>
            </a:lvl2pPr>
            <a:lvl3pPr indent="0" lvl="2" marL="0" marR="0" algn="r">
              <a:lnSpc>
                <a:spcPct val="100000"/>
              </a:lnSpc>
              <a:spcBef>
                <a:spcPts val="0"/>
              </a:spcBef>
              <a:spcAft>
                <a:spcPts val="0"/>
              </a:spcAft>
              <a:buClr>
                <a:srgbClr val="000000"/>
              </a:buClr>
              <a:buSzPts val="1200"/>
              <a:buFont typeface="Arial"/>
              <a:buNone/>
              <a:defRPr/>
            </a:lvl3pPr>
            <a:lvl4pPr indent="0" lvl="3" marL="0" marR="0" algn="r">
              <a:lnSpc>
                <a:spcPct val="100000"/>
              </a:lnSpc>
              <a:spcBef>
                <a:spcPts val="0"/>
              </a:spcBef>
              <a:spcAft>
                <a:spcPts val="0"/>
              </a:spcAft>
              <a:buClr>
                <a:srgbClr val="000000"/>
              </a:buClr>
              <a:buSzPts val="1200"/>
              <a:buFont typeface="Arial"/>
              <a:buNone/>
              <a:defRPr/>
            </a:lvl4pPr>
            <a:lvl5pPr indent="0" lvl="4" marL="0" marR="0" algn="r">
              <a:lnSpc>
                <a:spcPct val="100000"/>
              </a:lnSpc>
              <a:spcBef>
                <a:spcPts val="0"/>
              </a:spcBef>
              <a:spcAft>
                <a:spcPts val="0"/>
              </a:spcAft>
              <a:buClr>
                <a:srgbClr val="000000"/>
              </a:buClr>
              <a:buSzPts val="1200"/>
              <a:buFont typeface="Arial"/>
              <a:buNone/>
              <a:defRPr/>
            </a:lvl5pPr>
            <a:lvl6pPr indent="0" lvl="5" marL="0" marR="0" algn="r">
              <a:lnSpc>
                <a:spcPct val="100000"/>
              </a:lnSpc>
              <a:spcBef>
                <a:spcPts val="0"/>
              </a:spcBef>
              <a:spcAft>
                <a:spcPts val="0"/>
              </a:spcAft>
              <a:buClr>
                <a:srgbClr val="000000"/>
              </a:buClr>
              <a:buSzPts val="1200"/>
              <a:buFont typeface="Arial"/>
              <a:buNone/>
              <a:defRPr/>
            </a:lvl6pPr>
            <a:lvl7pPr indent="0" lvl="6" marL="0" marR="0" algn="r">
              <a:lnSpc>
                <a:spcPct val="100000"/>
              </a:lnSpc>
              <a:spcBef>
                <a:spcPts val="0"/>
              </a:spcBef>
              <a:spcAft>
                <a:spcPts val="0"/>
              </a:spcAft>
              <a:buClr>
                <a:srgbClr val="000000"/>
              </a:buClr>
              <a:buSzPts val="1200"/>
              <a:buFont typeface="Arial"/>
              <a:buNone/>
              <a:defRPr/>
            </a:lvl7pPr>
            <a:lvl8pPr indent="0" lvl="7" marL="0" marR="0" algn="r">
              <a:lnSpc>
                <a:spcPct val="100000"/>
              </a:lnSpc>
              <a:spcBef>
                <a:spcPts val="0"/>
              </a:spcBef>
              <a:spcAft>
                <a:spcPts val="0"/>
              </a:spcAft>
              <a:buClr>
                <a:srgbClr val="000000"/>
              </a:buClr>
              <a:buSzPts val="1200"/>
              <a:buFont typeface="Arial"/>
              <a:buNone/>
              <a:defRPr/>
            </a:lvl8pPr>
            <a:lvl9pPr indent="0" lvl="8" marL="0" marR="0" algn="r">
              <a:lnSpc>
                <a:spcPct val="100000"/>
              </a:lnSpc>
              <a:spcBef>
                <a:spcPts val="0"/>
              </a:spcBef>
              <a:spcAft>
                <a:spcPts val="0"/>
              </a:spcAft>
              <a:buClr>
                <a:srgbClr val="000000"/>
              </a:buClr>
              <a:buSzPts val="12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7" name="Shape 27"/>
        <p:cNvGrpSpPr/>
        <p:nvPr/>
      </p:nvGrpSpPr>
      <p:grpSpPr>
        <a:xfrm>
          <a:off x="0" y="0"/>
          <a:ext cx="0" cy="0"/>
          <a:chOff x="0" y="0"/>
          <a:chExt cx="0" cy="0"/>
        </a:xfrm>
      </p:grpSpPr>
      <p:sp>
        <p:nvSpPr>
          <p:cNvPr id="28" name="Google Shape;28;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0" name="Google Shape;30;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a:lvl1pPr>
            <a:lvl2pPr indent="0" lvl="1" marL="0" marR="0" algn="r">
              <a:lnSpc>
                <a:spcPct val="100000"/>
              </a:lnSpc>
              <a:spcBef>
                <a:spcPts val="0"/>
              </a:spcBef>
              <a:spcAft>
                <a:spcPts val="0"/>
              </a:spcAft>
              <a:buClr>
                <a:srgbClr val="000000"/>
              </a:buClr>
              <a:buSzPts val="1200"/>
              <a:buFont typeface="Arial"/>
              <a:buNone/>
              <a:defRPr/>
            </a:lvl2pPr>
            <a:lvl3pPr indent="0" lvl="2" marL="0" marR="0" algn="r">
              <a:lnSpc>
                <a:spcPct val="100000"/>
              </a:lnSpc>
              <a:spcBef>
                <a:spcPts val="0"/>
              </a:spcBef>
              <a:spcAft>
                <a:spcPts val="0"/>
              </a:spcAft>
              <a:buClr>
                <a:srgbClr val="000000"/>
              </a:buClr>
              <a:buSzPts val="1200"/>
              <a:buFont typeface="Arial"/>
              <a:buNone/>
              <a:defRPr/>
            </a:lvl3pPr>
            <a:lvl4pPr indent="0" lvl="3" marL="0" marR="0" algn="r">
              <a:lnSpc>
                <a:spcPct val="100000"/>
              </a:lnSpc>
              <a:spcBef>
                <a:spcPts val="0"/>
              </a:spcBef>
              <a:spcAft>
                <a:spcPts val="0"/>
              </a:spcAft>
              <a:buClr>
                <a:srgbClr val="000000"/>
              </a:buClr>
              <a:buSzPts val="1200"/>
              <a:buFont typeface="Arial"/>
              <a:buNone/>
              <a:defRPr/>
            </a:lvl4pPr>
            <a:lvl5pPr indent="0" lvl="4" marL="0" marR="0" algn="r">
              <a:lnSpc>
                <a:spcPct val="100000"/>
              </a:lnSpc>
              <a:spcBef>
                <a:spcPts val="0"/>
              </a:spcBef>
              <a:spcAft>
                <a:spcPts val="0"/>
              </a:spcAft>
              <a:buClr>
                <a:srgbClr val="000000"/>
              </a:buClr>
              <a:buSzPts val="1200"/>
              <a:buFont typeface="Arial"/>
              <a:buNone/>
              <a:defRPr/>
            </a:lvl5pPr>
            <a:lvl6pPr indent="0" lvl="5" marL="0" marR="0" algn="r">
              <a:lnSpc>
                <a:spcPct val="100000"/>
              </a:lnSpc>
              <a:spcBef>
                <a:spcPts val="0"/>
              </a:spcBef>
              <a:spcAft>
                <a:spcPts val="0"/>
              </a:spcAft>
              <a:buClr>
                <a:srgbClr val="000000"/>
              </a:buClr>
              <a:buSzPts val="1200"/>
              <a:buFont typeface="Arial"/>
              <a:buNone/>
              <a:defRPr/>
            </a:lvl6pPr>
            <a:lvl7pPr indent="0" lvl="6" marL="0" marR="0" algn="r">
              <a:lnSpc>
                <a:spcPct val="100000"/>
              </a:lnSpc>
              <a:spcBef>
                <a:spcPts val="0"/>
              </a:spcBef>
              <a:spcAft>
                <a:spcPts val="0"/>
              </a:spcAft>
              <a:buClr>
                <a:srgbClr val="000000"/>
              </a:buClr>
              <a:buSzPts val="1200"/>
              <a:buFont typeface="Arial"/>
              <a:buNone/>
              <a:defRPr/>
            </a:lvl7pPr>
            <a:lvl8pPr indent="0" lvl="7" marL="0" marR="0" algn="r">
              <a:lnSpc>
                <a:spcPct val="100000"/>
              </a:lnSpc>
              <a:spcBef>
                <a:spcPts val="0"/>
              </a:spcBef>
              <a:spcAft>
                <a:spcPts val="0"/>
              </a:spcAft>
              <a:buClr>
                <a:srgbClr val="000000"/>
              </a:buClr>
              <a:buSzPts val="1200"/>
              <a:buFont typeface="Arial"/>
              <a:buNone/>
              <a:defRPr/>
            </a:lvl8pPr>
            <a:lvl9pPr indent="0" lvl="8" marL="0" marR="0" algn="r">
              <a:lnSpc>
                <a:spcPct val="100000"/>
              </a:lnSpc>
              <a:spcBef>
                <a:spcPts val="0"/>
              </a:spcBef>
              <a:spcAft>
                <a:spcPts val="0"/>
              </a:spcAft>
              <a:buClr>
                <a:srgbClr val="000000"/>
              </a:buClr>
              <a:buSzPts val="1200"/>
              <a:buFont typeface="Arial"/>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49"/>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a:bodyPr>
          <a:lstStyle>
            <a:lvl1pPr lvl="0" algn="l">
              <a:lnSpc>
                <a:spcPct val="9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5" name="Google Shape;35;p49"/>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a:bodyPr>
          <a:lstStyle>
            <a:lvl1pPr indent="-342900" lvl="0" marL="457200" algn="l">
              <a:lnSpc>
                <a:spcPct val="90000"/>
              </a:lnSpc>
              <a:spcBef>
                <a:spcPts val="0"/>
              </a:spcBef>
              <a:spcAft>
                <a:spcPts val="0"/>
              </a:spcAft>
              <a:buSzPts val="1800"/>
              <a:buChar char="●"/>
              <a:defRPr/>
            </a:lvl1pPr>
            <a:lvl2pPr indent="-317500" lvl="1" marL="914400" algn="l">
              <a:lnSpc>
                <a:spcPct val="90000"/>
              </a:lnSpc>
              <a:spcBef>
                <a:spcPts val="0"/>
              </a:spcBef>
              <a:spcAft>
                <a:spcPts val="0"/>
              </a:spcAft>
              <a:buSzPts val="1400"/>
              <a:buChar char="○"/>
              <a:defRPr/>
            </a:lvl2pPr>
            <a:lvl3pPr indent="-317500" lvl="2" marL="1371600" algn="l">
              <a:lnSpc>
                <a:spcPct val="90000"/>
              </a:lnSpc>
              <a:spcBef>
                <a:spcPts val="0"/>
              </a:spcBef>
              <a:spcAft>
                <a:spcPts val="0"/>
              </a:spcAft>
              <a:buSzPts val="1400"/>
              <a:buChar char="■"/>
              <a:defRPr/>
            </a:lvl3pPr>
            <a:lvl4pPr indent="-317500" lvl="3" marL="1828800" algn="l">
              <a:lnSpc>
                <a:spcPct val="90000"/>
              </a:lnSpc>
              <a:spcBef>
                <a:spcPts val="0"/>
              </a:spcBef>
              <a:spcAft>
                <a:spcPts val="0"/>
              </a:spcAft>
              <a:buSzPts val="1400"/>
              <a:buChar char="●"/>
              <a:defRPr/>
            </a:lvl4pPr>
            <a:lvl5pPr indent="-317500" lvl="4" marL="2286000" algn="l">
              <a:lnSpc>
                <a:spcPct val="90000"/>
              </a:lnSpc>
              <a:spcBef>
                <a:spcPts val="0"/>
              </a:spcBef>
              <a:spcAft>
                <a:spcPts val="0"/>
              </a:spcAft>
              <a:buSzPts val="1400"/>
              <a:buChar char="○"/>
              <a:defRPr/>
            </a:lvl5pPr>
            <a:lvl6pPr indent="-317500" lvl="5" marL="2743200" algn="l">
              <a:lnSpc>
                <a:spcPct val="90000"/>
              </a:lnSpc>
              <a:spcBef>
                <a:spcPts val="0"/>
              </a:spcBef>
              <a:spcAft>
                <a:spcPts val="0"/>
              </a:spcAft>
              <a:buSzPts val="1400"/>
              <a:buChar char="■"/>
              <a:defRPr/>
            </a:lvl6pPr>
            <a:lvl7pPr indent="-317500" lvl="6" marL="3200400" algn="l">
              <a:lnSpc>
                <a:spcPct val="90000"/>
              </a:lnSpc>
              <a:spcBef>
                <a:spcPts val="0"/>
              </a:spcBef>
              <a:spcAft>
                <a:spcPts val="0"/>
              </a:spcAft>
              <a:buSzPts val="1400"/>
              <a:buChar char="●"/>
              <a:defRPr/>
            </a:lvl7pPr>
            <a:lvl8pPr indent="-317500" lvl="7" marL="3657600" algn="l">
              <a:lnSpc>
                <a:spcPct val="90000"/>
              </a:lnSpc>
              <a:spcBef>
                <a:spcPts val="0"/>
              </a:spcBef>
              <a:spcAft>
                <a:spcPts val="0"/>
              </a:spcAft>
              <a:buSzPts val="1400"/>
              <a:buChar char="○"/>
              <a:defRPr/>
            </a:lvl8pPr>
            <a:lvl9pPr indent="-317500" lvl="8" marL="4114800" algn="l">
              <a:lnSpc>
                <a:spcPct val="90000"/>
              </a:lnSpc>
              <a:spcBef>
                <a:spcPts val="0"/>
              </a:spcBef>
              <a:spcAft>
                <a:spcPts val="0"/>
              </a:spcAft>
              <a:buSzPts val="1400"/>
              <a:buChar char="■"/>
              <a:defRPr/>
            </a:lvl9pPr>
          </a:lstStyle>
          <a:p/>
        </p:txBody>
      </p:sp>
      <p:sp>
        <p:nvSpPr>
          <p:cNvPr id="36" name="Google Shape;36;p49"/>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lvl1pPr indent="0" lvl="0"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1pPr>
            <a:lvl2pPr indent="0" lvl="1"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2pPr>
            <a:lvl3pPr indent="0" lvl="2"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3pPr>
            <a:lvl4pPr indent="0" lvl="3"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4pPr>
            <a:lvl5pPr indent="0" lvl="4"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5pPr>
            <a:lvl6pPr indent="0" lvl="5"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6pPr>
            <a:lvl7pPr indent="0" lvl="6"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7pPr>
            <a:lvl8pPr indent="0" lvl="7"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8pPr>
            <a:lvl9pPr indent="0" lvl="8" marL="0" algn="r">
              <a:lnSpc>
                <a:spcPct val="100000"/>
              </a:lnSpc>
              <a:spcBef>
                <a:spcPts val="0"/>
              </a:spcBef>
              <a:spcAft>
                <a:spcPts val="0"/>
              </a:spcAft>
              <a:buSzPts val="1200"/>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8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2" name="Shape 42"/>
        <p:cNvGrpSpPr/>
        <p:nvPr/>
      </p:nvGrpSpPr>
      <p:grpSpPr>
        <a:xfrm>
          <a:off x="0" y="0"/>
          <a:ext cx="0" cy="0"/>
          <a:chOff x="0" y="0"/>
          <a:chExt cx="0" cy="0"/>
        </a:xfrm>
      </p:grpSpPr>
      <p:sp>
        <p:nvSpPr>
          <p:cNvPr id="43" name="Google Shape;43;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6" name="Shape 46"/>
        <p:cNvGrpSpPr/>
        <p:nvPr/>
      </p:nvGrpSpPr>
      <p:grpSpPr>
        <a:xfrm>
          <a:off x="0" y="0"/>
          <a:ext cx="0" cy="0"/>
          <a:chOff x="0" y="0"/>
          <a:chExt cx="0" cy="0"/>
        </a:xfrm>
      </p:grpSpPr>
      <p:sp>
        <p:nvSpPr>
          <p:cNvPr id="47" name="Google Shape;47;p8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8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1" name="Google Shape;51;p8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8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8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8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8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6"/>
          <p:cNvSpPr/>
          <p:nvPr>
            <p:ph idx="2" type="pic"/>
          </p:nvPr>
        </p:nvSpPr>
        <p:spPr>
          <a:xfrm>
            <a:off x="5183188" y="987425"/>
            <a:ext cx="6172200" cy="4873625"/>
          </a:xfrm>
          <a:prstGeom prst="rect">
            <a:avLst/>
          </a:prstGeom>
          <a:noFill/>
          <a:ln>
            <a:noFill/>
          </a:ln>
        </p:spPr>
      </p:sp>
      <p:sp>
        <p:nvSpPr>
          <p:cNvPr id="65" name="Google Shape;65;p8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6.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 Id="rId3"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2.png"/><Relationship Id="rId4" Type="http://schemas.openxmlformats.org/officeDocument/2006/relationships/image" Target="../media/image26.png"/><Relationship Id="rId5"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2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28.png"/><Relationship Id="rId7"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1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 Id="rId3" Type="http://schemas.openxmlformats.org/officeDocument/2006/relationships/image" Target="../media/image16.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3.xml"/><Relationship Id="rId3" Type="http://schemas.openxmlformats.org/officeDocument/2006/relationships/image" Target="../media/image18.png"/><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4.xml"/><Relationship Id="rId3" Type="http://schemas.openxmlformats.org/officeDocument/2006/relationships/image" Target="../media/image19.png"/><Relationship Id="rId4" Type="http://schemas.openxmlformats.org/officeDocument/2006/relationships/image" Target="../media/image21.png"/><Relationship Id="rId5" Type="http://schemas.openxmlformats.org/officeDocument/2006/relationships/image" Target="../media/image23.png"/><Relationship Id="rId6" Type="http://schemas.openxmlformats.org/officeDocument/2006/relationships/image" Target="../media/image27.png"/><Relationship Id="rId7" Type="http://schemas.openxmlformats.org/officeDocument/2006/relationships/image" Target="../media/image2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1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2"/>
          <p:cNvSpPr txBox="1"/>
          <p:nvPr>
            <p:ph idx="4294967295" type="title"/>
          </p:nvPr>
        </p:nvSpPr>
        <p:spPr>
          <a:xfrm>
            <a:off x="5187142" y="1287887"/>
            <a:ext cx="6550429" cy="785611"/>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FF0000"/>
              </a:buClr>
              <a:buSzPct val="157142"/>
              <a:buFont typeface="Balthazar"/>
              <a:buNone/>
            </a:pPr>
            <a:br>
              <a:rPr b="1" lang="en-US">
                <a:solidFill>
                  <a:srgbClr val="FF0000"/>
                </a:solidFill>
                <a:latin typeface="Balthazar"/>
                <a:ea typeface="Balthazar"/>
                <a:cs typeface="Balthazar"/>
                <a:sym typeface="Balthazar"/>
              </a:rPr>
            </a:br>
            <a:br>
              <a:rPr b="1" lang="en-US">
                <a:solidFill>
                  <a:srgbClr val="FF0000"/>
                </a:solidFill>
                <a:latin typeface="Balthazar"/>
                <a:ea typeface="Balthazar"/>
                <a:cs typeface="Balthazar"/>
                <a:sym typeface="Balthazar"/>
              </a:rPr>
            </a:br>
            <a:br>
              <a:rPr b="1" lang="en-US">
                <a:solidFill>
                  <a:srgbClr val="FF0000"/>
                </a:solidFill>
                <a:latin typeface="Balthazar"/>
                <a:ea typeface="Balthazar"/>
                <a:cs typeface="Balthazar"/>
                <a:sym typeface="Balthazar"/>
              </a:rPr>
            </a:br>
            <a:br>
              <a:rPr b="1" lang="en-US">
                <a:solidFill>
                  <a:srgbClr val="FF0000"/>
                </a:solidFill>
                <a:latin typeface="Balthazar"/>
                <a:ea typeface="Balthazar"/>
                <a:cs typeface="Balthazar"/>
                <a:sym typeface="Balthazar"/>
              </a:rPr>
            </a:br>
            <a:br>
              <a:rPr b="1" lang="en-US">
                <a:solidFill>
                  <a:srgbClr val="FF0000"/>
                </a:solidFill>
                <a:latin typeface="Balthazar"/>
                <a:ea typeface="Balthazar"/>
                <a:cs typeface="Balthazar"/>
                <a:sym typeface="Balthazar"/>
              </a:rPr>
            </a:br>
            <a:r>
              <a:rPr b="1" lang="en-US">
                <a:solidFill>
                  <a:srgbClr val="FF0000"/>
                </a:solidFill>
                <a:latin typeface="Balthazar"/>
                <a:ea typeface="Balthazar"/>
                <a:cs typeface="Balthazar"/>
                <a:sym typeface="Balthazar"/>
              </a:rPr>
              <a:t>Database Management Systems</a:t>
            </a:r>
            <a:br>
              <a:rPr b="1" lang="en-US">
                <a:solidFill>
                  <a:srgbClr val="FF0000"/>
                </a:solidFill>
                <a:latin typeface="Balthazar"/>
                <a:ea typeface="Balthazar"/>
                <a:cs typeface="Balthazar"/>
                <a:sym typeface="Balthazar"/>
              </a:rPr>
            </a:br>
            <a:br>
              <a:rPr b="1" lang="en-US">
                <a:solidFill>
                  <a:srgbClr val="FF0000"/>
                </a:solidFill>
                <a:latin typeface="Balthazar"/>
                <a:ea typeface="Balthazar"/>
                <a:cs typeface="Balthazar"/>
                <a:sym typeface="Balthazar"/>
              </a:rPr>
            </a:br>
            <a:r>
              <a:rPr lang="en-US" sz="2800">
                <a:solidFill>
                  <a:srgbClr val="FF0000"/>
                </a:solidFill>
                <a:latin typeface="Balthazar"/>
                <a:ea typeface="Balthazar"/>
                <a:cs typeface="Balthazar"/>
                <a:sym typeface="Balthazar"/>
              </a:rPr>
              <a:t>UNIT-IV</a:t>
            </a:r>
            <a:br>
              <a:rPr lang="en-US" sz="2800">
                <a:solidFill>
                  <a:srgbClr val="FF0000"/>
                </a:solidFill>
                <a:latin typeface="Balthazar"/>
                <a:ea typeface="Balthazar"/>
                <a:cs typeface="Balthazar"/>
                <a:sym typeface="Balthazar"/>
              </a:rPr>
            </a:br>
            <a:br>
              <a:rPr lang="en-US" sz="2800">
                <a:solidFill>
                  <a:srgbClr val="FF0000"/>
                </a:solidFill>
                <a:latin typeface="Balthazar"/>
                <a:ea typeface="Balthazar"/>
                <a:cs typeface="Balthazar"/>
                <a:sym typeface="Balthazar"/>
              </a:rPr>
            </a:br>
            <a:endParaRPr b="1" sz="2800">
              <a:solidFill>
                <a:srgbClr val="0070C0"/>
              </a:solidFill>
              <a:latin typeface="Balthazar"/>
              <a:ea typeface="Balthazar"/>
              <a:cs typeface="Balthazar"/>
              <a:sym typeface="Balthazar"/>
            </a:endParaRPr>
          </a:p>
        </p:txBody>
      </p:sp>
      <p:sp>
        <p:nvSpPr>
          <p:cNvPr id="87" name="Google Shape;87;p2"/>
          <p:cNvSpPr txBox="1"/>
          <p:nvPr>
            <p:ph idx="1" type="body"/>
          </p:nvPr>
        </p:nvSpPr>
        <p:spPr>
          <a:xfrm>
            <a:off x="5867936" y="3691989"/>
            <a:ext cx="5485200" cy="2063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800"/>
              <a:buNone/>
            </a:pPr>
            <a:r>
              <a:t/>
            </a:r>
            <a:endParaRPr sz="1800">
              <a:solidFill>
                <a:srgbClr val="0000FF"/>
              </a:solidFill>
              <a:latin typeface="Balthazar"/>
              <a:ea typeface="Balthazar"/>
              <a:cs typeface="Balthazar"/>
              <a:sym typeface="Balthazar"/>
            </a:endParaRPr>
          </a:p>
          <a:p>
            <a:pPr indent="0" lvl="0" marL="0" rtl="0" algn="l">
              <a:lnSpc>
                <a:spcPct val="90000"/>
              </a:lnSpc>
              <a:spcBef>
                <a:spcPts val="1000"/>
              </a:spcBef>
              <a:spcAft>
                <a:spcPts val="0"/>
              </a:spcAft>
              <a:buClr>
                <a:srgbClr val="0000FF"/>
              </a:buClr>
              <a:buSzPts val="1800"/>
              <a:buNone/>
            </a:pPr>
            <a:r>
              <a:rPr lang="en-US" sz="1800">
                <a:solidFill>
                  <a:srgbClr val="0000FF"/>
                </a:solidFill>
                <a:latin typeface="Balthazar"/>
                <a:ea typeface="Balthazar"/>
                <a:cs typeface="Balthazar"/>
                <a:sym typeface="Balthazar"/>
              </a:rPr>
              <a:t> </a:t>
            </a:r>
            <a:endParaRPr/>
          </a:p>
          <a:p>
            <a:pPr indent="0" lvl="0" marL="0" rtl="0" algn="l">
              <a:lnSpc>
                <a:spcPct val="90000"/>
              </a:lnSpc>
              <a:spcBef>
                <a:spcPts val="1000"/>
              </a:spcBef>
              <a:spcAft>
                <a:spcPts val="0"/>
              </a:spcAft>
              <a:buClr>
                <a:schemeClr val="dk1"/>
              </a:buClr>
              <a:buSzPts val="1800"/>
              <a:buNone/>
            </a:pPr>
            <a:r>
              <a:t/>
            </a:r>
            <a:endParaRPr sz="1800">
              <a:solidFill>
                <a:srgbClr val="0000FF"/>
              </a:solidFill>
              <a:latin typeface="Balthazar"/>
              <a:ea typeface="Balthazar"/>
              <a:cs typeface="Balthazar"/>
              <a:sym typeface="Balthazar"/>
            </a:endParaRPr>
          </a:p>
        </p:txBody>
      </p:sp>
      <p:pic>
        <p:nvPicPr>
          <p:cNvPr id="88" name="Google Shape;88;p2"/>
          <p:cNvPicPr preferRelativeResize="0"/>
          <p:nvPr/>
        </p:nvPicPr>
        <p:blipFill rotWithShape="1">
          <a:blip r:embed="rId3">
            <a:alphaModFix/>
          </a:blip>
          <a:srcRect b="0" l="0" r="0" t="0"/>
          <a:stretch/>
        </p:blipFill>
        <p:spPr>
          <a:xfrm>
            <a:off x="1" y="-33495"/>
            <a:ext cx="4803820" cy="640509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1"/>
          <p:cNvSpPr txBox="1"/>
          <p:nvPr>
            <p:ph idx="1" type="body"/>
          </p:nvPr>
        </p:nvSpPr>
        <p:spPr>
          <a:xfrm>
            <a:off x="682925" y="1182478"/>
            <a:ext cx="10833340" cy="4351338"/>
          </a:xfrm>
          <a:prstGeom prst="rect">
            <a:avLst/>
          </a:prstGeom>
          <a:noFill/>
          <a:ln>
            <a:noFill/>
          </a:ln>
        </p:spPr>
        <p:txBody>
          <a:bodyPr anchorCtr="0" anchor="t" bIns="45700" lIns="91425" spcFirstLastPara="1" rIns="91425" wrap="square" tIns="45700">
            <a:normAutofit/>
          </a:bodyPr>
          <a:lstStyle/>
          <a:p>
            <a:pPr indent="-542925" lvl="0" marL="542925" rtl="0" algn="just">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Suppose we have a database table called "employees" with the following attributes:</a:t>
            </a:r>
            <a:endParaRPr/>
          </a:p>
          <a:p>
            <a:pPr indent="0" lvl="0" marL="0" rtl="0" algn="just">
              <a:lnSpc>
                <a:spcPct val="110000"/>
              </a:lnSpc>
              <a:spcBef>
                <a:spcPts val="0"/>
              </a:spcBef>
              <a:spcAft>
                <a:spcPts val="0"/>
              </a:spcAft>
              <a:buClr>
                <a:srgbClr val="C00000"/>
              </a:buClr>
              <a:buSzPts val="2400"/>
              <a:buNone/>
            </a:pPr>
            <a:r>
              <a:t/>
            </a:r>
            <a:endParaRPr sz="2400">
              <a:solidFill>
                <a:srgbClr val="0000FF"/>
              </a:solidFill>
              <a:latin typeface="Bookman Old Style"/>
              <a:ea typeface="Bookman Old Style"/>
              <a:cs typeface="Bookman Old Style"/>
              <a:sym typeface="Bookman Old Style"/>
            </a:endParaRPr>
          </a:p>
          <a:p>
            <a:pPr indent="-542925" lvl="0" marL="542925" rtl="0" algn="just">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employees (employee_id, employee_name, department, salary)</a:t>
            </a:r>
            <a:endParaRPr/>
          </a:p>
          <a:p>
            <a:pPr indent="0" lvl="0" marL="0" rtl="0" algn="just">
              <a:lnSpc>
                <a:spcPct val="110000"/>
              </a:lnSpc>
              <a:spcBef>
                <a:spcPts val="0"/>
              </a:spcBef>
              <a:spcAft>
                <a:spcPts val="0"/>
              </a:spcAft>
              <a:buClr>
                <a:srgbClr val="C00000"/>
              </a:buClr>
              <a:buSzPts val="2400"/>
              <a:buNone/>
            </a:pPr>
            <a:r>
              <a:rPr lang="en-US" sz="2400">
                <a:solidFill>
                  <a:srgbClr val="0000FF"/>
                </a:solidFill>
                <a:latin typeface="Bookman Old Style"/>
                <a:ea typeface="Bookman Old Style"/>
                <a:cs typeface="Bookman Old Style"/>
                <a:sym typeface="Bookman Old Style"/>
              </a:rPr>
              <a:t> </a:t>
            </a:r>
            <a:endParaRPr/>
          </a:p>
          <a:p>
            <a:pPr indent="-342900" lvl="0" marL="457200" rtl="0" algn="l">
              <a:lnSpc>
                <a:spcPct val="90000"/>
              </a:lnSpc>
              <a:spcBef>
                <a:spcPts val="1000"/>
              </a:spcBef>
              <a:spcAft>
                <a:spcPts val="0"/>
              </a:spcAft>
              <a:buSzPts val="1800"/>
              <a:buFont typeface="Arial"/>
              <a:buChar char="•"/>
            </a:pPr>
            <a:r>
              <a:rPr lang="en-US" sz="2400">
                <a:solidFill>
                  <a:srgbClr val="0000FF"/>
                </a:solidFill>
                <a:latin typeface="Bookman Old Style"/>
                <a:ea typeface="Bookman Old Style"/>
                <a:cs typeface="Bookman Old Style"/>
                <a:sym typeface="Bookman Old Style"/>
              </a:rPr>
              <a:t>Let's say that the following functional dependencies hold in this table:</a:t>
            </a:r>
            <a:endParaRPr/>
          </a:p>
          <a:p>
            <a:pPr indent="-342900" lvl="0" marL="457200" rtl="0" algn="l">
              <a:lnSpc>
                <a:spcPct val="90000"/>
              </a:lnSpc>
              <a:spcBef>
                <a:spcPts val="1000"/>
              </a:spcBef>
              <a:spcAft>
                <a:spcPts val="0"/>
              </a:spcAft>
              <a:buSzPts val="1800"/>
              <a:buFont typeface="Arial"/>
              <a:buChar char="•"/>
            </a:pPr>
            <a:r>
              <a:rPr lang="en-US" sz="2400">
                <a:solidFill>
                  <a:srgbClr val="0000FF"/>
                </a:solidFill>
                <a:latin typeface="Bookman Old Style"/>
                <a:ea typeface="Bookman Old Style"/>
                <a:cs typeface="Bookman Old Style"/>
                <a:sym typeface="Bookman Old Style"/>
              </a:rPr>
              <a:t>employee_id -&gt; employee_name, department, salary</a:t>
            </a:r>
            <a:endParaRPr/>
          </a:p>
          <a:p>
            <a:pPr indent="-342900" lvl="0" marL="457200" rtl="0" algn="l">
              <a:lnSpc>
                <a:spcPct val="90000"/>
              </a:lnSpc>
              <a:spcBef>
                <a:spcPts val="1000"/>
              </a:spcBef>
              <a:spcAft>
                <a:spcPts val="0"/>
              </a:spcAft>
              <a:buSzPts val="1800"/>
              <a:buFont typeface="Arial"/>
              <a:buChar char="•"/>
            </a:pPr>
            <a:r>
              <a:rPr lang="en-US" sz="2400">
                <a:solidFill>
                  <a:srgbClr val="0000FF"/>
                </a:solidFill>
                <a:latin typeface="Bookman Old Style"/>
                <a:ea typeface="Bookman Old Style"/>
                <a:cs typeface="Bookman Old Style"/>
                <a:sym typeface="Bookman Old Style"/>
              </a:rPr>
              <a:t>department -&gt; salary</a:t>
            </a:r>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76200" lvl="0" marL="228600"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0" lvl="0" marL="0" rtl="0" algn="just">
              <a:lnSpc>
                <a:spcPct val="150000"/>
              </a:lnSpc>
              <a:spcBef>
                <a:spcPts val="1000"/>
              </a:spcBef>
              <a:spcAft>
                <a:spcPts val="0"/>
              </a:spcAft>
              <a:buClr>
                <a:srgbClr val="C00000"/>
              </a:buClr>
              <a:buSzPts val="2400"/>
              <a:buNone/>
            </a:pPr>
            <a:r>
              <a:t/>
            </a:r>
            <a:endParaRPr sz="2400">
              <a:solidFill>
                <a:srgbClr val="0000FF"/>
              </a:solidFill>
              <a:latin typeface="Bookman Old Style"/>
              <a:ea typeface="Bookman Old Style"/>
              <a:cs typeface="Bookman Old Style"/>
              <a:sym typeface="Bookman Old Style"/>
            </a:endParaRPr>
          </a:p>
        </p:txBody>
      </p:sp>
      <p:sp>
        <p:nvSpPr>
          <p:cNvPr id="142" name="Google Shape;142;p11"/>
          <p:cNvSpPr txBox="1"/>
          <p:nvPr/>
        </p:nvSpPr>
        <p:spPr>
          <a:xfrm>
            <a:off x="482652" y="475892"/>
            <a:ext cx="11226695" cy="46363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FF0000"/>
                </a:solidFill>
                <a:latin typeface="Balthazar"/>
                <a:ea typeface="Balthazar"/>
                <a:cs typeface="Balthazar"/>
                <a:sym typeface="Balthazar"/>
              </a:rPr>
              <a:t>Example</a:t>
            </a:r>
            <a:endParaRPr b="0" i="0" sz="2800" u="none" cap="none" strike="noStrike">
              <a:solidFill>
                <a:srgbClr val="FF0000"/>
              </a:solidFill>
              <a:latin typeface="Balthazar"/>
              <a:ea typeface="Balthazar"/>
              <a:cs typeface="Balthazar"/>
              <a:sym typeface="Balthaz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txBox="1"/>
          <p:nvPr>
            <p:ph idx="1" type="body"/>
          </p:nvPr>
        </p:nvSpPr>
        <p:spPr>
          <a:xfrm>
            <a:off x="682925" y="1182477"/>
            <a:ext cx="10896162" cy="4890331"/>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In other words, the employee ID uniquely determines the employee name, department, and salary, and the department uniquely determines the salary.</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However, this table is not in a good design, because there is redundancy. </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For example, if an employee changes departments, we would need to update multiple rows in the table to reflect this change. </a:t>
            </a:r>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76200" lvl="0" marL="228600"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0" lvl="0" marL="0" rtl="0" algn="just">
              <a:lnSpc>
                <a:spcPct val="150000"/>
              </a:lnSpc>
              <a:spcBef>
                <a:spcPts val="1000"/>
              </a:spcBef>
              <a:spcAft>
                <a:spcPts val="0"/>
              </a:spcAft>
              <a:buClr>
                <a:srgbClr val="C00000"/>
              </a:buClr>
              <a:buSzPts val="2400"/>
              <a:buNone/>
            </a:pPr>
            <a:r>
              <a:t/>
            </a:r>
            <a:endParaRPr sz="2400">
              <a:solidFill>
                <a:srgbClr val="0000FF"/>
              </a:solidFill>
              <a:latin typeface="Bookman Old Style"/>
              <a:ea typeface="Bookman Old Style"/>
              <a:cs typeface="Bookman Old Style"/>
              <a:sym typeface="Bookman Old Style"/>
            </a:endParaRPr>
          </a:p>
        </p:txBody>
      </p:sp>
      <p:sp>
        <p:nvSpPr>
          <p:cNvPr id="148" name="Google Shape;148;p12"/>
          <p:cNvSpPr txBox="1"/>
          <p:nvPr/>
        </p:nvSpPr>
        <p:spPr>
          <a:xfrm>
            <a:off x="482652" y="475892"/>
            <a:ext cx="11226695" cy="46363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FF0000"/>
                </a:solidFill>
                <a:latin typeface="Balthazar"/>
                <a:ea typeface="Balthazar"/>
                <a:cs typeface="Balthazar"/>
                <a:sym typeface="Balthazar"/>
              </a:rPr>
              <a:t>Example</a:t>
            </a:r>
            <a:endParaRPr b="0" i="0" sz="2800" u="none" cap="none" strike="noStrike">
              <a:solidFill>
                <a:srgbClr val="FF0000"/>
              </a:solidFill>
              <a:latin typeface="Balthazar"/>
              <a:ea typeface="Balthazar"/>
              <a:cs typeface="Balthazar"/>
              <a:sym typeface="Balthaz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 type="body"/>
          </p:nvPr>
        </p:nvSpPr>
        <p:spPr>
          <a:xfrm>
            <a:off x="682925" y="1182477"/>
            <a:ext cx="10896162" cy="4890331"/>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To eliminate this redundancy, we can decompose the table into two smaller tables, as follows:</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SzPts val="1800"/>
              <a:buChar char="•"/>
            </a:pPr>
            <a:r>
              <a:rPr lang="en-US" sz="2400">
                <a:solidFill>
                  <a:srgbClr val="0000FF"/>
                </a:solidFill>
                <a:latin typeface="Bookman Old Style"/>
                <a:ea typeface="Bookman Old Style"/>
                <a:cs typeface="Bookman Old Style"/>
                <a:sym typeface="Bookman Old Style"/>
              </a:rPr>
              <a:t>employees1(employee_id, employee_name, department) </a:t>
            </a:r>
            <a:endParaRPr/>
          </a:p>
          <a:p>
            <a:pPr indent="-228600" lvl="0" marL="457200" rtl="0" algn="just">
              <a:lnSpc>
                <a:spcPct val="90000"/>
              </a:lnSpc>
              <a:spcBef>
                <a:spcPts val="1000"/>
              </a:spcBef>
              <a:spcAft>
                <a:spcPts val="0"/>
              </a:spcAft>
              <a:buSzPts val="1800"/>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SzPts val="1800"/>
              <a:buChar char="•"/>
            </a:pPr>
            <a:r>
              <a:rPr lang="en-US" sz="2400">
                <a:solidFill>
                  <a:srgbClr val="0000FF"/>
                </a:solidFill>
                <a:latin typeface="Bookman Old Style"/>
                <a:ea typeface="Bookman Old Style"/>
                <a:cs typeface="Bookman Old Style"/>
                <a:sym typeface="Bookman Old Style"/>
              </a:rPr>
              <a:t>employees2(department, salary)</a:t>
            </a:r>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76200" lvl="0" marL="228600"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0" lvl="0" marL="0" rtl="0" algn="just">
              <a:lnSpc>
                <a:spcPct val="150000"/>
              </a:lnSpc>
              <a:spcBef>
                <a:spcPts val="1000"/>
              </a:spcBef>
              <a:spcAft>
                <a:spcPts val="0"/>
              </a:spcAft>
              <a:buClr>
                <a:srgbClr val="C00000"/>
              </a:buClr>
              <a:buSzPts val="2400"/>
              <a:buNone/>
            </a:pPr>
            <a:r>
              <a:t/>
            </a:r>
            <a:endParaRPr sz="2400">
              <a:solidFill>
                <a:srgbClr val="0000FF"/>
              </a:solidFill>
              <a:latin typeface="Bookman Old Style"/>
              <a:ea typeface="Bookman Old Style"/>
              <a:cs typeface="Bookman Old Style"/>
              <a:sym typeface="Bookman Old Style"/>
            </a:endParaRPr>
          </a:p>
        </p:txBody>
      </p:sp>
      <p:sp>
        <p:nvSpPr>
          <p:cNvPr id="154" name="Google Shape;154;p13"/>
          <p:cNvSpPr txBox="1"/>
          <p:nvPr/>
        </p:nvSpPr>
        <p:spPr>
          <a:xfrm>
            <a:off x="482652" y="475892"/>
            <a:ext cx="11226695" cy="46363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FF0000"/>
                </a:solidFill>
                <a:latin typeface="Balthazar"/>
                <a:ea typeface="Balthazar"/>
                <a:cs typeface="Balthazar"/>
                <a:sym typeface="Balthazar"/>
              </a:rPr>
              <a:t>Example</a:t>
            </a:r>
            <a:endParaRPr b="0" i="0" sz="2800" u="none" cap="none" strike="noStrike">
              <a:solidFill>
                <a:srgbClr val="FF0000"/>
              </a:solidFill>
              <a:latin typeface="Balthazar"/>
              <a:ea typeface="Balthazar"/>
              <a:cs typeface="Balthazar"/>
              <a:sym typeface="Balthaz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4"/>
          <p:cNvSpPr txBox="1"/>
          <p:nvPr>
            <p:ph idx="1" type="body"/>
          </p:nvPr>
        </p:nvSpPr>
        <p:spPr>
          <a:xfrm>
            <a:off x="682925" y="1182477"/>
            <a:ext cx="10896162" cy="4890331"/>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In this new design, each table has fewer attributes and there is no redundancy. </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However, we need to ensure that the functional dependencies still hold in the smaller tables. </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We can check this by computing the closure of the functional dependencies in each table:</a:t>
            </a:r>
            <a:endParaRPr/>
          </a:p>
          <a:p>
            <a:pPr indent="0" lvl="0" marL="114300" rtl="0" algn="just">
              <a:lnSpc>
                <a:spcPct val="90000"/>
              </a:lnSpc>
              <a:spcBef>
                <a:spcPts val="1000"/>
              </a:spcBef>
              <a:spcAft>
                <a:spcPts val="0"/>
              </a:spcAft>
              <a:buClr>
                <a:srgbClr val="C00000"/>
              </a:buClr>
              <a:buSzPts val="2400"/>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employees1 = {employee_id -&gt; employee_name, department, salary}</a:t>
            </a:r>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employees2 = {department -&gt; salary}</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0" lvl="0" marL="114300" rtl="0" algn="l">
              <a:lnSpc>
                <a:spcPct val="90000"/>
              </a:lnSpc>
              <a:spcBef>
                <a:spcPts val="1000"/>
              </a:spcBef>
              <a:spcAft>
                <a:spcPts val="0"/>
              </a:spcAft>
              <a:buSzPts val="1800"/>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76200" lvl="0" marL="228600"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0" lvl="0" marL="0" rtl="0" algn="just">
              <a:lnSpc>
                <a:spcPct val="150000"/>
              </a:lnSpc>
              <a:spcBef>
                <a:spcPts val="1000"/>
              </a:spcBef>
              <a:spcAft>
                <a:spcPts val="0"/>
              </a:spcAft>
              <a:buClr>
                <a:srgbClr val="C00000"/>
              </a:buClr>
              <a:buSzPts val="2400"/>
              <a:buNone/>
            </a:pPr>
            <a:r>
              <a:t/>
            </a:r>
            <a:endParaRPr sz="2400">
              <a:solidFill>
                <a:srgbClr val="0000FF"/>
              </a:solidFill>
              <a:latin typeface="Bookman Old Style"/>
              <a:ea typeface="Bookman Old Style"/>
              <a:cs typeface="Bookman Old Style"/>
              <a:sym typeface="Bookman Old Style"/>
            </a:endParaRPr>
          </a:p>
        </p:txBody>
      </p:sp>
      <p:sp>
        <p:nvSpPr>
          <p:cNvPr id="160" name="Google Shape;160;p14"/>
          <p:cNvSpPr txBox="1"/>
          <p:nvPr/>
        </p:nvSpPr>
        <p:spPr>
          <a:xfrm>
            <a:off x="482652" y="475892"/>
            <a:ext cx="11226695" cy="46363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FF0000"/>
                </a:solidFill>
                <a:latin typeface="Balthazar"/>
                <a:ea typeface="Balthazar"/>
                <a:cs typeface="Balthazar"/>
                <a:sym typeface="Balthazar"/>
              </a:rPr>
              <a:t>Example</a:t>
            </a:r>
            <a:endParaRPr b="0" i="0" sz="2800" u="none" cap="none" strike="noStrike">
              <a:solidFill>
                <a:srgbClr val="FF0000"/>
              </a:solidFill>
              <a:latin typeface="Balthazar"/>
              <a:ea typeface="Balthazar"/>
              <a:cs typeface="Balthazar"/>
              <a:sym typeface="Balthaz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5"/>
          <p:cNvSpPr txBox="1"/>
          <p:nvPr>
            <p:ph idx="1" type="body"/>
          </p:nvPr>
        </p:nvSpPr>
        <p:spPr>
          <a:xfrm>
            <a:off x="682925" y="1182477"/>
            <a:ext cx="10896162" cy="4890331"/>
          </a:xfrm>
          <a:prstGeom prst="rect">
            <a:avLst/>
          </a:prstGeom>
          <a:noFill/>
          <a:ln>
            <a:noFill/>
          </a:ln>
        </p:spPr>
        <p:txBody>
          <a:bodyPr anchorCtr="0" anchor="t" bIns="45700" lIns="91425" spcFirstLastPara="1" rIns="91425" wrap="square" tIns="45700">
            <a:normAutofit/>
          </a:bodyPr>
          <a:lstStyle/>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The closure of each table includes the functional dependencies that hold in that table. </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We can see that the functional dependencies that held in the original table are preserved in the decomposition, and so the decomposition satisfies </a:t>
            </a:r>
            <a:r>
              <a:rPr lang="en-US" sz="2400">
                <a:solidFill>
                  <a:srgbClr val="FF0000"/>
                </a:solidFill>
                <a:latin typeface="Bookman Old Style"/>
                <a:ea typeface="Bookman Old Style"/>
                <a:cs typeface="Bookman Old Style"/>
                <a:sym typeface="Bookman Old Style"/>
              </a:rPr>
              <a:t>dependency preservation</a:t>
            </a:r>
            <a:r>
              <a:rPr lang="en-US" sz="2400">
                <a:solidFill>
                  <a:srgbClr val="0000FF"/>
                </a:solidFill>
                <a:latin typeface="Bookman Old Style"/>
                <a:ea typeface="Bookman Old Style"/>
                <a:cs typeface="Bookman Old Style"/>
                <a:sym typeface="Bookman Old Style"/>
              </a:rPr>
              <a:t>.</a:t>
            </a:r>
            <a:endParaRPr/>
          </a:p>
          <a:p>
            <a:pPr indent="0" lvl="0" marL="114300" rtl="0" algn="l">
              <a:lnSpc>
                <a:spcPct val="90000"/>
              </a:lnSpc>
              <a:spcBef>
                <a:spcPts val="1000"/>
              </a:spcBef>
              <a:spcAft>
                <a:spcPts val="0"/>
              </a:spcAft>
              <a:buSzPts val="1800"/>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76200" lvl="0" marL="228600"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0" lvl="0" marL="0" rtl="0" algn="just">
              <a:lnSpc>
                <a:spcPct val="150000"/>
              </a:lnSpc>
              <a:spcBef>
                <a:spcPts val="1000"/>
              </a:spcBef>
              <a:spcAft>
                <a:spcPts val="0"/>
              </a:spcAft>
              <a:buClr>
                <a:srgbClr val="C00000"/>
              </a:buClr>
              <a:buSzPts val="2400"/>
              <a:buNone/>
            </a:pPr>
            <a:r>
              <a:t/>
            </a:r>
            <a:endParaRPr sz="2400">
              <a:solidFill>
                <a:srgbClr val="0000FF"/>
              </a:solidFill>
              <a:latin typeface="Bookman Old Style"/>
              <a:ea typeface="Bookman Old Style"/>
              <a:cs typeface="Bookman Old Style"/>
              <a:sym typeface="Bookman Old Style"/>
            </a:endParaRPr>
          </a:p>
        </p:txBody>
      </p:sp>
      <p:sp>
        <p:nvSpPr>
          <p:cNvPr id="166" name="Google Shape;166;p15"/>
          <p:cNvSpPr txBox="1"/>
          <p:nvPr/>
        </p:nvSpPr>
        <p:spPr>
          <a:xfrm>
            <a:off x="482652" y="475892"/>
            <a:ext cx="11226695" cy="46363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FF0000"/>
                </a:solidFill>
                <a:latin typeface="Balthazar"/>
                <a:ea typeface="Balthazar"/>
                <a:cs typeface="Balthazar"/>
                <a:sym typeface="Balthazar"/>
              </a:rPr>
              <a:t>Example</a:t>
            </a:r>
            <a:endParaRPr b="0" i="0" sz="2800" u="none" cap="none" strike="noStrike">
              <a:solidFill>
                <a:srgbClr val="FF0000"/>
              </a:solidFill>
              <a:latin typeface="Balthazar"/>
              <a:ea typeface="Balthazar"/>
              <a:cs typeface="Balthazar"/>
              <a:sym typeface="Balthaz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6"/>
          <p:cNvSpPr txBox="1"/>
          <p:nvPr>
            <p:ph type="title"/>
          </p:nvPr>
        </p:nvSpPr>
        <p:spPr>
          <a:xfrm>
            <a:off x="838200" y="365126"/>
            <a:ext cx="10515600" cy="726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600"/>
              <a:t>Understanding Functional Dependencies</a:t>
            </a:r>
            <a:endParaRPr/>
          </a:p>
        </p:txBody>
      </p:sp>
      <p:sp>
        <p:nvSpPr>
          <p:cNvPr id="172" name="Google Shape;172;p16"/>
          <p:cNvSpPr txBox="1"/>
          <p:nvPr>
            <p:ph idx="1" type="body"/>
          </p:nvPr>
        </p:nvSpPr>
        <p:spPr>
          <a:xfrm>
            <a:off x="838200" y="1224116"/>
            <a:ext cx="10515600" cy="4952847"/>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1000"/>
              </a:spcBef>
              <a:spcAft>
                <a:spcPts val="0"/>
              </a:spcAft>
              <a:buSzPts val="2800"/>
              <a:buNone/>
            </a:pPr>
            <a:r>
              <a:rPr lang="en-US">
                <a:latin typeface="Times New Roman"/>
                <a:ea typeface="Times New Roman"/>
                <a:cs typeface="Times New Roman"/>
                <a:sym typeface="Times New Roman"/>
              </a:rPr>
              <a:t>Definition:</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Functional dependencies (FDs) are a fundamental concept in database design that describes the relationship between attributes or columns in a table.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In a relational database, an FD is a constraint that specifies that the value of one or more attributes uniquely determines the value of another attribute.</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More specifically, let R be a relation schema with attributes A and B, where A and B are subsets of the set of attributes of R.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We say that A functionally determines B, denoted A → B, if for any two tuples t1 and t2 in R that agree on all attributes in A, they must also agree on all attributes in B.</a:t>
            </a:r>
            <a:endParaRPr/>
          </a:p>
          <a:p>
            <a:pPr indent="-228600" lvl="0" marL="457200" rtl="0" algn="just">
              <a:lnSpc>
                <a:spcPct val="90000"/>
              </a:lnSpc>
              <a:spcBef>
                <a:spcPts val="1000"/>
              </a:spcBef>
              <a:spcAft>
                <a:spcPts val="0"/>
              </a:spcAft>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7"/>
          <p:cNvSpPr txBox="1"/>
          <p:nvPr>
            <p:ph type="title"/>
          </p:nvPr>
        </p:nvSpPr>
        <p:spPr>
          <a:xfrm>
            <a:off x="838200" y="365126"/>
            <a:ext cx="10515600" cy="96223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600"/>
              <a:t>Example:</a:t>
            </a:r>
            <a:endParaRPr/>
          </a:p>
        </p:txBody>
      </p:sp>
      <p:sp>
        <p:nvSpPr>
          <p:cNvPr id="178" name="Google Shape;178;p17"/>
          <p:cNvSpPr txBox="1"/>
          <p:nvPr>
            <p:ph idx="1" type="body"/>
          </p:nvPr>
        </p:nvSpPr>
        <p:spPr>
          <a:xfrm>
            <a:off x="838200" y="1327356"/>
            <a:ext cx="10515600" cy="4849607"/>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Suppose we have a relation called "students" with attributes "student_id," "first_name," and "last_name."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If we know a student's "student_id," we can uniquely determine their "first_name" and "last_name."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Thus, we can say that "student_id" → ("first_name", "last_name") is a functional dependency in the "students" relation.</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Functional dependencies are essential in database design because they help to ensure data integrity and prevent data anomalies.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They also aid in the normalization process by identifying redundant data and helping to eliminate it from the schema.</a:t>
            </a:r>
            <a:endParaRPr/>
          </a:p>
          <a:p>
            <a:pPr indent="-228600" lvl="0" marL="457200" rtl="0" algn="just">
              <a:lnSpc>
                <a:spcPct val="90000"/>
              </a:lnSpc>
              <a:spcBef>
                <a:spcPts val="1000"/>
              </a:spcBef>
              <a:spcAft>
                <a:spcPts val="0"/>
              </a:spcAft>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8"/>
          <p:cNvSpPr txBox="1"/>
          <p:nvPr>
            <p:ph idx="1" type="body"/>
          </p:nvPr>
        </p:nvSpPr>
        <p:spPr>
          <a:xfrm>
            <a:off x="838200" y="412956"/>
            <a:ext cx="10515600" cy="5764008"/>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1000"/>
              </a:spcBef>
              <a:spcAft>
                <a:spcPts val="0"/>
              </a:spcAft>
              <a:buSzPts val="2800"/>
              <a:buNone/>
            </a:pPr>
            <a:r>
              <a:rPr lang="en-US">
                <a:latin typeface="Times New Roman"/>
                <a:ea typeface="Times New Roman"/>
                <a:cs typeface="Times New Roman"/>
                <a:sym typeface="Times New Roman"/>
              </a:rPr>
              <a:t>Trivial vs Non Trivial FD</a:t>
            </a:r>
            <a:endParaRPr/>
          </a:p>
          <a:p>
            <a:pPr indent="0" lvl="0" marL="0" rtl="0" algn="just">
              <a:lnSpc>
                <a:spcPct val="90000"/>
              </a:lnSpc>
              <a:spcBef>
                <a:spcPts val="1000"/>
              </a:spcBef>
              <a:spcAft>
                <a:spcPts val="0"/>
              </a:spcAft>
              <a:buSzPts val="2800"/>
              <a:buNone/>
            </a:pPr>
            <a:r>
              <a:rPr lang="en-US">
                <a:latin typeface="Times New Roman"/>
                <a:ea typeface="Times New Roman"/>
                <a:cs typeface="Times New Roman"/>
                <a:sym typeface="Times New Roman"/>
              </a:rPr>
              <a:t>The difference between trivial and non-trivial functional dependencies (FDs) lies in their implications for the data in a database.</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A trivial FD is a functional dependency where the dependent attribute is already determined by the determinant attribute(s) and does not provide any new information.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In other words, a trivial FD always holds true and is not useful for data analysis or normalization.</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For example, in a table with attributes A, B, and C, the FD A → A is trivial because it simply means that the value of attribute A determines itself, which is already a given.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Another example of a trivial FD is A, B → A, which states that knowing the values of A and B allows us to determine the value of A, which is again trivial.</a:t>
            </a:r>
            <a:endParaRPr/>
          </a:p>
          <a:p>
            <a:pPr indent="0" lvl="0" marL="0" rtl="0" algn="just">
              <a:lnSpc>
                <a:spcPct val="90000"/>
              </a:lnSpc>
              <a:spcBef>
                <a:spcPts val="1000"/>
              </a:spcBef>
              <a:spcAft>
                <a:spcPts val="0"/>
              </a:spcAft>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9"/>
          <p:cNvSpPr txBox="1"/>
          <p:nvPr>
            <p:ph type="title"/>
          </p:nvPr>
        </p:nvSpPr>
        <p:spPr>
          <a:xfrm>
            <a:off x="838200" y="365126"/>
            <a:ext cx="10515600" cy="72625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sz="3600"/>
              <a:t>Non Trivial FD</a:t>
            </a:r>
            <a:endParaRPr/>
          </a:p>
        </p:txBody>
      </p:sp>
      <p:sp>
        <p:nvSpPr>
          <p:cNvPr id="189" name="Google Shape;189;p19"/>
          <p:cNvSpPr txBox="1"/>
          <p:nvPr>
            <p:ph idx="1" type="body"/>
          </p:nvPr>
        </p:nvSpPr>
        <p:spPr>
          <a:xfrm>
            <a:off x="838200" y="1091382"/>
            <a:ext cx="10515600" cy="5085581"/>
          </a:xfrm>
          <a:prstGeom prst="rect">
            <a:avLst/>
          </a:prstGeom>
          <a:noFill/>
          <a:ln>
            <a:noFill/>
          </a:ln>
        </p:spPr>
        <p:txBody>
          <a:bodyPr anchorCtr="0" anchor="t" bIns="45700" lIns="91425" spcFirstLastPara="1" rIns="91425" wrap="square" tIns="45700">
            <a:normAutofit lnSpcReduction="10000"/>
          </a:bodyPr>
          <a:lstStyle/>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In contrast, a non-trivial FD is a functional dependency where the dependent attribute is not determined by the determinant attribute(s) alone, and thus provides new information about the data.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Non-trivial FDs are useful for analyzing and optimizing a database schema.</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For example, in a table with attributes "employee_id," "employee_name," and "employee_department," the FD "employee_id" → "employee_name" is non-trivial because knowing the "employee_id" determines the "employee_name," and this information is not already given.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Similarly, in the same table, </a:t>
            </a:r>
            <a:endParaRPr/>
          </a:p>
          <a:p>
            <a:pPr indent="-406400" lvl="0" marL="457200" rtl="0" algn="just">
              <a:lnSpc>
                <a:spcPct val="90000"/>
              </a:lnSpc>
              <a:spcBef>
                <a:spcPts val="1000"/>
              </a:spcBef>
              <a:spcAft>
                <a:spcPts val="0"/>
              </a:spcAft>
              <a:buSzPts val="2800"/>
              <a:buChar char="•"/>
            </a:pPr>
            <a:r>
              <a:rPr lang="en-US">
                <a:latin typeface="Times New Roman"/>
                <a:ea typeface="Times New Roman"/>
                <a:cs typeface="Times New Roman"/>
                <a:sym typeface="Times New Roman"/>
              </a:rPr>
              <a:t>the FD "employee_id" → "employee_department" is also non-trivial.</a:t>
            </a:r>
            <a:endParaRPr/>
          </a:p>
          <a:p>
            <a:pPr indent="-228600" lvl="0" marL="457200" rtl="0" algn="just">
              <a:lnSpc>
                <a:spcPct val="90000"/>
              </a:lnSpc>
              <a:spcBef>
                <a:spcPts val="1000"/>
              </a:spcBef>
              <a:spcAft>
                <a:spcPts val="0"/>
              </a:spcAft>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txBox="1"/>
          <p:nvPr>
            <p:ph idx="1" type="body"/>
          </p:nvPr>
        </p:nvSpPr>
        <p:spPr>
          <a:xfrm>
            <a:off x="838200" y="575187"/>
            <a:ext cx="10515600" cy="560177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en-US">
                <a:latin typeface="Times New Roman"/>
                <a:ea typeface="Times New Roman"/>
                <a:cs typeface="Times New Roman"/>
                <a:sym typeface="Times New Roman"/>
              </a:rPr>
              <a:t>Rules for determining FDs:</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Armstrong's Axioms</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Closure of Attributes</a:t>
            </a:r>
            <a:endParaRPr/>
          </a:p>
          <a:p>
            <a:pPr indent="0" lvl="0" marL="0" rtl="0" algn="l">
              <a:lnSpc>
                <a:spcPct val="90000"/>
              </a:lnSpc>
              <a:spcBef>
                <a:spcPts val="1000"/>
              </a:spcBef>
              <a:spcAft>
                <a:spcPts val="0"/>
              </a:spcAft>
              <a:buSzPts val="2800"/>
              <a:buNone/>
            </a:pPr>
            <a:r>
              <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SzPts val="2800"/>
              <a:buNone/>
            </a:pPr>
            <a:r>
              <a:rPr lang="en-US">
                <a:latin typeface="Times New Roman"/>
                <a:ea typeface="Times New Roman"/>
                <a:cs typeface="Times New Roman"/>
                <a:sym typeface="Times New Roman"/>
              </a:rPr>
              <a:t>Benefits of understanding FDs:</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Helps to identify redundant data</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Simplifies schema design</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Improves data consistency</a:t>
            </a:r>
            <a:endParaRPr/>
          </a:p>
          <a:p>
            <a:pPr indent="-228600" lvl="0" marL="457200" rtl="0" algn="l">
              <a:lnSpc>
                <a:spcPct val="90000"/>
              </a:lnSpc>
              <a:spcBef>
                <a:spcPts val="1000"/>
              </a:spcBef>
              <a:spcAft>
                <a:spcPts val="0"/>
              </a:spcAft>
              <a:buSzPts val="2800"/>
              <a:buNone/>
            </a:pPr>
            <a:r>
              <a:t/>
            </a:r>
            <a:endParaRPr/>
          </a:p>
          <a:p>
            <a:pPr indent="0" lvl="0" marL="0" rtl="0" algn="l">
              <a:lnSpc>
                <a:spcPct val="90000"/>
              </a:lnSpc>
              <a:spcBef>
                <a:spcPts val="1000"/>
              </a:spcBef>
              <a:spcAft>
                <a:spcPts val="0"/>
              </a:spcAft>
              <a:buSzPts val="2800"/>
              <a:buNone/>
            </a:pPr>
            <a:r>
              <a:t/>
            </a:r>
            <a:endParaRPr/>
          </a:p>
          <a:p>
            <a:pPr indent="-228600" lvl="0" marL="457200" rtl="0" algn="l">
              <a:lnSpc>
                <a:spcPct val="90000"/>
              </a:lnSpc>
              <a:spcBef>
                <a:spcPts val="1000"/>
              </a:spcBef>
              <a:spcAft>
                <a:spcPts val="0"/>
              </a:spcAft>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4400"/>
              <a:buNone/>
            </a:pPr>
            <a:r>
              <a:rPr lang="en-US" sz="4000"/>
              <a:t> Pitfalls in Relational Database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1"/>
          <p:cNvSpPr txBox="1"/>
          <p:nvPr>
            <p:ph idx="1" type="body"/>
          </p:nvPr>
        </p:nvSpPr>
        <p:spPr>
          <a:xfrm>
            <a:off x="838200" y="250723"/>
            <a:ext cx="10515600" cy="5926240"/>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90000"/>
              </a:lnSpc>
              <a:spcBef>
                <a:spcPts val="1000"/>
              </a:spcBef>
              <a:spcAft>
                <a:spcPts val="0"/>
              </a:spcAft>
              <a:buSzPts val="2800"/>
              <a:buNone/>
            </a:pPr>
            <a:r>
              <a:rPr lang="en-US">
                <a:latin typeface="Times New Roman"/>
                <a:ea typeface="Times New Roman"/>
                <a:cs typeface="Times New Roman"/>
                <a:sym typeface="Times New Roman"/>
              </a:rPr>
              <a:t>Armstrong’s axioms:</a:t>
            </a:r>
            <a:endParaRPr/>
          </a:p>
          <a:p>
            <a:pPr indent="0" lvl="0" marL="0" rtl="0" algn="just">
              <a:lnSpc>
                <a:spcPct val="90000"/>
              </a:lnSpc>
              <a:spcBef>
                <a:spcPts val="1000"/>
              </a:spcBef>
              <a:spcAft>
                <a:spcPts val="0"/>
              </a:spcAft>
              <a:buSzPts val="2800"/>
              <a:buNone/>
            </a:pPr>
            <a:r>
              <a:rPr lang="en-US">
                <a:latin typeface="Times New Roman"/>
                <a:ea typeface="Times New Roman"/>
                <a:cs typeface="Times New Roman"/>
                <a:sym typeface="Times New Roman"/>
              </a:rPr>
              <a:t>Armstrong's Axioms are a set of rules used to derive all the functional dependencies (FDs) that hold in a given database relation. </a:t>
            </a:r>
            <a:endParaRPr b="0" i="0">
              <a:solidFill>
                <a:srgbClr val="D1D5DB"/>
              </a:solidFill>
              <a:latin typeface="Times New Roman"/>
              <a:ea typeface="Times New Roman"/>
              <a:cs typeface="Times New Roman"/>
              <a:sym typeface="Times New Roman"/>
            </a:endParaRPr>
          </a:p>
          <a:p>
            <a:pPr indent="0" lvl="0" marL="0" rtl="0" algn="just">
              <a:lnSpc>
                <a:spcPct val="90000"/>
              </a:lnSpc>
              <a:spcBef>
                <a:spcPts val="1000"/>
              </a:spcBef>
              <a:spcAft>
                <a:spcPts val="0"/>
              </a:spcAft>
              <a:buSzPts val="2800"/>
              <a:buNone/>
            </a:pPr>
            <a:r>
              <a:rPr b="0" i="0" lang="en-US">
                <a:latin typeface="Times New Roman"/>
                <a:ea typeface="Times New Roman"/>
                <a:cs typeface="Times New Roman"/>
                <a:sym typeface="Times New Roman"/>
              </a:rPr>
              <a:t>There are three axioms in Armstrong's Axioms:</a:t>
            </a:r>
            <a:endParaRPr/>
          </a:p>
          <a:p>
            <a:pPr indent="-406400" lvl="0" marL="457200" rtl="0" algn="just">
              <a:lnSpc>
                <a:spcPct val="90000"/>
              </a:lnSpc>
              <a:spcBef>
                <a:spcPts val="1000"/>
              </a:spcBef>
              <a:spcAft>
                <a:spcPts val="0"/>
              </a:spcAft>
              <a:buSzPts val="2800"/>
              <a:buFont typeface="Arial"/>
              <a:buAutoNum type="arabicPeriod"/>
            </a:pPr>
            <a:r>
              <a:rPr b="0" i="0" lang="en-US">
                <a:latin typeface="Times New Roman"/>
                <a:ea typeface="Times New Roman"/>
                <a:cs typeface="Times New Roman"/>
                <a:sym typeface="Times New Roman"/>
              </a:rPr>
              <a:t>Reflexivity: If A is a set of attributes in a relation R, then A → A holds true. This means that every attribute set is functionally dependent on itself.</a:t>
            </a:r>
            <a:endParaRPr/>
          </a:p>
          <a:p>
            <a:pPr indent="-406400" lvl="0" marL="457200" rtl="0" algn="just">
              <a:lnSpc>
                <a:spcPct val="90000"/>
              </a:lnSpc>
              <a:spcBef>
                <a:spcPts val="1000"/>
              </a:spcBef>
              <a:spcAft>
                <a:spcPts val="0"/>
              </a:spcAft>
              <a:buSzPts val="2800"/>
              <a:buFont typeface="Arial"/>
              <a:buAutoNum type="arabicPeriod"/>
            </a:pPr>
            <a:r>
              <a:rPr b="0" i="0" lang="en-US">
                <a:latin typeface="Times New Roman"/>
                <a:ea typeface="Times New Roman"/>
                <a:cs typeface="Times New Roman"/>
                <a:sym typeface="Times New Roman"/>
              </a:rPr>
              <a:t>Augmentation: If A → B is a functional dependency in relation R, then for any set of attributes C, A C → B C holds true. This means that if we can determine B from A, we can also determine B from any superset of A.</a:t>
            </a:r>
            <a:endParaRPr/>
          </a:p>
          <a:p>
            <a:pPr indent="-406400" lvl="0" marL="457200" rtl="0" algn="just">
              <a:lnSpc>
                <a:spcPct val="90000"/>
              </a:lnSpc>
              <a:spcBef>
                <a:spcPts val="1000"/>
              </a:spcBef>
              <a:spcAft>
                <a:spcPts val="0"/>
              </a:spcAft>
              <a:buSzPts val="2800"/>
              <a:buFont typeface="Arial"/>
              <a:buAutoNum type="arabicPeriod"/>
            </a:pPr>
            <a:r>
              <a:rPr b="0" i="0" lang="en-US">
                <a:latin typeface="Times New Roman"/>
                <a:ea typeface="Times New Roman"/>
                <a:cs typeface="Times New Roman"/>
                <a:sym typeface="Times New Roman"/>
              </a:rPr>
              <a:t>Transitivity: If A → B and B → C are functional dependencies in relation R, then A → C holds true. This means that if we can determine B from A and C from B, we can also determine C from A.</a:t>
            </a:r>
            <a:endParaRPr/>
          </a:p>
          <a:p>
            <a:pPr indent="0" lvl="0" marL="0" rtl="0" algn="just">
              <a:lnSpc>
                <a:spcPct val="90000"/>
              </a:lnSpc>
              <a:spcBef>
                <a:spcPts val="1000"/>
              </a:spcBef>
              <a:spcAft>
                <a:spcPts val="0"/>
              </a:spcAft>
              <a:buSzPts val="2800"/>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lang="en-US" sz="2600">
                <a:latin typeface="Times New Roman"/>
                <a:ea typeface="Times New Roman"/>
                <a:cs typeface="Times New Roman"/>
                <a:sym typeface="Times New Roman"/>
              </a:rPr>
              <a:t>Using these axioms, we can derive all the other functional dependencies that hold in a given relation. </a:t>
            </a:r>
            <a:endParaRPr/>
          </a:p>
          <a:p>
            <a:pPr indent="-406400" lvl="0" marL="457200" rtl="0" algn="just">
              <a:lnSpc>
                <a:spcPct val="90000"/>
              </a:lnSpc>
              <a:spcBef>
                <a:spcPts val="1000"/>
              </a:spcBef>
              <a:spcAft>
                <a:spcPts val="0"/>
              </a:spcAft>
              <a:buSzPts val="2800"/>
              <a:buChar char="•"/>
            </a:pPr>
            <a:r>
              <a:rPr lang="en-US" sz="2600">
                <a:latin typeface="Times New Roman"/>
                <a:ea typeface="Times New Roman"/>
                <a:cs typeface="Times New Roman"/>
                <a:sym typeface="Times New Roman"/>
              </a:rPr>
              <a:t>For example, given the FDs A → B and B → C, we can use the transitivity axiom to derive the FD A → C. </a:t>
            </a:r>
            <a:endParaRPr/>
          </a:p>
          <a:p>
            <a:pPr indent="-406400" lvl="0" marL="457200" rtl="0" algn="just">
              <a:lnSpc>
                <a:spcPct val="90000"/>
              </a:lnSpc>
              <a:spcBef>
                <a:spcPts val="1000"/>
              </a:spcBef>
              <a:spcAft>
                <a:spcPts val="0"/>
              </a:spcAft>
              <a:buSzPts val="2800"/>
              <a:buChar char="•"/>
            </a:pPr>
            <a:r>
              <a:rPr lang="en-US" sz="2600">
                <a:latin typeface="Times New Roman"/>
                <a:ea typeface="Times New Roman"/>
                <a:cs typeface="Times New Roman"/>
                <a:sym typeface="Times New Roman"/>
              </a:rPr>
              <a:t>This process is called closure computation and is an essential step in database normalization.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idx="1" type="body"/>
          </p:nvPr>
        </p:nvSpPr>
        <p:spPr>
          <a:xfrm>
            <a:off x="838200" y="486697"/>
            <a:ext cx="10515600" cy="5690266"/>
          </a:xfrm>
          <a:prstGeom prst="rect">
            <a:avLst/>
          </a:prstGeom>
          <a:noFill/>
          <a:ln>
            <a:noFill/>
          </a:ln>
        </p:spPr>
        <p:txBody>
          <a:bodyPr anchorCtr="0" anchor="t" bIns="45700" lIns="91425" spcFirstLastPara="1" rIns="91425" wrap="square" tIns="45700">
            <a:normAutofit lnSpcReduction="10000"/>
          </a:bodyPr>
          <a:lstStyle/>
          <a:p>
            <a:pPr indent="0" lvl="0" marL="0" rtl="0" algn="just">
              <a:lnSpc>
                <a:spcPct val="110000"/>
              </a:lnSpc>
              <a:spcBef>
                <a:spcPts val="1000"/>
              </a:spcBef>
              <a:spcAft>
                <a:spcPts val="0"/>
              </a:spcAft>
              <a:buSzPts val="2800"/>
              <a:buNone/>
            </a:pPr>
            <a:r>
              <a:rPr lang="en-US" sz="2600">
                <a:latin typeface="Times New Roman"/>
                <a:ea typeface="Times New Roman"/>
                <a:cs typeface="Times New Roman"/>
                <a:sym typeface="Times New Roman"/>
              </a:rPr>
              <a:t>Closure of an attribute:</a:t>
            </a:r>
            <a:endParaRPr/>
          </a:p>
          <a:p>
            <a:pPr indent="0" lvl="0" marL="0" rtl="0" algn="just">
              <a:lnSpc>
                <a:spcPct val="110000"/>
              </a:lnSpc>
              <a:spcBef>
                <a:spcPts val="1000"/>
              </a:spcBef>
              <a:spcAft>
                <a:spcPts val="0"/>
              </a:spcAft>
              <a:buSzPts val="2800"/>
              <a:buNone/>
            </a:pPr>
            <a:r>
              <a:rPr lang="en-US" sz="2600">
                <a:latin typeface="Times New Roman"/>
                <a:ea typeface="Times New Roman"/>
                <a:cs typeface="Times New Roman"/>
                <a:sym typeface="Times New Roman"/>
              </a:rPr>
              <a:t>The closure of attributes is a concept in database design that refers to the complete set of attributes that can be functionally determined by a given set of attributes in a relation. </a:t>
            </a:r>
            <a:endParaRPr/>
          </a:p>
          <a:p>
            <a:pPr indent="0" lvl="0" marL="0" rtl="0" algn="just">
              <a:lnSpc>
                <a:spcPct val="110000"/>
              </a:lnSpc>
              <a:spcBef>
                <a:spcPts val="1000"/>
              </a:spcBef>
              <a:spcAft>
                <a:spcPts val="0"/>
              </a:spcAft>
              <a:buSzPts val="2800"/>
              <a:buNone/>
            </a:pPr>
            <a:r>
              <a:rPr lang="en-US" sz="2600">
                <a:latin typeface="Times New Roman"/>
                <a:ea typeface="Times New Roman"/>
                <a:cs typeface="Times New Roman"/>
                <a:sym typeface="Times New Roman"/>
              </a:rPr>
              <a:t>The closure of attributes is important in database normalization because it helps to identify all the functional dependencies that hold in a relation and to eliminate redundancy and anomalies.</a:t>
            </a:r>
            <a:endParaRPr/>
          </a:p>
          <a:p>
            <a:pPr indent="0" lvl="0" marL="0" rtl="0" algn="just">
              <a:lnSpc>
                <a:spcPct val="110000"/>
              </a:lnSpc>
              <a:spcBef>
                <a:spcPts val="1000"/>
              </a:spcBef>
              <a:spcAft>
                <a:spcPts val="0"/>
              </a:spcAft>
              <a:buSzPts val="2800"/>
              <a:buNone/>
            </a:pPr>
            <a:r>
              <a:rPr lang="en-US" sz="2600">
                <a:latin typeface="Times New Roman"/>
                <a:ea typeface="Times New Roman"/>
                <a:cs typeface="Times New Roman"/>
                <a:sym typeface="Times New Roman"/>
              </a:rPr>
              <a:t>Formally, given a relation R and a set of attributes X in R, the closure of X, denoted by X+, is the set of all attributes in R that are functionally dependent on X. More specifically, X+ contains all the attributes that can be determined by X through a combination of the three axioms in Armstrong's Axioms: reflexivity, augmentation, and transitivity.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idx="1" type="body"/>
          </p:nvPr>
        </p:nvSpPr>
        <p:spPr>
          <a:xfrm>
            <a:off x="762000" y="663677"/>
            <a:ext cx="10515600" cy="530143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90000"/>
              </a:lnSpc>
              <a:spcBef>
                <a:spcPts val="1000"/>
              </a:spcBef>
              <a:spcAft>
                <a:spcPts val="0"/>
              </a:spcAft>
              <a:buSzPct val="126126"/>
              <a:buNone/>
            </a:pPr>
            <a:r>
              <a:rPr lang="en-US" sz="2400">
                <a:latin typeface="Times New Roman"/>
                <a:ea typeface="Times New Roman"/>
                <a:cs typeface="Times New Roman"/>
                <a:sym typeface="Times New Roman"/>
              </a:rPr>
              <a:t>For example, consider a relation with attributes A, B, C, and D and the following functional dependencies:</a:t>
            </a:r>
            <a:endParaRPr/>
          </a:p>
          <a:p>
            <a:pPr indent="-228600" lvl="0" marL="457200" rtl="0" algn="just">
              <a:lnSpc>
                <a:spcPct val="90000"/>
              </a:lnSpc>
              <a:spcBef>
                <a:spcPts val="1000"/>
              </a:spcBef>
              <a:spcAft>
                <a:spcPts val="0"/>
              </a:spcAft>
              <a:buSzPct val="126126"/>
              <a:buNone/>
            </a:pPr>
            <a:r>
              <a:t/>
            </a:r>
            <a:endParaRPr sz="2400">
              <a:latin typeface="Times New Roman"/>
              <a:ea typeface="Times New Roman"/>
              <a:cs typeface="Times New Roman"/>
              <a:sym typeface="Times New Roman"/>
            </a:endParaRPr>
          </a:p>
          <a:p>
            <a:pPr indent="-406400" lvl="0" marL="457200" rtl="0" algn="just">
              <a:lnSpc>
                <a:spcPct val="90000"/>
              </a:lnSpc>
              <a:spcBef>
                <a:spcPts val="1000"/>
              </a:spcBef>
              <a:spcAft>
                <a:spcPts val="0"/>
              </a:spcAft>
              <a:buSzPct val="126126"/>
              <a:buChar char="•"/>
            </a:pPr>
            <a:r>
              <a:rPr lang="en-US" sz="2400">
                <a:latin typeface="Times New Roman"/>
                <a:ea typeface="Times New Roman"/>
                <a:cs typeface="Times New Roman"/>
                <a:sym typeface="Times New Roman"/>
              </a:rPr>
              <a:t>A → B</a:t>
            </a:r>
            <a:endParaRPr/>
          </a:p>
          <a:p>
            <a:pPr indent="-406400" lvl="0" marL="457200" rtl="0" algn="just">
              <a:lnSpc>
                <a:spcPct val="90000"/>
              </a:lnSpc>
              <a:spcBef>
                <a:spcPts val="1000"/>
              </a:spcBef>
              <a:spcAft>
                <a:spcPts val="0"/>
              </a:spcAft>
              <a:buSzPct val="126126"/>
              <a:buChar char="•"/>
            </a:pPr>
            <a:r>
              <a:rPr lang="en-US" sz="2400">
                <a:latin typeface="Times New Roman"/>
                <a:ea typeface="Times New Roman"/>
                <a:cs typeface="Times New Roman"/>
                <a:sym typeface="Times New Roman"/>
              </a:rPr>
              <a:t>B → C</a:t>
            </a:r>
            <a:endParaRPr/>
          </a:p>
          <a:p>
            <a:pPr indent="-406400" lvl="0" marL="457200" rtl="0" algn="just">
              <a:lnSpc>
                <a:spcPct val="90000"/>
              </a:lnSpc>
              <a:spcBef>
                <a:spcPts val="1000"/>
              </a:spcBef>
              <a:spcAft>
                <a:spcPts val="0"/>
              </a:spcAft>
              <a:buSzPct val="126126"/>
              <a:buChar char="•"/>
            </a:pPr>
            <a:r>
              <a:rPr lang="en-US" sz="2400">
                <a:latin typeface="Times New Roman"/>
                <a:ea typeface="Times New Roman"/>
                <a:cs typeface="Times New Roman"/>
                <a:sym typeface="Times New Roman"/>
              </a:rPr>
              <a:t>C → D</a:t>
            </a:r>
            <a:endParaRPr/>
          </a:p>
          <a:p>
            <a:pPr indent="-228600" lvl="0" marL="457200" rtl="0" algn="just">
              <a:lnSpc>
                <a:spcPct val="90000"/>
              </a:lnSpc>
              <a:spcBef>
                <a:spcPts val="1000"/>
              </a:spcBef>
              <a:spcAft>
                <a:spcPts val="0"/>
              </a:spcAft>
              <a:buSzPct val="126126"/>
              <a:buNone/>
            </a:pPr>
            <a:r>
              <a:t/>
            </a:r>
            <a:endParaRPr sz="2400">
              <a:latin typeface="Times New Roman"/>
              <a:ea typeface="Times New Roman"/>
              <a:cs typeface="Times New Roman"/>
              <a:sym typeface="Times New Roman"/>
            </a:endParaRPr>
          </a:p>
          <a:p>
            <a:pPr indent="0" lvl="0" marL="0" rtl="0" algn="just">
              <a:lnSpc>
                <a:spcPct val="90000"/>
              </a:lnSpc>
              <a:spcBef>
                <a:spcPts val="1000"/>
              </a:spcBef>
              <a:spcAft>
                <a:spcPts val="0"/>
              </a:spcAft>
              <a:buSzPct val="126126"/>
              <a:buNone/>
            </a:pPr>
            <a:r>
              <a:rPr lang="en-US" sz="2400">
                <a:latin typeface="Times New Roman"/>
                <a:ea typeface="Times New Roman"/>
                <a:cs typeface="Times New Roman"/>
                <a:sym typeface="Times New Roman"/>
              </a:rPr>
              <a:t>To find the closure of the attribute set {A}, the axioms are used to derive all the other attributes that are functionally dependent on {A}.</a:t>
            </a:r>
            <a:endParaRPr/>
          </a:p>
          <a:p>
            <a:pPr indent="0" lvl="0" marL="0" rtl="0" algn="just">
              <a:lnSpc>
                <a:spcPct val="90000"/>
              </a:lnSpc>
              <a:spcBef>
                <a:spcPts val="1000"/>
              </a:spcBef>
              <a:spcAft>
                <a:spcPts val="0"/>
              </a:spcAft>
              <a:buSzPct val="126126"/>
              <a:buNone/>
            </a:pPr>
            <a:r>
              <a:rPr lang="en-US" sz="2400">
                <a:latin typeface="Times New Roman"/>
                <a:ea typeface="Times New Roman"/>
                <a:cs typeface="Times New Roman"/>
                <a:sym typeface="Times New Roman"/>
              </a:rPr>
              <a:t>Using reflexivity, we know that A → A holds true, so we can augment {A} to get {A, B}. Then, using transitivity, we know that {A, B} → C holds true, so we can augment {A, B} to get {A, B, C}. </a:t>
            </a:r>
            <a:endParaRPr/>
          </a:p>
          <a:p>
            <a:pPr indent="0" lvl="0" marL="0" rtl="0" algn="just">
              <a:lnSpc>
                <a:spcPct val="90000"/>
              </a:lnSpc>
              <a:spcBef>
                <a:spcPts val="1000"/>
              </a:spcBef>
              <a:spcAft>
                <a:spcPts val="0"/>
              </a:spcAft>
              <a:buSzPct val="126126"/>
              <a:buNone/>
            </a:pPr>
            <a:r>
              <a:rPr lang="en-US" sz="2400">
                <a:latin typeface="Times New Roman"/>
                <a:ea typeface="Times New Roman"/>
                <a:cs typeface="Times New Roman"/>
                <a:sym typeface="Times New Roman"/>
              </a:rPr>
              <a:t>Finally, using transitivity again, we know that {A, B, C} → D holds true, so we can augment {A, B, C} to get the closure of {A}, which is {A, B, C, D}.</a:t>
            </a:r>
            <a:endParaRPr/>
          </a:p>
          <a:p>
            <a:pPr indent="0" lvl="0" marL="0" rtl="0" algn="just">
              <a:lnSpc>
                <a:spcPct val="90000"/>
              </a:lnSpc>
              <a:spcBef>
                <a:spcPts val="1000"/>
              </a:spcBef>
              <a:spcAft>
                <a:spcPts val="0"/>
              </a:spcAft>
              <a:buSzPct val="126126"/>
              <a:buNone/>
            </a:pPr>
            <a:r>
              <a:rPr lang="en-US" sz="2400">
                <a:latin typeface="Times New Roman"/>
                <a:ea typeface="Times New Roman"/>
                <a:cs typeface="Times New Roman"/>
                <a:sym typeface="Times New Roman"/>
              </a:rPr>
              <a:t>In this example, we have identified all the functional dependencies that hold in the relation and eliminated any redundancy or anomalies by normalizing the relation.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5"/>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rPr b="1" lang="en-US"/>
              <a:t>Closure of FD set </a:t>
            </a:r>
            <a:endParaRPr/>
          </a:p>
        </p:txBody>
      </p:sp>
      <p:sp>
        <p:nvSpPr>
          <p:cNvPr id="220" name="Google Shape;220;p25"/>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a:bodyPr>
          <a:lstStyle/>
          <a:p>
            <a:pPr indent="-457188" lvl="0" marL="609585" rtl="0" algn="just">
              <a:lnSpc>
                <a:spcPct val="200000"/>
              </a:lnSpc>
              <a:spcBef>
                <a:spcPts val="0"/>
              </a:spcBef>
              <a:spcAft>
                <a:spcPts val="0"/>
              </a:spcAft>
              <a:buSzPts val="1800"/>
              <a:buChar char="●"/>
            </a:pPr>
            <a:r>
              <a:rPr lang="en-US" sz="1800">
                <a:latin typeface="Times New Roman"/>
                <a:ea typeface="Times New Roman"/>
                <a:cs typeface="Times New Roman"/>
                <a:sym typeface="Times New Roman"/>
              </a:rPr>
              <a:t>Given a set F of functional dependencies on a schema, we can prove that certain other functional dependencies also hold on the schema. We say that such functional dependencies are “logically implied” by F.</a:t>
            </a:r>
            <a:endParaRPr/>
          </a:p>
          <a:p>
            <a:pPr indent="-457188" lvl="0" marL="609585" rtl="0" algn="just">
              <a:lnSpc>
                <a:spcPct val="200000"/>
              </a:lnSpc>
              <a:spcBef>
                <a:spcPts val="0"/>
              </a:spcBef>
              <a:spcAft>
                <a:spcPts val="0"/>
              </a:spcAft>
              <a:buSzPts val="1800"/>
              <a:buChar char="●"/>
            </a:pPr>
            <a:r>
              <a:rPr b="0" i="0" lang="en-US" sz="1800" u="none" strike="noStrike">
                <a:solidFill>
                  <a:srgbClr val="000000"/>
                </a:solidFill>
                <a:latin typeface="Times New Roman"/>
                <a:ea typeface="Times New Roman"/>
                <a:cs typeface="Times New Roman"/>
                <a:sym typeface="Times New Roman"/>
              </a:rPr>
              <a:t>Let </a:t>
            </a:r>
            <a:r>
              <a:rPr b="0" i="1" lang="en-US" sz="1800" u="none" strike="noStrike">
                <a:solidFill>
                  <a:srgbClr val="000000"/>
                </a:solidFill>
                <a:latin typeface="Times New Roman"/>
                <a:ea typeface="Times New Roman"/>
                <a:cs typeface="Times New Roman"/>
                <a:sym typeface="Times New Roman"/>
              </a:rPr>
              <a:t>F </a:t>
            </a:r>
            <a:r>
              <a:rPr b="0" i="0" lang="en-US" sz="1800" u="none" strike="noStrike">
                <a:solidFill>
                  <a:srgbClr val="000000"/>
                </a:solidFill>
                <a:latin typeface="Times New Roman"/>
                <a:ea typeface="Times New Roman"/>
                <a:cs typeface="Times New Roman"/>
                <a:sym typeface="Times New Roman"/>
              </a:rPr>
              <a:t>be a set of functional dependencies. The </a:t>
            </a:r>
            <a:r>
              <a:rPr b="0" i="0" lang="en-US" sz="1800" u="none" strike="noStrike">
                <a:solidFill>
                  <a:schemeClr val="dk1"/>
                </a:solidFill>
                <a:latin typeface="Times New Roman"/>
                <a:ea typeface="Times New Roman"/>
                <a:cs typeface="Times New Roman"/>
                <a:sym typeface="Times New Roman"/>
              </a:rPr>
              <a:t>closure</a:t>
            </a:r>
            <a:r>
              <a:rPr b="0" i="0" lang="en-US" sz="1800" u="none" strike="noStrike">
                <a:solidFill>
                  <a:srgbClr val="00FFFF"/>
                </a:solidFill>
                <a:latin typeface="Times New Roman"/>
                <a:ea typeface="Times New Roman"/>
                <a:cs typeface="Times New Roman"/>
                <a:sym typeface="Times New Roman"/>
              </a:rPr>
              <a:t> </a:t>
            </a:r>
            <a:r>
              <a:rPr b="0" i="0" lang="en-US" sz="1800" u="none" strike="noStrike">
                <a:solidFill>
                  <a:srgbClr val="000000"/>
                </a:solidFill>
                <a:latin typeface="Times New Roman"/>
                <a:ea typeface="Times New Roman"/>
                <a:cs typeface="Times New Roman"/>
                <a:sym typeface="Times New Roman"/>
              </a:rPr>
              <a:t>of </a:t>
            </a:r>
            <a:r>
              <a:rPr b="0" i="1" lang="en-US" sz="1800" u="none" strike="noStrike">
                <a:solidFill>
                  <a:srgbClr val="000000"/>
                </a:solidFill>
                <a:latin typeface="Times New Roman"/>
                <a:ea typeface="Times New Roman"/>
                <a:cs typeface="Times New Roman"/>
                <a:sym typeface="Times New Roman"/>
              </a:rPr>
              <a:t>F</a:t>
            </a:r>
            <a:r>
              <a:rPr b="0" i="0" lang="en-US" sz="1800" u="none" strike="noStrike">
                <a:solidFill>
                  <a:srgbClr val="000000"/>
                </a:solidFill>
                <a:latin typeface="Times New Roman"/>
                <a:ea typeface="Times New Roman"/>
                <a:cs typeface="Times New Roman"/>
                <a:sym typeface="Times New Roman"/>
              </a:rPr>
              <a:t>, denoted by </a:t>
            </a:r>
            <a:r>
              <a:rPr b="0" i="1" lang="en-US" sz="1800" u="none" strike="noStrike">
                <a:solidFill>
                  <a:srgbClr val="000000"/>
                </a:solidFill>
                <a:latin typeface="Times New Roman"/>
                <a:ea typeface="Times New Roman"/>
                <a:cs typeface="Times New Roman"/>
                <a:sym typeface="Times New Roman"/>
              </a:rPr>
              <a:t>F</a:t>
            </a:r>
            <a:r>
              <a:rPr b="0" i="0" lang="en-US" sz="1800" u="none" strike="noStrike">
                <a:solidFill>
                  <a:srgbClr val="000000"/>
                </a:solidFill>
                <a:latin typeface="Times New Roman"/>
                <a:ea typeface="Times New Roman"/>
                <a:cs typeface="Times New Roman"/>
                <a:sym typeface="Times New Roman"/>
              </a:rPr>
              <a:t>+, is the set of all functional dependencies logically implied by </a:t>
            </a:r>
            <a:r>
              <a:rPr b="0" i="1" lang="en-US" sz="1800" u="none" strike="noStrike">
                <a:solidFill>
                  <a:srgbClr val="000000"/>
                </a:solidFill>
                <a:latin typeface="Times New Roman"/>
                <a:ea typeface="Times New Roman"/>
                <a:cs typeface="Times New Roman"/>
                <a:sym typeface="Times New Roman"/>
              </a:rPr>
              <a:t>F</a:t>
            </a:r>
            <a:r>
              <a:rPr b="0" i="0" lang="en-US" sz="1800" u="none" strike="noStrike">
                <a:solidFill>
                  <a:srgbClr val="000000"/>
                </a:solidFill>
                <a:latin typeface="Times New Roman"/>
                <a:ea typeface="Times New Roman"/>
                <a:cs typeface="Times New Roman"/>
                <a:sym typeface="Times New Roman"/>
              </a:rPr>
              <a:t>. Given </a:t>
            </a:r>
            <a:r>
              <a:rPr b="0" i="1" lang="en-US" sz="1800" u="none" strike="noStrike">
                <a:solidFill>
                  <a:srgbClr val="000000"/>
                </a:solidFill>
                <a:latin typeface="Times New Roman"/>
                <a:ea typeface="Times New Roman"/>
                <a:cs typeface="Times New Roman"/>
                <a:sym typeface="Times New Roman"/>
              </a:rPr>
              <a:t>F</a:t>
            </a:r>
            <a:r>
              <a:rPr b="0" i="0" lang="en-US" sz="1800" u="none" strike="noStrike">
                <a:solidFill>
                  <a:srgbClr val="000000"/>
                </a:solidFill>
                <a:latin typeface="Times New Roman"/>
                <a:ea typeface="Times New Roman"/>
                <a:cs typeface="Times New Roman"/>
                <a:sym typeface="Times New Roman"/>
              </a:rPr>
              <a:t>, we can compute </a:t>
            </a:r>
            <a:r>
              <a:rPr b="0" i="1" lang="en-US" sz="1800" u="none" strike="noStrike">
                <a:solidFill>
                  <a:srgbClr val="000000"/>
                </a:solidFill>
                <a:latin typeface="Times New Roman"/>
                <a:ea typeface="Times New Roman"/>
                <a:cs typeface="Times New Roman"/>
                <a:sym typeface="Times New Roman"/>
              </a:rPr>
              <a:t>F</a:t>
            </a:r>
            <a:r>
              <a:rPr b="0" i="0" lang="en-US" sz="1800" u="none" strike="noStrike">
                <a:solidFill>
                  <a:srgbClr val="000000"/>
                </a:solidFill>
                <a:latin typeface="Times New Roman"/>
                <a:ea typeface="Times New Roman"/>
                <a:cs typeface="Times New Roman"/>
                <a:sym typeface="Times New Roman"/>
              </a:rPr>
              <a:t>+ directly from the formal definition of functional dependency.</a:t>
            </a:r>
            <a:endParaRPr sz="1800">
              <a:latin typeface="Times New Roman"/>
              <a:ea typeface="Times New Roman"/>
              <a:cs typeface="Times New Roman"/>
              <a:sym typeface="Times New Roman"/>
            </a:endParaRPr>
          </a:p>
        </p:txBody>
      </p:sp>
      <p:sp>
        <p:nvSpPr>
          <p:cNvPr id="221" name="Google Shape;221;p25"/>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6"/>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t/>
            </a:r>
            <a:endParaRPr/>
          </a:p>
        </p:txBody>
      </p:sp>
      <p:sp>
        <p:nvSpPr>
          <p:cNvPr id="227" name="Google Shape;227;p26"/>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lnSpcReduction="10000"/>
          </a:bodyPr>
          <a:lstStyle/>
          <a:p>
            <a:pPr indent="-342888" lvl="0" marL="609585" rtl="0" algn="l">
              <a:lnSpc>
                <a:spcPct val="90000"/>
              </a:lnSpc>
              <a:spcBef>
                <a:spcPts val="0"/>
              </a:spcBef>
              <a:spcAft>
                <a:spcPts val="0"/>
              </a:spcAft>
              <a:buSzPts val="1800"/>
              <a:buNone/>
            </a:pPr>
            <a:r>
              <a:t/>
            </a:r>
            <a:endParaRPr/>
          </a:p>
          <a:p>
            <a:pPr indent="-342888" lvl="0" marL="609585" rtl="0" algn="l">
              <a:lnSpc>
                <a:spcPct val="90000"/>
              </a:lnSpc>
              <a:spcBef>
                <a:spcPts val="0"/>
              </a:spcBef>
              <a:spcAft>
                <a:spcPts val="0"/>
              </a:spcAft>
              <a:buSzPts val="1800"/>
              <a:buNone/>
            </a:pPr>
            <a:r>
              <a:t/>
            </a:r>
            <a:endParaRPr/>
          </a:p>
          <a:p>
            <a:pPr indent="-342888" lvl="0" marL="609585" rtl="0" algn="l">
              <a:lnSpc>
                <a:spcPct val="90000"/>
              </a:lnSpc>
              <a:spcBef>
                <a:spcPts val="0"/>
              </a:spcBef>
              <a:spcAft>
                <a:spcPts val="0"/>
              </a:spcAft>
              <a:buSzPts val="1800"/>
              <a:buNone/>
            </a:pPr>
            <a:r>
              <a:t/>
            </a:r>
            <a:endParaRPr/>
          </a:p>
          <a:p>
            <a:pPr indent="-342888" lvl="0" marL="609585" rtl="0" algn="just">
              <a:lnSpc>
                <a:spcPct val="150000"/>
              </a:lnSpc>
              <a:spcBef>
                <a:spcPts val="0"/>
              </a:spcBef>
              <a:spcAft>
                <a:spcPts val="0"/>
              </a:spcAft>
              <a:buSzPts val="1800"/>
              <a:buNone/>
            </a:pPr>
            <a:r>
              <a:t/>
            </a:r>
            <a:endParaRPr sz="2400">
              <a:solidFill>
                <a:schemeClr val="dk1"/>
              </a:solidFill>
              <a:latin typeface="Times New Roman"/>
              <a:ea typeface="Times New Roman"/>
              <a:cs typeface="Times New Roman"/>
              <a:sym typeface="Times New Roman"/>
            </a:endParaRPr>
          </a:p>
          <a:p>
            <a:pPr indent="-342888" lvl="0" marL="609585" rtl="0" algn="just">
              <a:lnSpc>
                <a:spcPct val="150000"/>
              </a:lnSpc>
              <a:spcBef>
                <a:spcPts val="0"/>
              </a:spcBef>
              <a:spcAft>
                <a:spcPts val="0"/>
              </a:spcAft>
              <a:buSzPts val="1800"/>
              <a:buNone/>
            </a:pPr>
            <a:r>
              <a:t/>
            </a:r>
            <a:endParaRPr sz="2400">
              <a:solidFill>
                <a:schemeClr val="dk1"/>
              </a:solidFill>
              <a:latin typeface="Times New Roman"/>
              <a:ea typeface="Times New Roman"/>
              <a:cs typeface="Times New Roman"/>
              <a:sym typeface="Times New Roman"/>
            </a:endParaRPr>
          </a:p>
          <a:p>
            <a:pPr indent="-457188" lvl="0" marL="609585" rtl="0" algn="just">
              <a:lnSpc>
                <a:spcPct val="150000"/>
              </a:lnSpc>
              <a:spcBef>
                <a:spcPts val="0"/>
              </a:spcBef>
              <a:spcAft>
                <a:spcPts val="0"/>
              </a:spcAft>
              <a:buSzPts val="1800"/>
              <a:buChar char="●"/>
            </a:pPr>
            <a:r>
              <a:rPr b="0" i="0" lang="en-US" sz="2400" u="none" strike="noStrike">
                <a:solidFill>
                  <a:schemeClr val="dk1"/>
                </a:solidFill>
                <a:latin typeface="Times New Roman"/>
                <a:ea typeface="Times New Roman"/>
                <a:cs typeface="Times New Roman"/>
                <a:sym typeface="Times New Roman"/>
              </a:rPr>
              <a:t>We can use the following three rules to find logically implied functional dependencies. </a:t>
            </a:r>
            <a:endParaRPr/>
          </a:p>
          <a:p>
            <a:pPr indent="-457188" lvl="0" marL="609585" rtl="0" algn="just">
              <a:lnSpc>
                <a:spcPct val="150000"/>
              </a:lnSpc>
              <a:spcBef>
                <a:spcPts val="0"/>
              </a:spcBef>
              <a:spcAft>
                <a:spcPts val="0"/>
              </a:spcAft>
              <a:buSzPts val="1800"/>
              <a:buChar char="●"/>
            </a:pPr>
            <a:r>
              <a:rPr b="0" i="0" lang="en-US" sz="2400" u="none" strike="noStrike">
                <a:solidFill>
                  <a:schemeClr val="dk1"/>
                </a:solidFill>
                <a:latin typeface="Times New Roman"/>
                <a:ea typeface="Times New Roman"/>
                <a:cs typeface="Times New Roman"/>
                <a:sym typeface="Times New Roman"/>
              </a:rPr>
              <a:t>By applying these rules </a:t>
            </a:r>
            <a:r>
              <a:rPr b="0" i="1" lang="en-US" sz="2400" u="none" strike="noStrike">
                <a:solidFill>
                  <a:schemeClr val="dk1"/>
                </a:solidFill>
                <a:latin typeface="Times New Roman"/>
                <a:ea typeface="Times New Roman"/>
                <a:cs typeface="Times New Roman"/>
                <a:sym typeface="Times New Roman"/>
              </a:rPr>
              <a:t>repeatedly</a:t>
            </a:r>
            <a:r>
              <a:rPr b="0" i="0" lang="en-US" sz="2400" u="none" strike="noStrike">
                <a:solidFill>
                  <a:schemeClr val="dk1"/>
                </a:solidFill>
                <a:latin typeface="Times New Roman"/>
                <a:ea typeface="Times New Roman"/>
                <a:cs typeface="Times New Roman"/>
                <a:sym typeface="Times New Roman"/>
              </a:rPr>
              <a:t>, we can find all of </a:t>
            </a:r>
            <a:r>
              <a:rPr b="0" i="1" lang="en-US" sz="2400" u="none" strike="noStrike">
                <a:solidFill>
                  <a:schemeClr val="dk1"/>
                </a:solidFill>
                <a:latin typeface="Times New Roman"/>
                <a:ea typeface="Times New Roman"/>
                <a:cs typeface="Times New Roman"/>
                <a:sym typeface="Times New Roman"/>
              </a:rPr>
              <a:t>F</a:t>
            </a:r>
            <a:r>
              <a:rPr b="0" i="0" lang="en-US" sz="2400" u="none" strike="noStrike">
                <a:solidFill>
                  <a:schemeClr val="dk1"/>
                </a:solidFill>
                <a:latin typeface="Times New Roman"/>
                <a:ea typeface="Times New Roman"/>
                <a:cs typeface="Times New Roman"/>
                <a:sym typeface="Times New Roman"/>
              </a:rPr>
              <a:t>+, given </a:t>
            </a:r>
            <a:r>
              <a:rPr b="0" i="1" lang="en-US" sz="2400" u="none" strike="noStrike">
                <a:solidFill>
                  <a:schemeClr val="dk1"/>
                </a:solidFill>
                <a:latin typeface="Times New Roman"/>
                <a:ea typeface="Times New Roman"/>
                <a:cs typeface="Times New Roman"/>
                <a:sym typeface="Times New Roman"/>
              </a:rPr>
              <a:t>F</a:t>
            </a:r>
            <a:r>
              <a:rPr b="0" i="0" lang="en-US" sz="2400" u="none" strike="noStrike">
                <a:solidFill>
                  <a:schemeClr val="dk1"/>
                </a:solidFill>
                <a:latin typeface="Times New Roman"/>
                <a:ea typeface="Times New Roman"/>
                <a:cs typeface="Times New Roman"/>
                <a:sym typeface="Times New Roman"/>
              </a:rPr>
              <a:t>. This collection of rules is called Armstrong’s axioms in honor of the person who first proposed it.</a:t>
            </a:r>
            <a:endParaRPr sz="2400">
              <a:solidFill>
                <a:schemeClr val="dk1"/>
              </a:solidFill>
              <a:latin typeface="Times New Roman"/>
              <a:ea typeface="Times New Roman"/>
              <a:cs typeface="Times New Roman"/>
              <a:sym typeface="Times New Roman"/>
            </a:endParaRPr>
          </a:p>
        </p:txBody>
      </p:sp>
      <p:sp>
        <p:nvSpPr>
          <p:cNvPr id="228" name="Google Shape;228;p26"/>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29" name="Google Shape;229;p26"/>
          <p:cNvPicPr preferRelativeResize="0"/>
          <p:nvPr/>
        </p:nvPicPr>
        <p:blipFill rotWithShape="1">
          <a:blip r:embed="rId3">
            <a:alphaModFix/>
          </a:blip>
          <a:srcRect b="0" l="0" r="0" t="0"/>
          <a:stretch/>
        </p:blipFill>
        <p:spPr>
          <a:xfrm>
            <a:off x="537702" y="1638232"/>
            <a:ext cx="11166618" cy="18923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7"/>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t/>
            </a:r>
            <a:endParaRPr/>
          </a:p>
        </p:txBody>
      </p:sp>
      <p:sp>
        <p:nvSpPr>
          <p:cNvPr id="235" name="Google Shape;235;p27"/>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lnSpcReduction="10000"/>
          </a:bodyPr>
          <a:lstStyle/>
          <a:p>
            <a:pPr indent="-342888" lvl="0" marL="609585" rtl="0" algn="just">
              <a:lnSpc>
                <a:spcPct val="150000"/>
              </a:lnSpc>
              <a:spcBef>
                <a:spcPts val="0"/>
              </a:spcBef>
              <a:spcAft>
                <a:spcPts val="0"/>
              </a:spcAft>
              <a:buSzPts val="1800"/>
              <a:buNone/>
            </a:pPr>
            <a:r>
              <a:t/>
            </a:r>
            <a:endParaRPr b="0" i="0" sz="2400" u="none" strike="noStrike">
              <a:solidFill>
                <a:schemeClr val="dk1"/>
              </a:solidFill>
              <a:latin typeface="Times New Roman"/>
              <a:ea typeface="Times New Roman"/>
              <a:cs typeface="Times New Roman"/>
              <a:sym typeface="Times New Roman"/>
            </a:endParaRPr>
          </a:p>
          <a:p>
            <a:pPr indent="-342888" lvl="0" marL="609585" rtl="0" algn="just">
              <a:lnSpc>
                <a:spcPct val="150000"/>
              </a:lnSpc>
              <a:spcBef>
                <a:spcPts val="0"/>
              </a:spcBef>
              <a:spcAft>
                <a:spcPts val="0"/>
              </a:spcAft>
              <a:buSzPts val="1800"/>
              <a:buNone/>
            </a:pPr>
            <a:r>
              <a:t/>
            </a:r>
            <a:endParaRPr sz="2400">
              <a:solidFill>
                <a:schemeClr val="dk1"/>
              </a:solidFill>
              <a:latin typeface="Times New Roman"/>
              <a:ea typeface="Times New Roman"/>
              <a:cs typeface="Times New Roman"/>
              <a:sym typeface="Times New Roman"/>
            </a:endParaRPr>
          </a:p>
          <a:p>
            <a:pPr indent="-342888" lvl="0" marL="609585" rtl="0" algn="just">
              <a:lnSpc>
                <a:spcPct val="150000"/>
              </a:lnSpc>
              <a:spcBef>
                <a:spcPts val="0"/>
              </a:spcBef>
              <a:spcAft>
                <a:spcPts val="0"/>
              </a:spcAft>
              <a:buSzPts val="1800"/>
              <a:buNone/>
            </a:pPr>
            <a:r>
              <a:t/>
            </a:r>
            <a:endParaRPr b="0" i="0" sz="2400" u="none" strike="noStrike">
              <a:solidFill>
                <a:schemeClr val="dk1"/>
              </a:solidFill>
              <a:latin typeface="Times New Roman"/>
              <a:ea typeface="Times New Roman"/>
              <a:cs typeface="Times New Roman"/>
              <a:sym typeface="Times New Roman"/>
            </a:endParaRPr>
          </a:p>
          <a:p>
            <a:pPr indent="-342888" lvl="0" marL="609585" rtl="0" algn="just">
              <a:lnSpc>
                <a:spcPct val="150000"/>
              </a:lnSpc>
              <a:spcBef>
                <a:spcPts val="0"/>
              </a:spcBef>
              <a:spcAft>
                <a:spcPts val="0"/>
              </a:spcAft>
              <a:buSzPts val="1800"/>
              <a:buNone/>
            </a:pPr>
            <a:r>
              <a:t/>
            </a:r>
            <a:endParaRPr sz="2400">
              <a:solidFill>
                <a:schemeClr val="dk1"/>
              </a:solidFill>
              <a:latin typeface="Times New Roman"/>
              <a:ea typeface="Times New Roman"/>
              <a:cs typeface="Times New Roman"/>
              <a:sym typeface="Times New Roman"/>
            </a:endParaRPr>
          </a:p>
          <a:p>
            <a:pPr indent="-342888" lvl="0" marL="609585" rtl="0" algn="just">
              <a:lnSpc>
                <a:spcPct val="150000"/>
              </a:lnSpc>
              <a:spcBef>
                <a:spcPts val="0"/>
              </a:spcBef>
              <a:spcAft>
                <a:spcPts val="0"/>
              </a:spcAft>
              <a:buSzPts val="1800"/>
              <a:buNone/>
            </a:pPr>
            <a:r>
              <a:t/>
            </a:r>
            <a:endParaRPr b="0" i="0" sz="2400" u="none" strike="noStrike">
              <a:solidFill>
                <a:schemeClr val="dk1"/>
              </a:solidFill>
              <a:latin typeface="Times New Roman"/>
              <a:ea typeface="Times New Roman"/>
              <a:cs typeface="Times New Roman"/>
              <a:sym typeface="Times New Roman"/>
            </a:endParaRPr>
          </a:p>
          <a:p>
            <a:pPr indent="-457188" lvl="0" marL="609585" rtl="0" algn="just">
              <a:lnSpc>
                <a:spcPct val="150000"/>
              </a:lnSpc>
              <a:spcBef>
                <a:spcPts val="0"/>
              </a:spcBef>
              <a:spcAft>
                <a:spcPts val="0"/>
              </a:spcAft>
              <a:buSzPts val="1800"/>
              <a:buChar char="●"/>
            </a:pPr>
            <a:r>
              <a:rPr b="0" i="0" lang="en-US" sz="2400" u="none" strike="noStrike">
                <a:solidFill>
                  <a:schemeClr val="dk1"/>
                </a:solidFill>
                <a:latin typeface="Times New Roman"/>
                <a:ea typeface="Times New Roman"/>
                <a:cs typeface="Times New Roman"/>
                <a:sym typeface="Times New Roman"/>
              </a:rPr>
              <a:t>Armstrong’s axioms are sound, because they do not generate any incorrect functional dependencies. They are complete, because, for a given set </a:t>
            </a:r>
            <a:r>
              <a:rPr b="0" i="1" lang="en-US" sz="2400" u="none" strike="noStrike">
                <a:solidFill>
                  <a:schemeClr val="dk1"/>
                </a:solidFill>
                <a:latin typeface="Times New Roman"/>
                <a:ea typeface="Times New Roman"/>
                <a:cs typeface="Times New Roman"/>
                <a:sym typeface="Times New Roman"/>
              </a:rPr>
              <a:t>F </a:t>
            </a:r>
            <a:r>
              <a:rPr b="0" i="0" lang="en-US" sz="2400" u="none" strike="noStrike">
                <a:solidFill>
                  <a:schemeClr val="dk1"/>
                </a:solidFill>
                <a:latin typeface="Times New Roman"/>
                <a:ea typeface="Times New Roman"/>
                <a:cs typeface="Times New Roman"/>
                <a:sym typeface="Times New Roman"/>
              </a:rPr>
              <a:t>of functional dependencies, they allow us to generate all </a:t>
            </a:r>
            <a:r>
              <a:rPr b="0" i="1" lang="en-US" sz="2400" u="none" strike="noStrike">
                <a:solidFill>
                  <a:schemeClr val="dk1"/>
                </a:solidFill>
                <a:latin typeface="Times New Roman"/>
                <a:ea typeface="Times New Roman"/>
                <a:cs typeface="Times New Roman"/>
                <a:sym typeface="Times New Roman"/>
              </a:rPr>
              <a:t>F</a:t>
            </a:r>
            <a:r>
              <a:rPr b="0" i="0" lang="en-US" sz="2400" u="none" strike="noStrike">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p:txBody>
      </p:sp>
      <p:sp>
        <p:nvSpPr>
          <p:cNvPr id="236" name="Google Shape;236;p27"/>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37" name="Google Shape;237;p27"/>
          <p:cNvPicPr preferRelativeResize="0"/>
          <p:nvPr/>
        </p:nvPicPr>
        <p:blipFill rotWithShape="1">
          <a:blip r:embed="rId3">
            <a:alphaModFix/>
          </a:blip>
          <a:srcRect b="0" l="0" r="0" t="0"/>
          <a:stretch/>
        </p:blipFill>
        <p:spPr>
          <a:xfrm>
            <a:off x="415600" y="685800"/>
            <a:ext cx="11200667" cy="328932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rPr b="1" lang="en-US"/>
              <a:t>ADDITIONAL RULES</a:t>
            </a:r>
            <a:endParaRPr b="1"/>
          </a:p>
        </p:txBody>
      </p:sp>
      <p:sp>
        <p:nvSpPr>
          <p:cNvPr id="243" name="Google Shape;243;p28"/>
          <p:cNvSpPr txBox="1"/>
          <p:nvPr>
            <p:ph idx="1" type="body"/>
          </p:nvPr>
        </p:nvSpPr>
        <p:spPr>
          <a:xfrm>
            <a:off x="-5512532" y="-5976440"/>
            <a:ext cx="21006192" cy="12618607"/>
          </a:xfrm>
          <a:prstGeom prst="rect">
            <a:avLst/>
          </a:prstGeom>
          <a:noFill/>
          <a:ln>
            <a:noFill/>
          </a:ln>
        </p:spPr>
        <p:txBody>
          <a:bodyPr anchorCtr="0" anchor="t" bIns="121875" lIns="121875" spcFirstLastPara="1" rIns="121875" wrap="square" tIns="121875">
            <a:normAutofit/>
          </a:bodyPr>
          <a:lstStyle/>
          <a:p>
            <a:pPr indent="-342888" lvl="0" marL="609585" rtl="0" algn="l">
              <a:lnSpc>
                <a:spcPct val="90000"/>
              </a:lnSpc>
              <a:spcBef>
                <a:spcPts val="0"/>
              </a:spcBef>
              <a:spcAft>
                <a:spcPts val="0"/>
              </a:spcAft>
              <a:buSzPts val="1800"/>
              <a:buNone/>
            </a:pPr>
            <a:r>
              <a:t/>
            </a:r>
            <a:endParaRPr/>
          </a:p>
        </p:txBody>
      </p:sp>
      <p:sp>
        <p:nvSpPr>
          <p:cNvPr id="244" name="Google Shape;244;p28"/>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45" name="Google Shape;245;p28"/>
          <p:cNvPicPr preferRelativeResize="0"/>
          <p:nvPr/>
        </p:nvPicPr>
        <p:blipFill rotWithShape="1">
          <a:blip r:embed="rId3">
            <a:alphaModFix/>
          </a:blip>
          <a:srcRect b="0" l="0" r="0" t="0"/>
          <a:stretch/>
        </p:blipFill>
        <p:spPr>
          <a:xfrm>
            <a:off x="330199" y="1845734"/>
            <a:ext cx="9804399" cy="26035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9"/>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rPr b="1" lang="en-US"/>
              <a:t>PROCEDURE TO COMPUTE F+</a:t>
            </a:r>
            <a:endParaRPr b="1"/>
          </a:p>
        </p:txBody>
      </p:sp>
      <p:sp>
        <p:nvSpPr>
          <p:cNvPr id="251" name="Google Shape;251;p29"/>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fontScale="85000" lnSpcReduction="10000"/>
          </a:bodyPr>
          <a:lstStyle/>
          <a:p>
            <a:pPr indent="0" lvl="0" marL="152396" rtl="0" algn="l">
              <a:lnSpc>
                <a:spcPct val="150000"/>
              </a:lnSpc>
              <a:spcBef>
                <a:spcPts val="0"/>
              </a:spcBef>
              <a:spcAft>
                <a:spcPts val="0"/>
              </a:spcAft>
              <a:buSzPct val="88235"/>
              <a:buNone/>
            </a:pP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 = </a:t>
            </a:r>
            <a:r>
              <a:rPr b="0" i="1" lang="en-US" sz="2400" u="none" strike="noStrike">
                <a:latin typeface="Times New Roman"/>
                <a:ea typeface="Times New Roman"/>
                <a:cs typeface="Times New Roman"/>
                <a:sym typeface="Times New Roman"/>
              </a:rPr>
              <a:t>F</a:t>
            </a:r>
            <a:endParaRPr/>
          </a:p>
          <a:p>
            <a:pPr indent="0" lvl="0" marL="152396" rtl="0" algn="l">
              <a:lnSpc>
                <a:spcPct val="150000"/>
              </a:lnSpc>
              <a:spcBef>
                <a:spcPts val="0"/>
              </a:spcBef>
              <a:spcAft>
                <a:spcPts val="0"/>
              </a:spcAft>
              <a:buSzPct val="88235"/>
              <a:buNone/>
            </a:pPr>
            <a:r>
              <a:rPr b="0" i="0" lang="en-US" sz="2400" u="none" strike="noStrike">
                <a:latin typeface="Times New Roman"/>
                <a:ea typeface="Times New Roman"/>
                <a:cs typeface="Times New Roman"/>
                <a:sym typeface="Times New Roman"/>
              </a:rPr>
              <a:t>apply the reflexivity rule /* Generates all trivial dependencies */</a:t>
            </a:r>
            <a:endParaRPr/>
          </a:p>
          <a:p>
            <a:pPr indent="0" lvl="0" marL="152396" rtl="0" algn="l">
              <a:lnSpc>
                <a:spcPct val="150000"/>
              </a:lnSpc>
              <a:spcBef>
                <a:spcPts val="0"/>
              </a:spcBef>
              <a:spcAft>
                <a:spcPts val="0"/>
              </a:spcAft>
              <a:buSzPct val="88235"/>
              <a:buNone/>
            </a:pPr>
            <a:r>
              <a:rPr b="0" i="0" lang="en-US" sz="2400" u="none" strike="noStrike">
                <a:latin typeface="Times New Roman"/>
                <a:ea typeface="Times New Roman"/>
                <a:cs typeface="Times New Roman"/>
                <a:sym typeface="Times New Roman"/>
              </a:rPr>
              <a:t>repeat</a:t>
            </a:r>
            <a:endParaRPr/>
          </a:p>
          <a:p>
            <a:pPr indent="0" lvl="0" marL="152396" rtl="0" algn="l">
              <a:lnSpc>
                <a:spcPct val="150000"/>
              </a:lnSpc>
              <a:spcBef>
                <a:spcPts val="0"/>
              </a:spcBef>
              <a:spcAft>
                <a:spcPts val="0"/>
              </a:spcAft>
              <a:buSzPct val="88235"/>
              <a:buNone/>
            </a:pPr>
            <a:r>
              <a:rPr b="0" i="0" lang="en-US" sz="2400" u="none" strike="noStrike">
                <a:latin typeface="Times New Roman"/>
                <a:ea typeface="Times New Roman"/>
                <a:cs typeface="Times New Roman"/>
                <a:sym typeface="Times New Roman"/>
              </a:rPr>
              <a:t>for each functional dependency </a:t>
            </a:r>
            <a:r>
              <a:rPr b="0" i="1" lang="en-US" sz="2400" u="none" strike="noStrike">
                <a:latin typeface="Times New Roman"/>
                <a:ea typeface="Times New Roman"/>
                <a:cs typeface="Times New Roman"/>
                <a:sym typeface="Times New Roman"/>
              </a:rPr>
              <a:t>f </a:t>
            </a:r>
            <a:r>
              <a:rPr b="0" i="0" lang="en-US" sz="2400" u="none" strike="noStrike">
                <a:latin typeface="Times New Roman"/>
                <a:ea typeface="Times New Roman"/>
                <a:cs typeface="Times New Roman"/>
                <a:sym typeface="Times New Roman"/>
              </a:rPr>
              <a:t>in </a:t>
            </a: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a:t>
            </a:r>
            <a:endParaRPr/>
          </a:p>
          <a:p>
            <a:pPr indent="0" lvl="0" marL="152396" rtl="0" algn="l">
              <a:lnSpc>
                <a:spcPct val="150000"/>
              </a:lnSpc>
              <a:spcBef>
                <a:spcPts val="0"/>
              </a:spcBef>
              <a:spcAft>
                <a:spcPts val="0"/>
              </a:spcAft>
              <a:buSzPct val="88235"/>
              <a:buNone/>
            </a:pPr>
            <a:r>
              <a:rPr b="0" i="0" lang="en-US" sz="2400" u="none" strike="noStrike">
                <a:latin typeface="Times New Roman"/>
                <a:ea typeface="Times New Roman"/>
                <a:cs typeface="Times New Roman"/>
                <a:sym typeface="Times New Roman"/>
              </a:rPr>
              <a:t>apply the augmentation rule on </a:t>
            </a:r>
            <a:r>
              <a:rPr b="0" i="1" lang="en-US" sz="2400" u="none" strike="noStrike">
                <a:latin typeface="Times New Roman"/>
                <a:ea typeface="Times New Roman"/>
                <a:cs typeface="Times New Roman"/>
                <a:sym typeface="Times New Roman"/>
              </a:rPr>
              <a:t>f</a:t>
            </a:r>
            <a:endParaRPr/>
          </a:p>
          <a:p>
            <a:pPr indent="0" lvl="0" marL="152396" rtl="0" algn="l">
              <a:lnSpc>
                <a:spcPct val="150000"/>
              </a:lnSpc>
              <a:spcBef>
                <a:spcPts val="0"/>
              </a:spcBef>
              <a:spcAft>
                <a:spcPts val="0"/>
              </a:spcAft>
              <a:buSzPct val="88235"/>
              <a:buNone/>
            </a:pPr>
            <a:r>
              <a:rPr b="0" i="0" lang="en-US" sz="2400" u="none" strike="noStrike">
                <a:latin typeface="Times New Roman"/>
                <a:ea typeface="Times New Roman"/>
                <a:cs typeface="Times New Roman"/>
                <a:sym typeface="Times New Roman"/>
              </a:rPr>
              <a:t>add the resulting functional dependencies to </a:t>
            </a: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a:t>
            </a:r>
            <a:endParaRPr/>
          </a:p>
          <a:p>
            <a:pPr indent="0" lvl="0" marL="152396" rtl="0" algn="l">
              <a:lnSpc>
                <a:spcPct val="150000"/>
              </a:lnSpc>
              <a:spcBef>
                <a:spcPts val="0"/>
              </a:spcBef>
              <a:spcAft>
                <a:spcPts val="0"/>
              </a:spcAft>
              <a:buSzPct val="88235"/>
              <a:buNone/>
            </a:pPr>
            <a:r>
              <a:rPr b="0" i="0" lang="en-US" sz="2400" u="none" strike="noStrike">
                <a:latin typeface="Times New Roman"/>
                <a:ea typeface="Times New Roman"/>
                <a:cs typeface="Times New Roman"/>
                <a:sym typeface="Times New Roman"/>
              </a:rPr>
              <a:t>for each pair of functional dependencies </a:t>
            </a: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1 and </a:t>
            </a: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2 in </a:t>
            </a: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a:t>
            </a:r>
            <a:endParaRPr/>
          </a:p>
          <a:p>
            <a:pPr indent="0" lvl="0" marL="152396" rtl="0" algn="l">
              <a:lnSpc>
                <a:spcPct val="150000"/>
              </a:lnSpc>
              <a:spcBef>
                <a:spcPts val="0"/>
              </a:spcBef>
              <a:spcAft>
                <a:spcPts val="0"/>
              </a:spcAft>
              <a:buSzPct val="88235"/>
              <a:buNone/>
            </a:pPr>
            <a:r>
              <a:rPr b="0" i="0" lang="en-US" sz="2400" u="none" strike="noStrike">
                <a:latin typeface="Times New Roman"/>
                <a:ea typeface="Times New Roman"/>
                <a:cs typeface="Times New Roman"/>
                <a:sym typeface="Times New Roman"/>
              </a:rPr>
              <a:t>if </a:t>
            </a: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1 and </a:t>
            </a: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2 can be combined using transitivity</a:t>
            </a:r>
            <a:endParaRPr/>
          </a:p>
          <a:p>
            <a:pPr indent="0" lvl="0" marL="152396" rtl="0" algn="l">
              <a:lnSpc>
                <a:spcPct val="150000"/>
              </a:lnSpc>
              <a:spcBef>
                <a:spcPts val="0"/>
              </a:spcBef>
              <a:spcAft>
                <a:spcPts val="0"/>
              </a:spcAft>
              <a:buSzPct val="88235"/>
              <a:buNone/>
            </a:pPr>
            <a:r>
              <a:rPr b="0" i="0" lang="en-US" sz="2400" u="none" strike="noStrike">
                <a:latin typeface="Times New Roman"/>
                <a:ea typeface="Times New Roman"/>
                <a:cs typeface="Times New Roman"/>
                <a:sym typeface="Times New Roman"/>
              </a:rPr>
              <a:t>add the resulting functional dependency to </a:t>
            </a: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a:t>
            </a:r>
            <a:endParaRPr/>
          </a:p>
          <a:p>
            <a:pPr indent="0" lvl="0" marL="152396" rtl="0" algn="l">
              <a:lnSpc>
                <a:spcPct val="150000"/>
              </a:lnSpc>
              <a:spcBef>
                <a:spcPts val="0"/>
              </a:spcBef>
              <a:spcAft>
                <a:spcPts val="0"/>
              </a:spcAft>
              <a:buSzPct val="88235"/>
              <a:buNone/>
            </a:pPr>
            <a:r>
              <a:rPr b="0" i="0" lang="en-US" sz="2400" u="none" strike="noStrike">
                <a:latin typeface="Times New Roman"/>
                <a:ea typeface="Times New Roman"/>
                <a:cs typeface="Times New Roman"/>
                <a:sym typeface="Times New Roman"/>
              </a:rPr>
              <a:t>until </a:t>
            </a:r>
            <a:r>
              <a:rPr b="0" i="1" lang="en-US" sz="2400" u="none" strike="noStrike">
                <a:latin typeface="Times New Roman"/>
                <a:ea typeface="Times New Roman"/>
                <a:cs typeface="Times New Roman"/>
                <a:sym typeface="Times New Roman"/>
              </a:rPr>
              <a:t>F</a:t>
            </a:r>
            <a:r>
              <a:rPr b="0" i="0" lang="en-US" sz="2400" u="none" strike="noStrike">
                <a:latin typeface="Times New Roman"/>
                <a:ea typeface="Times New Roman"/>
                <a:cs typeface="Times New Roman"/>
                <a:sym typeface="Times New Roman"/>
              </a:rPr>
              <a:t>+ does not change any further</a:t>
            </a:r>
            <a:endParaRPr sz="2400">
              <a:latin typeface="Times New Roman"/>
              <a:ea typeface="Times New Roman"/>
              <a:cs typeface="Times New Roman"/>
              <a:sym typeface="Times New Roman"/>
            </a:endParaRPr>
          </a:p>
        </p:txBody>
      </p:sp>
      <p:sp>
        <p:nvSpPr>
          <p:cNvPr id="252" name="Google Shape;252;p29"/>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0"/>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rPr lang="en-US"/>
              <a:t>EXAMPLE</a:t>
            </a:r>
            <a:endParaRPr/>
          </a:p>
        </p:txBody>
      </p:sp>
      <p:sp>
        <p:nvSpPr>
          <p:cNvPr id="258" name="Google Shape;258;p30"/>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fontScale="85000" lnSpcReduction="10000"/>
          </a:bodyPr>
          <a:lstStyle/>
          <a:p>
            <a:pPr indent="0" lvl="0" marL="152396" rtl="0" algn="just">
              <a:lnSpc>
                <a:spcPct val="150000"/>
              </a:lnSpc>
              <a:spcBef>
                <a:spcPts val="0"/>
              </a:spcBef>
              <a:spcAft>
                <a:spcPts val="0"/>
              </a:spcAft>
              <a:buSzPct val="88235"/>
              <a:buNone/>
            </a:pPr>
            <a:r>
              <a:rPr b="0" i="1" lang="en-US" sz="2400" u="none" strike="noStrike">
                <a:latin typeface="Times New Roman"/>
                <a:ea typeface="Times New Roman"/>
                <a:cs typeface="Times New Roman"/>
                <a:sym typeface="Times New Roman"/>
              </a:rPr>
              <a:t>For relation R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A</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B</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C</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G</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H</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I</a:t>
            </a:r>
            <a:r>
              <a:rPr b="0" i="0" lang="en-US" sz="2400" u="none" strike="noStrike">
                <a:latin typeface="Times New Roman"/>
                <a:ea typeface="Times New Roman"/>
                <a:cs typeface="Times New Roman"/>
                <a:sym typeface="Times New Roman"/>
              </a:rPr>
              <a:t>) and the set </a:t>
            </a:r>
            <a:r>
              <a:rPr b="0" i="1" lang="en-US" sz="2400" u="none" strike="noStrike">
                <a:latin typeface="Times New Roman"/>
                <a:ea typeface="Times New Roman"/>
                <a:cs typeface="Times New Roman"/>
                <a:sym typeface="Times New Roman"/>
              </a:rPr>
              <a:t>F </a:t>
            </a:r>
            <a:r>
              <a:rPr b="0" i="0" lang="en-US" sz="2400" u="none" strike="noStrike">
                <a:latin typeface="Times New Roman"/>
                <a:ea typeface="Times New Roman"/>
                <a:cs typeface="Times New Roman"/>
                <a:sym typeface="Times New Roman"/>
              </a:rPr>
              <a:t>of functional dependencies {</a:t>
            </a:r>
            <a:r>
              <a:rPr b="0" i="1" lang="en-US" sz="2400" u="none" strike="noStrike">
                <a:latin typeface="Times New Roman"/>
                <a:ea typeface="Times New Roman"/>
                <a:cs typeface="Times New Roman"/>
                <a:sym typeface="Times New Roman"/>
              </a:rPr>
              <a:t>A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B</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A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C</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CG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H</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CG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I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B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H</a:t>
            </a:r>
            <a:r>
              <a:rPr b="0" i="0" lang="en-US" sz="2400" u="none" strike="noStrike">
                <a:latin typeface="Times New Roman"/>
                <a:ea typeface="Times New Roman"/>
                <a:cs typeface="Times New Roman"/>
                <a:sym typeface="Times New Roman"/>
              </a:rPr>
              <a:t>}. Find out the closure of functional dependency.</a:t>
            </a:r>
            <a:endParaRPr/>
          </a:p>
          <a:p>
            <a:pPr indent="0" lvl="0" marL="152396" rtl="0" algn="just">
              <a:lnSpc>
                <a:spcPct val="150000"/>
              </a:lnSpc>
              <a:spcBef>
                <a:spcPts val="0"/>
              </a:spcBef>
              <a:spcAft>
                <a:spcPts val="0"/>
              </a:spcAft>
              <a:buSzPct val="88235"/>
              <a:buNone/>
            </a:pPr>
            <a:r>
              <a:t/>
            </a:r>
            <a:endParaRPr sz="2400">
              <a:latin typeface="Times New Roman"/>
              <a:ea typeface="Times New Roman"/>
              <a:cs typeface="Times New Roman"/>
              <a:sym typeface="Times New Roman"/>
            </a:endParaRPr>
          </a:p>
          <a:p>
            <a:pPr indent="-457188" lvl="0" marL="609585" rtl="0" algn="just">
              <a:lnSpc>
                <a:spcPct val="150000"/>
              </a:lnSpc>
              <a:spcBef>
                <a:spcPts val="0"/>
              </a:spcBef>
              <a:spcAft>
                <a:spcPts val="0"/>
              </a:spcAft>
              <a:buSzPct val="88235"/>
              <a:buChar char="●"/>
            </a:pPr>
            <a:r>
              <a:rPr b="0" i="1" lang="en-US" sz="2400" u="none" strike="noStrike">
                <a:latin typeface="Times New Roman"/>
                <a:ea typeface="Times New Roman"/>
                <a:cs typeface="Times New Roman"/>
                <a:sym typeface="Times New Roman"/>
              </a:rPr>
              <a:t>A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H</a:t>
            </a:r>
            <a:r>
              <a:rPr b="0" i="0" lang="en-US" sz="2400" u="none" strike="noStrike">
                <a:latin typeface="Times New Roman"/>
                <a:ea typeface="Times New Roman"/>
                <a:cs typeface="Times New Roman"/>
                <a:sym typeface="Times New Roman"/>
              </a:rPr>
              <a:t>. Since </a:t>
            </a:r>
            <a:r>
              <a:rPr b="0" i="1" lang="en-US" sz="2400" u="none" strike="noStrike">
                <a:latin typeface="Times New Roman"/>
                <a:ea typeface="Times New Roman"/>
                <a:cs typeface="Times New Roman"/>
                <a:sym typeface="Times New Roman"/>
              </a:rPr>
              <a:t>A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B </a:t>
            </a:r>
            <a:r>
              <a:rPr b="0" i="0" lang="en-US" sz="2400" u="none" strike="noStrike">
                <a:latin typeface="Times New Roman"/>
                <a:ea typeface="Times New Roman"/>
                <a:cs typeface="Times New Roman"/>
                <a:sym typeface="Times New Roman"/>
              </a:rPr>
              <a:t>and </a:t>
            </a:r>
            <a:r>
              <a:rPr b="0" i="1" lang="en-US" sz="2400" u="none" strike="noStrike">
                <a:latin typeface="Times New Roman"/>
                <a:ea typeface="Times New Roman"/>
                <a:cs typeface="Times New Roman"/>
                <a:sym typeface="Times New Roman"/>
              </a:rPr>
              <a:t>B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H </a:t>
            </a:r>
            <a:r>
              <a:rPr b="0" i="0" lang="en-US" sz="2400" u="none" strike="noStrike">
                <a:latin typeface="Times New Roman"/>
                <a:ea typeface="Times New Roman"/>
                <a:cs typeface="Times New Roman"/>
                <a:sym typeface="Times New Roman"/>
              </a:rPr>
              <a:t>hold, we apply the transitivity rule.</a:t>
            </a:r>
            <a:endParaRPr/>
          </a:p>
          <a:p>
            <a:pPr indent="-457188" lvl="0" marL="609585" rtl="0" algn="just">
              <a:lnSpc>
                <a:spcPct val="150000"/>
              </a:lnSpc>
              <a:spcBef>
                <a:spcPts val="0"/>
              </a:spcBef>
              <a:spcAft>
                <a:spcPts val="0"/>
              </a:spcAft>
              <a:buSzPct val="88235"/>
              <a:buChar char="●"/>
            </a:pPr>
            <a:r>
              <a:rPr b="0" i="1" lang="en-US" sz="2400" u="none" strike="noStrike">
                <a:latin typeface="Times New Roman"/>
                <a:ea typeface="Times New Roman"/>
                <a:cs typeface="Times New Roman"/>
                <a:sym typeface="Times New Roman"/>
              </a:rPr>
              <a:t>CG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HI</a:t>
            </a:r>
            <a:r>
              <a:rPr b="0" i="0" lang="en-US" sz="2400" u="none" strike="noStrike">
                <a:latin typeface="Times New Roman"/>
                <a:ea typeface="Times New Roman"/>
                <a:cs typeface="Times New Roman"/>
                <a:sym typeface="Times New Roman"/>
              </a:rPr>
              <a:t>. Since </a:t>
            </a:r>
            <a:r>
              <a:rPr b="0" i="1" lang="en-US" sz="2400" u="none" strike="noStrike">
                <a:latin typeface="Times New Roman"/>
                <a:ea typeface="Times New Roman"/>
                <a:cs typeface="Times New Roman"/>
                <a:sym typeface="Times New Roman"/>
              </a:rPr>
              <a:t>CG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H </a:t>
            </a:r>
            <a:r>
              <a:rPr b="0" i="0" lang="en-US" sz="2400" u="none" strike="noStrike">
                <a:latin typeface="Times New Roman"/>
                <a:ea typeface="Times New Roman"/>
                <a:cs typeface="Times New Roman"/>
                <a:sym typeface="Times New Roman"/>
              </a:rPr>
              <a:t>and </a:t>
            </a:r>
            <a:r>
              <a:rPr b="0" i="1" lang="en-US" sz="2400" u="none" strike="noStrike">
                <a:latin typeface="Times New Roman"/>
                <a:ea typeface="Times New Roman"/>
                <a:cs typeface="Times New Roman"/>
                <a:sym typeface="Times New Roman"/>
              </a:rPr>
              <a:t>CG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I</a:t>
            </a:r>
            <a:r>
              <a:rPr b="0" i="0" lang="en-US" sz="2400" u="none" strike="noStrike">
                <a:latin typeface="Times New Roman"/>
                <a:ea typeface="Times New Roman"/>
                <a:cs typeface="Times New Roman"/>
                <a:sym typeface="Times New Roman"/>
              </a:rPr>
              <a:t>, the union rule implies that </a:t>
            </a:r>
            <a:r>
              <a:rPr b="0" i="1" lang="en-US" sz="2400" u="none" strike="noStrike">
                <a:latin typeface="Times New Roman"/>
                <a:ea typeface="Times New Roman"/>
                <a:cs typeface="Times New Roman"/>
                <a:sym typeface="Times New Roman"/>
              </a:rPr>
              <a:t>CG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HI</a:t>
            </a:r>
            <a:r>
              <a:rPr b="0" i="0" lang="en-US" sz="2400" u="none" strike="noStrike">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457188" lvl="0" marL="609585" rtl="0" algn="just">
              <a:lnSpc>
                <a:spcPct val="150000"/>
              </a:lnSpc>
              <a:spcBef>
                <a:spcPts val="0"/>
              </a:spcBef>
              <a:spcAft>
                <a:spcPts val="0"/>
              </a:spcAft>
              <a:buSzPct val="88235"/>
              <a:buChar char="●"/>
            </a:pPr>
            <a:r>
              <a:rPr b="0" i="1" lang="en-US" sz="2400" u="none" strike="noStrike">
                <a:latin typeface="Times New Roman"/>
                <a:ea typeface="Times New Roman"/>
                <a:cs typeface="Times New Roman"/>
                <a:sym typeface="Times New Roman"/>
              </a:rPr>
              <a:t>AG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I</a:t>
            </a:r>
            <a:r>
              <a:rPr b="0" i="0" lang="en-US" sz="2400" u="none" strike="noStrike">
                <a:latin typeface="Times New Roman"/>
                <a:ea typeface="Times New Roman"/>
                <a:cs typeface="Times New Roman"/>
                <a:sym typeface="Times New Roman"/>
              </a:rPr>
              <a:t>. Since </a:t>
            </a:r>
            <a:r>
              <a:rPr b="0" i="1" lang="en-US" sz="2400" u="none" strike="noStrike">
                <a:latin typeface="Times New Roman"/>
                <a:ea typeface="Times New Roman"/>
                <a:cs typeface="Times New Roman"/>
                <a:sym typeface="Times New Roman"/>
              </a:rPr>
              <a:t>A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C </a:t>
            </a:r>
            <a:r>
              <a:rPr b="0" i="0" lang="en-US" sz="2400" u="none" strike="noStrike">
                <a:latin typeface="Times New Roman"/>
                <a:ea typeface="Times New Roman"/>
                <a:cs typeface="Times New Roman"/>
                <a:sym typeface="Times New Roman"/>
              </a:rPr>
              <a:t>and </a:t>
            </a:r>
            <a:r>
              <a:rPr b="0" i="1" lang="en-US" sz="2400" u="none" strike="noStrike">
                <a:latin typeface="Times New Roman"/>
                <a:ea typeface="Times New Roman"/>
                <a:cs typeface="Times New Roman"/>
                <a:sym typeface="Times New Roman"/>
              </a:rPr>
              <a:t>CG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I </a:t>
            </a:r>
            <a:r>
              <a:rPr b="0" i="0" lang="en-US" sz="2400" u="none" strike="noStrike">
                <a:latin typeface="Times New Roman"/>
                <a:ea typeface="Times New Roman"/>
                <a:cs typeface="Times New Roman"/>
                <a:sym typeface="Times New Roman"/>
              </a:rPr>
              <a:t>, the pseudo transitivity rule implies that </a:t>
            </a:r>
            <a:r>
              <a:rPr b="0" i="1" lang="en-US" sz="2400" u="none" strike="noStrike">
                <a:latin typeface="Times New Roman"/>
                <a:ea typeface="Times New Roman"/>
                <a:cs typeface="Times New Roman"/>
                <a:sym typeface="Times New Roman"/>
              </a:rPr>
              <a:t>AG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I </a:t>
            </a:r>
            <a:r>
              <a:rPr b="0" i="0" lang="en-US" sz="2400" u="none" strike="noStrike">
                <a:latin typeface="Times New Roman"/>
                <a:ea typeface="Times New Roman"/>
                <a:cs typeface="Times New Roman"/>
                <a:sym typeface="Times New Roman"/>
              </a:rPr>
              <a:t>holds.</a:t>
            </a:r>
            <a:endParaRPr/>
          </a:p>
          <a:p>
            <a:pPr indent="0" lvl="0" marL="152396" rtl="0" algn="just">
              <a:lnSpc>
                <a:spcPct val="150000"/>
              </a:lnSpc>
              <a:spcBef>
                <a:spcPts val="0"/>
              </a:spcBef>
              <a:spcAft>
                <a:spcPts val="0"/>
              </a:spcAft>
              <a:buSzPct val="88235"/>
              <a:buNone/>
            </a:pPr>
            <a:r>
              <a:t/>
            </a:r>
            <a:endParaRPr sz="2400">
              <a:latin typeface="Times New Roman"/>
              <a:ea typeface="Times New Roman"/>
              <a:cs typeface="Times New Roman"/>
              <a:sym typeface="Times New Roman"/>
            </a:endParaRPr>
          </a:p>
          <a:p>
            <a:pPr indent="-457188" lvl="0" marL="609585" rtl="0" algn="just">
              <a:lnSpc>
                <a:spcPct val="150000"/>
              </a:lnSpc>
              <a:spcBef>
                <a:spcPts val="0"/>
              </a:spcBef>
              <a:spcAft>
                <a:spcPts val="0"/>
              </a:spcAft>
              <a:buSzPct val="88235"/>
              <a:buChar char="●"/>
            </a:pPr>
            <a:r>
              <a:rPr b="0" i="0" lang="en-US" sz="2400" u="none" strike="noStrike">
                <a:latin typeface="Times New Roman"/>
                <a:ea typeface="Times New Roman"/>
                <a:cs typeface="Times New Roman"/>
                <a:sym typeface="Times New Roman"/>
              </a:rPr>
              <a:t>Another way of finding that </a:t>
            </a:r>
            <a:r>
              <a:rPr b="0" i="1" lang="en-US" sz="2400" u="none" strike="noStrike">
                <a:latin typeface="Times New Roman"/>
                <a:ea typeface="Times New Roman"/>
                <a:cs typeface="Times New Roman"/>
                <a:sym typeface="Times New Roman"/>
              </a:rPr>
              <a:t>AG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I </a:t>
            </a:r>
            <a:r>
              <a:rPr b="0" i="0" lang="en-US" sz="2400" u="none" strike="noStrike">
                <a:latin typeface="Times New Roman"/>
                <a:ea typeface="Times New Roman"/>
                <a:cs typeface="Times New Roman"/>
                <a:sym typeface="Times New Roman"/>
              </a:rPr>
              <a:t>holds is as follows: We use the augmentation rule on </a:t>
            </a:r>
            <a:r>
              <a:rPr b="0" i="1" lang="en-US" sz="2400" u="none" strike="noStrike">
                <a:latin typeface="Times New Roman"/>
                <a:ea typeface="Times New Roman"/>
                <a:cs typeface="Times New Roman"/>
                <a:sym typeface="Times New Roman"/>
              </a:rPr>
              <a:t>A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C </a:t>
            </a:r>
            <a:r>
              <a:rPr b="0" i="0" lang="en-US" sz="2400" u="none" strike="noStrike">
                <a:latin typeface="Times New Roman"/>
                <a:ea typeface="Times New Roman"/>
                <a:cs typeface="Times New Roman"/>
                <a:sym typeface="Times New Roman"/>
              </a:rPr>
              <a:t>to infer </a:t>
            </a:r>
            <a:r>
              <a:rPr b="0" i="1" lang="en-US" sz="2400" u="none" strike="noStrike">
                <a:latin typeface="Times New Roman"/>
                <a:ea typeface="Times New Roman"/>
                <a:cs typeface="Times New Roman"/>
                <a:sym typeface="Times New Roman"/>
              </a:rPr>
              <a:t>AG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CG</a:t>
            </a:r>
            <a:r>
              <a:rPr b="0" i="0" lang="en-US" sz="2400" u="none" strike="noStrike">
                <a:latin typeface="Times New Roman"/>
                <a:ea typeface="Times New Roman"/>
                <a:cs typeface="Times New Roman"/>
                <a:sym typeface="Times New Roman"/>
              </a:rPr>
              <a:t>. Applying the transitivity rule to this dependency and </a:t>
            </a:r>
            <a:r>
              <a:rPr b="0" i="1" lang="en-US" sz="2400" u="none" strike="noStrike">
                <a:latin typeface="Times New Roman"/>
                <a:ea typeface="Times New Roman"/>
                <a:cs typeface="Times New Roman"/>
                <a:sym typeface="Times New Roman"/>
              </a:rPr>
              <a:t>CG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I</a:t>
            </a:r>
            <a:r>
              <a:rPr b="0" i="0" lang="en-US" sz="2400" u="none" strike="noStrike">
                <a:latin typeface="Times New Roman"/>
                <a:ea typeface="Times New Roman"/>
                <a:cs typeface="Times New Roman"/>
                <a:sym typeface="Times New Roman"/>
              </a:rPr>
              <a:t>, we infer </a:t>
            </a:r>
            <a:r>
              <a:rPr b="0" i="1" lang="en-US" sz="2400" u="none" strike="noStrike">
                <a:latin typeface="Times New Roman"/>
                <a:ea typeface="Times New Roman"/>
                <a:cs typeface="Times New Roman"/>
                <a:sym typeface="Times New Roman"/>
              </a:rPr>
              <a:t>AG </a:t>
            </a:r>
            <a:r>
              <a:rPr b="0" i="0" lang="en-US" sz="2400" u="none" strike="noStrike">
                <a:latin typeface="Times New Roman"/>
                <a:ea typeface="Times New Roman"/>
                <a:cs typeface="Times New Roman"/>
                <a:sym typeface="Times New Roman"/>
              </a:rPr>
              <a:t>→ </a:t>
            </a:r>
            <a:r>
              <a:rPr b="0" i="1" lang="en-US" sz="2400" u="none" strike="noStrike">
                <a:latin typeface="Times New Roman"/>
                <a:ea typeface="Times New Roman"/>
                <a:cs typeface="Times New Roman"/>
                <a:sym typeface="Times New Roman"/>
              </a:rPr>
              <a:t>I </a:t>
            </a:r>
            <a:r>
              <a:rPr b="0" i="0" lang="en-US" sz="2400" u="none" strike="noStrike">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p:txBody>
      </p:sp>
      <p:sp>
        <p:nvSpPr>
          <p:cNvPr id="259" name="Google Shape;259;p30"/>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Introduction</a:t>
            </a:r>
            <a:endParaRPr/>
          </a:p>
        </p:txBody>
      </p:sp>
      <p:sp>
        <p:nvSpPr>
          <p:cNvPr id="99" name="Google Shape;9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406400" lvl="0" marL="457200" rtl="0" algn="just">
              <a:lnSpc>
                <a:spcPct val="90000"/>
              </a:lnSpc>
              <a:spcBef>
                <a:spcPts val="1000"/>
              </a:spcBef>
              <a:spcAft>
                <a:spcPts val="0"/>
              </a:spcAft>
              <a:buSzPts val="2800"/>
              <a:buChar char="•"/>
            </a:pPr>
            <a:r>
              <a:rPr b="0" i="0" lang="en-US">
                <a:latin typeface="Arial"/>
                <a:ea typeface="Arial"/>
                <a:cs typeface="Arial"/>
                <a:sym typeface="Arial"/>
              </a:rPr>
              <a:t>Relational databases are widely used in modern software applications for storing and managing data. </a:t>
            </a:r>
            <a:endParaRPr/>
          </a:p>
          <a:p>
            <a:pPr indent="-406400" lvl="0" marL="457200" rtl="0" algn="just">
              <a:lnSpc>
                <a:spcPct val="90000"/>
              </a:lnSpc>
              <a:spcBef>
                <a:spcPts val="1000"/>
              </a:spcBef>
              <a:spcAft>
                <a:spcPts val="0"/>
              </a:spcAft>
              <a:buSzPts val="2800"/>
              <a:buChar char="•"/>
            </a:pPr>
            <a:r>
              <a:rPr b="0" i="0" lang="en-US">
                <a:latin typeface="Arial"/>
                <a:ea typeface="Arial"/>
                <a:cs typeface="Arial"/>
                <a:sym typeface="Arial"/>
              </a:rPr>
              <a:t>However, designing a good schema that represents the data accurately and efficiently is a challenging task. </a:t>
            </a:r>
            <a:endParaRPr/>
          </a:p>
          <a:p>
            <a:pPr indent="-406400" lvl="0" marL="457200" rtl="0" algn="just">
              <a:lnSpc>
                <a:spcPct val="90000"/>
              </a:lnSpc>
              <a:spcBef>
                <a:spcPts val="1000"/>
              </a:spcBef>
              <a:spcAft>
                <a:spcPts val="0"/>
              </a:spcAft>
              <a:buSzPts val="2800"/>
              <a:buChar char="•"/>
            </a:pPr>
            <a:r>
              <a:rPr b="0" i="0" lang="en-US">
                <a:latin typeface="Arial"/>
                <a:ea typeface="Arial"/>
                <a:cs typeface="Arial"/>
                <a:sym typeface="Arial"/>
              </a:rPr>
              <a:t>In this presentation, we will explore the pitfalls in relational database design, and discuss how to decompose a bad schema and understand functional dependencies to improve it.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a:bodyPr>
          <a:lstStyle/>
          <a:p>
            <a:pPr indent="0" lvl="0" marL="0" rtl="0" algn="l">
              <a:lnSpc>
                <a:spcPct val="90000"/>
              </a:lnSpc>
              <a:spcBef>
                <a:spcPts val="0"/>
              </a:spcBef>
              <a:spcAft>
                <a:spcPts val="0"/>
              </a:spcAft>
              <a:buSzPts val="2800"/>
              <a:buNone/>
            </a:pPr>
            <a:r>
              <a:rPr b="1" lang="en-US" sz="3200">
                <a:solidFill>
                  <a:srgbClr val="0070C0"/>
                </a:solidFill>
                <a:latin typeface="Times New Roman"/>
                <a:ea typeface="Times New Roman"/>
                <a:cs typeface="Times New Roman"/>
                <a:sym typeface="Times New Roman"/>
              </a:rPr>
              <a:t>Closure of attributes</a:t>
            </a:r>
            <a:endParaRPr/>
          </a:p>
        </p:txBody>
      </p:sp>
      <p:sp>
        <p:nvSpPr>
          <p:cNvPr id="265" name="Google Shape;265;p31"/>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a:bodyPr>
          <a:lstStyle/>
          <a:p>
            <a:pPr indent="-457188" lvl="0" marL="609585" rtl="0" algn="l">
              <a:lnSpc>
                <a:spcPct val="150000"/>
              </a:lnSpc>
              <a:spcBef>
                <a:spcPts val="0"/>
              </a:spcBef>
              <a:spcAft>
                <a:spcPts val="0"/>
              </a:spcAft>
              <a:buSzPts val="1800"/>
              <a:buChar char="●"/>
            </a:pPr>
            <a:r>
              <a:rPr lang="en-US"/>
              <a:t> Closure of an Attribute can be defined as a set of attributes that can be functionally determined from it.</a:t>
            </a:r>
            <a:endParaRPr/>
          </a:p>
          <a:p>
            <a:pPr indent="-457188" lvl="0" marL="609585" rtl="0" algn="l">
              <a:lnSpc>
                <a:spcPct val="150000"/>
              </a:lnSpc>
              <a:spcBef>
                <a:spcPts val="0"/>
              </a:spcBef>
              <a:spcAft>
                <a:spcPts val="0"/>
              </a:spcAft>
              <a:buSzPts val="1800"/>
              <a:buChar char="●"/>
            </a:pPr>
            <a:r>
              <a:rPr b="0" i="0" lang="en-US">
                <a:solidFill>
                  <a:srgbClr val="333333"/>
                </a:solidFill>
                <a:latin typeface="Inter"/>
                <a:ea typeface="Inter"/>
                <a:cs typeface="Inter"/>
                <a:sym typeface="Inter"/>
              </a:rPr>
              <a:t>Closure of a set of attributes X concerning F is the set X+ of all attributes that are functionally determined by X</a:t>
            </a:r>
            <a:endParaRPr/>
          </a:p>
        </p:txBody>
      </p:sp>
      <p:sp>
        <p:nvSpPr>
          <p:cNvPr id="266" name="Google Shape;266;p31"/>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rPr b="1" lang="en-US"/>
              <a:t>PSEUDOCODE TO FIND THE CLOSURE OF ATTRIBUTE</a:t>
            </a:r>
            <a:endParaRPr b="1"/>
          </a:p>
        </p:txBody>
      </p:sp>
      <p:sp>
        <p:nvSpPr>
          <p:cNvPr id="272" name="Google Shape;272;p32"/>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a:bodyPr>
          <a:lstStyle/>
          <a:p>
            <a:pPr indent="-342888" lvl="0" marL="609585" rtl="0" algn="l">
              <a:lnSpc>
                <a:spcPct val="90000"/>
              </a:lnSpc>
              <a:spcBef>
                <a:spcPts val="0"/>
              </a:spcBef>
              <a:spcAft>
                <a:spcPts val="0"/>
              </a:spcAft>
              <a:buSzPts val="1800"/>
              <a:buNone/>
            </a:pPr>
            <a:r>
              <a:t/>
            </a:r>
            <a:endParaRPr/>
          </a:p>
        </p:txBody>
      </p:sp>
      <p:sp>
        <p:nvSpPr>
          <p:cNvPr id="273" name="Google Shape;273;p32"/>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74" name="Google Shape;274;p32"/>
          <p:cNvPicPr preferRelativeResize="0"/>
          <p:nvPr/>
        </p:nvPicPr>
        <p:blipFill rotWithShape="1">
          <a:blip r:embed="rId3">
            <a:alphaModFix/>
          </a:blip>
          <a:srcRect b="0" l="0" r="0" t="0"/>
          <a:stretch/>
        </p:blipFill>
        <p:spPr>
          <a:xfrm>
            <a:off x="576942" y="1664283"/>
            <a:ext cx="11199458" cy="352943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3"/>
          <p:cNvSpPr txBox="1"/>
          <p:nvPr>
            <p:ph type="title"/>
          </p:nvPr>
        </p:nvSpPr>
        <p:spPr>
          <a:xfrm>
            <a:off x="334320" y="141366"/>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rPr lang="en-US"/>
              <a:t>EXAMPLE</a:t>
            </a:r>
            <a:endParaRPr/>
          </a:p>
        </p:txBody>
      </p:sp>
      <p:sp>
        <p:nvSpPr>
          <p:cNvPr id="280" name="Google Shape;280;p33"/>
          <p:cNvSpPr txBox="1"/>
          <p:nvPr>
            <p:ph idx="1" type="body"/>
          </p:nvPr>
        </p:nvSpPr>
        <p:spPr>
          <a:xfrm>
            <a:off x="334320" y="825433"/>
            <a:ext cx="11360800" cy="4555200"/>
          </a:xfrm>
          <a:prstGeom prst="rect">
            <a:avLst/>
          </a:prstGeom>
          <a:noFill/>
          <a:ln>
            <a:noFill/>
          </a:ln>
        </p:spPr>
        <p:txBody>
          <a:bodyPr anchorCtr="0" anchor="t" bIns="121875" lIns="121875" spcFirstLastPara="1" rIns="121875" wrap="square" tIns="121875">
            <a:normAutofit/>
          </a:bodyPr>
          <a:lstStyle/>
          <a:p>
            <a:pPr indent="-457188" lvl="0" marL="609585" rtl="0" algn="l">
              <a:lnSpc>
                <a:spcPct val="90000"/>
              </a:lnSpc>
              <a:spcBef>
                <a:spcPts val="0"/>
              </a:spcBef>
              <a:spcAft>
                <a:spcPts val="0"/>
              </a:spcAft>
              <a:buSzPts val="1800"/>
              <a:buChar char="●"/>
            </a:pPr>
            <a:r>
              <a:rPr lang="en-US"/>
              <a:t>Given Relational schema R(A,B,C,D,E) with the given FDs find the closure of  an attribute ‘E’.</a:t>
            </a:r>
            <a:endParaRPr/>
          </a:p>
          <a:p>
            <a:pPr indent="-342888" lvl="0" marL="609585" rtl="0" algn="l">
              <a:lnSpc>
                <a:spcPct val="90000"/>
              </a:lnSpc>
              <a:spcBef>
                <a:spcPts val="0"/>
              </a:spcBef>
              <a:spcAft>
                <a:spcPts val="0"/>
              </a:spcAft>
              <a:buSzPts val="1800"/>
              <a:buNone/>
            </a:pPr>
            <a:r>
              <a:t/>
            </a:r>
            <a:endParaRPr/>
          </a:p>
        </p:txBody>
      </p:sp>
      <p:sp>
        <p:nvSpPr>
          <p:cNvPr id="281" name="Google Shape;281;p33"/>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82" name="Google Shape;282;p33"/>
          <p:cNvPicPr preferRelativeResize="0"/>
          <p:nvPr/>
        </p:nvPicPr>
        <p:blipFill rotWithShape="1">
          <a:blip r:embed="rId3">
            <a:alphaModFix/>
          </a:blip>
          <a:srcRect b="0" l="0" r="0" t="0"/>
          <a:stretch/>
        </p:blipFill>
        <p:spPr>
          <a:xfrm>
            <a:off x="588320" y="1867033"/>
            <a:ext cx="8068000" cy="475728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4"/>
          <p:cNvSpPr txBox="1"/>
          <p:nvPr>
            <p:ph type="title"/>
          </p:nvPr>
        </p:nvSpPr>
        <p:spPr>
          <a:xfrm>
            <a:off x="415600" y="335280"/>
            <a:ext cx="11360800" cy="140208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rPr b="1" lang="en-US">
                <a:solidFill>
                  <a:srgbClr val="333333"/>
                </a:solidFill>
                <a:latin typeface="Calibri"/>
                <a:ea typeface="Calibri"/>
                <a:cs typeface="Calibri"/>
                <a:sym typeface="Calibri"/>
              </a:rPr>
              <a:t>I</a:t>
            </a:r>
            <a:r>
              <a:rPr b="1" i="0" lang="en-US">
                <a:solidFill>
                  <a:srgbClr val="333333"/>
                </a:solidFill>
                <a:latin typeface="Calibri"/>
                <a:ea typeface="Calibri"/>
                <a:cs typeface="Calibri"/>
                <a:sym typeface="Calibri"/>
              </a:rPr>
              <a:t>rreducible a set of functional dependencies (or)Canonical Cover</a:t>
            </a:r>
            <a:endParaRPr b="1">
              <a:latin typeface="Calibri"/>
              <a:ea typeface="Calibri"/>
              <a:cs typeface="Calibri"/>
              <a:sym typeface="Calibri"/>
            </a:endParaRPr>
          </a:p>
        </p:txBody>
      </p:sp>
      <p:sp>
        <p:nvSpPr>
          <p:cNvPr id="288" name="Google Shape;288;p34"/>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a:bodyPr>
          <a:lstStyle/>
          <a:p>
            <a:pPr indent="-457188" lvl="0" marL="609585" rtl="0" algn="l">
              <a:lnSpc>
                <a:spcPct val="150000"/>
              </a:lnSpc>
              <a:spcBef>
                <a:spcPts val="0"/>
              </a:spcBef>
              <a:spcAft>
                <a:spcPts val="0"/>
              </a:spcAft>
              <a:buSzPts val="1800"/>
              <a:buChar char="●"/>
            </a:pPr>
            <a:r>
              <a:rPr b="0" i="0" lang="en-US">
                <a:solidFill>
                  <a:srgbClr val="333333"/>
                </a:solidFill>
                <a:latin typeface="Inter"/>
                <a:ea typeface="Inter"/>
                <a:cs typeface="Inter"/>
                <a:sym typeface="Inter"/>
              </a:rPr>
              <a:t>A canonical cover or irreducible a set of functional dependencies FD is a simplified set of FD that has a similar closure as the original set FD.</a:t>
            </a:r>
            <a:endParaRPr/>
          </a:p>
          <a:p>
            <a:pPr indent="0" lvl="0" marL="152396" rtl="0" algn="just">
              <a:lnSpc>
                <a:spcPct val="150000"/>
              </a:lnSpc>
              <a:spcBef>
                <a:spcPts val="0"/>
              </a:spcBef>
              <a:spcAft>
                <a:spcPts val="0"/>
              </a:spcAft>
              <a:buSzPts val="1800"/>
              <a:buNone/>
            </a:pPr>
            <a:r>
              <a:rPr b="1" i="0" lang="en-US">
                <a:solidFill>
                  <a:srgbClr val="610B4B"/>
                </a:solidFill>
                <a:latin typeface="Arial"/>
                <a:ea typeface="Arial"/>
                <a:cs typeface="Arial"/>
                <a:sym typeface="Arial"/>
              </a:rPr>
              <a:t>Extraneous attributes</a:t>
            </a:r>
            <a:endParaRPr/>
          </a:p>
          <a:p>
            <a:pPr indent="-457188" lvl="0" marL="609585" rtl="0" algn="just">
              <a:lnSpc>
                <a:spcPct val="150000"/>
              </a:lnSpc>
              <a:spcBef>
                <a:spcPts val="0"/>
              </a:spcBef>
              <a:spcAft>
                <a:spcPts val="0"/>
              </a:spcAft>
              <a:buSzPts val="1800"/>
              <a:buChar char="●"/>
            </a:pPr>
            <a:r>
              <a:rPr b="0" i="0" lang="en-US">
                <a:solidFill>
                  <a:srgbClr val="333333"/>
                </a:solidFill>
                <a:latin typeface="Inter"/>
                <a:ea typeface="Inter"/>
                <a:cs typeface="Inter"/>
                <a:sym typeface="Inter"/>
              </a:rPr>
              <a:t>An attribute of an FD is said to be extraneous if we can remove it without changing the closure of the set of FD.</a:t>
            </a:r>
            <a:endParaRPr/>
          </a:p>
          <a:p>
            <a:pPr indent="-342888" lvl="0" marL="609585" rtl="0" algn="l">
              <a:lnSpc>
                <a:spcPct val="90000"/>
              </a:lnSpc>
              <a:spcBef>
                <a:spcPts val="0"/>
              </a:spcBef>
              <a:spcAft>
                <a:spcPts val="0"/>
              </a:spcAft>
              <a:buSzPts val="1800"/>
              <a:buNone/>
            </a:pPr>
            <a:r>
              <a:t/>
            </a:r>
            <a:endParaRPr/>
          </a:p>
        </p:txBody>
      </p:sp>
      <p:sp>
        <p:nvSpPr>
          <p:cNvPr id="289" name="Google Shape;289;p34"/>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l">
              <a:lnSpc>
                <a:spcPct val="90000"/>
              </a:lnSpc>
              <a:spcBef>
                <a:spcPts val="0"/>
              </a:spcBef>
              <a:spcAft>
                <a:spcPts val="0"/>
              </a:spcAft>
              <a:buSzPct val="70707"/>
              <a:buNone/>
            </a:pPr>
            <a:r>
              <a:rPr b="1" lang="en-US"/>
              <a:t>PROCEDURE TO COMPUTE CANONICAL COVER</a:t>
            </a:r>
            <a:endParaRPr b="1"/>
          </a:p>
        </p:txBody>
      </p:sp>
      <p:sp>
        <p:nvSpPr>
          <p:cNvPr id="295" name="Google Shape;295;p35"/>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a:bodyPr>
          <a:lstStyle/>
          <a:p>
            <a:pPr indent="0" lvl="0" marL="152396" rtl="0" algn="l">
              <a:lnSpc>
                <a:spcPct val="150000"/>
              </a:lnSpc>
              <a:spcBef>
                <a:spcPts val="0"/>
              </a:spcBef>
              <a:spcAft>
                <a:spcPts val="0"/>
              </a:spcAft>
              <a:buSzPts val="1800"/>
              <a:buNone/>
            </a:pPr>
            <a:r>
              <a:rPr b="0" i="1" lang="en-US" sz="2000" u="none" strike="noStrike">
                <a:latin typeface="Times New Roman"/>
                <a:ea typeface="Times New Roman"/>
                <a:cs typeface="Times New Roman"/>
                <a:sym typeface="Times New Roman"/>
              </a:rPr>
              <a:t>Fc </a:t>
            </a:r>
            <a:r>
              <a:rPr b="0" i="0" lang="en-US" sz="2000" u="none" strike="noStrike">
                <a:latin typeface="Times New Roman"/>
                <a:ea typeface="Times New Roman"/>
                <a:cs typeface="Times New Roman"/>
                <a:sym typeface="Times New Roman"/>
              </a:rPr>
              <a:t>= </a:t>
            </a:r>
            <a:r>
              <a:rPr b="0" i="1" lang="en-US" sz="2000" u="none" strike="noStrike">
                <a:latin typeface="Times New Roman"/>
                <a:ea typeface="Times New Roman"/>
                <a:cs typeface="Times New Roman"/>
                <a:sym typeface="Times New Roman"/>
              </a:rPr>
              <a:t>F</a:t>
            </a:r>
            <a:endParaRPr/>
          </a:p>
          <a:p>
            <a:pPr indent="0" lvl="0" marL="152396" rtl="0" algn="l">
              <a:lnSpc>
                <a:spcPct val="150000"/>
              </a:lnSpc>
              <a:spcBef>
                <a:spcPts val="0"/>
              </a:spcBef>
              <a:spcAft>
                <a:spcPts val="0"/>
              </a:spcAft>
              <a:buSzPts val="1800"/>
              <a:buNone/>
            </a:pPr>
            <a:r>
              <a:rPr b="0" i="0" lang="en-US" sz="2000" u="none" strike="noStrike">
                <a:latin typeface="Times New Roman"/>
                <a:ea typeface="Times New Roman"/>
                <a:cs typeface="Times New Roman"/>
                <a:sym typeface="Times New Roman"/>
              </a:rPr>
              <a:t>repeat</a:t>
            </a:r>
            <a:endParaRPr/>
          </a:p>
          <a:p>
            <a:pPr indent="0" lvl="0" marL="152396" rtl="0" algn="l">
              <a:lnSpc>
                <a:spcPct val="150000"/>
              </a:lnSpc>
              <a:spcBef>
                <a:spcPts val="0"/>
              </a:spcBef>
              <a:spcAft>
                <a:spcPts val="0"/>
              </a:spcAft>
              <a:buSzPts val="1800"/>
              <a:buNone/>
            </a:pPr>
            <a:r>
              <a:rPr b="0" i="0" lang="en-US" sz="2000" u="none" strike="noStrike">
                <a:latin typeface="Times New Roman"/>
                <a:ea typeface="Times New Roman"/>
                <a:cs typeface="Times New Roman"/>
                <a:sym typeface="Times New Roman"/>
              </a:rPr>
              <a:t>Use the union rule to replace any dependencies in </a:t>
            </a:r>
            <a:r>
              <a:rPr b="0" i="1" lang="en-US" sz="2000" u="none" strike="noStrike">
                <a:latin typeface="Times New Roman"/>
                <a:ea typeface="Times New Roman"/>
                <a:cs typeface="Times New Roman"/>
                <a:sym typeface="Times New Roman"/>
              </a:rPr>
              <a:t>Fc </a:t>
            </a:r>
            <a:r>
              <a:rPr b="0" i="0" lang="en-US" sz="2000" u="none" strike="noStrike">
                <a:latin typeface="Times New Roman"/>
                <a:ea typeface="Times New Roman"/>
                <a:cs typeface="Times New Roman"/>
                <a:sym typeface="Times New Roman"/>
              </a:rPr>
              <a:t>of the form</a:t>
            </a:r>
            <a:endParaRPr/>
          </a:p>
          <a:p>
            <a:pPr indent="0" lvl="0" marL="152396" rtl="0" algn="l">
              <a:lnSpc>
                <a:spcPct val="150000"/>
              </a:lnSpc>
              <a:spcBef>
                <a:spcPts val="0"/>
              </a:spcBef>
              <a:spcAft>
                <a:spcPts val="0"/>
              </a:spcAft>
              <a:buSzPts val="1800"/>
              <a:buNone/>
            </a:pPr>
            <a:r>
              <a:rPr b="0" i="0" lang="en-US" sz="2000" u="none" strike="noStrike">
                <a:latin typeface="Times New Roman"/>
                <a:ea typeface="Times New Roman"/>
                <a:cs typeface="Times New Roman"/>
                <a:sym typeface="Times New Roman"/>
              </a:rPr>
              <a:t>α1 → β1 and α1 → β2 with α1 → β1 β2.</a:t>
            </a:r>
            <a:endParaRPr/>
          </a:p>
          <a:p>
            <a:pPr indent="0" lvl="0" marL="152396" rtl="0" algn="l">
              <a:lnSpc>
                <a:spcPct val="150000"/>
              </a:lnSpc>
              <a:spcBef>
                <a:spcPts val="0"/>
              </a:spcBef>
              <a:spcAft>
                <a:spcPts val="0"/>
              </a:spcAft>
              <a:buSzPts val="1800"/>
              <a:buNone/>
            </a:pPr>
            <a:r>
              <a:rPr b="0" i="0" lang="en-US" sz="2000" u="none" strike="noStrike">
                <a:latin typeface="Times New Roman"/>
                <a:ea typeface="Times New Roman"/>
                <a:cs typeface="Times New Roman"/>
                <a:sym typeface="Times New Roman"/>
              </a:rPr>
              <a:t>Find a functional dependency α → β in </a:t>
            </a:r>
            <a:r>
              <a:rPr b="0" i="1" lang="en-US" sz="2000" u="none" strike="noStrike">
                <a:latin typeface="Times New Roman"/>
                <a:ea typeface="Times New Roman"/>
                <a:cs typeface="Times New Roman"/>
                <a:sym typeface="Times New Roman"/>
              </a:rPr>
              <a:t>Fc </a:t>
            </a:r>
            <a:r>
              <a:rPr b="0" i="0" lang="en-US" sz="2000" u="none" strike="noStrike">
                <a:latin typeface="Times New Roman"/>
                <a:ea typeface="Times New Roman"/>
                <a:cs typeface="Times New Roman"/>
                <a:sym typeface="Times New Roman"/>
              </a:rPr>
              <a:t>with an extraneous</a:t>
            </a:r>
            <a:endParaRPr/>
          </a:p>
          <a:p>
            <a:pPr indent="0" lvl="0" marL="152396" rtl="0" algn="l">
              <a:lnSpc>
                <a:spcPct val="150000"/>
              </a:lnSpc>
              <a:spcBef>
                <a:spcPts val="0"/>
              </a:spcBef>
              <a:spcAft>
                <a:spcPts val="0"/>
              </a:spcAft>
              <a:buSzPts val="1800"/>
              <a:buNone/>
            </a:pPr>
            <a:r>
              <a:rPr b="0" i="0" lang="en-US" sz="2000" u="none" strike="noStrike">
                <a:latin typeface="Times New Roman"/>
                <a:ea typeface="Times New Roman"/>
                <a:cs typeface="Times New Roman"/>
                <a:sym typeface="Times New Roman"/>
              </a:rPr>
              <a:t>attribute either in α or in β.</a:t>
            </a:r>
            <a:endParaRPr/>
          </a:p>
          <a:p>
            <a:pPr indent="0" lvl="0" marL="152396" rtl="0" algn="l">
              <a:lnSpc>
                <a:spcPct val="150000"/>
              </a:lnSpc>
              <a:spcBef>
                <a:spcPts val="0"/>
              </a:spcBef>
              <a:spcAft>
                <a:spcPts val="0"/>
              </a:spcAft>
              <a:buSzPts val="1800"/>
              <a:buNone/>
            </a:pPr>
            <a:r>
              <a:rPr b="0" i="0" lang="en-US" sz="2000" u="none" strike="noStrike">
                <a:latin typeface="Times New Roman"/>
                <a:ea typeface="Times New Roman"/>
                <a:cs typeface="Times New Roman"/>
                <a:sym typeface="Times New Roman"/>
              </a:rPr>
              <a:t>/* Note: the test for extraneous attributes is done using </a:t>
            </a:r>
            <a:r>
              <a:rPr b="0" i="1" lang="en-US" sz="2000" u="none" strike="noStrike">
                <a:latin typeface="Times New Roman"/>
                <a:ea typeface="Times New Roman"/>
                <a:cs typeface="Times New Roman"/>
                <a:sym typeface="Times New Roman"/>
              </a:rPr>
              <a:t>Fc</a:t>
            </a:r>
            <a:r>
              <a:rPr b="0" i="0" lang="en-US" sz="2000" u="none" strike="noStrike">
                <a:latin typeface="Times New Roman"/>
                <a:ea typeface="Times New Roman"/>
                <a:cs typeface="Times New Roman"/>
                <a:sym typeface="Times New Roman"/>
              </a:rPr>
              <a:t>, not </a:t>
            </a:r>
            <a:r>
              <a:rPr b="0" i="1" lang="en-US" sz="2000" u="none" strike="noStrike">
                <a:latin typeface="Times New Roman"/>
                <a:ea typeface="Times New Roman"/>
                <a:cs typeface="Times New Roman"/>
                <a:sym typeface="Times New Roman"/>
              </a:rPr>
              <a:t>F </a:t>
            </a:r>
            <a:r>
              <a:rPr b="0" i="0" lang="en-US" sz="2000" u="none" strike="noStrike">
                <a:latin typeface="Times New Roman"/>
                <a:ea typeface="Times New Roman"/>
                <a:cs typeface="Times New Roman"/>
                <a:sym typeface="Times New Roman"/>
              </a:rPr>
              <a:t>*/</a:t>
            </a:r>
            <a:endParaRPr/>
          </a:p>
          <a:p>
            <a:pPr indent="0" lvl="0" marL="152396" rtl="0" algn="l">
              <a:lnSpc>
                <a:spcPct val="150000"/>
              </a:lnSpc>
              <a:spcBef>
                <a:spcPts val="0"/>
              </a:spcBef>
              <a:spcAft>
                <a:spcPts val="0"/>
              </a:spcAft>
              <a:buSzPts val="1800"/>
              <a:buNone/>
            </a:pPr>
            <a:r>
              <a:rPr b="0" i="0" lang="en-US" sz="2000" u="none" strike="noStrike">
                <a:latin typeface="Times New Roman"/>
                <a:ea typeface="Times New Roman"/>
                <a:cs typeface="Times New Roman"/>
                <a:sym typeface="Times New Roman"/>
              </a:rPr>
              <a:t>If an extraneous attribute is found, delete it from α → β in </a:t>
            </a:r>
            <a:r>
              <a:rPr b="0" i="1" lang="en-US" sz="2000" u="none" strike="noStrike">
                <a:latin typeface="Times New Roman"/>
                <a:ea typeface="Times New Roman"/>
                <a:cs typeface="Times New Roman"/>
                <a:sym typeface="Times New Roman"/>
              </a:rPr>
              <a:t>Fc</a:t>
            </a:r>
            <a:r>
              <a:rPr b="0" i="0" lang="en-US" sz="2000" u="none" strike="noStrike">
                <a:latin typeface="Times New Roman"/>
                <a:ea typeface="Times New Roman"/>
                <a:cs typeface="Times New Roman"/>
                <a:sym typeface="Times New Roman"/>
              </a:rPr>
              <a:t>.</a:t>
            </a:r>
            <a:endParaRPr/>
          </a:p>
          <a:p>
            <a:pPr indent="0" lvl="0" marL="152396" rtl="0" algn="l">
              <a:lnSpc>
                <a:spcPct val="150000"/>
              </a:lnSpc>
              <a:spcBef>
                <a:spcPts val="0"/>
              </a:spcBef>
              <a:spcAft>
                <a:spcPts val="0"/>
              </a:spcAft>
              <a:buSzPts val="1800"/>
              <a:buNone/>
            </a:pPr>
            <a:r>
              <a:rPr b="0" i="0" lang="en-US" sz="2000" u="none" strike="noStrike">
                <a:latin typeface="Times New Roman"/>
                <a:ea typeface="Times New Roman"/>
                <a:cs typeface="Times New Roman"/>
                <a:sym typeface="Times New Roman"/>
              </a:rPr>
              <a:t>until (</a:t>
            </a:r>
            <a:r>
              <a:rPr b="0" i="1" lang="en-US" sz="2000" u="none" strike="noStrike">
                <a:latin typeface="Times New Roman"/>
                <a:ea typeface="Times New Roman"/>
                <a:cs typeface="Times New Roman"/>
                <a:sym typeface="Times New Roman"/>
              </a:rPr>
              <a:t>Fc </a:t>
            </a:r>
            <a:r>
              <a:rPr b="0" i="0" lang="en-US" sz="2000" u="none" strike="noStrike">
                <a:latin typeface="Times New Roman"/>
                <a:ea typeface="Times New Roman"/>
                <a:cs typeface="Times New Roman"/>
                <a:sym typeface="Times New Roman"/>
              </a:rPr>
              <a:t>does not change)</a:t>
            </a:r>
            <a:endParaRPr sz="2000">
              <a:latin typeface="Times New Roman"/>
              <a:ea typeface="Times New Roman"/>
              <a:cs typeface="Times New Roman"/>
              <a:sym typeface="Times New Roman"/>
            </a:endParaRPr>
          </a:p>
        </p:txBody>
      </p:sp>
      <p:sp>
        <p:nvSpPr>
          <p:cNvPr id="296" name="Google Shape;296;p35"/>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6"/>
          <p:cNvSpPr txBox="1"/>
          <p:nvPr>
            <p:ph idx="1" type="body"/>
          </p:nvPr>
        </p:nvSpPr>
        <p:spPr>
          <a:xfrm>
            <a:off x="263200" y="713673"/>
            <a:ext cx="11360800" cy="4555200"/>
          </a:xfrm>
          <a:prstGeom prst="rect">
            <a:avLst/>
          </a:prstGeom>
          <a:noFill/>
          <a:ln>
            <a:noFill/>
          </a:ln>
        </p:spPr>
        <p:txBody>
          <a:bodyPr anchorCtr="0" anchor="t" bIns="121875" lIns="121875" spcFirstLastPara="1" rIns="121875" wrap="square" tIns="121875">
            <a:normAutofit/>
          </a:bodyPr>
          <a:lstStyle/>
          <a:p>
            <a:pPr indent="-457188" lvl="0" marL="609585" rtl="0" algn="l">
              <a:lnSpc>
                <a:spcPct val="150000"/>
              </a:lnSpc>
              <a:spcBef>
                <a:spcPts val="0"/>
              </a:spcBef>
              <a:spcAft>
                <a:spcPts val="0"/>
              </a:spcAft>
              <a:buSzPts val="1800"/>
              <a:buChar char="●"/>
            </a:pPr>
            <a:r>
              <a:rPr b="0" i="0" lang="en-US" sz="2400" u="none" strike="noStrike">
                <a:solidFill>
                  <a:schemeClr val="dk1"/>
                </a:solidFill>
                <a:latin typeface="Times New Roman"/>
                <a:ea typeface="Times New Roman"/>
                <a:cs typeface="Times New Roman"/>
                <a:sym typeface="Times New Roman"/>
              </a:rPr>
              <a:t>A canonical cover </a:t>
            </a:r>
            <a:r>
              <a:rPr b="0" i="1" lang="en-US" sz="2400" u="none" strike="noStrike">
                <a:solidFill>
                  <a:schemeClr val="dk1"/>
                </a:solidFill>
                <a:latin typeface="Times New Roman"/>
                <a:ea typeface="Times New Roman"/>
                <a:cs typeface="Times New Roman"/>
                <a:sym typeface="Times New Roman"/>
              </a:rPr>
              <a:t>Fc </a:t>
            </a:r>
            <a:r>
              <a:rPr b="0" i="0" lang="en-US" sz="2400" u="none" strike="noStrike">
                <a:solidFill>
                  <a:schemeClr val="dk1"/>
                </a:solidFill>
                <a:latin typeface="Times New Roman"/>
                <a:ea typeface="Times New Roman"/>
                <a:cs typeface="Times New Roman"/>
                <a:sym typeface="Times New Roman"/>
              </a:rPr>
              <a:t>for </a:t>
            </a:r>
            <a:r>
              <a:rPr b="0" i="1" lang="en-US" sz="2400" u="none" strike="noStrike">
                <a:solidFill>
                  <a:schemeClr val="dk1"/>
                </a:solidFill>
                <a:latin typeface="Times New Roman"/>
                <a:ea typeface="Times New Roman"/>
                <a:cs typeface="Times New Roman"/>
                <a:sym typeface="Times New Roman"/>
              </a:rPr>
              <a:t>F </a:t>
            </a:r>
            <a:r>
              <a:rPr b="0" i="0" lang="en-US" sz="2400" u="none" strike="noStrike">
                <a:solidFill>
                  <a:schemeClr val="dk1"/>
                </a:solidFill>
                <a:latin typeface="Times New Roman"/>
                <a:ea typeface="Times New Roman"/>
                <a:cs typeface="Times New Roman"/>
                <a:sym typeface="Times New Roman"/>
              </a:rPr>
              <a:t>is a set of dependencies such that </a:t>
            </a:r>
            <a:r>
              <a:rPr b="0" i="1" lang="en-US" sz="2400" u="none" strike="noStrike">
                <a:solidFill>
                  <a:schemeClr val="dk1"/>
                </a:solidFill>
                <a:latin typeface="Times New Roman"/>
                <a:ea typeface="Times New Roman"/>
                <a:cs typeface="Times New Roman"/>
                <a:sym typeface="Times New Roman"/>
              </a:rPr>
              <a:t>F </a:t>
            </a:r>
            <a:r>
              <a:rPr b="0" i="0" lang="en-US" sz="2400" u="none" strike="noStrike">
                <a:solidFill>
                  <a:schemeClr val="dk1"/>
                </a:solidFill>
                <a:latin typeface="Times New Roman"/>
                <a:ea typeface="Times New Roman"/>
                <a:cs typeface="Times New Roman"/>
                <a:sym typeface="Times New Roman"/>
              </a:rPr>
              <a:t>logically implies all dependencies in </a:t>
            </a:r>
            <a:r>
              <a:rPr b="0" i="1" lang="en-US" sz="2400" u="none" strike="noStrike">
                <a:solidFill>
                  <a:schemeClr val="dk1"/>
                </a:solidFill>
                <a:latin typeface="Times New Roman"/>
                <a:ea typeface="Times New Roman"/>
                <a:cs typeface="Times New Roman"/>
                <a:sym typeface="Times New Roman"/>
              </a:rPr>
              <a:t>Fc</a:t>
            </a:r>
            <a:r>
              <a:rPr b="0" i="0" lang="en-US" sz="2400" u="none" strike="noStrike">
                <a:solidFill>
                  <a:schemeClr val="dk1"/>
                </a:solidFill>
                <a:latin typeface="Times New Roman"/>
                <a:ea typeface="Times New Roman"/>
                <a:cs typeface="Times New Roman"/>
                <a:sym typeface="Times New Roman"/>
              </a:rPr>
              <a:t>, and </a:t>
            </a:r>
            <a:r>
              <a:rPr b="0" i="1" lang="en-US" sz="2400" u="none" strike="noStrike">
                <a:solidFill>
                  <a:schemeClr val="dk1"/>
                </a:solidFill>
                <a:latin typeface="Times New Roman"/>
                <a:ea typeface="Times New Roman"/>
                <a:cs typeface="Times New Roman"/>
                <a:sym typeface="Times New Roman"/>
              </a:rPr>
              <a:t>Fc </a:t>
            </a:r>
            <a:r>
              <a:rPr b="0" i="0" lang="en-US" sz="2400" u="none" strike="noStrike">
                <a:solidFill>
                  <a:schemeClr val="dk1"/>
                </a:solidFill>
                <a:latin typeface="Times New Roman"/>
                <a:ea typeface="Times New Roman"/>
                <a:cs typeface="Times New Roman"/>
                <a:sym typeface="Times New Roman"/>
              </a:rPr>
              <a:t>logically implies all dependencies in </a:t>
            </a:r>
            <a:r>
              <a:rPr b="0" i="1" lang="en-US" sz="2400" u="none" strike="noStrike">
                <a:solidFill>
                  <a:schemeClr val="dk1"/>
                </a:solidFill>
                <a:latin typeface="Times New Roman"/>
                <a:ea typeface="Times New Roman"/>
                <a:cs typeface="Times New Roman"/>
                <a:sym typeface="Times New Roman"/>
              </a:rPr>
              <a:t>F</a:t>
            </a:r>
            <a:r>
              <a:rPr b="0" i="0" lang="en-US" sz="2400" u="none" strike="noStrike">
                <a:solidFill>
                  <a:schemeClr val="dk1"/>
                </a:solidFill>
                <a:latin typeface="Times New Roman"/>
                <a:ea typeface="Times New Roman"/>
                <a:cs typeface="Times New Roman"/>
                <a:sym typeface="Times New Roman"/>
              </a:rPr>
              <a:t>. Furthermore, </a:t>
            </a:r>
            <a:r>
              <a:rPr b="0" i="1" lang="en-US" sz="2400" u="none" strike="noStrike">
                <a:solidFill>
                  <a:schemeClr val="dk1"/>
                </a:solidFill>
                <a:latin typeface="Times New Roman"/>
                <a:ea typeface="Times New Roman"/>
                <a:cs typeface="Times New Roman"/>
                <a:sym typeface="Times New Roman"/>
              </a:rPr>
              <a:t>Fc </a:t>
            </a:r>
            <a:r>
              <a:rPr b="0" i="0" lang="en-US" sz="2400" u="none" strike="noStrike">
                <a:solidFill>
                  <a:schemeClr val="dk1"/>
                </a:solidFill>
                <a:latin typeface="Times New Roman"/>
                <a:ea typeface="Times New Roman"/>
                <a:cs typeface="Times New Roman"/>
                <a:sym typeface="Times New Roman"/>
              </a:rPr>
              <a:t>must have the following properties:</a:t>
            </a:r>
            <a:endParaRPr/>
          </a:p>
          <a:p>
            <a:pPr indent="-457188" lvl="0" marL="609585" rtl="0" algn="l">
              <a:lnSpc>
                <a:spcPct val="150000"/>
              </a:lnSpc>
              <a:spcBef>
                <a:spcPts val="0"/>
              </a:spcBef>
              <a:spcAft>
                <a:spcPts val="0"/>
              </a:spcAft>
              <a:buSzPts val="1800"/>
              <a:buChar char="●"/>
            </a:pPr>
            <a:r>
              <a:rPr b="0" i="0" lang="en-US" sz="2400" u="none" strike="noStrike">
                <a:solidFill>
                  <a:schemeClr val="dk1"/>
                </a:solidFill>
                <a:latin typeface="Times New Roman"/>
                <a:ea typeface="Times New Roman"/>
                <a:cs typeface="Times New Roman"/>
                <a:sym typeface="Times New Roman"/>
              </a:rPr>
              <a:t>No functional dependency in </a:t>
            </a:r>
            <a:r>
              <a:rPr b="0" i="1" lang="en-US" sz="2400" u="none" strike="noStrike">
                <a:solidFill>
                  <a:schemeClr val="dk1"/>
                </a:solidFill>
                <a:latin typeface="Times New Roman"/>
                <a:ea typeface="Times New Roman"/>
                <a:cs typeface="Times New Roman"/>
                <a:sym typeface="Times New Roman"/>
              </a:rPr>
              <a:t>Fc </a:t>
            </a:r>
            <a:r>
              <a:rPr b="0" i="0" lang="en-US" sz="2400" u="none" strike="noStrike">
                <a:solidFill>
                  <a:schemeClr val="dk1"/>
                </a:solidFill>
                <a:latin typeface="Times New Roman"/>
                <a:ea typeface="Times New Roman"/>
                <a:cs typeface="Times New Roman"/>
                <a:sym typeface="Times New Roman"/>
              </a:rPr>
              <a:t>contains an extraneous attribute.</a:t>
            </a:r>
            <a:endParaRPr/>
          </a:p>
          <a:p>
            <a:pPr indent="-457188" lvl="0" marL="609585" rtl="0" algn="l">
              <a:lnSpc>
                <a:spcPct val="150000"/>
              </a:lnSpc>
              <a:spcBef>
                <a:spcPts val="0"/>
              </a:spcBef>
              <a:spcAft>
                <a:spcPts val="0"/>
              </a:spcAft>
              <a:buSzPts val="1800"/>
              <a:buChar char="●"/>
            </a:pPr>
            <a:r>
              <a:rPr b="0" i="0" lang="en-US" sz="2400" u="none" strike="noStrike">
                <a:solidFill>
                  <a:schemeClr val="dk1"/>
                </a:solidFill>
                <a:latin typeface="Times New Roman"/>
                <a:ea typeface="Times New Roman"/>
                <a:cs typeface="Times New Roman"/>
                <a:sym typeface="Times New Roman"/>
              </a:rPr>
              <a:t>Each left side of a functional dependency in </a:t>
            </a:r>
            <a:r>
              <a:rPr b="0" i="1" lang="en-US" sz="2400" u="none" strike="noStrike">
                <a:solidFill>
                  <a:schemeClr val="dk1"/>
                </a:solidFill>
                <a:latin typeface="Times New Roman"/>
                <a:ea typeface="Times New Roman"/>
                <a:cs typeface="Times New Roman"/>
                <a:sym typeface="Times New Roman"/>
              </a:rPr>
              <a:t>Fc </a:t>
            </a:r>
            <a:r>
              <a:rPr b="0" i="0" lang="en-US" sz="2400" u="none" strike="noStrike">
                <a:solidFill>
                  <a:schemeClr val="dk1"/>
                </a:solidFill>
                <a:latin typeface="Times New Roman"/>
                <a:ea typeface="Times New Roman"/>
                <a:cs typeface="Times New Roman"/>
                <a:sym typeface="Times New Roman"/>
              </a:rPr>
              <a:t>is unique. That is, there are no two</a:t>
            </a:r>
            <a:endParaRPr/>
          </a:p>
          <a:p>
            <a:pPr indent="0" lvl="0" marL="152396" rtl="0" algn="l">
              <a:lnSpc>
                <a:spcPct val="150000"/>
              </a:lnSpc>
              <a:spcBef>
                <a:spcPts val="0"/>
              </a:spcBef>
              <a:spcAft>
                <a:spcPts val="0"/>
              </a:spcAft>
              <a:buSzPts val="1800"/>
              <a:buNone/>
            </a:pPr>
            <a:r>
              <a:rPr b="0" i="0" lang="en-US" sz="2400" u="none" strike="noStrike">
                <a:solidFill>
                  <a:schemeClr val="dk1"/>
                </a:solidFill>
                <a:latin typeface="Times New Roman"/>
                <a:ea typeface="Times New Roman"/>
                <a:cs typeface="Times New Roman"/>
                <a:sym typeface="Times New Roman"/>
              </a:rPr>
              <a:t>       dependencies α1 → β1 and α2 → β2 in </a:t>
            </a:r>
            <a:r>
              <a:rPr b="0" i="1" lang="en-US" sz="2400" u="none" strike="noStrike">
                <a:solidFill>
                  <a:schemeClr val="dk1"/>
                </a:solidFill>
                <a:latin typeface="Times New Roman"/>
                <a:ea typeface="Times New Roman"/>
                <a:cs typeface="Times New Roman"/>
                <a:sym typeface="Times New Roman"/>
              </a:rPr>
              <a:t>Fc </a:t>
            </a:r>
            <a:r>
              <a:rPr b="0" i="0" lang="en-US" sz="2400" u="none" strike="noStrike">
                <a:solidFill>
                  <a:schemeClr val="dk1"/>
                </a:solidFill>
                <a:latin typeface="Times New Roman"/>
                <a:ea typeface="Times New Roman"/>
                <a:cs typeface="Times New Roman"/>
                <a:sym typeface="Times New Roman"/>
              </a:rPr>
              <a:t>such that α1 = α2</a:t>
            </a:r>
            <a:endParaRPr sz="2400">
              <a:solidFill>
                <a:schemeClr val="dk1"/>
              </a:solidFill>
              <a:latin typeface="Times New Roman"/>
              <a:ea typeface="Times New Roman"/>
              <a:cs typeface="Times New Roman"/>
              <a:sym typeface="Times New Roman"/>
            </a:endParaRPr>
          </a:p>
        </p:txBody>
      </p:sp>
      <p:sp>
        <p:nvSpPr>
          <p:cNvPr id="302" name="Google Shape;302;p36"/>
          <p:cNvSpPr txBox="1"/>
          <p:nvPr>
            <p:ph idx="12" type="sldNum"/>
          </p:nvPr>
        </p:nvSpPr>
        <p:spPr>
          <a:xfrm>
            <a:off x="11296611" y="6217623"/>
            <a:ext cx="731600" cy="524800"/>
          </a:xfrm>
          <a:prstGeom prst="rect">
            <a:avLst/>
          </a:prstGeom>
          <a:noFill/>
          <a:ln>
            <a:noFill/>
          </a:ln>
        </p:spPr>
        <p:txBody>
          <a:bodyPr anchorCtr="0" anchor="ctr" bIns="121875" lIns="121875" spcFirstLastPara="1" rIns="121875" wrap="square" tIns="121875">
            <a:norm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89"/>
          <p:cNvSpPr txBox="1"/>
          <p:nvPr>
            <p:ph idx="1" type="body"/>
          </p:nvPr>
        </p:nvSpPr>
        <p:spPr>
          <a:xfrm>
            <a:off x="838200" y="1622425"/>
            <a:ext cx="10515600" cy="4351200"/>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Database </a:t>
            </a:r>
            <a:r>
              <a:rPr lang="en-US" sz="2400">
                <a:solidFill>
                  <a:srgbClr val="FF0000"/>
                </a:solidFill>
                <a:latin typeface="Bookman Old Style"/>
                <a:ea typeface="Bookman Old Style"/>
                <a:cs typeface="Bookman Old Style"/>
                <a:sym typeface="Bookman Old Style"/>
              </a:rPr>
              <a:t>Normalization </a:t>
            </a:r>
            <a:r>
              <a:rPr lang="en-US" sz="2400">
                <a:solidFill>
                  <a:srgbClr val="0000FF"/>
                </a:solidFill>
                <a:latin typeface="Bookman Old Style"/>
                <a:ea typeface="Bookman Old Style"/>
                <a:cs typeface="Bookman Old Style"/>
                <a:sym typeface="Bookman Old Style"/>
              </a:rPr>
              <a:t>is the technique of organizing data into more than one table in the database.</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It is a systematic approach of </a:t>
            </a:r>
            <a:r>
              <a:rPr lang="en-US" sz="2400">
                <a:solidFill>
                  <a:srgbClr val="FF0000"/>
                </a:solidFill>
                <a:latin typeface="Bookman Old Style"/>
                <a:ea typeface="Bookman Old Style"/>
                <a:cs typeface="Bookman Old Style"/>
                <a:sym typeface="Bookman Old Style"/>
              </a:rPr>
              <a:t>decomposing </a:t>
            </a:r>
            <a:r>
              <a:rPr lang="en-US" sz="2400">
                <a:solidFill>
                  <a:srgbClr val="0000FF"/>
                </a:solidFill>
                <a:latin typeface="Bookman Old Style"/>
                <a:ea typeface="Bookman Old Style"/>
                <a:cs typeface="Bookman Old Style"/>
                <a:sym typeface="Bookman Old Style"/>
              </a:rPr>
              <a:t>tables to eliminate data redundancy and undesirable characteristic like insertion, updation and deletion anomalies.</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It is a multi-step process that puts data into tabular form, removing duplicated data from the relation tables.</a:t>
            </a:r>
            <a:endParaRPr/>
          </a:p>
          <a:p>
            <a:pPr indent="-228600" lvl="0" marL="457200" rtl="0" algn="l">
              <a:lnSpc>
                <a:spcPct val="9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308" name="Google Shape;308;p89"/>
          <p:cNvSpPr txBox="1"/>
          <p:nvPr/>
        </p:nvSpPr>
        <p:spPr>
          <a:xfrm>
            <a:off x="4810539" y="684639"/>
            <a:ext cx="2844048"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Normalization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C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90"/>
          <p:cNvSpPr txBox="1"/>
          <p:nvPr/>
        </p:nvSpPr>
        <p:spPr>
          <a:xfrm>
            <a:off x="4038600" y="531950"/>
            <a:ext cx="4161183" cy="698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Two Main Reasons</a:t>
            </a:r>
            <a:endParaRPr b="0" i="0" sz="1400" u="none" cap="none" strike="noStrike">
              <a:solidFill>
                <a:srgbClr val="000000"/>
              </a:solidFill>
              <a:latin typeface="Arial"/>
              <a:ea typeface="Arial"/>
              <a:cs typeface="Arial"/>
              <a:sym typeface="Arial"/>
            </a:endParaRPr>
          </a:p>
        </p:txBody>
      </p:sp>
      <p:sp>
        <p:nvSpPr>
          <p:cNvPr id="314" name="Google Shape;314;p90"/>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marR="0" rtl="0" algn="just">
              <a:lnSpc>
                <a:spcPct val="90000"/>
              </a:lnSpc>
              <a:spcBef>
                <a:spcPts val="10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It </a:t>
            </a:r>
            <a:r>
              <a:rPr b="0" i="0" lang="en-US" sz="2400" u="none" cap="none" strike="noStrike">
                <a:solidFill>
                  <a:srgbClr val="FF0000"/>
                </a:solidFill>
                <a:latin typeface="Bookman Old Style"/>
                <a:ea typeface="Bookman Old Style"/>
                <a:cs typeface="Bookman Old Style"/>
                <a:sym typeface="Bookman Old Style"/>
              </a:rPr>
              <a:t>eliminate redundancy </a:t>
            </a:r>
            <a:r>
              <a:rPr b="0" i="0" lang="en-US" sz="2400" u="none" cap="none" strike="noStrike">
                <a:solidFill>
                  <a:srgbClr val="0000FF"/>
                </a:solidFill>
                <a:latin typeface="Bookman Old Style"/>
                <a:ea typeface="Bookman Old Style"/>
                <a:cs typeface="Bookman Old Style"/>
                <a:sym typeface="Bookman Old Style"/>
              </a:rPr>
              <a:t>data</a:t>
            </a:r>
            <a:endParaRPr b="0" i="0" sz="1400" u="none" cap="none" strike="noStrike">
              <a:solidFill>
                <a:srgbClr val="000000"/>
              </a:solidFill>
              <a:latin typeface="Arial"/>
              <a:ea typeface="Arial"/>
              <a:cs typeface="Arial"/>
              <a:sym typeface="Arial"/>
            </a:endParaRPr>
          </a:p>
          <a:p>
            <a:pPr indent="-190500" lvl="0" marL="457200" marR="0" rtl="0" algn="just">
              <a:lnSpc>
                <a:spcPct val="90000"/>
              </a:lnSpc>
              <a:spcBef>
                <a:spcPts val="1000"/>
              </a:spcBef>
              <a:spcAft>
                <a:spcPts val="0"/>
              </a:spcAft>
              <a:buClr>
                <a:srgbClr val="C00000"/>
              </a:buClr>
              <a:buSzPts val="2400"/>
              <a:buFont typeface="Noto Sans Symbols"/>
              <a:buNone/>
            </a:pPr>
            <a:r>
              <a:t/>
            </a:r>
            <a:endParaRPr b="0" i="0" sz="24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10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It </a:t>
            </a:r>
            <a:r>
              <a:rPr b="0" i="0" lang="en-US" sz="2400" u="none" cap="none" strike="noStrike">
                <a:solidFill>
                  <a:srgbClr val="FF0000"/>
                </a:solidFill>
                <a:latin typeface="Bookman Old Style"/>
                <a:ea typeface="Bookman Old Style"/>
                <a:cs typeface="Bookman Old Style"/>
                <a:sym typeface="Bookman Old Style"/>
              </a:rPr>
              <a:t>ensure data dependency </a:t>
            </a:r>
            <a:r>
              <a:rPr b="0" i="0" lang="en-US" sz="2400" u="none" cap="none" strike="noStrike">
                <a:solidFill>
                  <a:srgbClr val="0000FF"/>
                </a:solidFill>
                <a:latin typeface="Bookman Old Style"/>
                <a:ea typeface="Bookman Old Style"/>
                <a:cs typeface="Bookman Old Style"/>
                <a:sym typeface="Bookman Old Style"/>
              </a:rPr>
              <a:t>makes sense.</a:t>
            </a:r>
            <a:endParaRPr b="0" i="0" sz="1400" u="none" cap="none" strike="noStrike">
              <a:solidFill>
                <a:srgbClr val="000000"/>
              </a:solidFill>
              <a:latin typeface="Arial"/>
              <a:ea typeface="Arial"/>
              <a:cs typeface="Arial"/>
              <a:sym typeface="Arial"/>
            </a:endParaRPr>
          </a:p>
          <a:p>
            <a:pPr indent="-228600" lvl="0" marL="457200" marR="0" rtl="0" algn="just">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91"/>
          <p:cNvSpPr txBox="1"/>
          <p:nvPr/>
        </p:nvSpPr>
        <p:spPr>
          <a:xfrm>
            <a:off x="2895600" y="681037"/>
            <a:ext cx="6556513" cy="698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Problem without Normalization</a:t>
            </a:r>
            <a:endParaRPr b="0" i="0" sz="1400" u="none" cap="none" strike="noStrike">
              <a:solidFill>
                <a:srgbClr val="000000"/>
              </a:solidFill>
              <a:latin typeface="Arial"/>
              <a:ea typeface="Arial"/>
              <a:cs typeface="Arial"/>
              <a:sym typeface="Arial"/>
            </a:endParaRPr>
          </a:p>
        </p:txBody>
      </p:sp>
      <p:sp>
        <p:nvSpPr>
          <p:cNvPr id="320" name="Google Shape;320;p91"/>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marR="0" rtl="0" algn="just">
              <a:lnSpc>
                <a:spcPct val="90000"/>
              </a:lnSpc>
              <a:spcBef>
                <a:spcPts val="10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Without normalization it becomes difficult to handle and update database without facing data loss.</a:t>
            </a:r>
            <a:endParaRPr b="0" i="0" sz="1400" u="none" cap="none" strike="noStrike">
              <a:solidFill>
                <a:srgbClr val="000000"/>
              </a:solidFill>
              <a:latin typeface="Arial"/>
              <a:ea typeface="Arial"/>
              <a:cs typeface="Arial"/>
              <a:sym typeface="Arial"/>
            </a:endParaRPr>
          </a:p>
          <a:p>
            <a:pPr indent="-190500" lvl="0" marL="457200" marR="0" rtl="0" algn="just">
              <a:lnSpc>
                <a:spcPct val="90000"/>
              </a:lnSpc>
              <a:spcBef>
                <a:spcPts val="1000"/>
              </a:spcBef>
              <a:spcAft>
                <a:spcPts val="0"/>
              </a:spcAft>
              <a:buClr>
                <a:srgbClr val="C00000"/>
              </a:buClr>
              <a:buSzPts val="2400"/>
              <a:buFont typeface="Noto Sans Symbols"/>
              <a:buNone/>
            </a:pPr>
            <a:r>
              <a:t/>
            </a:r>
            <a:endParaRPr b="0" i="0" sz="24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10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Insertion, updation and deletion anomalies are very frequent if the database is not normalized.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92"/>
          <p:cNvSpPr txBox="1"/>
          <p:nvPr>
            <p:ph idx="1" type="body"/>
          </p:nvPr>
        </p:nvSpPr>
        <p:spPr>
          <a:xfrm>
            <a:off x="838200" y="16224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FF0000"/>
                </a:solidFill>
                <a:latin typeface="Bookman Old Style"/>
                <a:ea typeface="Bookman Old Style"/>
                <a:cs typeface="Bookman Old Style"/>
                <a:sym typeface="Bookman Old Style"/>
              </a:rPr>
              <a:t>Insertion Anomaly</a:t>
            </a:r>
            <a:r>
              <a:rPr lang="en-US" sz="2400">
                <a:solidFill>
                  <a:srgbClr val="0000FF"/>
                </a:solidFill>
                <a:latin typeface="Bookman Old Style"/>
                <a:ea typeface="Bookman Old Style"/>
                <a:cs typeface="Bookman Old Style"/>
                <a:sym typeface="Bookman Old Style"/>
              </a:rPr>
              <a:t>: Insertion Anomaly refers to when one cannot insert a new tuple into a relationship due to lack of data.</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FF0000"/>
                </a:solidFill>
                <a:latin typeface="Bookman Old Style"/>
                <a:ea typeface="Bookman Old Style"/>
                <a:cs typeface="Bookman Old Style"/>
                <a:sym typeface="Bookman Old Style"/>
              </a:rPr>
              <a:t>Deletion Anomaly</a:t>
            </a:r>
            <a:r>
              <a:rPr lang="en-US" sz="2400">
                <a:solidFill>
                  <a:srgbClr val="0000FF"/>
                </a:solidFill>
                <a:latin typeface="Bookman Old Style"/>
                <a:ea typeface="Bookman Old Style"/>
                <a:cs typeface="Bookman Old Style"/>
                <a:sym typeface="Bookman Old Style"/>
              </a:rPr>
              <a:t>: The delete anomaly refers to the situation where the deletion of data results in the unintended loss of some other important data.</a:t>
            </a:r>
            <a:endParaRPr/>
          </a:p>
          <a:p>
            <a:pPr indent="-190500" lvl="0" marL="457200" rtl="0" algn="just">
              <a:lnSpc>
                <a:spcPct val="90000"/>
              </a:lnSpc>
              <a:spcBef>
                <a:spcPts val="100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342900" lvl="0" marL="457200" rtl="0" algn="just">
              <a:lnSpc>
                <a:spcPct val="90000"/>
              </a:lnSpc>
              <a:spcBef>
                <a:spcPts val="1000"/>
              </a:spcBef>
              <a:spcAft>
                <a:spcPts val="0"/>
              </a:spcAft>
              <a:buClr>
                <a:srgbClr val="C00000"/>
              </a:buClr>
              <a:buSzPts val="2400"/>
              <a:buFont typeface="Noto Sans Symbols"/>
              <a:buChar char="✔"/>
            </a:pPr>
            <a:r>
              <a:rPr lang="en-US" sz="2400">
                <a:solidFill>
                  <a:srgbClr val="FF0000"/>
                </a:solidFill>
                <a:latin typeface="Bookman Old Style"/>
                <a:ea typeface="Bookman Old Style"/>
                <a:cs typeface="Bookman Old Style"/>
                <a:sym typeface="Bookman Old Style"/>
              </a:rPr>
              <a:t>Updation Anomaly</a:t>
            </a:r>
            <a:r>
              <a:rPr lang="en-US" sz="2400">
                <a:solidFill>
                  <a:srgbClr val="0000FF"/>
                </a:solidFill>
                <a:latin typeface="Bookman Old Style"/>
                <a:ea typeface="Bookman Old Style"/>
                <a:cs typeface="Bookman Old Style"/>
                <a:sym typeface="Bookman Old Style"/>
              </a:rPr>
              <a:t>: The update anomaly is when an update of a single data value requires multiple rows of data to be updated.</a:t>
            </a:r>
            <a:endParaRPr/>
          </a:p>
          <a:p>
            <a:pPr indent="-228600" lvl="0" marL="457200" rtl="0" algn="l">
              <a:lnSpc>
                <a:spcPct val="90000"/>
              </a:lnSpc>
              <a:spcBef>
                <a:spcPts val="1000"/>
              </a:spcBef>
              <a:spcAft>
                <a:spcPts val="0"/>
              </a:spcAft>
              <a:buClr>
                <a:schemeClr val="dk1"/>
              </a:buClr>
              <a:buSzPts val="1800"/>
              <a:buNone/>
            </a:pPr>
            <a:r>
              <a:t/>
            </a:r>
            <a:endParaRPr>
              <a:latin typeface="Times New Roman"/>
              <a:ea typeface="Times New Roman"/>
              <a:cs typeface="Times New Roman"/>
              <a:sym typeface="Times New Roman"/>
            </a:endParaRPr>
          </a:p>
        </p:txBody>
      </p:sp>
      <p:sp>
        <p:nvSpPr>
          <p:cNvPr id="326" name="Google Shape;326;p92"/>
          <p:cNvSpPr txBox="1"/>
          <p:nvPr/>
        </p:nvSpPr>
        <p:spPr>
          <a:xfrm>
            <a:off x="4810538" y="743506"/>
            <a:ext cx="2188420" cy="89255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Anomalies</a:t>
            </a:r>
            <a:r>
              <a:rPr b="1" i="0" lang="en-US" sz="32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C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600"/>
              <a:t>Pitfalls in Relational Database Design</a:t>
            </a:r>
            <a:endParaRPr/>
          </a:p>
        </p:txBody>
      </p:sp>
      <p:sp>
        <p:nvSpPr>
          <p:cNvPr id="105" name="Google Shape;10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1000"/>
              </a:spcBef>
              <a:spcAft>
                <a:spcPts val="0"/>
              </a:spcAft>
              <a:buSzPct val="117647"/>
              <a:buNone/>
            </a:pPr>
            <a:r>
              <a:rPr b="0" i="0" lang="en-US">
                <a:latin typeface="Arial"/>
                <a:ea typeface="Arial"/>
                <a:cs typeface="Arial"/>
                <a:sym typeface="Arial"/>
              </a:rPr>
              <a:t>1.1  Redundancy:</a:t>
            </a:r>
            <a:endParaRPr/>
          </a:p>
          <a:p>
            <a:pPr indent="0" lvl="0" marL="0" rtl="0" algn="l">
              <a:lnSpc>
                <a:spcPct val="90000"/>
              </a:lnSpc>
              <a:spcBef>
                <a:spcPts val="1000"/>
              </a:spcBef>
              <a:spcAft>
                <a:spcPts val="0"/>
              </a:spcAft>
              <a:buSzPct val="117647"/>
              <a:buNone/>
            </a:pPr>
            <a:r>
              <a:rPr b="0" i="0" lang="en-US">
                <a:latin typeface="Arial"/>
                <a:ea typeface="Arial"/>
                <a:cs typeface="Arial"/>
                <a:sym typeface="Arial"/>
              </a:rPr>
              <a:t>Storing the same data in multiple places can lead to inconsistencies and inefficiencies. </a:t>
            </a:r>
            <a:endParaRPr/>
          </a:p>
          <a:p>
            <a:pPr indent="0" lvl="0" marL="0" rtl="0" algn="l">
              <a:lnSpc>
                <a:spcPct val="90000"/>
              </a:lnSpc>
              <a:spcBef>
                <a:spcPts val="1000"/>
              </a:spcBef>
              <a:spcAft>
                <a:spcPts val="0"/>
              </a:spcAft>
              <a:buSzPct val="117647"/>
              <a:buNone/>
            </a:pPr>
            <a:r>
              <a:rPr b="0" i="0" lang="en-US">
                <a:latin typeface="Arial"/>
                <a:ea typeface="Arial"/>
                <a:cs typeface="Arial"/>
                <a:sym typeface="Arial"/>
              </a:rPr>
              <a:t>1.2  Inconsistency:</a:t>
            </a:r>
            <a:endParaRPr/>
          </a:p>
          <a:p>
            <a:pPr indent="0" lvl="0" marL="0" rtl="0" algn="l">
              <a:lnSpc>
                <a:spcPct val="90000"/>
              </a:lnSpc>
              <a:spcBef>
                <a:spcPts val="1000"/>
              </a:spcBef>
              <a:spcAft>
                <a:spcPts val="0"/>
              </a:spcAft>
              <a:buSzPct val="117647"/>
              <a:buNone/>
            </a:pPr>
            <a:r>
              <a:rPr b="0" i="0" lang="en-US">
                <a:latin typeface="Arial"/>
                <a:ea typeface="Arial"/>
                <a:cs typeface="Arial"/>
                <a:sym typeface="Arial"/>
              </a:rPr>
              <a:t>Data inconsistencies can occur when different parts of the database hold different versions of the same data. </a:t>
            </a:r>
            <a:endParaRPr/>
          </a:p>
          <a:p>
            <a:pPr indent="0" lvl="0" marL="0" rtl="0" algn="l">
              <a:lnSpc>
                <a:spcPct val="90000"/>
              </a:lnSpc>
              <a:spcBef>
                <a:spcPts val="1000"/>
              </a:spcBef>
              <a:spcAft>
                <a:spcPts val="0"/>
              </a:spcAft>
              <a:buSzPct val="117647"/>
              <a:buNone/>
            </a:pPr>
            <a:r>
              <a:rPr b="0" i="0" lang="en-US">
                <a:latin typeface="Arial"/>
                <a:ea typeface="Arial"/>
                <a:cs typeface="Arial"/>
                <a:sym typeface="Arial"/>
              </a:rPr>
              <a:t>1.3  Inefficiency:</a:t>
            </a:r>
            <a:endParaRPr/>
          </a:p>
          <a:p>
            <a:pPr indent="0" lvl="0" marL="0" rtl="0" algn="l">
              <a:lnSpc>
                <a:spcPct val="90000"/>
              </a:lnSpc>
              <a:spcBef>
                <a:spcPts val="1000"/>
              </a:spcBef>
              <a:spcAft>
                <a:spcPts val="0"/>
              </a:spcAft>
              <a:buSzPct val="117647"/>
              <a:buNone/>
            </a:pPr>
            <a:r>
              <a:rPr b="0" i="0" lang="en-US">
                <a:latin typeface="Arial"/>
                <a:ea typeface="Arial"/>
                <a:cs typeface="Arial"/>
                <a:sym typeface="Arial"/>
              </a:rPr>
              <a:t>Poor database design can result in slower query performance and increased storage requirements. </a:t>
            </a:r>
            <a:endParaRPr/>
          </a:p>
          <a:p>
            <a:pPr indent="0" lvl="0" marL="0" rtl="0" algn="l">
              <a:lnSpc>
                <a:spcPct val="90000"/>
              </a:lnSpc>
              <a:spcBef>
                <a:spcPts val="1000"/>
              </a:spcBef>
              <a:spcAft>
                <a:spcPts val="0"/>
              </a:spcAft>
              <a:buSzPct val="117647"/>
              <a:buNone/>
            </a:pPr>
            <a:r>
              <a:rPr b="0" i="0" lang="en-US">
                <a:latin typeface="Arial"/>
                <a:ea typeface="Arial"/>
                <a:cs typeface="Arial"/>
                <a:sym typeface="Arial"/>
              </a:rPr>
              <a:t>1.4  Complexity:</a:t>
            </a:r>
            <a:endParaRPr/>
          </a:p>
          <a:p>
            <a:pPr indent="0" lvl="0" marL="0" rtl="0" algn="l">
              <a:lnSpc>
                <a:spcPct val="90000"/>
              </a:lnSpc>
              <a:spcBef>
                <a:spcPts val="1000"/>
              </a:spcBef>
              <a:spcAft>
                <a:spcPts val="0"/>
              </a:spcAft>
              <a:buSzPct val="117647"/>
              <a:buNone/>
            </a:pPr>
            <a:r>
              <a:rPr b="0" i="0" lang="en-US">
                <a:latin typeface="Arial"/>
                <a:ea typeface="Arial"/>
                <a:cs typeface="Arial"/>
                <a:sym typeface="Arial"/>
              </a:rPr>
              <a:t>A complex database schema can be difficult to understand and maintain, leading to errors and inefficiencies.</a:t>
            </a:r>
            <a:endParaRPr/>
          </a:p>
          <a:p>
            <a:pPr indent="0" lvl="0" marL="0" rtl="0" algn="l">
              <a:lnSpc>
                <a:spcPct val="90000"/>
              </a:lnSpc>
              <a:spcBef>
                <a:spcPts val="1000"/>
              </a:spcBef>
              <a:spcAft>
                <a:spcPts val="0"/>
              </a:spcAft>
              <a:buSzPct val="117647"/>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graphicFrame>
        <p:nvGraphicFramePr>
          <p:cNvPr id="331" name="Google Shape;331;p93"/>
          <p:cNvGraphicFramePr/>
          <p:nvPr/>
        </p:nvGraphicFramePr>
        <p:xfrm>
          <a:off x="1779611" y="228601"/>
          <a:ext cx="3000000" cy="3000000"/>
        </p:xfrm>
        <a:graphic>
          <a:graphicData uri="http://schemas.openxmlformats.org/drawingml/2006/table">
            <a:tbl>
              <a:tblPr bandRow="1" firstRow="1">
                <a:noFill/>
                <a:tableStyleId>{4E2D6EA3-3E4D-4792-853B-0BB4C45B98AC}</a:tableStyleId>
              </a:tblPr>
              <a:tblGrid>
                <a:gridCol w="2089575"/>
                <a:gridCol w="2089575"/>
                <a:gridCol w="2089575"/>
                <a:gridCol w="2089575"/>
              </a:tblGrid>
              <a:tr h="417450">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dk1"/>
                          </a:solidFill>
                        </a:rPr>
                        <a:t>S_id</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dk1"/>
                          </a:solidFill>
                        </a:rPr>
                        <a:t>S_name</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dk1"/>
                          </a:solidFill>
                        </a:rPr>
                        <a:t>S_address</a:t>
                      </a:r>
                      <a:endParaRPr sz="2000" u="none" cap="none" strike="noStrike">
                        <a:solidFill>
                          <a:schemeClr val="dk1"/>
                        </a:solidFill>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solidFill>
                            <a:schemeClr val="dk1"/>
                          </a:solidFill>
                        </a:rPr>
                        <a:t>Subject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174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401</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Adam</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Noida</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Biology</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174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402</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Alex</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Panipat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Maths</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174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403</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Stuart</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Jammu</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Maths</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r h="4174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404</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Adam</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Noida</a:t>
                      </a:r>
                      <a:endParaRPr sz="18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Physics</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2F2F2"/>
                    </a:solidFill>
                  </a:tcPr>
                </a:tc>
              </a:tr>
            </a:tbl>
          </a:graphicData>
        </a:graphic>
      </p:graphicFrame>
      <p:sp>
        <p:nvSpPr>
          <p:cNvPr id="332" name="Google Shape;332;p93"/>
          <p:cNvSpPr txBox="1"/>
          <p:nvPr/>
        </p:nvSpPr>
        <p:spPr>
          <a:xfrm>
            <a:off x="564874" y="2683146"/>
            <a:ext cx="11062200" cy="3375900"/>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0"/>
              </a:spcBef>
              <a:spcAft>
                <a:spcPts val="0"/>
              </a:spcAft>
              <a:buClr>
                <a:srgbClr val="C00000"/>
              </a:buClr>
              <a:buSzPts val="2000"/>
              <a:buFont typeface="Noto Sans Symbols"/>
              <a:buChar char="✔"/>
            </a:pPr>
            <a:r>
              <a:rPr b="0" i="0" lang="en-US" sz="2000" u="none" cap="none" strike="noStrike">
                <a:solidFill>
                  <a:srgbClr val="FF0000"/>
                </a:solidFill>
                <a:latin typeface="Bookman Old Style"/>
                <a:ea typeface="Bookman Old Style"/>
                <a:cs typeface="Bookman Old Style"/>
                <a:sym typeface="Bookman Old Style"/>
              </a:rPr>
              <a:t>Updation Anomaly</a:t>
            </a:r>
            <a:r>
              <a:rPr b="0" i="0" lang="en-US" sz="2000" u="none" cap="none" strike="noStrike">
                <a:solidFill>
                  <a:srgbClr val="0000FF"/>
                </a:solidFill>
                <a:latin typeface="Bookman Old Style"/>
                <a:ea typeface="Bookman Old Style"/>
                <a:cs typeface="Bookman Old Style"/>
                <a:sym typeface="Bookman Old Style"/>
              </a:rPr>
              <a:t>: To update address of student to occurs twice (or) more than twice in a table we have to update address column in all the rows else the data will come inconsistent.</a:t>
            </a:r>
            <a:endParaRPr b="0" i="0" sz="1400" u="none" cap="none" strike="noStrike">
              <a:solidFill>
                <a:srgbClr val="000000"/>
              </a:solidFill>
              <a:latin typeface="Arial"/>
              <a:ea typeface="Arial"/>
              <a:cs typeface="Arial"/>
              <a:sym typeface="Arial"/>
            </a:endParaRPr>
          </a:p>
          <a:p>
            <a:pPr indent="-215900" lvl="0" marL="457200" marR="0" rtl="0" algn="just">
              <a:lnSpc>
                <a:spcPct val="90000"/>
              </a:lnSpc>
              <a:spcBef>
                <a:spcPts val="1000"/>
              </a:spcBef>
              <a:spcAft>
                <a:spcPts val="0"/>
              </a:spcAft>
              <a:buClr>
                <a:srgbClr val="C00000"/>
              </a:buClr>
              <a:buSzPts val="2000"/>
              <a:buFont typeface="Noto Sans Symbols"/>
              <a:buNone/>
            </a:pPr>
            <a:r>
              <a:t/>
            </a:r>
            <a:endParaRPr b="0" i="0" sz="20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1000"/>
              </a:spcBef>
              <a:spcAft>
                <a:spcPts val="0"/>
              </a:spcAft>
              <a:buClr>
                <a:srgbClr val="C00000"/>
              </a:buClr>
              <a:buSzPts val="2000"/>
              <a:buFont typeface="Noto Sans Symbols"/>
              <a:buChar char="✔"/>
            </a:pPr>
            <a:r>
              <a:rPr b="0" i="0" lang="en-US" sz="2000" u="none" cap="none" strike="noStrike">
                <a:solidFill>
                  <a:srgbClr val="FF0000"/>
                </a:solidFill>
                <a:latin typeface="Bookman Old Style"/>
                <a:ea typeface="Bookman Old Style"/>
                <a:cs typeface="Bookman Old Style"/>
                <a:sym typeface="Bookman Old Style"/>
              </a:rPr>
              <a:t>Insertion Anomaly</a:t>
            </a:r>
            <a:r>
              <a:rPr b="0" i="0" lang="en-US" sz="2000" u="none" cap="none" strike="noStrike">
                <a:solidFill>
                  <a:srgbClr val="0000FF"/>
                </a:solidFill>
                <a:latin typeface="Bookman Old Style"/>
                <a:ea typeface="Bookman Old Style"/>
                <a:cs typeface="Bookman Old Style"/>
                <a:sym typeface="Bookman Old Style"/>
              </a:rPr>
              <a:t>: Suppose for a student new admission, we have s_id, s_name, s_address of a student but the student has not opted for any subject then we have to insert null for the subject which leads to insertion anomalies.</a:t>
            </a:r>
            <a:endParaRPr b="0" i="0" sz="1400" u="none" cap="none" strike="noStrike">
              <a:solidFill>
                <a:srgbClr val="000000"/>
              </a:solidFill>
              <a:latin typeface="Arial"/>
              <a:ea typeface="Arial"/>
              <a:cs typeface="Arial"/>
              <a:sym typeface="Arial"/>
            </a:endParaRPr>
          </a:p>
          <a:p>
            <a:pPr indent="-215900" lvl="0" marL="457200" marR="0" rtl="0" algn="just">
              <a:lnSpc>
                <a:spcPct val="90000"/>
              </a:lnSpc>
              <a:spcBef>
                <a:spcPts val="1000"/>
              </a:spcBef>
              <a:spcAft>
                <a:spcPts val="0"/>
              </a:spcAft>
              <a:buClr>
                <a:srgbClr val="C00000"/>
              </a:buClr>
              <a:buSzPts val="2000"/>
              <a:buFont typeface="Noto Sans Symbols"/>
              <a:buNone/>
            </a:pPr>
            <a:r>
              <a:t/>
            </a:r>
            <a:endParaRPr b="0" i="0" sz="20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1000"/>
              </a:spcBef>
              <a:spcAft>
                <a:spcPts val="0"/>
              </a:spcAft>
              <a:buClr>
                <a:srgbClr val="C00000"/>
              </a:buClr>
              <a:buSzPts val="2000"/>
              <a:buFont typeface="Noto Sans Symbols"/>
              <a:buChar char="✔"/>
            </a:pPr>
            <a:r>
              <a:rPr b="0" i="0" lang="en-US" sz="2000" u="none" cap="none" strike="noStrike">
                <a:solidFill>
                  <a:srgbClr val="FF0000"/>
                </a:solidFill>
                <a:latin typeface="Bookman Old Style"/>
                <a:ea typeface="Bookman Old Style"/>
                <a:cs typeface="Bookman Old Style"/>
                <a:sym typeface="Bookman Old Style"/>
              </a:rPr>
              <a:t>Deletion Anomaly</a:t>
            </a:r>
            <a:r>
              <a:rPr b="0" i="0" lang="en-US" sz="2000" u="none" cap="none" strike="noStrike">
                <a:solidFill>
                  <a:srgbClr val="0000FF"/>
                </a:solidFill>
                <a:latin typeface="Bookman Old Style"/>
                <a:ea typeface="Bookman Old Style"/>
                <a:cs typeface="Bookman Old Style"/>
                <a:sym typeface="Bookman Old Style"/>
              </a:rPr>
              <a:t>: If s_id = 401 has only one subject and temporarily drop it when we delete that row entire student record will be deleted along with it.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94"/>
          <p:cNvSpPr txBox="1"/>
          <p:nvPr/>
        </p:nvSpPr>
        <p:spPr>
          <a:xfrm>
            <a:off x="964096" y="2494302"/>
            <a:ext cx="10227300" cy="16317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00000"/>
              </a:lnSpc>
              <a:spcBef>
                <a:spcPts val="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The term </a:t>
            </a:r>
            <a:r>
              <a:rPr b="0" i="0" lang="en-US" sz="2000" u="none" cap="none" strike="noStrike">
                <a:solidFill>
                  <a:srgbClr val="FF0000"/>
                </a:solidFill>
                <a:latin typeface="Bookman Old Style"/>
                <a:ea typeface="Bookman Old Style"/>
                <a:cs typeface="Bookman Old Style"/>
                <a:sym typeface="Bookman Old Style"/>
              </a:rPr>
              <a:t>Normalization </a:t>
            </a:r>
            <a:r>
              <a:rPr b="0" i="0" lang="en-US" sz="2000" u="none" cap="none" strike="noStrike">
                <a:solidFill>
                  <a:srgbClr val="0000FF"/>
                </a:solidFill>
                <a:latin typeface="Bookman Old Style"/>
                <a:ea typeface="Bookman Old Style"/>
                <a:cs typeface="Bookman Old Style"/>
                <a:sym typeface="Bookman Old Style"/>
              </a:rPr>
              <a:t>comes from the concept of normal form which describe how to organize the data in the database.</a:t>
            </a:r>
            <a:endParaRPr b="0" i="0" sz="1400" u="none" cap="none" strike="noStrike">
              <a:solidFill>
                <a:srgbClr val="000000"/>
              </a:solidFill>
              <a:latin typeface="Arial"/>
              <a:ea typeface="Arial"/>
              <a:cs typeface="Arial"/>
              <a:sym typeface="Arial"/>
            </a:endParaRPr>
          </a:p>
          <a:p>
            <a:pPr indent="-215900" lvl="0" marL="342900" marR="0" rtl="0" algn="just">
              <a:lnSpc>
                <a:spcPct val="100000"/>
              </a:lnSpc>
              <a:spcBef>
                <a:spcPts val="0"/>
              </a:spcBef>
              <a:spcAft>
                <a:spcPts val="0"/>
              </a:spcAft>
              <a:buClr>
                <a:srgbClr val="C00000"/>
              </a:buClr>
              <a:buSzPts val="2000"/>
              <a:buFont typeface="Noto Sans Symbols"/>
              <a:buNone/>
            </a:pPr>
            <a:r>
              <a:t/>
            </a:r>
            <a:endParaRPr b="0" i="0" sz="2000" u="none" cap="none" strike="noStrike">
              <a:solidFill>
                <a:srgbClr val="0000FF"/>
              </a:solidFill>
              <a:latin typeface="Bookman Old Style"/>
              <a:ea typeface="Bookman Old Style"/>
              <a:cs typeface="Bookman Old Style"/>
              <a:sym typeface="Bookman Old Style"/>
            </a:endParaRPr>
          </a:p>
          <a:p>
            <a:pPr indent="-342900" lvl="0" marL="342900" marR="0" rtl="0" algn="just">
              <a:lnSpc>
                <a:spcPct val="100000"/>
              </a:lnSpc>
              <a:spcBef>
                <a:spcPts val="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Normal Forms were developed around the concept of table based on relational database.</a:t>
            </a:r>
            <a:endParaRPr b="0" i="0" sz="1400" u="none" cap="none" strike="noStrike">
              <a:solidFill>
                <a:srgbClr val="000000"/>
              </a:solidFill>
              <a:latin typeface="Arial"/>
              <a:ea typeface="Arial"/>
              <a:cs typeface="Arial"/>
              <a:sym typeface="Arial"/>
            </a:endParaRPr>
          </a:p>
        </p:txBody>
      </p:sp>
      <p:sp>
        <p:nvSpPr>
          <p:cNvPr id="338" name="Google Shape;338;p94"/>
          <p:cNvSpPr txBox="1"/>
          <p:nvPr/>
        </p:nvSpPr>
        <p:spPr>
          <a:xfrm>
            <a:off x="4096578" y="752753"/>
            <a:ext cx="3892826" cy="78781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NORMAL FORMS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95"/>
          <p:cNvSpPr txBox="1"/>
          <p:nvPr>
            <p:ph idx="1" type="body"/>
          </p:nvPr>
        </p:nvSpPr>
        <p:spPr>
          <a:xfrm>
            <a:off x="3066221" y="3060801"/>
            <a:ext cx="6059557" cy="3201303"/>
          </a:xfrm>
          <a:prstGeom prst="rect">
            <a:avLst/>
          </a:prstGeom>
          <a:noFill/>
          <a:ln>
            <a:noFill/>
          </a:ln>
        </p:spPr>
        <p:txBody>
          <a:bodyPr anchorCtr="0" anchor="t" bIns="45700" lIns="91425" spcFirstLastPara="1" rIns="91425" wrap="square" tIns="45700">
            <a:normAutofit/>
          </a:bodyPr>
          <a:lstStyle/>
          <a:p>
            <a:pPr indent="-342900" lvl="0" marL="342900" rtl="0" algn="just">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a:ea typeface="Bookman Old Style"/>
                <a:cs typeface="Bookman Old Style"/>
                <a:sym typeface="Bookman Old Style"/>
              </a:rPr>
              <a:t>1NF (First Normal Form)</a:t>
            </a:r>
            <a:endParaRPr/>
          </a:p>
          <a:p>
            <a:pPr indent="-342900" lvl="0" marL="342900" rtl="0" algn="just">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a:ea typeface="Bookman Old Style"/>
                <a:cs typeface="Bookman Old Style"/>
                <a:sym typeface="Bookman Old Style"/>
              </a:rPr>
              <a:t>2NF (Second Normal Form)</a:t>
            </a:r>
            <a:endParaRPr/>
          </a:p>
          <a:p>
            <a:pPr indent="-342900" lvl="0" marL="342900" rtl="0" algn="just">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a:ea typeface="Bookman Old Style"/>
                <a:cs typeface="Bookman Old Style"/>
                <a:sym typeface="Bookman Old Style"/>
              </a:rPr>
              <a:t>3NF (Third Normal Form)</a:t>
            </a:r>
            <a:endParaRPr/>
          </a:p>
          <a:p>
            <a:pPr indent="-342900" lvl="0" marL="342900" rtl="0" algn="just">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a:ea typeface="Bookman Old Style"/>
                <a:cs typeface="Bookman Old Style"/>
                <a:sym typeface="Bookman Old Style"/>
              </a:rPr>
              <a:t>BCNF (Boyce-Codd Normal Form)</a:t>
            </a:r>
            <a:endParaRPr/>
          </a:p>
          <a:p>
            <a:pPr indent="-342900" lvl="0" marL="342900" rtl="0" algn="just">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a:ea typeface="Bookman Old Style"/>
                <a:cs typeface="Bookman Old Style"/>
                <a:sym typeface="Bookman Old Style"/>
              </a:rPr>
              <a:t>4NF (Fourth Normal Form)</a:t>
            </a:r>
            <a:endParaRPr/>
          </a:p>
          <a:p>
            <a:pPr indent="-342900" lvl="0" marL="342900" rtl="0" algn="just">
              <a:lnSpc>
                <a:spcPct val="150000"/>
              </a:lnSpc>
              <a:spcBef>
                <a:spcPts val="0"/>
              </a:spcBef>
              <a:spcAft>
                <a:spcPts val="0"/>
              </a:spcAft>
              <a:buClr>
                <a:srgbClr val="C00000"/>
              </a:buClr>
              <a:buSzPts val="1800"/>
              <a:buFont typeface="Noto Sans Symbols"/>
              <a:buChar char="✔"/>
            </a:pPr>
            <a:r>
              <a:rPr lang="en-US" sz="2000">
                <a:solidFill>
                  <a:srgbClr val="0000FF"/>
                </a:solidFill>
                <a:latin typeface="Bookman Old Style"/>
                <a:ea typeface="Bookman Old Style"/>
                <a:cs typeface="Bookman Old Style"/>
                <a:sym typeface="Bookman Old Style"/>
              </a:rPr>
              <a:t>5NF (Fifth Normal Form)</a:t>
            </a:r>
            <a:endParaRPr/>
          </a:p>
        </p:txBody>
      </p:sp>
      <p:sp>
        <p:nvSpPr>
          <p:cNvPr id="344" name="Google Shape;344;p95"/>
          <p:cNvSpPr txBox="1"/>
          <p:nvPr/>
        </p:nvSpPr>
        <p:spPr>
          <a:xfrm>
            <a:off x="5168262" y="2346221"/>
            <a:ext cx="1237839" cy="86177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Types</a:t>
            </a: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atabase Normalization :: Part 1 - Knoldus Blogs" id="345" name="Google Shape;345;p95"/>
          <p:cNvPicPr preferRelativeResize="0"/>
          <p:nvPr/>
        </p:nvPicPr>
        <p:blipFill rotWithShape="1">
          <a:blip r:embed="rId3">
            <a:alphaModFix/>
          </a:blip>
          <a:srcRect b="0" l="0" r="0" t="0"/>
          <a:stretch/>
        </p:blipFill>
        <p:spPr>
          <a:xfrm>
            <a:off x="1728277" y="96626"/>
            <a:ext cx="8154679" cy="238815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96"/>
          <p:cNvSpPr txBox="1"/>
          <p:nvPr/>
        </p:nvSpPr>
        <p:spPr>
          <a:xfrm>
            <a:off x="3511826" y="912175"/>
            <a:ext cx="5006009" cy="56915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UN-NORMALIZED FORM</a:t>
            </a:r>
            <a:endParaRPr b="0" i="0" sz="1400" u="none" cap="none" strike="noStrike">
              <a:solidFill>
                <a:srgbClr val="000000"/>
              </a:solidFill>
              <a:latin typeface="Arial"/>
              <a:ea typeface="Arial"/>
              <a:cs typeface="Arial"/>
              <a:sym typeface="Arial"/>
            </a:endParaRPr>
          </a:p>
        </p:txBody>
      </p:sp>
      <p:sp>
        <p:nvSpPr>
          <p:cNvPr id="351" name="Google Shape;351;p96"/>
          <p:cNvSpPr txBox="1"/>
          <p:nvPr/>
        </p:nvSpPr>
        <p:spPr>
          <a:xfrm>
            <a:off x="838200" y="1891950"/>
            <a:ext cx="10515600" cy="4351200"/>
          </a:xfrm>
          <a:prstGeom prst="rect">
            <a:avLst/>
          </a:prstGeom>
          <a:noFill/>
          <a:ln>
            <a:noFill/>
          </a:ln>
        </p:spPr>
        <p:txBody>
          <a:bodyPr anchorCtr="0" anchor="t" bIns="45700" lIns="91425" spcFirstLastPara="1" rIns="91425" wrap="square" tIns="45700">
            <a:normAutofit/>
          </a:bodyPr>
          <a:lstStyle/>
          <a:p>
            <a:pPr indent="-342900" lvl="0" marL="342900" marR="0" rtl="0" algn="just">
              <a:lnSpc>
                <a:spcPct val="150000"/>
              </a:lnSpc>
              <a:spcBef>
                <a:spcPts val="0"/>
              </a:spcBef>
              <a:spcAft>
                <a:spcPts val="0"/>
              </a:spcAft>
              <a:buClr>
                <a:srgbClr val="C00000"/>
              </a:buClr>
              <a:buSzPts val="18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If a table contains one or more repeating groups it is called </a:t>
            </a:r>
            <a:r>
              <a:rPr b="0" i="0" lang="en-US" sz="2000" u="none" cap="none" strike="noStrike">
                <a:solidFill>
                  <a:srgbClr val="FF0000"/>
                </a:solidFill>
                <a:latin typeface="Bookman Old Style"/>
                <a:ea typeface="Bookman Old Style"/>
                <a:cs typeface="Bookman Old Style"/>
                <a:sym typeface="Bookman Old Style"/>
              </a:rPr>
              <a:t>Un-Normalized </a:t>
            </a:r>
            <a:r>
              <a:rPr b="0" i="0" lang="en-US" sz="2000" u="none" cap="none" strike="noStrike">
                <a:solidFill>
                  <a:srgbClr val="0000FF"/>
                </a:solidFill>
                <a:latin typeface="Bookman Old Style"/>
                <a:ea typeface="Bookman Old Style"/>
                <a:cs typeface="Bookman Old Style"/>
                <a:sym typeface="Bookman Old Style"/>
              </a:rPr>
              <a:t>form.</a:t>
            </a:r>
            <a:endParaRPr b="0" i="0" sz="1400" u="none" cap="none" strike="noStrike">
              <a:solidFill>
                <a:srgbClr val="000000"/>
              </a:solidFill>
              <a:latin typeface="Arial"/>
              <a:ea typeface="Arial"/>
              <a:cs typeface="Arial"/>
              <a:sym typeface="Arial"/>
            </a:endParaRPr>
          </a:p>
          <a:p>
            <a:pPr indent="-228600" lvl="0" marL="457200" marR="0" rtl="0" algn="l">
              <a:lnSpc>
                <a:spcPct val="90000"/>
              </a:lnSpc>
              <a:spcBef>
                <a:spcPts val="1000"/>
              </a:spcBef>
              <a:spcAft>
                <a:spcPts val="0"/>
              </a:spcAft>
              <a:buClr>
                <a:schemeClr val="dk1"/>
              </a:buClr>
              <a:buSzPts val="1800"/>
              <a:buFont typeface="Arial"/>
              <a:buNone/>
            </a:pPr>
            <a:r>
              <a:t/>
            </a:r>
            <a:endParaRPr b="0" i="0" sz="2800" u="none" cap="none" strike="noStrike">
              <a:solidFill>
                <a:schemeClr val="dk1"/>
              </a:solidFill>
              <a:latin typeface="Calibri"/>
              <a:ea typeface="Calibri"/>
              <a:cs typeface="Calibri"/>
              <a:sym typeface="Calibri"/>
            </a:endParaRPr>
          </a:p>
        </p:txBody>
      </p:sp>
      <p:graphicFrame>
        <p:nvGraphicFramePr>
          <p:cNvPr id="352" name="Google Shape;352;p96"/>
          <p:cNvGraphicFramePr/>
          <p:nvPr/>
        </p:nvGraphicFramePr>
        <p:xfrm>
          <a:off x="3499336" y="3429000"/>
          <a:ext cx="3000000" cy="3000000"/>
        </p:xfrm>
        <a:graphic>
          <a:graphicData uri="http://schemas.openxmlformats.org/drawingml/2006/table">
            <a:tbl>
              <a:tblPr bandRow="1" firstRow="1">
                <a:noFill/>
                <a:tableStyleId>{7EF965AD-6275-42A0-8925-9014E7E402D4}</a:tableStyleId>
              </a:tblPr>
              <a:tblGrid>
                <a:gridCol w="2348575"/>
                <a:gridCol w="2348575"/>
              </a:tblGrid>
              <a:tr h="41607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Arial"/>
                          <a:ea typeface="Arial"/>
                          <a:cs typeface="Arial"/>
                          <a:sym typeface="Arial"/>
                        </a:rPr>
                        <a:t>Course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Arial"/>
                          <a:ea typeface="Arial"/>
                          <a:cs typeface="Arial"/>
                          <a:sym typeface="Arial"/>
                        </a:rPr>
                        <a:t>Content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6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Programming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C, Java, Python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1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Web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HTML, ASP, PHP</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97"/>
          <p:cNvSpPr txBox="1"/>
          <p:nvPr/>
        </p:nvSpPr>
        <p:spPr>
          <a:xfrm>
            <a:off x="2955235" y="624889"/>
            <a:ext cx="5840896" cy="6983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FIRST NORMAL FORM (1NF)</a:t>
            </a:r>
            <a:endParaRPr b="0" i="0" sz="1400" u="none" cap="none" strike="noStrike">
              <a:solidFill>
                <a:srgbClr val="000000"/>
              </a:solidFill>
              <a:latin typeface="Arial"/>
              <a:ea typeface="Arial"/>
              <a:cs typeface="Arial"/>
              <a:sym typeface="Arial"/>
            </a:endParaRPr>
          </a:p>
        </p:txBody>
      </p:sp>
      <p:sp>
        <p:nvSpPr>
          <p:cNvPr id="358" name="Google Shape;358;p97"/>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marR="0" rtl="0" algn="just">
              <a:lnSpc>
                <a:spcPct val="90000"/>
              </a:lnSpc>
              <a:spcBef>
                <a:spcPts val="10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A relation is said to be in First Normal Form </a:t>
            </a:r>
            <a:endParaRPr b="0" i="0" sz="1400" u="none" cap="none" strike="noStrike">
              <a:solidFill>
                <a:srgbClr val="000000"/>
              </a:solidFill>
              <a:latin typeface="Arial"/>
              <a:ea typeface="Arial"/>
              <a:cs typeface="Arial"/>
              <a:sym typeface="Arial"/>
            </a:endParaRPr>
          </a:p>
          <a:p>
            <a:pPr indent="0" lvl="0" marL="114300" marR="0" rtl="0" algn="just">
              <a:lnSpc>
                <a:spcPct val="90000"/>
              </a:lnSpc>
              <a:spcBef>
                <a:spcPts val="1000"/>
              </a:spcBef>
              <a:spcAft>
                <a:spcPts val="0"/>
              </a:spcAft>
              <a:buClr>
                <a:srgbClr val="C00000"/>
              </a:buClr>
              <a:buSzPts val="2000"/>
              <a:buFont typeface="Arial"/>
              <a:buNone/>
            </a:pPr>
            <a:r>
              <a:t/>
            </a:r>
            <a:endParaRPr b="0" i="0" sz="2000" u="none" cap="none" strike="noStrike">
              <a:solidFill>
                <a:srgbClr val="0000FF"/>
              </a:solidFill>
              <a:latin typeface="Bookman Old Style"/>
              <a:ea typeface="Bookman Old Style"/>
              <a:cs typeface="Bookman Old Style"/>
              <a:sym typeface="Bookman Old Style"/>
            </a:endParaRPr>
          </a:p>
          <a:p>
            <a:pPr indent="-342900" lvl="1" marL="914400" marR="0" rtl="0" algn="just">
              <a:lnSpc>
                <a:spcPct val="90000"/>
              </a:lnSpc>
              <a:spcBef>
                <a:spcPts val="5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If and only if all the attributes of relation are </a:t>
            </a:r>
            <a:r>
              <a:rPr b="0" i="0" lang="en-US" sz="2000" u="none" cap="none" strike="noStrike">
                <a:solidFill>
                  <a:srgbClr val="FF0000"/>
                </a:solidFill>
                <a:latin typeface="Bookman Old Style"/>
                <a:ea typeface="Bookman Old Style"/>
                <a:cs typeface="Bookman Old Style"/>
                <a:sym typeface="Bookman Old Style"/>
              </a:rPr>
              <a:t>atomic </a:t>
            </a:r>
            <a:r>
              <a:rPr b="0" i="0" lang="en-US" sz="2000" u="none" cap="none" strike="noStrike">
                <a:solidFill>
                  <a:srgbClr val="0000FF"/>
                </a:solidFill>
                <a:latin typeface="Bookman Old Style"/>
                <a:ea typeface="Bookman Old Style"/>
                <a:cs typeface="Bookman Old Style"/>
                <a:sym typeface="Bookman Old Style"/>
              </a:rPr>
              <a:t>(Single valued) in nature.</a:t>
            </a:r>
            <a:endParaRPr b="0" i="0" sz="1400" u="none" cap="none" strike="noStrike">
              <a:solidFill>
                <a:srgbClr val="000000"/>
              </a:solidFill>
              <a:latin typeface="Arial"/>
              <a:ea typeface="Arial"/>
              <a:cs typeface="Arial"/>
              <a:sym typeface="Arial"/>
            </a:endParaRPr>
          </a:p>
          <a:p>
            <a:pPr indent="-342900" lvl="1" marL="914400" marR="0" rtl="0" algn="just">
              <a:lnSpc>
                <a:spcPct val="90000"/>
              </a:lnSpc>
              <a:spcBef>
                <a:spcPts val="5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Must not contain any multi valued (or) composite attributes.</a:t>
            </a:r>
            <a:endParaRPr b="0" i="0" sz="1400" u="none" cap="none" strike="noStrike">
              <a:solidFill>
                <a:srgbClr val="000000"/>
              </a:solidFill>
              <a:latin typeface="Arial"/>
              <a:ea typeface="Arial"/>
              <a:cs typeface="Arial"/>
              <a:sym typeface="Arial"/>
            </a:endParaRPr>
          </a:p>
          <a:p>
            <a:pPr indent="0" lvl="1" marL="457200" marR="0" rtl="0" algn="just">
              <a:lnSpc>
                <a:spcPct val="90000"/>
              </a:lnSpc>
              <a:spcBef>
                <a:spcPts val="500"/>
              </a:spcBef>
              <a:spcAft>
                <a:spcPts val="0"/>
              </a:spcAft>
              <a:buClr>
                <a:schemeClr val="dk1"/>
              </a:buClr>
              <a:buSzPts val="1800"/>
              <a:buFont typeface="Arial"/>
              <a:buNone/>
            </a:pPr>
            <a:r>
              <a:t/>
            </a:r>
            <a:endParaRPr b="0" i="0" sz="2800" u="none" cap="none" strike="noStrike">
              <a:solidFill>
                <a:schemeClr val="dk1"/>
              </a:solidFill>
              <a:latin typeface="Calibri"/>
              <a:ea typeface="Calibri"/>
              <a:cs typeface="Calibri"/>
              <a:sym typeface="Calibri"/>
            </a:endParaRPr>
          </a:p>
        </p:txBody>
      </p:sp>
      <p:graphicFrame>
        <p:nvGraphicFramePr>
          <p:cNvPr id="359" name="Google Shape;359;p97"/>
          <p:cNvGraphicFramePr/>
          <p:nvPr/>
        </p:nvGraphicFramePr>
        <p:xfrm>
          <a:off x="3109155" y="4279589"/>
          <a:ext cx="3000000" cy="3000000"/>
        </p:xfrm>
        <a:graphic>
          <a:graphicData uri="http://schemas.openxmlformats.org/drawingml/2006/table">
            <a:tbl>
              <a:tblPr bandRow="1" firstRow="1">
                <a:noFill/>
                <a:tableStyleId>{7EF965AD-6275-42A0-8925-9014E7E402D4}</a:tableStyleId>
              </a:tblPr>
              <a:tblGrid>
                <a:gridCol w="2553225"/>
                <a:gridCol w="2348575"/>
              </a:tblGrid>
              <a:tr h="416075">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Arial"/>
                          <a:ea typeface="Arial"/>
                          <a:cs typeface="Arial"/>
                          <a:sym typeface="Arial"/>
                        </a:rPr>
                        <a:t>Course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Arial"/>
                          <a:ea typeface="Arial"/>
                          <a:cs typeface="Arial"/>
                          <a:sym typeface="Arial"/>
                        </a:rPr>
                        <a:t>Content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362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Programming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C, Java, Python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116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Web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HTML, ASP, PHP</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98"/>
          <p:cNvSpPr txBox="1"/>
          <p:nvPr/>
        </p:nvSpPr>
        <p:spPr>
          <a:xfrm>
            <a:off x="497635" y="260648"/>
            <a:ext cx="10803156" cy="6480720"/>
          </a:xfrm>
          <a:prstGeom prst="rect">
            <a:avLst/>
          </a:prstGeom>
          <a:noFill/>
          <a:ln>
            <a:noFill/>
          </a:ln>
        </p:spPr>
        <p:txBody>
          <a:bodyPr anchorCtr="0" anchor="t" bIns="45700" lIns="91425" spcFirstLastPara="1" rIns="91425" wrap="square" tIns="45700">
            <a:normAutofit/>
          </a:bodyPr>
          <a:lstStyle/>
          <a:p>
            <a:pPr indent="-342900" lvl="1" marL="914400" marR="0" rtl="0" algn="just">
              <a:lnSpc>
                <a:spcPct val="90000"/>
              </a:lnSpc>
              <a:spcBef>
                <a:spcPts val="5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This relation consists of multi-values. Hence it is not in first normal form.</a:t>
            </a:r>
            <a:endParaRPr b="0" i="0" sz="1400" u="none" cap="none" strike="noStrike">
              <a:solidFill>
                <a:srgbClr val="000000"/>
              </a:solidFill>
              <a:latin typeface="Arial"/>
              <a:ea typeface="Arial"/>
              <a:cs typeface="Arial"/>
              <a:sym typeface="Arial"/>
            </a:endParaRPr>
          </a:p>
          <a:p>
            <a:pPr indent="-342900" lvl="1" marL="914400" marR="0" rtl="0" algn="just">
              <a:lnSpc>
                <a:spcPct val="90000"/>
              </a:lnSpc>
              <a:spcBef>
                <a:spcPts val="5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The multi-values are eliminated and are written separately for each name (i.e.) multi-values are written atomic.</a:t>
            </a:r>
            <a:endParaRPr b="0" i="0" sz="1400" u="none" cap="none" strike="noStrike">
              <a:solidFill>
                <a:srgbClr val="000000"/>
              </a:solidFill>
              <a:latin typeface="Arial"/>
              <a:ea typeface="Arial"/>
              <a:cs typeface="Arial"/>
              <a:sym typeface="Arial"/>
            </a:endParaRPr>
          </a:p>
          <a:p>
            <a:pPr indent="-342900" lvl="1" marL="914400" marR="0" rtl="0" algn="just">
              <a:lnSpc>
                <a:spcPct val="90000"/>
              </a:lnSpc>
              <a:spcBef>
                <a:spcPts val="5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The table look like, after normalizing,</a:t>
            </a:r>
            <a:endParaRPr b="0" i="0" sz="1400" u="none" cap="none" strike="noStrike">
              <a:solidFill>
                <a:srgbClr val="000000"/>
              </a:solidFill>
              <a:latin typeface="Arial"/>
              <a:ea typeface="Arial"/>
              <a:cs typeface="Arial"/>
              <a:sym typeface="Arial"/>
            </a:endParaRPr>
          </a:p>
          <a:p>
            <a:pPr indent="-228600" lvl="0" marL="457200" marR="0" rtl="0" algn="just">
              <a:lnSpc>
                <a:spcPct val="90000"/>
              </a:lnSpc>
              <a:spcBef>
                <a:spcPts val="1000"/>
              </a:spcBef>
              <a:spcAft>
                <a:spcPts val="0"/>
              </a:spcAft>
              <a:buClr>
                <a:schemeClr val="dk1"/>
              </a:buClr>
              <a:buSzPts val="1800"/>
              <a:buFont typeface="Arial"/>
              <a:buNone/>
            </a:pPr>
            <a:r>
              <a:t/>
            </a:r>
            <a:endParaRPr b="0" i="0" sz="2400" u="none" cap="none" strike="noStrike">
              <a:solidFill>
                <a:schemeClr val="dk1"/>
              </a:solidFill>
              <a:latin typeface="Calibri"/>
              <a:ea typeface="Calibri"/>
              <a:cs typeface="Calibri"/>
              <a:sym typeface="Calibri"/>
            </a:endParaRPr>
          </a:p>
          <a:p>
            <a:pPr indent="-228600" lvl="0" marL="457200" marR="0" rtl="0" algn="just">
              <a:lnSpc>
                <a:spcPct val="90000"/>
              </a:lnSpc>
              <a:spcBef>
                <a:spcPts val="1000"/>
              </a:spcBef>
              <a:spcAft>
                <a:spcPts val="0"/>
              </a:spcAft>
              <a:buClr>
                <a:schemeClr val="dk1"/>
              </a:buClr>
              <a:buSzPts val="1800"/>
              <a:buFont typeface="Arial"/>
              <a:buNone/>
            </a:pPr>
            <a:r>
              <a:t/>
            </a:r>
            <a:endParaRPr b="0" i="0" sz="2400" u="none" cap="none" strike="noStrike">
              <a:solidFill>
                <a:schemeClr val="dk1"/>
              </a:solidFill>
              <a:latin typeface="Calibri"/>
              <a:ea typeface="Calibri"/>
              <a:cs typeface="Calibri"/>
              <a:sym typeface="Calibri"/>
            </a:endParaRPr>
          </a:p>
          <a:p>
            <a:pPr indent="-228600" lvl="0" marL="457200" marR="0" rtl="0" algn="just">
              <a:lnSpc>
                <a:spcPct val="90000"/>
              </a:lnSpc>
              <a:spcBef>
                <a:spcPts val="1000"/>
              </a:spcBef>
              <a:spcAft>
                <a:spcPts val="0"/>
              </a:spcAft>
              <a:buClr>
                <a:schemeClr val="dk1"/>
              </a:buClr>
              <a:buSzPts val="1800"/>
              <a:buFont typeface="Arial"/>
              <a:buNone/>
            </a:pPr>
            <a:r>
              <a:t/>
            </a:r>
            <a:endParaRPr b="0" i="0" sz="2400" u="none" cap="none" strike="noStrike">
              <a:solidFill>
                <a:schemeClr val="dk1"/>
              </a:solidFill>
              <a:latin typeface="Calibri"/>
              <a:ea typeface="Calibri"/>
              <a:cs typeface="Calibri"/>
              <a:sym typeface="Calibri"/>
            </a:endParaRPr>
          </a:p>
          <a:p>
            <a:pPr indent="-228600" lvl="0" marL="457200" marR="0" rtl="0" algn="just">
              <a:lnSpc>
                <a:spcPct val="90000"/>
              </a:lnSpc>
              <a:spcBef>
                <a:spcPts val="1000"/>
              </a:spcBef>
              <a:spcAft>
                <a:spcPts val="0"/>
              </a:spcAft>
              <a:buClr>
                <a:schemeClr val="dk1"/>
              </a:buClr>
              <a:buSzPts val="1800"/>
              <a:buFont typeface="Arial"/>
              <a:buNone/>
            </a:pPr>
            <a:r>
              <a:t/>
            </a:r>
            <a:endParaRPr b="0" i="0" sz="2400" u="none" cap="none" strike="noStrike">
              <a:solidFill>
                <a:schemeClr val="dk1"/>
              </a:solidFill>
              <a:latin typeface="Calibri"/>
              <a:ea typeface="Calibri"/>
              <a:cs typeface="Calibri"/>
              <a:sym typeface="Calibri"/>
            </a:endParaRPr>
          </a:p>
          <a:p>
            <a:pPr indent="-228600" lvl="0" marL="457200" marR="0" rtl="0" algn="just">
              <a:lnSpc>
                <a:spcPct val="90000"/>
              </a:lnSpc>
              <a:spcBef>
                <a:spcPts val="1000"/>
              </a:spcBef>
              <a:spcAft>
                <a:spcPts val="0"/>
              </a:spcAft>
              <a:buClr>
                <a:schemeClr val="dk1"/>
              </a:buClr>
              <a:buSzPts val="1800"/>
              <a:buFont typeface="Arial"/>
              <a:buNone/>
            </a:pPr>
            <a:r>
              <a:t/>
            </a:r>
            <a:endParaRPr b="0" i="0" sz="2400" u="none" cap="none" strike="noStrike">
              <a:solidFill>
                <a:schemeClr val="dk1"/>
              </a:solidFill>
              <a:latin typeface="Calibri"/>
              <a:ea typeface="Calibri"/>
              <a:cs typeface="Calibri"/>
              <a:sym typeface="Calibri"/>
            </a:endParaRPr>
          </a:p>
          <a:p>
            <a:pPr indent="-228600" lvl="0" marL="457200" marR="0" rtl="0" algn="just">
              <a:lnSpc>
                <a:spcPct val="90000"/>
              </a:lnSpc>
              <a:spcBef>
                <a:spcPts val="1000"/>
              </a:spcBef>
              <a:spcAft>
                <a:spcPts val="0"/>
              </a:spcAft>
              <a:buClr>
                <a:schemeClr val="dk1"/>
              </a:buClr>
              <a:buSzPts val="1800"/>
              <a:buFont typeface="Arial"/>
              <a:buNone/>
            </a:pPr>
            <a:r>
              <a:t/>
            </a:r>
            <a:endParaRPr b="0" i="0" sz="2400" u="none" cap="none" strike="noStrike">
              <a:solidFill>
                <a:schemeClr val="dk1"/>
              </a:solidFill>
              <a:latin typeface="Calibri"/>
              <a:ea typeface="Calibri"/>
              <a:cs typeface="Calibri"/>
              <a:sym typeface="Calibri"/>
            </a:endParaRPr>
          </a:p>
          <a:p>
            <a:pPr indent="-215900" lvl="1" marL="914400" marR="0" rtl="0" algn="just">
              <a:lnSpc>
                <a:spcPct val="90000"/>
              </a:lnSpc>
              <a:spcBef>
                <a:spcPts val="500"/>
              </a:spcBef>
              <a:spcAft>
                <a:spcPts val="0"/>
              </a:spcAft>
              <a:buClr>
                <a:srgbClr val="C00000"/>
              </a:buClr>
              <a:buSzPts val="2000"/>
              <a:buFont typeface="Noto Sans Symbols"/>
              <a:buNone/>
            </a:pPr>
            <a:r>
              <a:t/>
            </a:r>
            <a:endParaRPr b="0" i="0" sz="2000" u="none" cap="none" strike="noStrike">
              <a:solidFill>
                <a:srgbClr val="0000FF"/>
              </a:solidFill>
              <a:latin typeface="Bookman Old Style"/>
              <a:ea typeface="Bookman Old Style"/>
              <a:cs typeface="Bookman Old Style"/>
              <a:sym typeface="Bookman Old Style"/>
            </a:endParaRPr>
          </a:p>
          <a:p>
            <a:pPr indent="0" lvl="1" marL="571500" marR="0" rtl="0" algn="just">
              <a:lnSpc>
                <a:spcPct val="90000"/>
              </a:lnSpc>
              <a:spcBef>
                <a:spcPts val="500"/>
              </a:spcBef>
              <a:spcAft>
                <a:spcPts val="0"/>
              </a:spcAft>
              <a:buClr>
                <a:srgbClr val="C00000"/>
              </a:buClr>
              <a:buSzPts val="2000"/>
              <a:buFont typeface="Arial"/>
              <a:buNone/>
            </a:pPr>
            <a:r>
              <a:t/>
            </a:r>
            <a:endParaRPr b="0" i="0" sz="2000" u="none" cap="none" strike="noStrike">
              <a:solidFill>
                <a:srgbClr val="0000FF"/>
              </a:solidFill>
              <a:latin typeface="Bookman Old Style"/>
              <a:ea typeface="Bookman Old Style"/>
              <a:cs typeface="Bookman Old Style"/>
              <a:sym typeface="Bookman Old Style"/>
            </a:endParaRPr>
          </a:p>
          <a:p>
            <a:pPr indent="-342900" lvl="1" marL="914400" marR="0" rtl="0" algn="just">
              <a:lnSpc>
                <a:spcPct val="90000"/>
              </a:lnSpc>
              <a:spcBef>
                <a:spcPts val="5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This 1NF allows data redundancy and there will be many column with same data in multiple rows but each row as a whole will be unique.</a:t>
            </a:r>
            <a:endParaRPr b="0" i="0" sz="1400" u="none" cap="none" strike="noStrike">
              <a:solidFill>
                <a:srgbClr val="000000"/>
              </a:solidFill>
              <a:latin typeface="Arial"/>
              <a:ea typeface="Arial"/>
              <a:cs typeface="Arial"/>
              <a:sym typeface="Arial"/>
            </a:endParaRPr>
          </a:p>
          <a:p>
            <a:pPr indent="-342900" lvl="1" marL="914400" marR="0" rtl="0" algn="just">
              <a:lnSpc>
                <a:spcPct val="90000"/>
              </a:lnSpc>
              <a:spcBef>
                <a:spcPts val="5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It is used in most small to medium application.</a:t>
            </a:r>
            <a:endParaRPr b="0" i="0" sz="1400" u="none" cap="none" strike="noStrike">
              <a:solidFill>
                <a:srgbClr val="000000"/>
              </a:solidFill>
              <a:latin typeface="Arial"/>
              <a:ea typeface="Arial"/>
              <a:cs typeface="Arial"/>
              <a:sym typeface="Arial"/>
            </a:endParaRPr>
          </a:p>
        </p:txBody>
      </p:sp>
      <p:graphicFrame>
        <p:nvGraphicFramePr>
          <p:cNvPr id="365" name="Google Shape;365;p98"/>
          <p:cNvGraphicFramePr/>
          <p:nvPr/>
        </p:nvGraphicFramePr>
        <p:xfrm>
          <a:off x="1355798" y="2483927"/>
          <a:ext cx="3000000" cy="3000000"/>
        </p:xfrm>
        <a:graphic>
          <a:graphicData uri="http://schemas.openxmlformats.org/drawingml/2006/table">
            <a:tbl>
              <a:tblPr bandRow="1" firstRow="1">
                <a:noFill/>
                <a:tableStyleId>{7EF965AD-6275-42A0-8925-9014E7E402D4}</a:tableStyleId>
              </a:tblPr>
              <a:tblGrid>
                <a:gridCol w="1911075"/>
                <a:gridCol w="1911075"/>
              </a:tblGrid>
              <a:tr h="35810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Arial"/>
                          <a:ea typeface="Arial"/>
                          <a:cs typeface="Arial"/>
                          <a:sym typeface="Arial"/>
                        </a:rPr>
                        <a:t>Course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Arial"/>
                          <a:ea typeface="Arial"/>
                          <a:cs typeface="Arial"/>
                          <a:sym typeface="Arial"/>
                        </a:rPr>
                        <a:t>Content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1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Programming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C, Java, Python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255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Web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HTML, ASP, PHP</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366" name="Google Shape;366;p98"/>
          <p:cNvGraphicFramePr/>
          <p:nvPr/>
        </p:nvGraphicFramePr>
        <p:xfrm>
          <a:off x="6749008" y="1671027"/>
          <a:ext cx="3000000" cy="3000000"/>
        </p:xfrm>
        <a:graphic>
          <a:graphicData uri="http://schemas.openxmlformats.org/drawingml/2006/table">
            <a:tbl>
              <a:tblPr bandRow="1" firstRow="1">
                <a:noFill/>
                <a:tableStyleId>{7EF965AD-6275-42A0-8925-9014E7E402D4}</a:tableStyleId>
              </a:tblPr>
              <a:tblGrid>
                <a:gridCol w="1911075"/>
                <a:gridCol w="1911075"/>
              </a:tblGrid>
              <a:tr h="358100">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Arial"/>
                          <a:ea typeface="Arial"/>
                          <a:cs typeface="Arial"/>
                          <a:sym typeface="Arial"/>
                        </a:rPr>
                        <a:t>Course</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chemeClr val="dk1"/>
                          </a:solidFill>
                          <a:latin typeface="Arial"/>
                          <a:ea typeface="Arial"/>
                          <a:cs typeface="Arial"/>
                          <a:sym typeface="Arial"/>
                        </a:rPr>
                        <a:t>Content</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1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Programming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C</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1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Programming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Java</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1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Programming</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Python</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1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Web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HTML</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47140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Web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ASP</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550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Web</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Arial"/>
                          <a:ea typeface="Arial"/>
                          <a:cs typeface="Arial"/>
                          <a:sym typeface="Arial"/>
                        </a:rPr>
                        <a:t>PHP</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67" name="Google Shape;367;p98"/>
          <p:cNvSpPr/>
          <p:nvPr/>
        </p:nvSpPr>
        <p:spPr>
          <a:xfrm>
            <a:off x="5426765" y="2996641"/>
            <a:ext cx="1073426" cy="218661"/>
          </a:xfrm>
          <a:prstGeom prst="right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99"/>
          <p:cNvSpPr txBox="1"/>
          <p:nvPr/>
        </p:nvSpPr>
        <p:spPr>
          <a:xfrm>
            <a:off x="3064565" y="667166"/>
            <a:ext cx="6467061" cy="6188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SECOND NORMAL FORM (2NF)</a:t>
            </a:r>
            <a:endParaRPr b="0" i="0" sz="1400" u="none" cap="none" strike="noStrike">
              <a:solidFill>
                <a:srgbClr val="000000"/>
              </a:solidFill>
              <a:latin typeface="Arial"/>
              <a:ea typeface="Arial"/>
              <a:cs typeface="Arial"/>
              <a:sym typeface="Arial"/>
            </a:endParaRPr>
          </a:p>
        </p:txBody>
      </p:sp>
      <p:sp>
        <p:nvSpPr>
          <p:cNvPr id="373" name="Google Shape;373;p99"/>
          <p:cNvSpPr txBox="1"/>
          <p:nvPr/>
        </p:nvSpPr>
        <p:spPr>
          <a:xfrm>
            <a:off x="954156" y="1540565"/>
            <a:ext cx="10585173" cy="4650269"/>
          </a:xfrm>
          <a:prstGeom prst="rect">
            <a:avLst/>
          </a:prstGeom>
          <a:noFill/>
          <a:ln>
            <a:noFill/>
          </a:ln>
        </p:spPr>
        <p:txBody>
          <a:bodyPr anchorCtr="0" anchor="t" bIns="45700" lIns="91425" spcFirstLastPara="1" rIns="91425" wrap="square" tIns="45700">
            <a:normAutofit/>
          </a:bodyPr>
          <a:lstStyle/>
          <a:p>
            <a:pPr indent="-342900" lvl="1" marL="9144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A relation is said to be in Second Normal Form,</a:t>
            </a:r>
            <a:endParaRPr b="0" i="0" sz="1400" u="none" cap="none" strike="noStrike">
              <a:solidFill>
                <a:srgbClr val="000000"/>
              </a:solidFill>
              <a:latin typeface="Arial"/>
              <a:ea typeface="Arial"/>
              <a:cs typeface="Arial"/>
              <a:sym typeface="Arial"/>
            </a:endParaRPr>
          </a:p>
          <a:p>
            <a:pPr indent="-342900" lvl="2" marL="1371600" marR="0" rtl="0" algn="just">
              <a:lnSpc>
                <a:spcPct val="90000"/>
              </a:lnSpc>
              <a:spcBef>
                <a:spcPts val="500"/>
              </a:spcBef>
              <a:spcAft>
                <a:spcPts val="0"/>
              </a:spcAft>
              <a:buClr>
                <a:srgbClr val="C00000"/>
              </a:buClr>
              <a:buSzPts val="1800"/>
              <a:buFont typeface="Noto Sans Symbols"/>
              <a:buChar char="✔"/>
            </a:pPr>
            <a:r>
              <a:rPr b="0" i="0" lang="en-US" sz="1800" u="none" cap="none" strike="noStrike">
                <a:solidFill>
                  <a:srgbClr val="0000FF"/>
                </a:solidFill>
                <a:latin typeface="Bookman Old Style"/>
                <a:ea typeface="Bookman Old Style"/>
                <a:cs typeface="Bookman Old Style"/>
                <a:sym typeface="Bookman Old Style"/>
              </a:rPr>
              <a:t>If and only if it is already in </a:t>
            </a:r>
            <a:r>
              <a:rPr b="0" i="0" lang="en-US" sz="1800" u="none" cap="none" strike="noStrike">
                <a:solidFill>
                  <a:srgbClr val="FF0000"/>
                </a:solidFill>
                <a:latin typeface="Bookman Old Style"/>
                <a:ea typeface="Bookman Old Style"/>
                <a:cs typeface="Bookman Old Style"/>
                <a:sym typeface="Bookman Old Style"/>
              </a:rPr>
              <a:t>First Normal Form</a:t>
            </a:r>
            <a:r>
              <a:rPr b="0" i="0" lang="en-US" sz="1800" u="none" cap="none" strike="noStrike">
                <a:solidFill>
                  <a:srgbClr val="0000FF"/>
                </a:solidFill>
                <a:latin typeface="Bookman Old Style"/>
                <a:ea typeface="Bookman Old Style"/>
                <a:cs typeface="Bookman Old Style"/>
                <a:sym typeface="Bookman Old Style"/>
              </a:rPr>
              <a:t>.</a:t>
            </a:r>
            <a:endParaRPr b="0" i="0" sz="1400" u="none" cap="none" strike="noStrike">
              <a:solidFill>
                <a:srgbClr val="000000"/>
              </a:solidFill>
              <a:latin typeface="Arial"/>
              <a:ea typeface="Arial"/>
              <a:cs typeface="Arial"/>
              <a:sym typeface="Arial"/>
            </a:endParaRPr>
          </a:p>
          <a:p>
            <a:pPr indent="-342900" lvl="2" marL="1371600" marR="0" rtl="0" algn="just">
              <a:lnSpc>
                <a:spcPct val="90000"/>
              </a:lnSpc>
              <a:spcBef>
                <a:spcPts val="500"/>
              </a:spcBef>
              <a:spcAft>
                <a:spcPts val="0"/>
              </a:spcAft>
              <a:buClr>
                <a:srgbClr val="C00000"/>
              </a:buClr>
              <a:buSzPts val="1800"/>
              <a:buFont typeface="Noto Sans Symbols"/>
              <a:buChar char="✔"/>
            </a:pPr>
            <a:r>
              <a:rPr b="0" i="0" lang="en-US" sz="1800" u="none" cap="none" strike="noStrike">
                <a:solidFill>
                  <a:srgbClr val="0000FF"/>
                </a:solidFill>
                <a:latin typeface="Bookman Old Style"/>
                <a:ea typeface="Bookman Old Style"/>
                <a:cs typeface="Bookman Old Style"/>
                <a:sym typeface="Bookman Old Style"/>
              </a:rPr>
              <a:t>There exist </a:t>
            </a:r>
            <a:r>
              <a:rPr b="0" i="0" lang="en-US" sz="1800" u="none" cap="none" strike="noStrike">
                <a:solidFill>
                  <a:srgbClr val="FF0000"/>
                </a:solidFill>
                <a:latin typeface="Bookman Old Style"/>
                <a:ea typeface="Bookman Old Style"/>
                <a:cs typeface="Bookman Old Style"/>
                <a:sym typeface="Bookman Old Style"/>
              </a:rPr>
              <a:t>no Partial Dependency</a:t>
            </a:r>
            <a:r>
              <a:rPr b="0" i="0" lang="en-US" sz="1800" u="none" cap="none" strike="noStrike">
                <a:solidFill>
                  <a:srgbClr val="0000FF"/>
                </a:solidFill>
                <a:latin typeface="Bookman Old Style"/>
                <a:ea typeface="Bookman Old Style"/>
                <a:cs typeface="Bookman Old Style"/>
                <a:sym typeface="Bookman Old Style"/>
              </a:rPr>
              <a:t>.</a:t>
            </a:r>
            <a:endParaRPr b="0" i="0" sz="1400" u="none" cap="none" strike="noStrike">
              <a:solidFill>
                <a:srgbClr val="000000"/>
              </a:solidFill>
              <a:latin typeface="Arial"/>
              <a:ea typeface="Arial"/>
              <a:cs typeface="Arial"/>
              <a:sym typeface="Arial"/>
            </a:endParaRPr>
          </a:p>
          <a:p>
            <a:pPr indent="-228600" lvl="2" marL="1371600" marR="0" rtl="0" algn="just">
              <a:lnSpc>
                <a:spcPct val="90000"/>
              </a:lnSpc>
              <a:spcBef>
                <a:spcPts val="500"/>
              </a:spcBef>
              <a:spcAft>
                <a:spcPts val="0"/>
              </a:spcAft>
              <a:buClr>
                <a:srgbClr val="C00000"/>
              </a:buClr>
              <a:buSzPts val="1800"/>
              <a:buFont typeface="Noto Sans Symbols"/>
              <a:buNone/>
            </a:pPr>
            <a:r>
              <a:t/>
            </a:r>
            <a:endParaRPr b="0" i="0" sz="1800" u="none" cap="none" strike="noStrike">
              <a:solidFill>
                <a:srgbClr val="0000FF"/>
              </a:solidFill>
              <a:latin typeface="Bookman Old Style"/>
              <a:ea typeface="Bookman Old Style"/>
              <a:cs typeface="Bookman Old Style"/>
              <a:sym typeface="Bookman Old Style"/>
            </a:endParaRPr>
          </a:p>
          <a:p>
            <a:pPr indent="-342900" lvl="1" marL="9144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Partial Dependency:</a:t>
            </a:r>
            <a:endParaRPr b="0" i="0" sz="1400" u="none" cap="none" strike="noStrike">
              <a:solidFill>
                <a:srgbClr val="000000"/>
              </a:solidFill>
              <a:latin typeface="Arial"/>
              <a:ea typeface="Arial"/>
              <a:cs typeface="Arial"/>
              <a:sym typeface="Arial"/>
            </a:endParaRPr>
          </a:p>
          <a:p>
            <a:pPr indent="-342900" lvl="2" marL="1371600" marR="0" rtl="0" algn="just">
              <a:lnSpc>
                <a:spcPct val="90000"/>
              </a:lnSpc>
              <a:spcBef>
                <a:spcPts val="500"/>
              </a:spcBef>
              <a:spcAft>
                <a:spcPts val="0"/>
              </a:spcAft>
              <a:buClr>
                <a:srgbClr val="C00000"/>
              </a:buClr>
              <a:buSzPts val="1800"/>
              <a:buFont typeface="Noto Sans Symbols"/>
              <a:buChar char="✔"/>
            </a:pPr>
            <a:r>
              <a:rPr b="0" i="0" lang="en-US" sz="1800" u="none" cap="none" strike="noStrike">
                <a:solidFill>
                  <a:srgbClr val="0000FF"/>
                </a:solidFill>
                <a:latin typeface="Bookman Old Style"/>
                <a:ea typeface="Bookman Old Style"/>
                <a:cs typeface="Bookman Old Style"/>
                <a:sym typeface="Bookman Old Style"/>
              </a:rPr>
              <a:t>It means that a non-prime attribute is functionally dependent on part of a prime attribute.</a:t>
            </a:r>
            <a:endParaRPr b="0" i="0" sz="1400" u="none" cap="none" strike="noStrike">
              <a:solidFill>
                <a:srgbClr val="000000"/>
              </a:solidFill>
              <a:latin typeface="Arial"/>
              <a:ea typeface="Arial"/>
              <a:cs typeface="Arial"/>
              <a:sym typeface="Arial"/>
            </a:endParaRPr>
          </a:p>
          <a:p>
            <a:pPr indent="-228600" lvl="2" marL="1371600" marR="0" rtl="0" algn="just">
              <a:lnSpc>
                <a:spcPct val="90000"/>
              </a:lnSpc>
              <a:spcBef>
                <a:spcPts val="500"/>
              </a:spcBef>
              <a:spcAft>
                <a:spcPts val="0"/>
              </a:spcAft>
              <a:buClr>
                <a:srgbClr val="C00000"/>
              </a:buClr>
              <a:buSzPts val="1800"/>
              <a:buFont typeface="Noto Sans Symbols"/>
              <a:buNone/>
            </a:pPr>
            <a:r>
              <a:t/>
            </a:r>
            <a:endParaRPr b="0" i="0" sz="1800" u="none" cap="none" strike="noStrike">
              <a:solidFill>
                <a:srgbClr val="0000FF"/>
              </a:solidFill>
              <a:latin typeface="Bookman Old Style"/>
              <a:ea typeface="Bookman Old Style"/>
              <a:cs typeface="Bookman Old Style"/>
              <a:sym typeface="Bookman Old Style"/>
            </a:endParaRPr>
          </a:p>
          <a:p>
            <a:pPr indent="-342900" lvl="1" marL="9144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Functional Dependency:</a:t>
            </a:r>
            <a:endParaRPr b="0" i="0" sz="1400" u="none" cap="none" strike="noStrike">
              <a:solidFill>
                <a:srgbClr val="000000"/>
              </a:solidFill>
              <a:latin typeface="Arial"/>
              <a:ea typeface="Arial"/>
              <a:cs typeface="Arial"/>
              <a:sym typeface="Arial"/>
            </a:endParaRPr>
          </a:p>
          <a:p>
            <a:pPr indent="-342900" lvl="2" marL="1371600" marR="0" rtl="0" algn="just">
              <a:lnSpc>
                <a:spcPct val="90000"/>
              </a:lnSpc>
              <a:spcBef>
                <a:spcPts val="500"/>
              </a:spcBef>
              <a:spcAft>
                <a:spcPts val="0"/>
              </a:spcAft>
              <a:buClr>
                <a:srgbClr val="C00000"/>
              </a:buClr>
              <a:buSzPts val="1800"/>
              <a:buFont typeface="Noto Sans Symbols"/>
              <a:buChar char="✔"/>
            </a:pPr>
            <a:r>
              <a:rPr b="0" i="0" lang="en-US" sz="1800" u="none" cap="none" strike="noStrike">
                <a:solidFill>
                  <a:srgbClr val="0000FF"/>
                </a:solidFill>
                <a:latin typeface="Bookman Old Style"/>
                <a:ea typeface="Bookman Old Style"/>
                <a:cs typeface="Bookman Old Style"/>
                <a:sym typeface="Bookman Old Style"/>
              </a:rPr>
              <a:t>All the non key attributes are fully functional depends on key attribute.</a:t>
            </a:r>
            <a:endParaRPr b="0" i="0" sz="1400" u="none" cap="none" strike="noStrike">
              <a:solidFill>
                <a:srgbClr val="000000"/>
              </a:solidFill>
              <a:latin typeface="Arial"/>
              <a:ea typeface="Arial"/>
              <a:cs typeface="Arial"/>
              <a:sym typeface="Arial"/>
            </a:endParaRPr>
          </a:p>
          <a:p>
            <a:pPr indent="-228600" lvl="0" marL="457200" marR="0" rtl="0" algn="l">
              <a:lnSpc>
                <a:spcPct val="90000"/>
              </a:lnSpc>
              <a:spcBef>
                <a:spcPts val="100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00"/>
          <p:cNvSpPr txBox="1"/>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1" i="0" lang="en-US" sz="1200" u="none" cap="none" strike="noStrike">
                <a:solidFill>
                  <a:srgbClr val="0000FF"/>
                </a:solidFill>
                <a:latin typeface="Calibri"/>
                <a:ea typeface="Calibri"/>
                <a:cs typeface="Calibri"/>
                <a:sym typeface="Calibri"/>
              </a:rPr>
              <a:t>‹#›</a:t>
            </a:fld>
            <a:endParaRPr b="1" i="0" sz="1200" u="none" cap="none" strike="noStrike">
              <a:solidFill>
                <a:srgbClr val="0000FF"/>
              </a:solidFill>
              <a:latin typeface="Calibri"/>
              <a:ea typeface="Calibri"/>
              <a:cs typeface="Calibri"/>
              <a:sym typeface="Calibri"/>
            </a:endParaRPr>
          </a:p>
        </p:txBody>
      </p:sp>
      <p:pic>
        <p:nvPicPr>
          <p:cNvPr id="379" name="Google Shape;379;p100"/>
          <p:cNvPicPr preferRelativeResize="0"/>
          <p:nvPr/>
        </p:nvPicPr>
        <p:blipFill rotWithShape="1">
          <a:blip r:embed="rId3">
            <a:alphaModFix/>
          </a:blip>
          <a:srcRect b="45487" l="0" r="0" t="0"/>
          <a:stretch/>
        </p:blipFill>
        <p:spPr>
          <a:xfrm>
            <a:off x="392268" y="615282"/>
            <a:ext cx="6005219" cy="2633869"/>
          </a:xfrm>
          <a:prstGeom prst="rect">
            <a:avLst/>
          </a:prstGeom>
          <a:noFill/>
          <a:ln>
            <a:noFill/>
          </a:ln>
        </p:spPr>
      </p:pic>
      <p:pic>
        <p:nvPicPr>
          <p:cNvPr id="380" name="Google Shape;380;p100"/>
          <p:cNvPicPr preferRelativeResize="0"/>
          <p:nvPr/>
        </p:nvPicPr>
        <p:blipFill rotWithShape="1">
          <a:blip r:embed="rId3">
            <a:alphaModFix/>
          </a:blip>
          <a:srcRect b="0" l="0" r="0" t="52383"/>
          <a:stretch/>
        </p:blipFill>
        <p:spPr>
          <a:xfrm>
            <a:off x="6262686" y="3151892"/>
            <a:ext cx="5537046" cy="2121308"/>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101"/>
          <p:cNvSpPr txBox="1"/>
          <p:nvPr/>
        </p:nvSpPr>
        <p:spPr>
          <a:xfrm>
            <a:off x="2607365" y="681037"/>
            <a:ext cx="7315200" cy="80769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To eliminate Partial Dependency</a:t>
            </a:r>
            <a:endParaRPr b="0" i="0" sz="1400" u="none" cap="none" strike="noStrike">
              <a:solidFill>
                <a:srgbClr val="000000"/>
              </a:solidFill>
              <a:latin typeface="Arial"/>
              <a:ea typeface="Arial"/>
              <a:cs typeface="Arial"/>
              <a:sym typeface="Arial"/>
            </a:endParaRPr>
          </a:p>
        </p:txBody>
      </p:sp>
      <p:sp>
        <p:nvSpPr>
          <p:cNvPr id="386" name="Google Shape;386;p101"/>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Create a new relation for each primary key attributed that is a determinant in partial dependency.</a:t>
            </a:r>
            <a:endParaRPr b="0" i="0" sz="1400" u="none" cap="none" strike="noStrike">
              <a:solidFill>
                <a:srgbClr val="000000"/>
              </a:solidFill>
              <a:latin typeface="Arial"/>
              <a:ea typeface="Arial"/>
              <a:cs typeface="Arial"/>
              <a:sym typeface="Arial"/>
            </a:endParaRPr>
          </a:p>
          <a:p>
            <a:pPr indent="-190500" lvl="0" marL="457200" marR="0" rtl="0" algn="just">
              <a:lnSpc>
                <a:spcPct val="90000"/>
              </a:lnSpc>
              <a:spcBef>
                <a:spcPts val="500"/>
              </a:spcBef>
              <a:spcAft>
                <a:spcPts val="0"/>
              </a:spcAft>
              <a:buClr>
                <a:srgbClr val="C00000"/>
              </a:buClr>
              <a:buSzPts val="2400"/>
              <a:buFont typeface="Noto Sans Symbols"/>
              <a:buNone/>
            </a:pPr>
            <a:r>
              <a:t/>
            </a:r>
            <a:endParaRPr b="0" i="0" sz="24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Move non-key attributes that are depend on primary key attributes from old relation to new relation.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graphicFrame>
        <p:nvGraphicFramePr>
          <p:cNvPr id="391" name="Google Shape;391;p102"/>
          <p:cNvGraphicFramePr/>
          <p:nvPr/>
        </p:nvGraphicFramePr>
        <p:xfrm>
          <a:off x="1943100" y="298174"/>
          <a:ext cx="3000000" cy="3000000"/>
        </p:xfrm>
        <a:graphic>
          <a:graphicData uri="http://schemas.openxmlformats.org/drawingml/2006/table">
            <a:tbl>
              <a:tblPr bandRow="1" firstRow="1">
                <a:noFill/>
                <a:tableStyleId>{4E2D6EA3-3E4D-4792-853B-0BB4C45B98AC}</a:tableStyleId>
              </a:tblPr>
              <a:tblGrid>
                <a:gridCol w="1371600"/>
                <a:gridCol w="1371600"/>
                <a:gridCol w="1371600"/>
                <a:gridCol w="1371600"/>
                <a:gridCol w="1371600"/>
                <a:gridCol w="13716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Emp_id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E_name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Month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Sales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B_id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B_name</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1000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1200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2200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UBI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2500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UBI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CC</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1700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CC</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1800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SBI</a:t>
                      </a:r>
                      <a:endParaRPr sz="1400" u="none" cap="none" strike="noStrike"/>
                    </a:p>
                  </a:txBody>
                  <a:tcPr marT="45725" marB="45725" marR="91450" marL="91450"/>
                </a:tc>
              </a:tr>
            </a:tbl>
          </a:graphicData>
        </a:graphic>
      </p:graphicFrame>
      <p:sp>
        <p:nvSpPr>
          <p:cNvPr id="392" name="Google Shape;392;p102"/>
          <p:cNvSpPr txBox="1"/>
          <p:nvPr/>
        </p:nvSpPr>
        <p:spPr>
          <a:xfrm>
            <a:off x="487017" y="3008432"/>
            <a:ext cx="11141765" cy="3136243"/>
          </a:xfrm>
          <a:prstGeom prst="rect">
            <a:avLst/>
          </a:prstGeom>
          <a:noFill/>
          <a:ln>
            <a:noFill/>
          </a:ln>
        </p:spPr>
        <p:txBody>
          <a:bodyPr anchorCtr="0" anchor="t" bIns="45700" lIns="91425" spcFirstLastPara="1" rIns="91425" wrap="square" tIns="45700">
            <a:spAutoFit/>
          </a:bodyPr>
          <a:lstStyle/>
          <a:p>
            <a:pPr indent="-342900" lvl="0" marL="457200" marR="0" rtl="0" algn="just">
              <a:lnSpc>
                <a:spcPct val="90000"/>
              </a:lnSpc>
              <a:spcBef>
                <a:spcPts val="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In the example, Emp_id is a primary key.</a:t>
            </a:r>
            <a:endParaRPr b="0" i="0" sz="1400" u="none" cap="none" strike="noStrike">
              <a:solidFill>
                <a:srgbClr val="000000"/>
              </a:solidFill>
              <a:latin typeface="Arial"/>
              <a:ea typeface="Arial"/>
              <a:cs typeface="Arial"/>
              <a:sym typeface="Arial"/>
            </a:endParaRPr>
          </a:p>
          <a:p>
            <a:pPr indent="-342900" lvl="0" marL="4572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All the non-prime attributes depends on the Emp_id.</a:t>
            </a:r>
            <a:endParaRPr b="0" i="0" sz="1400" u="none" cap="none" strike="noStrike">
              <a:solidFill>
                <a:srgbClr val="000000"/>
              </a:solidFill>
              <a:latin typeface="Arial"/>
              <a:ea typeface="Arial"/>
              <a:cs typeface="Arial"/>
              <a:sym typeface="Arial"/>
            </a:endParaRPr>
          </a:p>
          <a:p>
            <a:pPr indent="-190500" lvl="0" marL="457200" marR="0" rtl="0" algn="just">
              <a:lnSpc>
                <a:spcPct val="90000"/>
              </a:lnSpc>
              <a:spcBef>
                <a:spcPts val="500"/>
              </a:spcBef>
              <a:spcAft>
                <a:spcPts val="0"/>
              </a:spcAft>
              <a:buClr>
                <a:srgbClr val="C00000"/>
              </a:buClr>
              <a:buSzPts val="2400"/>
              <a:buFont typeface="Noto Sans Symbols"/>
              <a:buNone/>
            </a:pPr>
            <a:r>
              <a:t/>
            </a:r>
            <a:endParaRPr b="0" i="0" sz="24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But B_name depends on B_id which is not in 2NF.</a:t>
            </a:r>
            <a:endParaRPr b="0" i="0" sz="1400" u="none" cap="none" strike="noStrike">
              <a:solidFill>
                <a:srgbClr val="000000"/>
              </a:solidFill>
              <a:latin typeface="Arial"/>
              <a:ea typeface="Arial"/>
              <a:cs typeface="Arial"/>
              <a:sym typeface="Arial"/>
            </a:endParaRPr>
          </a:p>
          <a:p>
            <a:pPr indent="-342900" lvl="0" marL="4572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So this table is in 1NF but not in 2NF.</a:t>
            </a:r>
            <a:endParaRPr b="0" i="0" sz="1400" u="none" cap="none" strike="noStrike">
              <a:solidFill>
                <a:srgbClr val="000000"/>
              </a:solidFill>
              <a:latin typeface="Arial"/>
              <a:ea typeface="Arial"/>
              <a:cs typeface="Arial"/>
              <a:sym typeface="Arial"/>
            </a:endParaRPr>
          </a:p>
          <a:p>
            <a:pPr indent="-190500" lvl="0" marL="457200" marR="0" rtl="0" algn="just">
              <a:lnSpc>
                <a:spcPct val="90000"/>
              </a:lnSpc>
              <a:spcBef>
                <a:spcPts val="500"/>
              </a:spcBef>
              <a:spcAft>
                <a:spcPts val="0"/>
              </a:spcAft>
              <a:buClr>
                <a:srgbClr val="C00000"/>
              </a:buClr>
              <a:buSzPts val="2400"/>
              <a:buFont typeface="Noto Sans Symbols"/>
              <a:buNone/>
            </a:pPr>
            <a:r>
              <a:t/>
            </a:r>
            <a:endParaRPr b="0" i="0" sz="24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After removing the position into another relation store the lesser amount of data in two relations without the loss of data.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3600"/>
              <a:t>Decomposing a Bad Schema</a:t>
            </a:r>
            <a:endParaRPr/>
          </a:p>
        </p:txBody>
      </p:sp>
      <p:sp>
        <p:nvSpPr>
          <p:cNvPr id="111" name="Google Shape;11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1000"/>
              </a:spcBef>
              <a:spcAft>
                <a:spcPts val="0"/>
              </a:spcAft>
              <a:buSzPts val="2800"/>
              <a:buNone/>
            </a:pPr>
            <a:r>
              <a:rPr lang="en-US"/>
              <a:t>What is a bad schema?</a:t>
            </a:r>
            <a:endParaRPr/>
          </a:p>
          <a:p>
            <a:pPr indent="-406400" lvl="0" marL="457200" rtl="0" algn="just">
              <a:lnSpc>
                <a:spcPct val="90000"/>
              </a:lnSpc>
              <a:spcBef>
                <a:spcPts val="1000"/>
              </a:spcBef>
              <a:spcAft>
                <a:spcPts val="0"/>
              </a:spcAft>
              <a:buSzPts val="2800"/>
              <a:buChar char="•"/>
            </a:pPr>
            <a:r>
              <a:rPr lang="en-US" sz="2400"/>
              <a:t>A bad schema is a database schema that suffers from common design problems that can lead to issues such as data redundancy, inconsistency, and inefficiency. </a:t>
            </a:r>
            <a:endParaRPr/>
          </a:p>
          <a:p>
            <a:pPr indent="-406400" lvl="0" marL="457200" rtl="0" algn="just">
              <a:lnSpc>
                <a:spcPct val="90000"/>
              </a:lnSpc>
              <a:spcBef>
                <a:spcPts val="1000"/>
              </a:spcBef>
              <a:spcAft>
                <a:spcPts val="0"/>
              </a:spcAft>
              <a:buSzPts val="2800"/>
              <a:buChar char="•"/>
            </a:pPr>
            <a:r>
              <a:rPr lang="en-US" sz="2400"/>
              <a:t>Some common examples of bad schema design include tables with duplicate data, tables with many null values, and tables with inappropriate data types. </a:t>
            </a:r>
            <a:endParaRPr/>
          </a:p>
          <a:p>
            <a:pPr indent="-406400" lvl="0" marL="457200" rtl="0" algn="just">
              <a:lnSpc>
                <a:spcPct val="90000"/>
              </a:lnSpc>
              <a:spcBef>
                <a:spcPts val="1000"/>
              </a:spcBef>
              <a:spcAft>
                <a:spcPts val="0"/>
              </a:spcAft>
              <a:buSzPts val="2800"/>
              <a:buChar char="•"/>
            </a:pPr>
            <a:r>
              <a:rPr lang="en-US" sz="2400"/>
              <a:t>A bad schema can make it difficult to manage data, slow down queries, and cause data integrity issues. </a:t>
            </a:r>
            <a:endParaRPr/>
          </a:p>
          <a:p>
            <a:pPr indent="-406400" lvl="0" marL="457200" rtl="0" algn="just">
              <a:lnSpc>
                <a:spcPct val="90000"/>
              </a:lnSpc>
              <a:spcBef>
                <a:spcPts val="1000"/>
              </a:spcBef>
              <a:spcAft>
                <a:spcPts val="0"/>
              </a:spcAft>
              <a:buSzPts val="2800"/>
              <a:buChar char="•"/>
            </a:pPr>
            <a:r>
              <a:rPr lang="en-US" sz="2400"/>
              <a:t>Therefore, it is essential to design a good schema that accurately represents the data, is efficient, and minimizes redundancy and inconsistencies.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graphicFrame>
        <p:nvGraphicFramePr>
          <p:cNvPr id="397" name="Google Shape;397;p103"/>
          <p:cNvGraphicFramePr/>
          <p:nvPr/>
        </p:nvGraphicFramePr>
        <p:xfrm>
          <a:off x="2063552" y="439296"/>
          <a:ext cx="3000000" cy="3000000"/>
        </p:xfrm>
        <a:graphic>
          <a:graphicData uri="http://schemas.openxmlformats.org/drawingml/2006/table">
            <a:tbl>
              <a:tblPr bandRow="1" firstRow="1">
                <a:noFill/>
                <a:tableStyleId>{4E2D6EA3-3E4D-4792-853B-0BB4C45B98AC}</a:tableStyleId>
              </a:tblPr>
              <a:tblGrid>
                <a:gridCol w="1371600"/>
                <a:gridCol w="1371600"/>
                <a:gridCol w="1371600"/>
                <a:gridCol w="1371600"/>
                <a:gridCol w="1371600"/>
                <a:gridCol w="13716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Emp_id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E_name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Month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Sales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B_id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B_name</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1000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1200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2200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UBI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2500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UBI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CC</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1700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CC</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1800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SBI</a:t>
                      </a:r>
                      <a:endParaRPr sz="1400" u="none" cap="none" strike="noStrike"/>
                    </a:p>
                  </a:txBody>
                  <a:tcPr marT="45725" marB="45725" marR="91450" marL="91450"/>
                </a:tc>
              </a:tr>
            </a:tbl>
          </a:graphicData>
        </a:graphic>
      </p:graphicFrame>
      <p:graphicFrame>
        <p:nvGraphicFramePr>
          <p:cNvPr id="398" name="Google Shape;398;p103"/>
          <p:cNvGraphicFramePr/>
          <p:nvPr/>
        </p:nvGraphicFramePr>
        <p:xfrm>
          <a:off x="1499660" y="3678615"/>
          <a:ext cx="3000000" cy="3000000"/>
        </p:xfrm>
        <a:graphic>
          <a:graphicData uri="http://schemas.openxmlformats.org/drawingml/2006/table">
            <a:tbl>
              <a:tblPr bandRow="1" firstRow="1">
                <a:noFill/>
                <a:tableStyleId>{4E2D6EA3-3E4D-4792-853B-0BB4C45B98AC}</a:tableStyleId>
              </a:tblPr>
              <a:tblGrid>
                <a:gridCol w="1108925"/>
                <a:gridCol w="1108925"/>
                <a:gridCol w="1108925"/>
                <a:gridCol w="1108925"/>
                <a:gridCol w="1108925"/>
              </a:tblGrid>
              <a:tr h="2830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Emp_id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E_name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Month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Sales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B_id</a:t>
                      </a:r>
                      <a:endParaRPr sz="1800" u="none" cap="none" strike="noStrike"/>
                    </a:p>
                  </a:txBody>
                  <a:tcPr marT="45725" marB="45725" marR="91450" marL="91450"/>
                </a:tc>
              </a:tr>
              <a:tr h="2830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1000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r>
              <a:tr h="2830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AA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1200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r>
              <a:tr h="2830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2200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B2</a:t>
                      </a:r>
                      <a:endParaRPr sz="1400" u="none" cap="none" strike="noStrike"/>
                    </a:p>
                  </a:txBody>
                  <a:tcPr marT="45725" marB="45725" marR="91450" marL="91450"/>
                </a:tc>
              </a:tr>
              <a:tr h="2830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2500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B2</a:t>
                      </a:r>
                      <a:endParaRPr sz="1400" u="none" cap="none" strike="noStrike"/>
                    </a:p>
                  </a:txBody>
                  <a:tcPr marT="45725" marB="45725" marR="91450" marL="91450"/>
                </a:tc>
              </a:tr>
              <a:tr h="2830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CC</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Jan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1700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r>
              <a:tr h="283075">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E3</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CC</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Feb</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1800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r>
            </a:tbl>
          </a:graphicData>
        </a:graphic>
      </p:graphicFrame>
      <p:graphicFrame>
        <p:nvGraphicFramePr>
          <p:cNvPr id="399" name="Google Shape;399;p103"/>
          <p:cNvGraphicFramePr/>
          <p:nvPr/>
        </p:nvGraphicFramePr>
        <p:xfrm>
          <a:off x="8014637" y="3765608"/>
          <a:ext cx="3000000" cy="3000000"/>
        </p:xfrm>
        <a:graphic>
          <a:graphicData uri="http://schemas.openxmlformats.org/drawingml/2006/table">
            <a:tbl>
              <a:tblPr bandRow="1" firstRow="1">
                <a:noFill/>
                <a:tableStyleId>{4E2D6EA3-3E4D-4792-853B-0BB4C45B98AC}</a:tableStyleId>
              </a:tblPr>
              <a:tblGrid>
                <a:gridCol w="1371600"/>
                <a:gridCol w="13716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B_id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B_name</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SBI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UBI</a:t>
                      </a:r>
                      <a:endParaRPr sz="1400" u="none" cap="none" strike="noStrike"/>
                    </a:p>
                  </a:txBody>
                  <a:tcPr marT="45725" marB="45725" marR="91450" marL="91450"/>
                </a:tc>
              </a:tr>
            </a:tbl>
          </a:graphicData>
        </a:graphic>
      </p:graphicFrame>
      <p:sp>
        <p:nvSpPr>
          <p:cNvPr id="400" name="Google Shape;400;p103"/>
          <p:cNvSpPr txBox="1"/>
          <p:nvPr/>
        </p:nvSpPr>
        <p:spPr>
          <a:xfrm>
            <a:off x="4628345" y="3252223"/>
            <a:ext cx="8915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Table 1</a:t>
            </a:r>
            <a:endParaRPr b="0" i="0" sz="1400" u="none" cap="none" strike="noStrike">
              <a:solidFill>
                <a:srgbClr val="000000"/>
              </a:solidFill>
              <a:latin typeface="Arial"/>
              <a:ea typeface="Arial"/>
              <a:cs typeface="Arial"/>
              <a:sym typeface="Arial"/>
            </a:endParaRPr>
          </a:p>
        </p:txBody>
      </p:sp>
      <p:sp>
        <p:nvSpPr>
          <p:cNvPr id="401" name="Google Shape;401;p103"/>
          <p:cNvSpPr txBox="1"/>
          <p:nvPr/>
        </p:nvSpPr>
        <p:spPr>
          <a:xfrm>
            <a:off x="8355698" y="3278835"/>
            <a:ext cx="89159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a:ea typeface="Arial"/>
                <a:cs typeface="Arial"/>
                <a:sym typeface="Arial"/>
              </a:rPr>
              <a:t>Table 2</a:t>
            </a:r>
            <a:endParaRPr b="0" i="0" sz="1400" u="none" cap="none" strike="noStrike">
              <a:solidFill>
                <a:srgbClr val="000000"/>
              </a:solidFill>
              <a:latin typeface="Arial"/>
              <a:ea typeface="Arial"/>
              <a:cs typeface="Arial"/>
              <a:sym typeface="Arial"/>
            </a:endParaRPr>
          </a:p>
        </p:txBody>
      </p:sp>
      <p:sp>
        <p:nvSpPr>
          <p:cNvPr id="402" name="Google Shape;402;p103"/>
          <p:cNvSpPr txBox="1"/>
          <p:nvPr/>
        </p:nvSpPr>
        <p:spPr>
          <a:xfrm>
            <a:off x="5272273" y="65202"/>
            <a:ext cx="18004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Example Table</a:t>
            </a:r>
            <a:endParaRPr b="0" i="0" sz="1400" u="none" cap="none" strike="noStrike">
              <a:solidFill>
                <a:srgbClr val="000000"/>
              </a:solidFill>
              <a:latin typeface="Arial"/>
              <a:ea typeface="Arial"/>
              <a:cs typeface="Arial"/>
              <a:sym typeface="Arial"/>
            </a:endParaRPr>
          </a:p>
        </p:txBody>
      </p:sp>
      <p:sp>
        <p:nvSpPr>
          <p:cNvPr id="403" name="Google Shape;403;p103"/>
          <p:cNvSpPr/>
          <p:nvPr/>
        </p:nvSpPr>
        <p:spPr>
          <a:xfrm rot="1668312">
            <a:off x="5818083" y="3020264"/>
            <a:ext cx="217672" cy="640264"/>
          </a:xfrm>
          <a:prstGeom prst="down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04" name="Google Shape;404;p103"/>
          <p:cNvSpPr/>
          <p:nvPr/>
        </p:nvSpPr>
        <p:spPr>
          <a:xfrm rot="-1481008">
            <a:off x="7838466" y="3089319"/>
            <a:ext cx="209443" cy="640264"/>
          </a:xfrm>
          <a:prstGeom prst="down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05"/>
          <p:cNvSpPr txBox="1"/>
          <p:nvPr/>
        </p:nvSpPr>
        <p:spPr>
          <a:xfrm>
            <a:off x="3700668" y="397565"/>
            <a:ext cx="5045700" cy="70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Transitive Dependency</a:t>
            </a:r>
            <a:endParaRPr b="1" i="0" sz="3600" u="none" cap="none" strike="noStrike">
              <a:solidFill>
                <a:srgbClr val="C00000"/>
              </a:solidFill>
              <a:latin typeface="Balthazar"/>
              <a:ea typeface="Balthazar"/>
              <a:cs typeface="Balthazar"/>
              <a:sym typeface="Balthazar"/>
            </a:endParaRPr>
          </a:p>
        </p:txBody>
      </p:sp>
      <p:sp>
        <p:nvSpPr>
          <p:cNvPr id="410" name="Google Shape;410;p105"/>
          <p:cNvSpPr txBox="1"/>
          <p:nvPr/>
        </p:nvSpPr>
        <p:spPr>
          <a:xfrm>
            <a:off x="775251" y="1285860"/>
            <a:ext cx="10455965" cy="5286412"/>
          </a:xfrm>
          <a:prstGeom prst="rect">
            <a:avLst/>
          </a:prstGeom>
          <a:noFill/>
          <a:ln>
            <a:noFill/>
          </a:ln>
        </p:spPr>
        <p:txBody>
          <a:bodyPr anchorCtr="0" anchor="t" bIns="45700" lIns="91425" spcFirstLastPara="1" rIns="91425" wrap="square" tIns="45700">
            <a:normAutofit/>
          </a:bodyPr>
          <a:lstStyle/>
          <a:p>
            <a:pPr indent="0" lvl="0" marL="114300" marR="0" rtl="0" algn="l">
              <a:lnSpc>
                <a:spcPct val="90000"/>
              </a:lnSpc>
              <a:spcBef>
                <a:spcPts val="1000"/>
              </a:spcBef>
              <a:spcAft>
                <a:spcPts val="0"/>
              </a:spcAft>
              <a:buClr>
                <a:srgbClr val="C00000"/>
              </a:buClr>
              <a:buSzPts val="2400"/>
              <a:buFont typeface="Arial"/>
              <a:buNone/>
            </a:pPr>
            <a:r>
              <a:rPr b="0" i="0" lang="en-US" sz="2400" u="none" cap="none" strike="noStrike">
                <a:solidFill>
                  <a:srgbClr val="0000FF"/>
                </a:solidFill>
                <a:latin typeface="Bookman Old Style"/>
                <a:ea typeface="Bookman Old Style"/>
                <a:cs typeface="Bookman Old Style"/>
                <a:sym typeface="Bookman Old Style"/>
              </a:rPr>
              <a:t>A-&gt;B (B depends on A)</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1000"/>
              </a:spcBef>
              <a:spcAft>
                <a:spcPts val="0"/>
              </a:spcAft>
              <a:buClr>
                <a:srgbClr val="C00000"/>
              </a:buClr>
              <a:buSzPts val="2400"/>
              <a:buFont typeface="Arial"/>
              <a:buNone/>
            </a:pPr>
            <a:r>
              <a:rPr b="0" i="0" lang="en-US" sz="2400" u="none" cap="none" strike="noStrike">
                <a:solidFill>
                  <a:srgbClr val="0000FF"/>
                </a:solidFill>
                <a:latin typeface="Bookman Old Style"/>
                <a:ea typeface="Bookman Old Style"/>
                <a:cs typeface="Bookman Old Style"/>
                <a:sym typeface="Bookman Old Style"/>
              </a:rPr>
              <a:t>B-&gt;C</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1000"/>
              </a:spcBef>
              <a:spcAft>
                <a:spcPts val="0"/>
              </a:spcAft>
              <a:buClr>
                <a:srgbClr val="C00000"/>
              </a:buClr>
              <a:buSzPts val="2400"/>
              <a:buFont typeface="Arial"/>
              <a:buNone/>
            </a:pPr>
            <a:r>
              <a:rPr b="0" i="0" lang="en-US" sz="2400" u="none" cap="none" strike="noStrike">
                <a:solidFill>
                  <a:srgbClr val="0000FF"/>
                </a:solidFill>
                <a:latin typeface="Bookman Old Style"/>
                <a:ea typeface="Bookman Old Style"/>
                <a:cs typeface="Bookman Old Style"/>
                <a:sym typeface="Bookman Old Style"/>
              </a:rPr>
              <a:t>A-&gt;C</a:t>
            </a:r>
            <a:endParaRPr b="0" i="0" sz="1400" u="none" cap="none" strike="noStrike">
              <a:solidFill>
                <a:srgbClr val="000000"/>
              </a:solidFill>
              <a:latin typeface="Arial"/>
              <a:ea typeface="Arial"/>
              <a:cs typeface="Arial"/>
              <a:sym typeface="Arial"/>
            </a:endParaRPr>
          </a:p>
          <a:p>
            <a:pPr indent="0" lvl="0" marL="114300" marR="0" rtl="0" algn="l">
              <a:lnSpc>
                <a:spcPct val="90000"/>
              </a:lnSpc>
              <a:spcBef>
                <a:spcPts val="1000"/>
              </a:spcBef>
              <a:spcAft>
                <a:spcPts val="0"/>
              </a:spcAft>
              <a:buClr>
                <a:srgbClr val="C00000"/>
              </a:buClr>
              <a:buSzPts val="2400"/>
              <a:buFont typeface="Arial"/>
              <a:buNone/>
            </a:pPr>
            <a:r>
              <a:t/>
            </a:r>
            <a:endParaRPr b="0" i="0" sz="24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10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The derived dependency is called transitive dependency when such dependency becomes improbable (i.e.) non-prime attribute depends on another non-prime attribute.</a:t>
            </a:r>
            <a:endParaRPr b="0" i="0" sz="1400" u="none" cap="none" strike="noStrike">
              <a:solidFill>
                <a:srgbClr val="000000"/>
              </a:solidFill>
              <a:latin typeface="Arial"/>
              <a:ea typeface="Arial"/>
              <a:cs typeface="Arial"/>
              <a:sym typeface="Arial"/>
            </a:endParaRPr>
          </a:p>
          <a:p>
            <a:pPr indent="-190500" lvl="0" marL="457200" marR="0" rtl="0" algn="l">
              <a:lnSpc>
                <a:spcPct val="90000"/>
              </a:lnSpc>
              <a:spcBef>
                <a:spcPts val="1000"/>
              </a:spcBef>
              <a:spcAft>
                <a:spcPts val="0"/>
              </a:spcAft>
              <a:buClr>
                <a:srgbClr val="C00000"/>
              </a:buClr>
              <a:buSzPts val="2400"/>
              <a:buFont typeface="Noto Sans Symbols"/>
              <a:buNone/>
            </a:pPr>
            <a:r>
              <a:t/>
            </a:r>
            <a:endParaRPr b="0" i="0" sz="2400" u="none" cap="none" strike="noStrike">
              <a:solidFill>
                <a:srgbClr val="0000FF"/>
              </a:solidFill>
              <a:latin typeface="Bookman Old Style"/>
              <a:ea typeface="Bookman Old Style"/>
              <a:cs typeface="Bookman Old Style"/>
              <a:sym typeface="Bookman Old Style"/>
            </a:endParaRPr>
          </a:p>
          <a:p>
            <a:pPr indent="0" lvl="0" marL="114300" marR="0" rtl="0" algn="l">
              <a:lnSpc>
                <a:spcPct val="90000"/>
              </a:lnSpc>
              <a:spcBef>
                <a:spcPts val="1000"/>
              </a:spcBef>
              <a:spcAft>
                <a:spcPts val="0"/>
              </a:spcAft>
              <a:buClr>
                <a:srgbClr val="C00000"/>
              </a:buClr>
              <a:buSzPts val="2400"/>
              <a:buFont typeface="Arial"/>
              <a:buNone/>
            </a:pPr>
            <a:r>
              <a:rPr b="0" i="0" lang="en-US" sz="2400" u="none" cap="none" strike="noStrike">
                <a:solidFill>
                  <a:srgbClr val="0000FF"/>
                </a:solidFill>
                <a:latin typeface="Bookman Old Style"/>
                <a:ea typeface="Bookman Old Style"/>
                <a:cs typeface="Bookman Old Style"/>
                <a:sym typeface="Bookman Old Style"/>
              </a:rPr>
              <a:t>Eg:</a:t>
            </a:r>
            <a:endParaRPr b="0" i="0" sz="1400" u="none" cap="none" strike="noStrike">
              <a:solidFill>
                <a:srgbClr val="000000"/>
              </a:solidFill>
              <a:latin typeface="Arial"/>
              <a:ea typeface="Arial"/>
              <a:cs typeface="Arial"/>
              <a:sym typeface="Arial"/>
            </a:endParaRPr>
          </a:p>
          <a:p>
            <a:pPr indent="0" lvl="1" marL="571500" marR="0" rtl="0" algn="l">
              <a:lnSpc>
                <a:spcPct val="90000"/>
              </a:lnSpc>
              <a:spcBef>
                <a:spcPts val="500"/>
              </a:spcBef>
              <a:spcAft>
                <a:spcPts val="0"/>
              </a:spcAft>
              <a:buClr>
                <a:srgbClr val="C00000"/>
              </a:buClr>
              <a:buSzPts val="2000"/>
              <a:buFont typeface="Arial"/>
              <a:buNone/>
            </a:pPr>
            <a:r>
              <a:rPr b="0" i="0" lang="en-US" sz="2000" u="none" cap="none" strike="noStrike">
                <a:solidFill>
                  <a:srgbClr val="0000FF"/>
                </a:solidFill>
                <a:latin typeface="Bookman Old Style"/>
                <a:ea typeface="Bookman Old Style"/>
                <a:cs typeface="Bookman Old Style"/>
                <a:sym typeface="Bookman Old Style"/>
              </a:rPr>
              <a:t>Rollno-&gt;marks</a:t>
            </a:r>
            <a:endParaRPr b="0" i="0" sz="1400" u="none" cap="none" strike="noStrike">
              <a:solidFill>
                <a:srgbClr val="000000"/>
              </a:solidFill>
              <a:latin typeface="Arial"/>
              <a:ea typeface="Arial"/>
              <a:cs typeface="Arial"/>
              <a:sym typeface="Arial"/>
            </a:endParaRPr>
          </a:p>
          <a:p>
            <a:pPr indent="0" lvl="1" marL="571500" marR="0" rtl="0" algn="l">
              <a:lnSpc>
                <a:spcPct val="90000"/>
              </a:lnSpc>
              <a:spcBef>
                <a:spcPts val="500"/>
              </a:spcBef>
              <a:spcAft>
                <a:spcPts val="0"/>
              </a:spcAft>
              <a:buClr>
                <a:srgbClr val="C00000"/>
              </a:buClr>
              <a:buSzPts val="2000"/>
              <a:buFont typeface="Arial"/>
              <a:buNone/>
            </a:pPr>
            <a:r>
              <a:rPr b="0" i="0" lang="en-US" sz="2000" u="none" cap="none" strike="noStrike">
                <a:solidFill>
                  <a:srgbClr val="0000FF"/>
                </a:solidFill>
                <a:latin typeface="Bookman Old Style"/>
                <a:ea typeface="Bookman Old Style"/>
                <a:cs typeface="Bookman Old Style"/>
                <a:sym typeface="Bookman Old Style"/>
              </a:rPr>
              <a:t>Marks-&gt;grade</a:t>
            </a:r>
            <a:endParaRPr b="0" i="0" sz="1400" u="none" cap="none" strike="noStrike">
              <a:solidFill>
                <a:srgbClr val="000000"/>
              </a:solidFill>
              <a:latin typeface="Arial"/>
              <a:ea typeface="Arial"/>
              <a:cs typeface="Arial"/>
              <a:sym typeface="Arial"/>
            </a:endParaRPr>
          </a:p>
          <a:p>
            <a:pPr indent="0" lvl="1" marL="571500" marR="0" rtl="0" algn="l">
              <a:lnSpc>
                <a:spcPct val="90000"/>
              </a:lnSpc>
              <a:spcBef>
                <a:spcPts val="500"/>
              </a:spcBef>
              <a:spcAft>
                <a:spcPts val="0"/>
              </a:spcAft>
              <a:buClr>
                <a:srgbClr val="C00000"/>
              </a:buClr>
              <a:buSzPts val="2000"/>
              <a:buFont typeface="Arial"/>
              <a:buNone/>
            </a:pPr>
            <a:r>
              <a:rPr b="0" i="0" lang="en-US" sz="2000" u="none" cap="none" strike="noStrike">
                <a:solidFill>
                  <a:srgbClr val="0000FF"/>
                </a:solidFill>
                <a:latin typeface="Bookman Old Style"/>
                <a:ea typeface="Bookman Old Style"/>
                <a:cs typeface="Bookman Old Style"/>
                <a:sym typeface="Bookman Old Style"/>
              </a:rPr>
              <a:t>Rollno-&gt;grade</a:t>
            </a:r>
            <a:endParaRPr b="0" i="0" sz="2000" u="none" cap="none" strike="noStrike">
              <a:solidFill>
                <a:srgbClr val="0000FF"/>
              </a:solidFill>
              <a:latin typeface="Bookman Old Style"/>
              <a:ea typeface="Bookman Old Style"/>
              <a:cs typeface="Bookman Old Style"/>
              <a:sym typeface="Bookman Old Style"/>
            </a:endParaRPr>
          </a:p>
        </p:txBody>
      </p:sp>
      <p:cxnSp>
        <p:nvCxnSpPr>
          <p:cNvPr id="411" name="Google Shape;411;p105"/>
          <p:cNvCxnSpPr/>
          <p:nvPr/>
        </p:nvCxnSpPr>
        <p:spPr>
          <a:xfrm>
            <a:off x="925621" y="2163450"/>
            <a:ext cx="1285800" cy="1500"/>
          </a:xfrm>
          <a:prstGeom prst="straightConnector1">
            <a:avLst/>
          </a:prstGeom>
          <a:noFill/>
          <a:ln cap="flat" cmpd="sng" w="9525">
            <a:solidFill>
              <a:srgbClr val="5597D3"/>
            </a:solidFill>
            <a:prstDash val="solid"/>
            <a:round/>
            <a:headEnd len="sm" w="sm" type="none"/>
            <a:tailEnd len="sm" w="sm" type="none"/>
          </a:ln>
        </p:spPr>
      </p:cxnSp>
      <p:cxnSp>
        <p:nvCxnSpPr>
          <p:cNvPr id="412" name="Google Shape;412;p105"/>
          <p:cNvCxnSpPr/>
          <p:nvPr/>
        </p:nvCxnSpPr>
        <p:spPr>
          <a:xfrm>
            <a:off x="1147453" y="5773477"/>
            <a:ext cx="2357400" cy="1500"/>
          </a:xfrm>
          <a:prstGeom prst="straightConnector1">
            <a:avLst/>
          </a:prstGeom>
          <a:noFill/>
          <a:ln cap="flat" cmpd="sng" w="9525">
            <a:solidFill>
              <a:srgbClr val="5597D3"/>
            </a:solidFill>
            <a:prstDash val="solid"/>
            <a:round/>
            <a:headEnd len="sm" w="sm" type="none"/>
            <a:tailEnd len="sm" w="sm" type="non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106"/>
          <p:cNvSpPr txBox="1"/>
          <p:nvPr/>
        </p:nvSpPr>
        <p:spPr>
          <a:xfrm>
            <a:off x="2360543" y="666888"/>
            <a:ext cx="7470913" cy="787814"/>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To eliminate Transitive Dependency</a:t>
            </a:r>
            <a:endParaRPr b="1" i="0" sz="3600" u="none" cap="none" strike="noStrike">
              <a:solidFill>
                <a:srgbClr val="C00000"/>
              </a:solidFill>
              <a:latin typeface="Balthazar"/>
              <a:ea typeface="Balthazar"/>
              <a:cs typeface="Balthazar"/>
              <a:sym typeface="Balthazar"/>
            </a:endParaRPr>
          </a:p>
        </p:txBody>
      </p:sp>
      <p:sp>
        <p:nvSpPr>
          <p:cNvPr id="418" name="Google Shape;418;p106"/>
          <p:cNvSpPr txBox="1"/>
          <p:nvPr/>
        </p:nvSpPr>
        <p:spPr>
          <a:xfrm>
            <a:off x="546652" y="1464227"/>
            <a:ext cx="11181522" cy="3873086"/>
          </a:xfrm>
          <a:prstGeom prst="rect">
            <a:avLst/>
          </a:prstGeom>
          <a:noFill/>
          <a:ln>
            <a:noFill/>
          </a:ln>
        </p:spPr>
        <p:txBody>
          <a:bodyPr anchorCtr="0" anchor="t" bIns="45700" lIns="91425" spcFirstLastPara="1" rIns="91425" wrap="square" tIns="45700">
            <a:normAutofit/>
          </a:bodyPr>
          <a:lstStyle/>
          <a:p>
            <a:pPr indent="-342900" lvl="0" marL="457200" marR="0" rtl="0" algn="just">
              <a:lnSpc>
                <a:spcPct val="90000"/>
              </a:lnSpc>
              <a:spcBef>
                <a:spcPts val="10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For each non-key attribute that is determinant in relation, create a new relation that attribute becomes a primary key in new relation.</a:t>
            </a:r>
            <a:endParaRPr b="0" i="0" sz="1400" u="none" cap="none" strike="noStrike">
              <a:solidFill>
                <a:srgbClr val="000000"/>
              </a:solidFill>
              <a:latin typeface="Arial"/>
              <a:ea typeface="Arial"/>
              <a:cs typeface="Arial"/>
              <a:sym typeface="Arial"/>
            </a:endParaRPr>
          </a:p>
          <a:p>
            <a:pPr indent="-190500" lvl="0" marL="457200" marR="0" rtl="0" algn="just">
              <a:lnSpc>
                <a:spcPct val="90000"/>
              </a:lnSpc>
              <a:spcBef>
                <a:spcPts val="1000"/>
              </a:spcBef>
              <a:spcAft>
                <a:spcPts val="0"/>
              </a:spcAft>
              <a:buClr>
                <a:srgbClr val="C00000"/>
              </a:buClr>
              <a:buSzPts val="2400"/>
              <a:buFont typeface="Noto Sans Symbols"/>
              <a:buNone/>
            </a:pPr>
            <a:r>
              <a:t/>
            </a:r>
            <a:endParaRPr b="0" i="0" sz="24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10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Move all of the attribute that are functionally dependent on attribute from old relation into new relation.</a:t>
            </a:r>
            <a:endParaRPr b="0" i="0" sz="1400" u="none" cap="none" strike="noStrike">
              <a:solidFill>
                <a:srgbClr val="000000"/>
              </a:solidFill>
              <a:latin typeface="Arial"/>
              <a:ea typeface="Arial"/>
              <a:cs typeface="Arial"/>
              <a:sym typeface="Arial"/>
            </a:endParaRPr>
          </a:p>
          <a:p>
            <a:pPr indent="-190500" lvl="0" marL="457200" marR="0" rtl="0" algn="just">
              <a:lnSpc>
                <a:spcPct val="90000"/>
              </a:lnSpc>
              <a:spcBef>
                <a:spcPts val="1000"/>
              </a:spcBef>
              <a:spcAft>
                <a:spcPts val="0"/>
              </a:spcAft>
              <a:buClr>
                <a:srgbClr val="C00000"/>
              </a:buClr>
              <a:buSzPts val="2400"/>
              <a:buFont typeface="Noto Sans Symbols"/>
              <a:buNone/>
            </a:pPr>
            <a:r>
              <a:t/>
            </a:r>
            <a:endParaRPr b="0" i="0" sz="2400" u="none" cap="none" strike="noStrike">
              <a:solidFill>
                <a:srgbClr val="0000FF"/>
              </a:solidFill>
              <a:latin typeface="Bookman Old Style"/>
              <a:ea typeface="Bookman Old Style"/>
              <a:cs typeface="Bookman Old Style"/>
              <a:sym typeface="Bookman Old Style"/>
            </a:endParaRPr>
          </a:p>
          <a:p>
            <a:pPr indent="-342900" lvl="0" marL="457200" marR="0" rtl="0" algn="just">
              <a:lnSpc>
                <a:spcPct val="90000"/>
              </a:lnSpc>
              <a:spcBef>
                <a:spcPts val="10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Leave the attribute (which serve as primary key in new relation) in old relation to serve as a foreign key.</a:t>
            </a:r>
            <a:endParaRPr b="0" i="0" sz="2400" u="none" cap="none" strike="noStrike">
              <a:solidFill>
                <a:srgbClr val="0000FF"/>
              </a:solidFill>
              <a:latin typeface="Bookman Old Style"/>
              <a:ea typeface="Bookman Old Style"/>
              <a:cs typeface="Bookman Old Style"/>
              <a:sym typeface="Bookman Old Styl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graphicFrame>
        <p:nvGraphicFramePr>
          <p:cNvPr id="423" name="Google Shape;423;p107"/>
          <p:cNvGraphicFramePr/>
          <p:nvPr/>
        </p:nvGraphicFramePr>
        <p:xfrm>
          <a:off x="1952596" y="1437440"/>
          <a:ext cx="3000000" cy="3000000"/>
        </p:xfrm>
        <a:graphic>
          <a:graphicData uri="http://schemas.openxmlformats.org/drawingml/2006/table">
            <a:tbl>
              <a:tblPr bandRow="1" firstRow="1">
                <a:noFill/>
                <a:tableStyleId>{4E2D6EA3-3E4D-4792-853B-0BB4C45B98AC}</a:tableStyleId>
              </a:tblPr>
              <a:tblGrid>
                <a:gridCol w="2071700"/>
                <a:gridCol w="2071700"/>
                <a:gridCol w="2071700"/>
                <a:gridCol w="2071700"/>
              </a:tblGrid>
              <a:tr h="5256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S_id</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S_name</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City </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Pincode </a:t>
                      </a:r>
                      <a:endParaRPr sz="2000" u="none" cap="none" strike="noStrike"/>
                    </a:p>
                  </a:txBody>
                  <a:tcPr marT="45725" marB="45725" marR="91450" marL="91450"/>
                </a:tc>
              </a:tr>
              <a:tr h="5256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Shiva</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Chennai</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15</a:t>
                      </a:r>
                      <a:endParaRPr sz="2000" u="none" cap="none" strike="noStrike"/>
                    </a:p>
                  </a:txBody>
                  <a:tcPr marT="45725" marB="45725" marR="91450" marL="91450"/>
                </a:tc>
              </a:tr>
              <a:tr h="5256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2</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Peter</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Pondy </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17</a:t>
                      </a:r>
                      <a:endParaRPr sz="2000" u="none" cap="none" strike="noStrike"/>
                    </a:p>
                  </a:txBody>
                  <a:tcPr marT="45725" marB="45725" marR="91450" marL="91450"/>
                </a:tc>
              </a:tr>
              <a:tr h="5256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3</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Meera</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Villupuram</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20</a:t>
                      </a:r>
                      <a:endParaRPr sz="2000" u="none" cap="none" strike="noStrike"/>
                    </a:p>
                  </a:txBody>
                  <a:tcPr marT="45725" marB="45725" marR="91450" marL="91450"/>
                </a:tc>
              </a:tr>
              <a:tr h="5256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4</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Rohan</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Delhi</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01</a:t>
                      </a:r>
                      <a:endParaRPr sz="2000" u="none" cap="none" strike="noStrike"/>
                    </a:p>
                  </a:txBody>
                  <a:tcPr marT="45725" marB="45725" marR="91450" marL="91450"/>
                </a:tc>
              </a:tr>
              <a:tr h="525625">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5</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Shakthi </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Bangalore </a:t>
                      </a:r>
                      <a:endParaRPr sz="20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lang="en-US" sz="2000" u="none" cap="none" strike="noStrike"/>
                        <a:t>18</a:t>
                      </a:r>
                      <a:endParaRPr sz="2000" u="none" cap="none" strike="noStrike"/>
                    </a:p>
                  </a:txBody>
                  <a:tcPr marT="45725" marB="45725" marR="91450" marL="9145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graphicFrame>
        <p:nvGraphicFramePr>
          <p:cNvPr id="428" name="Google Shape;428;p108"/>
          <p:cNvGraphicFramePr/>
          <p:nvPr/>
        </p:nvGraphicFramePr>
        <p:xfrm>
          <a:off x="2024034" y="846770"/>
          <a:ext cx="3000000" cy="3000000"/>
        </p:xfrm>
        <a:graphic>
          <a:graphicData uri="http://schemas.openxmlformats.org/drawingml/2006/table">
            <a:tbl>
              <a:tblPr bandRow="1" firstRow="1">
                <a:noFill/>
                <a:tableStyleId>{4E2D6EA3-3E4D-4792-853B-0BB4C45B98AC}</a:tableStyleId>
              </a:tblPr>
              <a:tblGrid>
                <a:gridCol w="2057400"/>
                <a:gridCol w="2057400"/>
                <a:gridCol w="2057400"/>
                <a:gridCol w="20574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S_id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S_name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City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Pincode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Shiva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Chennai</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15</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Peter</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Pondy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17</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Meera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Villupuram</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Rohan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Delhi</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5</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Shakthi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Bangalore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18</a:t>
                      </a:r>
                      <a:endParaRPr sz="1800" u="none" cap="none" strike="noStrike"/>
                    </a:p>
                  </a:txBody>
                  <a:tcPr marT="45725" marB="45725" marR="91450" marL="91450"/>
                </a:tc>
              </a:tr>
            </a:tbl>
          </a:graphicData>
        </a:graphic>
      </p:graphicFrame>
      <p:graphicFrame>
        <p:nvGraphicFramePr>
          <p:cNvPr id="429" name="Google Shape;429;p108"/>
          <p:cNvGraphicFramePr/>
          <p:nvPr/>
        </p:nvGraphicFramePr>
        <p:xfrm>
          <a:off x="2166911" y="3786191"/>
          <a:ext cx="3000000" cy="3000000"/>
        </p:xfrm>
        <a:graphic>
          <a:graphicData uri="http://schemas.openxmlformats.org/drawingml/2006/table">
            <a:tbl>
              <a:tblPr bandRow="1" firstRow="1">
                <a:noFill/>
                <a:tableStyleId>{4E2D6EA3-3E4D-4792-853B-0BB4C45B98AC}</a:tableStyleId>
              </a:tblPr>
              <a:tblGrid>
                <a:gridCol w="704850"/>
                <a:gridCol w="1071575"/>
                <a:gridCol w="1500200"/>
              </a:tblGrid>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S_id</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S_name</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Pincode </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Shiva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15</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Peter</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17</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Meera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20</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4</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Rohan</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01</a:t>
                      </a:r>
                      <a:endParaRPr sz="18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5</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Shakthi </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800"/>
                        <a:buFont typeface="Arial"/>
                        <a:buNone/>
                      </a:pPr>
                      <a:r>
                        <a:rPr lang="en-US" sz="1800" u="none" cap="none" strike="noStrike"/>
                        <a:t>18</a:t>
                      </a:r>
                      <a:endParaRPr sz="1800" u="none" cap="none" strike="noStrike"/>
                    </a:p>
                  </a:txBody>
                  <a:tcPr marT="45725" marB="45725" marR="91450" marL="91450"/>
                </a:tc>
              </a:tr>
            </a:tbl>
          </a:graphicData>
        </a:graphic>
      </p:graphicFrame>
      <p:graphicFrame>
        <p:nvGraphicFramePr>
          <p:cNvPr id="430" name="Google Shape;430;p108"/>
          <p:cNvGraphicFramePr/>
          <p:nvPr/>
        </p:nvGraphicFramePr>
        <p:xfrm>
          <a:off x="6529362" y="3821198"/>
          <a:ext cx="3000000" cy="3000000"/>
        </p:xfrm>
        <a:graphic>
          <a:graphicData uri="http://schemas.openxmlformats.org/drawingml/2006/table">
            <a:tbl>
              <a:tblPr bandRow="1" firstRow="1">
                <a:noFill/>
                <a:tableStyleId>{4E2D6EA3-3E4D-4792-853B-0BB4C45B98AC}</a:tableStyleId>
              </a:tblPr>
              <a:tblGrid>
                <a:gridCol w="1821675"/>
                <a:gridCol w="1821675"/>
              </a:tblGrid>
              <a:tr h="370850">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Pincode </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Calibri"/>
                          <a:ea typeface="Calibri"/>
                          <a:cs typeface="Calibri"/>
                          <a:sym typeface="Calibri"/>
                        </a:rPr>
                        <a:t>City </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Chennai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17</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Pondy </a:t>
                      </a:r>
                      <a:endParaRPr b="0" i="0" sz="2000" u="none" cap="none" strike="noStrike">
                        <a:solidFill>
                          <a:schemeClr val="dk1"/>
                        </a:solidFill>
                        <a:latin typeface="Calibri"/>
                        <a:ea typeface="Calibri"/>
                        <a:cs typeface="Calibri"/>
                        <a:sym typeface="Calibri"/>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20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Villupuram</a:t>
                      </a:r>
                      <a:endParaRPr b="0" i="0" sz="2000" u="none" cap="none" strike="noStrike">
                        <a:solidFill>
                          <a:schemeClr val="dk1"/>
                        </a:solidFill>
                        <a:latin typeface="Calibri"/>
                        <a:ea typeface="Calibri"/>
                        <a:cs typeface="Calibri"/>
                        <a:sym typeface="Calibri"/>
                      </a:endParaRPr>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01</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Delhi</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18</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Calibri"/>
                          <a:ea typeface="Calibri"/>
                          <a:cs typeface="Calibri"/>
                          <a:sym typeface="Calibri"/>
                        </a:rPr>
                        <a:t>Bangalore </a:t>
                      </a:r>
                      <a:endParaRPr sz="1400" u="none" cap="none" strike="noStrike"/>
                    </a:p>
                  </a:txBody>
                  <a:tcPr marT="45725" marB="45725" marR="91450" marL="91450"/>
                </a:tc>
              </a:tr>
            </a:tbl>
          </a:graphicData>
        </a:graphic>
      </p:graphicFrame>
      <p:sp>
        <p:nvSpPr>
          <p:cNvPr id="431" name="Google Shape;431;p108"/>
          <p:cNvSpPr txBox="1"/>
          <p:nvPr/>
        </p:nvSpPr>
        <p:spPr>
          <a:xfrm>
            <a:off x="5443536" y="287407"/>
            <a:ext cx="180049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Example Table</a:t>
            </a:r>
            <a:endParaRPr b="1" i="0" sz="1800" u="none" cap="none" strike="noStrike">
              <a:solidFill>
                <a:srgbClr val="FF0000"/>
              </a:solidFill>
              <a:latin typeface="Arial"/>
              <a:ea typeface="Arial"/>
              <a:cs typeface="Arial"/>
              <a:sym typeface="Arial"/>
            </a:endParaRPr>
          </a:p>
        </p:txBody>
      </p:sp>
      <p:sp>
        <p:nvSpPr>
          <p:cNvPr id="432" name="Google Shape;432;p108"/>
          <p:cNvSpPr txBox="1"/>
          <p:nvPr/>
        </p:nvSpPr>
        <p:spPr>
          <a:xfrm>
            <a:off x="3147009" y="3335766"/>
            <a:ext cx="97975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Table 1</a:t>
            </a:r>
            <a:endParaRPr b="1" i="0" sz="1800" u="none" cap="none" strike="noStrike">
              <a:solidFill>
                <a:srgbClr val="FF0000"/>
              </a:solidFill>
              <a:latin typeface="Arial"/>
              <a:ea typeface="Arial"/>
              <a:cs typeface="Arial"/>
              <a:sym typeface="Arial"/>
            </a:endParaRPr>
          </a:p>
        </p:txBody>
      </p:sp>
      <p:sp>
        <p:nvSpPr>
          <p:cNvPr id="433" name="Google Shape;433;p108"/>
          <p:cNvSpPr txBox="1"/>
          <p:nvPr/>
        </p:nvSpPr>
        <p:spPr>
          <a:xfrm>
            <a:off x="7829383" y="3384177"/>
            <a:ext cx="97975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a:ea typeface="Arial"/>
                <a:cs typeface="Arial"/>
                <a:sym typeface="Arial"/>
              </a:rPr>
              <a:t>Table 2</a:t>
            </a:r>
            <a:endParaRPr b="1" i="0" sz="1800" u="none" cap="none" strike="noStrike">
              <a:solidFill>
                <a:srgbClr val="FF0000"/>
              </a:solidFill>
              <a:latin typeface="Arial"/>
              <a:ea typeface="Arial"/>
              <a:cs typeface="Arial"/>
              <a:sym typeface="Arial"/>
            </a:endParaRPr>
          </a:p>
        </p:txBody>
      </p:sp>
      <p:sp>
        <p:nvSpPr>
          <p:cNvPr id="434" name="Google Shape;434;p108"/>
          <p:cNvSpPr/>
          <p:nvPr/>
        </p:nvSpPr>
        <p:spPr>
          <a:xfrm rot="8220333">
            <a:off x="4734884" y="3327878"/>
            <a:ext cx="795130" cy="205404"/>
          </a:xfrm>
          <a:prstGeom prst="right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435" name="Google Shape;435;p108"/>
          <p:cNvSpPr/>
          <p:nvPr/>
        </p:nvSpPr>
        <p:spPr>
          <a:xfrm rot="2789948">
            <a:off x="6211215" y="3314285"/>
            <a:ext cx="795130" cy="205404"/>
          </a:xfrm>
          <a:prstGeom prst="rightArrow">
            <a:avLst>
              <a:gd fmla="val 50000" name="adj1"/>
              <a:gd fmla="val 50000" name="adj2"/>
            </a:avLst>
          </a:prstGeom>
          <a:solidFill>
            <a:schemeClr val="accent1"/>
          </a:solidFill>
          <a:ln cap="flat" cmpd="sng" w="25400">
            <a:solidFill>
              <a:srgbClr val="42719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104"/>
          <p:cNvSpPr txBox="1"/>
          <p:nvPr/>
        </p:nvSpPr>
        <p:spPr>
          <a:xfrm>
            <a:off x="2743200" y="462790"/>
            <a:ext cx="6705600" cy="75799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C00000"/>
                </a:solidFill>
                <a:latin typeface="Balthazar"/>
                <a:ea typeface="Balthazar"/>
                <a:cs typeface="Balthazar"/>
                <a:sym typeface="Balthazar"/>
              </a:rPr>
              <a:t>THIRD NORMAL FORM (3NF)</a:t>
            </a:r>
            <a:endParaRPr b="0" i="0" sz="1400" u="none" cap="none" strike="noStrike">
              <a:solidFill>
                <a:srgbClr val="000000"/>
              </a:solidFill>
              <a:latin typeface="Arial"/>
              <a:ea typeface="Arial"/>
              <a:cs typeface="Arial"/>
              <a:sym typeface="Arial"/>
            </a:endParaRPr>
          </a:p>
        </p:txBody>
      </p:sp>
      <p:sp>
        <p:nvSpPr>
          <p:cNvPr id="441" name="Google Shape;441;p104"/>
          <p:cNvSpPr txBox="1"/>
          <p:nvPr/>
        </p:nvSpPr>
        <p:spPr>
          <a:xfrm>
            <a:off x="838200" y="1351722"/>
            <a:ext cx="10515600" cy="4825241"/>
          </a:xfrm>
          <a:prstGeom prst="rect">
            <a:avLst/>
          </a:prstGeom>
          <a:noFill/>
          <a:ln>
            <a:noFill/>
          </a:ln>
        </p:spPr>
        <p:txBody>
          <a:bodyPr anchorCtr="0" anchor="t" bIns="45700" lIns="91425" spcFirstLastPara="1" rIns="91425" wrap="square" tIns="45700">
            <a:normAutofit/>
          </a:bodyPr>
          <a:lstStyle/>
          <a:p>
            <a:pPr indent="-342900" lvl="0" marL="457200" marR="0" rtl="0" algn="just">
              <a:lnSpc>
                <a:spcPct val="90000"/>
              </a:lnSpc>
              <a:spcBef>
                <a:spcPts val="500"/>
              </a:spcBef>
              <a:spcAft>
                <a:spcPts val="0"/>
              </a:spcAft>
              <a:buClr>
                <a:srgbClr val="C00000"/>
              </a:buClr>
              <a:buSzPts val="2400"/>
              <a:buFont typeface="Noto Sans Symbols"/>
              <a:buChar char="✔"/>
            </a:pPr>
            <a:r>
              <a:rPr b="0" i="0" lang="en-US" sz="2400" u="none" cap="none" strike="noStrike">
                <a:solidFill>
                  <a:srgbClr val="0000FF"/>
                </a:solidFill>
                <a:latin typeface="Bookman Old Style"/>
                <a:ea typeface="Bookman Old Style"/>
                <a:cs typeface="Bookman Old Style"/>
                <a:sym typeface="Bookman Old Style"/>
              </a:rPr>
              <a:t>A relation is said to be in Third Normal Form if and only if,</a:t>
            </a:r>
            <a:endParaRPr b="0" i="0" sz="1400" u="none" cap="none" strike="noStrike">
              <a:solidFill>
                <a:srgbClr val="000000"/>
              </a:solidFill>
              <a:latin typeface="Arial"/>
              <a:ea typeface="Arial"/>
              <a:cs typeface="Arial"/>
              <a:sym typeface="Arial"/>
            </a:endParaRPr>
          </a:p>
          <a:p>
            <a:pPr indent="-342900" lvl="2" marL="914400" marR="0" rtl="0" algn="just">
              <a:lnSpc>
                <a:spcPct val="90000"/>
              </a:lnSpc>
              <a:spcBef>
                <a:spcPts val="5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It is already in </a:t>
            </a:r>
            <a:r>
              <a:rPr b="0" i="0" lang="en-US" sz="2000" u="none" cap="none" strike="noStrike">
                <a:solidFill>
                  <a:srgbClr val="FF0000"/>
                </a:solidFill>
                <a:latin typeface="Bookman Old Style"/>
                <a:ea typeface="Bookman Old Style"/>
                <a:cs typeface="Bookman Old Style"/>
                <a:sym typeface="Bookman Old Style"/>
              </a:rPr>
              <a:t>Second Normal Form</a:t>
            </a:r>
            <a:r>
              <a:rPr b="0" i="0" lang="en-US" sz="2000" u="none" cap="none" strike="noStrike">
                <a:solidFill>
                  <a:srgbClr val="0000FF"/>
                </a:solidFill>
                <a:latin typeface="Bookman Old Style"/>
                <a:ea typeface="Bookman Old Style"/>
                <a:cs typeface="Bookman Old Style"/>
                <a:sym typeface="Bookman Old Style"/>
              </a:rPr>
              <a:t>.</a:t>
            </a:r>
            <a:endParaRPr b="0" i="0" sz="1400" u="none" cap="none" strike="noStrike">
              <a:solidFill>
                <a:srgbClr val="000000"/>
              </a:solidFill>
              <a:latin typeface="Arial"/>
              <a:ea typeface="Arial"/>
              <a:cs typeface="Arial"/>
              <a:sym typeface="Arial"/>
            </a:endParaRPr>
          </a:p>
          <a:p>
            <a:pPr indent="-342900" lvl="2" marL="914400" marR="0" rtl="0" algn="just">
              <a:lnSpc>
                <a:spcPct val="90000"/>
              </a:lnSpc>
              <a:spcBef>
                <a:spcPts val="500"/>
              </a:spcBef>
              <a:spcAft>
                <a:spcPts val="0"/>
              </a:spcAft>
              <a:buClr>
                <a:srgbClr val="C00000"/>
              </a:buClr>
              <a:buSzPts val="2000"/>
              <a:buFont typeface="Noto Sans Symbols"/>
              <a:buChar char="✔"/>
            </a:pPr>
            <a:r>
              <a:rPr b="0" i="0" lang="en-US" sz="2000" u="none" cap="none" strike="noStrike">
                <a:solidFill>
                  <a:srgbClr val="0000FF"/>
                </a:solidFill>
                <a:latin typeface="Bookman Old Style"/>
                <a:ea typeface="Bookman Old Style"/>
                <a:cs typeface="Bookman Old Style"/>
                <a:sym typeface="Bookman Old Style"/>
              </a:rPr>
              <a:t>There exist </a:t>
            </a:r>
            <a:r>
              <a:rPr b="0" i="0" lang="en-US" sz="2000" u="none" cap="none" strike="noStrike">
                <a:solidFill>
                  <a:srgbClr val="FF0000"/>
                </a:solidFill>
                <a:latin typeface="Bookman Old Style"/>
                <a:ea typeface="Bookman Old Style"/>
                <a:cs typeface="Bookman Old Style"/>
                <a:sym typeface="Bookman Old Style"/>
              </a:rPr>
              <a:t>no Transitive Dependency</a:t>
            </a:r>
            <a:r>
              <a:rPr b="0" i="0" lang="en-US" sz="2000" u="none" cap="none" strike="noStrike">
                <a:solidFill>
                  <a:srgbClr val="0000FF"/>
                </a:solidFill>
                <a:latin typeface="Bookman Old Style"/>
                <a:ea typeface="Bookman Old Style"/>
                <a:cs typeface="Bookman Old Style"/>
                <a:sym typeface="Bookman Old Style"/>
              </a:rPr>
              <a:t>.</a:t>
            </a:r>
            <a:endParaRPr b="0" i="0" sz="1400" u="none" cap="none" strike="noStrike">
              <a:solidFill>
                <a:srgbClr val="000000"/>
              </a:solidFill>
              <a:latin typeface="Arial"/>
              <a:ea typeface="Arial"/>
              <a:cs typeface="Arial"/>
              <a:sym typeface="Arial"/>
            </a:endParaRPr>
          </a:p>
          <a:p>
            <a:pPr indent="-228600" lvl="1" marL="914400" marR="0" rtl="0" algn="l">
              <a:lnSpc>
                <a:spcPct val="90000"/>
              </a:lnSpc>
              <a:spcBef>
                <a:spcPts val="500"/>
              </a:spcBef>
              <a:spcAft>
                <a:spcPts val="0"/>
              </a:spcAft>
              <a:buClr>
                <a:schemeClr val="dk1"/>
              </a:buClr>
              <a:buSzPts val="1800"/>
              <a:buFont typeface="Arial"/>
              <a:buNone/>
            </a:pPr>
            <a:r>
              <a:t/>
            </a:r>
            <a:endParaRPr b="0" i="0" sz="2800" u="none" cap="none" strike="noStrike">
              <a:solidFill>
                <a:schemeClr val="dk1"/>
              </a:solidFill>
              <a:latin typeface="Calibri"/>
              <a:ea typeface="Calibri"/>
              <a:cs typeface="Calibri"/>
              <a:sym typeface="Calibri"/>
            </a:endParaRPr>
          </a:p>
          <a:p>
            <a:pPr indent="-228600" lvl="0" marL="457200" marR="0" rtl="0" algn="l">
              <a:lnSpc>
                <a:spcPct val="90000"/>
              </a:lnSpc>
              <a:spcBef>
                <a:spcPts val="1000"/>
              </a:spcBef>
              <a:spcAft>
                <a:spcPts val="0"/>
              </a:spcAft>
              <a:buClr>
                <a:schemeClr val="dk1"/>
              </a:buClr>
              <a:buSzPts val="1800"/>
              <a:buFont typeface="Arial"/>
              <a:buNone/>
            </a:pPr>
            <a:r>
              <a:t/>
            </a:r>
            <a:endParaRPr b="0" i="0" sz="3200" u="none" cap="none" strike="noStrike">
              <a:solidFill>
                <a:schemeClr val="dk1"/>
              </a:solidFill>
              <a:latin typeface="Calibri"/>
              <a:ea typeface="Calibri"/>
              <a:cs typeface="Calibri"/>
              <a:sym typeface="Calibri"/>
            </a:endParaRPr>
          </a:p>
        </p:txBody>
      </p:sp>
      <p:pic>
        <p:nvPicPr>
          <p:cNvPr id="442" name="Google Shape;442;p104"/>
          <p:cNvPicPr preferRelativeResize="0"/>
          <p:nvPr/>
        </p:nvPicPr>
        <p:blipFill rotWithShape="1">
          <a:blip r:embed="rId3">
            <a:alphaModFix/>
          </a:blip>
          <a:srcRect b="0" l="0" r="0" t="0"/>
          <a:stretch/>
        </p:blipFill>
        <p:spPr>
          <a:xfrm>
            <a:off x="3738086" y="3110948"/>
            <a:ext cx="4715828" cy="30755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7"/>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fontScale="90000"/>
          </a:bodyPr>
          <a:lstStyle/>
          <a:p>
            <a:pPr indent="0" lvl="0" marL="0" rtl="0" algn="ctr">
              <a:lnSpc>
                <a:spcPct val="90000"/>
              </a:lnSpc>
              <a:spcBef>
                <a:spcPts val="0"/>
              </a:spcBef>
              <a:spcAft>
                <a:spcPts val="0"/>
              </a:spcAft>
              <a:buSzPct val="115226"/>
              <a:buNone/>
            </a:pPr>
            <a:r>
              <a:rPr lang="en-US"/>
              <a:t> </a:t>
            </a:r>
            <a:r>
              <a:rPr b="1" lang="en-US" sz="2700">
                <a:solidFill>
                  <a:srgbClr val="0000FF"/>
                </a:solidFill>
              </a:rPr>
              <a:t>Fourth Normal Form (4NF) </a:t>
            </a:r>
            <a:endParaRPr b="1" sz="2700">
              <a:solidFill>
                <a:srgbClr val="0000FF"/>
              </a:solidFill>
            </a:endParaRPr>
          </a:p>
        </p:txBody>
      </p:sp>
      <p:sp>
        <p:nvSpPr>
          <p:cNvPr id="448" name="Google Shape;448;p37"/>
          <p:cNvSpPr txBox="1"/>
          <p:nvPr>
            <p:ph idx="1" type="body"/>
          </p:nvPr>
        </p:nvSpPr>
        <p:spPr>
          <a:xfrm>
            <a:off x="415600" y="1356967"/>
            <a:ext cx="11360800" cy="4555200"/>
          </a:xfrm>
          <a:prstGeom prst="rect">
            <a:avLst/>
          </a:prstGeom>
          <a:noFill/>
          <a:ln>
            <a:noFill/>
          </a:ln>
        </p:spPr>
        <p:txBody>
          <a:bodyPr anchorCtr="0" anchor="t" bIns="121875" lIns="121875" spcFirstLastPara="1" rIns="121875" wrap="square" tIns="121875">
            <a:normAutofit fontScale="32500" lnSpcReduction="20000"/>
          </a:bodyPr>
          <a:lstStyle/>
          <a:p>
            <a:pPr indent="0" lvl="0" marL="0" rtl="0" algn="l">
              <a:lnSpc>
                <a:spcPct val="90000"/>
              </a:lnSpc>
              <a:spcBef>
                <a:spcPts val="0"/>
              </a:spcBef>
              <a:spcAft>
                <a:spcPts val="0"/>
              </a:spcAft>
              <a:buSzPct val="73846"/>
              <a:buNone/>
            </a:pPr>
            <a:r>
              <a:rPr lang="en-US" sz="7500"/>
              <a:t>Functional dependencies can help us detect poor E-R design</a:t>
            </a:r>
            <a:endParaRPr sz="7500"/>
          </a:p>
          <a:p>
            <a:pPr indent="0" lvl="0" marL="0" rtl="0" algn="l">
              <a:lnSpc>
                <a:spcPct val="90000"/>
              </a:lnSpc>
              <a:spcBef>
                <a:spcPts val="1600"/>
              </a:spcBef>
              <a:spcAft>
                <a:spcPts val="0"/>
              </a:spcAft>
              <a:buSzPct val="73846"/>
              <a:buNone/>
            </a:pPr>
            <a:r>
              <a:rPr lang="en-US" sz="7500"/>
              <a:t> multivalued dependency arises from one of the following sources:</a:t>
            </a:r>
            <a:endParaRPr sz="7500"/>
          </a:p>
          <a:p>
            <a:pPr indent="0" lvl="0" marL="0" rtl="0" algn="l">
              <a:lnSpc>
                <a:spcPct val="90000"/>
              </a:lnSpc>
              <a:spcBef>
                <a:spcPts val="1600"/>
              </a:spcBef>
              <a:spcAft>
                <a:spcPts val="0"/>
              </a:spcAft>
              <a:buSzPct val="73846"/>
              <a:buNone/>
            </a:pPr>
            <a:r>
              <a:rPr lang="en-US" sz="7500"/>
              <a:t>• A many-to-many relationship set. </a:t>
            </a:r>
            <a:endParaRPr sz="7500"/>
          </a:p>
          <a:p>
            <a:pPr indent="0" lvl="0" marL="0" rtl="0" algn="l">
              <a:lnSpc>
                <a:spcPct val="90000"/>
              </a:lnSpc>
              <a:spcBef>
                <a:spcPts val="1600"/>
              </a:spcBef>
              <a:spcAft>
                <a:spcPts val="0"/>
              </a:spcAft>
              <a:buSzPct val="73846"/>
              <a:buNone/>
            </a:pPr>
            <a:r>
              <a:rPr lang="en-US" sz="7500"/>
              <a:t>• A multivalued attribute of an entity set.</a:t>
            </a:r>
            <a:endParaRPr sz="7500"/>
          </a:p>
          <a:p>
            <a:pPr indent="0" lvl="0" marL="0" rtl="0" algn="l">
              <a:lnSpc>
                <a:spcPct val="90000"/>
              </a:lnSpc>
              <a:spcBef>
                <a:spcPts val="1600"/>
              </a:spcBef>
              <a:spcAft>
                <a:spcPts val="0"/>
              </a:spcAft>
              <a:buSzPts val="275"/>
              <a:buNone/>
            </a:pPr>
            <a:r>
              <a:rPr b="1" lang="en-US" sz="7500">
                <a:solidFill>
                  <a:srgbClr val="38761D"/>
                </a:solidFill>
              </a:rPr>
              <a:t>A relation schema (R) is in fourth normal form(4NF)with respect to a set D of functional and multivalued dependencies if, for  all multivalued dependencies in D  of the form A→→B, where A⊆R and B ⊆R, at least one of the following holds: </a:t>
            </a:r>
            <a:endParaRPr b="1" sz="7500">
              <a:solidFill>
                <a:srgbClr val="38761D"/>
              </a:solidFill>
            </a:endParaRPr>
          </a:p>
          <a:p>
            <a:pPr indent="0" lvl="0" marL="0" rtl="0" algn="l">
              <a:lnSpc>
                <a:spcPct val="90000"/>
              </a:lnSpc>
              <a:spcBef>
                <a:spcPts val="1600"/>
              </a:spcBef>
              <a:spcAft>
                <a:spcPts val="0"/>
              </a:spcAft>
              <a:buSzPts val="275"/>
              <a:buNone/>
            </a:pPr>
            <a:r>
              <a:rPr b="1" lang="en-US" sz="7500">
                <a:solidFill>
                  <a:srgbClr val="38761D"/>
                </a:solidFill>
              </a:rPr>
              <a:t>• A→→B is a trivial multivalued dependency. </a:t>
            </a:r>
            <a:endParaRPr b="1" sz="7500">
              <a:solidFill>
                <a:srgbClr val="38761D"/>
              </a:solidFill>
            </a:endParaRPr>
          </a:p>
          <a:p>
            <a:pPr indent="0" lvl="0" marL="0" rtl="0" algn="l">
              <a:lnSpc>
                <a:spcPct val="90000"/>
              </a:lnSpc>
              <a:spcBef>
                <a:spcPts val="1600"/>
              </a:spcBef>
              <a:spcAft>
                <a:spcPts val="0"/>
              </a:spcAft>
              <a:buSzPts val="275"/>
              <a:buNone/>
            </a:pPr>
            <a:r>
              <a:rPr b="1" lang="en-US" sz="7500">
                <a:solidFill>
                  <a:srgbClr val="38761D"/>
                </a:solidFill>
              </a:rPr>
              <a:t>• A is a super key for R.</a:t>
            </a:r>
            <a:endParaRPr b="1" sz="7500">
              <a:solidFill>
                <a:srgbClr val="38761D"/>
              </a:solidFill>
            </a:endParaRPr>
          </a:p>
          <a:p>
            <a:pPr indent="0" lvl="0" marL="0" rtl="0" algn="l">
              <a:lnSpc>
                <a:spcPct val="90000"/>
              </a:lnSpc>
              <a:spcBef>
                <a:spcPts val="1600"/>
              </a:spcBef>
              <a:spcAft>
                <a:spcPts val="0"/>
              </a:spcAft>
              <a:buSzPct val="61111"/>
              <a:buNone/>
            </a:pPr>
            <a:r>
              <a:t/>
            </a:r>
            <a:endParaRPr/>
          </a:p>
          <a:p>
            <a:pPr indent="0" lvl="0" marL="0" rtl="0" algn="l">
              <a:lnSpc>
                <a:spcPct val="90000"/>
              </a:lnSpc>
              <a:spcBef>
                <a:spcPts val="1600"/>
              </a:spcBef>
              <a:spcAft>
                <a:spcPts val="1600"/>
              </a:spcAft>
              <a:buSzPct val="197802"/>
              <a:buNone/>
            </a:pPr>
            <a:r>
              <a:t/>
            </a:r>
            <a:endParaRPr/>
          </a:p>
        </p:txBody>
      </p:sp>
      <p:pic>
        <p:nvPicPr>
          <p:cNvPr id="449" name="Google Shape;449;p37"/>
          <p:cNvPicPr preferRelativeResize="0"/>
          <p:nvPr/>
        </p:nvPicPr>
        <p:blipFill rotWithShape="1">
          <a:blip r:embed="rId3">
            <a:alphaModFix/>
          </a:blip>
          <a:srcRect b="0" l="0" r="0" t="0"/>
          <a:stretch/>
        </p:blipFill>
        <p:spPr>
          <a:xfrm>
            <a:off x="9071801" y="273800"/>
            <a:ext cx="2882367" cy="140273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8"/>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a:bodyPr>
          <a:lstStyle/>
          <a:p>
            <a:pPr indent="0" lvl="0" marL="0" rtl="0" algn="ctr">
              <a:lnSpc>
                <a:spcPct val="90000"/>
              </a:lnSpc>
              <a:spcBef>
                <a:spcPts val="0"/>
              </a:spcBef>
              <a:spcAft>
                <a:spcPts val="0"/>
              </a:spcAft>
              <a:buSzPts val="2800"/>
              <a:buNone/>
            </a:pPr>
            <a:r>
              <a:rPr b="1" lang="en-US" sz="2400">
                <a:solidFill>
                  <a:srgbClr val="0000FF"/>
                </a:solidFill>
              </a:rPr>
              <a:t>4NF </a:t>
            </a:r>
            <a:endParaRPr b="1" sz="2400">
              <a:solidFill>
                <a:srgbClr val="0000FF"/>
              </a:solidFill>
            </a:endParaRPr>
          </a:p>
        </p:txBody>
      </p:sp>
      <p:sp>
        <p:nvSpPr>
          <p:cNvPr id="455" name="Google Shape;455;p38"/>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a:bodyPr>
          <a:lstStyle/>
          <a:p>
            <a:pPr indent="0" lvl="0" marL="0" rtl="0" algn="l">
              <a:lnSpc>
                <a:spcPct val="90000"/>
              </a:lnSpc>
              <a:spcBef>
                <a:spcPts val="0"/>
              </a:spcBef>
              <a:spcAft>
                <a:spcPts val="0"/>
              </a:spcAft>
              <a:buSzPts val="1100"/>
              <a:buNone/>
            </a:pPr>
            <a:r>
              <a:t/>
            </a:r>
            <a:endParaRPr sz="1900">
              <a:solidFill>
                <a:schemeClr val="dk1"/>
              </a:solidFill>
            </a:endParaRPr>
          </a:p>
          <a:p>
            <a:pPr indent="0" lvl="0" marL="0" rtl="0" algn="l">
              <a:lnSpc>
                <a:spcPct val="90000"/>
              </a:lnSpc>
              <a:spcBef>
                <a:spcPts val="0"/>
              </a:spcBef>
              <a:spcAft>
                <a:spcPts val="0"/>
              </a:spcAft>
              <a:buSzPts val="1100"/>
              <a:buNone/>
            </a:pPr>
            <a:r>
              <a:rPr lang="en-US" sz="1900">
                <a:solidFill>
                  <a:schemeClr val="dk1"/>
                </a:solidFill>
              </a:rPr>
              <a:t>A table is said to be in 4NF if the following conditions are met,</a:t>
            </a:r>
            <a:endParaRPr sz="1900">
              <a:solidFill>
                <a:schemeClr val="dk1"/>
              </a:solidFill>
            </a:endParaRPr>
          </a:p>
          <a:p>
            <a:pPr indent="-457188" lvl="0" marL="609585" rtl="0" algn="l">
              <a:lnSpc>
                <a:spcPct val="90000"/>
              </a:lnSpc>
              <a:spcBef>
                <a:spcPts val="1600"/>
              </a:spcBef>
              <a:spcAft>
                <a:spcPts val="0"/>
              </a:spcAft>
              <a:buSzPts val="1800"/>
              <a:buChar char="●"/>
            </a:pPr>
            <a:r>
              <a:rPr lang="en-US" sz="1900">
                <a:solidFill>
                  <a:schemeClr val="dk1"/>
                </a:solidFill>
              </a:rPr>
              <a:t>The table is in Boyce-Codd Normal Form (BCNF).</a:t>
            </a:r>
            <a:endParaRPr sz="1900">
              <a:solidFill>
                <a:schemeClr val="dk1"/>
              </a:solidFill>
            </a:endParaRPr>
          </a:p>
          <a:p>
            <a:pPr indent="-457188" lvl="0" marL="609585" rtl="0" algn="l">
              <a:lnSpc>
                <a:spcPct val="90000"/>
              </a:lnSpc>
              <a:spcBef>
                <a:spcPts val="0"/>
              </a:spcBef>
              <a:spcAft>
                <a:spcPts val="0"/>
              </a:spcAft>
              <a:buSzPts val="1800"/>
              <a:buChar char="●"/>
            </a:pPr>
            <a:r>
              <a:rPr lang="en-US" sz="1900">
                <a:solidFill>
                  <a:schemeClr val="dk1"/>
                </a:solidFill>
              </a:rPr>
              <a:t>The table is not any having an independent multi-valued dependency.</a:t>
            </a:r>
            <a:endParaRPr/>
          </a:p>
          <a:p>
            <a:pPr indent="-342888" lvl="0" marL="609585" rtl="0" algn="l">
              <a:lnSpc>
                <a:spcPct val="90000"/>
              </a:lnSpc>
              <a:spcBef>
                <a:spcPts val="0"/>
              </a:spcBef>
              <a:spcAft>
                <a:spcPts val="0"/>
              </a:spcAft>
              <a:buSzPts val="1800"/>
              <a:buNone/>
            </a:pPr>
            <a:r>
              <a:t/>
            </a:r>
            <a:endParaRPr sz="1900"/>
          </a:p>
          <a:p>
            <a:pPr indent="0" lvl="0" marL="0" rtl="0" algn="l">
              <a:lnSpc>
                <a:spcPct val="90000"/>
              </a:lnSpc>
              <a:spcBef>
                <a:spcPts val="1600"/>
              </a:spcBef>
              <a:spcAft>
                <a:spcPts val="1600"/>
              </a:spcAft>
              <a:buSzPts val="1800"/>
              <a:buNone/>
            </a:pPr>
            <a:r>
              <a:t/>
            </a:r>
            <a:endParaRPr/>
          </a:p>
        </p:txBody>
      </p:sp>
      <p:pic>
        <p:nvPicPr>
          <p:cNvPr id="456" name="Google Shape;456;p38"/>
          <p:cNvPicPr preferRelativeResize="0"/>
          <p:nvPr/>
        </p:nvPicPr>
        <p:blipFill rotWithShape="1">
          <a:blip r:embed="rId3">
            <a:alphaModFix/>
          </a:blip>
          <a:srcRect b="0" l="0" r="0" t="0"/>
          <a:stretch/>
        </p:blipFill>
        <p:spPr>
          <a:xfrm>
            <a:off x="8997234" y="273800"/>
            <a:ext cx="2882367" cy="140273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9"/>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a:bodyPr>
          <a:lstStyle/>
          <a:p>
            <a:pPr indent="0" lvl="0" marL="0" rtl="0" algn="ctr">
              <a:lnSpc>
                <a:spcPct val="90000"/>
              </a:lnSpc>
              <a:spcBef>
                <a:spcPts val="0"/>
              </a:spcBef>
              <a:spcAft>
                <a:spcPts val="0"/>
              </a:spcAft>
              <a:buSzPts val="2800"/>
              <a:buNone/>
            </a:pPr>
            <a:r>
              <a:rPr b="1" lang="en-US" sz="2400">
                <a:solidFill>
                  <a:srgbClr val="0000FF"/>
                </a:solidFill>
              </a:rPr>
              <a:t>What is a Multivalued Dependency?</a:t>
            </a:r>
            <a:endParaRPr b="1" sz="2400">
              <a:solidFill>
                <a:srgbClr val="0000FF"/>
              </a:solidFill>
            </a:endParaRPr>
          </a:p>
        </p:txBody>
      </p:sp>
      <p:sp>
        <p:nvSpPr>
          <p:cNvPr id="462" name="Google Shape;462;p39"/>
          <p:cNvSpPr txBox="1"/>
          <p:nvPr>
            <p:ph idx="1" type="body"/>
          </p:nvPr>
        </p:nvSpPr>
        <p:spPr>
          <a:xfrm>
            <a:off x="415600" y="1536633"/>
            <a:ext cx="11360800" cy="5098000"/>
          </a:xfrm>
          <a:prstGeom prst="rect">
            <a:avLst/>
          </a:prstGeom>
          <a:noFill/>
          <a:ln>
            <a:noFill/>
          </a:ln>
        </p:spPr>
        <p:txBody>
          <a:bodyPr anchorCtr="0" anchor="t" bIns="121875" lIns="121875" spcFirstLastPara="1" rIns="121875" wrap="square" tIns="121875">
            <a:normAutofit/>
          </a:bodyPr>
          <a:lstStyle/>
          <a:p>
            <a:pPr indent="-380990" lvl="0" marL="380990" rtl="0" algn="l">
              <a:lnSpc>
                <a:spcPct val="90000"/>
              </a:lnSpc>
              <a:spcBef>
                <a:spcPts val="0"/>
              </a:spcBef>
              <a:spcAft>
                <a:spcPts val="0"/>
              </a:spcAft>
              <a:buSzPts val="1800"/>
              <a:buChar char="●"/>
            </a:pPr>
            <a:r>
              <a:rPr lang="en-US" sz="1900"/>
              <a:t>A full constraint between two sets of attributes in a relation.</a:t>
            </a:r>
            <a:endParaRPr/>
          </a:p>
          <a:p>
            <a:pPr indent="-380990" lvl="0" marL="380990" rtl="0" algn="l">
              <a:lnSpc>
                <a:spcPct val="90000"/>
              </a:lnSpc>
              <a:spcBef>
                <a:spcPts val="0"/>
              </a:spcBef>
              <a:spcAft>
                <a:spcPts val="0"/>
              </a:spcAft>
              <a:buSzPts val="1800"/>
              <a:buChar char="●"/>
            </a:pPr>
            <a:r>
              <a:rPr lang="en-US" sz="1900">
                <a:solidFill>
                  <a:srgbClr val="333333"/>
                </a:solidFill>
                <a:highlight>
                  <a:srgbClr val="FFFFFF"/>
                </a:highlight>
                <a:latin typeface="Roboto"/>
                <a:ea typeface="Roboto"/>
                <a:cs typeface="Roboto"/>
                <a:sym typeface="Roboto"/>
              </a:rPr>
              <a:t>Multivalued dependency would occur whenever two separate attributes in a given table happen to be independent of each other. And yet, both of these depend on another third attribute. The multivalued dependency contains at least two of the attributes dependent on the third attribute.</a:t>
            </a:r>
            <a:endParaRPr sz="1900"/>
          </a:p>
          <a:p>
            <a:pPr indent="0" lvl="0" marL="0" rtl="0" algn="l">
              <a:lnSpc>
                <a:spcPct val="90000"/>
              </a:lnSpc>
              <a:spcBef>
                <a:spcPts val="1600"/>
              </a:spcBef>
              <a:spcAft>
                <a:spcPts val="0"/>
              </a:spcAft>
              <a:buSzPts val="1800"/>
              <a:buNone/>
            </a:pPr>
            <a:r>
              <a:rPr lang="en-US" sz="1900"/>
              <a:t>ID →→ street, city</a:t>
            </a:r>
            <a:endParaRPr sz="1900"/>
          </a:p>
          <a:p>
            <a:pPr indent="0" lvl="0" marL="0" rtl="0" algn="l">
              <a:lnSpc>
                <a:spcPct val="90000"/>
              </a:lnSpc>
              <a:spcBef>
                <a:spcPts val="1600"/>
              </a:spcBef>
              <a:spcAft>
                <a:spcPts val="0"/>
              </a:spcAft>
              <a:buSzPts val="1800"/>
              <a:buNone/>
            </a:pPr>
            <a:r>
              <a:t/>
            </a:r>
            <a:endParaRPr sz="1900"/>
          </a:p>
          <a:p>
            <a:pPr indent="0" lvl="0" marL="0" rtl="0" algn="l">
              <a:lnSpc>
                <a:spcPct val="90000"/>
              </a:lnSpc>
              <a:spcBef>
                <a:spcPts val="1600"/>
              </a:spcBef>
              <a:spcAft>
                <a:spcPts val="0"/>
              </a:spcAft>
              <a:buSzPts val="1800"/>
              <a:buNone/>
            </a:pPr>
            <a:r>
              <a:t/>
            </a:r>
            <a:endParaRPr sz="1900"/>
          </a:p>
          <a:p>
            <a:pPr indent="0" lvl="0" marL="0" rtl="0" algn="l">
              <a:lnSpc>
                <a:spcPct val="90000"/>
              </a:lnSpc>
              <a:spcBef>
                <a:spcPts val="1600"/>
              </a:spcBef>
              <a:spcAft>
                <a:spcPts val="0"/>
              </a:spcAft>
              <a:buSzPts val="1800"/>
              <a:buNone/>
            </a:pPr>
            <a:r>
              <a:t/>
            </a:r>
            <a:endParaRPr sz="1900"/>
          </a:p>
          <a:p>
            <a:pPr indent="0" lvl="0" marL="0" rtl="0" algn="l">
              <a:lnSpc>
                <a:spcPct val="90000"/>
              </a:lnSpc>
              <a:spcBef>
                <a:spcPts val="1600"/>
              </a:spcBef>
              <a:spcAft>
                <a:spcPts val="0"/>
              </a:spcAft>
              <a:buSzPts val="1800"/>
              <a:buNone/>
            </a:pPr>
            <a:r>
              <a:t/>
            </a:r>
            <a:endParaRPr sz="1900"/>
          </a:p>
          <a:p>
            <a:pPr indent="0" lvl="0" marL="0" rtl="0" algn="l">
              <a:lnSpc>
                <a:spcPct val="90000"/>
              </a:lnSpc>
              <a:spcBef>
                <a:spcPts val="3200"/>
              </a:spcBef>
              <a:spcAft>
                <a:spcPts val="1600"/>
              </a:spcAft>
              <a:buSzPts val="1800"/>
              <a:buNone/>
            </a:pPr>
            <a:r>
              <a:rPr lang="en-US" sz="1900"/>
              <a:t>ID→→dept name is a non-trivial multivalued dependency and ID is not a superkey for the schema.</a:t>
            </a:r>
            <a:endParaRPr sz="1900"/>
          </a:p>
        </p:txBody>
      </p:sp>
      <p:pic>
        <p:nvPicPr>
          <p:cNvPr id="463" name="Google Shape;463;p39"/>
          <p:cNvPicPr preferRelativeResize="0"/>
          <p:nvPr/>
        </p:nvPicPr>
        <p:blipFill rotWithShape="1">
          <a:blip r:embed="rId3">
            <a:alphaModFix/>
          </a:blip>
          <a:srcRect b="0" l="0" r="0" t="0"/>
          <a:stretch/>
        </p:blipFill>
        <p:spPr>
          <a:xfrm>
            <a:off x="3313167" y="3004211"/>
            <a:ext cx="5969000" cy="1587500"/>
          </a:xfrm>
          <a:prstGeom prst="rect">
            <a:avLst/>
          </a:prstGeom>
          <a:noFill/>
          <a:ln>
            <a:noFill/>
          </a:ln>
        </p:spPr>
      </p:pic>
      <p:pic>
        <p:nvPicPr>
          <p:cNvPr id="464" name="Google Shape;464;p39"/>
          <p:cNvPicPr preferRelativeResize="0"/>
          <p:nvPr/>
        </p:nvPicPr>
        <p:blipFill rotWithShape="1">
          <a:blip r:embed="rId4">
            <a:alphaModFix/>
          </a:blip>
          <a:srcRect b="0" l="0" r="0" t="0"/>
          <a:stretch/>
        </p:blipFill>
        <p:spPr>
          <a:xfrm>
            <a:off x="3351267" y="4425292"/>
            <a:ext cx="5892800" cy="838200"/>
          </a:xfrm>
          <a:prstGeom prst="rect">
            <a:avLst/>
          </a:prstGeom>
          <a:noFill/>
          <a:ln>
            <a:noFill/>
          </a:ln>
        </p:spPr>
      </p:pic>
      <p:pic>
        <p:nvPicPr>
          <p:cNvPr id="465" name="Google Shape;465;p39"/>
          <p:cNvPicPr preferRelativeResize="0"/>
          <p:nvPr/>
        </p:nvPicPr>
        <p:blipFill rotWithShape="1">
          <a:blip r:embed="rId5">
            <a:alphaModFix/>
          </a:blip>
          <a:srcRect b="0" l="0" r="0" t="0"/>
          <a:stretch/>
        </p:blipFill>
        <p:spPr>
          <a:xfrm>
            <a:off x="8894034" y="0"/>
            <a:ext cx="2882367" cy="1402733"/>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0"/>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a:bodyPr>
          <a:lstStyle/>
          <a:p>
            <a:pPr indent="0" lvl="0" marL="0" rtl="0" algn="ctr">
              <a:lnSpc>
                <a:spcPct val="90000"/>
              </a:lnSpc>
              <a:spcBef>
                <a:spcPts val="0"/>
              </a:spcBef>
              <a:spcAft>
                <a:spcPts val="0"/>
              </a:spcAft>
              <a:buSzPts val="1800"/>
              <a:buNone/>
            </a:pPr>
            <a:r>
              <a:rPr b="1" lang="en-US" sz="2400">
                <a:solidFill>
                  <a:srgbClr val="0000FF"/>
                </a:solidFill>
              </a:rPr>
              <a:t>4NF DECOMPOSITION ALGORITHM</a:t>
            </a:r>
            <a:endParaRPr b="1" sz="2400">
              <a:solidFill>
                <a:srgbClr val="0000FF"/>
              </a:solidFill>
            </a:endParaRPr>
          </a:p>
        </p:txBody>
      </p:sp>
      <p:pic>
        <p:nvPicPr>
          <p:cNvPr id="471" name="Google Shape;471;p40"/>
          <p:cNvPicPr preferRelativeResize="0"/>
          <p:nvPr/>
        </p:nvPicPr>
        <p:blipFill rotWithShape="1">
          <a:blip r:embed="rId3">
            <a:alphaModFix/>
          </a:blip>
          <a:srcRect b="0" l="0" r="0" t="0"/>
          <a:stretch/>
        </p:blipFill>
        <p:spPr>
          <a:xfrm>
            <a:off x="1243501" y="1926234"/>
            <a:ext cx="8477588" cy="3348839"/>
          </a:xfrm>
          <a:prstGeom prst="rect">
            <a:avLst/>
          </a:prstGeom>
          <a:noFill/>
          <a:ln>
            <a:noFill/>
          </a:ln>
        </p:spPr>
      </p:pic>
      <p:pic>
        <p:nvPicPr>
          <p:cNvPr id="472" name="Google Shape;472;p40"/>
          <p:cNvPicPr preferRelativeResize="0"/>
          <p:nvPr/>
        </p:nvPicPr>
        <p:blipFill rotWithShape="1">
          <a:blip r:embed="rId4">
            <a:alphaModFix/>
          </a:blip>
          <a:srcRect b="0" l="0" r="0" t="0"/>
          <a:stretch/>
        </p:blipFill>
        <p:spPr>
          <a:xfrm>
            <a:off x="9096634" y="273800"/>
            <a:ext cx="2882367" cy="14027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sz="4400"/>
              <a:t>Decomposing a Bad Schema</a:t>
            </a:r>
            <a:endParaRPr/>
          </a:p>
        </p:txBody>
      </p:sp>
      <p:sp>
        <p:nvSpPr>
          <p:cNvPr id="117" name="Google Shape;11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1000"/>
              </a:spcBef>
              <a:spcAft>
                <a:spcPts val="0"/>
              </a:spcAft>
              <a:buSzPts val="2800"/>
              <a:buNone/>
            </a:pPr>
            <a:r>
              <a:rPr lang="en-US">
                <a:latin typeface="Times New Roman"/>
                <a:ea typeface="Times New Roman"/>
                <a:cs typeface="Times New Roman"/>
                <a:sym typeface="Times New Roman"/>
              </a:rPr>
              <a:t>Common problems in a bad schema:</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Redundancy</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Inconsistency</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Inefficiency</a:t>
            </a:r>
            <a:endParaRPr/>
          </a:p>
          <a:p>
            <a:pPr indent="0" lvl="0" marL="0" rtl="0" algn="l">
              <a:lnSpc>
                <a:spcPct val="90000"/>
              </a:lnSpc>
              <a:spcBef>
                <a:spcPts val="1000"/>
              </a:spcBef>
              <a:spcAft>
                <a:spcPts val="0"/>
              </a:spcAft>
              <a:buSzPts val="2800"/>
              <a:buNone/>
            </a:pPr>
            <a:r>
              <a:rPr lang="en-US">
                <a:latin typeface="Times New Roman"/>
                <a:ea typeface="Times New Roman"/>
                <a:cs typeface="Times New Roman"/>
                <a:sym typeface="Times New Roman"/>
              </a:rPr>
              <a:t>Decomposition process:</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Identify functional dependencies</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Normalize the schema using normalization rules</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Check for anomalies</a:t>
            </a:r>
            <a:endParaRPr/>
          </a:p>
          <a:p>
            <a:pPr indent="-406400" lvl="0" marL="457200" rtl="0" algn="l">
              <a:lnSpc>
                <a:spcPct val="90000"/>
              </a:lnSpc>
              <a:spcBef>
                <a:spcPts val="1000"/>
              </a:spcBef>
              <a:spcAft>
                <a:spcPts val="0"/>
              </a:spcAft>
              <a:buSzPts val="2800"/>
              <a:buChar char="•"/>
            </a:pPr>
            <a:r>
              <a:rPr lang="en-US">
                <a:latin typeface="Times New Roman"/>
                <a:ea typeface="Times New Roman"/>
                <a:cs typeface="Times New Roman"/>
                <a:sym typeface="Times New Roman"/>
              </a:rPr>
              <a:t>Evaluate trade-offs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41"/>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a:bodyPr>
          <a:lstStyle/>
          <a:p>
            <a:pPr indent="0" lvl="0" marL="0" rtl="0" algn="ctr">
              <a:lnSpc>
                <a:spcPct val="90000"/>
              </a:lnSpc>
              <a:spcBef>
                <a:spcPts val="0"/>
              </a:spcBef>
              <a:spcAft>
                <a:spcPts val="0"/>
              </a:spcAft>
              <a:buSzPts val="2800"/>
              <a:buNone/>
            </a:pPr>
            <a:r>
              <a:rPr b="1" lang="en-US" sz="2400">
                <a:solidFill>
                  <a:srgbClr val="0000FF"/>
                </a:solidFill>
              </a:rPr>
              <a:t>Lossless-join Decomposition</a:t>
            </a:r>
            <a:endParaRPr b="1" sz="2400">
              <a:solidFill>
                <a:srgbClr val="0000FF"/>
              </a:solidFill>
            </a:endParaRPr>
          </a:p>
        </p:txBody>
      </p:sp>
      <p:sp>
        <p:nvSpPr>
          <p:cNvPr id="478" name="Google Shape;478;p41"/>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rmAutofit fontScale="40000" lnSpcReduction="20000"/>
          </a:bodyPr>
          <a:lstStyle/>
          <a:p>
            <a:pPr indent="0" lvl="0" marL="0" rtl="0" algn="l">
              <a:lnSpc>
                <a:spcPct val="90000"/>
              </a:lnSpc>
              <a:spcBef>
                <a:spcPts val="0"/>
              </a:spcBef>
              <a:spcAft>
                <a:spcPts val="0"/>
              </a:spcAft>
              <a:buSzPct val="60000"/>
              <a:buNone/>
            </a:pPr>
            <a:r>
              <a:rPr lang="en-US" sz="7500"/>
              <a:t>A decomposition of R into R1 and R2 is a lossless join if at least one of the following dependencies is in D+</a:t>
            </a:r>
            <a:endParaRPr sz="7500"/>
          </a:p>
          <a:p>
            <a:pPr indent="0" lvl="0" marL="0" rtl="0" algn="l">
              <a:lnSpc>
                <a:spcPct val="90000"/>
              </a:lnSpc>
              <a:spcBef>
                <a:spcPts val="1600"/>
              </a:spcBef>
              <a:spcAft>
                <a:spcPts val="0"/>
              </a:spcAft>
              <a:buSzPct val="60000"/>
              <a:buNone/>
            </a:pPr>
            <a:r>
              <a:t/>
            </a:r>
            <a:endParaRPr sz="7500"/>
          </a:p>
          <a:p>
            <a:pPr indent="0" lvl="0" marL="0" rtl="0" algn="l">
              <a:lnSpc>
                <a:spcPct val="90000"/>
              </a:lnSpc>
              <a:spcBef>
                <a:spcPts val="1600"/>
              </a:spcBef>
              <a:spcAft>
                <a:spcPts val="0"/>
              </a:spcAft>
              <a:buSzPct val="60000"/>
              <a:buNone/>
            </a:pPr>
            <a:r>
              <a:t/>
            </a:r>
            <a:endParaRPr b="1" sz="7500"/>
          </a:p>
          <a:p>
            <a:pPr indent="0" lvl="0" marL="0" rtl="0" algn="l">
              <a:lnSpc>
                <a:spcPct val="90000"/>
              </a:lnSpc>
              <a:spcBef>
                <a:spcPts val="1600"/>
              </a:spcBef>
              <a:spcAft>
                <a:spcPts val="0"/>
              </a:spcAft>
              <a:buSzPct val="60000"/>
              <a:buNone/>
            </a:pPr>
            <a:r>
              <a:rPr b="1" lang="en-US" sz="7500"/>
              <a:t>And lossless if R1 U R2=D+</a:t>
            </a:r>
            <a:endParaRPr b="1" sz="7500"/>
          </a:p>
          <a:p>
            <a:pPr indent="0" lvl="0" marL="0" rtl="0" algn="l">
              <a:lnSpc>
                <a:spcPct val="90000"/>
              </a:lnSpc>
              <a:spcBef>
                <a:spcPts val="1600"/>
              </a:spcBef>
              <a:spcAft>
                <a:spcPts val="0"/>
              </a:spcAft>
              <a:buSzPct val="60000"/>
              <a:buNone/>
            </a:pPr>
            <a:r>
              <a:rPr b="1" lang="en-US" sz="7500">
                <a:solidFill>
                  <a:srgbClr val="0000FF"/>
                </a:solidFill>
              </a:rPr>
              <a:t>ID→→dept_name is a non-trivial multivalued dependency, and ID is not a superkey for the schema.</a:t>
            </a:r>
            <a:endParaRPr b="1" sz="7500">
              <a:solidFill>
                <a:srgbClr val="0000FF"/>
              </a:solidFill>
            </a:endParaRPr>
          </a:p>
          <a:p>
            <a:pPr indent="0" lvl="0" marL="0" rtl="0" algn="l">
              <a:lnSpc>
                <a:spcPct val="90000"/>
              </a:lnSpc>
              <a:spcBef>
                <a:spcPts val="1600"/>
              </a:spcBef>
              <a:spcAft>
                <a:spcPts val="0"/>
              </a:spcAft>
              <a:buSzPct val="60000"/>
              <a:buNone/>
            </a:pPr>
            <a:r>
              <a:rPr b="1" lang="en-US" sz="7500">
                <a:solidFill>
                  <a:srgbClr val="0000FF"/>
                </a:solidFill>
              </a:rPr>
              <a:t>Following the algorithm,we replace it by two schemas:</a:t>
            </a:r>
            <a:endParaRPr b="1" sz="7500">
              <a:solidFill>
                <a:srgbClr val="0000FF"/>
              </a:solidFill>
            </a:endParaRPr>
          </a:p>
          <a:p>
            <a:pPr indent="0" lvl="0" marL="0" rtl="0" algn="l">
              <a:lnSpc>
                <a:spcPct val="90000"/>
              </a:lnSpc>
              <a:spcBef>
                <a:spcPts val="1600"/>
              </a:spcBef>
              <a:spcAft>
                <a:spcPts val="0"/>
              </a:spcAft>
              <a:buSzPct val="60000"/>
              <a:buNone/>
            </a:pPr>
            <a:r>
              <a:rPr b="1" lang="en-US" sz="7500">
                <a:solidFill>
                  <a:srgbClr val="0000FF"/>
                </a:solidFill>
              </a:rPr>
              <a:t>r1 (ID, dept name) r2 (ID, street, city)</a:t>
            </a:r>
            <a:endParaRPr b="1" sz="7500">
              <a:solidFill>
                <a:srgbClr val="0000FF"/>
              </a:solidFill>
            </a:endParaRPr>
          </a:p>
          <a:p>
            <a:pPr indent="0" lvl="0" marL="0" rtl="0" algn="l">
              <a:lnSpc>
                <a:spcPct val="90000"/>
              </a:lnSpc>
              <a:spcBef>
                <a:spcPts val="1600"/>
              </a:spcBef>
              <a:spcAft>
                <a:spcPts val="0"/>
              </a:spcAft>
              <a:buSzPct val="61643"/>
              <a:buNone/>
            </a:pPr>
            <a:r>
              <a:t/>
            </a:r>
            <a:endParaRPr b="1" sz="7300"/>
          </a:p>
          <a:p>
            <a:pPr indent="0" lvl="0" marL="0" rtl="0" algn="l">
              <a:lnSpc>
                <a:spcPct val="90000"/>
              </a:lnSpc>
              <a:spcBef>
                <a:spcPts val="1600"/>
              </a:spcBef>
              <a:spcAft>
                <a:spcPts val="0"/>
              </a:spcAft>
              <a:buSzPts val="275"/>
              <a:buNone/>
            </a:pPr>
            <a:r>
              <a:t/>
            </a:r>
            <a:endParaRPr sz="7300"/>
          </a:p>
          <a:p>
            <a:pPr indent="0" lvl="0" marL="0" rtl="0" algn="l">
              <a:lnSpc>
                <a:spcPct val="90000"/>
              </a:lnSpc>
              <a:spcBef>
                <a:spcPts val="1600"/>
              </a:spcBef>
              <a:spcAft>
                <a:spcPts val="0"/>
              </a:spcAft>
              <a:buSzPct val="61643"/>
              <a:buNone/>
            </a:pPr>
            <a:r>
              <a:t/>
            </a:r>
            <a:endParaRPr sz="7300"/>
          </a:p>
          <a:p>
            <a:pPr indent="0" lvl="0" marL="0" rtl="0" algn="l">
              <a:lnSpc>
                <a:spcPct val="90000"/>
              </a:lnSpc>
              <a:spcBef>
                <a:spcPts val="1600"/>
              </a:spcBef>
              <a:spcAft>
                <a:spcPts val="0"/>
              </a:spcAft>
              <a:buSzPct val="160714"/>
              <a:buNone/>
            </a:pPr>
            <a:r>
              <a:t/>
            </a:r>
            <a:endParaRPr/>
          </a:p>
          <a:p>
            <a:pPr indent="0" lvl="0" marL="0" rtl="0" algn="l">
              <a:lnSpc>
                <a:spcPct val="90000"/>
              </a:lnSpc>
              <a:spcBef>
                <a:spcPts val="1600"/>
              </a:spcBef>
              <a:spcAft>
                <a:spcPts val="1600"/>
              </a:spcAft>
              <a:buSzPct val="160714"/>
              <a:buNone/>
            </a:pPr>
            <a:r>
              <a:t/>
            </a:r>
            <a:endParaRPr/>
          </a:p>
        </p:txBody>
      </p:sp>
      <p:pic>
        <p:nvPicPr>
          <p:cNvPr id="479" name="Google Shape;479;p41"/>
          <p:cNvPicPr preferRelativeResize="0"/>
          <p:nvPr/>
        </p:nvPicPr>
        <p:blipFill rotWithShape="1">
          <a:blip r:embed="rId3">
            <a:alphaModFix/>
          </a:blip>
          <a:srcRect b="0" l="0" r="0" t="0"/>
          <a:stretch/>
        </p:blipFill>
        <p:spPr>
          <a:xfrm>
            <a:off x="3443781" y="2275355"/>
            <a:ext cx="2522233" cy="715749"/>
          </a:xfrm>
          <a:prstGeom prst="rect">
            <a:avLst/>
          </a:prstGeom>
          <a:noFill/>
          <a:ln>
            <a:noFill/>
          </a:ln>
        </p:spPr>
      </p:pic>
      <p:pic>
        <p:nvPicPr>
          <p:cNvPr id="480" name="Google Shape;480;p41"/>
          <p:cNvPicPr preferRelativeResize="0"/>
          <p:nvPr/>
        </p:nvPicPr>
        <p:blipFill rotWithShape="1">
          <a:blip r:embed="rId4">
            <a:alphaModFix/>
          </a:blip>
          <a:srcRect b="0" l="0" r="0" t="0"/>
          <a:stretch/>
        </p:blipFill>
        <p:spPr>
          <a:xfrm>
            <a:off x="9071767" y="273800"/>
            <a:ext cx="2882367" cy="1402733"/>
          </a:xfrm>
          <a:prstGeom prst="rect">
            <a:avLst/>
          </a:prstGeom>
          <a:noFill/>
          <a:ln>
            <a:noFill/>
          </a:ln>
        </p:spPr>
      </p:pic>
      <p:pic>
        <p:nvPicPr>
          <p:cNvPr id="481" name="Google Shape;481;p41"/>
          <p:cNvPicPr preferRelativeResize="0"/>
          <p:nvPr/>
        </p:nvPicPr>
        <p:blipFill rotWithShape="1">
          <a:blip r:embed="rId5">
            <a:alphaModFix/>
          </a:blip>
          <a:srcRect b="0" l="0" r="0" t="0"/>
          <a:stretch/>
        </p:blipFill>
        <p:spPr>
          <a:xfrm>
            <a:off x="6719233" y="2143853"/>
            <a:ext cx="4303947" cy="1402735"/>
          </a:xfrm>
          <a:prstGeom prst="rect">
            <a:avLst/>
          </a:prstGeom>
          <a:noFill/>
          <a:ln>
            <a:noFill/>
          </a:ln>
        </p:spPr>
      </p:pic>
      <p:pic>
        <p:nvPicPr>
          <p:cNvPr id="482" name="Google Shape;482;p41"/>
          <p:cNvPicPr preferRelativeResize="0"/>
          <p:nvPr/>
        </p:nvPicPr>
        <p:blipFill rotWithShape="1">
          <a:blip r:embed="rId6">
            <a:alphaModFix/>
          </a:blip>
          <a:srcRect b="0" l="0" r="0" t="0"/>
          <a:stretch/>
        </p:blipFill>
        <p:spPr>
          <a:xfrm>
            <a:off x="4791467" y="4662157"/>
            <a:ext cx="2609067" cy="1671124"/>
          </a:xfrm>
          <a:prstGeom prst="rect">
            <a:avLst/>
          </a:prstGeom>
          <a:noFill/>
          <a:ln>
            <a:noFill/>
          </a:ln>
        </p:spPr>
      </p:pic>
      <p:pic>
        <p:nvPicPr>
          <p:cNvPr id="483" name="Google Shape;483;p41"/>
          <p:cNvPicPr preferRelativeResize="0"/>
          <p:nvPr/>
        </p:nvPicPr>
        <p:blipFill rotWithShape="1">
          <a:blip r:embed="rId7">
            <a:alphaModFix/>
          </a:blip>
          <a:srcRect b="0" l="0" r="0" t="0"/>
          <a:stretch/>
        </p:blipFill>
        <p:spPr>
          <a:xfrm>
            <a:off x="7861856" y="4694465"/>
            <a:ext cx="3615036" cy="1570168"/>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2"/>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a:bodyPr>
          <a:lstStyle/>
          <a:p>
            <a:pPr indent="0" lvl="0" marL="0" rtl="0" algn="ctr">
              <a:lnSpc>
                <a:spcPct val="90000"/>
              </a:lnSpc>
              <a:spcBef>
                <a:spcPts val="0"/>
              </a:spcBef>
              <a:spcAft>
                <a:spcPts val="0"/>
              </a:spcAft>
              <a:buSzPts val="2800"/>
              <a:buNone/>
            </a:pPr>
            <a:r>
              <a:rPr b="1" lang="en-US" sz="2400">
                <a:solidFill>
                  <a:srgbClr val="0000FF"/>
                </a:solidFill>
                <a:highlight>
                  <a:srgbClr val="FFFFFF"/>
                </a:highlight>
                <a:latin typeface="Roboto"/>
                <a:ea typeface="Roboto"/>
                <a:cs typeface="Roboto"/>
                <a:sym typeface="Roboto"/>
              </a:rPr>
              <a:t>Join dependency and 5 NF</a:t>
            </a:r>
            <a:endParaRPr b="1" sz="2400">
              <a:solidFill>
                <a:srgbClr val="0000FF"/>
              </a:solidFill>
            </a:endParaRPr>
          </a:p>
        </p:txBody>
      </p:sp>
      <p:sp>
        <p:nvSpPr>
          <p:cNvPr id="489" name="Google Shape;489;p42"/>
          <p:cNvSpPr txBox="1"/>
          <p:nvPr>
            <p:ph idx="1" type="body"/>
          </p:nvPr>
        </p:nvSpPr>
        <p:spPr>
          <a:xfrm>
            <a:off x="415600" y="1930100"/>
            <a:ext cx="11360800" cy="4555200"/>
          </a:xfrm>
          <a:prstGeom prst="rect">
            <a:avLst/>
          </a:prstGeom>
          <a:noFill/>
          <a:ln>
            <a:noFill/>
          </a:ln>
        </p:spPr>
        <p:txBody>
          <a:bodyPr anchorCtr="0" anchor="t" bIns="121875" lIns="121875" spcFirstLastPara="1" rIns="121875" wrap="square" tIns="121875">
            <a:normAutofit/>
          </a:bodyPr>
          <a:lstStyle/>
          <a:p>
            <a:pPr indent="0" lvl="0" marL="0" rtl="0" algn="l">
              <a:lnSpc>
                <a:spcPct val="90000"/>
              </a:lnSpc>
              <a:spcBef>
                <a:spcPts val="0"/>
              </a:spcBef>
              <a:spcAft>
                <a:spcPts val="0"/>
              </a:spcAft>
              <a:buSzPts val="1800"/>
              <a:buNone/>
            </a:pPr>
            <a:r>
              <a:rPr lang="en-US" sz="1900">
                <a:solidFill>
                  <a:schemeClr val="dk1"/>
                </a:solidFill>
              </a:rPr>
              <a:t>5NF is also called project join normal form(PJNF)</a:t>
            </a:r>
            <a:endParaRPr sz="1900">
              <a:solidFill>
                <a:schemeClr val="dk1"/>
              </a:solidFill>
            </a:endParaRPr>
          </a:p>
          <a:p>
            <a:pPr indent="0" lvl="0" marL="0" rtl="0" algn="l">
              <a:lnSpc>
                <a:spcPct val="90000"/>
              </a:lnSpc>
              <a:spcBef>
                <a:spcPts val="1600"/>
              </a:spcBef>
              <a:spcAft>
                <a:spcPts val="0"/>
              </a:spcAft>
              <a:buSzPts val="1800"/>
              <a:buNone/>
            </a:pPr>
            <a:r>
              <a:rPr lang="en-US" sz="1900">
                <a:solidFill>
                  <a:schemeClr val="dk1"/>
                </a:solidFill>
              </a:rPr>
              <a:t>It is based on</a:t>
            </a:r>
            <a:r>
              <a:rPr b="1" lang="en-US" sz="1900">
                <a:solidFill>
                  <a:schemeClr val="dk1"/>
                </a:solidFill>
              </a:rPr>
              <a:t> lossless </a:t>
            </a:r>
            <a:r>
              <a:rPr lang="en-US" sz="1900">
                <a:solidFill>
                  <a:schemeClr val="dk1"/>
                </a:solidFill>
              </a:rPr>
              <a:t>join decomposition. </a:t>
            </a:r>
            <a:endParaRPr/>
          </a:p>
          <a:p>
            <a:pPr indent="0" lvl="0" marL="0" rtl="0" algn="l">
              <a:lnSpc>
                <a:spcPct val="90000"/>
              </a:lnSpc>
              <a:spcBef>
                <a:spcPts val="1600"/>
              </a:spcBef>
              <a:spcAft>
                <a:spcPts val="0"/>
              </a:spcAft>
              <a:buSzPts val="1800"/>
              <a:buNone/>
            </a:pPr>
            <a:r>
              <a:rPr lang="en-US" sz="1900">
                <a:solidFill>
                  <a:schemeClr val="dk1"/>
                </a:solidFill>
                <a:highlight>
                  <a:srgbClr val="FFFFFF"/>
                </a:highlight>
              </a:rPr>
              <a:t>A relation is said to be in 5NF </a:t>
            </a:r>
            <a:endParaRPr sz="1900">
              <a:solidFill>
                <a:schemeClr val="dk1"/>
              </a:solidFill>
              <a:highlight>
                <a:srgbClr val="FFFFFF"/>
              </a:highlight>
            </a:endParaRPr>
          </a:p>
          <a:p>
            <a:pPr indent="-474120" lvl="0" marL="609585" rtl="0" algn="l">
              <a:lnSpc>
                <a:spcPct val="90000"/>
              </a:lnSpc>
              <a:spcBef>
                <a:spcPts val="1600"/>
              </a:spcBef>
              <a:spcAft>
                <a:spcPts val="0"/>
              </a:spcAft>
              <a:buClr>
                <a:srgbClr val="0000FF"/>
              </a:buClr>
              <a:buSzPts val="2000"/>
              <a:buChar char="●"/>
            </a:pPr>
            <a:r>
              <a:rPr lang="en-US" sz="1900">
                <a:solidFill>
                  <a:srgbClr val="0000FF"/>
                </a:solidFill>
                <a:highlight>
                  <a:srgbClr val="FFFFFF"/>
                </a:highlight>
              </a:rPr>
              <a:t>if and only if it satisfies 4NF and no join dependency exists. </a:t>
            </a:r>
            <a:endParaRPr sz="1900">
              <a:solidFill>
                <a:srgbClr val="0000FF"/>
              </a:solidFill>
              <a:highlight>
                <a:srgbClr val="FFFFFF"/>
              </a:highlight>
            </a:endParaRPr>
          </a:p>
          <a:p>
            <a:pPr indent="-474120" lvl="0" marL="609585" rtl="0" algn="l">
              <a:lnSpc>
                <a:spcPct val="90000"/>
              </a:lnSpc>
              <a:spcBef>
                <a:spcPts val="0"/>
              </a:spcBef>
              <a:spcAft>
                <a:spcPts val="0"/>
              </a:spcAft>
              <a:buClr>
                <a:srgbClr val="0000FF"/>
              </a:buClr>
              <a:buSzPts val="2000"/>
              <a:buChar char="●"/>
            </a:pPr>
            <a:r>
              <a:rPr lang="en-US" sz="1900">
                <a:solidFill>
                  <a:srgbClr val="0000FF"/>
                </a:solidFill>
                <a:highlight>
                  <a:srgbClr val="FFFFFF"/>
                </a:highlight>
              </a:rPr>
              <a:t>A relation is said to have join </a:t>
            </a:r>
            <a:r>
              <a:rPr lang="en-US" sz="1900">
                <a:solidFill>
                  <a:srgbClr val="FF0000"/>
                </a:solidFill>
                <a:highlight>
                  <a:srgbClr val="FFFFFF"/>
                </a:highlight>
              </a:rPr>
              <a:t>dependency</a:t>
            </a:r>
            <a:r>
              <a:rPr b="1" lang="en-US" sz="1900">
                <a:solidFill>
                  <a:srgbClr val="FF0000"/>
                </a:solidFill>
                <a:highlight>
                  <a:srgbClr val="FFFFFF"/>
                </a:highlight>
              </a:rPr>
              <a:t> if it can be recreated by joining multiple sub relations</a:t>
            </a:r>
            <a:r>
              <a:rPr lang="en-US" sz="1900">
                <a:solidFill>
                  <a:srgbClr val="FF0000"/>
                </a:solidFill>
                <a:highlight>
                  <a:srgbClr val="FFFFFF"/>
                </a:highlight>
              </a:rPr>
              <a:t> and each of these sub-relations has a subset of the attributes of the original relation.</a:t>
            </a:r>
            <a:endParaRPr sz="1900">
              <a:solidFill>
                <a:srgbClr val="FF0000"/>
              </a:solidFill>
            </a:endParaRPr>
          </a:p>
        </p:txBody>
      </p:sp>
      <p:pic>
        <p:nvPicPr>
          <p:cNvPr id="490" name="Google Shape;490;p42"/>
          <p:cNvPicPr preferRelativeResize="0"/>
          <p:nvPr/>
        </p:nvPicPr>
        <p:blipFill rotWithShape="1">
          <a:blip r:embed="rId3">
            <a:alphaModFix/>
          </a:blip>
          <a:srcRect b="0" l="0" r="0" t="0"/>
          <a:stretch/>
        </p:blipFill>
        <p:spPr>
          <a:xfrm>
            <a:off x="8251801" y="372700"/>
            <a:ext cx="2882367" cy="1402733"/>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3"/>
          <p:cNvSpPr txBox="1"/>
          <p:nvPr>
            <p:ph type="title"/>
          </p:nvPr>
        </p:nvSpPr>
        <p:spPr>
          <a:xfrm>
            <a:off x="415600" y="593367"/>
            <a:ext cx="11360800" cy="763600"/>
          </a:xfrm>
          <a:prstGeom prst="rect">
            <a:avLst/>
          </a:prstGeom>
          <a:noFill/>
          <a:ln>
            <a:noFill/>
          </a:ln>
        </p:spPr>
        <p:txBody>
          <a:bodyPr anchorCtr="0" anchor="t" bIns="121875" lIns="121875" spcFirstLastPara="1" rIns="121875" wrap="square" tIns="121875">
            <a:normAutofit/>
          </a:bodyPr>
          <a:lstStyle/>
          <a:p>
            <a:pPr indent="0" lvl="0" marL="0" rtl="0" algn="ctr">
              <a:lnSpc>
                <a:spcPct val="90000"/>
              </a:lnSpc>
              <a:spcBef>
                <a:spcPts val="0"/>
              </a:spcBef>
              <a:spcAft>
                <a:spcPts val="0"/>
              </a:spcAft>
              <a:buSzPts val="2800"/>
              <a:buNone/>
            </a:pPr>
            <a:r>
              <a:rPr b="1" lang="en-US" sz="2400">
                <a:solidFill>
                  <a:srgbClr val="0000FF"/>
                </a:solidFill>
              </a:rPr>
              <a:t>Condition for join dependency</a:t>
            </a:r>
            <a:endParaRPr b="1" sz="2400">
              <a:solidFill>
                <a:srgbClr val="0000FF"/>
              </a:solidFill>
            </a:endParaRPr>
          </a:p>
        </p:txBody>
      </p:sp>
      <p:sp>
        <p:nvSpPr>
          <p:cNvPr id="496" name="Google Shape;496;p43"/>
          <p:cNvSpPr txBox="1"/>
          <p:nvPr>
            <p:ph idx="1" type="body"/>
          </p:nvPr>
        </p:nvSpPr>
        <p:spPr>
          <a:xfrm>
            <a:off x="415600" y="1536633"/>
            <a:ext cx="6116067" cy="4555200"/>
          </a:xfrm>
          <a:prstGeom prst="rect">
            <a:avLst/>
          </a:prstGeom>
          <a:noFill/>
          <a:ln>
            <a:noFill/>
          </a:ln>
        </p:spPr>
        <p:txBody>
          <a:bodyPr anchorCtr="0" anchor="t" bIns="121875" lIns="121875" spcFirstLastPara="1" rIns="121875" wrap="square" tIns="121875">
            <a:normAutofit/>
          </a:bodyPr>
          <a:lstStyle/>
          <a:p>
            <a:pPr indent="0" lvl="0" marL="0" rtl="0" algn="l">
              <a:lnSpc>
                <a:spcPct val="90000"/>
              </a:lnSpc>
              <a:spcBef>
                <a:spcPts val="0"/>
              </a:spcBef>
              <a:spcAft>
                <a:spcPts val="0"/>
              </a:spcAft>
              <a:buSzPts val="1800"/>
              <a:buNone/>
            </a:pPr>
            <a:r>
              <a:t/>
            </a:r>
            <a:endParaRPr sz="1700">
              <a:solidFill>
                <a:srgbClr val="273239"/>
              </a:solidFill>
              <a:highlight>
                <a:srgbClr val="FFFFFF"/>
              </a:highlight>
            </a:endParaRPr>
          </a:p>
          <a:p>
            <a:pPr indent="-380990" lvl="0" marL="380990" rtl="0" algn="l">
              <a:lnSpc>
                <a:spcPct val="90000"/>
              </a:lnSpc>
              <a:spcBef>
                <a:spcPts val="1600"/>
              </a:spcBef>
              <a:spcAft>
                <a:spcPts val="0"/>
              </a:spcAft>
              <a:buSzPts val="1800"/>
              <a:buFont typeface="Noto Sans Symbols"/>
              <a:buChar char="▪"/>
            </a:pPr>
            <a:r>
              <a:rPr lang="en-US" sz="1900">
                <a:solidFill>
                  <a:srgbClr val="273239"/>
                </a:solidFill>
                <a:highlight>
                  <a:srgbClr val="FFFFFF"/>
                </a:highlight>
              </a:rPr>
              <a:t>Consider a relation R(P,Q,S) .</a:t>
            </a:r>
            <a:endParaRPr sz="1900">
              <a:solidFill>
                <a:srgbClr val="273239"/>
              </a:solidFill>
              <a:highlight>
                <a:srgbClr val="FFFFFF"/>
              </a:highlight>
            </a:endParaRPr>
          </a:p>
          <a:p>
            <a:pPr indent="-380990" lvl="0" marL="380990" rtl="0" algn="l">
              <a:lnSpc>
                <a:spcPct val="90000"/>
              </a:lnSpc>
              <a:spcBef>
                <a:spcPts val="1600"/>
              </a:spcBef>
              <a:spcAft>
                <a:spcPts val="0"/>
              </a:spcAft>
              <a:buSzPts val="1800"/>
              <a:buFont typeface="Noto Sans Symbols"/>
              <a:buChar char="▪"/>
            </a:pPr>
            <a:r>
              <a:rPr lang="en-US" sz="1900">
                <a:solidFill>
                  <a:srgbClr val="273239"/>
                </a:solidFill>
                <a:highlight>
                  <a:srgbClr val="FFFFFF"/>
                </a:highlight>
              </a:rPr>
              <a:t>where R1 and R2 are the decompositions such that</a:t>
            </a:r>
            <a:endParaRPr sz="1900">
              <a:solidFill>
                <a:srgbClr val="273239"/>
              </a:solidFill>
              <a:highlight>
                <a:srgbClr val="FFFFFF"/>
              </a:highlight>
            </a:endParaRPr>
          </a:p>
          <a:p>
            <a:pPr indent="-380990" lvl="0" marL="380990" rtl="0" algn="l">
              <a:lnSpc>
                <a:spcPct val="90000"/>
              </a:lnSpc>
              <a:spcBef>
                <a:spcPts val="1600"/>
              </a:spcBef>
              <a:spcAft>
                <a:spcPts val="0"/>
              </a:spcAft>
              <a:buSzPts val="1800"/>
              <a:buFont typeface="Noto Sans Symbols"/>
              <a:buChar char="▪"/>
            </a:pPr>
            <a:r>
              <a:rPr lang="en-US" sz="1900">
                <a:solidFill>
                  <a:srgbClr val="273239"/>
                </a:solidFill>
                <a:highlight>
                  <a:srgbClr val="FFFFFF"/>
                </a:highlight>
              </a:rPr>
              <a:t> R1 (P, Q) and R2 (Q, S) </a:t>
            </a:r>
            <a:endParaRPr sz="1900">
              <a:solidFill>
                <a:srgbClr val="273239"/>
              </a:solidFill>
              <a:highlight>
                <a:srgbClr val="FFFFFF"/>
              </a:highlight>
            </a:endParaRPr>
          </a:p>
          <a:p>
            <a:pPr indent="-380990" lvl="0" marL="380990" rtl="0" algn="l">
              <a:lnSpc>
                <a:spcPct val="90000"/>
              </a:lnSpc>
              <a:spcBef>
                <a:spcPts val="1600"/>
              </a:spcBef>
              <a:spcAft>
                <a:spcPts val="1600"/>
              </a:spcAft>
              <a:buSzPts val="1800"/>
              <a:buFont typeface="Noto Sans Symbols"/>
              <a:buChar char="▪"/>
            </a:pPr>
            <a:r>
              <a:rPr lang="en-US" sz="1900">
                <a:solidFill>
                  <a:srgbClr val="273239"/>
                </a:solidFill>
                <a:highlight>
                  <a:srgbClr val="FFFFFF"/>
                </a:highlight>
              </a:rPr>
              <a:t>Then R1 and R2 are a lossless decomposition of R if R can be obtained by joining R1 and R2.</a:t>
            </a:r>
            <a:endParaRPr sz="1900"/>
          </a:p>
        </p:txBody>
      </p:sp>
      <p:pic>
        <p:nvPicPr>
          <p:cNvPr id="497" name="Google Shape;497;p43"/>
          <p:cNvPicPr preferRelativeResize="0"/>
          <p:nvPr/>
        </p:nvPicPr>
        <p:blipFill rotWithShape="1">
          <a:blip r:embed="rId3">
            <a:alphaModFix/>
          </a:blip>
          <a:srcRect b="0" l="0" r="0" t="0"/>
          <a:stretch/>
        </p:blipFill>
        <p:spPr>
          <a:xfrm>
            <a:off x="6531667" y="2736851"/>
            <a:ext cx="5359400" cy="1384300"/>
          </a:xfrm>
          <a:prstGeom prst="rect">
            <a:avLst/>
          </a:prstGeom>
          <a:noFill/>
          <a:ln>
            <a:noFill/>
          </a:ln>
        </p:spPr>
      </p:pic>
      <p:pic>
        <p:nvPicPr>
          <p:cNvPr id="498" name="Google Shape;498;p43"/>
          <p:cNvPicPr preferRelativeResize="0"/>
          <p:nvPr/>
        </p:nvPicPr>
        <p:blipFill rotWithShape="1">
          <a:blip r:embed="rId4">
            <a:alphaModFix/>
          </a:blip>
          <a:srcRect b="0" l="0" r="0" t="0"/>
          <a:stretch/>
        </p:blipFill>
        <p:spPr>
          <a:xfrm>
            <a:off x="8251801" y="372700"/>
            <a:ext cx="2882367" cy="1402733"/>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id="503" name="Google Shape;503;p44"/>
          <p:cNvPicPr preferRelativeResize="0"/>
          <p:nvPr/>
        </p:nvPicPr>
        <p:blipFill rotWithShape="1">
          <a:blip r:embed="rId3">
            <a:alphaModFix/>
          </a:blip>
          <a:srcRect b="0" l="0" r="0" t="0"/>
          <a:stretch/>
        </p:blipFill>
        <p:spPr>
          <a:xfrm>
            <a:off x="1250951" y="374651"/>
            <a:ext cx="8369300" cy="3949700"/>
          </a:xfrm>
          <a:prstGeom prst="rect">
            <a:avLst/>
          </a:prstGeom>
          <a:noFill/>
          <a:ln>
            <a:noFill/>
          </a:ln>
        </p:spPr>
      </p:pic>
      <p:sp>
        <p:nvSpPr>
          <p:cNvPr id="504" name="Google Shape;504;p44"/>
          <p:cNvSpPr txBox="1"/>
          <p:nvPr/>
        </p:nvSpPr>
        <p:spPr>
          <a:xfrm>
            <a:off x="2425700" y="4572001"/>
            <a:ext cx="465827" cy="338550"/>
          </a:xfrm>
          <a:prstGeom prst="rect">
            <a:avLst/>
          </a:prstGeom>
          <a:noFill/>
          <a:ln>
            <a:noFill/>
          </a:ln>
        </p:spPr>
        <p:txBody>
          <a:bodyPr anchorCtr="0" anchor="t" bIns="60950" lIns="121900" spcFirstLastPara="1" rIns="121900" wrap="square" tIns="6095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P1</a:t>
            </a:r>
            <a:endParaRPr/>
          </a:p>
        </p:txBody>
      </p:sp>
      <p:sp>
        <p:nvSpPr>
          <p:cNvPr id="505" name="Google Shape;505;p44"/>
          <p:cNvSpPr txBox="1"/>
          <p:nvPr/>
        </p:nvSpPr>
        <p:spPr>
          <a:xfrm>
            <a:off x="5041900" y="4777185"/>
            <a:ext cx="465827" cy="338550"/>
          </a:xfrm>
          <a:prstGeom prst="rect">
            <a:avLst/>
          </a:prstGeom>
          <a:noFill/>
          <a:ln>
            <a:noFill/>
          </a:ln>
        </p:spPr>
        <p:txBody>
          <a:bodyPr anchorCtr="0" anchor="t" bIns="60950" lIns="121900" spcFirstLastPara="1" rIns="121900" wrap="square" tIns="6095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P2</a:t>
            </a:r>
            <a:endParaRPr/>
          </a:p>
        </p:txBody>
      </p:sp>
      <p:sp>
        <p:nvSpPr>
          <p:cNvPr id="506" name="Google Shape;506;p44"/>
          <p:cNvSpPr txBox="1"/>
          <p:nvPr/>
        </p:nvSpPr>
        <p:spPr>
          <a:xfrm>
            <a:off x="7734300" y="4777185"/>
            <a:ext cx="465827" cy="338550"/>
          </a:xfrm>
          <a:prstGeom prst="rect">
            <a:avLst/>
          </a:prstGeom>
          <a:noFill/>
          <a:ln>
            <a:noFill/>
          </a:ln>
        </p:spPr>
        <p:txBody>
          <a:bodyPr anchorCtr="0" anchor="t" bIns="60950" lIns="121900" spcFirstLastPara="1" rIns="121900" wrap="square" tIns="6095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P3</a:t>
            </a:r>
            <a:endParaRPr/>
          </a:p>
        </p:txBody>
      </p:sp>
      <p:pic>
        <p:nvPicPr>
          <p:cNvPr id="507" name="Google Shape;507;p44"/>
          <p:cNvPicPr preferRelativeResize="0"/>
          <p:nvPr/>
        </p:nvPicPr>
        <p:blipFill rotWithShape="1">
          <a:blip r:embed="rId4">
            <a:alphaModFix/>
          </a:blip>
          <a:srcRect b="0" l="0" r="0" t="0"/>
          <a:stretch/>
        </p:blipFill>
        <p:spPr>
          <a:xfrm>
            <a:off x="9077301" y="372700"/>
            <a:ext cx="2882367" cy="140273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pic>
        <p:nvPicPr>
          <p:cNvPr id="512" name="Google Shape;512;p45"/>
          <p:cNvPicPr preferRelativeResize="0"/>
          <p:nvPr/>
        </p:nvPicPr>
        <p:blipFill rotWithShape="1">
          <a:blip r:embed="rId3">
            <a:alphaModFix/>
          </a:blip>
          <a:srcRect b="0" l="0" r="0" t="0"/>
          <a:stretch/>
        </p:blipFill>
        <p:spPr>
          <a:xfrm>
            <a:off x="5975352" y="495176"/>
            <a:ext cx="4718048" cy="2383856"/>
          </a:xfrm>
          <a:prstGeom prst="rect">
            <a:avLst/>
          </a:prstGeom>
          <a:noFill/>
          <a:ln>
            <a:noFill/>
          </a:ln>
        </p:spPr>
      </p:pic>
      <p:pic>
        <p:nvPicPr>
          <p:cNvPr id="513" name="Google Shape;513;p45"/>
          <p:cNvPicPr preferRelativeResize="0"/>
          <p:nvPr/>
        </p:nvPicPr>
        <p:blipFill rotWithShape="1">
          <a:blip r:embed="rId4">
            <a:alphaModFix/>
          </a:blip>
          <a:srcRect b="0" l="0" r="0" t="0"/>
          <a:stretch/>
        </p:blipFill>
        <p:spPr>
          <a:xfrm>
            <a:off x="527052" y="3657600"/>
            <a:ext cx="4746040" cy="2383856"/>
          </a:xfrm>
          <a:prstGeom prst="rect">
            <a:avLst/>
          </a:prstGeom>
          <a:noFill/>
          <a:ln>
            <a:noFill/>
          </a:ln>
        </p:spPr>
      </p:pic>
      <p:pic>
        <p:nvPicPr>
          <p:cNvPr id="514" name="Google Shape;514;p45"/>
          <p:cNvPicPr preferRelativeResize="0"/>
          <p:nvPr/>
        </p:nvPicPr>
        <p:blipFill rotWithShape="1">
          <a:blip r:embed="rId5">
            <a:alphaModFix/>
          </a:blip>
          <a:srcRect b="0" l="0" r="0" t="0"/>
          <a:stretch/>
        </p:blipFill>
        <p:spPr>
          <a:xfrm>
            <a:off x="421692" y="596652"/>
            <a:ext cx="4851401" cy="2180904"/>
          </a:xfrm>
          <a:prstGeom prst="rect">
            <a:avLst/>
          </a:prstGeom>
          <a:noFill/>
          <a:ln>
            <a:noFill/>
          </a:ln>
        </p:spPr>
      </p:pic>
      <p:sp>
        <p:nvSpPr>
          <p:cNvPr id="515" name="Google Shape;515;p45"/>
          <p:cNvSpPr txBox="1"/>
          <p:nvPr/>
        </p:nvSpPr>
        <p:spPr>
          <a:xfrm>
            <a:off x="5975352" y="3290163"/>
            <a:ext cx="5353048" cy="769437"/>
          </a:xfrm>
          <a:prstGeom prst="rect">
            <a:avLst/>
          </a:prstGeom>
          <a:noFill/>
          <a:ln>
            <a:noFill/>
          </a:ln>
        </p:spPr>
        <p:txBody>
          <a:bodyPr anchorCtr="0" anchor="t" bIns="60950" lIns="121900" spcFirstLastPara="1" rIns="121900" wrap="square" tIns="6095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SO THE TABLE TO SATISFY 5NF IS PARTITIONED INTO </a:t>
            </a:r>
            <a:r>
              <a:rPr b="1" i="0" lang="en-US" sz="1400" u="none" cap="none" strike="noStrike">
                <a:solidFill>
                  <a:srgbClr val="FF0000"/>
                </a:solidFill>
                <a:latin typeface="Arial"/>
                <a:ea typeface="Arial"/>
                <a:cs typeface="Arial"/>
                <a:sym typeface="Arial"/>
              </a:rPr>
              <a:t>P3 AND P1 </a:t>
            </a:r>
            <a:r>
              <a:rPr b="0" i="0" lang="en-US" sz="1400" u="none" cap="none" strike="noStrike">
                <a:solidFill>
                  <a:srgbClr val="000000"/>
                </a:solidFill>
                <a:latin typeface="Arial"/>
                <a:ea typeface="Arial"/>
                <a:cs typeface="Arial"/>
                <a:sym typeface="Arial"/>
              </a:rPr>
              <a:t>since the natural join does not generate any additional rows</a:t>
            </a:r>
            <a:endParaRPr/>
          </a:p>
        </p:txBody>
      </p:sp>
      <p:pic>
        <p:nvPicPr>
          <p:cNvPr id="516" name="Google Shape;516;p45"/>
          <p:cNvPicPr preferRelativeResize="0"/>
          <p:nvPr/>
        </p:nvPicPr>
        <p:blipFill rotWithShape="1">
          <a:blip r:embed="rId6">
            <a:alphaModFix/>
          </a:blip>
          <a:srcRect b="0" l="0" r="42648" t="23212"/>
          <a:stretch/>
        </p:blipFill>
        <p:spPr>
          <a:xfrm>
            <a:off x="6089653" y="4562305"/>
            <a:ext cx="2137816" cy="1903067"/>
          </a:xfrm>
          <a:prstGeom prst="rect">
            <a:avLst/>
          </a:prstGeom>
          <a:noFill/>
          <a:ln>
            <a:noFill/>
          </a:ln>
        </p:spPr>
      </p:pic>
      <p:pic>
        <p:nvPicPr>
          <p:cNvPr id="517" name="Google Shape;517;p45"/>
          <p:cNvPicPr preferRelativeResize="0"/>
          <p:nvPr/>
        </p:nvPicPr>
        <p:blipFill rotWithShape="1">
          <a:blip r:embed="rId7">
            <a:alphaModFix/>
          </a:blip>
          <a:srcRect b="0" l="0" r="0" t="0"/>
          <a:stretch/>
        </p:blipFill>
        <p:spPr>
          <a:xfrm>
            <a:off x="8651876" y="4562305"/>
            <a:ext cx="2204061" cy="1903067"/>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46"/>
          <p:cNvSpPr txBox="1"/>
          <p:nvPr>
            <p:ph type="title"/>
          </p:nvPr>
        </p:nvSpPr>
        <p:spPr>
          <a:xfrm>
            <a:off x="415600" y="538938"/>
            <a:ext cx="11360800" cy="763600"/>
          </a:xfrm>
          <a:prstGeom prst="rect">
            <a:avLst/>
          </a:prstGeom>
          <a:noFill/>
          <a:ln>
            <a:noFill/>
          </a:ln>
        </p:spPr>
        <p:txBody>
          <a:bodyPr anchorCtr="0" anchor="t" bIns="121875" lIns="121875" spcFirstLastPara="1" rIns="121875" wrap="square" tIns="121875">
            <a:noAutofit/>
          </a:bodyPr>
          <a:lstStyle/>
          <a:p>
            <a:pPr indent="0" lvl="0" marL="0" rtl="0" algn="ctr">
              <a:lnSpc>
                <a:spcPct val="115000"/>
              </a:lnSpc>
              <a:spcBef>
                <a:spcPts val="0"/>
              </a:spcBef>
              <a:spcAft>
                <a:spcPts val="0"/>
              </a:spcAft>
              <a:buSzPts val="990"/>
              <a:buNone/>
            </a:pPr>
            <a:r>
              <a:rPr b="1" lang="en-US" sz="2400">
                <a:solidFill>
                  <a:srgbClr val="0000FF"/>
                </a:solidFill>
                <a:latin typeface="Times New Roman"/>
                <a:ea typeface="Times New Roman"/>
                <a:cs typeface="Times New Roman"/>
                <a:sym typeface="Times New Roman"/>
              </a:rPr>
              <a:t>Normal Form </a:t>
            </a:r>
            <a:endParaRPr b="1" sz="2400">
              <a:solidFill>
                <a:srgbClr val="0000FF"/>
              </a:solidFill>
              <a:latin typeface="Times New Roman"/>
              <a:ea typeface="Times New Roman"/>
              <a:cs typeface="Times New Roman"/>
              <a:sym typeface="Times New Roman"/>
            </a:endParaRPr>
          </a:p>
        </p:txBody>
      </p:sp>
      <p:sp>
        <p:nvSpPr>
          <p:cNvPr id="523" name="Google Shape;523;p46"/>
          <p:cNvSpPr txBox="1"/>
          <p:nvPr>
            <p:ph idx="1" type="body"/>
          </p:nvPr>
        </p:nvSpPr>
        <p:spPr>
          <a:xfrm>
            <a:off x="415600" y="1536633"/>
            <a:ext cx="11360800" cy="4555200"/>
          </a:xfrm>
          <a:prstGeom prst="rect">
            <a:avLst/>
          </a:prstGeom>
          <a:noFill/>
          <a:ln>
            <a:noFill/>
          </a:ln>
        </p:spPr>
        <p:txBody>
          <a:bodyPr anchorCtr="0" anchor="t" bIns="121875" lIns="121875" spcFirstLastPara="1" rIns="121875" wrap="square" tIns="121875">
            <a:noAutofit/>
          </a:bodyPr>
          <a:lstStyle/>
          <a:p>
            <a:pPr indent="0" lvl="0" marL="0" rtl="0" algn="l">
              <a:lnSpc>
                <a:spcPct val="90000"/>
              </a:lnSpc>
              <a:spcBef>
                <a:spcPts val="0"/>
              </a:spcBef>
              <a:spcAft>
                <a:spcPts val="0"/>
              </a:spcAft>
              <a:buSzPts val="1800"/>
              <a:buNone/>
            </a:pPr>
            <a:r>
              <a:rPr b="1" lang="en-US" sz="1600"/>
              <a:t>1NF           A relation is in 1NF if it contains an atomic value.</a:t>
            </a:r>
            <a:endParaRPr/>
          </a:p>
          <a:p>
            <a:pPr indent="0" lvl="0" marL="0" rtl="0" algn="l">
              <a:lnSpc>
                <a:spcPct val="90000"/>
              </a:lnSpc>
              <a:spcBef>
                <a:spcPts val="1600"/>
              </a:spcBef>
              <a:spcAft>
                <a:spcPts val="0"/>
              </a:spcAft>
              <a:buSzPts val="1800"/>
              <a:buNone/>
            </a:pPr>
            <a:r>
              <a:rPr b="1" lang="en-US" sz="1600"/>
              <a:t>2NF          </a:t>
            </a:r>
            <a:r>
              <a:rPr b="1" lang="en-US" sz="1400"/>
              <a:t>A relation will be in 2NF if it is in 1NF and all non-key attributes are fully functional dependent on the primary key.</a:t>
            </a:r>
            <a:endParaRPr/>
          </a:p>
          <a:p>
            <a:pPr indent="0" lvl="0" marL="0" rtl="0" algn="l">
              <a:lnSpc>
                <a:spcPct val="90000"/>
              </a:lnSpc>
              <a:spcBef>
                <a:spcPts val="1600"/>
              </a:spcBef>
              <a:spcAft>
                <a:spcPts val="0"/>
              </a:spcAft>
              <a:buSzPts val="1800"/>
              <a:buNone/>
            </a:pPr>
            <a:r>
              <a:rPr b="1" lang="en-US" sz="1600"/>
              <a:t>3NF          A relation will be in 3NF if it is in 2NF and no transition dependency exists.</a:t>
            </a:r>
            <a:endParaRPr/>
          </a:p>
          <a:p>
            <a:pPr indent="0" lvl="0" marL="0" rtl="0" algn="l">
              <a:lnSpc>
                <a:spcPct val="90000"/>
              </a:lnSpc>
              <a:spcBef>
                <a:spcPts val="1600"/>
              </a:spcBef>
              <a:spcAft>
                <a:spcPts val="0"/>
              </a:spcAft>
              <a:buSzPts val="1800"/>
              <a:buNone/>
            </a:pPr>
            <a:r>
              <a:rPr b="1" lang="en-US" sz="1600"/>
              <a:t>BCNF       </a:t>
            </a:r>
            <a:r>
              <a:rPr b="1" lang="en-US" sz="1500"/>
              <a:t>A stronger definition of 3NF &amp; on the left-hand side of the functional dependency there is a candidate key</a:t>
            </a:r>
            <a:endParaRPr/>
          </a:p>
          <a:p>
            <a:pPr indent="0" lvl="0" marL="0" rtl="0" algn="l">
              <a:lnSpc>
                <a:spcPct val="90000"/>
              </a:lnSpc>
              <a:spcBef>
                <a:spcPts val="1600"/>
              </a:spcBef>
              <a:spcAft>
                <a:spcPts val="0"/>
              </a:spcAft>
              <a:buSzPts val="1800"/>
              <a:buNone/>
            </a:pPr>
            <a:r>
              <a:rPr b="1" lang="en-US" sz="1600"/>
              <a:t>4NF          A relation will be in 4NF if it is in Boyce Codd's normal form and has no multi-valued dependency.</a:t>
            </a:r>
            <a:endParaRPr/>
          </a:p>
          <a:p>
            <a:pPr indent="0" lvl="0" marL="0" rtl="0" algn="l">
              <a:lnSpc>
                <a:spcPct val="90000"/>
              </a:lnSpc>
              <a:spcBef>
                <a:spcPts val="1600"/>
              </a:spcBef>
              <a:spcAft>
                <a:spcPts val="0"/>
              </a:spcAft>
              <a:buSzPts val="1800"/>
              <a:buNone/>
            </a:pPr>
            <a:r>
              <a:rPr b="1" lang="en-US" sz="1600"/>
              <a:t>5NF         A relation is in 5NF. If it is in 4NF and does not contain any join dependency, joining should be lossless.</a:t>
            </a:r>
            <a:endParaRPr/>
          </a:p>
          <a:p>
            <a:pPr indent="0" lvl="0" marL="0" rtl="0" algn="l">
              <a:lnSpc>
                <a:spcPct val="90000"/>
              </a:lnSpc>
              <a:spcBef>
                <a:spcPts val="1600"/>
              </a:spcBef>
              <a:spcAft>
                <a:spcPts val="0"/>
              </a:spcAft>
              <a:buSzPts val="1800"/>
              <a:buNone/>
            </a:pPr>
            <a:r>
              <a:t/>
            </a:r>
            <a:endParaRPr b="1" sz="1600"/>
          </a:p>
          <a:p>
            <a:pPr indent="0" lvl="0" marL="0" rtl="0" algn="l">
              <a:lnSpc>
                <a:spcPct val="90000"/>
              </a:lnSpc>
              <a:spcBef>
                <a:spcPts val="1600"/>
              </a:spcBef>
              <a:spcAft>
                <a:spcPts val="1600"/>
              </a:spcAft>
              <a:buSzPts val="1800"/>
              <a:buNone/>
            </a:pPr>
            <a:r>
              <a:t/>
            </a:r>
            <a:endParaRPr b="1" sz="1600"/>
          </a:p>
        </p:txBody>
      </p:sp>
      <p:pic>
        <p:nvPicPr>
          <p:cNvPr id="524" name="Google Shape;524;p46"/>
          <p:cNvPicPr preferRelativeResize="0"/>
          <p:nvPr/>
        </p:nvPicPr>
        <p:blipFill rotWithShape="1">
          <a:blip r:embed="rId3">
            <a:alphaModFix/>
          </a:blip>
          <a:srcRect b="0" l="0" r="0" t="0"/>
          <a:stretch/>
        </p:blipFill>
        <p:spPr>
          <a:xfrm>
            <a:off x="8493761" y="372700"/>
            <a:ext cx="2640407" cy="116393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09"/>
          <p:cNvSpPr txBox="1"/>
          <p:nvPr/>
        </p:nvSpPr>
        <p:spPr>
          <a:xfrm>
            <a:off x="4174640" y="2732433"/>
            <a:ext cx="3842719"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US" sz="4800" u="none" cap="none" strike="noStrike">
                <a:solidFill>
                  <a:srgbClr val="0070C0"/>
                </a:solidFill>
                <a:latin typeface="Arial"/>
                <a:ea typeface="Arial"/>
                <a:cs typeface="Arial"/>
                <a:sym typeface="Arial"/>
              </a:rPr>
              <a:t>THANK YOU</a:t>
            </a:r>
            <a:endParaRPr b="1" i="0" sz="4800" u="none" cap="none" strike="noStrike">
              <a:solidFill>
                <a:srgbClr val="0070C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nvSpPr>
        <p:spPr>
          <a:xfrm>
            <a:off x="289570" y="475892"/>
            <a:ext cx="11226695" cy="46363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FF0000"/>
                </a:solidFill>
                <a:latin typeface="Balthazar"/>
                <a:ea typeface="Balthazar"/>
                <a:cs typeface="Balthazar"/>
                <a:sym typeface="Balthazar"/>
              </a:rPr>
              <a:t>Functional Dependency</a:t>
            </a:r>
            <a:endParaRPr b="0" i="0" sz="2800" u="none" cap="none" strike="noStrike">
              <a:solidFill>
                <a:srgbClr val="FF0000"/>
              </a:solidFill>
              <a:latin typeface="Balthazar"/>
              <a:ea typeface="Balthazar"/>
              <a:cs typeface="Balthazar"/>
              <a:sym typeface="Balthazar"/>
            </a:endParaRPr>
          </a:p>
        </p:txBody>
      </p:sp>
      <p:pic>
        <p:nvPicPr>
          <p:cNvPr id="123" name="Google Shape;123;p8"/>
          <p:cNvPicPr preferRelativeResize="0"/>
          <p:nvPr/>
        </p:nvPicPr>
        <p:blipFill rotWithShape="1">
          <a:blip r:embed="rId3">
            <a:alphaModFix/>
          </a:blip>
          <a:srcRect b="0" l="0" r="0" t="0"/>
          <a:stretch/>
        </p:blipFill>
        <p:spPr>
          <a:xfrm>
            <a:off x="11488738" y="6154738"/>
            <a:ext cx="487362" cy="487362"/>
          </a:xfrm>
          <a:prstGeom prst="rect">
            <a:avLst/>
          </a:prstGeom>
          <a:noFill/>
          <a:ln>
            <a:noFill/>
          </a:ln>
        </p:spPr>
      </p:pic>
      <p:sp>
        <p:nvSpPr>
          <p:cNvPr id="124" name="Google Shape;124;p8"/>
          <p:cNvSpPr txBox="1"/>
          <p:nvPr>
            <p:ph idx="1" type="body"/>
          </p:nvPr>
        </p:nvSpPr>
        <p:spPr>
          <a:xfrm>
            <a:off x="682925" y="1182478"/>
            <a:ext cx="10932426" cy="5199630"/>
          </a:xfrm>
          <a:prstGeom prst="rect">
            <a:avLst/>
          </a:prstGeom>
          <a:noFill/>
          <a:ln>
            <a:noFill/>
          </a:ln>
        </p:spPr>
        <p:txBody>
          <a:bodyPr anchorCtr="0" anchor="t" bIns="45700" lIns="91425" spcFirstLastPara="1" rIns="91425" wrap="square" tIns="45700">
            <a:normAutofit fontScale="85000" lnSpcReduction="10000"/>
          </a:bodyPr>
          <a:lstStyle/>
          <a:p>
            <a:pPr indent="-520065" lvl="0" marL="542925" rtl="0" algn="just">
              <a:lnSpc>
                <a:spcPct val="110000"/>
              </a:lnSpc>
              <a:spcBef>
                <a:spcPts val="0"/>
              </a:spcBef>
              <a:spcAft>
                <a:spcPts val="0"/>
              </a:spcAft>
              <a:buClr>
                <a:srgbClr val="C00000"/>
              </a:buClr>
              <a:buSzPct val="100000"/>
              <a:buFont typeface="Noto Sans Symbols"/>
              <a:buChar char="✔"/>
            </a:pPr>
            <a:r>
              <a:rPr lang="en-US" sz="2400">
                <a:solidFill>
                  <a:srgbClr val="0000FF"/>
                </a:solidFill>
                <a:latin typeface="Bookman Old Style"/>
                <a:ea typeface="Bookman Old Style"/>
                <a:cs typeface="Bookman Old Style"/>
                <a:sym typeface="Bookman Old Style"/>
              </a:rPr>
              <a:t>Functional dependency (FD) is a constraint that specifies the relationship between two attributes in a database table.</a:t>
            </a:r>
            <a:endParaRPr/>
          </a:p>
          <a:p>
            <a:pPr indent="-390525" lvl="0" marL="542925" rtl="0" algn="just">
              <a:lnSpc>
                <a:spcPct val="110000"/>
              </a:lnSpc>
              <a:spcBef>
                <a:spcPts val="0"/>
              </a:spcBef>
              <a:spcAft>
                <a:spcPts val="0"/>
              </a:spcAft>
              <a:buClr>
                <a:srgbClr val="C00000"/>
              </a:buClr>
              <a:buSzPct val="100000"/>
              <a:buFont typeface="Noto Sans Symbols"/>
              <a:buNone/>
            </a:pPr>
            <a:r>
              <a:t/>
            </a:r>
            <a:endParaRPr sz="2400">
              <a:solidFill>
                <a:srgbClr val="0000FF"/>
              </a:solidFill>
              <a:latin typeface="Bookman Old Style"/>
              <a:ea typeface="Bookman Old Style"/>
              <a:cs typeface="Bookman Old Style"/>
              <a:sym typeface="Bookman Old Style"/>
            </a:endParaRPr>
          </a:p>
          <a:p>
            <a:pPr indent="-520065" lvl="0" marL="542925" rtl="0" algn="just">
              <a:lnSpc>
                <a:spcPct val="110000"/>
              </a:lnSpc>
              <a:spcBef>
                <a:spcPts val="0"/>
              </a:spcBef>
              <a:spcAft>
                <a:spcPts val="0"/>
              </a:spcAft>
              <a:buClr>
                <a:srgbClr val="C00000"/>
              </a:buClr>
              <a:buSzPct val="100000"/>
              <a:buFont typeface="Noto Sans Symbols"/>
              <a:buChar char="✔"/>
            </a:pPr>
            <a:r>
              <a:rPr lang="en-US" sz="2400">
                <a:solidFill>
                  <a:srgbClr val="0000FF"/>
                </a:solidFill>
                <a:latin typeface="Bookman Old Style"/>
                <a:ea typeface="Bookman Old Style"/>
                <a:cs typeface="Bookman Old Style"/>
                <a:sym typeface="Bookman Old Style"/>
              </a:rPr>
              <a:t>It states that one attribute (the dependent attribute) is functionally dependent on another attribute (the determinant attribute)</a:t>
            </a:r>
            <a:endParaRPr/>
          </a:p>
          <a:p>
            <a:pPr indent="-390525" lvl="0" marL="542925" rtl="0" algn="just">
              <a:lnSpc>
                <a:spcPct val="110000"/>
              </a:lnSpc>
              <a:spcBef>
                <a:spcPts val="0"/>
              </a:spcBef>
              <a:spcAft>
                <a:spcPts val="0"/>
              </a:spcAft>
              <a:buClr>
                <a:srgbClr val="C00000"/>
              </a:buClr>
              <a:buSzPct val="100000"/>
              <a:buFont typeface="Noto Sans Symbols"/>
              <a:buNone/>
            </a:pPr>
            <a:r>
              <a:t/>
            </a:r>
            <a:endParaRPr sz="2400">
              <a:solidFill>
                <a:srgbClr val="0000FF"/>
              </a:solidFill>
              <a:latin typeface="Bookman Old Style"/>
              <a:ea typeface="Bookman Old Style"/>
              <a:cs typeface="Bookman Old Style"/>
              <a:sym typeface="Bookman Old Style"/>
            </a:endParaRPr>
          </a:p>
          <a:p>
            <a:pPr indent="-520065" lvl="0" marL="542925" rtl="0" algn="just">
              <a:lnSpc>
                <a:spcPct val="110000"/>
              </a:lnSpc>
              <a:spcBef>
                <a:spcPts val="0"/>
              </a:spcBef>
              <a:spcAft>
                <a:spcPts val="0"/>
              </a:spcAft>
              <a:buClr>
                <a:srgbClr val="C00000"/>
              </a:buClr>
              <a:buSzPct val="100000"/>
              <a:buFont typeface="Noto Sans Symbols"/>
              <a:buChar char="✔"/>
            </a:pPr>
            <a:r>
              <a:rPr lang="en-US" sz="2400">
                <a:solidFill>
                  <a:srgbClr val="0000FF"/>
                </a:solidFill>
                <a:latin typeface="Bookman Old Style"/>
                <a:ea typeface="Bookman Old Style"/>
                <a:cs typeface="Bookman Old Style"/>
                <a:sym typeface="Bookman Old Style"/>
              </a:rPr>
              <a:t>In other words, the value of the dependent attribute is uniquely determined by the value of the determinant attribute.</a:t>
            </a:r>
            <a:endParaRPr/>
          </a:p>
          <a:p>
            <a:pPr indent="-390525" lvl="0" marL="542925" rtl="0" algn="just">
              <a:lnSpc>
                <a:spcPct val="110000"/>
              </a:lnSpc>
              <a:spcBef>
                <a:spcPts val="0"/>
              </a:spcBef>
              <a:spcAft>
                <a:spcPts val="0"/>
              </a:spcAft>
              <a:buClr>
                <a:srgbClr val="C00000"/>
              </a:buClr>
              <a:buSzPct val="100000"/>
              <a:buFont typeface="Noto Sans Symbols"/>
              <a:buNone/>
            </a:pPr>
            <a:r>
              <a:t/>
            </a:r>
            <a:endParaRPr sz="2400">
              <a:solidFill>
                <a:srgbClr val="0000FF"/>
              </a:solidFill>
              <a:latin typeface="Bookman Old Style"/>
              <a:ea typeface="Bookman Old Style"/>
              <a:cs typeface="Bookman Old Style"/>
              <a:sym typeface="Bookman Old Style"/>
            </a:endParaRPr>
          </a:p>
          <a:p>
            <a:pPr indent="-520065" lvl="0" marL="542925" rtl="0" algn="just">
              <a:lnSpc>
                <a:spcPct val="110000"/>
              </a:lnSpc>
              <a:spcBef>
                <a:spcPts val="0"/>
              </a:spcBef>
              <a:spcAft>
                <a:spcPts val="0"/>
              </a:spcAft>
              <a:buClr>
                <a:srgbClr val="C00000"/>
              </a:buClr>
              <a:buSzPct val="100000"/>
              <a:buFont typeface="Noto Sans Symbols"/>
              <a:buChar char="✔"/>
            </a:pPr>
            <a:r>
              <a:rPr lang="en-US" sz="2400">
                <a:solidFill>
                  <a:srgbClr val="0000FF"/>
                </a:solidFill>
                <a:latin typeface="Bookman Old Style"/>
                <a:ea typeface="Bookman Old Style"/>
                <a:cs typeface="Bookman Old Style"/>
                <a:sym typeface="Bookman Old Style"/>
              </a:rPr>
              <a:t>For example, in a database table that stores information about employees, the attribute "employee name" is functionally dependent on the attribute "employee ID", since each employee has a unique ID and a unique name.</a:t>
            </a:r>
            <a:endParaRPr/>
          </a:p>
          <a:p>
            <a:pPr indent="-390525" lvl="0" marL="542925" rtl="0" algn="just">
              <a:lnSpc>
                <a:spcPct val="110000"/>
              </a:lnSpc>
              <a:spcBef>
                <a:spcPts val="0"/>
              </a:spcBef>
              <a:spcAft>
                <a:spcPts val="0"/>
              </a:spcAft>
              <a:buClr>
                <a:srgbClr val="C00000"/>
              </a:buClr>
              <a:buSzPct val="100000"/>
              <a:buFont typeface="Noto Sans Symbols"/>
              <a:buNone/>
            </a:pPr>
            <a:r>
              <a:t/>
            </a:r>
            <a:endParaRPr sz="2400">
              <a:solidFill>
                <a:srgbClr val="0000FF"/>
              </a:solidFill>
              <a:latin typeface="Bookman Old Style"/>
              <a:ea typeface="Bookman Old Style"/>
              <a:cs typeface="Bookman Old Style"/>
              <a:sym typeface="Bookman Old Style"/>
            </a:endParaRPr>
          </a:p>
          <a:p>
            <a:pPr indent="-390525" lvl="0" marL="542925" rtl="0" algn="just">
              <a:lnSpc>
                <a:spcPct val="110000"/>
              </a:lnSpc>
              <a:spcBef>
                <a:spcPts val="0"/>
              </a:spcBef>
              <a:spcAft>
                <a:spcPts val="0"/>
              </a:spcAft>
              <a:buClr>
                <a:srgbClr val="C00000"/>
              </a:buClr>
              <a:buSzPct val="100000"/>
              <a:buFont typeface="Noto Sans Symbols"/>
              <a:buNone/>
            </a:pPr>
            <a:r>
              <a:t/>
            </a:r>
            <a:endParaRPr sz="2400">
              <a:solidFill>
                <a:srgbClr val="0000FF"/>
              </a:solidFill>
              <a:latin typeface="Bookman Old Style"/>
              <a:ea typeface="Bookman Old Style"/>
              <a:cs typeface="Bookman Old Style"/>
              <a:sym typeface="Bookman Old Style"/>
            </a:endParaRPr>
          </a:p>
          <a:p>
            <a:pPr indent="-76200" lvl="0" marL="228600" rtl="0" algn="just">
              <a:lnSpc>
                <a:spcPct val="110000"/>
              </a:lnSpc>
              <a:spcBef>
                <a:spcPts val="0"/>
              </a:spcBef>
              <a:spcAft>
                <a:spcPts val="0"/>
              </a:spcAft>
              <a:buClr>
                <a:srgbClr val="C00000"/>
              </a:buClr>
              <a:buSzPct val="100000"/>
              <a:buFont typeface="Noto Sans Symbols"/>
              <a:buNone/>
            </a:pPr>
            <a:r>
              <a:t/>
            </a:r>
            <a:endParaRPr sz="2400">
              <a:solidFill>
                <a:srgbClr val="0000FF"/>
              </a:solidFill>
              <a:latin typeface="Bookman Old Style"/>
              <a:ea typeface="Bookman Old Style"/>
              <a:cs typeface="Bookman Old Style"/>
              <a:sym typeface="Bookman Old Style"/>
            </a:endParaRPr>
          </a:p>
          <a:p>
            <a:pPr indent="0" lvl="0" marL="0" rtl="0" algn="just">
              <a:lnSpc>
                <a:spcPct val="150000"/>
              </a:lnSpc>
              <a:spcBef>
                <a:spcPts val="1000"/>
              </a:spcBef>
              <a:spcAft>
                <a:spcPts val="0"/>
              </a:spcAft>
              <a:buClr>
                <a:srgbClr val="C00000"/>
              </a:buClr>
              <a:buSzPct val="100000"/>
              <a:buNone/>
            </a:pPr>
            <a:r>
              <a:t/>
            </a:r>
            <a:endParaRPr sz="2400">
              <a:solidFill>
                <a:srgbClr val="0000FF"/>
              </a:solidFill>
              <a:latin typeface="Bookman Old Style"/>
              <a:ea typeface="Bookman Old Style"/>
              <a:cs typeface="Bookman Old Style"/>
              <a:sym typeface="Bookman Old Styl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idx="1" type="body"/>
          </p:nvPr>
        </p:nvSpPr>
        <p:spPr>
          <a:xfrm>
            <a:off x="682925" y="1182478"/>
            <a:ext cx="10833340" cy="4351338"/>
          </a:xfrm>
          <a:prstGeom prst="rect">
            <a:avLst/>
          </a:prstGeom>
          <a:noFill/>
          <a:ln>
            <a:noFill/>
          </a:ln>
        </p:spPr>
        <p:txBody>
          <a:bodyPr anchorCtr="0" anchor="t" bIns="45700" lIns="91425" spcFirstLastPara="1" rIns="91425" wrap="square" tIns="45700">
            <a:normAutofit/>
          </a:bodyPr>
          <a:lstStyle/>
          <a:p>
            <a:pPr indent="-542925" lvl="0" marL="542925" rtl="0" algn="just">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Decomposition is the process of splitting a single database table into multiple tables to improve its design and eliminate redundancy. </a:t>
            </a:r>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542925" lvl="0" marL="542925" rtl="0" algn="just">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In the context of functional dependencies, decomposition involves splitting a table into smaller tables that satisfy certain functional dependencies.</a:t>
            </a:r>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76200" lvl="0" marL="228600"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0" lvl="0" marL="0" rtl="0" algn="just">
              <a:lnSpc>
                <a:spcPct val="150000"/>
              </a:lnSpc>
              <a:spcBef>
                <a:spcPts val="1000"/>
              </a:spcBef>
              <a:spcAft>
                <a:spcPts val="0"/>
              </a:spcAft>
              <a:buClr>
                <a:srgbClr val="C00000"/>
              </a:buClr>
              <a:buSzPts val="2400"/>
              <a:buNone/>
            </a:pPr>
            <a:r>
              <a:t/>
            </a:r>
            <a:endParaRPr sz="2400">
              <a:solidFill>
                <a:srgbClr val="0000FF"/>
              </a:solidFill>
              <a:latin typeface="Bookman Old Style"/>
              <a:ea typeface="Bookman Old Style"/>
              <a:cs typeface="Bookman Old Style"/>
              <a:sym typeface="Bookman Old Style"/>
            </a:endParaRPr>
          </a:p>
        </p:txBody>
      </p:sp>
      <p:sp>
        <p:nvSpPr>
          <p:cNvPr id="130" name="Google Shape;130;p9"/>
          <p:cNvSpPr txBox="1"/>
          <p:nvPr/>
        </p:nvSpPr>
        <p:spPr>
          <a:xfrm>
            <a:off x="289570" y="475892"/>
            <a:ext cx="11226695" cy="46363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FF0000"/>
                </a:solidFill>
                <a:latin typeface="Balthazar"/>
                <a:ea typeface="Balthazar"/>
                <a:cs typeface="Balthazar"/>
                <a:sym typeface="Balthazar"/>
              </a:rPr>
              <a:t>Decomposition using Functional Dependency</a:t>
            </a:r>
            <a:endParaRPr b="0" i="0" sz="2800" u="none" cap="none" strike="noStrike">
              <a:solidFill>
                <a:srgbClr val="FF0000"/>
              </a:solidFill>
              <a:latin typeface="Balthazar"/>
              <a:ea typeface="Balthazar"/>
              <a:cs typeface="Balthazar"/>
              <a:sym typeface="Balthaz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0"/>
          <p:cNvSpPr txBox="1"/>
          <p:nvPr>
            <p:ph idx="1" type="body"/>
          </p:nvPr>
        </p:nvSpPr>
        <p:spPr>
          <a:xfrm>
            <a:off x="682925" y="1182478"/>
            <a:ext cx="10833340" cy="4351338"/>
          </a:xfrm>
          <a:prstGeom prst="rect">
            <a:avLst/>
          </a:prstGeom>
          <a:noFill/>
          <a:ln>
            <a:noFill/>
          </a:ln>
        </p:spPr>
        <p:txBody>
          <a:bodyPr anchorCtr="0" anchor="t" bIns="45700" lIns="91425" spcFirstLastPara="1" rIns="91425" wrap="square" tIns="45700">
            <a:normAutofit/>
          </a:bodyPr>
          <a:lstStyle/>
          <a:p>
            <a:pPr indent="-542925" lvl="0" marL="542925" rtl="0" algn="just">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Dependency preservation is the property that ensures that a decomposition of a table into smaller tables preserves the functional dependencies that existed in the original table. </a:t>
            </a:r>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542925" lvl="0" marL="542925" rtl="0" algn="just">
              <a:lnSpc>
                <a:spcPct val="110000"/>
              </a:lnSpc>
              <a:spcBef>
                <a:spcPts val="0"/>
              </a:spcBef>
              <a:spcAft>
                <a:spcPts val="0"/>
              </a:spcAft>
              <a:buClr>
                <a:srgbClr val="C00000"/>
              </a:buClr>
              <a:buSzPts val="2400"/>
              <a:buFont typeface="Noto Sans Symbols"/>
              <a:buChar char="✔"/>
            </a:pPr>
            <a:r>
              <a:rPr lang="en-US" sz="2400">
                <a:solidFill>
                  <a:srgbClr val="0000FF"/>
                </a:solidFill>
                <a:latin typeface="Bookman Old Style"/>
                <a:ea typeface="Bookman Old Style"/>
                <a:cs typeface="Bookman Old Style"/>
                <a:sym typeface="Bookman Old Style"/>
              </a:rPr>
              <a:t>In other words, if a functional dependency existed between two attributes in the original table, it should also exist in the smaller tables after decomposition.</a:t>
            </a:r>
            <a:endParaRPr/>
          </a:p>
          <a:p>
            <a:pPr indent="-390525" lvl="0" marL="542925"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76200" lvl="0" marL="228600" rtl="0" algn="just">
              <a:lnSpc>
                <a:spcPct val="110000"/>
              </a:lnSpc>
              <a:spcBef>
                <a:spcPts val="0"/>
              </a:spcBef>
              <a:spcAft>
                <a:spcPts val="0"/>
              </a:spcAft>
              <a:buClr>
                <a:srgbClr val="C00000"/>
              </a:buClr>
              <a:buSzPts val="2400"/>
              <a:buFont typeface="Noto Sans Symbols"/>
              <a:buNone/>
            </a:pPr>
            <a:r>
              <a:t/>
            </a:r>
            <a:endParaRPr sz="2400">
              <a:solidFill>
                <a:srgbClr val="0000FF"/>
              </a:solidFill>
              <a:latin typeface="Bookman Old Style"/>
              <a:ea typeface="Bookman Old Style"/>
              <a:cs typeface="Bookman Old Style"/>
              <a:sym typeface="Bookman Old Style"/>
            </a:endParaRPr>
          </a:p>
          <a:p>
            <a:pPr indent="0" lvl="0" marL="0" rtl="0" algn="just">
              <a:lnSpc>
                <a:spcPct val="150000"/>
              </a:lnSpc>
              <a:spcBef>
                <a:spcPts val="1000"/>
              </a:spcBef>
              <a:spcAft>
                <a:spcPts val="0"/>
              </a:spcAft>
              <a:buClr>
                <a:srgbClr val="C00000"/>
              </a:buClr>
              <a:buSzPts val="2400"/>
              <a:buNone/>
            </a:pPr>
            <a:r>
              <a:t/>
            </a:r>
            <a:endParaRPr sz="2400">
              <a:solidFill>
                <a:srgbClr val="0000FF"/>
              </a:solidFill>
              <a:latin typeface="Bookman Old Style"/>
              <a:ea typeface="Bookman Old Style"/>
              <a:cs typeface="Bookman Old Style"/>
              <a:sym typeface="Bookman Old Style"/>
            </a:endParaRPr>
          </a:p>
        </p:txBody>
      </p:sp>
      <p:sp>
        <p:nvSpPr>
          <p:cNvPr id="136" name="Google Shape;136;p10"/>
          <p:cNvSpPr txBox="1"/>
          <p:nvPr/>
        </p:nvSpPr>
        <p:spPr>
          <a:xfrm>
            <a:off x="482652" y="475892"/>
            <a:ext cx="11226695" cy="463639"/>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000000"/>
              </a:buClr>
              <a:buSzPts val="2800"/>
              <a:buFont typeface="Arial"/>
              <a:buNone/>
            </a:pPr>
            <a:r>
              <a:rPr b="0" i="0" lang="en-US" sz="2800" u="none" cap="none" strike="noStrike">
                <a:solidFill>
                  <a:srgbClr val="FF0000"/>
                </a:solidFill>
                <a:latin typeface="Balthazar"/>
                <a:ea typeface="Balthazar"/>
                <a:cs typeface="Balthazar"/>
                <a:sym typeface="Balthazar"/>
              </a:rPr>
              <a:t>Dependency Preservation</a:t>
            </a:r>
            <a:endParaRPr b="0" i="0" sz="2800" u="none" cap="none" strike="noStrike">
              <a:solidFill>
                <a:srgbClr val="FF0000"/>
              </a:solidFill>
              <a:latin typeface="Balthazar"/>
              <a:ea typeface="Balthazar"/>
              <a:cs typeface="Balthazar"/>
              <a:sym typeface="Balthaz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2021-12-27T04:40:00Z</dcterms:created>
  <dc:creator>cseadmin</dc:creator>
</cp:coreProperties>
</file>