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6858000" cx="9144000"/>
  <p:notesSz cx="6997700" cy="9283700"/>
  <p:embeddedFontLst>
    <p:embeddedFont>
      <p:font typeface="Helvetica Neue"/>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7">
          <p15:clr>
            <a:srgbClr val="000000"/>
          </p15:clr>
        </p15:guide>
        <p15:guide id="2" pos="576">
          <p15:clr>
            <a:srgbClr val="000000"/>
          </p15:clr>
        </p15:guide>
      </p15:sldGuideLst>
    </p:ext>
    <p:ext uri="GoogleSlidesCustomDataVersion2">
      <go:slidesCustomData xmlns:go="http://customooxmlschemas.google.com/" r:id="rId70" roundtripDataSignature="AMtx7mjc7UGNgSt3LbdDjvdZkZn3srKS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7" orient="horz"/>
        <p:guide pos="5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0" Type="http://customschemas.google.com/relationships/presentationmetadata" Target="meta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HelveticaNeue-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HelveticaNeue-italic.fntdata"/><Relationship Id="rId23" Type="http://schemas.openxmlformats.org/officeDocument/2006/relationships/slide" Target="slides/slide17.xml"/><Relationship Id="rId67" Type="http://schemas.openxmlformats.org/officeDocument/2006/relationships/font" Target="fonts/HelveticaNeue-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HelveticaNeue-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2125" cy="463550"/>
          </a:xfrm>
          <a:prstGeom prst="rect">
            <a:avLst/>
          </a:prstGeom>
          <a:noFill/>
          <a:ln>
            <a:noFill/>
          </a:ln>
        </p:spPr>
        <p:txBody>
          <a:bodyPr anchorCtr="0" anchor="t" bIns="46500" lIns="93025" spcFirstLastPara="1" rIns="93025" wrap="square" tIns="4650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3965575" y="0"/>
            <a:ext cx="3032125" cy="463550"/>
          </a:xfrm>
          <a:prstGeom prst="rect">
            <a:avLst/>
          </a:prstGeom>
          <a:noFill/>
          <a:ln>
            <a:noFill/>
          </a:ln>
        </p:spPr>
        <p:txBody>
          <a:bodyPr anchorCtr="0" anchor="t" bIns="46500" lIns="93025" spcFirstLastPara="1" rIns="93025" wrap="square" tIns="4650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20150"/>
            <a:ext cx="3032125" cy="463550"/>
          </a:xfrm>
          <a:prstGeom prst="rect">
            <a:avLst/>
          </a:prstGeom>
          <a:noFill/>
          <a:ln>
            <a:noFill/>
          </a:ln>
        </p:spPr>
        <p:txBody>
          <a:bodyPr anchorCtr="0" anchor="b" bIns="46500" lIns="93025" spcFirstLastPara="1" rIns="93025" wrap="square" tIns="46500">
            <a:noAutofit/>
          </a:bodyPr>
          <a:lstStyle>
            <a:lvl1pPr lvl="0"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cap="none" strike="noStrike">
                <a:solidFill>
                  <a:srgbClr val="000000"/>
                </a:solidFill>
                <a:latin typeface="Helvetica Neue"/>
                <a:ea typeface="Helvetica Neue"/>
                <a:cs typeface="Helvetica Neue"/>
                <a:sym typeface="Helvetica Neue"/>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88" name="Google Shape;88;p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1: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50" name="Google Shape;150;p1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0: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57" name="Google Shape;157;p1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1: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65" name="Google Shape;165;p1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2: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72" name="Google Shape;172;p1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3: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80" name="Google Shape;180;p1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4: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94" name="Google Shape;194;p1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6: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01" name="Google Shape;201;p1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7: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08" name="Google Shape;208;p1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8: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26" name="Google Shape;226;p1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9: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94" name="Google Shape;94;p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2: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33" name="Google Shape;233;p2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20: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2: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46" name="Google Shape;246;p2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7" name="Google Shape;247;p22: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53" name="Google Shape;253;p2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23: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60" name="Google Shape;260;p2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4: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67" name="Google Shape;267;p2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25: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6: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77" name="Google Shape;277;p2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26: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7: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85" name="Google Shape;285;p2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p27: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293" name="Google Shape;293;p2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28: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9: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00" name="Google Shape;300;p2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29: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01" name="Google Shape;101;p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3: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09" name="Google Shape;309;p3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30: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1: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17" name="Google Shape;317;p3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31: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2: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24" name="Google Shape;324;p3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32: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3: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31" name="Google Shape;331;p3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33: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38" name="Google Shape;338;p3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34: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45" name="Google Shape;345;p3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35: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6: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52" name="Google Shape;352;p3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36: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7: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359" name="Google Shape;359;p3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8: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65" name="Google Shape;365;p3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38: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9: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72" name="Google Shape;372;p3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39: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08" name="Google Shape;108;p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4: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0: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80" name="Google Shape;380;p4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1" name="Google Shape;381;p40: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1: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87" name="Google Shape;387;p4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41: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2: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394" name="Google Shape;394;p4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5" name="Google Shape;395;p42: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3: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02" name="Google Shape;402;p4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43: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4: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10" name="Google Shape;410;p4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44: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5: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18" name="Google Shape;418;p4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9" name="Google Shape;419;p45: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6: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25" name="Google Shape;425;p4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46: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7: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33" name="Google Shape;433;p4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47: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8: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41" name="Google Shape;441;p4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48: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9: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54" name="Google Shape;454;p4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15" name="Google Shape;115;p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5: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0: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62" name="Google Shape;462;p50: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p50: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1:notes"/>
          <p:cNvSpPr txBox="1"/>
          <p:nvPr>
            <p:ph idx="1" type="body"/>
          </p:nvPr>
        </p:nvSpPr>
        <p:spPr>
          <a:xfrm>
            <a:off x="931862" y="4410075"/>
            <a:ext cx="5133975" cy="4176712"/>
          </a:xfrm>
          <a:prstGeom prst="rect">
            <a:avLst/>
          </a:prstGeom>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
        <p:nvSpPr>
          <p:cNvPr id="470" name="Google Shape;470;p51: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2: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77" name="Google Shape;477;p52: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8" name="Google Shape;478;p52: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3: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84" name="Google Shape;484;p53: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53: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4: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91" name="Google Shape;491;p54: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54: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5: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498" name="Google Shape;498;p55: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55: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6: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505" name="Google Shape;505;p5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p56: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7: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511" name="Google Shape;511;p5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57: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8: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518" name="Google Shape;518;p5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9" name="Google Shape;519;p58: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9: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525" name="Google Shape;525;p5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6" name="Google Shape;526;p59: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22" name="Google Shape;122;p6: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6: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29" name="Google Shape;129;p7: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7: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36" name="Google Shape;136;p8: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8: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nvSpPr>
        <p:spPr>
          <a:xfrm>
            <a:off x="3965575" y="8820150"/>
            <a:ext cx="3032125" cy="463550"/>
          </a:xfrm>
          <a:prstGeom prst="rect">
            <a:avLst/>
          </a:prstGeom>
          <a:noFill/>
          <a:ln>
            <a:noFill/>
          </a:ln>
        </p:spPr>
        <p:txBody>
          <a:bodyPr anchorCtr="0" anchor="b" bIns="46500" lIns="93025" spcFirstLastPara="1" rIns="93025" wrap="square" tIns="46500">
            <a:noAutofit/>
          </a:bodyPr>
          <a:lstStyle/>
          <a:p>
            <a:pPr indent="0" lvl="0" marL="0" marR="0" rtl="0" algn="r">
              <a:lnSpc>
                <a:spcPct val="100000"/>
              </a:lnSpc>
              <a:spcBef>
                <a:spcPts val="0"/>
              </a:spcBef>
              <a:spcAft>
                <a:spcPts val="0"/>
              </a:spcAft>
              <a:buClr>
                <a:srgbClr val="000000"/>
              </a:buClr>
              <a:buSzPts val="1300"/>
              <a:buFont typeface="Helvetica Neue"/>
              <a:buNone/>
            </a:pPr>
            <a:fld id="{00000000-1234-1234-1234-123412341234}" type="slidenum">
              <a:rPr b="0" i="0" lang="en-US" sz="1300" u="none">
                <a:solidFill>
                  <a:srgbClr val="000000"/>
                </a:solidFill>
                <a:latin typeface="Helvetica Neue"/>
                <a:ea typeface="Helvetica Neue"/>
                <a:cs typeface="Helvetica Neue"/>
                <a:sym typeface="Helvetica Neue"/>
              </a:rPr>
              <a:t>‹#›</a:t>
            </a:fld>
            <a:endParaRPr/>
          </a:p>
        </p:txBody>
      </p:sp>
      <p:sp>
        <p:nvSpPr>
          <p:cNvPr id="143" name="Google Shape;143;p9:notes"/>
          <p:cNvSpPr/>
          <p:nvPr>
            <p:ph idx="2" type="sldImg"/>
          </p:nvPr>
        </p:nvSpPr>
        <p:spPr>
          <a:xfrm>
            <a:off x="1177925" y="696912"/>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9:notes"/>
          <p:cNvSpPr txBox="1"/>
          <p:nvPr>
            <p:ph idx="1" type="body"/>
          </p:nvPr>
        </p:nvSpPr>
        <p:spPr>
          <a:xfrm>
            <a:off x="931862" y="4410075"/>
            <a:ext cx="5133975" cy="4176712"/>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61"/>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rgbClr val="CC330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6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30"/>
              </a:spcBef>
              <a:spcAft>
                <a:spcPts val="0"/>
              </a:spcAft>
              <a:buSzPts val="1620"/>
              <a:buFont typeface="Arial"/>
              <a:buNone/>
              <a:defRPr/>
            </a:lvl1pPr>
            <a:lvl2pPr lvl="1" algn="l">
              <a:spcBef>
                <a:spcPts val="630"/>
              </a:spcBef>
              <a:spcAft>
                <a:spcPts val="0"/>
              </a:spcAft>
              <a:buSzPts val="1440"/>
              <a:buChar char="●"/>
              <a:defRPr/>
            </a:lvl2pPr>
            <a:lvl3pPr lvl="2" algn="l">
              <a:spcBef>
                <a:spcPts val="630"/>
              </a:spcBef>
              <a:spcAft>
                <a:spcPts val="0"/>
              </a:spcAft>
              <a:buSzPts val="1350"/>
              <a:buChar char="4"/>
              <a:defRPr/>
            </a:lvl3pPr>
            <a:lvl4pPr lvl="3" algn="l">
              <a:spcBef>
                <a:spcPts val="630"/>
              </a:spcBef>
              <a:spcAft>
                <a:spcPts val="0"/>
              </a:spcAft>
              <a:buSzPts val="1800"/>
              <a:buChar char="–"/>
              <a:defRPr/>
            </a:lvl4pPr>
            <a:lvl5pPr lvl="4" algn="l">
              <a:spcBef>
                <a:spcPts val="630"/>
              </a:spcBef>
              <a:spcAft>
                <a:spcPts val="0"/>
              </a:spcAft>
              <a:buSzPts val="1350"/>
              <a:buChar char="»"/>
              <a:defRPr/>
            </a:lvl5pPr>
            <a:lvl6pPr lvl="5" algn="l">
              <a:spcBef>
                <a:spcPts val="630"/>
              </a:spcBef>
              <a:spcAft>
                <a:spcPts val="0"/>
              </a:spcAft>
              <a:buSzPts val="1350"/>
              <a:buChar char="»"/>
              <a:defRPr/>
            </a:lvl6pPr>
            <a:lvl7pPr lvl="6" algn="l">
              <a:spcBef>
                <a:spcPts val="630"/>
              </a:spcBef>
              <a:spcAft>
                <a:spcPts val="0"/>
              </a:spcAft>
              <a:buSzPts val="1350"/>
              <a:buChar char="»"/>
              <a:defRPr/>
            </a:lvl7pPr>
            <a:lvl8pPr lvl="7" algn="l">
              <a:spcBef>
                <a:spcPts val="630"/>
              </a:spcBef>
              <a:spcAft>
                <a:spcPts val="0"/>
              </a:spcAft>
              <a:buSzPts val="1350"/>
              <a:buChar char="»"/>
              <a:defRPr/>
            </a:lvl8pPr>
            <a:lvl9pPr lvl="8" algn="l">
              <a:spcBef>
                <a:spcPts val="630"/>
              </a:spcBef>
              <a:spcAft>
                <a:spcPts val="0"/>
              </a:spcAft>
              <a:buSzPts val="1350"/>
              <a:buChar char="»"/>
              <a:defRPr/>
            </a:lvl9pPr>
          </a:lstStyle>
          <a:p/>
        </p:txBody>
      </p:sp>
      <p:sp>
        <p:nvSpPr>
          <p:cNvPr id="20" name="Google Shape;20;p61"/>
          <p:cNvSpPr txBox="1"/>
          <p:nvPr>
            <p:ph idx="11" type="ftr"/>
          </p:nvPr>
        </p:nvSpPr>
        <p:spPr>
          <a:xfrm>
            <a:off x="2862262" y="5780087"/>
            <a:ext cx="344805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1"/>
          <p:cNvSpPr txBox="1"/>
          <p:nvPr>
            <p:ph idx="12" type="sldNum"/>
          </p:nvPr>
        </p:nvSpPr>
        <p:spPr>
          <a:xfrm>
            <a:off x="6596062" y="621823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7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7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55600" lvl="3" marL="1828800" algn="l">
              <a:spcBef>
                <a:spcPts val="700"/>
              </a:spcBef>
              <a:spcAft>
                <a:spcPts val="0"/>
              </a:spcAft>
              <a:buSzPts val="2000"/>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68" name="Google Shape;68;p7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900"/>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
        <p:nvSpPr>
          <p:cNvPr id="69" name="Google Shape;69;p71"/>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7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2" name="Google Shape;72;p7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600"/>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73" name="Google Shape;73;p7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30200" lvl="3" marL="1828800" algn="l">
              <a:spcBef>
                <a:spcPts val="560"/>
              </a:spcBef>
              <a:spcAft>
                <a:spcPts val="0"/>
              </a:spcAft>
              <a:buSzPts val="1600"/>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74" name="Google Shape;74;p7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600"/>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75" name="Google Shape;75;p7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30200" lvl="3" marL="1828800" algn="l">
              <a:spcBef>
                <a:spcPts val="560"/>
              </a:spcBef>
              <a:spcAft>
                <a:spcPts val="0"/>
              </a:spcAft>
              <a:buSzPts val="1600"/>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76" name="Google Shape;76;p72"/>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7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73"/>
          <p:cNvSpPr txBox="1"/>
          <p:nvPr>
            <p:ph idx="1" type="body"/>
          </p:nvPr>
        </p:nvSpPr>
        <p:spPr>
          <a:xfrm>
            <a:off x="814388" y="1093788"/>
            <a:ext cx="3754437" cy="4903787"/>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42900" lvl="3" marL="1828800" algn="l">
              <a:spcBef>
                <a:spcPts val="630"/>
              </a:spcBef>
              <a:spcAft>
                <a:spcPts val="0"/>
              </a:spcAft>
              <a:buSzPts val="1800"/>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80" name="Google Shape;80;p73"/>
          <p:cNvSpPr txBox="1"/>
          <p:nvPr>
            <p:ph idx="2" type="body"/>
          </p:nvPr>
        </p:nvSpPr>
        <p:spPr>
          <a:xfrm>
            <a:off x="4721225" y="1093788"/>
            <a:ext cx="3754438" cy="4903787"/>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42900" lvl="3" marL="1828800" algn="l">
              <a:spcBef>
                <a:spcPts val="630"/>
              </a:spcBef>
              <a:spcAft>
                <a:spcPts val="0"/>
              </a:spcAft>
              <a:buSzPts val="1800"/>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81" name="Google Shape;81;p73"/>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7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7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400"/>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
        <p:nvSpPr>
          <p:cNvPr id="85" name="Google Shape;85;p74"/>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6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3"/>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34" name="Google Shape;34;p63"/>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64"/>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8" name="Shape 38"/>
        <p:cNvGrpSpPr/>
        <p:nvPr/>
      </p:nvGrpSpPr>
      <p:grpSpPr>
        <a:xfrm>
          <a:off x="0" y="0"/>
          <a:ext cx="0" cy="0"/>
          <a:chOff x="0" y="0"/>
          <a:chExt cx="0" cy="0"/>
        </a:xfrm>
      </p:grpSpPr>
      <p:sp>
        <p:nvSpPr>
          <p:cNvPr id="39" name="Google Shape;39;p6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5"/>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41" name="Google Shape;41;p6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42" name="Google Shape;42;p6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43" name="Google Shape;43;p65"/>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44" name="Shape 44"/>
        <p:cNvGrpSpPr/>
        <p:nvPr/>
      </p:nvGrpSpPr>
      <p:grpSpPr>
        <a:xfrm>
          <a:off x="0" y="0"/>
          <a:ext cx="0" cy="0"/>
          <a:chOff x="0" y="0"/>
          <a:chExt cx="0" cy="0"/>
        </a:xfrm>
      </p:grpSpPr>
      <p:sp>
        <p:nvSpPr>
          <p:cNvPr id="45" name="Google Shape;45;p66"/>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6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l">
              <a:spcBef>
                <a:spcPts val="630"/>
              </a:spcBef>
              <a:spcAft>
                <a:spcPts val="0"/>
              </a:spcAft>
              <a:buSzPts val="1620"/>
              <a:buChar char="●"/>
              <a:defRPr/>
            </a:lvl1pPr>
            <a:lvl2pPr lvl="1" algn="l">
              <a:spcBef>
                <a:spcPts val="630"/>
              </a:spcBef>
              <a:spcAft>
                <a:spcPts val="0"/>
              </a:spcAft>
              <a:buSzPts val="1440"/>
              <a:buChar char="●"/>
              <a:defRPr/>
            </a:lvl2pPr>
            <a:lvl3pPr lvl="2" algn="l">
              <a:spcBef>
                <a:spcPts val="630"/>
              </a:spcBef>
              <a:spcAft>
                <a:spcPts val="0"/>
              </a:spcAft>
              <a:buSzPts val="1350"/>
              <a:buChar char="4"/>
              <a:defRPr/>
            </a:lvl3pPr>
            <a:lvl4pPr lvl="3" algn="l">
              <a:spcBef>
                <a:spcPts val="630"/>
              </a:spcBef>
              <a:spcAft>
                <a:spcPts val="0"/>
              </a:spcAft>
              <a:buSzPts val="1800"/>
              <a:buChar char="–"/>
              <a:defRPr/>
            </a:lvl4pPr>
            <a:lvl5pPr lvl="4" algn="l">
              <a:spcBef>
                <a:spcPts val="630"/>
              </a:spcBef>
              <a:spcAft>
                <a:spcPts val="0"/>
              </a:spcAft>
              <a:buSzPts val="1350"/>
              <a:buChar char="»"/>
              <a:defRPr/>
            </a:lvl5pPr>
            <a:lvl6pPr lvl="5" algn="l">
              <a:spcBef>
                <a:spcPts val="630"/>
              </a:spcBef>
              <a:spcAft>
                <a:spcPts val="0"/>
              </a:spcAft>
              <a:buSzPts val="1350"/>
              <a:buChar char="»"/>
              <a:defRPr/>
            </a:lvl6pPr>
            <a:lvl7pPr lvl="6" algn="l">
              <a:spcBef>
                <a:spcPts val="630"/>
              </a:spcBef>
              <a:spcAft>
                <a:spcPts val="0"/>
              </a:spcAft>
              <a:buSzPts val="1350"/>
              <a:buChar char="»"/>
              <a:defRPr/>
            </a:lvl7pPr>
            <a:lvl8pPr lvl="7" algn="l">
              <a:spcBef>
                <a:spcPts val="630"/>
              </a:spcBef>
              <a:spcAft>
                <a:spcPts val="0"/>
              </a:spcAft>
              <a:buSzPts val="1350"/>
              <a:buChar char="»"/>
              <a:defRPr/>
            </a:lvl8pPr>
            <a:lvl9pPr lvl="8" algn="l">
              <a:spcBef>
                <a:spcPts val="630"/>
              </a:spcBef>
              <a:spcAft>
                <a:spcPts val="0"/>
              </a:spcAft>
              <a:buSzPts val="1350"/>
              <a:buChar char="»"/>
              <a:defRPr/>
            </a:lvl9pPr>
          </a:lstStyle>
          <a:p/>
        </p:txBody>
      </p:sp>
      <p:sp>
        <p:nvSpPr>
          <p:cNvPr id="47" name="Google Shape;47;p6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48" name="Google Shape;48;p6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49" name="Google Shape;49;p66"/>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algn="r">
              <a:lnSpc>
                <a:spcPct val="100000"/>
              </a:lnSpc>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7"/>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2" name="Shape 52"/>
        <p:cNvGrpSpPr/>
        <p:nvPr/>
      </p:nvGrpSpPr>
      <p:grpSpPr>
        <a:xfrm>
          <a:off x="0" y="0"/>
          <a:ext cx="0" cy="0"/>
          <a:chOff x="0" y="0"/>
          <a:chExt cx="0" cy="0"/>
        </a:xfrm>
      </p:grpSpPr>
      <p:sp>
        <p:nvSpPr>
          <p:cNvPr id="53" name="Google Shape;53;p68"/>
          <p:cNvSpPr txBox="1"/>
          <p:nvPr>
            <p:ph type="title"/>
          </p:nvPr>
        </p:nvSpPr>
        <p:spPr>
          <a:xfrm rot="5400000">
            <a:off x="4895850" y="2047875"/>
            <a:ext cx="5880100" cy="20193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68"/>
          <p:cNvSpPr txBox="1"/>
          <p:nvPr>
            <p:ph idx="1" type="body"/>
          </p:nvPr>
        </p:nvSpPr>
        <p:spPr>
          <a:xfrm rot="5400000">
            <a:off x="781050" y="104775"/>
            <a:ext cx="5880100" cy="59055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55" name="Google Shape;55;p68"/>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6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69"/>
          <p:cNvSpPr txBox="1"/>
          <p:nvPr>
            <p:ph idx="1" type="body"/>
          </p:nvPr>
        </p:nvSpPr>
        <p:spPr>
          <a:xfrm rot="5400000">
            <a:off x="2193131" y="-284957"/>
            <a:ext cx="4903787" cy="766127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59" name="Google Shape;59;p69"/>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0" name="Shape 60"/>
        <p:cNvGrpSpPr/>
        <p:nvPr/>
      </p:nvGrpSpPr>
      <p:grpSpPr>
        <a:xfrm>
          <a:off x="0" y="0"/>
          <a:ext cx="0" cy="0"/>
          <a:chOff x="0" y="0"/>
          <a:chExt cx="0" cy="0"/>
        </a:xfrm>
      </p:grpSpPr>
      <p:sp>
        <p:nvSpPr>
          <p:cNvPr id="61" name="Google Shape;61;p7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70"/>
          <p:cNvSpPr/>
          <p:nvPr>
            <p:ph idx="2" type="pic"/>
          </p:nvPr>
        </p:nvSpPr>
        <p:spPr>
          <a:xfrm>
            <a:off x="1792288" y="612775"/>
            <a:ext cx="5486400" cy="4114800"/>
          </a:xfrm>
          <a:prstGeom prst="rect">
            <a:avLst/>
          </a:prstGeom>
          <a:noFill/>
          <a:ln>
            <a:noFill/>
          </a:ln>
        </p:spPr>
      </p:sp>
      <p:sp>
        <p:nvSpPr>
          <p:cNvPr id="63" name="Google Shape;63;p7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900"/>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
        <p:nvSpPr>
          <p:cNvPr id="64" name="Google Shape;64;p70"/>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db-book.com/" TargetMode="External"/><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5.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60"/>
          <p:cNvSpPr/>
          <p:nvPr/>
        </p:nvSpPr>
        <p:spPr>
          <a:xfrm>
            <a:off x="1524000" y="1397000"/>
            <a:ext cx="6096000" cy="406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
        <p:nvSpPr>
          <p:cNvPr id="11" name="Google Shape;11;p60"/>
          <p:cNvSpPr txBox="1"/>
          <p:nvPr/>
        </p:nvSpPr>
        <p:spPr>
          <a:xfrm>
            <a:off x="2674937" y="5726112"/>
            <a:ext cx="3694112" cy="7937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3300"/>
              </a:buClr>
              <a:buSzPts val="1600"/>
              <a:buFont typeface="Helvetica Neue"/>
              <a:buNone/>
            </a:pPr>
            <a:r>
              <a:rPr b="1" i="0" lang="en-US" sz="1600" u="none">
                <a:solidFill>
                  <a:srgbClr val="CC3300"/>
                </a:solidFill>
                <a:latin typeface="Helvetica Neue"/>
                <a:ea typeface="Helvetica Neue"/>
                <a:cs typeface="Helvetica Neue"/>
                <a:sym typeface="Helvetica Neue"/>
              </a:rPr>
              <a:t>Database System Concepts, 6</a:t>
            </a:r>
            <a:r>
              <a:rPr b="1" baseline="30000" i="0" lang="en-US" sz="1600" u="none">
                <a:solidFill>
                  <a:srgbClr val="CC3300"/>
                </a:solidFill>
                <a:latin typeface="Helvetica Neue"/>
                <a:ea typeface="Helvetica Neue"/>
                <a:cs typeface="Helvetica Neue"/>
                <a:sym typeface="Helvetica Neue"/>
              </a:rPr>
              <a:t>th</a:t>
            </a:r>
            <a:r>
              <a:rPr b="1" i="0" lang="en-US" sz="1600" u="none">
                <a:solidFill>
                  <a:srgbClr val="CC3300"/>
                </a:solidFill>
                <a:latin typeface="Helvetica Neue"/>
                <a:ea typeface="Helvetica Neue"/>
                <a:cs typeface="Helvetica Neue"/>
                <a:sym typeface="Helvetica Neue"/>
              </a:rPr>
              <a:t> Ed</a:t>
            </a:r>
            <a:r>
              <a:rPr b="0" i="0" lang="en-US" sz="1600" u="none">
                <a:solidFill>
                  <a:srgbClr val="CC3300"/>
                </a:solidFill>
                <a:latin typeface="Helvetica Neue"/>
                <a:ea typeface="Helvetica Neue"/>
                <a:cs typeface="Helvetica Neue"/>
                <a:sym typeface="Helvetica Neue"/>
              </a:rPr>
              <a:t>.</a:t>
            </a:r>
            <a:endParaRPr/>
          </a:p>
          <a:p>
            <a:pPr indent="0" lvl="0" marL="0" marR="0" rtl="0" algn="ctr">
              <a:lnSpc>
                <a:spcPct val="100000"/>
              </a:lnSpc>
              <a:spcBef>
                <a:spcPts val="600"/>
              </a:spcBef>
              <a:spcAft>
                <a:spcPts val="0"/>
              </a:spcAft>
              <a:buClr>
                <a:srgbClr val="CC3300"/>
              </a:buClr>
              <a:buSzPts val="1200"/>
              <a:buFont typeface="Helvetica Neue"/>
              <a:buNone/>
            </a:pPr>
            <a:r>
              <a:rPr b="1" i="0" lang="en-US" sz="1200" u="none">
                <a:solidFill>
                  <a:srgbClr val="CC3300"/>
                </a:solidFill>
                <a:latin typeface="Helvetica Neue"/>
                <a:ea typeface="Helvetica Neue"/>
                <a:cs typeface="Helvetica Neue"/>
                <a:sym typeface="Helvetica Neue"/>
              </a:rPr>
              <a:t>©Silberschatz, Korth and Sudarshan</a:t>
            </a:r>
            <a:br>
              <a:rPr b="1" i="0" lang="en-US" sz="1200" u="none">
                <a:solidFill>
                  <a:srgbClr val="CC3300"/>
                </a:solidFill>
                <a:latin typeface="Helvetica Neue"/>
                <a:ea typeface="Helvetica Neue"/>
                <a:cs typeface="Helvetica Neue"/>
                <a:sym typeface="Helvetica Neue"/>
              </a:rPr>
            </a:br>
            <a:r>
              <a:rPr b="1" i="0" lang="en-US" sz="1200" u="none">
                <a:solidFill>
                  <a:srgbClr val="CC3300"/>
                </a:solidFill>
                <a:latin typeface="Helvetica Neue"/>
                <a:ea typeface="Helvetica Neue"/>
                <a:cs typeface="Helvetica Neue"/>
                <a:sym typeface="Helvetica Neue"/>
              </a:rPr>
              <a:t>See </a:t>
            </a:r>
            <a:r>
              <a:rPr b="1" i="0" lang="en-US" sz="1200" u="sng">
                <a:solidFill>
                  <a:srgbClr val="CC3300"/>
                </a:solidFill>
                <a:latin typeface="Helvetica Neue"/>
                <a:ea typeface="Helvetica Neue"/>
                <a:cs typeface="Helvetica Neue"/>
                <a:sym typeface="Helvetica Neue"/>
                <a:hlinkClick r:id="rId1">
                  <a:extLst>
                    <a:ext uri="{A12FA001-AC4F-418D-AE19-62706E023703}">
                      <ahyp:hlinkClr val="tx"/>
                    </a:ext>
                  </a:extLst>
                </a:hlinkClick>
              </a:rPr>
              <a:t>www.db-book.com</a:t>
            </a:r>
            <a:r>
              <a:rPr b="1" i="0" lang="en-US" sz="1200" u="none">
                <a:solidFill>
                  <a:srgbClr val="CC3300"/>
                </a:solidFill>
                <a:latin typeface="Helvetica Neue"/>
                <a:ea typeface="Helvetica Neue"/>
                <a:cs typeface="Helvetica Neue"/>
                <a:sym typeface="Helvetica Neue"/>
              </a:rPr>
              <a:t> for conditions on re-use </a:t>
            </a:r>
            <a:endParaRPr/>
          </a:p>
        </p:txBody>
      </p:sp>
      <p:pic>
        <p:nvPicPr>
          <p:cNvPr descr="Cover-6Ed" id="12" name="Google Shape;12;p60"/>
          <p:cNvPicPr preferRelativeResize="0"/>
          <p:nvPr/>
        </p:nvPicPr>
        <p:blipFill rotWithShape="1">
          <a:blip r:embed="rId2">
            <a:alphaModFix/>
          </a:blip>
          <a:srcRect b="0" l="0" r="0" t="0"/>
          <a:stretch/>
        </p:blipFill>
        <p:spPr>
          <a:xfrm>
            <a:off x="0" y="0"/>
            <a:ext cx="1392237" cy="1700212"/>
          </a:xfrm>
          <a:prstGeom prst="rect">
            <a:avLst/>
          </a:prstGeom>
          <a:noFill/>
          <a:ln>
            <a:noFill/>
          </a:ln>
        </p:spPr>
      </p:pic>
      <p:sp>
        <p:nvSpPr>
          <p:cNvPr id="13" name="Google Shape;13;p60"/>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4" name="Google Shape;14;p6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5" name="Google Shape;15;p60"/>
          <p:cNvSpPr txBox="1"/>
          <p:nvPr>
            <p:ph idx="11" type="ftr"/>
          </p:nvPr>
        </p:nvSpPr>
        <p:spPr>
          <a:xfrm>
            <a:off x="2862262" y="5780087"/>
            <a:ext cx="344805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16" name="Google Shape;16;p60"/>
          <p:cNvSpPr txBox="1"/>
          <p:nvPr>
            <p:ph idx="12" type="sldNum"/>
          </p:nvPr>
        </p:nvSpPr>
        <p:spPr>
          <a:xfrm>
            <a:off x="6596062" y="6218237"/>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578963"/>
              </a:buClr>
              <a:buSzPts val="1400"/>
              <a:buFont typeface="Times New Roman"/>
              <a:buNone/>
              <a:defRPr b="0" i="0" sz="1400" u="none">
                <a:solidFill>
                  <a:srgbClr val="57896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 name="Shape 22"/>
        <p:cNvGrpSpPr/>
        <p:nvPr/>
      </p:nvGrpSpPr>
      <p:grpSpPr>
        <a:xfrm>
          <a:off x="0" y="0"/>
          <a:ext cx="0" cy="0"/>
          <a:chOff x="0" y="0"/>
          <a:chExt cx="0" cy="0"/>
        </a:xfrm>
      </p:grpSpPr>
      <p:sp>
        <p:nvSpPr>
          <p:cNvPr id="23" name="Google Shape;23;p62"/>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4" name="Google Shape;24;p62"/>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25" name="Google Shape;25;p62"/>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©Silberschatz, Korth and Sudarshan</a:t>
            </a:r>
            <a:endParaRPr/>
          </a:p>
        </p:txBody>
      </p:sp>
      <p:sp>
        <p:nvSpPr>
          <p:cNvPr id="26" name="Google Shape;26;p62"/>
          <p:cNvSpPr txBox="1"/>
          <p:nvPr/>
        </p:nvSpPr>
        <p:spPr>
          <a:xfrm>
            <a:off x="4446587" y="6613525"/>
            <a:ext cx="51435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10.</a:t>
            </a:r>
            <a:fld id="{00000000-1234-1234-1234-123412341234}" type="slidenum">
              <a:rPr b="1" i="0" lang="en-US" sz="1000" u="none">
                <a:solidFill>
                  <a:schemeClr val="dk2"/>
                </a:solidFill>
                <a:latin typeface="Helvetica Neue"/>
                <a:ea typeface="Helvetica Neue"/>
                <a:cs typeface="Helvetica Neue"/>
                <a:sym typeface="Helvetica Neue"/>
              </a:rPr>
              <a:t>‹#›</a:t>
            </a:fld>
            <a:endParaRPr/>
          </a:p>
        </p:txBody>
      </p:sp>
      <p:sp>
        <p:nvSpPr>
          <p:cNvPr id="27" name="Google Shape;27;p6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28" name="Google Shape;28;p62"/>
          <p:cNvSpPr txBox="1"/>
          <p:nvPr/>
        </p:nvSpPr>
        <p:spPr>
          <a:xfrm>
            <a:off x="0" y="6613525"/>
            <a:ext cx="2571750"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a:solidFill>
                  <a:schemeClr val="dk2"/>
                </a:solidFill>
                <a:latin typeface="Helvetica Neue"/>
                <a:ea typeface="Helvetica Neue"/>
                <a:cs typeface="Helvetica Neue"/>
                <a:sym typeface="Helvetica Neue"/>
              </a:rPr>
              <a:t>Database System Concepts - 6</a:t>
            </a:r>
            <a:r>
              <a:rPr b="1" baseline="30000" i="0" lang="en-US" sz="1000" u="none">
                <a:solidFill>
                  <a:schemeClr val="dk2"/>
                </a:solidFill>
                <a:latin typeface="Helvetica Neue"/>
                <a:ea typeface="Helvetica Neue"/>
                <a:cs typeface="Helvetica Neue"/>
                <a:sym typeface="Helvetica Neue"/>
              </a:rPr>
              <a:t>th</a:t>
            </a:r>
            <a:r>
              <a:rPr b="1" i="0" lang="en-US" sz="1000" u="none">
                <a:solidFill>
                  <a:schemeClr val="dk2"/>
                </a:solidFill>
                <a:latin typeface="Helvetica Neue"/>
                <a:ea typeface="Helvetica Neue"/>
                <a:cs typeface="Helvetica Neue"/>
                <a:sym typeface="Helvetica Neue"/>
              </a:rPr>
              <a:t> Edition</a:t>
            </a:r>
            <a:endParaRPr/>
          </a:p>
        </p:txBody>
      </p:sp>
      <p:sp>
        <p:nvSpPr>
          <p:cNvPr id="29" name="Google Shape;29;p62"/>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pic>
        <p:nvPicPr>
          <p:cNvPr descr="Cover-6Ed" id="30" name="Google Shape;30;p62"/>
          <p:cNvPicPr preferRelativeResize="0"/>
          <p:nvPr/>
        </p:nvPicPr>
        <p:blipFill rotWithShape="1">
          <a:blip r:embed="rId1">
            <a:alphaModFix/>
          </a:blip>
          <a:srcRect b="0" l="0" r="0" t="0"/>
          <a:stretch/>
        </p:blipFill>
        <p:spPr>
          <a:xfrm>
            <a:off x="-3175" y="0"/>
            <a:ext cx="668337" cy="815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2.jpg"/><Relationship Id="rId4" Type="http://schemas.openxmlformats.org/officeDocument/2006/relationships/image" Target="../media/image23.jpg"/><Relationship Id="rId5"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0" name="Shape 90"/>
        <p:cNvGrpSpPr/>
        <p:nvPr/>
      </p:nvGrpSpPr>
      <p:grpSpPr>
        <a:xfrm>
          <a:off x="0" y="0"/>
          <a:ext cx="0" cy="0"/>
          <a:chOff x="0" y="0"/>
          <a:chExt cx="0" cy="0"/>
        </a:xfrm>
      </p:grpSpPr>
      <p:sp>
        <p:nvSpPr>
          <p:cNvPr id="91" name="Google Shape;91;p1"/>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3200"/>
              <a:buFont typeface="Helvetica Neue"/>
              <a:buNone/>
            </a:pPr>
            <a:r>
              <a:rPr b="1" i="0" lang="en-US" sz="3200" u="none">
                <a:solidFill>
                  <a:srgbClr val="CC3300"/>
                </a:solidFill>
                <a:latin typeface="Helvetica Neue"/>
                <a:ea typeface="Helvetica Neue"/>
                <a:cs typeface="Helvetica Neue"/>
                <a:sym typeface="Helvetica Neue"/>
              </a:rPr>
              <a:t>Chapter 10: Storage and File Structure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2" name="Shape 152"/>
        <p:cNvGrpSpPr/>
        <p:nvPr/>
      </p:nvGrpSpPr>
      <p:grpSpPr>
        <a:xfrm>
          <a:off x="0" y="0"/>
          <a:ext cx="0" cy="0"/>
          <a:chOff x="0" y="0"/>
          <a:chExt cx="0" cy="0"/>
        </a:xfrm>
      </p:grpSpPr>
      <p:sp>
        <p:nvSpPr>
          <p:cNvPr id="153" name="Google Shape;153;p1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Storage Hierarchy (Cont.)</a:t>
            </a:r>
            <a:endParaRPr/>
          </a:p>
        </p:txBody>
      </p:sp>
      <p:sp>
        <p:nvSpPr>
          <p:cNvPr id="154" name="Google Shape;154;p10"/>
          <p:cNvSpPr txBox="1"/>
          <p:nvPr>
            <p:ph idx="1" type="body"/>
          </p:nvPr>
        </p:nvSpPr>
        <p:spPr>
          <a:xfrm>
            <a:off x="814387" y="1190625"/>
            <a:ext cx="70866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primary storage</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Fastest media but volatile (cache, main memory).</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secondary storage</a:t>
            </a:r>
            <a:r>
              <a:rPr b="1"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next level in hierarchy, non-volatile, moderately fast access time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also called </a:t>
            </a:r>
            <a:r>
              <a:rPr b="1" i="0" lang="en-US" sz="1800" u="none">
                <a:solidFill>
                  <a:srgbClr val="000099"/>
                </a:solidFill>
                <a:latin typeface="Helvetica Neue"/>
                <a:ea typeface="Helvetica Neue"/>
                <a:cs typeface="Helvetica Neue"/>
                <a:sym typeface="Helvetica Neue"/>
              </a:rPr>
              <a:t>on-line storage</a:t>
            </a:r>
            <a:r>
              <a:rPr b="1" i="0" lang="en-US" sz="18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E.g. flash memory, magnetic disks</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tertiary storage</a:t>
            </a:r>
            <a:r>
              <a:rPr b="1"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lowest level in hierarchy, non-volatile, slow access time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also called </a:t>
            </a:r>
            <a:r>
              <a:rPr b="1" i="0" lang="en-US" sz="1800" u="none">
                <a:solidFill>
                  <a:srgbClr val="000099"/>
                </a:solidFill>
                <a:latin typeface="Helvetica Neue"/>
                <a:ea typeface="Helvetica Neue"/>
                <a:cs typeface="Helvetica Neue"/>
                <a:sym typeface="Helvetica Neue"/>
              </a:rPr>
              <a:t>off-line storage</a:t>
            </a:r>
            <a:r>
              <a:rPr b="0" i="0" lang="en-US" sz="18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E.g. magnetic tape, optical storage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59" name="Shape 159"/>
        <p:cNvGrpSpPr/>
        <p:nvPr/>
      </p:nvGrpSpPr>
      <p:grpSpPr>
        <a:xfrm>
          <a:off x="0" y="0"/>
          <a:ext cx="0" cy="0"/>
          <a:chOff x="0" y="0"/>
          <a:chExt cx="0" cy="0"/>
        </a:xfrm>
      </p:grpSpPr>
      <p:sp>
        <p:nvSpPr>
          <p:cNvPr id="160" name="Google Shape;160;p1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Magnetic Hard Disk Mechanism</a:t>
            </a:r>
            <a:endParaRPr/>
          </a:p>
        </p:txBody>
      </p:sp>
      <p:sp>
        <p:nvSpPr>
          <p:cNvPr id="161" name="Google Shape;161;p11"/>
          <p:cNvSpPr txBox="1"/>
          <p:nvPr/>
        </p:nvSpPr>
        <p:spPr>
          <a:xfrm>
            <a:off x="492125" y="5907087"/>
            <a:ext cx="774700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1" i="0" lang="en-US" sz="1600" u="none">
                <a:solidFill>
                  <a:schemeClr val="dk1"/>
                </a:solidFill>
                <a:latin typeface="Helvetica Neue"/>
                <a:ea typeface="Helvetica Neue"/>
                <a:cs typeface="Helvetica Neue"/>
                <a:sym typeface="Helvetica Neue"/>
              </a:rPr>
              <a:t>NOTE: Diagram is schematic, and simplifies the structure of actual disk drives</a:t>
            </a:r>
            <a:endParaRPr/>
          </a:p>
        </p:txBody>
      </p:sp>
      <p:pic>
        <p:nvPicPr>
          <p:cNvPr id="162" name="Google Shape;162;p11"/>
          <p:cNvPicPr preferRelativeResize="0"/>
          <p:nvPr/>
        </p:nvPicPr>
        <p:blipFill rotWithShape="1">
          <a:blip r:embed="rId3">
            <a:alphaModFix/>
          </a:blip>
          <a:srcRect b="0" l="0" r="0" t="0"/>
          <a:stretch/>
        </p:blipFill>
        <p:spPr>
          <a:xfrm>
            <a:off x="1463675" y="860425"/>
            <a:ext cx="6613525" cy="501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7" name="Shape 167"/>
        <p:cNvGrpSpPr/>
        <p:nvPr/>
      </p:nvGrpSpPr>
      <p:grpSpPr>
        <a:xfrm>
          <a:off x="0" y="0"/>
          <a:ext cx="0" cy="0"/>
          <a:chOff x="0" y="0"/>
          <a:chExt cx="0" cy="0"/>
        </a:xfrm>
      </p:grpSpPr>
      <p:sp>
        <p:nvSpPr>
          <p:cNvPr id="168" name="Google Shape;168;p1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Magnetic Disks</a:t>
            </a:r>
            <a:endParaRPr/>
          </a:p>
        </p:txBody>
      </p:sp>
      <p:sp>
        <p:nvSpPr>
          <p:cNvPr id="169" name="Google Shape;169;p12"/>
          <p:cNvSpPr txBox="1"/>
          <p:nvPr>
            <p:ph idx="1" type="body"/>
          </p:nvPr>
        </p:nvSpPr>
        <p:spPr>
          <a:xfrm>
            <a:off x="914400" y="1122362"/>
            <a:ext cx="7867650" cy="53006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440"/>
              <a:buFont typeface="Arial"/>
              <a:buChar char="●"/>
            </a:pPr>
            <a:r>
              <a:rPr b="1" i="0" lang="en-US" sz="1600" u="none">
                <a:solidFill>
                  <a:schemeClr val="dk1"/>
                </a:solidFill>
                <a:latin typeface="Helvetica Neue"/>
                <a:ea typeface="Helvetica Neue"/>
                <a:cs typeface="Helvetica Neue"/>
                <a:sym typeface="Helvetica Neue"/>
              </a:rPr>
              <a:t>Read-write head</a:t>
            </a:r>
            <a:r>
              <a:rPr b="0" i="0" lang="en-US" sz="1600" u="none">
                <a:solidFill>
                  <a:schemeClr val="dk1"/>
                </a:solidFill>
                <a:latin typeface="Helvetica Neue"/>
                <a:ea typeface="Helvetica Neue"/>
                <a:cs typeface="Helvetica Neue"/>
                <a:sym typeface="Helvetica Neue"/>
              </a:rPr>
              <a:t> </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Positioned very close to the platter surface (almost touching it)</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Reads or writes magnetically encoded information.</a:t>
            </a:r>
            <a:endParaRPr/>
          </a:p>
          <a:p>
            <a:pPr indent="-342900" lvl="0" marL="342900" rtl="0" algn="l">
              <a:lnSpc>
                <a:spcPct val="9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Surface of platter divided into circular </a:t>
            </a:r>
            <a:r>
              <a:rPr b="1" i="0" lang="en-US" sz="1600" u="none">
                <a:solidFill>
                  <a:srgbClr val="000099"/>
                </a:solidFill>
                <a:latin typeface="Helvetica Neue"/>
                <a:ea typeface="Helvetica Neue"/>
                <a:cs typeface="Helvetica Neue"/>
                <a:sym typeface="Helvetica Neue"/>
              </a:rPr>
              <a:t>tracks</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Over 50K-100K tracks per platter on typical hard disks</a:t>
            </a:r>
            <a:endParaRPr/>
          </a:p>
          <a:p>
            <a:pPr indent="-342900" lvl="0" marL="342900" rtl="0" algn="l">
              <a:lnSpc>
                <a:spcPct val="9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Each track is divided into </a:t>
            </a:r>
            <a:r>
              <a:rPr b="1" i="0" lang="en-US" sz="1600" u="none">
                <a:solidFill>
                  <a:srgbClr val="000099"/>
                </a:solidFill>
                <a:latin typeface="Helvetica Neue"/>
                <a:ea typeface="Helvetica Neue"/>
                <a:cs typeface="Helvetica Neue"/>
                <a:sym typeface="Helvetica Neue"/>
              </a:rPr>
              <a:t>sectors</a:t>
            </a:r>
            <a:r>
              <a:rPr b="1" i="0" lang="en-US" sz="1600" u="none">
                <a:solidFill>
                  <a:schemeClr val="dk1"/>
                </a:solidFill>
                <a:latin typeface="Helvetica Neue"/>
                <a:ea typeface="Helvetica Neue"/>
                <a:cs typeface="Helvetica Neue"/>
                <a:sym typeface="Helvetica Neue"/>
              </a:rPr>
              <a:t>.</a:t>
            </a:r>
            <a:r>
              <a:rPr b="0" i="0" lang="en-US" sz="1600" u="none">
                <a:solidFill>
                  <a:schemeClr val="dk1"/>
                </a:solidFill>
                <a:latin typeface="Helvetica Neue"/>
                <a:ea typeface="Helvetica Neue"/>
                <a:cs typeface="Helvetica Neue"/>
                <a:sym typeface="Helvetica Neue"/>
              </a:rPr>
              <a:t>  </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A sector is the smallest unit of data that can be read or written.</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Sector size typically 512 bytes</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Typical sectors per track: 500 to 1000 (on inner tracks) to 1000 to 2000 (on outer tracks)</a:t>
            </a:r>
            <a:endParaRPr/>
          </a:p>
          <a:p>
            <a:pPr indent="-342900" lvl="0" marL="342900" rtl="0" algn="l">
              <a:lnSpc>
                <a:spcPct val="9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To read/write a sector</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disk arm swings to position head on right track</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platter spins continually; data is read/written as sector passes under head</a:t>
            </a:r>
            <a:endParaRPr/>
          </a:p>
          <a:p>
            <a:pPr indent="-342900" lvl="0" marL="342900" rtl="0" algn="l">
              <a:lnSpc>
                <a:spcPct val="9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Head-disk assemblies </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multiple disk platters on a single spindle (1 to 5 usually)</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one head per platter, mounted on a common arm.</a:t>
            </a:r>
            <a:endParaRPr/>
          </a:p>
          <a:p>
            <a:pPr indent="-342900" lvl="0" marL="342900" rtl="0" algn="l">
              <a:lnSpc>
                <a:spcPct val="90000"/>
              </a:lnSpc>
              <a:spcBef>
                <a:spcPts val="560"/>
              </a:spcBef>
              <a:spcAft>
                <a:spcPts val="0"/>
              </a:spcAft>
              <a:buClr>
                <a:schemeClr val="dk2"/>
              </a:buClr>
              <a:buSzPts val="1440"/>
              <a:buFont typeface="Arial"/>
              <a:buChar char="●"/>
            </a:pPr>
            <a:r>
              <a:rPr b="1" i="0" lang="en-US" sz="1600" u="none">
                <a:solidFill>
                  <a:srgbClr val="000099"/>
                </a:solidFill>
                <a:latin typeface="Helvetica Neue"/>
                <a:ea typeface="Helvetica Neue"/>
                <a:cs typeface="Helvetica Neue"/>
                <a:sym typeface="Helvetica Neue"/>
              </a:rPr>
              <a:t>Cylinder</a:t>
            </a:r>
            <a:r>
              <a:rPr b="0" i="1" lang="en-US" sz="1600" u="none">
                <a:solidFill>
                  <a:schemeClr val="dk1"/>
                </a:solidFill>
                <a:latin typeface="Helvetica Neue"/>
                <a:ea typeface="Helvetica Neue"/>
                <a:cs typeface="Helvetica Neue"/>
                <a:sym typeface="Helvetica Neue"/>
              </a:rPr>
              <a:t> i</a:t>
            </a:r>
            <a:r>
              <a:rPr b="1" i="1" lang="en-US" sz="1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consists of </a:t>
            </a:r>
            <a:r>
              <a:rPr b="0" i="1" lang="en-US" sz="1600" u="none">
                <a:solidFill>
                  <a:schemeClr val="dk1"/>
                </a:solidFill>
                <a:latin typeface="Helvetica Neue"/>
                <a:ea typeface="Helvetica Neue"/>
                <a:cs typeface="Helvetica Neue"/>
                <a:sym typeface="Helvetica Neue"/>
              </a:rPr>
              <a:t>i</a:t>
            </a:r>
            <a:r>
              <a:rPr b="0" baseline="30000" i="0" lang="en-US" sz="1600" u="none">
                <a:solidFill>
                  <a:schemeClr val="dk1"/>
                </a:solidFill>
                <a:latin typeface="Helvetica Neue"/>
                <a:ea typeface="Helvetica Neue"/>
                <a:cs typeface="Helvetica Neue"/>
                <a:sym typeface="Helvetica Neue"/>
              </a:rPr>
              <a:t>th</a:t>
            </a:r>
            <a:r>
              <a:rPr b="0" i="0" lang="en-US" sz="1600" u="none">
                <a:solidFill>
                  <a:schemeClr val="dk1"/>
                </a:solidFill>
                <a:latin typeface="Helvetica Neue"/>
                <a:ea typeface="Helvetica Neue"/>
                <a:cs typeface="Helvetica Neue"/>
                <a:sym typeface="Helvetica Neue"/>
              </a:rPr>
              <a:t> track of all the platters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74" name="Shape 174"/>
        <p:cNvGrpSpPr/>
        <p:nvPr/>
      </p:nvGrpSpPr>
      <p:grpSpPr>
        <a:xfrm>
          <a:off x="0" y="0"/>
          <a:ext cx="0" cy="0"/>
          <a:chOff x="0" y="0"/>
          <a:chExt cx="0" cy="0"/>
        </a:xfrm>
      </p:grpSpPr>
      <p:sp>
        <p:nvSpPr>
          <p:cNvPr id="175" name="Google Shape;175;p1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Magnetic Disks (Cont.)</a:t>
            </a:r>
            <a:endParaRPr/>
          </a:p>
        </p:txBody>
      </p:sp>
      <p:sp>
        <p:nvSpPr>
          <p:cNvPr id="176" name="Google Shape;176;p13"/>
          <p:cNvSpPr txBox="1"/>
          <p:nvPr>
            <p:ph idx="1" type="body"/>
          </p:nvPr>
        </p:nvSpPr>
        <p:spPr>
          <a:xfrm>
            <a:off x="914400" y="1208087"/>
            <a:ext cx="7075487" cy="50149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Earlier generation disks were susceptible to head-crashes</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Surface of earlier generation disks had metal-oxide coatings which would disintegrate on head crash and damage all data on disk</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Current generation disks are less susceptible to such disastrous failures, although individual sectors may get corrupted</a:t>
            </a:r>
            <a:endParaRPr/>
          </a:p>
          <a:p>
            <a:pPr indent="-342900" lvl="0" marL="342900" rtl="0" algn="l">
              <a:lnSpc>
                <a:spcPct val="90000"/>
              </a:lnSpc>
              <a:spcBef>
                <a:spcPts val="560"/>
              </a:spcBef>
              <a:spcAft>
                <a:spcPts val="0"/>
              </a:spcAft>
              <a:buClr>
                <a:schemeClr val="dk2"/>
              </a:buClr>
              <a:buSzPts val="1440"/>
              <a:buFont typeface="Arial"/>
              <a:buChar char="●"/>
            </a:pPr>
            <a:r>
              <a:rPr b="1" i="0" lang="en-US" sz="1600" u="none">
                <a:solidFill>
                  <a:srgbClr val="000099"/>
                </a:solidFill>
                <a:latin typeface="Helvetica Neue"/>
                <a:ea typeface="Helvetica Neue"/>
                <a:cs typeface="Helvetica Neue"/>
                <a:sym typeface="Helvetica Neue"/>
              </a:rPr>
              <a:t>Disk controller</a:t>
            </a:r>
            <a:r>
              <a:rPr b="0" i="0" lang="en-US" sz="1600" u="none">
                <a:solidFill>
                  <a:schemeClr val="dk1"/>
                </a:solidFill>
                <a:latin typeface="Helvetica Neue"/>
                <a:ea typeface="Helvetica Neue"/>
                <a:cs typeface="Helvetica Neue"/>
                <a:sym typeface="Helvetica Neue"/>
              </a:rPr>
              <a:t> – interfaces between the computer system and the disk drive hardware.</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accepts high-level commands to read or write a sector </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initiates actions such as moving the disk arm to the right track and actually reading or writing the data</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Computes and attaches </a:t>
            </a:r>
            <a:r>
              <a:rPr b="1" i="0" lang="en-US" sz="1600" u="none">
                <a:solidFill>
                  <a:srgbClr val="000099"/>
                </a:solidFill>
                <a:latin typeface="Helvetica Neue"/>
                <a:ea typeface="Helvetica Neue"/>
                <a:cs typeface="Helvetica Neue"/>
                <a:sym typeface="Helvetica Neue"/>
              </a:rPr>
              <a:t>checksums</a:t>
            </a:r>
            <a:r>
              <a:rPr b="0" i="0" lang="en-US" sz="1600" u="none">
                <a:solidFill>
                  <a:schemeClr val="dk1"/>
                </a:solidFill>
                <a:latin typeface="Helvetica Neue"/>
                <a:ea typeface="Helvetica Neue"/>
                <a:cs typeface="Helvetica Neue"/>
                <a:sym typeface="Helvetica Neue"/>
              </a:rPr>
              <a:t> to each sector to verify that data is read back correctly</a:t>
            </a:r>
            <a:endParaRPr/>
          </a:p>
          <a:p>
            <a:pPr indent="-228600" lvl="2" marL="1085850" rtl="0" algn="l">
              <a:lnSpc>
                <a:spcPct val="9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If data is corrupted, with very high probability stored checksum won’t match recomputed checksum</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Ensures successful writing by reading back sector after writing it</a:t>
            </a:r>
            <a:endParaRPr/>
          </a:p>
          <a:p>
            <a:pPr indent="-285750" lvl="1" marL="742950" rtl="0" algn="l">
              <a:lnSpc>
                <a:spcPct val="9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Performs </a:t>
            </a:r>
            <a:r>
              <a:rPr b="0" i="0" lang="en-US" sz="1600" u="none">
                <a:solidFill>
                  <a:srgbClr val="000099"/>
                </a:solidFill>
                <a:latin typeface="Helvetica Neue"/>
                <a:ea typeface="Helvetica Neue"/>
                <a:cs typeface="Helvetica Neue"/>
                <a:sym typeface="Helvetica Neue"/>
              </a:rPr>
              <a:t>remapping of bad sectors</a:t>
            </a:r>
            <a:endParaRPr/>
          </a:p>
        </p:txBody>
      </p:sp>
      <p:sp>
        <p:nvSpPr>
          <p:cNvPr id="177" name="Google Shape;177;p13"/>
          <p:cNvSpPr txBox="1"/>
          <p:nvPr/>
        </p:nvSpPr>
        <p:spPr>
          <a:xfrm>
            <a:off x="987425" y="3744912"/>
            <a:ext cx="6724650" cy="20240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2" name="Shape 182"/>
        <p:cNvGrpSpPr/>
        <p:nvPr/>
      </p:nvGrpSpPr>
      <p:grpSpPr>
        <a:xfrm>
          <a:off x="0" y="0"/>
          <a:ext cx="0" cy="0"/>
          <a:chOff x="0" y="0"/>
          <a:chExt cx="0" cy="0"/>
        </a:xfrm>
      </p:grpSpPr>
      <p:sp>
        <p:nvSpPr>
          <p:cNvPr id="183" name="Google Shape;183;p1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Disk Subsystem</a:t>
            </a:r>
            <a:endParaRPr/>
          </a:p>
        </p:txBody>
      </p:sp>
      <p:sp>
        <p:nvSpPr>
          <p:cNvPr id="184" name="Google Shape;184;p14"/>
          <p:cNvSpPr txBox="1"/>
          <p:nvPr>
            <p:ph idx="1" type="body"/>
          </p:nvPr>
        </p:nvSpPr>
        <p:spPr>
          <a:xfrm>
            <a:off x="914400" y="3775075"/>
            <a:ext cx="7318375" cy="251301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Multiple disks connected to a computer system through a controller</a:t>
            </a:r>
            <a:endParaRPr/>
          </a:p>
          <a:p>
            <a:pPr indent="-285750" lvl="1" marL="742950" rtl="0" algn="l">
              <a:lnSpc>
                <a:spcPct val="8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Controllers functionality (checksum, bad sector remapping) often carried out by individual disks; reduces load on controller</a:t>
            </a:r>
            <a:endParaRPr/>
          </a:p>
          <a:p>
            <a:pPr indent="-342900" lvl="0" marL="342900" rtl="0" algn="l">
              <a:lnSpc>
                <a:spcPct val="8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Disk interface standards families</a:t>
            </a:r>
            <a:endParaRPr/>
          </a:p>
          <a:p>
            <a:pPr indent="-285750" lvl="1" marL="742950" rtl="0" algn="l">
              <a:lnSpc>
                <a:spcPct val="80000"/>
              </a:lnSpc>
              <a:spcBef>
                <a:spcPts val="560"/>
              </a:spcBef>
              <a:spcAft>
                <a:spcPts val="0"/>
              </a:spcAft>
              <a:buClr>
                <a:schemeClr val="folHlink"/>
              </a:buClr>
              <a:buSzPts val="1280"/>
              <a:buFont typeface="Arial"/>
              <a:buChar char="●"/>
            </a:pPr>
            <a:r>
              <a:rPr b="0" i="0" lang="en-US" sz="1600" u="none">
                <a:solidFill>
                  <a:srgbClr val="000099"/>
                </a:solidFill>
                <a:latin typeface="Helvetica Neue"/>
                <a:ea typeface="Helvetica Neue"/>
                <a:cs typeface="Helvetica Neue"/>
                <a:sym typeface="Helvetica Neue"/>
              </a:rPr>
              <a:t>ATA</a:t>
            </a:r>
            <a:r>
              <a:rPr b="0" i="0" lang="en-US" sz="1600" u="none">
                <a:solidFill>
                  <a:schemeClr val="dk1"/>
                </a:solidFill>
                <a:latin typeface="Helvetica Neue"/>
                <a:ea typeface="Helvetica Neue"/>
                <a:cs typeface="Helvetica Neue"/>
                <a:sym typeface="Helvetica Neue"/>
              </a:rPr>
              <a:t> (AT adaptor) range of standards</a:t>
            </a:r>
            <a:endParaRPr/>
          </a:p>
          <a:p>
            <a:pPr indent="-285750" lvl="1" marL="742950" rtl="0" algn="l">
              <a:lnSpc>
                <a:spcPct val="80000"/>
              </a:lnSpc>
              <a:spcBef>
                <a:spcPts val="560"/>
              </a:spcBef>
              <a:spcAft>
                <a:spcPts val="0"/>
              </a:spcAft>
              <a:buClr>
                <a:schemeClr val="folHlink"/>
              </a:buClr>
              <a:buSzPts val="1280"/>
              <a:buFont typeface="Arial"/>
              <a:buChar char="●"/>
            </a:pPr>
            <a:r>
              <a:rPr b="0" i="0" lang="en-US" sz="1600" u="none">
                <a:solidFill>
                  <a:srgbClr val="000099"/>
                </a:solidFill>
                <a:latin typeface="Helvetica Neue"/>
                <a:ea typeface="Helvetica Neue"/>
                <a:cs typeface="Helvetica Neue"/>
                <a:sym typeface="Helvetica Neue"/>
              </a:rPr>
              <a:t>SATA</a:t>
            </a:r>
            <a:r>
              <a:rPr b="0" i="0" lang="en-US" sz="1600" u="none">
                <a:solidFill>
                  <a:schemeClr val="dk1"/>
                </a:solidFill>
                <a:latin typeface="Helvetica Neue"/>
                <a:ea typeface="Helvetica Neue"/>
                <a:cs typeface="Helvetica Neue"/>
                <a:sym typeface="Helvetica Neue"/>
              </a:rPr>
              <a:t> (Serial ATA) </a:t>
            </a:r>
            <a:endParaRPr/>
          </a:p>
          <a:p>
            <a:pPr indent="-285750" lvl="1" marL="742950" rtl="0" algn="l">
              <a:lnSpc>
                <a:spcPct val="80000"/>
              </a:lnSpc>
              <a:spcBef>
                <a:spcPts val="560"/>
              </a:spcBef>
              <a:spcAft>
                <a:spcPts val="0"/>
              </a:spcAft>
              <a:buClr>
                <a:schemeClr val="folHlink"/>
              </a:buClr>
              <a:buSzPts val="1280"/>
              <a:buFont typeface="Arial"/>
              <a:buChar char="●"/>
            </a:pPr>
            <a:r>
              <a:rPr b="0" i="0" lang="en-US" sz="1600" u="none">
                <a:solidFill>
                  <a:srgbClr val="000099"/>
                </a:solidFill>
                <a:latin typeface="Helvetica Neue"/>
                <a:ea typeface="Helvetica Neue"/>
                <a:cs typeface="Helvetica Neue"/>
                <a:sym typeface="Helvetica Neue"/>
              </a:rPr>
              <a:t>SCSI</a:t>
            </a:r>
            <a:r>
              <a:rPr b="0" i="0" lang="en-US" sz="1600" u="none">
                <a:solidFill>
                  <a:schemeClr val="dk1"/>
                </a:solidFill>
                <a:latin typeface="Helvetica Neue"/>
                <a:ea typeface="Helvetica Neue"/>
                <a:cs typeface="Helvetica Neue"/>
                <a:sym typeface="Helvetica Neue"/>
              </a:rPr>
              <a:t> (Small Computer System Interconnect) range of standards</a:t>
            </a:r>
            <a:endParaRPr/>
          </a:p>
          <a:p>
            <a:pPr indent="-285750" lvl="1" marL="742950" rtl="0" algn="l">
              <a:lnSpc>
                <a:spcPct val="80000"/>
              </a:lnSpc>
              <a:spcBef>
                <a:spcPts val="560"/>
              </a:spcBef>
              <a:spcAft>
                <a:spcPts val="0"/>
              </a:spcAft>
              <a:buClr>
                <a:schemeClr val="folHlink"/>
              </a:buClr>
              <a:buSzPts val="1280"/>
              <a:buFont typeface="Arial"/>
              <a:buChar char="●"/>
            </a:pPr>
            <a:r>
              <a:rPr b="0" i="0" lang="en-US" sz="1600" u="none">
                <a:solidFill>
                  <a:srgbClr val="000099"/>
                </a:solidFill>
                <a:latin typeface="Helvetica Neue"/>
                <a:ea typeface="Helvetica Neue"/>
                <a:cs typeface="Helvetica Neue"/>
                <a:sym typeface="Helvetica Neue"/>
              </a:rPr>
              <a:t>SAS</a:t>
            </a:r>
            <a:r>
              <a:rPr b="0" i="0" lang="en-US" sz="1600" u="none">
                <a:solidFill>
                  <a:schemeClr val="dk1"/>
                </a:solidFill>
                <a:latin typeface="Helvetica Neue"/>
                <a:ea typeface="Helvetica Neue"/>
                <a:cs typeface="Helvetica Neue"/>
                <a:sym typeface="Helvetica Neue"/>
              </a:rPr>
              <a:t> (Serial Attached SCSI)</a:t>
            </a:r>
            <a:endParaRPr/>
          </a:p>
          <a:p>
            <a:pPr indent="-285750" lvl="1" marL="742950" rtl="0" algn="l">
              <a:lnSpc>
                <a:spcPct val="8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Several variants of each standard (different speeds and capabilities)</a:t>
            </a:r>
            <a:endParaRPr/>
          </a:p>
        </p:txBody>
      </p:sp>
      <p:pic>
        <p:nvPicPr>
          <p:cNvPr id="185" name="Google Shape;185;p14"/>
          <p:cNvPicPr preferRelativeResize="0"/>
          <p:nvPr/>
        </p:nvPicPr>
        <p:blipFill rotWithShape="1">
          <a:blip r:embed="rId3">
            <a:alphaModFix/>
          </a:blip>
          <a:srcRect b="0" l="0" r="0" t="0"/>
          <a:stretch/>
        </p:blipFill>
        <p:spPr>
          <a:xfrm>
            <a:off x="2005012" y="925512"/>
            <a:ext cx="5516562" cy="231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9" name="Shape 189"/>
        <p:cNvGrpSpPr/>
        <p:nvPr/>
      </p:nvGrpSpPr>
      <p:grpSpPr>
        <a:xfrm>
          <a:off x="0" y="0"/>
          <a:ext cx="0" cy="0"/>
          <a:chOff x="0" y="0"/>
          <a:chExt cx="0" cy="0"/>
        </a:xfrm>
      </p:grpSpPr>
      <p:sp>
        <p:nvSpPr>
          <p:cNvPr id="190" name="Google Shape;190;p1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Disk Subsystem</a:t>
            </a:r>
            <a:endParaRPr/>
          </a:p>
        </p:txBody>
      </p:sp>
      <p:sp>
        <p:nvSpPr>
          <p:cNvPr id="191" name="Google Shape;191;p15"/>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Disks usually connected directly to computer system</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In </a:t>
            </a:r>
            <a:r>
              <a:rPr b="1" i="0" lang="en-US" sz="1800" u="none" cap="none" strike="noStrike">
                <a:solidFill>
                  <a:srgbClr val="000099"/>
                </a:solidFill>
                <a:latin typeface="Helvetica Neue"/>
                <a:ea typeface="Helvetica Neue"/>
                <a:cs typeface="Helvetica Neue"/>
                <a:sym typeface="Helvetica Neue"/>
              </a:rPr>
              <a:t>Storage Area Networks (SAN)</a:t>
            </a:r>
            <a:r>
              <a:rPr b="0" i="0" lang="en-US" sz="1800" u="none" cap="none" strike="noStrike">
                <a:solidFill>
                  <a:schemeClr val="dk1"/>
                </a:solidFill>
                <a:latin typeface="Helvetica Neue"/>
                <a:ea typeface="Helvetica Neue"/>
                <a:cs typeface="Helvetica Neue"/>
                <a:sym typeface="Helvetica Neue"/>
              </a:rPr>
              <a:t>, a large number of disks are connected by a high-speed network to a number of servers</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In </a:t>
            </a:r>
            <a:r>
              <a:rPr b="1" i="0" lang="en-US" sz="1800" u="none" cap="none" strike="noStrike">
                <a:solidFill>
                  <a:srgbClr val="000099"/>
                </a:solidFill>
                <a:latin typeface="Helvetica Neue"/>
                <a:ea typeface="Helvetica Neue"/>
                <a:cs typeface="Helvetica Neue"/>
                <a:sym typeface="Helvetica Neue"/>
              </a:rPr>
              <a:t>Network Attached Storage (NAS) </a:t>
            </a:r>
            <a:r>
              <a:rPr b="0" i="0" lang="en-US" sz="1800" u="none" cap="none" strike="noStrike">
                <a:solidFill>
                  <a:schemeClr val="dk1"/>
                </a:solidFill>
                <a:latin typeface="Helvetica Neue"/>
                <a:ea typeface="Helvetica Neue"/>
                <a:cs typeface="Helvetica Neue"/>
                <a:sym typeface="Helvetica Neue"/>
              </a:rPr>
              <a:t>networked storage provides a file system interface using networked file system protocol, instead of providing a disk system interface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96" name="Shape 196"/>
        <p:cNvGrpSpPr/>
        <p:nvPr/>
      </p:nvGrpSpPr>
      <p:grpSpPr>
        <a:xfrm>
          <a:off x="0" y="0"/>
          <a:ext cx="0" cy="0"/>
          <a:chOff x="0" y="0"/>
          <a:chExt cx="0" cy="0"/>
        </a:xfrm>
      </p:grpSpPr>
      <p:sp>
        <p:nvSpPr>
          <p:cNvPr id="197" name="Google Shape;197;p1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Performance Measures of Disks</a:t>
            </a:r>
            <a:endParaRPr/>
          </a:p>
        </p:txBody>
      </p:sp>
      <p:sp>
        <p:nvSpPr>
          <p:cNvPr id="198" name="Google Shape;198;p16"/>
          <p:cNvSpPr txBox="1"/>
          <p:nvPr>
            <p:ph idx="1" type="body"/>
          </p:nvPr>
        </p:nvSpPr>
        <p:spPr>
          <a:xfrm>
            <a:off x="984250" y="1122362"/>
            <a:ext cx="7637462" cy="529431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2"/>
              </a:buClr>
              <a:buSzPts val="1440"/>
              <a:buFont typeface="Arial"/>
              <a:buChar char="●"/>
            </a:pPr>
            <a:r>
              <a:rPr b="1" i="0" lang="en-US" sz="1600" u="none">
                <a:solidFill>
                  <a:srgbClr val="000099"/>
                </a:solidFill>
                <a:latin typeface="Helvetica Neue"/>
                <a:ea typeface="Helvetica Neue"/>
                <a:cs typeface="Helvetica Neue"/>
                <a:sym typeface="Helvetica Neue"/>
              </a:rPr>
              <a:t>Access time</a:t>
            </a:r>
            <a:r>
              <a:rPr b="0" i="0" lang="en-US" sz="1600" u="none">
                <a:solidFill>
                  <a:schemeClr val="dk1"/>
                </a:solidFill>
                <a:latin typeface="Helvetica Neue"/>
                <a:ea typeface="Helvetica Neue"/>
                <a:cs typeface="Helvetica Neue"/>
                <a:sym typeface="Helvetica Neue"/>
              </a:rPr>
              <a:t> – the time it takes from when a read or write request is issued to when data transfer begins.  Consists of: </a:t>
            </a:r>
            <a:endParaRPr/>
          </a:p>
          <a:p>
            <a:pPr indent="-285750" lvl="1" marL="742950" rtl="0" algn="l">
              <a:lnSpc>
                <a:spcPct val="80000"/>
              </a:lnSpc>
              <a:spcBef>
                <a:spcPts val="560"/>
              </a:spcBef>
              <a:spcAft>
                <a:spcPts val="0"/>
              </a:spcAft>
              <a:buClr>
                <a:schemeClr val="folHlink"/>
              </a:buClr>
              <a:buSzPts val="1280"/>
              <a:buFont typeface="Arial"/>
              <a:buChar char="●"/>
            </a:pPr>
            <a:r>
              <a:rPr b="1" i="0" lang="en-US" sz="1600" u="none">
                <a:solidFill>
                  <a:srgbClr val="000099"/>
                </a:solidFill>
                <a:latin typeface="Helvetica Neue"/>
                <a:ea typeface="Helvetica Neue"/>
                <a:cs typeface="Helvetica Neue"/>
                <a:sym typeface="Helvetica Neue"/>
              </a:rPr>
              <a:t>Seek time</a:t>
            </a:r>
            <a:r>
              <a:rPr b="0" i="0" lang="en-US" sz="1600" u="none">
                <a:solidFill>
                  <a:schemeClr val="dk1"/>
                </a:solidFill>
                <a:latin typeface="Helvetica Neue"/>
                <a:ea typeface="Helvetica Neue"/>
                <a:cs typeface="Helvetica Neue"/>
                <a:sym typeface="Helvetica Neue"/>
              </a:rPr>
              <a:t> – time it takes to reposition the arm over the correct track. </a:t>
            </a:r>
            <a:endParaRPr/>
          </a:p>
          <a:p>
            <a:pPr indent="-228600" lvl="2" marL="1085850" rtl="0" algn="l">
              <a:lnSpc>
                <a:spcPct val="8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 Average seek time is 1/2 the worst case seek time.</a:t>
            </a:r>
            <a:endParaRPr/>
          </a:p>
          <a:p>
            <a:pPr indent="-228600" lvl="3" marL="1428750" rtl="0" algn="l">
              <a:lnSpc>
                <a:spcPct val="80000"/>
              </a:lnSpc>
              <a:spcBef>
                <a:spcPts val="560"/>
              </a:spcBef>
              <a:spcAft>
                <a:spcPts val="0"/>
              </a:spcAft>
              <a:buClr>
                <a:schemeClr val="hlink"/>
              </a:buClr>
              <a:buSzPts val="1600"/>
              <a:buFont typeface="Times New Roman"/>
              <a:buChar char="–"/>
            </a:pPr>
            <a:r>
              <a:rPr b="0" i="0" lang="en-US" sz="1600" u="none">
                <a:solidFill>
                  <a:schemeClr val="dk1"/>
                </a:solidFill>
                <a:latin typeface="Helvetica Neue"/>
                <a:ea typeface="Helvetica Neue"/>
                <a:cs typeface="Helvetica Neue"/>
                <a:sym typeface="Helvetica Neue"/>
              </a:rPr>
              <a:t>Would be 1/3 if all tracks had the same number of sectors, and we ignore the time to start and stop arm movement</a:t>
            </a:r>
            <a:endParaRPr/>
          </a:p>
          <a:p>
            <a:pPr indent="-228600" lvl="2" marL="1085850" rtl="0" algn="l">
              <a:lnSpc>
                <a:spcPct val="8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4 to 10 milliseconds on typical disks</a:t>
            </a:r>
            <a:endParaRPr/>
          </a:p>
          <a:p>
            <a:pPr indent="-285750" lvl="1" marL="742950" rtl="0" algn="l">
              <a:lnSpc>
                <a:spcPct val="80000"/>
              </a:lnSpc>
              <a:spcBef>
                <a:spcPts val="560"/>
              </a:spcBef>
              <a:spcAft>
                <a:spcPts val="0"/>
              </a:spcAft>
              <a:buClr>
                <a:schemeClr val="folHlink"/>
              </a:buClr>
              <a:buSzPts val="1280"/>
              <a:buFont typeface="Arial"/>
              <a:buChar char="●"/>
            </a:pPr>
            <a:r>
              <a:rPr b="1" i="0" lang="en-US" sz="1600" u="none">
                <a:solidFill>
                  <a:srgbClr val="000099"/>
                </a:solidFill>
                <a:latin typeface="Helvetica Neue"/>
                <a:ea typeface="Helvetica Neue"/>
                <a:cs typeface="Helvetica Neue"/>
                <a:sym typeface="Helvetica Neue"/>
              </a:rPr>
              <a:t>Rotational latency</a:t>
            </a:r>
            <a:r>
              <a:rPr b="0" i="0" lang="en-US" sz="1600" u="none">
                <a:solidFill>
                  <a:schemeClr val="dk1"/>
                </a:solidFill>
                <a:latin typeface="Helvetica Neue"/>
                <a:ea typeface="Helvetica Neue"/>
                <a:cs typeface="Helvetica Neue"/>
                <a:sym typeface="Helvetica Neue"/>
              </a:rPr>
              <a:t> – time it takes for the sector to be accessed to appear under the head. </a:t>
            </a:r>
            <a:endParaRPr/>
          </a:p>
          <a:p>
            <a:pPr indent="-228600" lvl="2" marL="1085850" rtl="0" algn="l">
              <a:lnSpc>
                <a:spcPct val="8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 Average latency is 1/2 of the worst case latency.</a:t>
            </a:r>
            <a:endParaRPr/>
          </a:p>
          <a:p>
            <a:pPr indent="-228600" lvl="2" marL="1085850" rtl="0" algn="l">
              <a:lnSpc>
                <a:spcPct val="8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4 to 11 milliseconds on typical disks (5400 to 15000 r.p.m.)</a:t>
            </a:r>
            <a:endParaRPr/>
          </a:p>
          <a:p>
            <a:pPr indent="-342900" lvl="0" marL="342900" rtl="0" algn="l">
              <a:lnSpc>
                <a:spcPct val="80000"/>
              </a:lnSpc>
              <a:spcBef>
                <a:spcPts val="560"/>
              </a:spcBef>
              <a:spcAft>
                <a:spcPts val="0"/>
              </a:spcAft>
              <a:buClr>
                <a:schemeClr val="dk2"/>
              </a:buClr>
              <a:buSzPts val="1440"/>
              <a:buFont typeface="Arial"/>
              <a:buChar char="●"/>
            </a:pPr>
            <a:r>
              <a:rPr b="1" i="0" lang="en-US" sz="1600" u="none">
                <a:solidFill>
                  <a:srgbClr val="000099"/>
                </a:solidFill>
                <a:latin typeface="Helvetica Neue"/>
                <a:ea typeface="Helvetica Neue"/>
                <a:cs typeface="Helvetica Neue"/>
                <a:sym typeface="Helvetica Neue"/>
              </a:rPr>
              <a:t>Data-transfer rate</a:t>
            </a:r>
            <a:r>
              <a:rPr b="1" i="0" lang="en-US" sz="1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 the rate at which data can be retrieved from or stored to the disk.</a:t>
            </a:r>
            <a:endParaRPr/>
          </a:p>
          <a:p>
            <a:pPr indent="-285750" lvl="1" marL="742950" rtl="0" algn="l">
              <a:lnSpc>
                <a:spcPct val="8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25 to 100 MB per second max rate, lower for inner tracks</a:t>
            </a:r>
            <a:endParaRPr/>
          </a:p>
          <a:p>
            <a:pPr indent="-285750" lvl="1" marL="742950" rtl="0" algn="l">
              <a:lnSpc>
                <a:spcPct val="8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Multiple disks may share a controller, so rate that controller can handle is also important</a:t>
            </a:r>
            <a:endParaRPr/>
          </a:p>
          <a:p>
            <a:pPr indent="-228600" lvl="2" marL="1085850" rtl="0" algn="l">
              <a:lnSpc>
                <a:spcPct val="8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E.g. SATA: 150 MB/sec, SATA-II 3Gb (300 MB/sec)</a:t>
            </a:r>
            <a:endParaRPr/>
          </a:p>
          <a:p>
            <a:pPr indent="-228600" lvl="2" marL="1085850" rtl="0" algn="l">
              <a:lnSpc>
                <a:spcPct val="8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Ultra 320 SCSI: 320 MB/s, SAS (3 to 6 Gb/sec)</a:t>
            </a:r>
            <a:endParaRPr/>
          </a:p>
          <a:p>
            <a:pPr indent="-228600" lvl="2" marL="1085850" rtl="0" algn="l">
              <a:lnSpc>
                <a:spcPct val="8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Fiber Channel (FC2Gb or 4Gb): 256 to 512 MB/s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03" name="Shape 203"/>
        <p:cNvGrpSpPr/>
        <p:nvPr/>
      </p:nvGrpSpPr>
      <p:grpSpPr>
        <a:xfrm>
          <a:off x="0" y="0"/>
          <a:ext cx="0" cy="0"/>
          <a:chOff x="0" y="0"/>
          <a:chExt cx="0" cy="0"/>
        </a:xfrm>
      </p:grpSpPr>
      <p:sp>
        <p:nvSpPr>
          <p:cNvPr id="204" name="Google Shape;204;p1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Performance Measures (Cont.)</a:t>
            </a:r>
            <a:endParaRPr/>
          </a:p>
        </p:txBody>
      </p:sp>
      <p:sp>
        <p:nvSpPr>
          <p:cNvPr id="205" name="Google Shape;205;p17"/>
          <p:cNvSpPr txBox="1"/>
          <p:nvPr>
            <p:ph idx="1" type="body"/>
          </p:nvPr>
        </p:nvSpPr>
        <p:spPr>
          <a:xfrm>
            <a:off x="914400" y="1265237"/>
            <a:ext cx="7500937" cy="48593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Mean time to failure (MTTF)</a:t>
            </a:r>
            <a:r>
              <a:rPr b="0" i="0" lang="en-US" sz="1800" u="none">
                <a:solidFill>
                  <a:schemeClr val="dk1"/>
                </a:solidFill>
                <a:latin typeface="Helvetica Neue"/>
                <a:ea typeface="Helvetica Neue"/>
                <a:cs typeface="Helvetica Neue"/>
                <a:sym typeface="Helvetica Neue"/>
              </a:rPr>
              <a:t> – the average time the disk is expected to run continuously without any failure.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Typically 3 to 5 years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Probability of failure of new disks is quite low, corresponding to a</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“theoretical MTTF” of 500,000 to 1,200,000 hours for a new disk</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E.g., an MTTF of 1,200,000 hours for a new disk means that given 1000 relatively new disks, on an average one will fail every 1200 hours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MTTF decreases as disk ages</a:t>
            </a:r>
            <a:endParaRPr/>
          </a:p>
          <a:p>
            <a:pPr indent="-285750" lvl="1" marL="742950" rtl="0" algn="l">
              <a:lnSpc>
                <a:spcPct val="100000"/>
              </a:lnSpc>
              <a:spcBef>
                <a:spcPts val="630"/>
              </a:spcBef>
              <a:spcAft>
                <a:spcPts val="0"/>
              </a:spcAft>
              <a:buSzPts val="1440"/>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10" name="Shape 210"/>
        <p:cNvGrpSpPr/>
        <p:nvPr/>
      </p:nvGrpSpPr>
      <p:grpSpPr>
        <a:xfrm>
          <a:off x="0" y="0"/>
          <a:ext cx="0" cy="0"/>
          <a:chOff x="0" y="0"/>
          <a:chExt cx="0" cy="0"/>
        </a:xfrm>
      </p:grpSpPr>
      <p:sp>
        <p:nvSpPr>
          <p:cNvPr id="211" name="Google Shape;211;p1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Optimization of Disk-Block Access</a:t>
            </a:r>
            <a:endParaRPr/>
          </a:p>
        </p:txBody>
      </p:sp>
      <p:sp>
        <p:nvSpPr>
          <p:cNvPr id="212" name="Google Shape;212;p18"/>
          <p:cNvSpPr txBox="1"/>
          <p:nvPr>
            <p:ph idx="1" type="body"/>
          </p:nvPr>
        </p:nvSpPr>
        <p:spPr>
          <a:xfrm>
            <a:off x="914400" y="1122362"/>
            <a:ext cx="7675562" cy="5092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Block</a:t>
            </a:r>
            <a:r>
              <a:rPr b="1" i="0" lang="en-US" sz="1800" u="none">
                <a:solidFill>
                  <a:schemeClr val="dk2"/>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 contiguous sequence of sectors from a single track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data is transferred between disk and main memory in blocks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sizes range from 512 bytes to several kilobytes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Smaller blocks: more transfers from disk</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Larger blocks:  more space wasted due to partially filled blocks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Typical block sizes today range from 4 to 16 kilobytes</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Disk-arm-scheduling</a:t>
            </a:r>
            <a:r>
              <a:rPr b="0" i="0" lang="en-US" sz="1800" u="none">
                <a:solidFill>
                  <a:schemeClr val="dk1"/>
                </a:solidFill>
                <a:latin typeface="Helvetica Neue"/>
                <a:ea typeface="Helvetica Neue"/>
                <a:cs typeface="Helvetica Neue"/>
                <a:sym typeface="Helvetica Neue"/>
              </a:rPr>
              <a:t> algorithms order pending accesses to tracks so that disk arm movement is minimized </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elevator algorithm</a:t>
            </a:r>
            <a:r>
              <a:rPr b="0" i="0" lang="en-US" sz="1800" u="none">
                <a:solidFill>
                  <a:schemeClr val="dk1"/>
                </a:solidFill>
                <a:latin typeface="Helvetica Neue"/>
                <a:ea typeface="Helvetica Neue"/>
                <a:cs typeface="Helvetica Neue"/>
                <a:sym typeface="Helvetica Neue"/>
              </a:rPr>
              <a:t>:</a:t>
            </a:r>
            <a:endParaRPr/>
          </a:p>
        </p:txBody>
      </p:sp>
      <p:cxnSp>
        <p:nvCxnSpPr>
          <p:cNvPr id="213" name="Google Shape;213;p18"/>
          <p:cNvCxnSpPr/>
          <p:nvPr/>
        </p:nvCxnSpPr>
        <p:spPr>
          <a:xfrm>
            <a:off x="4230687" y="5295900"/>
            <a:ext cx="270351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14" name="Google Shape;214;p18"/>
          <p:cNvCxnSpPr/>
          <p:nvPr/>
        </p:nvCxnSpPr>
        <p:spPr>
          <a:xfrm rot="10800000">
            <a:off x="2746375" y="5627687"/>
            <a:ext cx="4187825" cy="0"/>
          </a:xfrm>
          <a:prstGeom prst="straightConnector1">
            <a:avLst/>
          </a:prstGeom>
          <a:noFill/>
          <a:ln cap="flat" cmpd="sng" w="9525">
            <a:solidFill>
              <a:schemeClr val="dk1"/>
            </a:solidFill>
            <a:prstDash val="solid"/>
            <a:miter lim="800000"/>
            <a:headEnd len="med" w="med" type="none"/>
            <a:tailEnd len="med" w="med" type="triangle"/>
          </a:ln>
        </p:spPr>
      </p:cxnSp>
      <p:sp>
        <p:nvSpPr>
          <p:cNvPr id="215" name="Google Shape;215;p18"/>
          <p:cNvSpPr txBox="1"/>
          <p:nvPr/>
        </p:nvSpPr>
        <p:spPr>
          <a:xfrm>
            <a:off x="4083050" y="4594225"/>
            <a:ext cx="4429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R1</a:t>
            </a:r>
            <a:endParaRPr/>
          </a:p>
        </p:txBody>
      </p:sp>
      <p:sp>
        <p:nvSpPr>
          <p:cNvPr id="216" name="Google Shape;216;p18"/>
          <p:cNvSpPr txBox="1"/>
          <p:nvPr/>
        </p:nvSpPr>
        <p:spPr>
          <a:xfrm>
            <a:off x="4895850" y="4581525"/>
            <a:ext cx="4429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R5</a:t>
            </a:r>
            <a:endParaRPr/>
          </a:p>
        </p:txBody>
      </p:sp>
      <p:sp>
        <p:nvSpPr>
          <p:cNvPr id="217" name="Google Shape;217;p18"/>
          <p:cNvSpPr txBox="1"/>
          <p:nvPr/>
        </p:nvSpPr>
        <p:spPr>
          <a:xfrm>
            <a:off x="5835650" y="4581525"/>
            <a:ext cx="4429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R2</a:t>
            </a:r>
            <a:endParaRPr/>
          </a:p>
        </p:txBody>
      </p:sp>
      <p:sp>
        <p:nvSpPr>
          <p:cNvPr id="218" name="Google Shape;218;p18"/>
          <p:cNvSpPr txBox="1"/>
          <p:nvPr/>
        </p:nvSpPr>
        <p:spPr>
          <a:xfrm>
            <a:off x="6610350" y="4594225"/>
            <a:ext cx="4429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R4</a:t>
            </a:r>
            <a:endParaRPr/>
          </a:p>
        </p:txBody>
      </p:sp>
      <p:sp>
        <p:nvSpPr>
          <p:cNvPr id="219" name="Google Shape;219;p18"/>
          <p:cNvSpPr txBox="1"/>
          <p:nvPr/>
        </p:nvSpPr>
        <p:spPr>
          <a:xfrm>
            <a:off x="3321050" y="4594225"/>
            <a:ext cx="4429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R3</a:t>
            </a:r>
            <a:endParaRPr/>
          </a:p>
        </p:txBody>
      </p:sp>
      <p:sp>
        <p:nvSpPr>
          <p:cNvPr id="220" name="Google Shape;220;p18"/>
          <p:cNvSpPr txBox="1"/>
          <p:nvPr/>
        </p:nvSpPr>
        <p:spPr>
          <a:xfrm>
            <a:off x="2755900" y="4613275"/>
            <a:ext cx="4429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R6</a:t>
            </a:r>
            <a:endParaRPr/>
          </a:p>
        </p:txBody>
      </p:sp>
      <p:cxnSp>
        <p:nvCxnSpPr>
          <p:cNvPr id="221" name="Google Shape;221;p18"/>
          <p:cNvCxnSpPr/>
          <p:nvPr/>
        </p:nvCxnSpPr>
        <p:spPr>
          <a:xfrm>
            <a:off x="1484312" y="5976937"/>
            <a:ext cx="6003925" cy="0"/>
          </a:xfrm>
          <a:prstGeom prst="straightConnector1">
            <a:avLst/>
          </a:prstGeom>
          <a:noFill/>
          <a:ln cap="flat" cmpd="sng" w="9525">
            <a:solidFill>
              <a:schemeClr val="dk1"/>
            </a:solidFill>
            <a:prstDash val="solid"/>
            <a:miter lim="800000"/>
            <a:headEnd len="med" w="med" type="none"/>
            <a:tailEnd len="med" w="med" type="none"/>
          </a:ln>
        </p:spPr>
      </p:cxnSp>
      <p:sp>
        <p:nvSpPr>
          <p:cNvPr id="222" name="Google Shape;222;p18"/>
          <p:cNvSpPr txBox="1"/>
          <p:nvPr/>
        </p:nvSpPr>
        <p:spPr>
          <a:xfrm>
            <a:off x="769937" y="6026150"/>
            <a:ext cx="1146175"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Inner track</a:t>
            </a:r>
            <a:endParaRPr/>
          </a:p>
        </p:txBody>
      </p:sp>
      <p:sp>
        <p:nvSpPr>
          <p:cNvPr id="223" name="Google Shape;223;p18"/>
          <p:cNvSpPr txBox="1"/>
          <p:nvPr/>
        </p:nvSpPr>
        <p:spPr>
          <a:xfrm>
            <a:off x="6713537" y="6059487"/>
            <a:ext cx="11922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a:solidFill>
                  <a:schemeClr val="dk1"/>
                </a:solidFill>
                <a:latin typeface="Helvetica Neue"/>
                <a:ea typeface="Helvetica Neue"/>
                <a:cs typeface="Helvetica Neue"/>
                <a:sym typeface="Helvetica Neue"/>
              </a:rPr>
              <a:t>Outer track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8" name="Shape 228"/>
        <p:cNvGrpSpPr/>
        <p:nvPr/>
      </p:nvGrpSpPr>
      <p:grpSpPr>
        <a:xfrm>
          <a:off x="0" y="0"/>
          <a:ext cx="0" cy="0"/>
          <a:chOff x="0" y="0"/>
          <a:chExt cx="0" cy="0"/>
        </a:xfrm>
      </p:grpSpPr>
      <p:sp>
        <p:nvSpPr>
          <p:cNvPr id="229" name="Google Shape;229;p1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Optimization of Disk Block Access (Cont.)</a:t>
            </a:r>
            <a:endParaRPr/>
          </a:p>
        </p:txBody>
      </p:sp>
      <p:sp>
        <p:nvSpPr>
          <p:cNvPr id="230" name="Google Shape;230;p19"/>
          <p:cNvSpPr txBox="1"/>
          <p:nvPr>
            <p:ph idx="1" type="body"/>
          </p:nvPr>
        </p:nvSpPr>
        <p:spPr>
          <a:xfrm>
            <a:off x="814387" y="1093787"/>
            <a:ext cx="7385050" cy="48752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File organization</a:t>
            </a:r>
            <a:r>
              <a:rPr b="0" i="0" lang="en-US" sz="1800" u="none">
                <a:solidFill>
                  <a:schemeClr val="dk1"/>
                </a:solidFill>
                <a:latin typeface="Helvetica Neue"/>
                <a:ea typeface="Helvetica Neue"/>
                <a:cs typeface="Helvetica Neue"/>
                <a:sym typeface="Helvetica Neue"/>
              </a:rPr>
              <a:t> – optimize block access time by organizing the blocks to correspond to how data will be accessed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E.g.  Store related information on the same or nearby cylinders.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Files may get </a:t>
            </a:r>
            <a:r>
              <a:rPr b="1" i="0" lang="en-US" sz="1800" u="none">
                <a:solidFill>
                  <a:srgbClr val="000099"/>
                </a:solidFill>
                <a:latin typeface="Helvetica Neue"/>
                <a:ea typeface="Helvetica Neue"/>
                <a:cs typeface="Helvetica Neue"/>
                <a:sym typeface="Helvetica Neue"/>
              </a:rPr>
              <a:t>fragmented</a:t>
            </a:r>
            <a:r>
              <a:rPr b="0" i="0" lang="en-US" sz="1800" u="none">
                <a:solidFill>
                  <a:schemeClr val="dk1"/>
                </a:solidFill>
                <a:latin typeface="Helvetica Neue"/>
                <a:ea typeface="Helvetica Neue"/>
                <a:cs typeface="Helvetica Neue"/>
                <a:sym typeface="Helvetica Neue"/>
              </a:rPr>
              <a:t> over time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E.g. if data is inserted to/deleted from the file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Or free blocks on disk are scattered, and newly created file has its blocks scattered over the disk</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Sequential access to a fragmented file results in increased disk arm movement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Some systems have utilities to </a:t>
            </a:r>
            <a:r>
              <a:rPr b="0" i="0" lang="en-US" sz="1800" u="none">
                <a:solidFill>
                  <a:srgbClr val="000099"/>
                </a:solidFill>
                <a:latin typeface="Helvetica Neue"/>
                <a:ea typeface="Helvetica Neue"/>
                <a:cs typeface="Helvetica Neue"/>
                <a:sym typeface="Helvetica Neue"/>
              </a:rPr>
              <a:t>defragment</a:t>
            </a:r>
            <a:r>
              <a:rPr b="0" i="0" lang="en-US" sz="1800" u="none">
                <a:solidFill>
                  <a:schemeClr val="dk1"/>
                </a:solidFill>
                <a:latin typeface="Helvetica Neue"/>
                <a:ea typeface="Helvetica Neue"/>
                <a:cs typeface="Helvetica Neue"/>
                <a:sym typeface="Helvetica Neue"/>
              </a:rPr>
              <a:t> the file system, in order to speed up file access</a:t>
            </a:r>
            <a:endParaRPr/>
          </a:p>
          <a:p>
            <a:pPr indent="-142875" lvl="2" marL="1085850" rtl="0" algn="l">
              <a:lnSpc>
                <a:spcPct val="100000"/>
              </a:lnSpc>
              <a:spcBef>
                <a:spcPts val="630"/>
              </a:spcBef>
              <a:spcAft>
                <a:spcPts val="0"/>
              </a:spcAft>
              <a:buClr>
                <a:srgbClr val="33CC33"/>
              </a:buClr>
              <a:buSzPts val="1350"/>
              <a:buFont typeface="Arimo"/>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6" name="Shape 96"/>
        <p:cNvGrpSpPr/>
        <p:nvPr/>
      </p:nvGrpSpPr>
      <p:grpSpPr>
        <a:xfrm>
          <a:off x="0" y="0"/>
          <a:ext cx="0" cy="0"/>
          <a:chOff x="0" y="0"/>
          <a:chExt cx="0" cy="0"/>
        </a:xfrm>
      </p:grpSpPr>
      <p:sp>
        <p:nvSpPr>
          <p:cNvPr id="97" name="Google Shape;97;p2"/>
          <p:cNvSpPr txBox="1"/>
          <p:nvPr>
            <p:ph type="title"/>
          </p:nvPr>
        </p:nvSpPr>
        <p:spPr>
          <a:xfrm>
            <a:off x="923925" y="666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Chapter 10:  Storage and File Structure</a:t>
            </a:r>
            <a:endParaRPr/>
          </a:p>
        </p:txBody>
      </p:sp>
      <p:sp>
        <p:nvSpPr>
          <p:cNvPr id="98" name="Google Shape;98;p2"/>
          <p:cNvSpPr txBox="1"/>
          <p:nvPr>
            <p:ph idx="1" type="body"/>
          </p:nvPr>
        </p:nvSpPr>
        <p:spPr>
          <a:xfrm>
            <a:off x="914400" y="1122362"/>
            <a:ext cx="7848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Overview of Physical Storage Media</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Magnetic Disks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RAID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Tertiary Storage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Storage Access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File Organization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Organization of Records in Files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Data-Dictionary Storage</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35" name="Shape 235"/>
        <p:cNvGrpSpPr/>
        <p:nvPr/>
      </p:nvGrpSpPr>
      <p:grpSpPr>
        <a:xfrm>
          <a:off x="0" y="0"/>
          <a:ext cx="0" cy="0"/>
          <a:chOff x="0" y="0"/>
          <a:chExt cx="0" cy="0"/>
        </a:xfrm>
      </p:grpSpPr>
      <p:sp>
        <p:nvSpPr>
          <p:cNvPr id="236" name="Google Shape;236;p20"/>
          <p:cNvSpPr txBox="1"/>
          <p:nvPr>
            <p:ph idx="1" type="body"/>
          </p:nvPr>
        </p:nvSpPr>
        <p:spPr>
          <a:xfrm>
            <a:off x="1016000" y="1122362"/>
            <a:ext cx="8128000" cy="5549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440"/>
              <a:buFont typeface="Arial"/>
              <a:buChar char="●"/>
            </a:pPr>
            <a:r>
              <a:rPr b="1" i="0" lang="en-US" sz="1600" u="none">
                <a:solidFill>
                  <a:srgbClr val="000099"/>
                </a:solidFill>
                <a:latin typeface="Helvetica Neue"/>
                <a:ea typeface="Helvetica Neue"/>
                <a:cs typeface="Helvetica Neue"/>
                <a:sym typeface="Helvetica Neue"/>
              </a:rPr>
              <a:t>Nonvolatile write buffers</a:t>
            </a:r>
            <a:r>
              <a:rPr b="0" i="0" lang="en-US" sz="1600" u="none">
                <a:solidFill>
                  <a:schemeClr val="dk1"/>
                </a:solidFill>
                <a:latin typeface="Helvetica Neue"/>
                <a:ea typeface="Helvetica Neue"/>
                <a:cs typeface="Helvetica Neue"/>
                <a:sym typeface="Helvetica Neue"/>
              </a:rPr>
              <a:t> speed up disk writes by writing blocks to a non-volatile RAM buffer immediately</a:t>
            </a:r>
            <a:endParaRPr/>
          </a:p>
          <a:p>
            <a:pPr indent="-285750" lvl="1" marL="742950" rtl="0" algn="l">
              <a:lnSpc>
                <a:spcPct val="10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Non-volatile RAM:  battery backed up RAM or flash memory</a:t>
            </a:r>
            <a:endParaRPr/>
          </a:p>
          <a:p>
            <a:pPr indent="-228600" lvl="2" marL="1085850" rtl="0" algn="l">
              <a:lnSpc>
                <a:spcPct val="10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Even if power fails, the data is safe and will be written to disk when power returns</a:t>
            </a:r>
            <a:endParaRPr/>
          </a:p>
          <a:p>
            <a:pPr indent="-285750" lvl="1" marL="742950" rtl="0" algn="l">
              <a:lnSpc>
                <a:spcPct val="10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Controller then writes to disk whenever the disk has no other requests or request has been pending for some time</a:t>
            </a:r>
            <a:endParaRPr/>
          </a:p>
          <a:p>
            <a:pPr indent="-285750" lvl="1" marL="742950" rtl="0" algn="l">
              <a:lnSpc>
                <a:spcPct val="10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Database operations that require data to be safely stored before continuing can continue without waiting for data to be written to disk</a:t>
            </a:r>
            <a:endParaRPr/>
          </a:p>
          <a:p>
            <a:pPr indent="-285750" lvl="1" marL="742950" rtl="0" algn="l">
              <a:lnSpc>
                <a:spcPct val="100000"/>
              </a:lnSpc>
              <a:spcBef>
                <a:spcPts val="560"/>
              </a:spcBef>
              <a:spcAft>
                <a:spcPts val="0"/>
              </a:spcAft>
              <a:buClr>
                <a:schemeClr val="folHlink"/>
              </a:buClr>
              <a:buSzPts val="1280"/>
              <a:buFont typeface="Arial"/>
              <a:buChar char="●"/>
            </a:pPr>
            <a:r>
              <a:rPr b="0" i="1" lang="en-US" sz="1600" u="none">
                <a:solidFill>
                  <a:schemeClr val="dk1"/>
                </a:solidFill>
                <a:latin typeface="Helvetica Neue"/>
                <a:ea typeface="Helvetica Neue"/>
                <a:cs typeface="Helvetica Neue"/>
                <a:sym typeface="Helvetica Neue"/>
              </a:rPr>
              <a:t>Writes can be reordered to minimize disk arm movement</a:t>
            </a:r>
            <a:endParaRPr/>
          </a:p>
          <a:p>
            <a:pPr indent="-342900" lvl="0" marL="342900" rtl="0" algn="l">
              <a:lnSpc>
                <a:spcPct val="100000"/>
              </a:lnSpc>
              <a:spcBef>
                <a:spcPts val="560"/>
              </a:spcBef>
              <a:spcAft>
                <a:spcPts val="0"/>
              </a:spcAft>
              <a:buClr>
                <a:schemeClr val="dk2"/>
              </a:buClr>
              <a:buSzPts val="1440"/>
              <a:buFont typeface="Arial"/>
              <a:buChar char="●"/>
            </a:pPr>
            <a:r>
              <a:rPr b="1" i="0" lang="en-US" sz="1600" u="none">
                <a:solidFill>
                  <a:srgbClr val="000099"/>
                </a:solidFill>
                <a:latin typeface="Helvetica Neue"/>
                <a:ea typeface="Helvetica Neue"/>
                <a:cs typeface="Helvetica Neue"/>
                <a:sym typeface="Helvetica Neue"/>
              </a:rPr>
              <a:t>Log disk</a:t>
            </a:r>
            <a:r>
              <a:rPr b="0" i="0" lang="en-US" sz="1600" u="none">
                <a:solidFill>
                  <a:schemeClr val="dk1"/>
                </a:solidFill>
                <a:latin typeface="Helvetica Neue"/>
                <a:ea typeface="Helvetica Neue"/>
                <a:cs typeface="Helvetica Neue"/>
                <a:sym typeface="Helvetica Neue"/>
              </a:rPr>
              <a:t> – a disk devoted to writing a sequential log of block updates</a:t>
            </a:r>
            <a:endParaRPr/>
          </a:p>
          <a:p>
            <a:pPr indent="-285750" lvl="1" marL="742950" rtl="0" algn="l">
              <a:lnSpc>
                <a:spcPct val="10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 Used exactly like nonvolatile RAM</a:t>
            </a:r>
            <a:endParaRPr/>
          </a:p>
          <a:p>
            <a:pPr indent="-228600" lvl="2" marL="1085850" rtl="0" algn="l">
              <a:lnSpc>
                <a:spcPct val="10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Write to log disk is very fast since no seeks are required</a:t>
            </a:r>
            <a:endParaRPr/>
          </a:p>
          <a:p>
            <a:pPr indent="-228600" lvl="2" marL="1085850" rtl="0" algn="l">
              <a:lnSpc>
                <a:spcPct val="10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No need for special hardware (NV-RAM)</a:t>
            </a:r>
            <a:endParaRPr/>
          </a:p>
          <a:p>
            <a:pPr indent="-342900" lvl="0" marL="342900" rtl="0" algn="l">
              <a:lnSpc>
                <a:spcPct val="100000"/>
              </a:lnSpc>
              <a:spcBef>
                <a:spcPts val="560"/>
              </a:spcBef>
              <a:spcAft>
                <a:spcPts val="0"/>
              </a:spcAft>
              <a:buClr>
                <a:schemeClr val="dk2"/>
              </a:buClr>
              <a:buSzPts val="1440"/>
              <a:buFont typeface="Arial"/>
              <a:buChar char="●"/>
            </a:pPr>
            <a:r>
              <a:rPr b="0" i="0" lang="en-US" sz="1600" u="none">
                <a:solidFill>
                  <a:schemeClr val="dk1"/>
                </a:solidFill>
                <a:latin typeface="Helvetica Neue"/>
                <a:ea typeface="Helvetica Neue"/>
                <a:cs typeface="Helvetica Neue"/>
                <a:sym typeface="Helvetica Neue"/>
              </a:rPr>
              <a:t>File systems typically reorder writes to disk to improve performance</a:t>
            </a:r>
            <a:endParaRPr/>
          </a:p>
          <a:p>
            <a:pPr indent="-285750" lvl="1" marL="742950" rtl="0" algn="l">
              <a:lnSpc>
                <a:spcPct val="100000"/>
              </a:lnSpc>
              <a:spcBef>
                <a:spcPts val="560"/>
              </a:spcBef>
              <a:spcAft>
                <a:spcPts val="0"/>
              </a:spcAft>
              <a:buClr>
                <a:schemeClr val="folHlink"/>
              </a:buClr>
              <a:buSzPts val="1280"/>
              <a:buFont typeface="Arial"/>
              <a:buChar char="●"/>
            </a:pPr>
            <a:r>
              <a:rPr b="1" i="0" lang="en-US" sz="1600" u="none">
                <a:solidFill>
                  <a:srgbClr val="000099"/>
                </a:solidFill>
                <a:latin typeface="Helvetica Neue"/>
                <a:ea typeface="Helvetica Neue"/>
                <a:cs typeface="Helvetica Neue"/>
                <a:sym typeface="Helvetica Neue"/>
              </a:rPr>
              <a:t>Journaling file systems</a:t>
            </a:r>
            <a:r>
              <a:rPr b="1" i="0" lang="en-US" sz="1600" u="none">
                <a:solidFill>
                  <a:schemeClr val="dk2"/>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write data in safe order to NV-RAM or log disk</a:t>
            </a:r>
            <a:endParaRPr b="1" i="0" sz="1600" u="none">
              <a:solidFill>
                <a:schemeClr val="dk2"/>
              </a:solidFill>
              <a:latin typeface="Helvetica Neue"/>
              <a:ea typeface="Helvetica Neue"/>
              <a:cs typeface="Helvetica Neue"/>
              <a:sym typeface="Helvetica Neue"/>
            </a:endParaRPr>
          </a:p>
          <a:p>
            <a:pPr indent="-285750" lvl="1" marL="742950" rtl="0" algn="l">
              <a:lnSpc>
                <a:spcPct val="10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Reordering without journaling: risk of corruption of file system data</a:t>
            </a:r>
            <a:endParaRPr/>
          </a:p>
        </p:txBody>
      </p:sp>
      <p:sp>
        <p:nvSpPr>
          <p:cNvPr id="237" name="Google Shape;237;p2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Optimization of Disk Block Access (Cont.)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1" name="Shape 241"/>
        <p:cNvGrpSpPr/>
        <p:nvPr/>
      </p:nvGrpSpPr>
      <p:grpSpPr>
        <a:xfrm>
          <a:off x="0" y="0"/>
          <a:ext cx="0" cy="0"/>
          <a:chOff x="0" y="0"/>
          <a:chExt cx="0" cy="0"/>
        </a:xfrm>
      </p:grpSpPr>
      <p:sp>
        <p:nvSpPr>
          <p:cNvPr id="242" name="Google Shape;242;p2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Flash Storage</a:t>
            </a:r>
            <a:endParaRPr/>
          </a:p>
        </p:txBody>
      </p:sp>
      <p:sp>
        <p:nvSpPr>
          <p:cNvPr id="243" name="Google Shape;243;p21"/>
          <p:cNvSpPr txBox="1"/>
          <p:nvPr>
            <p:ph idx="1" type="body"/>
          </p:nvPr>
        </p:nvSpPr>
        <p:spPr>
          <a:xfrm>
            <a:off x="784225" y="1003300"/>
            <a:ext cx="7920037" cy="52387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NOR flash vs NAND flash</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NAND flash </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used widely for storage, since it is much cheaper than NOR flash</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requires page-at-a-time read (page: 512 bytes to 4 KB)</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transfer rate around 20 MB/sec</a:t>
            </a:r>
            <a:endParaRPr/>
          </a:p>
          <a:p>
            <a:pPr indent="-285750" lvl="1" marL="742950" marR="0" rtl="0" algn="l">
              <a:lnSpc>
                <a:spcPct val="90000"/>
              </a:lnSpc>
              <a:spcBef>
                <a:spcPts val="630"/>
              </a:spcBef>
              <a:spcAft>
                <a:spcPts val="0"/>
              </a:spcAft>
              <a:buClr>
                <a:schemeClr val="folHlink"/>
              </a:buClr>
              <a:buSzPts val="1440"/>
              <a:buFont typeface="Arial"/>
              <a:buChar char="●"/>
            </a:pPr>
            <a:r>
              <a:rPr b="1" i="0" lang="en-US" sz="1800" u="none" cap="none" strike="noStrike">
                <a:solidFill>
                  <a:srgbClr val="000099"/>
                </a:solidFill>
                <a:latin typeface="Helvetica Neue"/>
                <a:ea typeface="Helvetica Neue"/>
                <a:cs typeface="Helvetica Neue"/>
                <a:sym typeface="Helvetica Neue"/>
              </a:rPr>
              <a:t>solid state disks</a:t>
            </a:r>
            <a:r>
              <a:rPr b="0" i="0" lang="en-US" sz="1800" u="none" cap="none" strike="noStrike">
                <a:solidFill>
                  <a:schemeClr val="dk1"/>
                </a:solidFill>
                <a:latin typeface="Helvetica Neue"/>
                <a:ea typeface="Helvetica Neue"/>
                <a:cs typeface="Helvetica Neue"/>
                <a:sym typeface="Helvetica Neue"/>
              </a:rPr>
              <a:t>: use multiple flash storage devices to provide higher transfer rate of 100 to 200 MB/sec</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erase is very slow (1 to 2 millisecs)</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erase block contains multiple pages</a:t>
            </a:r>
            <a:endParaRPr/>
          </a:p>
          <a:p>
            <a:pPr indent="-228600" lvl="2" marL="1085850" marR="0" rtl="0" algn="l">
              <a:lnSpc>
                <a:spcPct val="90000"/>
              </a:lnSpc>
              <a:spcBef>
                <a:spcPts val="630"/>
              </a:spcBef>
              <a:spcAft>
                <a:spcPts val="0"/>
              </a:spcAft>
              <a:buClr>
                <a:srgbClr val="33CC33"/>
              </a:buClr>
              <a:buSzPts val="1350"/>
              <a:buFont typeface="Arimo"/>
              <a:buChar char="4"/>
            </a:pPr>
            <a:r>
              <a:rPr b="1" i="0" lang="en-US" sz="1800" u="none" cap="none" strike="noStrike">
                <a:solidFill>
                  <a:srgbClr val="000099"/>
                </a:solidFill>
                <a:latin typeface="Helvetica Neue"/>
                <a:ea typeface="Helvetica Neue"/>
                <a:cs typeface="Helvetica Neue"/>
                <a:sym typeface="Helvetica Neue"/>
              </a:rPr>
              <a:t>remapp</a:t>
            </a:r>
            <a:r>
              <a:rPr b="0" i="0" lang="en-US" sz="1800" u="none" cap="none" strike="noStrike">
                <a:solidFill>
                  <a:schemeClr val="dk1"/>
                </a:solidFill>
                <a:latin typeface="Helvetica Neue"/>
                <a:ea typeface="Helvetica Neue"/>
                <a:cs typeface="Helvetica Neue"/>
                <a:sym typeface="Helvetica Neue"/>
              </a:rPr>
              <a:t>ing of logical page addresses to physical page addresses avoids waiting for erase</a:t>
            </a:r>
            <a:endParaRPr/>
          </a:p>
          <a:p>
            <a:pPr indent="-228600" lvl="3" marL="1428750" marR="0" rtl="0" algn="l">
              <a:lnSpc>
                <a:spcPct val="90000"/>
              </a:lnSpc>
              <a:spcBef>
                <a:spcPts val="630"/>
              </a:spcBef>
              <a:spcAft>
                <a:spcPts val="0"/>
              </a:spcAft>
              <a:buClr>
                <a:schemeClr val="hlink"/>
              </a:buClr>
              <a:buSzPts val="1800"/>
              <a:buFont typeface="Times New Roman"/>
              <a:buChar char="–"/>
            </a:pPr>
            <a:r>
              <a:rPr b="1" i="0" lang="en-US" sz="1800" u="none" cap="none" strike="noStrike">
                <a:solidFill>
                  <a:srgbClr val="000099"/>
                </a:solidFill>
                <a:latin typeface="Helvetica Neue"/>
                <a:ea typeface="Helvetica Neue"/>
                <a:cs typeface="Helvetica Neue"/>
                <a:sym typeface="Helvetica Neue"/>
              </a:rPr>
              <a:t>translation table</a:t>
            </a:r>
            <a:r>
              <a:rPr b="0" i="0" lang="en-US" sz="1800" u="none" cap="none" strike="noStrike">
                <a:solidFill>
                  <a:schemeClr val="dk1"/>
                </a:solidFill>
                <a:latin typeface="Helvetica Neue"/>
                <a:ea typeface="Helvetica Neue"/>
                <a:cs typeface="Helvetica Neue"/>
                <a:sym typeface="Helvetica Neue"/>
              </a:rPr>
              <a:t> tracks mapping</a:t>
            </a:r>
            <a:endParaRPr/>
          </a:p>
          <a:p>
            <a:pPr indent="-228600" lvl="4" marL="1771650" marR="0" rtl="0" algn="l">
              <a:lnSpc>
                <a:spcPct val="90000"/>
              </a:lnSpc>
              <a:spcBef>
                <a:spcPts val="630"/>
              </a:spcBef>
              <a:spcAft>
                <a:spcPts val="0"/>
              </a:spcAft>
              <a:buClr>
                <a:schemeClr val="dk2"/>
              </a:buClr>
              <a:buSzPts val="1350"/>
              <a:buFont typeface="Helvetica Neue"/>
              <a:buChar char="»"/>
            </a:pPr>
            <a:r>
              <a:rPr b="0" i="0" lang="en-US" sz="1800" u="none" cap="none" strike="noStrike">
                <a:solidFill>
                  <a:schemeClr val="dk1"/>
                </a:solidFill>
                <a:latin typeface="Helvetica Neue"/>
                <a:ea typeface="Helvetica Neue"/>
                <a:cs typeface="Helvetica Neue"/>
                <a:sym typeface="Helvetica Neue"/>
              </a:rPr>
              <a:t>also stored in a label field of flash page</a:t>
            </a:r>
            <a:endParaRPr/>
          </a:p>
          <a:p>
            <a:pPr indent="-228600" lvl="3" marL="1428750" marR="0" rtl="0" algn="l">
              <a:lnSpc>
                <a:spcPct val="90000"/>
              </a:lnSpc>
              <a:spcBef>
                <a:spcPts val="630"/>
              </a:spcBef>
              <a:spcAft>
                <a:spcPts val="0"/>
              </a:spcAft>
              <a:buClr>
                <a:schemeClr val="hlink"/>
              </a:buClr>
              <a:buSzPts val="1800"/>
              <a:buFont typeface="Times New Roman"/>
              <a:buChar char="–"/>
            </a:pPr>
            <a:r>
              <a:rPr b="0" i="0" lang="en-US" sz="1800" u="none" cap="none" strike="noStrike">
                <a:solidFill>
                  <a:schemeClr val="dk1"/>
                </a:solidFill>
                <a:latin typeface="Helvetica Neue"/>
                <a:ea typeface="Helvetica Neue"/>
                <a:cs typeface="Helvetica Neue"/>
                <a:sym typeface="Helvetica Neue"/>
              </a:rPr>
              <a:t>remapping carried out by </a:t>
            </a:r>
            <a:r>
              <a:rPr b="1" i="0" lang="en-US" sz="1800" u="none" cap="none" strike="noStrike">
                <a:solidFill>
                  <a:srgbClr val="000099"/>
                </a:solidFill>
                <a:latin typeface="Helvetica Neue"/>
                <a:ea typeface="Helvetica Neue"/>
                <a:cs typeface="Helvetica Neue"/>
                <a:sym typeface="Helvetica Neue"/>
              </a:rPr>
              <a:t>flash translation layer</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after 100,000 to 1,000,000 erases, erase block becomes unreliable and cannot be used</a:t>
            </a:r>
            <a:endParaRPr/>
          </a:p>
          <a:p>
            <a:pPr indent="-228600" lvl="3" marL="1428750" marR="0" rtl="0" algn="l">
              <a:lnSpc>
                <a:spcPct val="90000"/>
              </a:lnSpc>
              <a:spcBef>
                <a:spcPts val="630"/>
              </a:spcBef>
              <a:spcAft>
                <a:spcPts val="0"/>
              </a:spcAft>
              <a:buClr>
                <a:schemeClr val="hlink"/>
              </a:buClr>
              <a:buSzPts val="1800"/>
              <a:buFont typeface="Times New Roman"/>
              <a:buChar char="–"/>
            </a:pPr>
            <a:r>
              <a:rPr b="1" i="0" lang="en-US" sz="1800" u="none" cap="none" strike="noStrike">
                <a:solidFill>
                  <a:srgbClr val="000099"/>
                </a:solidFill>
                <a:latin typeface="Helvetica Neue"/>
                <a:ea typeface="Helvetica Neue"/>
                <a:cs typeface="Helvetica Neue"/>
                <a:sym typeface="Helvetica Neue"/>
              </a:rPr>
              <a:t>wear leveling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48" name="Shape 248"/>
        <p:cNvGrpSpPr/>
        <p:nvPr/>
      </p:nvGrpSpPr>
      <p:grpSpPr>
        <a:xfrm>
          <a:off x="0" y="0"/>
          <a:ext cx="0" cy="0"/>
          <a:chOff x="0" y="0"/>
          <a:chExt cx="0" cy="0"/>
        </a:xfrm>
      </p:grpSpPr>
      <p:sp>
        <p:nvSpPr>
          <p:cNvPr id="249" name="Google Shape;249;p22"/>
          <p:cNvSpPr txBox="1"/>
          <p:nvPr>
            <p:ph type="title"/>
          </p:nvPr>
        </p:nvSpPr>
        <p:spPr>
          <a:xfrm>
            <a:off x="768350" y="1936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RAID</a:t>
            </a:r>
            <a:endParaRPr/>
          </a:p>
        </p:txBody>
      </p:sp>
      <p:sp>
        <p:nvSpPr>
          <p:cNvPr id="250" name="Google Shape;250;p22"/>
          <p:cNvSpPr txBox="1"/>
          <p:nvPr>
            <p:ph idx="1" type="body"/>
          </p:nvPr>
        </p:nvSpPr>
        <p:spPr>
          <a:xfrm>
            <a:off x="457200" y="1122362"/>
            <a:ext cx="8377237" cy="53609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Redundant Arrays of Independent Disks</a:t>
            </a:r>
            <a:r>
              <a:rPr b="1" i="0" lang="en-US" sz="1800" u="none">
                <a:solidFill>
                  <a:schemeClr val="dk1"/>
                </a:solidFill>
                <a:latin typeface="Helvetica Neue"/>
                <a:ea typeface="Helvetica Neue"/>
                <a:cs typeface="Helvetica Neue"/>
                <a:sym typeface="Helvetica Neue"/>
              </a:rPr>
              <a:t> </a:t>
            </a:r>
            <a:endParaRPr b="0" i="0" sz="1800" u="none">
              <a:solidFill>
                <a:schemeClr val="dk1"/>
              </a:solidFill>
              <a:latin typeface="Helvetica Neue"/>
              <a:ea typeface="Helvetica Neue"/>
              <a:cs typeface="Helvetica Neue"/>
              <a:sym typeface="Helvetica Neue"/>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disk organization techniques that manage a large numbers of disks, providing a view of a single disk of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rgbClr val="000099"/>
                </a:solidFill>
                <a:latin typeface="Helvetica Neue"/>
                <a:ea typeface="Helvetica Neue"/>
                <a:cs typeface="Helvetica Neue"/>
                <a:sym typeface="Helvetica Neue"/>
              </a:rPr>
              <a:t>high capacity</a:t>
            </a:r>
            <a:r>
              <a:rPr b="0" i="0" lang="en-US" sz="1800" u="none">
                <a:solidFill>
                  <a:schemeClr val="dk1"/>
                </a:solidFill>
                <a:latin typeface="Helvetica Neue"/>
                <a:ea typeface="Helvetica Neue"/>
                <a:cs typeface="Helvetica Neue"/>
                <a:sym typeface="Helvetica Neue"/>
              </a:rPr>
              <a:t> and </a:t>
            </a:r>
            <a:r>
              <a:rPr b="0" i="0" lang="en-US" sz="1800" u="none">
                <a:solidFill>
                  <a:srgbClr val="000099"/>
                </a:solidFill>
                <a:latin typeface="Helvetica Neue"/>
                <a:ea typeface="Helvetica Neue"/>
                <a:cs typeface="Helvetica Neue"/>
                <a:sym typeface="Helvetica Neue"/>
              </a:rPr>
              <a:t>high speed</a:t>
            </a:r>
            <a:r>
              <a:rPr b="0" i="0" lang="en-US" sz="1800" u="none">
                <a:solidFill>
                  <a:schemeClr val="dk1"/>
                </a:solidFill>
                <a:latin typeface="Helvetica Neue"/>
                <a:ea typeface="Helvetica Neue"/>
                <a:cs typeface="Helvetica Neue"/>
                <a:sym typeface="Helvetica Neue"/>
              </a:rPr>
              <a:t>  by using multiple disks in parallel,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rgbClr val="000099"/>
                </a:solidFill>
                <a:latin typeface="Helvetica Neue"/>
                <a:ea typeface="Helvetica Neue"/>
                <a:cs typeface="Helvetica Neue"/>
                <a:sym typeface="Helvetica Neue"/>
              </a:rPr>
              <a:t>high reliability</a:t>
            </a:r>
            <a:r>
              <a:rPr b="0" i="0" lang="en-US" sz="1800" u="none">
                <a:solidFill>
                  <a:schemeClr val="dk1"/>
                </a:solidFill>
                <a:latin typeface="Helvetica Neue"/>
                <a:ea typeface="Helvetica Neue"/>
                <a:cs typeface="Helvetica Neue"/>
                <a:sym typeface="Helvetica Neue"/>
              </a:rPr>
              <a:t> by storing data redundantly, so that data can be recovered even if  a disk fails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chance that some disk out of a set of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disks will fail is much higher than the chance that a specific single disk will fail.</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E.g., a system with 100 disks, each with MTTF of 100,000 hours (approx.  11 years), will have a system MTTF of 1000 hours (approx. 41 days)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Techniques for using redundancy to avoid data loss are critical with large numbers of disks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Originally a cost-effective alternative to large, expensive disks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 in RAID originally stood for ``inexpensive’’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Today RAIDs are used for their higher reliability and bandwidth.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The “I” is interpreted as independent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55" name="Shape 255"/>
        <p:cNvGrpSpPr/>
        <p:nvPr/>
      </p:nvGrpSpPr>
      <p:grpSpPr>
        <a:xfrm>
          <a:off x="0" y="0"/>
          <a:ext cx="0" cy="0"/>
          <a:chOff x="0" y="0"/>
          <a:chExt cx="0" cy="0"/>
        </a:xfrm>
      </p:grpSpPr>
      <p:sp>
        <p:nvSpPr>
          <p:cNvPr id="256" name="Google Shape;256;p23"/>
          <p:cNvSpPr txBox="1"/>
          <p:nvPr>
            <p:ph type="title"/>
          </p:nvPr>
        </p:nvSpPr>
        <p:spPr>
          <a:xfrm>
            <a:off x="550862" y="306387"/>
            <a:ext cx="8593137"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Improvement of Reliability via Redundancy</a:t>
            </a:r>
            <a:endParaRPr/>
          </a:p>
        </p:txBody>
      </p:sp>
      <p:sp>
        <p:nvSpPr>
          <p:cNvPr id="257" name="Google Shape;257;p23"/>
          <p:cNvSpPr txBox="1"/>
          <p:nvPr>
            <p:ph idx="1" type="body"/>
          </p:nvPr>
        </p:nvSpPr>
        <p:spPr>
          <a:xfrm>
            <a:off x="914400" y="1208087"/>
            <a:ext cx="7656512" cy="52641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Redundancy</a:t>
            </a:r>
            <a:r>
              <a:rPr b="0" i="0" lang="en-US" sz="1800" u="none">
                <a:solidFill>
                  <a:schemeClr val="dk1"/>
                </a:solidFill>
                <a:latin typeface="Helvetica Neue"/>
                <a:ea typeface="Helvetica Neue"/>
                <a:cs typeface="Helvetica Neue"/>
                <a:sym typeface="Helvetica Neue"/>
              </a:rPr>
              <a:t> – store extra information that can be used to rebuild information lost in a disk failure</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E.g., </a:t>
            </a:r>
            <a:r>
              <a:rPr b="1" i="0" lang="en-US" sz="1800" u="none">
                <a:solidFill>
                  <a:srgbClr val="000099"/>
                </a:solidFill>
                <a:latin typeface="Helvetica Neue"/>
                <a:ea typeface="Helvetica Neue"/>
                <a:cs typeface="Helvetica Neue"/>
                <a:sym typeface="Helvetica Neue"/>
              </a:rPr>
              <a:t>Mirroring</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(or</a:t>
            </a:r>
            <a:r>
              <a:rPr b="1" i="0" lang="en-US" sz="1800" u="none">
                <a:solidFill>
                  <a:schemeClr val="dk1"/>
                </a:solidFill>
                <a:latin typeface="Helvetica Neue"/>
                <a:ea typeface="Helvetica Neue"/>
                <a:cs typeface="Helvetica Neue"/>
                <a:sym typeface="Helvetica Neue"/>
              </a:rPr>
              <a:t> shadowing</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Duplicate every disk.  Logical disk consists of two physical disks.</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Every write is carried out on both disks</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Reads can take place from either disk</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If one disk in a pair fails, data still available in the other</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Data loss would occur only if a disk fails, and its mirror disk also fails before the system is repaired</a:t>
            </a:r>
            <a:endParaRPr/>
          </a:p>
          <a:p>
            <a:pPr indent="-228600" lvl="3" marL="1428750" rtl="0" algn="l">
              <a:lnSpc>
                <a:spcPct val="9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Probability of combined event is very small </a:t>
            </a:r>
            <a:endParaRPr/>
          </a:p>
          <a:p>
            <a:pPr indent="-228600" lvl="4" marL="1771650" rtl="0" algn="l">
              <a:lnSpc>
                <a:spcPct val="9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Except for dependent failure modes such as fire or building collapse or electrical power surges</a:t>
            </a:r>
            <a:endParaRPr/>
          </a:p>
          <a:p>
            <a:pPr indent="-342900" lvl="0" marL="342900" rtl="0" algn="l">
              <a:lnSpc>
                <a:spcPct val="9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Mean time to data loss</a:t>
            </a:r>
            <a:r>
              <a:rPr b="0" i="0" lang="en-US" sz="1800" u="none">
                <a:solidFill>
                  <a:schemeClr val="dk1"/>
                </a:solidFill>
                <a:latin typeface="Helvetica Neue"/>
                <a:ea typeface="Helvetica Neue"/>
                <a:cs typeface="Helvetica Neue"/>
                <a:sym typeface="Helvetica Neue"/>
              </a:rPr>
              <a:t> depends on mean time to failure,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and </a:t>
            </a:r>
            <a:r>
              <a:rPr b="1" i="0" lang="en-US" sz="1800" u="none">
                <a:solidFill>
                  <a:srgbClr val="000099"/>
                </a:solidFill>
                <a:latin typeface="Helvetica Neue"/>
                <a:ea typeface="Helvetica Neue"/>
                <a:cs typeface="Helvetica Neue"/>
                <a:sym typeface="Helvetica Neue"/>
              </a:rPr>
              <a:t>mean time to repair</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E.g. MTTF of 100,000 hours, mean time to repair of 10 hours gives mean time to data loss of 500*10</a:t>
            </a:r>
            <a:r>
              <a:rPr b="0" baseline="30000" i="0" lang="en-US" sz="1800" u="none">
                <a:solidFill>
                  <a:schemeClr val="dk1"/>
                </a:solidFill>
                <a:latin typeface="Helvetica Neue"/>
                <a:ea typeface="Helvetica Neue"/>
                <a:cs typeface="Helvetica Neue"/>
                <a:sym typeface="Helvetica Neue"/>
              </a:rPr>
              <a:t>6</a:t>
            </a:r>
            <a:r>
              <a:rPr b="0" i="0" lang="en-US" sz="1800" u="none">
                <a:solidFill>
                  <a:schemeClr val="dk1"/>
                </a:solidFill>
                <a:latin typeface="Helvetica Neue"/>
                <a:ea typeface="Helvetica Neue"/>
                <a:cs typeface="Helvetica Neue"/>
                <a:sym typeface="Helvetica Neue"/>
              </a:rPr>
              <a:t> hours (or 57,000 years) for a mirrored pair of disks (ignoring dependent failure modes)</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2" name="Shape 262"/>
        <p:cNvGrpSpPr/>
        <p:nvPr/>
      </p:nvGrpSpPr>
      <p:grpSpPr>
        <a:xfrm>
          <a:off x="0" y="0"/>
          <a:ext cx="0" cy="0"/>
          <a:chOff x="0" y="0"/>
          <a:chExt cx="0" cy="0"/>
        </a:xfrm>
      </p:grpSpPr>
      <p:sp>
        <p:nvSpPr>
          <p:cNvPr id="263" name="Google Shape;263;p24"/>
          <p:cNvSpPr txBox="1"/>
          <p:nvPr>
            <p:ph type="title"/>
          </p:nvPr>
        </p:nvSpPr>
        <p:spPr>
          <a:xfrm>
            <a:off x="392112" y="260350"/>
            <a:ext cx="8923337"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Improvement in Performance via Parallelism</a:t>
            </a:r>
            <a:endParaRPr/>
          </a:p>
        </p:txBody>
      </p:sp>
      <p:sp>
        <p:nvSpPr>
          <p:cNvPr id="264" name="Google Shape;264;p24"/>
          <p:cNvSpPr txBox="1"/>
          <p:nvPr>
            <p:ph idx="1" type="body"/>
          </p:nvPr>
        </p:nvSpPr>
        <p:spPr>
          <a:xfrm>
            <a:off x="814387" y="1236662"/>
            <a:ext cx="7589837" cy="47402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Two main goals of parallelism in a disk system: </a:t>
            </a:r>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1.	Load balance multiple small accesses to increase throughput</a:t>
            </a:r>
            <a:endParaRPr/>
          </a:p>
          <a:p>
            <a:pPr indent="-285750" lvl="1" marL="74295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2.	Parallelize large accesses to reduce response time.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Improve transfer rate by striping data across multiple disks.</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Bit-level striping</a:t>
            </a:r>
            <a:r>
              <a:rPr b="0" i="0" lang="en-US" sz="1800" u="none">
                <a:solidFill>
                  <a:schemeClr val="dk1"/>
                </a:solidFill>
                <a:latin typeface="Helvetica Neue"/>
                <a:ea typeface="Helvetica Neue"/>
                <a:cs typeface="Helvetica Neue"/>
                <a:sym typeface="Helvetica Neue"/>
              </a:rPr>
              <a:t> – split the bits of each byte across multiple disks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In an array of eight disks, write bit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of each byte to disk </a:t>
            </a:r>
            <a:r>
              <a:rPr b="0" i="1" lang="en-US" sz="1800" u="none">
                <a:solidFill>
                  <a:schemeClr val="dk1"/>
                </a:solidFill>
                <a:latin typeface="Helvetica Neue"/>
                <a:ea typeface="Helvetica Neue"/>
                <a:cs typeface="Helvetica Neue"/>
                <a:sym typeface="Helvetica Neue"/>
              </a:rPr>
              <a:t>i.</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Each access can read data at eight times the rate of a single disk.</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But seek/access time worse than for a single disk</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Bit level striping is not used much any more</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Block-level striping</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with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disks, block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of a file goes to disk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mod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+ 1</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Requests for different blocks can run in parallel if the blocks reside on different disks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 request for a long sequence of blocks can utilize all disks in parallel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69" name="Shape 269"/>
        <p:cNvGrpSpPr/>
        <p:nvPr/>
      </p:nvGrpSpPr>
      <p:grpSpPr>
        <a:xfrm>
          <a:off x="0" y="0"/>
          <a:ext cx="0" cy="0"/>
          <a:chOff x="0" y="0"/>
          <a:chExt cx="0" cy="0"/>
        </a:xfrm>
      </p:grpSpPr>
      <p:sp>
        <p:nvSpPr>
          <p:cNvPr id="270" name="Google Shape;270;p2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RAID Levels</a:t>
            </a:r>
            <a:endParaRPr/>
          </a:p>
        </p:txBody>
      </p:sp>
      <p:sp>
        <p:nvSpPr>
          <p:cNvPr id="271" name="Google Shape;271;p25"/>
          <p:cNvSpPr txBox="1"/>
          <p:nvPr>
            <p:ph idx="1" type="body"/>
          </p:nvPr>
        </p:nvSpPr>
        <p:spPr>
          <a:xfrm>
            <a:off x="814387" y="1093787"/>
            <a:ext cx="7253287" cy="15065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Schemes to provide redundancy at lower cost by using disk striping combined with parity bits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Different RAID organizations, or RAID levels, have differing cost, performance and reliability characteristics</a:t>
            </a:r>
            <a:endParaRPr/>
          </a:p>
        </p:txBody>
      </p:sp>
      <p:pic>
        <p:nvPicPr>
          <p:cNvPr id="272" name="Google Shape;272;p25"/>
          <p:cNvPicPr preferRelativeResize="0"/>
          <p:nvPr/>
        </p:nvPicPr>
        <p:blipFill rotWithShape="1">
          <a:blip r:embed="rId3">
            <a:alphaModFix/>
          </a:blip>
          <a:srcRect b="73889" l="29118" r="29885" t="1021"/>
          <a:stretch/>
        </p:blipFill>
        <p:spPr>
          <a:xfrm>
            <a:off x="2681287" y="4387850"/>
            <a:ext cx="4095750" cy="1881187"/>
          </a:xfrm>
          <a:prstGeom prst="rect">
            <a:avLst/>
          </a:prstGeom>
          <a:noFill/>
          <a:ln>
            <a:noFill/>
          </a:ln>
        </p:spPr>
      </p:pic>
      <p:sp>
        <p:nvSpPr>
          <p:cNvPr id="273" name="Google Shape;273;p25"/>
          <p:cNvSpPr txBox="1"/>
          <p:nvPr/>
        </p:nvSpPr>
        <p:spPr>
          <a:xfrm>
            <a:off x="914400" y="3130550"/>
            <a:ext cx="8172450" cy="1481137"/>
          </a:xfrm>
          <a:prstGeom prst="rect">
            <a:avLst/>
          </a:prstGeom>
          <a:noFill/>
          <a:ln>
            <a:noFill/>
          </a:ln>
        </p:spPr>
        <p:txBody>
          <a:bodyPr anchorCtr="0" anchor="t" bIns="45700" lIns="91425" spcFirstLastPara="1" rIns="91425" wrap="square" tIns="45700">
            <a:spAutoFit/>
          </a:bodyPr>
          <a:lstStyle/>
          <a:p>
            <a:pPr indent="-288925" lvl="0" marL="288925" marR="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Level 1</a:t>
            </a:r>
            <a:r>
              <a:rPr b="0" i="0" lang="en-US" sz="1800" u="none">
                <a:solidFill>
                  <a:schemeClr val="dk1"/>
                </a:solidFill>
                <a:latin typeface="Helvetica Neue"/>
                <a:ea typeface="Helvetica Neue"/>
                <a:cs typeface="Helvetica Neue"/>
                <a:sym typeface="Helvetica Neue"/>
              </a:rPr>
              <a:t>:  </a:t>
            </a:r>
            <a:r>
              <a:rPr b="0" i="0" lang="en-US" sz="1800" u="none">
                <a:solidFill>
                  <a:srgbClr val="000099"/>
                </a:solidFill>
                <a:latin typeface="Helvetica Neue"/>
                <a:ea typeface="Helvetica Neue"/>
                <a:cs typeface="Helvetica Neue"/>
                <a:sym typeface="Helvetica Neue"/>
              </a:rPr>
              <a:t>Mirrored disks</a:t>
            </a:r>
            <a:r>
              <a:rPr b="0" i="0" lang="en-US" sz="1800" u="none">
                <a:solidFill>
                  <a:schemeClr val="dk1"/>
                </a:solidFill>
                <a:latin typeface="Helvetica Neue"/>
                <a:ea typeface="Helvetica Neue"/>
                <a:cs typeface="Helvetica Neue"/>
                <a:sym typeface="Helvetica Neue"/>
              </a:rPr>
              <a:t> with block striping</a:t>
            </a:r>
            <a:endParaRPr/>
          </a:p>
          <a:p>
            <a:pPr indent="-234950" lvl="1" marL="695325"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Offers best write performance.  </a:t>
            </a:r>
            <a:endParaRPr/>
          </a:p>
          <a:p>
            <a:pPr indent="-234950" lvl="1" marL="695325"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Popular for applications such as storing log files in a database system.</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
        <p:nvSpPr>
          <p:cNvPr id="274" name="Google Shape;274;p25"/>
          <p:cNvSpPr txBox="1"/>
          <p:nvPr/>
        </p:nvSpPr>
        <p:spPr>
          <a:xfrm>
            <a:off x="914400" y="2395537"/>
            <a:ext cx="8013700" cy="738187"/>
          </a:xfrm>
          <a:prstGeom prst="rect">
            <a:avLst/>
          </a:prstGeom>
          <a:noFill/>
          <a:ln>
            <a:noFill/>
          </a:ln>
        </p:spPr>
        <p:txBody>
          <a:bodyPr anchorCtr="0" anchor="t" bIns="45700" lIns="91425" spcFirstLastPara="1" rIns="91425" wrap="square" tIns="45700">
            <a:spAutoFit/>
          </a:bodyPr>
          <a:lstStyle/>
          <a:p>
            <a:pPr indent="-288925" lvl="0" marL="288925" marR="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Level 0</a:t>
            </a:r>
            <a:r>
              <a:rPr b="0" i="0" lang="en-US" sz="1800" u="none">
                <a:solidFill>
                  <a:schemeClr val="dk1"/>
                </a:solidFill>
                <a:latin typeface="Helvetica Neue"/>
                <a:ea typeface="Helvetica Neue"/>
                <a:cs typeface="Helvetica Neue"/>
                <a:sym typeface="Helvetica Neue"/>
              </a:rPr>
              <a:t>:  </a:t>
            </a:r>
            <a:r>
              <a:rPr b="0" i="0" lang="en-US" sz="1800" u="none">
                <a:solidFill>
                  <a:srgbClr val="000099"/>
                </a:solidFill>
                <a:latin typeface="Helvetica Neue"/>
                <a:ea typeface="Helvetica Neue"/>
                <a:cs typeface="Helvetica Neue"/>
                <a:sym typeface="Helvetica Neue"/>
              </a:rPr>
              <a:t>Block striping; non-redundant</a:t>
            </a:r>
            <a:r>
              <a:rPr b="0" i="0" lang="en-US" sz="1800" u="none">
                <a:solidFill>
                  <a:schemeClr val="dk2"/>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endParaRPr/>
          </a:p>
          <a:p>
            <a:pPr indent="-234950" lvl="1" marL="6921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Used in high-performance applications where data loss is not critical</a:t>
            </a:r>
            <a:r>
              <a:rPr b="0" i="0" lang="en-US" sz="1600" u="none" cap="none" strike="noStrik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9" name="Shape 279"/>
        <p:cNvGrpSpPr/>
        <p:nvPr/>
      </p:nvGrpSpPr>
      <p:grpSpPr>
        <a:xfrm>
          <a:off x="0" y="0"/>
          <a:ext cx="0" cy="0"/>
          <a:chOff x="0" y="0"/>
          <a:chExt cx="0" cy="0"/>
        </a:xfrm>
      </p:grpSpPr>
      <p:sp>
        <p:nvSpPr>
          <p:cNvPr id="280" name="Google Shape;280;p2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RAID Levels (Cont.)</a:t>
            </a:r>
            <a:endParaRPr/>
          </a:p>
        </p:txBody>
      </p:sp>
      <p:sp>
        <p:nvSpPr>
          <p:cNvPr id="281" name="Google Shape;281;p26"/>
          <p:cNvSpPr txBox="1"/>
          <p:nvPr>
            <p:ph idx="1" type="body"/>
          </p:nvPr>
        </p:nvSpPr>
        <p:spPr>
          <a:xfrm>
            <a:off x="814387" y="1093787"/>
            <a:ext cx="7504112" cy="46418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Level 2</a:t>
            </a:r>
            <a:r>
              <a:rPr b="0" i="0" lang="en-US" sz="1800" u="none">
                <a:solidFill>
                  <a:schemeClr val="dk1"/>
                </a:solidFill>
                <a:latin typeface="Helvetica Neue"/>
                <a:ea typeface="Helvetica Neue"/>
                <a:cs typeface="Helvetica Neue"/>
                <a:sym typeface="Helvetica Neue"/>
              </a:rPr>
              <a:t>:  </a:t>
            </a:r>
            <a:r>
              <a:rPr b="0" i="0" lang="en-US" sz="1800" u="none">
                <a:solidFill>
                  <a:srgbClr val="000099"/>
                </a:solidFill>
                <a:latin typeface="Helvetica Neue"/>
                <a:ea typeface="Helvetica Neue"/>
                <a:cs typeface="Helvetica Neue"/>
                <a:sym typeface="Helvetica Neue"/>
              </a:rPr>
              <a:t>Memory-Style Error-Correcting-Codes</a:t>
            </a:r>
            <a:r>
              <a:rPr b="0" i="0" lang="en-US" sz="1800" u="none">
                <a:solidFill>
                  <a:schemeClr val="dk1"/>
                </a:solidFill>
                <a:latin typeface="Helvetica Neue"/>
                <a:ea typeface="Helvetica Neue"/>
                <a:cs typeface="Helvetica Neue"/>
                <a:sym typeface="Helvetica Neue"/>
              </a:rPr>
              <a:t> (ECC) with bit striping.</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Level 3</a:t>
            </a:r>
            <a:r>
              <a:rPr b="0" i="0" lang="en-US" sz="1800" u="none">
                <a:solidFill>
                  <a:schemeClr val="dk1"/>
                </a:solidFill>
                <a:latin typeface="Helvetica Neue"/>
                <a:ea typeface="Helvetica Neue"/>
                <a:cs typeface="Helvetica Neue"/>
                <a:sym typeface="Helvetica Neue"/>
              </a:rPr>
              <a:t>: </a:t>
            </a:r>
            <a:r>
              <a:rPr b="0" i="0" lang="en-US" sz="1800" u="none">
                <a:solidFill>
                  <a:srgbClr val="000099"/>
                </a:solidFill>
                <a:latin typeface="Helvetica Neue"/>
                <a:ea typeface="Helvetica Neue"/>
                <a:cs typeface="Helvetica Neue"/>
                <a:sym typeface="Helvetica Neue"/>
              </a:rPr>
              <a:t>Bit-Interleaved Parity</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 a single parity bit is enough for error correction, not just detection, since we know which disk has failed</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When writing data, corresponding parity bits must also be computed and written to a parity bit disk</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To recover data in a damaged disk, compute XOR of bits from other disks (including parity bit disk) </a:t>
            </a:r>
            <a:endParaRPr/>
          </a:p>
        </p:txBody>
      </p:sp>
      <p:pic>
        <p:nvPicPr>
          <p:cNvPr id="282" name="Google Shape;282;p26"/>
          <p:cNvPicPr preferRelativeResize="0"/>
          <p:nvPr/>
        </p:nvPicPr>
        <p:blipFill rotWithShape="1">
          <a:blip r:embed="rId3">
            <a:alphaModFix/>
          </a:blip>
          <a:srcRect b="45333" l="29118" r="29885" t="27537"/>
          <a:stretch/>
        </p:blipFill>
        <p:spPr>
          <a:xfrm>
            <a:off x="2422525" y="4124325"/>
            <a:ext cx="4508500" cy="2238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87" name="Shape 287"/>
        <p:cNvGrpSpPr/>
        <p:nvPr/>
      </p:nvGrpSpPr>
      <p:grpSpPr>
        <a:xfrm>
          <a:off x="0" y="0"/>
          <a:ext cx="0" cy="0"/>
          <a:chOff x="0" y="0"/>
          <a:chExt cx="0" cy="0"/>
        </a:xfrm>
      </p:grpSpPr>
      <p:sp>
        <p:nvSpPr>
          <p:cNvPr id="288" name="Google Shape;288;p2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RAID Levels (Cont.)</a:t>
            </a:r>
            <a:endParaRPr/>
          </a:p>
        </p:txBody>
      </p:sp>
      <p:sp>
        <p:nvSpPr>
          <p:cNvPr id="289" name="Google Shape;289;p27"/>
          <p:cNvSpPr txBox="1"/>
          <p:nvPr>
            <p:ph idx="1" type="body"/>
          </p:nvPr>
        </p:nvSpPr>
        <p:spPr>
          <a:xfrm>
            <a:off x="814387" y="1093787"/>
            <a:ext cx="7415212" cy="36242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Level 3</a:t>
            </a:r>
            <a:r>
              <a:rPr b="0" i="0" lang="en-US" sz="1800" u="none">
                <a:solidFill>
                  <a:srgbClr val="000099"/>
                </a:solidFill>
                <a:latin typeface="Helvetica Neue"/>
                <a:ea typeface="Helvetica Neue"/>
                <a:cs typeface="Helvetica Neue"/>
                <a:sym typeface="Helvetica Neue"/>
              </a:rPr>
              <a:t> (Cont.)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Faster data transfer than with a single disk, but fewer I/Os per second since every disk has to participate in every I/O.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Subsumes Level 2 (provides all its benefits, at lower cost). </a:t>
            </a:r>
            <a:endParaRPr b="1"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Level 4</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0" lang="en-US" sz="1800" u="none">
                <a:solidFill>
                  <a:srgbClr val="000099"/>
                </a:solidFill>
                <a:latin typeface="Helvetica Neue"/>
                <a:ea typeface="Helvetica Neue"/>
                <a:cs typeface="Helvetica Neue"/>
                <a:sym typeface="Helvetica Neue"/>
              </a:rPr>
              <a:t>Block-Interleaved Parity</a:t>
            </a:r>
            <a:r>
              <a:rPr b="0" i="0" lang="en-US" sz="1800" u="none">
                <a:solidFill>
                  <a:schemeClr val="dk1"/>
                </a:solidFill>
                <a:latin typeface="Helvetica Neue"/>
                <a:ea typeface="Helvetica Neue"/>
                <a:cs typeface="Helvetica Neue"/>
                <a:sym typeface="Helvetica Neue"/>
              </a:rPr>
              <a:t>;</a:t>
            </a:r>
            <a:r>
              <a:rPr lang="en-US"/>
              <a:t> a single parity bit is enough for error correction, not just detection, since we know which disk has failed</a:t>
            </a:r>
            <a:endParaRPr/>
          </a:p>
          <a:p>
            <a:pPr indent="-280035" lvl="1" marL="742950" rtl="0" algn="l">
              <a:spcBef>
                <a:spcPts val="630"/>
              </a:spcBef>
              <a:spcAft>
                <a:spcPts val="0"/>
              </a:spcAft>
              <a:buClr>
                <a:srgbClr val="33CC33"/>
              </a:buClr>
              <a:buSzPts val="1350"/>
              <a:buFont typeface="Arimo"/>
              <a:buChar char="●"/>
            </a:pPr>
            <a:r>
              <a:rPr lang="en-US"/>
              <a:t>When writing data, corresponding parity bits must also be computed and written to a parity bit disk</a:t>
            </a:r>
            <a:endParaRPr/>
          </a:p>
          <a:p>
            <a:pPr indent="-280035" lvl="1" marL="742950" rtl="0" algn="l">
              <a:spcBef>
                <a:spcPts val="630"/>
              </a:spcBef>
              <a:spcAft>
                <a:spcPts val="0"/>
              </a:spcAft>
              <a:buClr>
                <a:srgbClr val="33CC33"/>
              </a:buClr>
              <a:buSzPts val="1350"/>
              <a:buFont typeface="Arimo"/>
              <a:buChar char="●"/>
            </a:pPr>
            <a:r>
              <a:rPr lang="en-US"/>
              <a:t>To recover data in a damaged disk, compute XOR of bits from other disks (including parity bit disk) </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pic>
        <p:nvPicPr>
          <p:cNvPr id="290" name="Google Shape;290;p27"/>
          <p:cNvPicPr preferRelativeResize="0"/>
          <p:nvPr/>
        </p:nvPicPr>
        <p:blipFill rotWithShape="1">
          <a:blip r:embed="rId3">
            <a:alphaModFix/>
          </a:blip>
          <a:srcRect b="30035" l="29118" r="29885" t="55277"/>
          <a:stretch/>
        </p:blipFill>
        <p:spPr>
          <a:xfrm>
            <a:off x="1995487" y="4840287"/>
            <a:ext cx="5194300" cy="13954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95" name="Shape 295"/>
        <p:cNvGrpSpPr/>
        <p:nvPr/>
      </p:nvGrpSpPr>
      <p:grpSpPr>
        <a:xfrm>
          <a:off x="0" y="0"/>
          <a:ext cx="0" cy="0"/>
          <a:chOff x="0" y="0"/>
          <a:chExt cx="0" cy="0"/>
        </a:xfrm>
      </p:grpSpPr>
      <p:sp>
        <p:nvSpPr>
          <p:cNvPr id="296" name="Google Shape;296;p2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RAID Levels (Cont.)</a:t>
            </a:r>
            <a:endParaRPr/>
          </a:p>
        </p:txBody>
      </p:sp>
      <p:sp>
        <p:nvSpPr>
          <p:cNvPr id="297" name="Google Shape;297;p28"/>
          <p:cNvSpPr txBox="1"/>
          <p:nvPr>
            <p:ph idx="1" type="body"/>
          </p:nvPr>
        </p:nvSpPr>
        <p:spPr>
          <a:xfrm>
            <a:off x="814387" y="1093787"/>
            <a:ext cx="7758112" cy="48021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Level 4</a:t>
            </a:r>
            <a:r>
              <a:rPr b="0" i="0" lang="en-US" sz="1800" u="none">
                <a:solidFill>
                  <a:srgbClr val="000099"/>
                </a:solidFill>
                <a:latin typeface="Helvetica Neue"/>
                <a:ea typeface="Helvetica Neue"/>
                <a:cs typeface="Helvetica Neue"/>
                <a:sym typeface="Helvetica Neue"/>
              </a:rPr>
              <a:t> (Cont.)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Provides higher I/O rates for independent block reads than Level 3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block read goes to a single disk, so blocks stored on different disks can be read in parallel</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Provides high transfer rates for reads of multiple blocks than no-striping</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Before writing a block, parity data must be computed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Can be done by using old parity block, old value of current block and new value of current block (2 block reads + 2 block writes)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Or by recomputing the parity value using the new values of blocks corresponding to the parity block</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More efficient for writing large amounts of data sequentially</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Parity block becomes a bottleneck for independent block writes since every block write also writes to parity disk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02" name="Shape 302"/>
        <p:cNvGrpSpPr/>
        <p:nvPr/>
      </p:nvGrpSpPr>
      <p:grpSpPr>
        <a:xfrm>
          <a:off x="0" y="0"/>
          <a:ext cx="0" cy="0"/>
          <a:chOff x="0" y="0"/>
          <a:chExt cx="0" cy="0"/>
        </a:xfrm>
      </p:grpSpPr>
      <p:sp>
        <p:nvSpPr>
          <p:cNvPr id="303" name="Google Shape;303;p2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RAID Levels (Cont.)</a:t>
            </a:r>
            <a:endParaRPr/>
          </a:p>
        </p:txBody>
      </p:sp>
      <p:sp>
        <p:nvSpPr>
          <p:cNvPr id="304" name="Google Shape;304;p29"/>
          <p:cNvSpPr txBox="1"/>
          <p:nvPr>
            <p:ph idx="1" type="body"/>
          </p:nvPr>
        </p:nvSpPr>
        <p:spPr>
          <a:xfrm>
            <a:off x="814387" y="1093787"/>
            <a:ext cx="7812087" cy="14462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Level 5</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0" i="0" lang="en-US" sz="1800" u="none">
                <a:solidFill>
                  <a:srgbClr val="000099"/>
                </a:solidFill>
                <a:latin typeface="Helvetica Neue"/>
                <a:ea typeface="Helvetica Neue"/>
                <a:cs typeface="Helvetica Neue"/>
                <a:sym typeface="Helvetica Neue"/>
              </a:rPr>
              <a:t>Block-Interleaved Distributed Parity</a:t>
            </a:r>
            <a:r>
              <a:rPr b="0" i="0" lang="en-US" sz="1800" u="none">
                <a:solidFill>
                  <a:schemeClr val="dk1"/>
                </a:solidFill>
                <a:latin typeface="Helvetica Neue"/>
                <a:ea typeface="Helvetica Neue"/>
                <a:cs typeface="Helvetica Neue"/>
                <a:sym typeface="Helvetica Neue"/>
              </a:rPr>
              <a:t>; partitions data and parity among all</a:t>
            </a:r>
            <a:r>
              <a:rPr b="0" i="1" lang="en-US" sz="1800" u="none">
                <a:solidFill>
                  <a:schemeClr val="dk1"/>
                </a:solidFill>
                <a:latin typeface="Helvetica Neue"/>
                <a:ea typeface="Helvetica Neue"/>
                <a:cs typeface="Helvetica Neue"/>
                <a:sym typeface="Helvetica Neue"/>
              </a:rPr>
              <a:t> N</a:t>
            </a:r>
            <a:r>
              <a:rPr b="0" i="0" lang="en-US" sz="1800" u="none">
                <a:solidFill>
                  <a:schemeClr val="dk1"/>
                </a:solidFill>
                <a:latin typeface="Helvetica Neue"/>
                <a:ea typeface="Helvetica Neue"/>
                <a:cs typeface="Helvetica Neue"/>
                <a:sym typeface="Helvetica Neue"/>
              </a:rPr>
              <a:t> + 1 disks, rather than storing data in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disks and parity in 1 disk.</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E.g., with 5 disks, parity block for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th set of blocks is stored on disk (</a:t>
            </a:r>
            <a:r>
              <a:rPr b="0" i="1" lang="en-US" sz="1800" u="none">
                <a:solidFill>
                  <a:schemeClr val="dk1"/>
                </a:solidFill>
                <a:latin typeface="Helvetica Neue"/>
                <a:ea typeface="Helvetica Neue"/>
                <a:cs typeface="Helvetica Neue"/>
                <a:sym typeface="Helvetica Neue"/>
              </a:rPr>
              <a:t>n mod</a:t>
            </a:r>
            <a:r>
              <a:rPr b="0" i="0" lang="en-US" sz="1800" u="none">
                <a:solidFill>
                  <a:schemeClr val="dk1"/>
                </a:solidFill>
                <a:latin typeface="Helvetica Neue"/>
                <a:ea typeface="Helvetica Neue"/>
                <a:cs typeface="Helvetica Neue"/>
                <a:sym typeface="Helvetica Neue"/>
              </a:rPr>
              <a:t> 5) + 1, with the data blocks stored on the other 4 disks.</a:t>
            </a:r>
            <a:endParaRPr/>
          </a:p>
        </p:txBody>
      </p:sp>
      <p:pic>
        <p:nvPicPr>
          <p:cNvPr id="305" name="Google Shape;305;p29"/>
          <p:cNvPicPr preferRelativeResize="0"/>
          <p:nvPr/>
        </p:nvPicPr>
        <p:blipFill rotWithShape="1">
          <a:blip r:embed="rId3">
            <a:alphaModFix/>
          </a:blip>
          <a:srcRect b="15051" l="29118" r="29885" t="70372"/>
          <a:stretch/>
        </p:blipFill>
        <p:spPr>
          <a:xfrm>
            <a:off x="2536825" y="2559050"/>
            <a:ext cx="4513262" cy="1203325"/>
          </a:xfrm>
          <a:prstGeom prst="rect">
            <a:avLst/>
          </a:prstGeom>
          <a:noFill/>
          <a:ln>
            <a:noFill/>
          </a:ln>
        </p:spPr>
      </p:pic>
      <p:pic>
        <p:nvPicPr>
          <p:cNvPr descr="New PDF from Images Output.pdf" id="306" name="Google Shape;306;p29"/>
          <p:cNvPicPr preferRelativeResize="0"/>
          <p:nvPr/>
        </p:nvPicPr>
        <p:blipFill rotWithShape="1">
          <a:blip r:embed="rId4">
            <a:alphaModFix/>
          </a:blip>
          <a:srcRect b="0" l="0" r="0" t="0"/>
          <a:stretch/>
        </p:blipFill>
        <p:spPr>
          <a:xfrm>
            <a:off x="2333625" y="3808412"/>
            <a:ext cx="4965700" cy="2524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03" name="Shape 103"/>
        <p:cNvGrpSpPr/>
        <p:nvPr/>
      </p:nvGrpSpPr>
      <p:grpSpPr>
        <a:xfrm>
          <a:off x="0" y="0"/>
          <a:ext cx="0" cy="0"/>
          <a:chOff x="0" y="0"/>
          <a:chExt cx="0" cy="0"/>
        </a:xfrm>
      </p:grpSpPr>
      <p:sp>
        <p:nvSpPr>
          <p:cNvPr id="104" name="Google Shape;104;p3"/>
          <p:cNvSpPr txBox="1"/>
          <p:nvPr>
            <p:ph type="title"/>
          </p:nvPr>
        </p:nvSpPr>
        <p:spPr>
          <a:xfrm>
            <a:off x="688975" y="282575"/>
            <a:ext cx="8340725"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Classification of Physical Storage Media</a:t>
            </a:r>
            <a:endParaRPr/>
          </a:p>
        </p:txBody>
      </p:sp>
      <p:sp>
        <p:nvSpPr>
          <p:cNvPr id="105" name="Google Shape;105;p3"/>
          <p:cNvSpPr txBox="1"/>
          <p:nvPr>
            <p:ph idx="1" type="body"/>
          </p:nvPr>
        </p:nvSpPr>
        <p:spPr>
          <a:xfrm>
            <a:off x="814387" y="1193800"/>
            <a:ext cx="7188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Speed with which data can be accessed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Cost per unit of data</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Reliability</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data loss on power failure or system crash</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physical failure of the storage device</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Can differentiate storage into:</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volatile storage</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loses contents when power is switched off</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non-volatile storage</a:t>
            </a:r>
            <a:r>
              <a:rPr b="0" i="0" lang="en-US" sz="1800" u="none">
                <a:solidFill>
                  <a:schemeClr val="dk1"/>
                </a:solidFill>
                <a:latin typeface="Helvetica Neue"/>
                <a:ea typeface="Helvetica Neue"/>
                <a:cs typeface="Helvetica Neue"/>
                <a:sym typeface="Helvetica Neue"/>
              </a:rPr>
              <a:t>: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Contents persist even when power is switched off.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Includes secondary and tertiary storage, as well as batter-    backed up main-memory.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1" name="Shape 311"/>
        <p:cNvGrpSpPr/>
        <p:nvPr/>
      </p:nvGrpSpPr>
      <p:grpSpPr>
        <a:xfrm>
          <a:off x="0" y="0"/>
          <a:ext cx="0" cy="0"/>
          <a:chOff x="0" y="0"/>
          <a:chExt cx="0" cy="0"/>
        </a:xfrm>
      </p:grpSpPr>
      <p:sp>
        <p:nvSpPr>
          <p:cNvPr id="312" name="Google Shape;312;p3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RAID Levels (Cont.)</a:t>
            </a:r>
            <a:endParaRPr/>
          </a:p>
        </p:txBody>
      </p:sp>
      <p:sp>
        <p:nvSpPr>
          <p:cNvPr id="313" name="Google Shape;313;p30"/>
          <p:cNvSpPr txBox="1"/>
          <p:nvPr>
            <p:ph idx="1" type="body"/>
          </p:nvPr>
        </p:nvSpPr>
        <p:spPr>
          <a:xfrm>
            <a:off x="814387" y="1093787"/>
            <a:ext cx="7661275" cy="4903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Level 5 </a:t>
            </a:r>
            <a:r>
              <a:rPr b="0" i="0" lang="en-US" sz="1800" u="none">
                <a:solidFill>
                  <a:srgbClr val="000099"/>
                </a:solidFill>
                <a:latin typeface="Helvetica Neue"/>
                <a:ea typeface="Helvetica Neue"/>
                <a:cs typeface="Helvetica Neue"/>
                <a:sym typeface="Helvetica Neue"/>
              </a:rPr>
              <a:t>(Cont.)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Higher I/O rates than Level 4.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Block writes occur in parallel if the blocks and their parity blocks are on different disks.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Subsumes Level 4: provides same benefits, but avoids bottleneck of parity disk.</a:t>
            </a:r>
            <a:endParaRPr b="1" i="0" sz="1800" u="none">
              <a:solidFill>
                <a:schemeClr val="dk2"/>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RAID Level 6</a:t>
            </a:r>
            <a:r>
              <a:rPr b="0" i="0" lang="en-US" sz="1800" u="none">
                <a:solidFill>
                  <a:srgbClr val="000099"/>
                </a:solidFill>
                <a:latin typeface="Helvetica Neue"/>
                <a:ea typeface="Helvetica Neue"/>
                <a:cs typeface="Helvetica Neue"/>
                <a:sym typeface="Helvetica Neue"/>
              </a:rPr>
              <a:t>:</a:t>
            </a:r>
            <a:r>
              <a:rPr b="0" i="0" lang="en-US" sz="1800" u="none">
                <a:solidFill>
                  <a:schemeClr val="dk2"/>
                </a:solidFill>
                <a:latin typeface="Helvetica Neue"/>
                <a:ea typeface="Helvetica Neue"/>
                <a:cs typeface="Helvetica Neue"/>
                <a:sym typeface="Helvetica Neue"/>
              </a:rPr>
              <a:t> </a:t>
            </a:r>
            <a:r>
              <a:rPr b="0" i="0" lang="en-US" sz="1800" u="none">
                <a:solidFill>
                  <a:srgbClr val="000099"/>
                </a:solidFill>
                <a:latin typeface="Helvetica Neue"/>
                <a:ea typeface="Helvetica Neue"/>
                <a:cs typeface="Helvetica Neue"/>
                <a:sym typeface="Helvetica Neue"/>
              </a:rPr>
              <a:t>P+Q Redundancy</a:t>
            </a:r>
            <a:r>
              <a:rPr b="0" i="0" lang="en-US" sz="1800" u="none">
                <a:solidFill>
                  <a:schemeClr val="dk1"/>
                </a:solidFill>
                <a:latin typeface="Helvetica Neue"/>
                <a:ea typeface="Helvetica Neue"/>
                <a:cs typeface="Helvetica Neue"/>
                <a:sym typeface="Helvetica Neue"/>
              </a:rPr>
              <a:t> scheme; similar to Level 5, but stores extra redundant information to guard against multiple disk failures.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 Better reliability than Level 5 at a higher cost; not used as widely. </a:t>
            </a:r>
            <a:endParaRPr b="1"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1" i="0" sz="1800" u="none">
              <a:solidFill>
                <a:schemeClr val="dk1"/>
              </a:solidFill>
              <a:latin typeface="Helvetica Neue"/>
              <a:ea typeface="Helvetica Neue"/>
              <a:cs typeface="Helvetica Neue"/>
              <a:sym typeface="Helvetica Neue"/>
            </a:endParaRPr>
          </a:p>
        </p:txBody>
      </p:sp>
      <p:pic>
        <p:nvPicPr>
          <p:cNvPr id="314" name="Google Shape;314;p30"/>
          <p:cNvPicPr preferRelativeResize="0"/>
          <p:nvPr/>
        </p:nvPicPr>
        <p:blipFill rotWithShape="1">
          <a:blip r:embed="rId3">
            <a:alphaModFix/>
          </a:blip>
          <a:srcRect b="1277" l="29118" r="29885" t="85040"/>
          <a:stretch/>
        </p:blipFill>
        <p:spPr>
          <a:xfrm>
            <a:off x="1955800" y="4826000"/>
            <a:ext cx="4921250" cy="1231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19" name="Shape 319"/>
        <p:cNvGrpSpPr/>
        <p:nvPr/>
      </p:nvGrpSpPr>
      <p:grpSpPr>
        <a:xfrm>
          <a:off x="0" y="0"/>
          <a:ext cx="0" cy="0"/>
          <a:chOff x="0" y="0"/>
          <a:chExt cx="0" cy="0"/>
        </a:xfrm>
      </p:grpSpPr>
      <p:sp>
        <p:nvSpPr>
          <p:cNvPr id="320" name="Google Shape;320;p3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Choice of RAID Level</a:t>
            </a:r>
            <a:endParaRPr/>
          </a:p>
        </p:txBody>
      </p:sp>
      <p:sp>
        <p:nvSpPr>
          <p:cNvPr id="321" name="Google Shape;321;p31"/>
          <p:cNvSpPr txBox="1"/>
          <p:nvPr>
            <p:ph idx="1" type="body"/>
          </p:nvPr>
        </p:nvSpPr>
        <p:spPr>
          <a:xfrm>
            <a:off x="814387" y="1114425"/>
            <a:ext cx="72390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Factors in choosing RAID level</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rgbClr val="000099"/>
                </a:solidFill>
                <a:latin typeface="Helvetica Neue"/>
                <a:ea typeface="Helvetica Neue"/>
                <a:cs typeface="Helvetica Neue"/>
                <a:sym typeface="Helvetica Neue"/>
              </a:rPr>
              <a:t>Monetary cost</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rgbClr val="000099"/>
                </a:solidFill>
                <a:latin typeface="Helvetica Neue"/>
                <a:ea typeface="Helvetica Neue"/>
                <a:cs typeface="Helvetica Neue"/>
                <a:sym typeface="Helvetica Neue"/>
              </a:rPr>
              <a:t>Performance</a:t>
            </a:r>
            <a:r>
              <a:rPr b="0" i="0" lang="en-US" sz="1800" u="none">
                <a:solidFill>
                  <a:schemeClr val="dk1"/>
                </a:solidFill>
                <a:latin typeface="Helvetica Neue"/>
                <a:ea typeface="Helvetica Neue"/>
                <a:cs typeface="Helvetica Neue"/>
                <a:sym typeface="Helvetica Neue"/>
              </a:rPr>
              <a:t>: Number of I/O operations per second, and bandwidth during normal operation</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rgbClr val="000099"/>
                </a:solidFill>
                <a:latin typeface="Helvetica Neue"/>
                <a:ea typeface="Helvetica Neue"/>
                <a:cs typeface="Helvetica Neue"/>
                <a:sym typeface="Helvetica Neue"/>
              </a:rPr>
              <a:t>Performance during failure</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rgbClr val="000099"/>
                </a:solidFill>
                <a:latin typeface="Helvetica Neue"/>
                <a:ea typeface="Helvetica Neue"/>
                <a:cs typeface="Helvetica Neue"/>
                <a:sym typeface="Helvetica Neue"/>
              </a:rPr>
              <a:t>Performance during rebuild</a:t>
            </a:r>
            <a:r>
              <a:rPr b="0" i="0" lang="en-US" sz="1800" u="none">
                <a:solidFill>
                  <a:schemeClr val="dk1"/>
                </a:solidFill>
                <a:latin typeface="Helvetica Neue"/>
                <a:ea typeface="Helvetica Neue"/>
                <a:cs typeface="Helvetica Neue"/>
                <a:sym typeface="Helvetica Neue"/>
              </a:rPr>
              <a:t> of failed disk</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Including time taken to rebuild failed disk</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RAID 0 is used only when data safety is not important </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E.g. data can be recovered quickly from other sources</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Level 2 and 4 never used since they are subsumed by 3 and 5</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Level 3 is not used anymore since bit-striping forces single block reads to access all disks, wasting disk arm movement, which block striping (level 5) avoids</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Level 6 is rarely used since levels 1 and 5 offer adequate safety for most applications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26" name="Shape 326"/>
        <p:cNvGrpSpPr/>
        <p:nvPr/>
      </p:nvGrpSpPr>
      <p:grpSpPr>
        <a:xfrm>
          <a:off x="0" y="0"/>
          <a:ext cx="0" cy="0"/>
          <a:chOff x="0" y="0"/>
          <a:chExt cx="0" cy="0"/>
        </a:xfrm>
      </p:grpSpPr>
      <p:sp>
        <p:nvSpPr>
          <p:cNvPr id="327" name="Google Shape;327;p3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Choice of RAID Level (Cont.)</a:t>
            </a:r>
            <a:endParaRPr/>
          </a:p>
        </p:txBody>
      </p:sp>
      <p:sp>
        <p:nvSpPr>
          <p:cNvPr id="328" name="Google Shape;328;p32"/>
          <p:cNvSpPr txBox="1"/>
          <p:nvPr>
            <p:ph idx="1" type="body"/>
          </p:nvPr>
        </p:nvSpPr>
        <p:spPr>
          <a:xfrm>
            <a:off x="914400" y="1122362"/>
            <a:ext cx="7559675" cy="51292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Level 1 provides much better write performance than level 5</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Level 5 requires at least 2 block reads and 2 block writes to write a single block, whereas Level 1 only requires 2 block writes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Level 1 preferred for high update environments such as log disks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Level 1 had higher storage cost than level 5</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disk drive capacities increasing rapidly (50%/year) whereas disk access times have decreased much less (x 3 in 10 years)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I/O requirements have increased greatly, e.g. for Web servers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When enough disks have been bought to satisfy required rate of I/O, they often have spare storage capacity</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 so there is often no extra monetary cost for Level 1!</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Level 5 is preferred for applications with low update rate,</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and large amounts of data</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 Level 1 is preferred for all other applications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3" name="Shape 333"/>
        <p:cNvGrpSpPr/>
        <p:nvPr/>
      </p:nvGrpSpPr>
      <p:grpSpPr>
        <a:xfrm>
          <a:off x="0" y="0"/>
          <a:ext cx="0" cy="0"/>
          <a:chOff x="0" y="0"/>
          <a:chExt cx="0" cy="0"/>
        </a:xfrm>
      </p:grpSpPr>
      <p:sp>
        <p:nvSpPr>
          <p:cNvPr id="334" name="Google Shape;334;p3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Hardware Issues</a:t>
            </a:r>
            <a:endParaRPr/>
          </a:p>
        </p:txBody>
      </p:sp>
      <p:sp>
        <p:nvSpPr>
          <p:cNvPr id="335" name="Google Shape;335;p33"/>
          <p:cNvSpPr txBox="1"/>
          <p:nvPr>
            <p:ph idx="1" type="body"/>
          </p:nvPr>
        </p:nvSpPr>
        <p:spPr>
          <a:xfrm>
            <a:off x="976312" y="1250950"/>
            <a:ext cx="7399337" cy="4919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Software RAID</a:t>
            </a:r>
            <a:r>
              <a:rPr b="0" i="0" lang="en-US" sz="1800" u="none">
                <a:solidFill>
                  <a:schemeClr val="dk1"/>
                </a:solidFill>
                <a:latin typeface="Helvetica Neue"/>
                <a:ea typeface="Helvetica Neue"/>
                <a:cs typeface="Helvetica Neue"/>
                <a:sym typeface="Helvetica Neue"/>
              </a:rPr>
              <a:t>:  RAID implementations done entirely in software, with no special hardware support</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Hardware RAID</a:t>
            </a:r>
            <a:r>
              <a:rPr b="0" i="0" lang="en-US" sz="1800" u="none">
                <a:solidFill>
                  <a:schemeClr val="dk1"/>
                </a:solidFill>
                <a:latin typeface="Helvetica Neue"/>
                <a:ea typeface="Helvetica Neue"/>
                <a:cs typeface="Helvetica Neue"/>
                <a:sym typeface="Helvetica Neue"/>
              </a:rPr>
              <a:t>:  RAID implementations with special hardware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Use non-volatile RAM to record writes that are being executed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Beware:  power failure during write can result in corrupted disk</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E.g. failure after writing one block but before writing the second in a mirrored system</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Such corrupted data must be detected when power is restored</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Recovery from corruption is similar to recovery from failed disk</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NV-RAM helps to efficiently detected potentially corrupted blocks</a:t>
            </a:r>
            <a:endParaRPr/>
          </a:p>
          <a:p>
            <a:pPr indent="-228600" lvl="4" marL="1771650" rtl="0" algn="l">
              <a:lnSpc>
                <a:spcPct val="10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Otherwise all blocks of disk must be read and compared with mirror/parity block</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0" name="Shape 340"/>
        <p:cNvGrpSpPr/>
        <p:nvPr/>
      </p:nvGrpSpPr>
      <p:grpSpPr>
        <a:xfrm>
          <a:off x="0" y="0"/>
          <a:ext cx="0" cy="0"/>
          <a:chOff x="0" y="0"/>
          <a:chExt cx="0" cy="0"/>
        </a:xfrm>
      </p:grpSpPr>
      <p:sp>
        <p:nvSpPr>
          <p:cNvPr id="341" name="Google Shape;341;p3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Hardware Issues (Cont.)</a:t>
            </a:r>
            <a:endParaRPr/>
          </a:p>
        </p:txBody>
      </p:sp>
      <p:sp>
        <p:nvSpPr>
          <p:cNvPr id="342" name="Google Shape;342;p34"/>
          <p:cNvSpPr txBox="1"/>
          <p:nvPr>
            <p:ph idx="1" type="body"/>
          </p:nvPr>
        </p:nvSpPr>
        <p:spPr>
          <a:xfrm>
            <a:off x="511175" y="941387"/>
            <a:ext cx="8131175" cy="48609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Latent failures</a:t>
            </a:r>
            <a:r>
              <a:rPr b="0" i="0" lang="en-US" sz="1800" u="none">
                <a:solidFill>
                  <a:srgbClr val="000099"/>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data successfully written earlier gets damaged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can result in data loss even if only one disk fails</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Data scrubbing: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continually scan for latent failures, and recover from copy/parity</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Hot swapping</a:t>
            </a:r>
            <a:r>
              <a:rPr b="0" i="0" lang="en-US" sz="1800" u="none">
                <a:solidFill>
                  <a:schemeClr val="dk1"/>
                </a:solidFill>
                <a:latin typeface="Helvetica Neue"/>
                <a:ea typeface="Helvetica Neue"/>
                <a:cs typeface="Helvetica Neue"/>
                <a:sym typeface="Helvetica Neue"/>
              </a:rPr>
              <a:t>: replacement of disk while system is running, without power down</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Supported by some hardware RAID systems,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reduces time to recovery, and improves availability greatly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Many systems maintain </a:t>
            </a:r>
            <a:r>
              <a:rPr b="0" i="0" lang="en-US" sz="1800" u="none">
                <a:solidFill>
                  <a:srgbClr val="000099"/>
                </a:solidFill>
                <a:latin typeface="Helvetica Neue"/>
                <a:ea typeface="Helvetica Neue"/>
                <a:cs typeface="Helvetica Neue"/>
                <a:sym typeface="Helvetica Neue"/>
              </a:rPr>
              <a:t>spare disks</a:t>
            </a:r>
            <a:r>
              <a:rPr b="0" i="0" lang="en-US" sz="1800" u="none">
                <a:solidFill>
                  <a:schemeClr val="dk1"/>
                </a:solidFill>
                <a:latin typeface="Helvetica Neue"/>
                <a:ea typeface="Helvetica Neue"/>
                <a:cs typeface="Helvetica Neue"/>
                <a:sym typeface="Helvetica Neue"/>
              </a:rPr>
              <a:t> which are kept online, and used as replacements for failed disks immediately on detection of failure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Reduces time to recovery greatly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Many hardware RAID systems ensure that a single point of failure will not stop the functioning of the system by using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Redundant power supplies with battery backup</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Multiple controllers and multiple interconnections to guard against controller/interconnection failures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47" name="Shape 347"/>
        <p:cNvGrpSpPr/>
        <p:nvPr/>
      </p:nvGrpSpPr>
      <p:grpSpPr>
        <a:xfrm>
          <a:off x="0" y="0"/>
          <a:ext cx="0" cy="0"/>
          <a:chOff x="0" y="0"/>
          <a:chExt cx="0" cy="0"/>
        </a:xfrm>
      </p:grpSpPr>
      <p:sp>
        <p:nvSpPr>
          <p:cNvPr id="348" name="Google Shape;348;p3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Optical Disks</a:t>
            </a:r>
            <a:endParaRPr/>
          </a:p>
        </p:txBody>
      </p:sp>
      <p:sp>
        <p:nvSpPr>
          <p:cNvPr id="349" name="Google Shape;349;p35"/>
          <p:cNvSpPr txBox="1"/>
          <p:nvPr>
            <p:ph idx="1" type="body"/>
          </p:nvPr>
        </p:nvSpPr>
        <p:spPr>
          <a:xfrm>
            <a:off x="728662" y="1128712"/>
            <a:ext cx="8043862" cy="53752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Compact disk-read only memory (CD-ROM)</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Removable disks, 640 MB per disk </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Seek time about 100 msec (optical read head is heavier and slower)</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Higher latency (3000 RPM) and lower data-transfer rates (3-6 MB/s) compared to magnetic disks</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Digital Video Disk (DVD) </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DVD-5  holds 4.7 GB , and DVD-9 holds 8.5 GB </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DVD-10 and DVD-18 are double sided formats with capacities of 9.4 GB and 17 GB</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Blu-ray DVD: 27 GB (54 GB for double sided disk)</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Slow seek time, for same reasons as CD-ROM </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Record once versions (CD-R and DVD-R) are popular</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data can only be written once, and cannot be erased.</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high capacity and long lifetime; used for archival storage </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Multi-write versions (CD-RW, DVD-RW, DVD+RW and DVD-RAM) also available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54" name="Shape 354"/>
        <p:cNvGrpSpPr/>
        <p:nvPr/>
      </p:nvGrpSpPr>
      <p:grpSpPr>
        <a:xfrm>
          <a:off x="0" y="0"/>
          <a:ext cx="0" cy="0"/>
          <a:chOff x="0" y="0"/>
          <a:chExt cx="0" cy="0"/>
        </a:xfrm>
      </p:grpSpPr>
      <p:sp>
        <p:nvSpPr>
          <p:cNvPr id="355" name="Google Shape;355;p3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Magnetic Tapes</a:t>
            </a:r>
            <a:endParaRPr/>
          </a:p>
        </p:txBody>
      </p:sp>
      <p:sp>
        <p:nvSpPr>
          <p:cNvPr id="356" name="Google Shape;356;p36"/>
          <p:cNvSpPr txBox="1"/>
          <p:nvPr>
            <p:ph idx="1" type="body"/>
          </p:nvPr>
        </p:nvSpPr>
        <p:spPr>
          <a:xfrm>
            <a:off x="885825" y="1136650"/>
            <a:ext cx="7558087" cy="48307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Hold large volumes of data and provide high transfer rates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Few GB for DAT (Digital Audio Tape) format, 10-40 GB with DLT (Digital Linear Tape) format, 100 GB+ with Ultrium format, and 330 GB with Ampex helical scan format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Transfer rates from few to 10s of MB/s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Tapes are cheap, but cost of drives is very high</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Very slow access time in comparison to magnetic and optical disks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limited to sequential access.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Some formats (Accelis) provide faster seek (10s of seconds) at cost of lower capacity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Used mainly for backup, for storage of infrequently used information, and as an off-line medium for transferring information from one system to another.</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Tape jukeboxes used for very large capacity storage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Multiple petabyes (10</a:t>
            </a:r>
            <a:r>
              <a:rPr b="0" baseline="30000" i="0" lang="en-US" sz="1800" u="none">
                <a:solidFill>
                  <a:schemeClr val="dk1"/>
                </a:solidFill>
                <a:latin typeface="Helvetica Neue"/>
                <a:ea typeface="Helvetica Neue"/>
                <a:cs typeface="Helvetica Neue"/>
                <a:sym typeface="Helvetica Neue"/>
              </a:rPr>
              <a:t>15 </a:t>
            </a:r>
            <a:r>
              <a:rPr b="0" i="0" lang="en-US" sz="1800" u="none">
                <a:solidFill>
                  <a:schemeClr val="dk1"/>
                </a:solidFill>
                <a:latin typeface="Helvetica Neue"/>
                <a:ea typeface="Helvetica Neue"/>
                <a:cs typeface="Helvetica Neue"/>
                <a:sym typeface="Helvetica Neue"/>
              </a:rPr>
              <a:t>bytes)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0" name="Shape 360"/>
        <p:cNvGrpSpPr/>
        <p:nvPr/>
      </p:nvGrpSpPr>
      <p:grpSpPr>
        <a:xfrm>
          <a:off x="0" y="0"/>
          <a:ext cx="0" cy="0"/>
          <a:chOff x="0" y="0"/>
          <a:chExt cx="0" cy="0"/>
        </a:xfrm>
      </p:grpSpPr>
      <p:sp>
        <p:nvSpPr>
          <p:cNvPr id="361" name="Google Shape;361;p37"/>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File Organization, Record Organization and Storage Access</a:t>
            </a:r>
            <a:endParaRPr/>
          </a:p>
        </p:txBody>
      </p:sp>
      <p:sp>
        <p:nvSpPr>
          <p:cNvPr id="362" name="Google Shape;362;p3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240030" lvl="0" marL="342900" marR="0" rtl="0" algn="l">
              <a:spcBef>
                <a:spcPts val="0"/>
              </a:spcBef>
              <a:spcAft>
                <a:spcPts val="0"/>
              </a:spcAft>
              <a:buClr>
                <a:schemeClr val="dk2"/>
              </a:buClr>
              <a:buSzPts val="1620"/>
              <a:buFont typeface="Arial"/>
              <a:buNone/>
            </a:pPr>
            <a:r>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67" name="Shape 367"/>
        <p:cNvGrpSpPr/>
        <p:nvPr/>
      </p:nvGrpSpPr>
      <p:grpSpPr>
        <a:xfrm>
          <a:off x="0" y="0"/>
          <a:ext cx="0" cy="0"/>
          <a:chOff x="0" y="0"/>
          <a:chExt cx="0" cy="0"/>
        </a:xfrm>
      </p:grpSpPr>
      <p:sp>
        <p:nvSpPr>
          <p:cNvPr id="368" name="Google Shape;368;p3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File Organization</a:t>
            </a:r>
            <a:endParaRPr/>
          </a:p>
        </p:txBody>
      </p:sp>
      <p:sp>
        <p:nvSpPr>
          <p:cNvPr id="369" name="Google Shape;369;p38"/>
          <p:cNvSpPr txBox="1"/>
          <p:nvPr>
            <p:ph idx="1" type="body"/>
          </p:nvPr>
        </p:nvSpPr>
        <p:spPr>
          <a:xfrm>
            <a:off x="914400" y="1250950"/>
            <a:ext cx="7210425" cy="48879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database is stored as a collection of </a:t>
            </a:r>
            <a:r>
              <a:rPr b="0" i="1" lang="en-US" sz="1800" u="none">
                <a:solidFill>
                  <a:schemeClr val="dk1"/>
                </a:solidFill>
                <a:latin typeface="Helvetica Neue"/>
                <a:ea typeface="Helvetica Neue"/>
                <a:cs typeface="Helvetica Neue"/>
                <a:sym typeface="Helvetica Neue"/>
              </a:rPr>
              <a:t>files</a:t>
            </a:r>
            <a:r>
              <a:rPr b="0" i="0" lang="en-US" sz="1800" u="none">
                <a:solidFill>
                  <a:schemeClr val="dk1"/>
                </a:solidFill>
                <a:latin typeface="Helvetica Neue"/>
                <a:ea typeface="Helvetica Neue"/>
                <a:cs typeface="Helvetica Neue"/>
                <a:sym typeface="Helvetica Neue"/>
              </a:rPr>
              <a:t>.  Each file is a sequence of </a:t>
            </a:r>
            <a:r>
              <a:rPr b="0" i="1" lang="en-US" sz="1800" u="none">
                <a:solidFill>
                  <a:schemeClr val="dk1"/>
                </a:solidFill>
                <a:latin typeface="Helvetica Neue"/>
                <a:ea typeface="Helvetica Neue"/>
                <a:cs typeface="Helvetica Neue"/>
                <a:sym typeface="Helvetica Neue"/>
              </a:rPr>
              <a:t>records.  </a:t>
            </a:r>
            <a:r>
              <a:rPr b="0" i="0" lang="en-US" sz="1800" u="none">
                <a:solidFill>
                  <a:schemeClr val="dk1"/>
                </a:solidFill>
                <a:latin typeface="Helvetica Neue"/>
                <a:ea typeface="Helvetica Neue"/>
                <a:cs typeface="Helvetica Neue"/>
                <a:sym typeface="Helvetica Neue"/>
              </a:rPr>
              <a:t>A record is a sequence of fields.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One approach:</a:t>
            </a:r>
            <a:endParaRPr/>
          </a:p>
          <a:p>
            <a:pPr indent="-91440" lvl="1" marL="465137"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assume record size is fixed</a:t>
            </a:r>
            <a:endParaRPr/>
          </a:p>
          <a:p>
            <a:pPr indent="-91440" lvl="1" marL="465137"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each file has records of one particular type only </a:t>
            </a:r>
            <a:endParaRPr/>
          </a:p>
          <a:p>
            <a:pPr indent="-91440" lvl="1" marL="465137"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different files are used for different relations</a:t>
            </a:r>
            <a:endParaRPr/>
          </a:p>
          <a:p>
            <a:pPr indent="-7937" lvl="1" marL="465137"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This case is easiest to implement; will consider variable length records later.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74" name="Shape 374"/>
        <p:cNvGrpSpPr/>
        <p:nvPr/>
      </p:nvGrpSpPr>
      <p:grpSpPr>
        <a:xfrm>
          <a:off x="0" y="0"/>
          <a:ext cx="0" cy="0"/>
          <a:chOff x="0" y="0"/>
          <a:chExt cx="0" cy="0"/>
        </a:xfrm>
      </p:grpSpPr>
      <p:sp>
        <p:nvSpPr>
          <p:cNvPr id="375" name="Google Shape;375;p3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Fixed-Length Records</a:t>
            </a:r>
            <a:endParaRPr/>
          </a:p>
        </p:txBody>
      </p:sp>
      <p:sp>
        <p:nvSpPr>
          <p:cNvPr id="376" name="Google Shape;376;p39"/>
          <p:cNvSpPr txBox="1"/>
          <p:nvPr>
            <p:ph idx="1" type="body"/>
          </p:nvPr>
        </p:nvSpPr>
        <p:spPr>
          <a:xfrm>
            <a:off x="914400" y="1122362"/>
            <a:ext cx="7848600"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Simple approach:</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Store record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starting from byte </a:t>
            </a:r>
            <a:r>
              <a:rPr b="0" i="1" lang="en-US" sz="1800" u="none">
                <a:solidFill>
                  <a:schemeClr val="dk1"/>
                </a:solidFill>
                <a:latin typeface="Helvetica Neue"/>
                <a:ea typeface="Helvetica Neue"/>
                <a:cs typeface="Helvetica Neue"/>
                <a:sym typeface="Helvetica Neue"/>
              </a:rPr>
              <a:t>n * (i – </a:t>
            </a:r>
            <a:r>
              <a:rPr b="0" i="0" lang="en-US" sz="1800" u="none">
                <a:solidFill>
                  <a:schemeClr val="dk1"/>
                </a:solidFill>
                <a:latin typeface="Helvetica Neue"/>
                <a:ea typeface="Helvetica Neue"/>
                <a:cs typeface="Helvetica Neue"/>
                <a:sym typeface="Helvetica Neue"/>
              </a:rPr>
              <a:t>1), where </a:t>
            </a:r>
            <a:r>
              <a:rPr b="0" i="1" lang="en-US" sz="1800" u="none">
                <a:solidFill>
                  <a:schemeClr val="dk1"/>
                </a:solidFill>
                <a:latin typeface="Helvetica Neue"/>
                <a:ea typeface="Helvetica Neue"/>
                <a:cs typeface="Helvetica Neue"/>
                <a:sym typeface="Helvetica Neue"/>
              </a:rPr>
              <a:t>n </a:t>
            </a:r>
            <a:r>
              <a:rPr b="0" i="0" lang="en-US" sz="1800" u="none">
                <a:solidFill>
                  <a:schemeClr val="dk1"/>
                </a:solidFill>
                <a:latin typeface="Helvetica Neue"/>
                <a:ea typeface="Helvetica Neue"/>
                <a:cs typeface="Helvetica Neue"/>
                <a:sym typeface="Helvetica Neue"/>
              </a:rPr>
              <a:t>is the size of each record.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Record access is simple but records may cross blocks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Modification: do not allow records to cross block boundaries</a:t>
            </a:r>
            <a:endParaRPr/>
          </a:p>
          <a:p>
            <a:pPr indent="-228600" lvl="2" marL="1085850" rtl="0" algn="l">
              <a:lnSpc>
                <a:spcPct val="100000"/>
              </a:lnSpc>
              <a:spcBef>
                <a:spcPts val="630"/>
              </a:spcBef>
              <a:spcAft>
                <a:spcPts val="0"/>
              </a:spcAft>
              <a:buSzPts val="1350"/>
              <a:buNone/>
            </a:pPr>
            <a:r>
              <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Deletion of record </a:t>
            </a:r>
            <a:r>
              <a:rPr b="0" i="1" lang="en-US" sz="1800" u="none">
                <a:solidFill>
                  <a:schemeClr val="dk1"/>
                </a:solidFill>
                <a:latin typeface="Helvetica Neue"/>
                <a:ea typeface="Helvetica Neue"/>
                <a:cs typeface="Helvetica Neue"/>
                <a:sym typeface="Helvetica Neue"/>
              </a:rPr>
              <a:t>i: </a:t>
            </a:r>
            <a:br>
              <a:rPr b="0" i="1"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alternatives</a:t>
            </a:r>
            <a:r>
              <a:rPr b="0" i="1"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move records </a:t>
            </a:r>
            <a:r>
              <a:rPr b="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+ 1, . . .,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to </a:t>
            </a:r>
            <a:r>
              <a:rPr b="0" i="1" lang="en-US" sz="1800" u="none">
                <a:solidFill>
                  <a:schemeClr val="dk1"/>
                </a:solidFill>
                <a:latin typeface="Helvetica Neue"/>
                <a:ea typeface="Helvetica Neue"/>
                <a:cs typeface="Helvetica Neue"/>
                <a:sym typeface="Helvetica Neue"/>
              </a:rPr>
              <a:t>i, . . . , n – </a:t>
            </a:r>
            <a:r>
              <a:rPr b="0" i="0" lang="en-US" sz="1800" u="none">
                <a:solidFill>
                  <a:schemeClr val="dk1"/>
                </a:solidFill>
                <a:latin typeface="Helvetica Neue"/>
                <a:ea typeface="Helvetica Neue"/>
                <a:cs typeface="Helvetica Neue"/>
                <a:sym typeface="Helvetica Neue"/>
              </a:rPr>
              <a:t>1</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move record </a:t>
            </a:r>
            <a:r>
              <a:rPr b="0" i="1" lang="en-US" sz="1800" u="none">
                <a:solidFill>
                  <a:schemeClr val="dk1"/>
                </a:solidFill>
                <a:latin typeface="Helvetica Neue"/>
                <a:ea typeface="Helvetica Neue"/>
                <a:cs typeface="Helvetica Neue"/>
                <a:sym typeface="Helvetica Neue"/>
              </a:rPr>
              <a:t>n </a:t>
            </a:r>
            <a:r>
              <a:rPr b="0" i="0" lang="en-US" sz="1800" u="none">
                <a:solidFill>
                  <a:schemeClr val="dk1"/>
                </a:solidFill>
                <a:latin typeface="Helvetica Neue"/>
                <a:ea typeface="Helvetica Neue"/>
                <a:cs typeface="Helvetica Neue"/>
                <a:sym typeface="Helvetica Neue"/>
              </a:rPr>
              <a:t> to </a:t>
            </a:r>
            <a:r>
              <a:rPr b="0" i="1" lang="en-US" sz="1800" u="none">
                <a:solidFill>
                  <a:schemeClr val="dk1"/>
                </a:solidFill>
                <a:latin typeface="Helvetica Neue"/>
                <a:ea typeface="Helvetica Neue"/>
                <a:cs typeface="Helvetica Neue"/>
                <a:sym typeface="Helvetica Neue"/>
              </a:rPr>
              <a:t>i</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do not move records, but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link all free records on a</a:t>
            </a: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free list</a:t>
            </a:r>
            <a:endParaRPr/>
          </a:p>
        </p:txBody>
      </p:sp>
      <p:pic>
        <p:nvPicPr>
          <p:cNvPr id="377" name="Google Shape;377;p39"/>
          <p:cNvPicPr preferRelativeResize="0"/>
          <p:nvPr/>
        </p:nvPicPr>
        <p:blipFill rotWithShape="1">
          <a:blip r:embed="rId3">
            <a:alphaModFix/>
          </a:blip>
          <a:srcRect b="0" l="0" r="0" t="0"/>
          <a:stretch/>
        </p:blipFill>
        <p:spPr>
          <a:xfrm>
            <a:off x="4498975" y="3087687"/>
            <a:ext cx="4419600" cy="284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0" name="Shape 110"/>
        <p:cNvGrpSpPr/>
        <p:nvPr/>
      </p:nvGrpSpPr>
      <p:grpSpPr>
        <a:xfrm>
          <a:off x="0" y="0"/>
          <a:ext cx="0" cy="0"/>
          <a:chOff x="0" y="0"/>
          <a:chExt cx="0" cy="0"/>
        </a:xfrm>
      </p:grpSpPr>
      <p:sp>
        <p:nvSpPr>
          <p:cNvPr id="111" name="Google Shape;111;p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Physical Storage Media</a:t>
            </a:r>
            <a:endParaRPr/>
          </a:p>
        </p:txBody>
      </p:sp>
      <p:sp>
        <p:nvSpPr>
          <p:cNvPr id="112" name="Google Shape;112;p4"/>
          <p:cNvSpPr txBox="1"/>
          <p:nvPr>
            <p:ph idx="1" type="body"/>
          </p:nvPr>
        </p:nvSpPr>
        <p:spPr>
          <a:xfrm>
            <a:off x="914400" y="1250950"/>
            <a:ext cx="7342187" cy="48307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Cache</a:t>
            </a:r>
            <a:r>
              <a:rPr b="0" i="0" lang="en-US" sz="1800" u="none">
                <a:solidFill>
                  <a:schemeClr val="dk1"/>
                </a:solidFill>
                <a:latin typeface="Helvetica Neue"/>
                <a:ea typeface="Helvetica Neue"/>
                <a:cs typeface="Helvetica Neue"/>
                <a:sym typeface="Helvetica Neue"/>
              </a:rPr>
              <a:t> – fastest and most costly form of storage; volatile; managed by the computer system hardware.</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Main memory</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70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fast access (10s to 100s of nanoseconds; 1 nanosecond = 10</a:t>
            </a:r>
            <a:r>
              <a:rPr b="0" baseline="30000" i="0" lang="en-US" sz="2000" u="none">
                <a:solidFill>
                  <a:schemeClr val="dk1"/>
                </a:solidFill>
                <a:latin typeface="Helvetica Neue"/>
                <a:ea typeface="Helvetica Neue"/>
                <a:cs typeface="Helvetica Neue"/>
                <a:sym typeface="Helvetica Neue"/>
              </a:rPr>
              <a:t>–9</a:t>
            </a:r>
            <a:r>
              <a:rPr b="0" i="0" lang="en-US" sz="1800" u="none">
                <a:solidFill>
                  <a:schemeClr val="dk1"/>
                </a:solidFill>
                <a:latin typeface="Helvetica Neue"/>
                <a:ea typeface="Helvetica Neue"/>
                <a:cs typeface="Helvetica Neue"/>
                <a:sym typeface="Helvetica Neue"/>
              </a:rPr>
              <a:t> seconds)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generally too small (or too expensive) to store the entire database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capacities of up to a few Gigabytes widely used currently</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Capacities have gone up and per-byte costs have decreased steadily and rapidly  (roughly factor of 2 every 2 to 3 years)</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Volatile</a:t>
            </a:r>
            <a:r>
              <a:rPr b="0" i="0" lang="en-US" sz="1800" u="none">
                <a:solidFill>
                  <a:schemeClr val="dk1"/>
                </a:solidFill>
                <a:latin typeface="Helvetica Neue"/>
                <a:ea typeface="Helvetica Neue"/>
                <a:cs typeface="Helvetica Neue"/>
                <a:sym typeface="Helvetica Neue"/>
              </a:rPr>
              <a:t> — contents of main memory are usually lost if a power failure or system crash occurs.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2" name="Shape 382"/>
        <p:cNvGrpSpPr/>
        <p:nvPr/>
      </p:nvGrpSpPr>
      <p:grpSpPr>
        <a:xfrm>
          <a:off x="0" y="0"/>
          <a:ext cx="0" cy="0"/>
          <a:chOff x="0" y="0"/>
          <a:chExt cx="0" cy="0"/>
        </a:xfrm>
      </p:grpSpPr>
      <p:sp>
        <p:nvSpPr>
          <p:cNvPr id="383" name="Google Shape;383;p4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Deleting record 3 and compacting</a:t>
            </a:r>
            <a:endParaRPr/>
          </a:p>
        </p:txBody>
      </p:sp>
      <p:pic>
        <p:nvPicPr>
          <p:cNvPr id="384" name="Google Shape;384;p40"/>
          <p:cNvPicPr preferRelativeResize="0"/>
          <p:nvPr/>
        </p:nvPicPr>
        <p:blipFill rotWithShape="1">
          <a:blip r:embed="rId3">
            <a:alphaModFix/>
          </a:blip>
          <a:srcRect b="0" l="0" r="0" t="0"/>
          <a:stretch/>
        </p:blipFill>
        <p:spPr>
          <a:xfrm>
            <a:off x="777875" y="919162"/>
            <a:ext cx="8124825" cy="475456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89" name="Shape 389"/>
        <p:cNvGrpSpPr/>
        <p:nvPr/>
      </p:nvGrpSpPr>
      <p:grpSpPr>
        <a:xfrm>
          <a:off x="0" y="0"/>
          <a:ext cx="0" cy="0"/>
          <a:chOff x="0" y="0"/>
          <a:chExt cx="0" cy="0"/>
        </a:xfrm>
      </p:grpSpPr>
      <p:sp>
        <p:nvSpPr>
          <p:cNvPr id="390" name="Google Shape;390;p41"/>
          <p:cNvSpPr txBox="1"/>
          <p:nvPr>
            <p:ph type="title"/>
          </p:nvPr>
        </p:nvSpPr>
        <p:spPr>
          <a:xfrm>
            <a:off x="768350" y="117475"/>
            <a:ext cx="81915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Deleting record 3 and moving last record</a:t>
            </a:r>
            <a:endParaRPr/>
          </a:p>
        </p:txBody>
      </p:sp>
      <p:pic>
        <p:nvPicPr>
          <p:cNvPr id="391" name="Google Shape;391;p41"/>
          <p:cNvPicPr preferRelativeResize="0"/>
          <p:nvPr/>
        </p:nvPicPr>
        <p:blipFill rotWithShape="1">
          <a:blip r:embed="rId3">
            <a:alphaModFix/>
          </a:blip>
          <a:srcRect b="0" l="0" r="0" t="0"/>
          <a:stretch/>
        </p:blipFill>
        <p:spPr>
          <a:xfrm>
            <a:off x="722312" y="892175"/>
            <a:ext cx="7967662" cy="46624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96" name="Shape 396"/>
        <p:cNvGrpSpPr/>
        <p:nvPr/>
      </p:nvGrpSpPr>
      <p:grpSpPr>
        <a:xfrm>
          <a:off x="0" y="0"/>
          <a:ext cx="0" cy="0"/>
          <a:chOff x="0" y="0"/>
          <a:chExt cx="0" cy="0"/>
        </a:xfrm>
      </p:grpSpPr>
      <p:sp>
        <p:nvSpPr>
          <p:cNvPr id="397" name="Google Shape;397;p4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Free Lists</a:t>
            </a:r>
            <a:endParaRPr/>
          </a:p>
        </p:txBody>
      </p:sp>
      <p:sp>
        <p:nvSpPr>
          <p:cNvPr id="398" name="Google Shape;398;p42"/>
          <p:cNvSpPr txBox="1"/>
          <p:nvPr>
            <p:ph idx="1" type="body"/>
          </p:nvPr>
        </p:nvSpPr>
        <p:spPr>
          <a:xfrm>
            <a:off x="914400" y="1122362"/>
            <a:ext cx="7754937" cy="2438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Store the address of the first deleted record in the file header.</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Use this first record to store the address of the second deleted record, and so on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Can think of these stored addresses as </a:t>
            </a:r>
            <a:r>
              <a:rPr b="0" i="0" lang="en-US" sz="1800" u="none">
                <a:solidFill>
                  <a:srgbClr val="000099"/>
                </a:solidFill>
                <a:latin typeface="Helvetica Neue"/>
                <a:ea typeface="Helvetica Neue"/>
                <a:cs typeface="Helvetica Neue"/>
                <a:sym typeface="Helvetica Neue"/>
              </a:rPr>
              <a:t>pointers</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since they “point” to the location of a record.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More space efficient representation:  reuse space for normal attributes of free records to store pointers.  (No pointers stored in in-use records.)</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pic>
        <p:nvPicPr>
          <p:cNvPr id="399" name="Google Shape;399;p42"/>
          <p:cNvPicPr preferRelativeResize="0"/>
          <p:nvPr/>
        </p:nvPicPr>
        <p:blipFill rotWithShape="1">
          <a:blip r:embed="rId3">
            <a:alphaModFix/>
          </a:blip>
          <a:srcRect b="0" l="0" r="0" t="0"/>
          <a:stretch/>
        </p:blipFill>
        <p:spPr>
          <a:xfrm>
            <a:off x="1789112" y="3424237"/>
            <a:ext cx="5140325" cy="32273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04" name="Shape 404"/>
        <p:cNvGrpSpPr/>
        <p:nvPr/>
      </p:nvGrpSpPr>
      <p:grpSpPr>
        <a:xfrm>
          <a:off x="0" y="0"/>
          <a:ext cx="0" cy="0"/>
          <a:chOff x="0" y="0"/>
          <a:chExt cx="0" cy="0"/>
        </a:xfrm>
      </p:grpSpPr>
      <p:sp>
        <p:nvSpPr>
          <p:cNvPr id="405" name="Google Shape;405;p4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Variable-Length Records</a:t>
            </a:r>
            <a:endParaRPr/>
          </a:p>
        </p:txBody>
      </p:sp>
      <p:sp>
        <p:nvSpPr>
          <p:cNvPr id="406" name="Google Shape;406;p43"/>
          <p:cNvSpPr txBox="1"/>
          <p:nvPr>
            <p:ph idx="1" type="body"/>
          </p:nvPr>
        </p:nvSpPr>
        <p:spPr>
          <a:xfrm>
            <a:off x="519112" y="1236662"/>
            <a:ext cx="8062912" cy="48974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Variable-length records arise in database systems in several ways: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Storage of multiple record types in a file.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Record types that allow variable lengths for one or more fields such as strings (</a:t>
            </a:r>
            <a:r>
              <a:rPr b="1" i="0" lang="en-US" sz="1800" u="none">
                <a:solidFill>
                  <a:schemeClr val="dk1"/>
                </a:solidFill>
                <a:latin typeface="Helvetica Neue"/>
                <a:ea typeface="Helvetica Neue"/>
                <a:cs typeface="Helvetica Neue"/>
                <a:sym typeface="Helvetica Neue"/>
              </a:rPr>
              <a:t>varchar</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Record types that allow repeating fields (used in some older data models).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Attributes are stored in order</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Variable length attributes represented by fixed size (offset, length), with actual data stored after all fixed length attributes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Null values represented by null-value bitmap</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pic>
        <p:nvPicPr>
          <p:cNvPr id="407" name="Google Shape;407;p43"/>
          <p:cNvPicPr preferRelativeResize="0"/>
          <p:nvPr/>
        </p:nvPicPr>
        <p:blipFill rotWithShape="1">
          <a:blip r:embed="rId3">
            <a:alphaModFix/>
          </a:blip>
          <a:srcRect b="0" l="0" r="0" t="0"/>
          <a:stretch/>
        </p:blipFill>
        <p:spPr>
          <a:xfrm>
            <a:off x="531812" y="4849812"/>
            <a:ext cx="8220075" cy="154463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12" name="Shape 412"/>
        <p:cNvGrpSpPr/>
        <p:nvPr/>
      </p:nvGrpSpPr>
      <p:grpSpPr>
        <a:xfrm>
          <a:off x="0" y="0"/>
          <a:ext cx="0" cy="0"/>
          <a:chOff x="0" y="0"/>
          <a:chExt cx="0" cy="0"/>
        </a:xfrm>
      </p:grpSpPr>
      <p:sp>
        <p:nvSpPr>
          <p:cNvPr id="413" name="Google Shape;413;p44"/>
          <p:cNvSpPr txBox="1"/>
          <p:nvPr>
            <p:ph type="title"/>
          </p:nvPr>
        </p:nvSpPr>
        <p:spPr>
          <a:xfrm>
            <a:off x="563562" y="223837"/>
            <a:ext cx="8694737"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Variable-Length Records: Slotted Page Structure</a:t>
            </a:r>
            <a:endParaRPr/>
          </a:p>
        </p:txBody>
      </p:sp>
      <p:sp>
        <p:nvSpPr>
          <p:cNvPr id="414" name="Google Shape;414;p44"/>
          <p:cNvSpPr txBox="1"/>
          <p:nvPr>
            <p:ph idx="1" type="body"/>
          </p:nvPr>
        </p:nvSpPr>
        <p:spPr>
          <a:xfrm>
            <a:off x="914400" y="3065462"/>
            <a:ext cx="7615237" cy="3438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Slotted page</a:t>
            </a:r>
            <a:r>
              <a:rPr b="0" i="0" lang="en-US" sz="1800" u="none">
                <a:solidFill>
                  <a:schemeClr val="dk1"/>
                </a:solidFill>
                <a:latin typeface="Helvetica Neue"/>
                <a:ea typeface="Helvetica Neue"/>
                <a:cs typeface="Helvetica Neue"/>
                <a:sym typeface="Helvetica Neue"/>
              </a:rPr>
              <a:t> header contains: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number of record entries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end of free space in the block</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location and size of each record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Records can be moved around within a page to keep them contiguous with no empty space between them; entry in the header must be updated.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Pointers should not point directly to record — instead they should point to the entry for the record in header.</a:t>
            </a:r>
            <a:endParaRPr/>
          </a:p>
        </p:txBody>
      </p:sp>
      <p:pic>
        <p:nvPicPr>
          <p:cNvPr id="415" name="Google Shape;415;p44"/>
          <p:cNvPicPr preferRelativeResize="0"/>
          <p:nvPr/>
        </p:nvPicPr>
        <p:blipFill rotWithShape="1">
          <a:blip r:embed="rId3">
            <a:alphaModFix/>
          </a:blip>
          <a:srcRect b="0" l="0" r="0" t="0"/>
          <a:stretch/>
        </p:blipFill>
        <p:spPr>
          <a:xfrm>
            <a:off x="1244600" y="755650"/>
            <a:ext cx="6702425" cy="22764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20" name="Shape 420"/>
        <p:cNvGrpSpPr/>
        <p:nvPr/>
      </p:nvGrpSpPr>
      <p:grpSpPr>
        <a:xfrm>
          <a:off x="0" y="0"/>
          <a:ext cx="0" cy="0"/>
          <a:chOff x="0" y="0"/>
          <a:chExt cx="0" cy="0"/>
        </a:xfrm>
      </p:grpSpPr>
      <p:sp>
        <p:nvSpPr>
          <p:cNvPr id="421" name="Google Shape;421;p4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Organization of Records in Files</a:t>
            </a:r>
            <a:endParaRPr/>
          </a:p>
        </p:txBody>
      </p:sp>
      <p:sp>
        <p:nvSpPr>
          <p:cNvPr id="422" name="Google Shape;422;p45"/>
          <p:cNvSpPr txBox="1"/>
          <p:nvPr>
            <p:ph idx="1" type="body"/>
          </p:nvPr>
        </p:nvSpPr>
        <p:spPr>
          <a:xfrm>
            <a:off x="814387" y="1193800"/>
            <a:ext cx="6980237" cy="47720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Heap</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 record can be placed anywhere in the file where there is space</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Sequential</a:t>
            </a:r>
            <a:r>
              <a:rPr b="1" i="0" lang="en-US" sz="1800" u="none">
                <a:solidFill>
                  <a:schemeClr val="dk2"/>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store records in sequential order, based on the value of the search key of each record</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Hashing</a:t>
            </a:r>
            <a:r>
              <a:rPr b="0" i="0" lang="en-US" sz="1800" u="none">
                <a:solidFill>
                  <a:schemeClr val="dk1"/>
                </a:solidFill>
                <a:latin typeface="Helvetica Neue"/>
                <a:ea typeface="Helvetica Neue"/>
                <a:cs typeface="Helvetica Neue"/>
                <a:sym typeface="Helvetica Neue"/>
              </a:rPr>
              <a:t> – a hash function computed on some attribute of each record; the result specifies in which block of the file the record should be placed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Records of each relation may be stored in a separate file. In a  </a:t>
            </a:r>
            <a:r>
              <a:rPr b="1" i="0" lang="en-US" sz="1800" u="none">
                <a:solidFill>
                  <a:srgbClr val="000099"/>
                </a:solidFill>
                <a:latin typeface="Helvetica Neue"/>
                <a:ea typeface="Helvetica Neue"/>
                <a:cs typeface="Helvetica Neue"/>
                <a:sym typeface="Helvetica Neue"/>
              </a:rPr>
              <a:t>multitable clustering file organization</a:t>
            </a:r>
            <a:r>
              <a:rPr b="1" i="0" lang="en-US" sz="1800" u="none">
                <a:solidFill>
                  <a:schemeClr val="dk2"/>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records of several different relations can be stored in the same file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Motivation: store related records on the same block to minimize I/O</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27" name="Shape 427"/>
        <p:cNvGrpSpPr/>
        <p:nvPr/>
      </p:nvGrpSpPr>
      <p:grpSpPr>
        <a:xfrm>
          <a:off x="0" y="0"/>
          <a:ext cx="0" cy="0"/>
          <a:chOff x="0" y="0"/>
          <a:chExt cx="0" cy="0"/>
        </a:xfrm>
      </p:grpSpPr>
      <p:sp>
        <p:nvSpPr>
          <p:cNvPr id="428" name="Google Shape;428;p4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Sequential File Organization</a:t>
            </a:r>
            <a:endParaRPr/>
          </a:p>
        </p:txBody>
      </p:sp>
      <p:sp>
        <p:nvSpPr>
          <p:cNvPr id="429" name="Google Shape;429;p46"/>
          <p:cNvSpPr txBox="1"/>
          <p:nvPr>
            <p:ph idx="1" type="body"/>
          </p:nvPr>
        </p:nvSpPr>
        <p:spPr>
          <a:xfrm>
            <a:off x="814387" y="1093787"/>
            <a:ext cx="6724650" cy="1333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Suitable for applications that require sequential processing of the entire file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records in the file are ordered by a </a:t>
            </a:r>
            <a:r>
              <a:rPr b="0" i="0" lang="en-US" sz="1800" u="none">
                <a:solidFill>
                  <a:srgbClr val="000099"/>
                </a:solidFill>
                <a:latin typeface="Helvetica Neue"/>
                <a:ea typeface="Helvetica Neue"/>
                <a:cs typeface="Helvetica Neue"/>
                <a:sym typeface="Helvetica Neue"/>
              </a:rPr>
              <a:t>search-key</a:t>
            </a:r>
            <a:endParaRPr/>
          </a:p>
        </p:txBody>
      </p:sp>
      <p:pic>
        <p:nvPicPr>
          <p:cNvPr id="430" name="Google Shape;430;p46"/>
          <p:cNvPicPr preferRelativeResize="0"/>
          <p:nvPr/>
        </p:nvPicPr>
        <p:blipFill rotWithShape="1">
          <a:blip r:embed="rId3">
            <a:alphaModFix/>
          </a:blip>
          <a:srcRect b="0" l="0" r="0" t="0"/>
          <a:stretch/>
        </p:blipFill>
        <p:spPr>
          <a:xfrm>
            <a:off x="1266825" y="2212975"/>
            <a:ext cx="6430962" cy="4279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35" name="Shape 435"/>
        <p:cNvGrpSpPr/>
        <p:nvPr/>
      </p:nvGrpSpPr>
      <p:grpSpPr>
        <a:xfrm>
          <a:off x="0" y="0"/>
          <a:ext cx="0" cy="0"/>
          <a:chOff x="0" y="0"/>
          <a:chExt cx="0" cy="0"/>
        </a:xfrm>
      </p:grpSpPr>
      <p:sp>
        <p:nvSpPr>
          <p:cNvPr id="436" name="Google Shape;436;p4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Sequential File Organization (Cont.)</a:t>
            </a:r>
            <a:endParaRPr/>
          </a:p>
        </p:txBody>
      </p:sp>
      <p:sp>
        <p:nvSpPr>
          <p:cNvPr id="437" name="Google Shape;437;p47"/>
          <p:cNvSpPr txBox="1"/>
          <p:nvPr>
            <p:ph idx="1" type="body"/>
          </p:nvPr>
        </p:nvSpPr>
        <p:spPr>
          <a:xfrm>
            <a:off x="914400" y="1122362"/>
            <a:ext cx="8299450" cy="39766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Deletion – use pointer chains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Insertion –locate the position where the record is to be inserted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if there is free space insert there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if no free space, insert the record in an </a:t>
            </a:r>
            <a:r>
              <a:rPr b="0" i="0" lang="en-US" sz="1800" u="none">
                <a:solidFill>
                  <a:srgbClr val="000099"/>
                </a:solidFill>
                <a:latin typeface="Helvetica Neue"/>
                <a:ea typeface="Helvetica Neue"/>
                <a:cs typeface="Helvetica Neue"/>
                <a:sym typeface="Helvetica Neue"/>
              </a:rPr>
              <a:t>overflow block</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In either case, pointer chain must be updated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Need to reorganize the file</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from time to time to restore</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sequential order</a:t>
            </a:r>
            <a:endParaRPr/>
          </a:p>
        </p:txBody>
      </p:sp>
      <p:pic>
        <p:nvPicPr>
          <p:cNvPr id="438" name="Google Shape;438;p47"/>
          <p:cNvPicPr preferRelativeResize="0"/>
          <p:nvPr/>
        </p:nvPicPr>
        <p:blipFill rotWithShape="1">
          <a:blip r:embed="rId3">
            <a:alphaModFix/>
          </a:blip>
          <a:srcRect b="0" l="0" r="0" t="0"/>
          <a:stretch/>
        </p:blipFill>
        <p:spPr>
          <a:xfrm>
            <a:off x="4241800" y="3006725"/>
            <a:ext cx="4708525" cy="345598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43" name="Shape 443"/>
        <p:cNvGrpSpPr/>
        <p:nvPr/>
      </p:nvGrpSpPr>
      <p:grpSpPr>
        <a:xfrm>
          <a:off x="0" y="0"/>
          <a:ext cx="0" cy="0"/>
          <a:chOff x="0" y="0"/>
          <a:chExt cx="0" cy="0"/>
        </a:xfrm>
      </p:grpSpPr>
      <p:sp>
        <p:nvSpPr>
          <p:cNvPr id="444" name="Google Shape;444;p4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Multitable Clustering File Organization</a:t>
            </a:r>
            <a:endParaRPr/>
          </a:p>
        </p:txBody>
      </p:sp>
      <p:sp>
        <p:nvSpPr>
          <p:cNvPr id="445" name="Google Shape;445;p48"/>
          <p:cNvSpPr txBox="1"/>
          <p:nvPr/>
        </p:nvSpPr>
        <p:spPr>
          <a:xfrm>
            <a:off x="868362" y="1016000"/>
            <a:ext cx="6784975"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Store several relations in one file using a </a:t>
            </a:r>
            <a:r>
              <a:rPr b="1" i="0" lang="en-US" sz="1800" u="none">
                <a:solidFill>
                  <a:srgbClr val="000099"/>
                </a:solidFill>
                <a:latin typeface="Helvetica Neue"/>
                <a:ea typeface="Helvetica Neue"/>
                <a:cs typeface="Helvetica Neue"/>
                <a:sym typeface="Helvetica Neue"/>
              </a:rPr>
              <a:t>multitable clustering</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file organization</a:t>
            </a:r>
            <a:endParaRPr/>
          </a:p>
        </p:txBody>
      </p:sp>
      <p:pic>
        <p:nvPicPr>
          <p:cNvPr descr="10" id="446" name="Google Shape;446;p48"/>
          <p:cNvPicPr preferRelativeResize="0"/>
          <p:nvPr/>
        </p:nvPicPr>
        <p:blipFill rotWithShape="1">
          <a:blip r:embed="rId3">
            <a:alphaModFix/>
          </a:blip>
          <a:srcRect b="0" l="0" r="0" t="0"/>
          <a:stretch/>
        </p:blipFill>
        <p:spPr>
          <a:xfrm>
            <a:off x="3067050" y="1538287"/>
            <a:ext cx="5046662" cy="1131887"/>
          </a:xfrm>
          <a:prstGeom prst="rect">
            <a:avLst/>
          </a:prstGeom>
          <a:noFill/>
          <a:ln>
            <a:noFill/>
          </a:ln>
        </p:spPr>
      </p:pic>
      <p:pic>
        <p:nvPicPr>
          <p:cNvPr descr="10" id="447" name="Google Shape;447;p48"/>
          <p:cNvPicPr preferRelativeResize="0"/>
          <p:nvPr/>
        </p:nvPicPr>
        <p:blipFill rotWithShape="1">
          <a:blip r:embed="rId4">
            <a:alphaModFix/>
          </a:blip>
          <a:srcRect b="0" l="0" r="0" t="0"/>
          <a:stretch/>
        </p:blipFill>
        <p:spPr>
          <a:xfrm>
            <a:off x="3063875" y="2778125"/>
            <a:ext cx="5308600" cy="1527175"/>
          </a:xfrm>
          <a:prstGeom prst="rect">
            <a:avLst/>
          </a:prstGeom>
          <a:noFill/>
          <a:ln>
            <a:noFill/>
          </a:ln>
        </p:spPr>
      </p:pic>
      <p:pic>
        <p:nvPicPr>
          <p:cNvPr id="448" name="Google Shape;448;p48"/>
          <p:cNvPicPr preferRelativeResize="0"/>
          <p:nvPr/>
        </p:nvPicPr>
        <p:blipFill rotWithShape="1">
          <a:blip r:embed="rId5">
            <a:alphaModFix/>
          </a:blip>
          <a:srcRect b="0" l="0" r="0" t="0"/>
          <a:stretch/>
        </p:blipFill>
        <p:spPr>
          <a:xfrm>
            <a:off x="3116262" y="4464050"/>
            <a:ext cx="5246687" cy="2000250"/>
          </a:xfrm>
          <a:prstGeom prst="rect">
            <a:avLst/>
          </a:prstGeom>
          <a:noFill/>
          <a:ln>
            <a:noFill/>
          </a:ln>
        </p:spPr>
      </p:pic>
      <p:sp>
        <p:nvSpPr>
          <p:cNvPr id="449" name="Google Shape;449;p48"/>
          <p:cNvSpPr txBox="1"/>
          <p:nvPr/>
        </p:nvSpPr>
        <p:spPr>
          <a:xfrm>
            <a:off x="1203325" y="1895475"/>
            <a:ext cx="13398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department</a:t>
            </a:r>
            <a:endParaRPr/>
          </a:p>
        </p:txBody>
      </p:sp>
      <p:sp>
        <p:nvSpPr>
          <p:cNvPr id="450" name="Google Shape;450;p48"/>
          <p:cNvSpPr txBox="1"/>
          <p:nvPr/>
        </p:nvSpPr>
        <p:spPr>
          <a:xfrm>
            <a:off x="1263650" y="3238500"/>
            <a:ext cx="1123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instructor</a:t>
            </a:r>
            <a:endParaRPr/>
          </a:p>
        </p:txBody>
      </p:sp>
      <p:sp>
        <p:nvSpPr>
          <p:cNvPr id="451" name="Google Shape;451;p48"/>
          <p:cNvSpPr txBox="1"/>
          <p:nvPr/>
        </p:nvSpPr>
        <p:spPr>
          <a:xfrm>
            <a:off x="728662" y="4738687"/>
            <a:ext cx="220345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multitable clustering</a:t>
            </a:r>
            <a:endParaRPr/>
          </a:p>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of</a:t>
            </a:r>
            <a:r>
              <a:rPr b="0" i="1" lang="en-US" sz="1800" u="none">
                <a:solidFill>
                  <a:schemeClr val="dk1"/>
                </a:solidFill>
                <a:latin typeface="Helvetica Neue"/>
                <a:ea typeface="Helvetica Neue"/>
                <a:cs typeface="Helvetica Neue"/>
                <a:sym typeface="Helvetica Neue"/>
              </a:rPr>
              <a:t> department </a:t>
            </a:r>
            <a:r>
              <a:rPr b="0" i="0" lang="en-US" sz="1800" u="none">
                <a:solidFill>
                  <a:schemeClr val="dk1"/>
                </a:solidFill>
                <a:latin typeface="Helvetica Neue"/>
                <a:ea typeface="Helvetica Neue"/>
                <a:cs typeface="Helvetica Neue"/>
                <a:sym typeface="Helvetica Neue"/>
              </a:rPr>
              <a:t>and</a:t>
            </a:r>
            <a:r>
              <a:rPr b="0" i="1" lang="en-US" sz="1800" u="none">
                <a:solidFill>
                  <a:schemeClr val="dk1"/>
                </a:solidFill>
                <a:latin typeface="Helvetica Neue"/>
                <a:ea typeface="Helvetica Neue"/>
                <a:cs typeface="Helvetica Neue"/>
                <a:sym typeface="Helvetica Neue"/>
              </a:rPr>
              <a:t> </a:t>
            </a:r>
            <a:endParaRPr/>
          </a:p>
          <a:p>
            <a:pPr indent="0" lvl="0" marL="0" marR="0" rtl="0" algn="l">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instructor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55" name="Shape 455"/>
        <p:cNvGrpSpPr/>
        <p:nvPr/>
      </p:nvGrpSpPr>
      <p:grpSpPr>
        <a:xfrm>
          <a:off x="0" y="0"/>
          <a:ext cx="0" cy="0"/>
          <a:chOff x="0" y="0"/>
          <a:chExt cx="0" cy="0"/>
        </a:xfrm>
      </p:grpSpPr>
      <p:sp>
        <p:nvSpPr>
          <p:cNvPr id="456" name="Google Shape;456;p4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Multitable Clustering File Organization (cont.)</a:t>
            </a:r>
            <a:endParaRPr/>
          </a:p>
        </p:txBody>
      </p:sp>
      <p:sp>
        <p:nvSpPr>
          <p:cNvPr id="457" name="Google Shape;457;p49"/>
          <p:cNvSpPr txBox="1"/>
          <p:nvPr>
            <p:ph idx="1" type="body"/>
          </p:nvPr>
        </p:nvSpPr>
        <p:spPr>
          <a:xfrm>
            <a:off x="814387" y="1268412"/>
            <a:ext cx="7661275" cy="22828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good for queries involving </a:t>
            </a:r>
            <a:r>
              <a:rPr b="0" i="1" lang="en-US" sz="1800" u="none">
                <a:solidFill>
                  <a:schemeClr val="dk1"/>
                </a:solidFill>
                <a:latin typeface="Helvetica Neue"/>
                <a:ea typeface="Helvetica Neue"/>
                <a:cs typeface="Helvetica Neue"/>
                <a:sym typeface="Helvetica Neue"/>
              </a:rPr>
              <a:t>department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instructor</a:t>
            </a:r>
            <a:r>
              <a:rPr b="0" i="0" lang="en-US" sz="1800" u="none">
                <a:solidFill>
                  <a:schemeClr val="dk1"/>
                </a:solidFill>
                <a:latin typeface="Helvetica Neue"/>
                <a:ea typeface="Helvetica Neue"/>
                <a:cs typeface="Helvetica Neue"/>
                <a:sym typeface="Helvetica Neue"/>
              </a:rPr>
              <a:t>, and for queries involving one single department and its instructors</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bad for queries involving only </a:t>
            </a:r>
            <a:r>
              <a:rPr b="0" i="1" lang="en-US" sz="1800" u="none">
                <a:solidFill>
                  <a:schemeClr val="dk1"/>
                </a:solidFill>
                <a:latin typeface="Helvetica Neue"/>
                <a:ea typeface="Helvetica Neue"/>
                <a:cs typeface="Helvetica Neue"/>
                <a:sym typeface="Helvetica Neue"/>
              </a:rPr>
              <a:t>department</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results in variable size records</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Can add pointer chains to link records of a particular relation</a:t>
            </a:r>
            <a:endParaRPr/>
          </a:p>
        </p:txBody>
      </p:sp>
      <p:pic>
        <p:nvPicPr>
          <p:cNvPr id="458" name="Google Shape;458;p49"/>
          <p:cNvPicPr preferRelativeResize="0"/>
          <p:nvPr/>
        </p:nvPicPr>
        <p:blipFill rotWithShape="1">
          <a:blip r:embed="rId3">
            <a:alphaModFix/>
          </a:blip>
          <a:srcRect b="0" l="0" r="0" t="0"/>
          <a:stretch/>
        </p:blipFill>
        <p:spPr>
          <a:xfrm>
            <a:off x="1077912" y="3911600"/>
            <a:ext cx="7334250" cy="1809750"/>
          </a:xfrm>
          <a:prstGeom prst="rect">
            <a:avLst/>
          </a:prstGeom>
          <a:noFill/>
          <a:ln>
            <a:noFill/>
          </a:ln>
        </p:spPr>
      </p:pic>
      <p:sp>
        <p:nvSpPr>
          <p:cNvPr id="459" name="Google Shape;459;p49"/>
          <p:cNvSpPr/>
          <p:nvPr/>
        </p:nvSpPr>
        <p:spPr>
          <a:xfrm rot="5400000">
            <a:off x="5185568" y="1337468"/>
            <a:ext cx="136525" cy="192087"/>
          </a:xfrm>
          <a:prstGeom prst="flowChartCollat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17" name="Shape 117"/>
        <p:cNvGrpSpPr/>
        <p:nvPr/>
      </p:nvGrpSpPr>
      <p:grpSpPr>
        <a:xfrm>
          <a:off x="0" y="0"/>
          <a:ext cx="0" cy="0"/>
          <a:chOff x="0" y="0"/>
          <a:chExt cx="0" cy="0"/>
        </a:xfrm>
      </p:grpSpPr>
      <p:sp>
        <p:nvSpPr>
          <p:cNvPr id="118" name="Google Shape;118;p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Physical Storage Media (Cont.)</a:t>
            </a:r>
            <a:endParaRPr/>
          </a:p>
        </p:txBody>
      </p:sp>
      <p:sp>
        <p:nvSpPr>
          <p:cNvPr id="119" name="Google Shape;119;p5"/>
          <p:cNvSpPr txBox="1"/>
          <p:nvPr>
            <p:ph idx="1" type="body"/>
          </p:nvPr>
        </p:nvSpPr>
        <p:spPr>
          <a:xfrm>
            <a:off x="814387" y="1093787"/>
            <a:ext cx="7427912" cy="48752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Flash memory</a:t>
            </a:r>
            <a:r>
              <a:rPr b="0" i="0" lang="en-US" sz="18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Data survives power failure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Data can be written at a location only once, but location can be erased and written to again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Can support only a limited number (10K – 1M) of write/erase cycles.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Erasing of memory has to be done to an entire  bank of memory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Reads are roughly as fast as main memory</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But writes are slow (few microseconds), erase is slower</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Widely used in embedded devices such as digital cameras, phones, and USB keys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64" name="Shape 464"/>
        <p:cNvGrpSpPr/>
        <p:nvPr/>
      </p:nvGrpSpPr>
      <p:grpSpPr>
        <a:xfrm>
          <a:off x="0" y="0"/>
          <a:ext cx="0" cy="0"/>
          <a:chOff x="0" y="0"/>
          <a:chExt cx="0" cy="0"/>
        </a:xfrm>
      </p:grpSpPr>
      <p:sp>
        <p:nvSpPr>
          <p:cNvPr id="465" name="Google Shape;465;p50"/>
          <p:cNvSpPr txBox="1"/>
          <p:nvPr>
            <p:ph type="title"/>
          </p:nvPr>
        </p:nvSpPr>
        <p:spPr>
          <a:xfrm>
            <a:off x="8445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Data Dictionary Storage</a:t>
            </a:r>
            <a:endParaRPr/>
          </a:p>
        </p:txBody>
      </p:sp>
      <p:sp>
        <p:nvSpPr>
          <p:cNvPr id="466" name="Google Shape;466;p50"/>
          <p:cNvSpPr txBox="1"/>
          <p:nvPr>
            <p:ph idx="1" type="body"/>
          </p:nvPr>
        </p:nvSpPr>
        <p:spPr>
          <a:xfrm>
            <a:off x="914400" y="1779587"/>
            <a:ext cx="7280400" cy="452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Information about relations</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names of relations</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names, types and lengths of attributes of each relation</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names and definitions of views</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integrity constraints</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User and accounting information, including passwords</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Statistical and descriptive data</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number of tuples in each relation</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Physical file organization information</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How relation is stored (sequential/hash/…)</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Physical location of relation </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Information about indices (Chapter 11) </a:t>
            </a:r>
            <a:endParaRPr/>
          </a:p>
        </p:txBody>
      </p:sp>
      <p:sp>
        <p:nvSpPr>
          <p:cNvPr id="467" name="Google Shape;467;p50"/>
          <p:cNvSpPr txBox="1"/>
          <p:nvPr/>
        </p:nvSpPr>
        <p:spPr>
          <a:xfrm>
            <a:off x="914400" y="1108075"/>
            <a:ext cx="6678612" cy="641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The</a:t>
            </a:r>
            <a:r>
              <a:rPr b="0" i="0" lang="en-US" sz="1800" u="none">
                <a:solidFill>
                  <a:srgbClr val="000099"/>
                </a:solidFill>
                <a:latin typeface="Helvetica Neue"/>
                <a:ea typeface="Helvetica Neue"/>
                <a:cs typeface="Helvetica Neue"/>
                <a:sym typeface="Helvetica Neue"/>
              </a:rPr>
              <a:t> </a:t>
            </a:r>
            <a:r>
              <a:rPr b="1" i="0" lang="en-US" sz="1800" u="none">
                <a:solidFill>
                  <a:srgbClr val="000099"/>
                </a:solidFill>
                <a:latin typeface="Helvetica Neue"/>
                <a:ea typeface="Helvetica Neue"/>
                <a:cs typeface="Helvetica Neue"/>
                <a:sym typeface="Helvetica Neue"/>
              </a:rPr>
              <a:t>Data dictionary</a:t>
            </a:r>
            <a:r>
              <a:rPr b="0" i="0" lang="en-US" sz="1800" u="none">
                <a:solidFill>
                  <a:schemeClr val="dk1"/>
                </a:solidFill>
                <a:latin typeface="Helvetica Neue"/>
                <a:ea typeface="Helvetica Neue"/>
                <a:cs typeface="Helvetica Neue"/>
                <a:sym typeface="Helvetica Neue"/>
              </a:rPr>
              <a:t> (also called </a:t>
            </a:r>
            <a:r>
              <a:rPr b="1" i="0" lang="en-US" sz="1800" u="none">
                <a:solidFill>
                  <a:srgbClr val="000099"/>
                </a:solidFill>
                <a:latin typeface="Helvetica Neue"/>
                <a:ea typeface="Helvetica Neue"/>
                <a:cs typeface="Helvetica Neue"/>
                <a:sym typeface="Helvetica Neue"/>
              </a:rPr>
              <a:t>system catalog</a:t>
            </a:r>
            <a:r>
              <a:rPr b="0" i="0" lang="en-US" sz="1800" u="none">
                <a:solidFill>
                  <a:schemeClr val="dk1"/>
                </a:solidFill>
                <a:latin typeface="Helvetica Neue"/>
                <a:ea typeface="Helvetica Neue"/>
                <a:cs typeface="Helvetica Neue"/>
                <a:sym typeface="Helvetica Neue"/>
              </a:rPr>
              <a:t>) stores </a:t>
            </a:r>
            <a:r>
              <a:rPr b="1" i="0" lang="en-US" sz="1800" u="none">
                <a:solidFill>
                  <a:srgbClr val="000099"/>
                </a:solidFill>
                <a:latin typeface="Helvetica Neue"/>
                <a:ea typeface="Helvetica Neue"/>
                <a:cs typeface="Helvetica Neue"/>
                <a:sym typeface="Helvetica Neue"/>
              </a:rPr>
              <a:t>metadata</a:t>
            </a:r>
            <a:r>
              <a:rPr b="0" i="0" lang="en-US" sz="1800" u="none">
                <a:solidFill>
                  <a:schemeClr val="dk1"/>
                </a:solidFill>
                <a:latin typeface="Helvetica Neue"/>
                <a:ea typeface="Helvetica Neue"/>
                <a:cs typeface="Helvetica Neue"/>
                <a:sym typeface="Helvetica Neue"/>
              </a:rPr>
              <a:t>; that is, data about data, such as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71" name="Shape 471"/>
        <p:cNvGrpSpPr/>
        <p:nvPr/>
      </p:nvGrpSpPr>
      <p:grpSpPr>
        <a:xfrm>
          <a:off x="0" y="0"/>
          <a:ext cx="0" cy="0"/>
          <a:chOff x="0" y="0"/>
          <a:chExt cx="0" cy="0"/>
        </a:xfrm>
      </p:grpSpPr>
      <p:sp>
        <p:nvSpPr>
          <p:cNvPr id="472" name="Google Shape;472;p5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Relational Representation of System Metadata</a:t>
            </a:r>
            <a:endParaRPr/>
          </a:p>
        </p:txBody>
      </p:sp>
      <p:pic>
        <p:nvPicPr>
          <p:cNvPr id="473" name="Google Shape;473;p51"/>
          <p:cNvPicPr preferRelativeResize="0"/>
          <p:nvPr/>
        </p:nvPicPr>
        <p:blipFill rotWithShape="1">
          <a:blip r:embed="rId3">
            <a:alphaModFix/>
          </a:blip>
          <a:srcRect b="0" l="0" r="0" t="0"/>
          <a:stretch/>
        </p:blipFill>
        <p:spPr>
          <a:xfrm>
            <a:off x="2917825" y="1041400"/>
            <a:ext cx="5961062" cy="4945062"/>
          </a:xfrm>
          <a:prstGeom prst="rect">
            <a:avLst/>
          </a:prstGeom>
          <a:noFill/>
          <a:ln>
            <a:noFill/>
          </a:ln>
        </p:spPr>
      </p:pic>
      <p:sp>
        <p:nvSpPr>
          <p:cNvPr id="474" name="Google Shape;474;p51"/>
          <p:cNvSpPr txBox="1"/>
          <p:nvPr>
            <p:ph idx="1" type="body"/>
          </p:nvPr>
        </p:nvSpPr>
        <p:spPr>
          <a:xfrm>
            <a:off x="311150" y="1384300"/>
            <a:ext cx="2419350" cy="4873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Relational representation on disk</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Specialized data structures designed for efficient access, in memory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79" name="Shape 479"/>
        <p:cNvGrpSpPr/>
        <p:nvPr/>
      </p:nvGrpSpPr>
      <p:grpSpPr>
        <a:xfrm>
          <a:off x="0" y="0"/>
          <a:ext cx="0" cy="0"/>
          <a:chOff x="0" y="0"/>
          <a:chExt cx="0" cy="0"/>
        </a:xfrm>
      </p:grpSpPr>
      <p:sp>
        <p:nvSpPr>
          <p:cNvPr id="480" name="Google Shape;480;p52"/>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Storage Access</a:t>
            </a:r>
            <a:endParaRPr/>
          </a:p>
        </p:txBody>
      </p:sp>
      <p:sp>
        <p:nvSpPr>
          <p:cNvPr id="481" name="Google Shape;481;p52"/>
          <p:cNvSpPr txBox="1"/>
          <p:nvPr>
            <p:ph idx="4294967295" type="body"/>
          </p:nvPr>
        </p:nvSpPr>
        <p:spPr>
          <a:xfrm>
            <a:off x="900112" y="1150937"/>
            <a:ext cx="7197725" cy="48164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database file is partitioned into fixed-length storage units called </a:t>
            </a:r>
            <a:r>
              <a:rPr b="1" i="0" lang="en-US" sz="1800" u="none">
                <a:solidFill>
                  <a:srgbClr val="000099"/>
                </a:solidFill>
                <a:latin typeface="Helvetica Neue"/>
                <a:ea typeface="Helvetica Neue"/>
                <a:cs typeface="Helvetica Neue"/>
                <a:sym typeface="Helvetica Neue"/>
              </a:rPr>
              <a:t>blocks</a:t>
            </a:r>
            <a:r>
              <a:rPr b="0" i="0" lang="en-US" sz="1800" u="none">
                <a:solidFill>
                  <a:schemeClr val="dk1"/>
                </a:solidFill>
                <a:latin typeface="Helvetica Neue"/>
                <a:ea typeface="Helvetica Neue"/>
                <a:cs typeface="Helvetica Neue"/>
                <a:sym typeface="Helvetica Neue"/>
              </a:rPr>
              <a:t>.  Blocks are units of both storage allocation and data transfer.</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Database system seeks to minimize the number of block transfers between the disk and memory.  We can reduce the number of disk accesses by keeping as many blocks as possible in main memory.</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Buffer</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portion of main memory available to store copies of disk blocks.</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Buffer manager</a:t>
            </a:r>
            <a:r>
              <a:rPr b="0" i="0" lang="en-US" sz="1800" u="none">
                <a:solidFill>
                  <a:schemeClr val="dk1"/>
                </a:solidFill>
                <a:latin typeface="Helvetica Neue"/>
                <a:ea typeface="Helvetica Neue"/>
                <a:cs typeface="Helvetica Neue"/>
                <a:sym typeface="Helvetica Neue"/>
              </a:rPr>
              <a:t> – subsystem responsible for allocating buffer space in main memory.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86" name="Shape 486"/>
        <p:cNvGrpSpPr/>
        <p:nvPr/>
      </p:nvGrpSpPr>
      <p:grpSpPr>
        <a:xfrm>
          <a:off x="0" y="0"/>
          <a:ext cx="0" cy="0"/>
          <a:chOff x="0" y="0"/>
          <a:chExt cx="0" cy="0"/>
        </a:xfrm>
      </p:grpSpPr>
      <p:sp>
        <p:nvSpPr>
          <p:cNvPr id="487" name="Google Shape;487;p53"/>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Buffer Manager</a:t>
            </a:r>
            <a:endParaRPr/>
          </a:p>
        </p:txBody>
      </p:sp>
      <p:sp>
        <p:nvSpPr>
          <p:cNvPr id="488" name="Google Shape;488;p53"/>
          <p:cNvSpPr txBox="1"/>
          <p:nvPr>
            <p:ph idx="4294967295" type="body"/>
          </p:nvPr>
        </p:nvSpPr>
        <p:spPr>
          <a:xfrm>
            <a:off x="835025" y="1133475"/>
            <a:ext cx="7227887" cy="5026025"/>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Programs call on the buffer manager when they need a block from disk.</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If the block is already in the buffer, buffer manager returns the address of the block in main memory</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If the block is not in the buffer, the buffer manager</a:t>
            </a:r>
            <a:endParaRPr/>
          </a:p>
          <a:p>
            <a:pPr indent="-342900" lvl="2" marL="1200150" marR="0" rtl="0" algn="l">
              <a:lnSpc>
                <a:spcPct val="100000"/>
              </a:lnSpc>
              <a:spcBef>
                <a:spcPts val="630"/>
              </a:spcBef>
              <a:spcAft>
                <a:spcPts val="0"/>
              </a:spcAft>
              <a:buClr>
                <a:srgbClr val="33CC33"/>
              </a:buClr>
              <a:buSzPts val="1350"/>
              <a:buFont typeface="Arial"/>
              <a:buAutoNum type="arabicPeriod"/>
            </a:pPr>
            <a:r>
              <a:rPr b="0" i="0" lang="en-US" sz="1800" u="none" cap="none" strike="noStrike">
                <a:solidFill>
                  <a:schemeClr val="dk1"/>
                </a:solidFill>
                <a:latin typeface="Helvetica Neue"/>
                <a:ea typeface="Helvetica Neue"/>
                <a:cs typeface="Helvetica Neue"/>
                <a:sym typeface="Helvetica Neue"/>
              </a:rPr>
              <a:t>Allocates space in the buffer for the block</a:t>
            </a:r>
            <a:endParaRPr/>
          </a:p>
          <a:p>
            <a:pPr indent="-342900" lvl="3" marL="1543050" marR="0" rtl="0" algn="l">
              <a:lnSpc>
                <a:spcPct val="100000"/>
              </a:lnSpc>
              <a:spcBef>
                <a:spcPts val="630"/>
              </a:spcBef>
              <a:spcAft>
                <a:spcPts val="0"/>
              </a:spcAft>
              <a:buClr>
                <a:schemeClr val="hlink"/>
              </a:buClr>
              <a:buSzPts val="1800"/>
              <a:buFont typeface="Arial"/>
              <a:buAutoNum type="arabicPeriod"/>
            </a:pPr>
            <a:r>
              <a:rPr b="0" i="0" lang="en-US" sz="1800" u="none" cap="none" strike="noStrike">
                <a:solidFill>
                  <a:schemeClr val="dk1"/>
                </a:solidFill>
                <a:latin typeface="Helvetica Neue"/>
                <a:ea typeface="Helvetica Neue"/>
                <a:cs typeface="Helvetica Neue"/>
                <a:sym typeface="Helvetica Neue"/>
              </a:rPr>
              <a:t>Replacing (throwing out) some other block, if required, to make space for the new block.</a:t>
            </a:r>
            <a:endParaRPr/>
          </a:p>
          <a:p>
            <a:pPr indent="-342900" lvl="3" marL="1543050" marR="0" rtl="0" algn="l">
              <a:lnSpc>
                <a:spcPct val="100000"/>
              </a:lnSpc>
              <a:spcBef>
                <a:spcPts val="630"/>
              </a:spcBef>
              <a:spcAft>
                <a:spcPts val="0"/>
              </a:spcAft>
              <a:buClr>
                <a:schemeClr val="hlink"/>
              </a:buClr>
              <a:buSzPts val="1800"/>
              <a:buFont typeface="Arial"/>
              <a:buAutoNum type="arabicPeriod"/>
            </a:pPr>
            <a:r>
              <a:rPr b="0" i="0" lang="en-US" sz="1800" u="none" cap="none" strike="noStrike">
                <a:solidFill>
                  <a:schemeClr val="dk1"/>
                </a:solidFill>
                <a:latin typeface="Helvetica Neue"/>
                <a:ea typeface="Helvetica Neue"/>
                <a:cs typeface="Helvetica Neue"/>
                <a:sym typeface="Helvetica Neue"/>
              </a:rPr>
              <a:t>Replaced block written back to disk only if it was modified since the most recent time that it was written to/fetched from the disk.</a:t>
            </a:r>
            <a:endParaRPr/>
          </a:p>
          <a:p>
            <a:pPr indent="-342900" lvl="2" marL="1200150" marR="0" rtl="0" algn="l">
              <a:lnSpc>
                <a:spcPct val="100000"/>
              </a:lnSpc>
              <a:spcBef>
                <a:spcPts val="630"/>
              </a:spcBef>
              <a:spcAft>
                <a:spcPts val="0"/>
              </a:spcAft>
              <a:buClr>
                <a:srgbClr val="33CC33"/>
              </a:buClr>
              <a:buSzPts val="1350"/>
              <a:buFont typeface="Arial"/>
              <a:buAutoNum type="arabicPeriod"/>
            </a:pPr>
            <a:r>
              <a:rPr b="0" i="0" lang="en-US" sz="1800" u="none" cap="none" strike="noStrike">
                <a:solidFill>
                  <a:schemeClr val="dk1"/>
                </a:solidFill>
                <a:latin typeface="Helvetica Neue"/>
                <a:ea typeface="Helvetica Neue"/>
                <a:cs typeface="Helvetica Neue"/>
                <a:sym typeface="Helvetica Neue"/>
              </a:rPr>
              <a:t>Reads the block from the disk to the buffer, and returns the address of the block in main memory to requester.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493" name="Shape 493"/>
        <p:cNvGrpSpPr/>
        <p:nvPr/>
      </p:nvGrpSpPr>
      <p:grpSpPr>
        <a:xfrm>
          <a:off x="0" y="0"/>
          <a:ext cx="0" cy="0"/>
          <a:chOff x="0" y="0"/>
          <a:chExt cx="0" cy="0"/>
        </a:xfrm>
      </p:grpSpPr>
      <p:sp>
        <p:nvSpPr>
          <p:cNvPr id="494" name="Google Shape;494;p54"/>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Buffer-Replacement Policies</a:t>
            </a:r>
            <a:endParaRPr/>
          </a:p>
        </p:txBody>
      </p:sp>
      <p:sp>
        <p:nvSpPr>
          <p:cNvPr id="495" name="Google Shape;495;p54"/>
          <p:cNvSpPr txBox="1"/>
          <p:nvPr>
            <p:ph idx="4294967295" type="body"/>
          </p:nvPr>
        </p:nvSpPr>
        <p:spPr>
          <a:xfrm>
            <a:off x="914400" y="1122362"/>
            <a:ext cx="7380287" cy="5067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Most operating systems replace the block </a:t>
            </a:r>
            <a:r>
              <a:rPr b="1" i="0" lang="en-US" sz="1800" u="none">
                <a:solidFill>
                  <a:srgbClr val="000099"/>
                </a:solidFill>
                <a:latin typeface="Helvetica Neue"/>
                <a:ea typeface="Helvetica Neue"/>
                <a:cs typeface="Helvetica Neue"/>
                <a:sym typeface="Helvetica Neue"/>
              </a:rPr>
              <a:t>least recently used</a:t>
            </a:r>
            <a:r>
              <a:rPr b="0" i="0" lang="en-US" sz="1800" u="none">
                <a:solidFill>
                  <a:schemeClr val="dk1"/>
                </a:solidFill>
                <a:latin typeface="Helvetica Neue"/>
                <a:ea typeface="Helvetica Neue"/>
                <a:cs typeface="Helvetica Neue"/>
                <a:sym typeface="Helvetica Neue"/>
              </a:rPr>
              <a:t> (</a:t>
            </a:r>
            <a:r>
              <a:rPr b="0" i="0" lang="en-US" sz="1800" u="none">
                <a:solidFill>
                  <a:srgbClr val="000099"/>
                </a:solidFill>
                <a:latin typeface="Helvetica Neue"/>
                <a:ea typeface="Helvetica Neue"/>
                <a:cs typeface="Helvetica Neue"/>
                <a:sym typeface="Helvetica Neue"/>
              </a:rPr>
              <a:t>LRU strategy</a:t>
            </a:r>
            <a:r>
              <a:rPr b="0" i="0" lang="en-US" sz="1800" u="none">
                <a:solidFill>
                  <a:schemeClr val="dk1"/>
                </a:solidFill>
                <a:latin typeface="Helvetica Neue"/>
                <a:ea typeface="Helvetica Neue"/>
                <a:cs typeface="Helvetica Neue"/>
                <a:sym typeface="Helvetica Neue"/>
              </a:rPr>
              <a:t>)</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Idea behind LRU – use past pattern of block references as a predictor of future references</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Queries have well-defined access patterns (such as sequential scans), and a database system can use the information in a user’s query to predict future references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LRU can be a bad strategy for certain access patterns involving repeated scans of data</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For example: when computing the join of 2 relations r and s by a nested loops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for each tuple </a:t>
            </a:r>
            <a:r>
              <a:rPr b="0" i="1" lang="en-US" sz="1800" u="none" cap="none" strike="noStrike">
                <a:solidFill>
                  <a:schemeClr val="dk1"/>
                </a:solidFill>
                <a:latin typeface="Helvetica Neue"/>
                <a:ea typeface="Helvetica Neue"/>
                <a:cs typeface="Helvetica Neue"/>
                <a:sym typeface="Helvetica Neue"/>
              </a:rPr>
              <a:t>tr</a:t>
            </a:r>
            <a:r>
              <a:rPr b="0" i="0" lang="en-US" sz="1800" u="none" cap="none" strike="noStrike">
                <a:solidFill>
                  <a:schemeClr val="dk1"/>
                </a:solidFill>
                <a:latin typeface="Helvetica Neue"/>
                <a:ea typeface="Helvetica Neue"/>
                <a:cs typeface="Helvetica Neue"/>
                <a:sym typeface="Helvetica Neue"/>
              </a:rPr>
              <a:t> of </a:t>
            </a:r>
            <a:r>
              <a:rPr b="0" i="1" lang="en-US" sz="1800" u="none" cap="none" strike="noStrike">
                <a:solidFill>
                  <a:schemeClr val="dk1"/>
                </a:solidFill>
                <a:latin typeface="Helvetica Neue"/>
                <a:ea typeface="Helvetica Neue"/>
                <a:cs typeface="Helvetica Neue"/>
                <a:sym typeface="Helvetica Neue"/>
              </a:rPr>
              <a:t>r</a:t>
            </a:r>
            <a:r>
              <a:rPr b="0" i="0" lang="en-US" sz="1800" u="none" cap="none" strike="noStrike">
                <a:solidFill>
                  <a:schemeClr val="dk1"/>
                </a:solidFill>
                <a:latin typeface="Helvetica Neue"/>
                <a:ea typeface="Helvetica Neue"/>
                <a:cs typeface="Helvetica Neue"/>
                <a:sym typeface="Helvetica Neue"/>
              </a:rPr>
              <a:t> do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for each tuple </a:t>
            </a:r>
            <a:r>
              <a:rPr b="0" i="1" lang="en-US" sz="1800" u="none" cap="none" strike="noStrike">
                <a:solidFill>
                  <a:schemeClr val="dk1"/>
                </a:solidFill>
                <a:latin typeface="Helvetica Neue"/>
                <a:ea typeface="Helvetica Neue"/>
                <a:cs typeface="Helvetica Neue"/>
                <a:sym typeface="Helvetica Neue"/>
              </a:rPr>
              <a:t>ts</a:t>
            </a:r>
            <a:r>
              <a:rPr b="0" i="0" lang="en-US" sz="1800" u="none" cap="none" strike="noStrike">
                <a:solidFill>
                  <a:schemeClr val="dk1"/>
                </a:solidFill>
                <a:latin typeface="Helvetica Neue"/>
                <a:ea typeface="Helvetica Neue"/>
                <a:cs typeface="Helvetica Neue"/>
                <a:sym typeface="Helvetica Neue"/>
              </a:rPr>
              <a:t> of </a:t>
            </a:r>
            <a:r>
              <a:rPr b="0" i="1" lang="en-US" sz="1800" u="none" cap="none" strike="noStrike">
                <a:solidFill>
                  <a:schemeClr val="dk1"/>
                </a:solidFill>
                <a:latin typeface="Helvetica Neue"/>
                <a:ea typeface="Helvetica Neue"/>
                <a:cs typeface="Helvetica Neue"/>
                <a:sym typeface="Helvetica Neue"/>
              </a:rPr>
              <a:t>s</a:t>
            </a:r>
            <a:r>
              <a:rPr b="0" i="0" lang="en-US" sz="1800" u="none" cap="none" strike="noStrike">
                <a:solidFill>
                  <a:schemeClr val="dk1"/>
                </a:solidFill>
                <a:latin typeface="Helvetica Neue"/>
                <a:ea typeface="Helvetica Neue"/>
                <a:cs typeface="Helvetica Neue"/>
                <a:sym typeface="Helvetica Neue"/>
              </a:rPr>
              <a:t> do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if the tuples </a:t>
            </a:r>
            <a:r>
              <a:rPr b="0" i="1" lang="en-US" sz="1800" u="none" cap="none" strike="noStrike">
                <a:solidFill>
                  <a:schemeClr val="dk1"/>
                </a:solidFill>
                <a:latin typeface="Helvetica Neue"/>
                <a:ea typeface="Helvetica Neue"/>
                <a:cs typeface="Helvetica Neue"/>
                <a:sym typeface="Helvetica Neue"/>
              </a:rPr>
              <a:t>tr</a:t>
            </a:r>
            <a:r>
              <a:rPr b="0" i="0" lang="en-US" sz="1800" u="none" cap="none" strike="noStrike">
                <a:solidFill>
                  <a:schemeClr val="dk1"/>
                </a:solidFill>
                <a:latin typeface="Helvetica Neue"/>
                <a:ea typeface="Helvetica Neue"/>
                <a:cs typeface="Helvetica Neue"/>
                <a:sym typeface="Helvetica Neue"/>
              </a:rPr>
              <a:t> and </a:t>
            </a:r>
            <a:r>
              <a:rPr b="0" i="1" lang="en-US" sz="1800" u="none" cap="none" strike="noStrike">
                <a:solidFill>
                  <a:schemeClr val="dk1"/>
                </a:solidFill>
                <a:latin typeface="Helvetica Neue"/>
                <a:ea typeface="Helvetica Neue"/>
                <a:cs typeface="Helvetica Neue"/>
                <a:sym typeface="Helvetica Neue"/>
              </a:rPr>
              <a:t>ts</a:t>
            </a:r>
            <a:r>
              <a:rPr b="0" i="0" lang="en-US" sz="1800" u="none" cap="none" strike="noStrike">
                <a:solidFill>
                  <a:schemeClr val="dk1"/>
                </a:solidFill>
                <a:latin typeface="Helvetica Neue"/>
                <a:ea typeface="Helvetica Neue"/>
                <a:cs typeface="Helvetica Neue"/>
                <a:sym typeface="Helvetica Neue"/>
              </a:rPr>
              <a:t> match …</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Mixed strategy with hints on replacement strategy provided</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by the query optimizer is preferable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00" name="Shape 500"/>
        <p:cNvGrpSpPr/>
        <p:nvPr/>
      </p:nvGrpSpPr>
      <p:grpSpPr>
        <a:xfrm>
          <a:off x="0" y="0"/>
          <a:ext cx="0" cy="0"/>
          <a:chOff x="0" y="0"/>
          <a:chExt cx="0" cy="0"/>
        </a:xfrm>
      </p:grpSpPr>
      <p:sp>
        <p:nvSpPr>
          <p:cNvPr id="501" name="Google Shape;501;p55"/>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Buffer-Replacement Policies (Cont.)</a:t>
            </a:r>
            <a:endParaRPr/>
          </a:p>
        </p:txBody>
      </p:sp>
      <p:sp>
        <p:nvSpPr>
          <p:cNvPr id="502" name="Google Shape;502;p55"/>
          <p:cNvSpPr txBox="1"/>
          <p:nvPr>
            <p:ph idx="4294967295" type="body"/>
          </p:nvPr>
        </p:nvSpPr>
        <p:spPr>
          <a:xfrm>
            <a:off x="914400" y="1122362"/>
            <a:ext cx="7197725" cy="50196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Pinned block</a:t>
            </a:r>
            <a:r>
              <a:rPr b="0" i="0" lang="en-US" sz="1800" u="none">
                <a:solidFill>
                  <a:schemeClr val="dk1"/>
                </a:solidFill>
                <a:latin typeface="Helvetica Neue"/>
                <a:ea typeface="Helvetica Neue"/>
                <a:cs typeface="Helvetica Neue"/>
                <a:sym typeface="Helvetica Neue"/>
              </a:rPr>
              <a:t> – memory block that is not allowed to be written back to disk.</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Toss-immediate</a:t>
            </a:r>
            <a:r>
              <a:rPr b="0" i="0" lang="en-US" sz="1800" u="none">
                <a:solidFill>
                  <a:schemeClr val="dk1"/>
                </a:solidFill>
                <a:latin typeface="Helvetica Neue"/>
                <a:ea typeface="Helvetica Neue"/>
                <a:cs typeface="Helvetica Neue"/>
                <a:sym typeface="Helvetica Neue"/>
              </a:rPr>
              <a:t> strategy – frees the space occupied by a block as soon as the final tuple of that block has been processed</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Most recently used (MRU) strategy</a:t>
            </a:r>
            <a:r>
              <a:rPr b="0" i="0" lang="en-US" sz="1800" u="none">
                <a:solidFill>
                  <a:schemeClr val="dk1"/>
                </a:solidFill>
                <a:latin typeface="Helvetica Neue"/>
                <a:ea typeface="Helvetica Neue"/>
                <a:cs typeface="Helvetica Neue"/>
                <a:sym typeface="Helvetica Neue"/>
              </a:rPr>
              <a:t> –  system must pin the block currently being processed.  After the final tuple of that block has been processed, the block is unpinned, and it becomes the most recently used block.</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Buffer manager can use statistical information regarding the probability that a request will reference a particular relation</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E.g., the data dictionary is frequently accessed.  Heuristic:  keep data-dictionary blocks in main memory buffer</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Buffer managers also support </a:t>
            </a:r>
            <a:r>
              <a:rPr b="1" i="0" lang="en-US" sz="1800" u="none">
                <a:solidFill>
                  <a:srgbClr val="000099"/>
                </a:solidFill>
                <a:latin typeface="Helvetica Neue"/>
                <a:ea typeface="Helvetica Neue"/>
                <a:cs typeface="Helvetica Neue"/>
                <a:sym typeface="Helvetica Neue"/>
              </a:rPr>
              <a:t>forced output</a:t>
            </a:r>
            <a:r>
              <a:rPr b="0" i="0" lang="en-US" sz="1800" u="none">
                <a:solidFill>
                  <a:schemeClr val="dk1"/>
                </a:solidFill>
                <a:latin typeface="Helvetica Neue"/>
                <a:ea typeface="Helvetica Neue"/>
                <a:cs typeface="Helvetica Neue"/>
                <a:sym typeface="Helvetica Neue"/>
              </a:rPr>
              <a:t> of blocks for the purpose of recovery (more in Chapter 16)</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07" name="Shape 507"/>
        <p:cNvGrpSpPr/>
        <p:nvPr/>
      </p:nvGrpSpPr>
      <p:grpSpPr>
        <a:xfrm>
          <a:off x="0" y="0"/>
          <a:ext cx="0" cy="0"/>
          <a:chOff x="0" y="0"/>
          <a:chExt cx="0" cy="0"/>
        </a:xfrm>
      </p:grpSpPr>
      <p:sp>
        <p:nvSpPr>
          <p:cNvPr id="508" name="Google Shape;508;p56"/>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3200"/>
              <a:buFont typeface="Helvetica Neue"/>
              <a:buNone/>
            </a:pPr>
            <a:r>
              <a:rPr b="1" i="0" lang="en-US" sz="3200" u="none">
                <a:solidFill>
                  <a:srgbClr val="CC3300"/>
                </a:solidFill>
                <a:latin typeface="Helvetica Neue"/>
                <a:ea typeface="Helvetica Neue"/>
                <a:cs typeface="Helvetica Neue"/>
                <a:sym typeface="Helvetica Neue"/>
              </a:rPr>
              <a:t>End of Chapter 10</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13" name="Shape 513"/>
        <p:cNvGrpSpPr/>
        <p:nvPr/>
      </p:nvGrpSpPr>
      <p:grpSpPr>
        <a:xfrm>
          <a:off x="0" y="0"/>
          <a:ext cx="0" cy="0"/>
          <a:chOff x="0" y="0"/>
          <a:chExt cx="0" cy="0"/>
        </a:xfrm>
      </p:grpSpPr>
      <p:sp>
        <p:nvSpPr>
          <p:cNvPr id="514" name="Google Shape;514;p5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10.03</a:t>
            </a:r>
            <a:endParaRPr/>
          </a:p>
        </p:txBody>
      </p:sp>
      <p:pic>
        <p:nvPicPr>
          <p:cNvPr id="515" name="Google Shape;515;p57"/>
          <p:cNvPicPr preferRelativeResize="0"/>
          <p:nvPr/>
        </p:nvPicPr>
        <p:blipFill rotWithShape="1">
          <a:blip r:embed="rId3">
            <a:alphaModFix/>
          </a:blip>
          <a:srcRect b="0" l="0" r="0" t="0"/>
          <a:stretch/>
        </p:blipFill>
        <p:spPr>
          <a:xfrm>
            <a:off x="3105150" y="757237"/>
            <a:ext cx="3327400" cy="5715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20" name="Shape 520"/>
        <p:cNvGrpSpPr/>
        <p:nvPr/>
      </p:nvGrpSpPr>
      <p:grpSpPr>
        <a:xfrm>
          <a:off x="0" y="0"/>
          <a:ext cx="0" cy="0"/>
          <a:chOff x="0" y="0"/>
          <a:chExt cx="0" cy="0"/>
        </a:xfrm>
      </p:grpSpPr>
      <p:sp>
        <p:nvSpPr>
          <p:cNvPr id="521" name="Google Shape;521;p5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10.18</a:t>
            </a:r>
            <a:endParaRPr/>
          </a:p>
        </p:txBody>
      </p:sp>
      <p:pic>
        <p:nvPicPr>
          <p:cNvPr id="522" name="Google Shape;522;p58"/>
          <p:cNvPicPr preferRelativeResize="0"/>
          <p:nvPr/>
        </p:nvPicPr>
        <p:blipFill rotWithShape="1">
          <a:blip r:embed="rId3">
            <a:alphaModFix/>
          </a:blip>
          <a:srcRect b="0" l="0" r="0" t="0"/>
          <a:stretch/>
        </p:blipFill>
        <p:spPr>
          <a:xfrm>
            <a:off x="998537" y="1525587"/>
            <a:ext cx="7588250" cy="332898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27" name="Shape 527"/>
        <p:cNvGrpSpPr/>
        <p:nvPr/>
      </p:nvGrpSpPr>
      <p:grpSpPr>
        <a:xfrm>
          <a:off x="0" y="0"/>
          <a:ext cx="0" cy="0"/>
          <a:chOff x="0" y="0"/>
          <a:chExt cx="0" cy="0"/>
        </a:xfrm>
      </p:grpSpPr>
      <p:sp>
        <p:nvSpPr>
          <p:cNvPr id="528" name="Google Shape;528;p5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in-10.1</a:t>
            </a:r>
            <a:endParaRPr/>
          </a:p>
        </p:txBody>
      </p:sp>
      <p:pic>
        <p:nvPicPr>
          <p:cNvPr descr="New PDF from Images Output.pdf" id="529" name="Google Shape;529;p59"/>
          <p:cNvPicPr preferRelativeResize="0"/>
          <p:nvPr/>
        </p:nvPicPr>
        <p:blipFill rotWithShape="1">
          <a:blip r:embed="rId3">
            <a:alphaModFix/>
          </a:blip>
          <a:srcRect b="0" l="0" r="0" t="0"/>
          <a:stretch/>
        </p:blipFill>
        <p:spPr>
          <a:xfrm>
            <a:off x="2362200" y="1365250"/>
            <a:ext cx="4965700" cy="25225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24" name="Shape 124"/>
        <p:cNvGrpSpPr/>
        <p:nvPr/>
      </p:nvGrpSpPr>
      <p:grpSpPr>
        <a:xfrm>
          <a:off x="0" y="0"/>
          <a:ext cx="0" cy="0"/>
          <a:chOff x="0" y="0"/>
          <a:chExt cx="0" cy="0"/>
        </a:xfrm>
      </p:grpSpPr>
      <p:sp>
        <p:nvSpPr>
          <p:cNvPr id="125" name="Google Shape;125;p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Physical Storage Media (Cont.)</a:t>
            </a:r>
            <a:endParaRPr/>
          </a:p>
        </p:txBody>
      </p:sp>
      <p:sp>
        <p:nvSpPr>
          <p:cNvPr id="126" name="Google Shape;126;p6"/>
          <p:cNvSpPr txBox="1"/>
          <p:nvPr>
            <p:ph idx="1" type="body"/>
          </p:nvPr>
        </p:nvSpPr>
        <p:spPr>
          <a:xfrm>
            <a:off x="914400" y="1236662"/>
            <a:ext cx="7591425" cy="49228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Magnetic-disk</a:t>
            </a:r>
            <a:endParaRPr/>
          </a:p>
          <a:p>
            <a:pPr indent="-285750" lvl="1" marL="742950" rtl="0" algn="l">
              <a:lnSpc>
                <a:spcPct val="10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Data is stored on spinning disk, and read/written magnetically</a:t>
            </a:r>
            <a:endParaRPr/>
          </a:p>
          <a:p>
            <a:pPr indent="-285750" lvl="1" marL="742950" rtl="0" algn="l">
              <a:lnSpc>
                <a:spcPct val="10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Primary medium for the long-term storage of data; typically stores entire database.</a:t>
            </a:r>
            <a:endParaRPr/>
          </a:p>
          <a:p>
            <a:pPr indent="-285750" lvl="1" marL="742950" rtl="0" algn="l">
              <a:lnSpc>
                <a:spcPct val="10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Data must be moved from disk to main memory for access, and written back for storage</a:t>
            </a:r>
            <a:endParaRPr/>
          </a:p>
          <a:p>
            <a:pPr indent="-228600" lvl="2" marL="1085850" rtl="0" algn="l">
              <a:lnSpc>
                <a:spcPct val="10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Much slower access than main memory (more on this later)</a:t>
            </a:r>
            <a:endParaRPr/>
          </a:p>
          <a:p>
            <a:pPr indent="-285750" lvl="1" marL="742950" rtl="0" algn="l">
              <a:lnSpc>
                <a:spcPct val="100000"/>
              </a:lnSpc>
              <a:spcBef>
                <a:spcPts val="560"/>
              </a:spcBef>
              <a:spcAft>
                <a:spcPts val="0"/>
              </a:spcAft>
              <a:buClr>
                <a:schemeClr val="folHlink"/>
              </a:buClr>
              <a:buSzPts val="1280"/>
              <a:buFont typeface="Arial"/>
              <a:buChar char="●"/>
            </a:pPr>
            <a:r>
              <a:rPr b="1" i="0" lang="en-US" sz="1600" u="none">
                <a:solidFill>
                  <a:srgbClr val="000099"/>
                </a:solidFill>
                <a:latin typeface="Helvetica Neue"/>
                <a:ea typeface="Helvetica Neue"/>
                <a:cs typeface="Helvetica Neue"/>
                <a:sym typeface="Helvetica Neue"/>
              </a:rPr>
              <a:t>direct-access</a:t>
            </a:r>
            <a:r>
              <a:rPr b="0" i="0" lang="en-US" sz="1600" u="none">
                <a:solidFill>
                  <a:schemeClr val="dk1"/>
                </a:solidFill>
                <a:latin typeface="Helvetica Neue"/>
                <a:ea typeface="Helvetica Neue"/>
                <a:cs typeface="Helvetica Neue"/>
                <a:sym typeface="Helvetica Neue"/>
              </a:rPr>
              <a:t> –  possible to read data on disk in any order, unlike magnetic tape</a:t>
            </a:r>
            <a:endParaRPr b="0" i="0" sz="1600" u="none">
              <a:solidFill>
                <a:schemeClr val="dk2"/>
              </a:solidFill>
              <a:latin typeface="Helvetica Neue"/>
              <a:ea typeface="Helvetica Neue"/>
              <a:cs typeface="Helvetica Neue"/>
              <a:sym typeface="Helvetica Neue"/>
            </a:endParaRPr>
          </a:p>
          <a:p>
            <a:pPr indent="-285750" lvl="1" marL="742950" rtl="0" algn="l">
              <a:lnSpc>
                <a:spcPct val="10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Capacities range up to roughly 1.5 TB as of 2009</a:t>
            </a:r>
            <a:endParaRPr/>
          </a:p>
          <a:p>
            <a:pPr indent="-228600" lvl="2" marL="1085850" rtl="0" algn="l">
              <a:lnSpc>
                <a:spcPct val="10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Much larger capacity and cost/byte than main memory/flash memory</a:t>
            </a:r>
            <a:endParaRPr/>
          </a:p>
          <a:p>
            <a:pPr indent="-228600" lvl="2" marL="1085850" rtl="0" algn="l">
              <a:lnSpc>
                <a:spcPct val="10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Growing constantly and rapidly with technology improvements (factor of 2 to 3 every 2 years)</a:t>
            </a:r>
            <a:endParaRPr/>
          </a:p>
          <a:p>
            <a:pPr indent="-285750" lvl="1" marL="742950" rtl="0" algn="l">
              <a:lnSpc>
                <a:spcPct val="100000"/>
              </a:lnSpc>
              <a:spcBef>
                <a:spcPts val="560"/>
              </a:spcBef>
              <a:spcAft>
                <a:spcPts val="0"/>
              </a:spcAft>
              <a:buClr>
                <a:schemeClr val="folHlink"/>
              </a:buClr>
              <a:buSzPts val="1280"/>
              <a:buFont typeface="Arial"/>
              <a:buChar char="●"/>
            </a:pPr>
            <a:r>
              <a:rPr b="0" i="0" lang="en-US" sz="1600" u="none">
                <a:solidFill>
                  <a:schemeClr val="dk1"/>
                </a:solidFill>
                <a:latin typeface="Helvetica Neue"/>
                <a:ea typeface="Helvetica Neue"/>
                <a:cs typeface="Helvetica Neue"/>
                <a:sym typeface="Helvetica Neue"/>
              </a:rPr>
              <a:t>Survives power failures and system crashes</a:t>
            </a:r>
            <a:endParaRPr/>
          </a:p>
          <a:p>
            <a:pPr indent="-228600" lvl="2" marL="1085850" rtl="0" algn="l">
              <a:lnSpc>
                <a:spcPct val="100000"/>
              </a:lnSpc>
              <a:spcBef>
                <a:spcPts val="560"/>
              </a:spcBef>
              <a:spcAft>
                <a:spcPts val="0"/>
              </a:spcAft>
              <a:buClr>
                <a:srgbClr val="33CC33"/>
              </a:buClr>
              <a:buSzPts val="1200"/>
              <a:buFont typeface="Arimo"/>
              <a:buChar char="4"/>
            </a:pPr>
            <a:r>
              <a:rPr b="0" i="0" lang="en-US" sz="1600" u="none">
                <a:solidFill>
                  <a:schemeClr val="dk1"/>
                </a:solidFill>
                <a:latin typeface="Helvetica Neue"/>
                <a:ea typeface="Helvetica Neue"/>
                <a:cs typeface="Helvetica Neue"/>
                <a:sym typeface="Helvetica Neue"/>
              </a:rPr>
              <a:t>disk failure can destroy data, but is rare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1" name="Shape 131"/>
        <p:cNvGrpSpPr/>
        <p:nvPr/>
      </p:nvGrpSpPr>
      <p:grpSpPr>
        <a:xfrm>
          <a:off x="0" y="0"/>
          <a:ext cx="0" cy="0"/>
          <a:chOff x="0" y="0"/>
          <a:chExt cx="0" cy="0"/>
        </a:xfrm>
      </p:grpSpPr>
      <p:sp>
        <p:nvSpPr>
          <p:cNvPr id="132" name="Google Shape;132;p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Physical Storage Media (Cont.)</a:t>
            </a:r>
            <a:endParaRPr/>
          </a:p>
        </p:txBody>
      </p:sp>
      <p:sp>
        <p:nvSpPr>
          <p:cNvPr id="133" name="Google Shape;133;p7"/>
          <p:cNvSpPr txBox="1"/>
          <p:nvPr>
            <p:ph idx="1" type="body"/>
          </p:nvPr>
        </p:nvSpPr>
        <p:spPr>
          <a:xfrm>
            <a:off x="814387" y="1093787"/>
            <a:ext cx="7165975" cy="48482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Optical storage</a:t>
            </a:r>
            <a:r>
              <a:rPr b="0" i="0" lang="en-US" sz="1800" u="none">
                <a:solidFill>
                  <a:schemeClr val="dk1"/>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non-volatile, data is read optically from a spinning disk using a laser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CD-ROM (640 MB) and DVD (4.7 to 17 GB) most popular forms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Blu-ray disks: 27 GB to 54 GB</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Write-one, read-many (WORM) optical disks used for archival storage (CD-R, DVD-R, DVD+R)</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Multiple write versions also available (CD-RW, DVD-RW, DVD+RW, and DVD-RAM)</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Reads and writes are slower than with magnetic disk </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Juke-box</a:t>
            </a:r>
            <a:r>
              <a:rPr b="0" i="0" lang="en-US" sz="1800" u="none">
                <a:solidFill>
                  <a:schemeClr val="dk1"/>
                </a:solidFill>
                <a:latin typeface="Helvetica Neue"/>
                <a:ea typeface="Helvetica Neue"/>
                <a:cs typeface="Helvetica Neue"/>
                <a:sym typeface="Helvetica Neue"/>
              </a:rPr>
              <a:t> systems, with large numbers of removable disks, a few drives, and a mechanism for automatic loading/unloading of disks available for storing large volumes of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38" name="Shape 138"/>
        <p:cNvGrpSpPr/>
        <p:nvPr/>
      </p:nvGrpSpPr>
      <p:grpSpPr>
        <a:xfrm>
          <a:off x="0" y="0"/>
          <a:ext cx="0" cy="0"/>
          <a:chOff x="0" y="0"/>
          <a:chExt cx="0" cy="0"/>
        </a:xfrm>
      </p:grpSpPr>
      <p:sp>
        <p:nvSpPr>
          <p:cNvPr id="139" name="Google Shape;139;p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Physical Storage Media (Cont.)</a:t>
            </a:r>
            <a:endParaRPr/>
          </a:p>
        </p:txBody>
      </p:sp>
      <p:sp>
        <p:nvSpPr>
          <p:cNvPr id="140" name="Google Shape;140;p8"/>
          <p:cNvSpPr txBox="1"/>
          <p:nvPr>
            <p:ph idx="1" type="body"/>
          </p:nvPr>
        </p:nvSpPr>
        <p:spPr>
          <a:xfrm>
            <a:off x="914400" y="1122362"/>
            <a:ext cx="7137400" cy="49466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Tape storage</a:t>
            </a:r>
            <a:r>
              <a:rPr b="0" i="0" lang="en-US" sz="1800" u="none">
                <a:solidFill>
                  <a:schemeClr val="dk2"/>
                </a:solidFill>
                <a:latin typeface="Helvetica Neue"/>
                <a:ea typeface="Helvetica Neue"/>
                <a:cs typeface="Helvetica Neue"/>
                <a:sym typeface="Helvetica Neue"/>
              </a:rPr>
              <a:t>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non-volatile, used primarily for backup (to recover from disk failure), and for archival data</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sequential-access</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much slower than disk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very high capacity (40 to 300 GB tapes available)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tape can be removed from drive ⇒ storage costs much cheaper than disk, but drives are expensive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Tape jukeboxes available for storing massive amounts of data </a:t>
            </a:r>
            <a:endParaRPr/>
          </a:p>
          <a:p>
            <a:pPr indent="-228600" lvl="2" marL="1085850" rtl="0" algn="l">
              <a:lnSpc>
                <a:spcPct val="100000"/>
              </a:lnSpc>
              <a:spcBef>
                <a:spcPts val="70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hundreds of terabytes (1 terabyte = 10</a:t>
            </a:r>
            <a:r>
              <a:rPr b="0" baseline="30000" i="0" lang="en-US" sz="2000" u="none">
                <a:solidFill>
                  <a:schemeClr val="dk1"/>
                </a:solidFill>
                <a:latin typeface="Helvetica Neue"/>
                <a:ea typeface="Helvetica Neue"/>
                <a:cs typeface="Helvetica Neue"/>
                <a:sym typeface="Helvetica Neue"/>
              </a:rPr>
              <a:t>9 </a:t>
            </a:r>
            <a:r>
              <a:rPr b="0" i="0" lang="en-US" sz="1800" u="none">
                <a:solidFill>
                  <a:schemeClr val="dk1"/>
                </a:solidFill>
                <a:latin typeface="Helvetica Neue"/>
                <a:ea typeface="Helvetica Neue"/>
                <a:cs typeface="Helvetica Neue"/>
                <a:sym typeface="Helvetica Neue"/>
              </a:rPr>
              <a:t>bytes) to even multiple </a:t>
            </a:r>
            <a:r>
              <a:rPr b="1" i="0" lang="en-US" sz="1800" u="none">
                <a:solidFill>
                  <a:srgbClr val="000099"/>
                </a:solidFill>
                <a:latin typeface="Helvetica Neue"/>
                <a:ea typeface="Helvetica Neue"/>
                <a:cs typeface="Helvetica Neue"/>
                <a:sym typeface="Helvetica Neue"/>
              </a:rPr>
              <a:t>petabytes</a:t>
            </a:r>
            <a:r>
              <a:rPr b="0" i="0" lang="en-US" sz="1800" u="none">
                <a:solidFill>
                  <a:schemeClr val="dk1"/>
                </a:solidFill>
                <a:latin typeface="Helvetica Neue"/>
                <a:ea typeface="Helvetica Neue"/>
                <a:cs typeface="Helvetica Neue"/>
                <a:sym typeface="Helvetica Neue"/>
              </a:rPr>
              <a:t> (1 petabyte = 10</a:t>
            </a:r>
            <a:r>
              <a:rPr b="0" baseline="30000" i="0" lang="en-US" sz="2000" u="none">
                <a:solidFill>
                  <a:schemeClr val="dk1"/>
                </a:solidFill>
                <a:latin typeface="Helvetica Neue"/>
                <a:ea typeface="Helvetica Neue"/>
                <a:cs typeface="Helvetica Neue"/>
                <a:sym typeface="Helvetica Neue"/>
              </a:rPr>
              <a:t>12</a:t>
            </a:r>
            <a:r>
              <a:rPr b="0" i="0" lang="en-US" sz="1800" u="none">
                <a:solidFill>
                  <a:schemeClr val="dk1"/>
                </a:solidFill>
                <a:latin typeface="Helvetica Neue"/>
                <a:ea typeface="Helvetica Neue"/>
                <a:cs typeface="Helvetica Neue"/>
                <a:sym typeface="Helvetica Neue"/>
              </a:rPr>
              <a:t> bytes)</a:t>
            </a:r>
            <a:endParaRPr b="0" baseline="30000" i="0" sz="2000" u="none">
              <a:solidFill>
                <a:schemeClr val="dk1"/>
              </a:solidFill>
              <a:latin typeface="Helvetica Neue"/>
              <a:ea typeface="Helvetica Neue"/>
              <a:cs typeface="Helvetica Neue"/>
              <a:sym typeface="Helvetica Neue"/>
            </a:endParaRPr>
          </a:p>
          <a:p>
            <a:pPr indent="-228600" lvl="0" marL="342900" rtl="0" algn="l">
              <a:spcBef>
                <a:spcPts val="700"/>
              </a:spcBef>
              <a:spcAft>
                <a:spcPts val="0"/>
              </a:spcAft>
              <a:buSzPts val="1800"/>
              <a:buNone/>
            </a:pPr>
            <a:r>
              <a:t/>
            </a:r>
            <a:endParaRPr b="0" baseline="30000" i="0" sz="2000" u="none">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45" name="Shape 145"/>
        <p:cNvGrpSpPr/>
        <p:nvPr/>
      </p:nvGrpSpPr>
      <p:grpSpPr>
        <a:xfrm>
          <a:off x="0" y="0"/>
          <a:ext cx="0" cy="0"/>
          <a:chOff x="0" y="0"/>
          <a:chExt cx="0" cy="0"/>
        </a:xfrm>
      </p:grpSpPr>
      <p:sp>
        <p:nvSpPr>
          <p:cNvPr id="146" name="Google Shape;146;p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Storage Hierarchy</a:t>
            </a:r>
            <a:endParaRPr/>
          </a:p>
        </p:txBody>
      </p:sp>
      <p:pic>
        <p:nvPicPr>
          <p:cNvPr id="147" name="Google Shape;147;p9"/>
          <p:cNvPicPr preferRelativeResize="0"/>
          <p:nvPr/>
        </p:nvPicPr>
        <p:blipFill rotWithShape="1">
          <a:blip r:embed="rId3">
            <a:alphaModFix/>
          </a:blip>
          <a:srcRect b="0" l="0" r="0" t="0"/>
          <a:stretch/>
        </p:blipFill>
        <p:spPr>
          <a:xfrm>
            <a:off x="1530350" y="866775"/>
            <a:ext cx="6337300" cy="53768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2009-12-21T15:40:22Z</dcterms:created>
  <dc:creator>Silberschatz, Korth and Sudarshan</dc:creator>
</cp:coreProperties>
</file>

<file path=docProps/custom.xml><?xml version="1.0" encoding="utf-8"?>
<Properties xmlns="http://schemas.openxmlformats.org/officeDocument/2006/custom-properties" xmlns:vt="http://schemas.openxmlformats.org/officeDocument/2006/docPropsVTypes"/>
</file>