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Comfortaa Light"/>
      <p:regular r:id="rId12"/>
      <p:bold r:id="rId13"/>
    </p:embeddedFont>
    <p:embeddedFont>
      <p:font typeface="Economica"/>
      <p:regular r:id="rId14"/>
      <p:bold r:id="rId15"/>
      <p:italic r:id="rId16"/>
      <p:boldItalic r:id="rId17"/>
    </p:embeddedFont>
    <p:embeddedFont>
      <p:font typeface="Roboto"/>
      <p:regular r:id="rId18"/>
      <p:bold r:id="rId19"/>
      <p:italic r:id="rId20"/>
      <p:boldItalic r:id="rId21"/>
    </p:embeddedFont>
    <p:embeddedFont>
      <p:font typeface="Open Sans SemiBold"/>
      <p:regular r:id="rId22"/>
      <p:bold r:id="rId23"/>
      <p:italic r:id="rId24"/>
      <p:boldItalic r:id="rId25"/>
    </p:embeddedFont>
    <p:embeddedFont>
      <p:font typeface="Della Respira"/>
      <p:regular r:id="rId26"/>
    </p:embeddedFont>
    <p:embeddedFont>
      <p:font typeface="Open Sans Ligh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penSansSemiBold-regular.fntdata"/><Relationship Id="rId21" Type="http://schemas.openxmlformats.org/officeDocument/2006/relationships/font" Target="fonts/Roboto-boldItalic.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ellaRespira-regular.fntdata"/><Relationship Id="rId25" Type="http://schemas.openxmlformats.org/officeDocument/2006/relationships/font" Target="fonts/OpenSansSemiBold-boldItalic.fntdata"/><Relationship Id="rId28" Type="http://schemas.openxmlformats.org/officeDocument/2006/relationships/font" Target="fonts/OpenSansLight-bold.fntdata"/><Relationship Id="rId27" Type="http://schemas.openxmlformats.org/officeDocument/2006/relationships/font" Target="fonts/OpenSa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Ligh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font" Target="fonts/ComfortaaLight-bold.fntdata"/><Relationship Id="rId12" Type="http://schemas.openxmlformats.org/officeDocument/2006/relationships/font" Target="fonts/ComfortaaLight-regular.fntdata"/><Relationship Id="rId34" Type="http://schemas.openxmlformats.org/officeDocument/2006/relationships/font" Target="fonts/OpenSans-boldItalic.fntdata"/><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9cd12c9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9cd12c9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9cd12c93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9cd12c93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9cd12c93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9cd12c93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rotWithShape="1">
          <a:blip r:embed="rId3">
            <a:alphaModFix/>
          </a:blip>
          <a:srcRect b="6794" l="0" r="0" t="0"/>
          <a:stretch/>
        </p:blipFill>
        <p:spPr>
          <a:xfrm>
            <a:off x="0" y="0"/>
            <a:ext cx="9144001" cy="5143501"/>
          </a:xfrm>
          <a:prstGeom prst="rect">
            <a:avLst/>
          </a:prstGeom>
          <a:noFill/>
          <a:ln>
            <a:noFill/>
          </a:ln>
        </p:spPr>
      </p:pic>
      <p:sp>
        <p:nvSpPr>
          <p:cNvPr id="63" name="Google Shape;63;p13"/>
          <p:cNvSpPr txBox="1"/>
          <p:nvPr>
            <p:ph type="ctrTitle"/>
          </p:nvPr>
        </p:nvSpPr>
        <p:spPr>
          <a:xfrm>
            <a:off x="3044700" y="1295180"/>
            <a:ext cx="3054600" cy="15372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Della Respira"/>
                <a:ea typeface="Della Respira"/>
                <a:cs typeface="Della Respira"/>
                <a:sym typeface="Della Respira"/>
              </a:rPr>
              <a:t>CLISOL</a:t>
            </a:r>
            <a:endParaRPr b="1">
              <a:latin typeface="Della Respira"/>
              <a:ea typeface="Della Respira"/>
              <a:cs typeface="Della Respira"/>
              <a:sym typeface="Della Respira"/>
            </a:endParaRPr>
          </a:p>
        </p:txBody>
      </p:sp>
      <p:sp>
        <p:nvSpPr>
          <p:cNvPr id="64" name="Google Shape;64;p13"/>
          <p:cNvSpPr txBox="1"/>
          <p:nvPr>
            <p:ph idx="1" type="subTitle"/>
          </p:nvPr>
        </p:nvSpPr>
        <p:spPr>
          <a:xfrm>
            <a:off x="3044700" y="28323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step to unite and to Change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70" name="Google Shape;70;p14"/>
          <p:cNvSpPr txBox="1"/>
          <p:nvPr/>
        </p:nvSpPr>
        <p:spPr>
          <a:xfrm>
            <a:off x="481275" y="1038000"/>
            <a:ext cx="3689700" cy="756300"/>
          </a:xfrm>
          <a:prstGeom prst="rect">
            <a:avLst/>
          </a:prstGeom>
          <a:solidFill>
            <a:srgbClr val="0B0A0A">
              <a:alpha val="68640"/>
            </a:srgbClr>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Open Sans SemiBold"/>
                <a:ea typeface="Open Sans SemiBold"/>
                <a:cs typeface="Open Sans SemiBold"/>
                <a:sym typeface="Open Sans SemiBold"/>
              </a:rPr>
              <a:t>Problem Statement :</a:t>
            </a:r>
            <a:endParaRPr sz="2700">
              <a:solidFill>
                <a:schemeClr val="lt1"/>
              </a:solidFill>
              <a:latin typeface="Open Sans SemiBold"/>
              <a:ea typeface="Open Sans SemiBold"/>
              <a:cs typeface="Open Sans SemiBold"/>
              <a:sym typeface="Open Sans SemiBold"/>
            </a:endParaRPr>
          </a:p>
        </p:txBody>
      </p:sp>
      <p:sp>
        <p:nvSpPr>
          <p:cNvPr id="71" name="Google Shape;71;p14"/>
          <p:cNvSpPr txBox="1"/>
          <p:nvPr/>
        </p:nvSpPr>
        <p:spPr>
          <a:xfrm>
            <a:off x="481275" y="2024725"/>
            <a:ext cx="7459500" cy="18906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CCCCCC"/>
                </a:solidFill>
                <a:latin typeface="Comfortaa Light"/>
                <a:ea typeface="Comfortaa Light"/>
                <a:cs typeface="Comfortaa Light"/>
                <a:sym typeface="Comfortaa Light"/>
              </a:rPr>
              <a:t>In Recent years we have seen a variety of climate changes brought on by numerous sources. The current generation is eager to act to fend off these changes, but they frequently lack a clear plan of action for how to proceed. They do not </a:t>
            </a:r>
            <a:r>
              <a:rPr lang="en" sz="1700">
                <a:solidFill>
                  <a:srgbClr val="CCCCCC"/>
                </a:solidFill>
                <a:latin typeface="Comfortaa Light"/>
                <a:ea typeface="Comfortaa Light"/>
                <a:cs typeface="Comfortaa Light"/>
                <a:sym typeface="Comfortaa Light"/>
              </a:rPr>
              <a:t>sometimes</a:t>
            </a:r>
            <a:r>
              <a:rPr lang="en" sz="1700">
                <a:solidFill>
                  <a:srgbClr val="CCCCCC"/>
                </a:solidFill>
                <a:latin typeface="Comfortaa Light"/>
                <a:ea typeface="Comfortaa Light"/>
                <a:cs typeface="Comfortaa Light"/>
                <a:sym typeface="Comfortaa Light"/>
              </a:rPr>
              <a:t> have a united front and necessary information they need.</a:t>
            </a:r>
            <a:endParaRPr sz="1700">
              <a:solidFill>
                <a:srgbClr val="CCCCCC"/>
              </a:solidFill>
              <a:latin typeface="Comfortaa Light"/>
              <a:ea typeface="Comfortaa Light"/>
              <a:cs typeface="Comfortaa Light"/>
              <a:sym typeface="Comfortaa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43150" y="0"/>
            <a:ext cx="9100849" cy="5143500"/>
          </a:xfrm>
          <a:prstGeom prst="rect">
            <a:avLst/>
          </a:prstGeom>
          <a:noFill/>
          <a:ln>
            <a:noFill/>
          </a:ln>
        </p:spPr>
      </p:pic>
      <p:sp>
        <p:nvSpPr>
          <p:cNvPr id="77" name="Google Shape;77;p15"/>
          <p:cNvSpPr txBox="1"/>
          <p:nvPr>
            <p:ph type="title"/>
          </p:nvPr>
        </p:nvSpPr>
        <p:spPr>
          <a:xfrm>
            <a:off x="311700" y="315925"/>
            <a:ext cx="6174900" cy="831300"/>
          </a:xfrm>
          <a:prstGeom prst="rect">
            <a:avLst/>
          </a:prstGeom>
          <a:solidFill>
            <a:srgbClr val="0B0A0A">
              <a:alpha val="68640"/>
            </a:srgbClr>
          </a:solidFill>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 Overview</a:t>
            </a:r>
            <a:endParaRPr>
              <a:solidFill>
                <a:schemeClr val="lt1"/>
              </a:solidFill>
            </a:endParaRPr>
          </a:p>
        </p:txBody>
      </p:sp>
      <p:sp>
        <p:nvSpPr>
          <p:cNvPr id="78" name="Google Shape;78;p15"/>
          <p:cNvSpPr txBox="1"/>
          <p:nvPr>
            <p:ph idx="1" type="body"/>
          </p:nvPr>
        </p:nvSpPr>
        <p:spPr>
          <a:xfrm>
            <a:off x="311700" y="1225225"/>
            <a:ext cx="6174900" cy="3354000"/>
          </a:xfrm>
          <a:prstGeom prst="rect">
            <a:avLst/>
          </a:prstGeom>
          <a:solidFill>
            <a:srgbClr val="101010">
              <a:alpha val="52270"/>
            </a:srgbClr>
          </a:solidFill>
        </p:spPr>
        <p:txBody>
          <a:bodyPr anchorCtr="0" anchor="t" bIns="91425" lIns="91425" spcFirstLastPara="1" rIns="91425" wrap="square" tIns="91425">
            <a:normAutofit fontScale="77500" lnSpcReduction="10000"/>
          </a:bodyPr>
          <a:lstStyle/>
          <a:p>
            <a:pPr indent="0" lvl="0" marL="0" rtl="0" algn="just">
              <a:spcBef>
                <a:spcPts val="0"/>
              </a:spcBef>
              <a:spcAft>
                <a:spcPts val="1200"/>
              </a:spcAft>
              <a:buNone/>
            </a:pPr>
            <a:r>
              <a:rPr lang="en" sz="2000">
                <a:solidFill>
                  <a:srgbClr val="FAFAFA"/>
                </a:solidFill>
                <a:latin typeface="Open Sans Light"/>
                <a:ea typeface="Open Sans Light"/>
                <a:cs typeface="Open Sans Light"/>
                <a:sym typeface="Open Sans Light"/>
              </a:rPr>
              <a:t>The urgent crisis of climate change is the focus of our website. We provide a platform on which people and </a:t>
            </a:r>
            <a:r>
              <a:rPr lang="en" sz="2000">
                <a:solidFill>
                  <a:srgbClr val="FAFAFA"/>
                </a:solidFill>
                <a:latin typeface="Open Sans Light"/>
                <a:ea typeface="Open Sans Light"/>
                <a:cs typeface="Open Sans Light"/>
                <a:sym typeface="Open Sans Light"/>
              </a:rPr>
              <a:t>NGOs</a:t>
            </a:r>
            <a:r>
              <a:rPr lang="en" sz="2000">
                <a:solidFill>
                  <a:srgbClr val="FAFAFA"/>
                </a:solidFill>
                <a:latin typeface="Open Sans Light"/>
                <a:ea typeface="Open Sans Light"/>
                <a:cs typeface="Open Sans Light"/>
                <a:sym typeface="Open Sans Light"/>
              </a:rPr>
              <a:t> will be united. Users sign in and access petitions to have awareness about climate degradation, organize and promote cleanup actions in their communities through discussion rooms , and share their creative solutions for halting climate change. We offer strategies from well-known environmental conservation groups, a thorough schedule of worldwide environmental events and campaigns, and discussion groups where users can have fruitful exchanges to organise their own events locally or globally. Additionally, get daily updates on environmental news to keep informed. Come work with us to fight climate change and create a sustainable future.</a:t>
            </a:r>
            <a:endParaRPr sz="2000">
              <a:solidFill>
                <a:srgbClr val="FAFAFA"/>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0" y="0"/>
            <a:ext cx="9144001" cy="5143500"/>
          </a:xfrm>
          <a:prstGeom prst="rect">
            <a:avLst/>
          </a:prstGeom>
          <a:noFill/>
          <a:ln>
            <a:noFill/>
          </a:ln>
        </p:spPr>
      </p:pic>
      <p:sp>
        <p:nvSpPr>
          <p:cNvPr id="84" name="Google Shape;84;p16"/>
          <p:cNvSpPr txBox="1"/>
          <p:nvPr/>
        </p:nvSpPr>
        <p:spPr>
          <a:xfrm>
            <a:off x="485775" y="847725"/>
            <a:ext cx="3095700" cy="647700"/>
          </a:xfrm>
          <a:prstGeom prst="rect">
            <a:avLst/>
          </a:prstGeom>
          <a:solidFill>
            <a:srgbClr val="8A8FAD">
              <a:alpha val="764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B0A0A"/>
                </a:solidFill>
                <a:latin typeface="Economica"/>
                <a:ea typeface="Economica"/>
                <a:cs typeface="Economica"/>
                <a:sym typeface="Economica"/>
              </a:rPr>
              <a:t>Market Prospects:</a:t>
            </a:r>
            <a:endParaRPr sz="3300">
              <a:solidFill>
                <a:srgbClr val="0B0A0A"/>
              </a:solidFill>
              <a:latin typeface="Economica"/>
              <a:ea typeface="Economica"/>
              <a:cs typeface="Economica"/>
              <a:sym typeface="Economica"/>
            </a:endParaRPr>
          </a:p>
        </p:txBody>
      </p:sp>
      <p:sp>
        <p:nvSpPr>
          <p:cNvPr id="85" name="Google Shape;85;p16"/>
          <p:cNvSpPr txBox="1"/>
          <p:nvPr/>
        </p:nvSpPr>
        <p:spPr>
          <a:xfrm>
            <a:off x="485775" y="1704975"/>
            <a:ext cx="7200900" cy="22098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336550" lvl="0" marL="457200" rtl="0" algn="just">
              <a:spcBef>
                <a:spcPts val="0"/>
              </a:spcBef>
              <a:spcAft>
                <a:spcPts val="0"/>
              </a:spcAft>
              <a:buClr>
                <a:srgbClr val="FAFAFA"/>
              </a:buClr>
              <a:buSzPts val="1700"/>
              <a:buFont typeface="Open Sans Light"/>
              <a:buChar char="❏"/>
            </a:pPr>
            <a:r>
              <a:rPr lang="en" sz="1200">
                <a:solidFill>
                  <a:srgbClr val="D1D5DB"/>
                </a:solidFill>
                <a:latin typeface="Roboto"/>
                <a:ea typeface="Roboto"/>
                <a:cs typeface="Roboto"/>
                <a:sym typeface="Roboto"/>
              </a:rPr>
              <a:t>As more people become concerned about the environment, there is a growing potential user base for an app like CliSol .</a:t>
            </a:r>
            <a:endParaRPr sz="1200">
              <a:solidFill>
                <a:srgbClr val="D1D5DB"/>
              </a:solidFill>
              <a:latin typeface="Roboto"/>
              <a:ea typeface="Roboto"/>
              <a:cs typeface="Roboto"/>
              <a:sym typeface="Roboto"/>
            </a:endParaRPr>
          </a:p>
          <a:p>
            <a:pPr indent="0" lvl="0" marL="0" rtl="0" algn="just">
              <a:spcBef>
                <a:spcPts val="0"/>
              </a:spcBef>
              <a:spcAft>
                <a:spcPts val="0"/>
              </a:spcAft>
              <a:buNone/>
            </a:pPr>
            <a:r>
              <a:t/>
            </a:r>
            <a:endParaRPr sz="1200">
              <a:solidFill>
                <a:srgbClr val="D1D5DB"/>
              </a:solidFill>
              <a:latin typeface="Roboto"/>
              <a:ea typeface="Roboto"/>
              <a:cs typeface="Roboto"/>
              <a:sym typeface="Roboto"/>
            </a:endParaRPr>
          </a:p>
          <a:p>
            <a:pPr indent="-304800" lvl="0" marL="457200" rtl="0" algn="just">
              <a:spcBef>
                <a:spcPts val="0"/>
              </a:spcBef>
              <a:spcAft>
                <a:spcPts val="0"/>
              </a:spcAft>
              <a:buClr>
                <a:srgbClr val="D1D5DB"/>
              </a:buClr>
              <a:buSzPts val="1200"/>
              <a:buFont typeface="Roboto"/>
              <a:buChar char="❏"/>
            </a:pPr>
            <a:r>
              <a:rPr lang="en" sz="1200">
                <a:solidFill>
                  <a:srgbClr val="D1D5DB"/>
                </a:solidFill>
                <a:latin typeface="Roboto"/>
                <a:ea typeface="Roboto"/>
                <a:cs typeface="Roboto"/>
                <a:sym typeface="Roboto"/>
              </a:rPr>
              <a:t>Many individuals are actively seeking ways to get involved in environmental activism and CliSol </a:t>
            </a:r>
            <a:endParaRPr sz="1200">
              <a:solidFill>
                <a:srgbClr val="D1D5DB"/>
              </a:solidFill>
              <a:latin typeface="Roboto"/>
              <a:ea typeface="Roboto"/>
              <a:cs typeface="Roboto"/>
              <a:sym typeface="Roboto"/>
            </a:endParaRPr>
          </a:p>
          <a:p>
            <a:pPr indent="0" lvl="0" marL="457200" rtl="0" algn="just">
              <a:spcBef>
                <a:spcPts val="0"/>
              </a:spcBef>
              <a:spcAft>
                <a:spcPts val="0"/>
              </a:spcAft>
              <a:buNone/>
            </a:pPr>
            <a:r>
              <a:rPr lang="en" sz="1200">
                <a:solidFill>
                  <a:srgbClr val="D1D5DB"/>
                </a:solidFill>
                <a:latin typeface="Roboto"/>
                <a:ea typeface="Roboto"/>
                <a:cs typeface="Roboto"/>
                <a:sym typeface="Roboto"/>
              </a:rPr>
              <a:t>can tap into this trend by providing a platform.</a:t>
            </a:r>
            <a:endParaRPr sz="1200">
              <a:solidFill>
                <a:srgbClr val="D1D5DB"/>
              </a:solidFill>
              <a:latin typeface="Roboto"/>
              <a:ea typeface="Roboto"/>
              <a:cs typeface="Roboto"/>
              <a:sym typeface="Roboto"/>
            </a:endParaRPr>
          </a:p>
          <a:p>
            <a:pPr indent="0" lvl="0" marL="457200" rtl="0" algn="just">
              <a:spcBef>
                <a:spcPts val="0"/>
              </a:spcBef>
              <a:spcAft>
                <a:spcPts val="0"/>
              </a:spcAft>
              <a:buNone/>
            </a:pPr>
            <a:r>
              <a:t/>
            </a:r>
            <a:endParaRPr sz="1200">
              <a:solidFill>
                <a:srgbClr val="D1D5DB"/>
              </a:solidFill>
              <a:latin typeface="Roboto"/>
              <a:ea typeface="Roboto"/>
              <a:cs typeface="Roboto"/>
              <a:sym typeface="Roboto"/>
            </a:endParaRPr>
          </a:p>
          <a:p>
            <a:pPr indent="-304800" lvl="0" marL="457200" rtl="0" algn="just">
              <a:spcBef>
                <a:spcPts val="0"/>
              </a:spcBef>
              <a:spcAft>
                <a:spcPts val="0"/>
              </a:spcAft>
              <a:buClr>
                <a:srgbClr val="D1D5DB"/>
              </a:buClr>
              <a:buSzPts val="1200"/>
              <a:buFont typeface="Roboto"/>
              <a:buChar char="❏"/>
            </a:pPr>
            <a:r>
              <a:rPr lang="en" sz="1200">
                <a:solidFill>
                  <a:srgbClr val="D1D5DB"/>
                </a:solidFill>
                <a:latin typeface="Roboto"/>
                <a:ea typeface="Roboto"/>
                <a:cs typeface="Roboto"/>
                <a:sym typeface="Roboto"/>
              </a:rPr>
              <a:t>People are increasingly interested in making a difference in their own communities. CliSol's feature that helps users find and join local clean-up activities aligns with this trend.</a:t>
            </a:r>
            <a:endParaRPr sz="1200">
              <a:solidFill>
                <a:srgbClr val="D1D5DB"/>
              </a:solidFill>
              <a:latin typeface="Roboto"/>
              <a:ea typeface="Roboto"/>
              <a:cs typeface="Roboto"/>
              <a:sym typeface="Roboto"/>
            </a:endParaRPr>
          </a:p>
          <a:p>
            <a:pPr indent="0" lvl="0" marL="457200" rtl="0" algn="just">
              <a:spcBef>
                <a:spcPts val="0"/>
              </a:spcBef>
              <a:spcAft>
                <a:spcPts val="0"/>
              </a:spcAft>
              <a:buNone/>
            </a:pPr>
            <a:r>
              <a:t/>
            </a:r>
            <a:endParaRPr sz="1200">
              <a:solidFill>
                <a:srgbClr val="D1D5DB"/>
              </a:solidFill>
              <a:latin typeface="Roboto"/>
              <a:ea typeface="Roboto"/>
              <a:cs typeface="Roboto"/>
              <a:sym typeface="Roboto"/>
            </a:endParaRPr>
          </a:p>
          <a:p>
            <a:pPr indent="-304800" lvl="0" marL="457200" rtl="0" algn="just">
              <a:spcBef>
                <a:spcPts val="0"/>
              </a:spcBef>
              <a:spcAft>
                <a:spcPts val="0"/>
              </a:spcAft>
              <a:buClr>
                <a:srgbClr val="D1D5DB"/>
              </a:buClr>
              <a:buSzPts val="1200"/>
              <a:buFont typeface="Roboto"/>
              <a:buChar char="❏"/>
            </a:pPr>
            <a:r>
              <a:rPr lang="en" sz="1200">
                <a:solidFill>
                  <a:srgbClr val="D1D5DB"/>
                </a:solidFill>
                <a:latin typeface="Roboto"/>
                <a:ea typeface="Roboto"/>
                <a:cs typeface="Roboto"/>
                <a:sym typeface="Roboto"/>
              </a:rPr>
              <a:t>Building partnerships with NGOs and environmental organizations is mutually beneficial.</a:t>
            </a:r>
            <a:endParaRPr sz="1200">
              <a:solidFill>
                <a:srgbClr val="D1D5DB"/>
              </a:solidFill>
              <a:latin typeface="Roboto"/>
              <a:ea typeface="Roboto"/>
              <a:cs typeface="Roboto"/>
              <a:sym typeface="Roboto"/>
            </a:endParaRPr>
          </a:p>
          <a:p>
            <a:pPr indent="0" lvl="0" marL="0" rtl="0" algn="l">
              <a:spcBef>
                <a:spcPts val="0"/>
              </a:spcBef>
              <a:spcAft>
                <a:spcPts val="0"/>
              </a:spcAft>
              <a:buNone/>
            </a:pPr>
            <a:r>
              <a:t/>
            </a:r>
            <a:endParaRPr sz="1200">
              <a:solidFill>
                <a:srgbClr val="D1D5DB"/>
              </a:solidFill>
              <a:latin typeface="Roboto"/>
              <a:ea typeface="Roboto"/>
              <a:cs typeface="Roboto"/>
              <a:sym typeface="Roboto"/>
            </a:endParaRPr>
          </a:p>
          <a:p>
            <a:pPr indent="0" lvl="0" marL="0" rtl="0" algn="l">
              <a:spcBef>
                <a:spcPts val="0"/>
              </a:spcBef>
              <a:spcAft>
                <a:spcPts val="0"/>
              </a:spcAft>
              <a:buNone/>
            </a:pPr>
            <a:r>
              <a:t/>
            </a:r>
            <a:endParaRPr sz="1200">
              <a:solidFill>
                <a:srgbClr val="D1D5DB"/>
              </a:solidFill>
              <a:latin typeface="Roboto"/>
              <a:ea typeface="Roboto"/>
              <a:cs typeface="Roboto"/>
              <a:sym typeface="Roboto"/>
            </a:endParaRPr>
          </a:p>
          <a:p>
            <a:pPr indent="0" lvl="0" marL="0" rtl="0" algn="l">
              <a:spcBef>
                <a:spcPts val="0"/>
              </a:spcBef>
              <a:spcAft>
                <a:spcPts val="0"/>
              </a:spcAft>
              <a:buNone/>
            </a:pPr>
            <a:r>
              <a:rPr lang="en" sz="1200">
                <a:solidFill>
                  <a:srgbClr val="D1D5DB"/>
                </a:solidFill>
                <a:latin typeface="Roboto"/>
                <a:ea typeface="Roboto"/>
                <a:cs typeface="Roboto"/>
                <a:sym typeface="Roboto"/>
              </a:rPr>
              <a:t>      </a:t>
            </a:r>
            <a:endParaRPr sz="1200">
              <a:solidFill>
                <a:srgbClr val="D1D5D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1" name="Google Shape;91;p17"/>
          <p:cNvSpPr txBox="1"/>
          <p:nvPr/>
        </p:nvSpPr>
        <p:spPr>
          <a:xfrm>
            <a:off x="333450" y="561975"/>
            <a:ext cx="8477100" cy="6288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AFAFA"/>
                </a:solidFill>
                <a:latin typeface="Economica"/>
                <a:ea typeface="Economica"/>
                <a:cs typeface="Economica"/>
                <a:sym typeface="Economica"/>
              </a:rPr>
              <a:t>Future Scope :</a:t>
            </a:r>
            <a:endParaRPr sz="3300">
              <a:solidFill>
                <a:srgbClr val="FAFAFA"/>
              </a:solidFill>
              <a:latin typeface="Economica"/>
              <a:ea typeface="Economica"/>
              <a:cs typeface="Economica"/>
              <a:sym typeface="Economica"/>
            </a:endParaRPr>
          </a:p>
        </p:txBody>
      </p:sp>
      <p:sp>
        <p:nvSpPr>
          <p:cNvPr id="92" name="Google Shape;92;p17"/>
          <p:cNvSpPr txBox="1"/>
          <p:nvPr/>
        </p:nvSpPr>
        <p:spPr>
          <a:xfrm>
            <a:off x="333450" y="1390650"/>
            <a:ext cx="8619900" cy="33528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D1D5DB"/>
                </a:solidFill>
                <a:latin typeface="Open Sans"/>
                <a:ea typeface="Open Sans"/>
                <a:cs typeface="Open Sans"/>
                <a:sym typeface="Open Sans"/>
              </a:rPr>
              <a:t>The Climate is </a:t>
            </a:r>
            <a:r>
              <a:rPr lang="en">
                <a:solidFill>
                  <a:srgbClr val="D1D5DB"/>
                </a:solidFill>
                <a:latin typeface="Open Sans"/>
                <a:ea typeface="Open Sans"/>
                <a:cs typeface="Open Sans"/>
                <a:sym typeface="Open Sans"/>
              </a:rPr>
              <a:t>changing</a:t>
            </a:r>
            <a:r>
              <a:rPr lang="en">
                <a:solidFill>
                  <a:srgbClr val="D1D5DB"/>
                </a:solidFill>
                <a:latin typeface="Open Sans"/>
                <a:ea typeface="Open Sans"/>
                <a:cs typeface="Open Sans"/>
                <a:sym typeface="Open Sans"/>
              </a:rPr>
              <a:t> and the world is not blind to not see it. We see it everyday from the moment we wake-up to the moment we rest our brain to slumber. People are starting to realise the change and are growing restless knowing they have to do something, ‘WE have to do something’ and then to ‘I have to do something’. With this ideal in the society there is no better time than Now </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rPr lang="en">
                <a:solidFill>
                  <a:srgbClr val="D1D5DB"/>
                </a:solidFill>
                <a:latin typeface="Open Sans"/>
                <a:ea typeface="Open Sans"/>
                <a:cs typeface="Open Sans"/>
                <a:sym typeface="Open Sans"/>
              </a:rPr>
              <a:t>-&gt; People will be needing more suitable platform for all kinds of updates and a united front where they can find everything regarding the Climate changes.</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rPr lang="en">
                <a:solidFill>
                  <a:srgbClr val="D1D5DB"/>
                </a:solidFill>
                <a:latin typeface="Open Sans"/>
                <a:ea typeface="Open Sans"/>
                <a:cs typeface="Open Sans"/>
                <a:sym typeface="Open Sans"/>
              </a:rPr>
              <a:t>-&gt; More </a:t>
            </a:r>
            <a:r>
              <a:rPr lang="en">
                <a:solidFill>
                  <a:srgbClr val="D1D5DB"/>
                </a:solidFill>
                <a:latin typeface="Open Sans"/>
                <a:ea typeface="Open Sans"/>
                <a:cs typeface="Open Sans"/>
                <a:sym typeface="Open Sans"/>
              </a:rPr>
              <a:t>Corporate</a:t>
            </a:r>
            <a:r>
              <a:rPr lang="en">
                <a:solidFill>
                  <a:srgbClr val="D1D5DB"/>
                </a:solidFill>
                <a:latin typeface="Open Sans"/>
                <a:ea typeface="Open Sans"/>
                <a:cs typeface="Open Sans"/>
                <a:sym typeface="Open Sans"/>
              </a:rPr>
              <a:t> companies are starting to engage with the CSR and that would be a greater boon.</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t/>
            </a:r>
            <a:endParaRPr>
              <a:solidFill>
                <a:srgbClr val="D1D5DB"/>
              </a:solidFill>
              <a:latin typeface="Open Sans"/>
              <a:ea typeface="Open Sans"/>
              <a:cs typeface="Open Sans"/>
              <a:sym typeface="Open Sans"/>
            </a:endParaRPr>
          </a:p>
          <a:p>
            <a:pPr indent="0" lvl="0" marL="0" rtl="0" algn="just">
              <a:spcBef>
                <a:spcPts val="0"/>
              </a:spcBef>
              <a:spcAft>
                <a:spcPts val="0"/>
              </a:spcAft>
              <a:buNone/>
            </a:pPr>
            <a:r>
              <a:rPr lang="en">
                <a:solidFill>
                  <a:srgbClr val="D1D5DB"/>
                </a:solidFill>
                <a:latin typeface="Open Sans"/>
                <a:ea typeface="Open Sans"/>
                <a:cs typeface="Open Sans"/>
                <a:sym typeface="Open Sans"/>
              </a:rPr>
              <a:t>-&gt;Climate Change is always a need to be </a:t>
            </a:r>
            <a:r>
              <a:rPr lang="en">
                <a:solidFill>
                  <a:srgbClr val="D1D5DB"/>
                </a:solidFill>
                <a:latin typeface="Open Sans"/>
                <a:ea typeface="Open Sans"/>
                <a:cs typeface="Open Sans"/>
                <a:sym typeface="Open Sans"/>
              </a:rPr>
              <a:t>addressed</a:t>
            </a:r>
            <a:r>
              <a:rPr lang="en">
                <a:solidFill>
                  <a:srgbClr val="D1D5DB"/>
                </a:solidFill>
                <a:latin typeface="Open Sans"/>
                <a:ea typeface="Open Sans"/>
                <a:cs typeface="Open Sans"/>
                <a:sym typeface="Open Sans"/>
              </a:rPr>
              <a:t> and will always be a Global priority.</a:t>
            </a:r>
            <a:endParaRPr>
              <a:solidFill>
                <a:srgbClr val="D1D5DB"/>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8" name="Google Shape;98;p18"/>
          <p:cNvSpPr txBox="1"/>
          <p:nvPr/>
        </p:nvSpPr>
        <p:spPr>
          <a:xfrm>
            <a:off x="314325" y="239050"/>
            <a:ext cx="2229000" cy="5430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AFAFA"/>
                </a:solidFill>
                <a:latin typeface="Economica"/>
                <a:ea typeface="Economica"/>
                <a:cs typeface="Economica"/>
                <a:sym typeface="Economica"/>
              </a:rPr>
              <a:t>Technical Overview</a:t>
            </a:r>
            <a:endParaRPr sz="2500">
              <a:solidFill>
                <a:srgbClr val="FAFAFA"/>
              </a:solidFill>
              <a:latin typeface="Economica"/>
              <a:ea typeface="Economica"/>
              <a:cs typeface="Economica"/>
              <a:sym typeface="Economica"/>
            </a:endParaRPr>
          </a:p>
        </p:txBody>
      </p:sp>
      <p:sp>
        <p:nvSpPr>
          <p:cNvPr id="99" name="Google Shape;99;p18"/>
          <p:cNvSpPr txBox="1"/>
          <p:nvPr/>
        </p:nvSpPr>
        <p:spPr>
          <a:xfrm>
            <a:off x="314325" y="858600"/>
            <a:ext cx="4059000" cy="42126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*Infrastructure:*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Reliable hosting and a user-friendly CMS.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*User Interface (UI) and Experience (UX):*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Responsive design and accessibility features.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*Database Management:*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Secure data storage and encryption.</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*User Registration and Profiles:*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Secure authentication and customizable profiles.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*Content Management:*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Easy content creation and categorization.</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*Community Engagement:*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D1D5DB"/>
                </a:solidFill>
                <a:latin typeface="Open Sans"/>
                <a:ea typeface="Open Sans"/>
                <a:cs typeface="Open Sans"/>
                <a:sym typeface="Open Sans"/>
              </a:rPr>
              <a:t>- Forums, discussions, and user interactions.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D1D5DB"/>
                </a:solidFill>
                <a:latin typeface="Open Sans"/>
                <a:ea typeface="Open Sans"/>
                <a:cs typeface="Open Sans"/>
                <a:sym typeface="Open Sans"/>
              </a:rPr>
              <a:t>*Compliance and Accessibility:*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D1D5DB"/>
                </a:solidFill>
                <a:latin typeface="Open Sans"/>
                <a:ea typeface="Open Sans"/>
                <a:cs typeface="Open Sans"/>
                <a:sym typeface="Open Sans"/>
              </a:rPr>
              <a:t>- Adherence to accessibility and legal standards.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D1D5DB"/>
                </a:solidFill>
                <a:latin typeface="Open Sans"/>
                <a:ea typeface="Open Sans"/>
                <a:cs typeface="Open Sans"/>
                <a:sym typeface="Open Sans"/>
              </a:rPr>
              <a:t>*Scalable Architecture:*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200">
                <a:solidFill>
                  <a:srgbClr val="D1D5DB"/>
                </a:solidFill>
                <a:latin typeface="Open Sans"/>
                <a:ea typeface="Open Sans"/>
                <a:cs typeface="Open Sans"/>
                <a:sym typeface="Open Sans"/>
              </a:rPr>
              <a:t>- Modular and scalable design for future growth</a:t>
            </a:r>
            <a:endParaRPr>
              <a:solidFill>
                <a:srgbClr val="D1D5DB"/>
              </a:solidFill>
              <a:latin typeface="Open Sans"/>
              <a:ea typeface="Open Sans"/>
              <a:cs typeface="Open Sans"/>
              <a:sym typeface="Open Sans"/>
            </a:endParaRPr>
          </a:p>
          <a:p>
            <a:pPr indent="0" lvl="0" marL="0" rtl="0" algn="l">
              <a:spcBef>
                <a:spcPts val="0"/>
              </a:spcBef>
              <a:spcAft>
                <a:spcPts val="0"/>
              </a:spcAft>
              <a:buNone/>
            </a:pPr>
            <a:r>
              <a:t/>
            </a:r>
            <a:endParaRPr>
              <a:solidFill>
                <a:srgbClr val="D1D5DB"/>
              </a:solidFill>
              <a:latin typeface="Open Sans"/>
              <a:ea typeface="Open Sans"/>
              <a:cs typeface="Open Sans"/>
              <a:sym typeface="Open Sans"/>
            </a:endParaRPr>
          </a:p>
        </p:txBody>
      </p:sp>
      <p:sp>
        <p:nvSpPr>
          <p:cNvPr id="100" name="Google Shape;100;p18"/>
          <p:cNvSpPr txBox="1"/>
          <p:nvPr/>
        </p:nvSpPr>
        <p:spPr>
          <a:xfrm>
            <a:off x="4534425" y="0"/>
            <a:ext cx="4172100" cy="46638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*Data Analytics and Reporting:*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Analytics tools and performance reports.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*Search and Navigation:*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Powerful search and intuitive navigation.</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*Interactive Features:*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Submission forms and real-time chat.</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*API Integration:*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Connection with external data sources.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*Scalability and Performance:*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Load balancing and CDN.</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*Security and Privacy:*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Data encryption and compliance.</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*Mobile Apps (Optional):*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iOS and Android apps.</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*Monitoring and Maintenance:*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Regular updates and monitoring.</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*Backup and Disaster Recovery:*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D1D5DB"/>
                </a:solidFill>
                <a:latin typeface="Open Sans"/>
                <a:ea typeface="Open Sans"/>
                <a:cs typeface="Open Sans"/>
                <a:sym typeface="Open Sans"/>
              </a:rPr>
              <a:t>- Automated backups and recovery plan.</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D1D5DB"/>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D1D5DB"/>
              </a:solidFill>
              <a:latin typeface="Open Sans"/>
              <a:ea typeface="Open Sans"/>
              <a:cs typeface="Open Sans"/>
              <a:sym typeface="Open Sans"/>
            </a:endParaRPr>
          </a:p>
        </p:txBody>
      </p:sp>
      <p:sp>
        <p:nvSpPr>
          <p:cNvPr id="101" name="Google Shape;101;p18"/>
          <p:cNvSpPr txBox="1"/>
          <p:nvPr/>
        </p:nvSpPr>
        <p:spPr>
          <a:xfrm>
            <a:off x="2632850" y="287550"/>
            <a:ext cx="16176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1D5DB"/>
                </a:solidFill>
                <a:latin typeface="Open Sans"/>
                <a:ea typeface="Open Sans"/>
                <a:cs typeface="Open Sans"/>
                <a:sym typeface="Open Sans"/>
              </a:rPr>
              <a:t>(GUI using Python)</a:t>
            </a:r>
            <a:endParaRPr sz="1100">
              <a:solidFill>
                <a:srgbClr val="D1D5DB"/>
              </a:solidFill>
              <a:latin typeface="Open Sans"/>
              <a:ea typeface="Open Sans"/>
              <a:cs typeface="Open Sans"/>
              <a:sym typeface="Open Sans"/>
            </a:endParaRPr>
          </a:p>
        </p:txBody>
      </p:sp>
      <p:sp>
        <p:nvSpPr>
          <p:cNvPr id="102" name="Google Shape;102;p18"/>
          <p:cNvSpPr txBox="1"/>
          <p:nvPr/>
        </p:nvSpPr>
        <p:spPr>
          <a:xfrm>
            <a:off x="4555825" y="4726550"/>
            <a:ext cx="4187400" cy="296400"/>
          </a:xfrm>
          <a:prstGeom prst="rect">
            <a:avLst/>
          </a:prstGeom>
          <a:solidFill>
            <a:srgbClr val="101010">
              <a:alpha val="5227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D1D5DB"/>
                </a:solidFill>
                <a:latin typeface="Open Sans"/>
                <a:ea typeface="Open Sans"/>
                <a:cs typeface="Open Sans"/>
                <a:sym typeface="Open Sans"/>
              </a:rPr>
              <a:t>#The working is shown in the Video </a:t>
            </a:r>
            <a:r>
              <a:rPr lang="en" sz="1000">
                <a:solidFill>
                  <a:srgbClr val="D1D5DB"/>
                </a:solidFill>
                <a:latin typeface="Open Sans"/>
                <a:ea typeface="Open Sans"/>
                <a:cs typeface="Open Sans"/>
                <a:sym typeface="Open Sans"/>
              </a:rPr>
              <a:t>attached</a:t>
            </a:r>
            <a:r>
              <a:rPr lang="en" sz="1000">
                <a:solidFill>
                  <a:srgbClr val="D1D5DB"/>
                </a:solidFill>
                <a:latin typeface="Open Sans"/>
                <a:ea typeface="Open Sans"/>
                <a:cs typeface="Open Sans"/>
                <a:sym typeface="Open Sans"/>
              </a:rPr>
              <a:t> </a:t>
            </a:r>
            <a:endParaRPr sz="1000">
              <a:solidFill>
                <a:srgbClr val="D1D5DB"/>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