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9B2E-D6F3-427B-A2B5-0F755D50A78D}" type="datetimeFigureOut">
              <a:rPr lang="es-ES" smtClean="0"/>
              <a:t>11/03/2017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D0F-DD13-4988-9914-74361CA5F4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787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9B2E-D6F3-427B-A2B5-0F755D50A78D}" type="datetimeFigureOut">
              <a:rPr lang="es-ES" smtClean="0"/>
              <a:t>11/03/2017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D0F-DD13-4988-9914-74361CA5F4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91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9B2E-D6F3-427B-A2B5-0F755D50A78D}" type="datetimeFigureOut">
              <a:rPr lang="es-ES" smtClean="0"/>
              <a:t>11/03/2017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D0F-DD13-4988-9914-74361CA5F4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496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9B2E-D6F3-427B-A2B5-0F755D50A78D}" type="datetimeFigureOut">
              <a:rPr lang="es-ES" smtClean="0"/>
              <a:t>11/03/2017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D0F-DD13-4988-9914-74361CA5F4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889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9B2E-D6F3-427B-A2B5-0F755D50A78D}" type="datetimeFigureOut">
              <a:rPr lang="es-ES" smtClean="0"/>
              <a:t>11/03/2017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D0F-DD13-4988-9914-74361CA5F4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413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9B2E-D6F3-427B-A2B5-0F755D50A78D}" type="datetimeFigureOut">
              <a:rPr lang="es-ES" smtClean="0"/>
              <a:t>11/03/2017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D0F-DD13-4988-9914-74361CA5F4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704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9B2E-D6F3-427B-A2B5-0F755D50A78D}" type="datetimeFigureOut">
              <a:rPr lang="es-ES" smtClean="0"/>
              <a:t>11/03/2017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D0F-DD13-4988-9914-74361CA5F4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798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9B2E-D6F3-427B-A2B5-0F755D50A78D}" type="datetimeFigureOut">
              <a:rPr lang="es-ES" smtClean="0"/>
              <a:t>11/03/2017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D0F-DD13-4988-9914-74361CA5F4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56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9B2E-D6F3-427B-A2B5-0F755D50A78D}" type="datetimeFigureOut">
              <a:rPr lang="es-ES" smtClean="0"/>
              <a:t>11/03/2017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D0F-DD13-4988-9914-74361CA5F4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8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9B2E-D6F3-427B-A2B5-0F755D50A78D}" type="datetimeFigureOut">
              <a:rPr lang="es-ES" smtClean="0"/>
              <a:t>11/03/2017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D0F-DD13-4988-9914-74361CA5F4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564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9B2E-D6F3-427B-A2B5-0F755D50A78D}" type="datetimeFigureOut">
              <a:rPr lang="es-ES" smtClean="0"/>
              <a:t>11/03/2017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D0F-DD13-4988-9914-74361CA5F4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02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49B2E-D6F3-427B-A2B5-0F755D50A78D}" type="datetimeFigureOut">
              <a:rPr lang="es-ES" smtClean="0"/>
              <a:t>11/03/2017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7CD0F-DD13-4988-9914-74361CA5F4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494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116633"/>
            <a:ext cx="8229600" cy="720080"/>
          </a:xfrm>
        </p:spPr>
        <p:txBody>
          <a:bodyPr>
            <a:normAutofit/>
          </a:bodyPr>
          <a:lstStyle/>
          <a:p>
            <a:r>
              <a:rPr lang="es-CL" sz="3400" b="1" dirty="0"/>
              <a:t>ESTRUCTURA DEL FODA </a:t>
            </a:r>
          </a:p>
        </p:txBody>
      </p:sp>
      <p:graphicFrame>
        <p:nvGraphicFramePr>
          <p:cNvPr id="12" name="1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550496"/>
              </p:ext>
            </p:extLst>
          </p:nvPr>
        </p:nvGraphicFramePr>
        <p:xfrm>
          <a:off x="144016" y="764705"/>
          <a:ext cx="8892481" cy="6162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55834"/>
                <a:gridCol w="4016167"/>
                <a:gridCol w="4320480"/>
              </a:tblGrid>
              <a:tr h="370840">
                <a:tc>
                  <a:txBody>
                    <a:bodyPr/>
                    <a:lstStyle/>
                    <a:p>
                      <a:endParaRPr lang="es-CL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 smtClean="0"/>
                        <a:t>BENEFICIO </a:t>
                      </a:r>
                      <a:endParaRPr lang="es-C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 smtClean="0"/>
                        <a:t>PERJUDICIAL</a:t>
                      </a:r>
                      <a:endParaRPr lang="es-CL" sz="1800" dirty="0"/>
                    </a:p>
                  </a:txBody>
                  <a:tcPr/>
                </a:tc>
              </a:tr>
              <a:tr h="2621280">
                <a:tc>
                  <a:txBody>
                    <a:bodyPr/>
                    <a:lstStyle/>
                    <a:p>
                      <a:pPr algn="ctr"/>
                      <a:r>
                        <a:rPr lang="es-CL" sz="1800" dirty="0" smtClean="0"/>
                        <a:t>INTERNO</a:t>
                      </a:r>
                      <a:endParaRPr lang="es-CL" sz="18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s-CL" sz="1800" dirty="0" smtClean="0"/>
                        <a:t>                                   FORTALEZAS</a:t>
                      </a:r>
                    </a:p>
                    <a:p>
                      <a:endParaRPr lang="es-CL" sz="1800" dirty="0" smtClean="0"/>
                    </a:p>
                    <a:p>
                      <a:endParaRPr lang="es-CL" sz="1800" dirty="0" smtClean="0"/>
                    </a:p>
                    <a:p>
                      <a:r>
                        <a:rPr lang="es-CL" sz="1600" dirty="0" smtClean="0"/>
                        <a:t>Activos, recursos o habilidades que hacen una organización</a:t>
                      </a:r>
                      <a:r>
                        <a:rPr lang="es-CL" sz="1600" baseline="0" dirty="0" smtClean="0"/>
                        <a:t> mas competitiva que las alternativas del mercado </a:t>
                      </a:r>
                    </a:p>
                    <a:p>
                      <a:r>
                        <a:rPr lang="es-CL" sz="1600" baseline="0" dirty="0" smtClean="0"/>
                        <a:t>Ejemplo: productores  innovadores.</a:t>
                      </a:r>
                    </a:p>
                    <a:p>
                      <a:r>
                        <a:rPr lang="es-CL" sz="1600" baseline="0" dirty="0" smtClean="0"/>
                        <a:t>Consejo: hablar con los clientes para tener una idea de lo que es mas valioso para ellos </a:t>
                      </a:r>
                      <a:endParaRPr lang="es-CL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800" dirty="0" smtClean="0"/>
                        <a:t>                           DEBILIDADES</a:t>
                      </a:r>
                    </a:p>
                    <a:p>
                      <a:endParaRPr lang="es-CL" sz="1800" dirty="0" smtClean="0"/>
                    </a:p>
                    <a:p>
                      <a:endParaRPr lang="es-CL" sz="1800" dirty="0" smtClean="0"/>
                    </a:p>
                    <a:p>
                      <a:r>
                        <a:rPr lang="es-CL" sz="1600" dirty="0" smtClean="0"/>
                        <a:t> Limitaciones o deficiencias dentro de</a:t>
                      </a:r>
                      <a:r>
                        <a:rPr lang="es-CL" sz="1600" baseline="0" dirty="0" smtClean="0"/>
                        <a:t> la organización, que actúan como  obstáculos para lograr su propósito. </a:t>
                      </a:r>
                    </a:p>
                    <a:p>
                      <a:r>
                        <a:rPr lang="es-CL" sz="1600" baseline="0" dirty="0" smtClean="0"/>
                        <a:t>Ejemplo: precios altos de los productos.</a:t>
                      </a:r>
                    </a:p>
                    <a:p>
                      <a:r>
                        <a:rPr lang="es-CL" sz="1600" baseline="0" dirty="0" smtClean="0"/>
                        <a:t>Consejo: sea honesto sobre las áreas de la organización que son realmente débiles     </a:t>
                      </a:r>
                      <a:r>
                        <a:rPr lang="es-CL" sz="1600" dirty="0" smtClean="0"/>
                        <a:t> </a:t>
                      </a:r>
                      <a:endParaRPr lang="es-CL" sz="1600" b="0" dirty="0"/>
                    </a:p>
                  </a:txBody>
                  <a:tcPr/>
                </a:tc>
              </a:tr>
              <a:tr h="3169920">
                <a:tc>
                  <a:txBody>
                    <a:bodyPr/>
                    <a:lstStyle/>
                    <a:p>
                      <a:pPr algn="ctr"/>
                      <a:r>
                        <a:rPr lang="es-CL" sz="1800" dirty="0" smtClean="0"/>
                        <a:t>EXTERNO</a:t>
                      </a:r>
                      <a:r>
                        <a:rPr lang="es-CL" sz="1800" baseline="0" dirty="0" smtClean="0"/>
                        <a:t> </a:t>
                      </a:r>
                      <a:endParaRPr lang="es-CL" sz="180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s-CL" sz="1800" dirty="0" smtClean="0"/>
                        <a:t>                                 OPORTUNIDADES </a:t>
                      </a:r>
                    </a:p>
                    <a:p>
                      <a:endParaRPr lang="es-CL" sz="1800" dirty="0" smtClean="0"/>
                    </a:p>
                    <a:p>
                      <a:endParaRPr lang="es-CL" sz="1800" dirty="0" smtClean="0"/>
                    </a:p>
                    <a:p>
                      <a:r>
                        <a:rPr lang="es-CL" sz="1600" dirty="0" smtClean="0"/>
                        <a:t>Tendencias</a:t>
                      </a:r>
                      <a:r>
                        <a:rPr lang="es-CL" sz="1600" baseline="0" dirty="0" smtClean="0"/>
                        <a:t>, cambios o necesidades actuales  o futuras que no se han tomado en cuenta </a:t>
                      </a:r>
                      <a:r>
                        <a:rPr lang="es-CL" sz="1600" baseline="0" dirty="0" smtClean="0"/>
                        <a:t>en </a:t>
                      </a:r>
                      <a:r>
                        <a:rPr lang="es-CL" sz="1600" baseline="0" dirty="0" smtClean="0"/>
                        <a:t>el mercado.</a:t>
                      </a:r>
                    </a:p>
                    <a:p>
                      <a:r>
                        <a:rPr lang="es-CL" sz="1600" baseline="0" dirty="0" smtClean="0"/>
                        <a:t>Ejemplo: aumento del interés del cliente en productos de alta calidad.</a:t>
                      </a:r>
                    </a:p>
                    <a:p>
                      <a:r>
                        <a:rPr lang="es-CL" sz="1600" baseline="0" dirty="0" smtClean="0"/>
                        <a:t>Consejo: ponga atención a las brechas del mercado y anticipe las necesidades emergentes  de los clientes </a:t>
                      </a:r>
                      <a:endParaRPr lang="es-CL" sz="16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800" dirty="0" smtClean="0"/>
                        <a:t>                             AMENAZAS</a:t>
                      </a:r>
                    </a:p>
                    <a:p>
                      <a:endParaRPr lang="es-CL" sz="1800" baseline="0" dirty="0" smtClean="0"/>
                    </a:p>
                    <a:p>
                      <a:endParaRPr lang="es-CL" sz="1800" baseline="0" dirty="0" smtClean="0"/>
                    </a:p>
                    <a:p>
                      <a:r>
                        <a:rPr lang="es-CL" sz="1800" baseline="0" dirty="0" smtClean="0"/>
                        <a:t> </a:t>
                      </a:r>
                      <a:r>
                        <a:rPr lang="es-CL" sz="1600" baseline="0" dirty="0" smtClean="0"/>
                        <a:t>Tendencias o cambios desfavorables  en el mercado que pueden dañar o perjudicar a la organización.</a:t>
                      </a:r>
                    </a:p>
                    <a:p>
                      <a:r>
                        <a:rPr lang="es-CL" sz="1600" baseline="0" dirty="0" smtClean="0"/>
                        <a:t>Ejemplo: alza de precios en los materiales </a:t>
                      </a:r>
                    </a:p>
                    <a:p>
                      <a:r>
                        <a:rPr lang="es-CL" sz="1600" baseline="0" dirty="0" smtClean="0"/>
                        <a:t>Consejo: preste atención en los posibles cambios en el mercado, como en políticas, suministros, tecnología y competidores que puedan impedir la capacidad de competencia del negocio</a:t>
                      </a:r>
                      <a:r>
                        <a:rPr lang="es-CL" sz="1800" baseline="0" dirty="0" smtClean="0"/>
                        <a:t>.   </a:t>
                      </a:r>
                      <a:endParaRPr lang="es-CL" sz="1800" b="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2 Grupo"/>
          <p:cNvGrpSpPr/>
          <p:nvPr/>
        </p:nvGrpSpPr>
        <p:grpSpPr>
          <a:xfrm>
            <a:off x="899592" y="1196752"/>
            <a:ext cx="4752528" cy="3240361"/>
            <a:chOff x="899592" y="1196752"/>
            <a:chExt cx="4752528" cy="3240361"/>
          </a:xfrm>
        </p:grpSpPr>
        <p:sp>
          <p:nvSpPr>
            <p:cNvPr id="13" name="12 Documento"/>
            <p:cNvSpPr/>
            <p:nvPr/>
          </p:nvSpPr>
          <p:spPr>
            <a:xfrm>
              <a:off x="899592" y="1196752"/>
              <a:ext cx="792088" cy="792088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6976" tIns="48488" rIns="96976" bIns="48488" rtlCol="0" anchor="ctr"/>
            <a:lstStyle/>
            <a:p>
              <a:pPr algn="ctr"/>
              <a:r>
                <a:rPr lang="es-CL" sz="4300" dirty="0"/>
                <a:t>F</a:t>
              </a:r>
            </a:p>
          </p:txBody>
        </p:sp>
        <p:sp>
          <p:nvSpPr>
            <p:cNvPr id="14" name="13 Documento"/>
            <p:cNvSpPr/>
            <p:nvPr/>
          </p:nvSpPr>
          <p:spPr>
            <a:xfrm>
              <a:off x="4860032" y="1196754"/>
              <a:ext cx="792088" cy="720080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6976" tIns="48488" rIns="96976" bIns="48488" rtlCol="0" anchor="ctr"/>
            <a:lstStyle/>
            <a:p>
              <a:pPr algn="ctr"/>
              <a:r>
                <a:rPr lang="es-CL" sz="4300" dirty="0"/>
                <a:t>D</a:t>
              </a:r>
            </a:p>
          </p:txBody>
        </p:sp>
        <p:sp>
          <p:nvSpPr>
            <p:cNvPr id="15" name="14 Documento"/>
            <p:cNvSpPr/>
            <p:nvPr/>
          </p:nvSpPr>
          <p:spPr>
            <a:xfrm>
              <a:off x="899593" y="3717033"/>
              <a:ext cx="720080" cy="720080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6976" tIns="48488" rIns="96976" bIns="48488" rtlCol="0" anchor="ctr"/>
            <a:lstStyle/>
            <a:p>
              <a:pPr algn="ctr"/>
              <a:r>
                <a:rPr lang="es-CL" sz="4300" dirty="0"/>
                <a:t>O</a:t>
              </a:r>
            </a:p>
          </p:txBody>
        </p:sp>
        <p:sp>
          <p:nvSpPr>
            <p:cNvPr id="16" name="15 Documento"/>
            <p:cNvSpPr/>
            <p:nvPr/>
          </p:nvSpPr>
          <p:spPr>
            <a:xfrm>
              <a:off x="4932040" y="3717033"/>
              <a:ext cx="720080" cy="720080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6976" tIns="48488" rIns="96976" bIns="48488" rtlCol="0" anchor="ctr"/>
            <a:lstStyle/>
            <a:p>
              <a:pPr algn="ctr"/>
              <a:r>
                <a:rPr lang="es-CL" sz="4700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34626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203</Words>
  <Application>Microsoft Office PowerPoint</Application>
  <PresentationFormat>Presentación en pantalla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ESTRUCTURA DEL FODA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Karina</dc:creator>
  <cp:lastModifiedBy>Karina</cp:lastModifiedBy>
  <cp:revision>6</cp:revision>
  <dcterms:created xsi:type="dcterms:W3CDTF">2017-03-11T19:41:16Z</dcterms:created>
  <dcterms:modified xsi:type="dcterms:W3CDTF">2017-03-12T00:22:08Z</dcterms:modified>
</cp:coreProperties>
</file>