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14"/>
  </p:notesMasterIdLst>
  <p:sldIdLst>
    <p:sldId id="256" r:id="rId2"/>
    <p:sldId id="257" r:id="rId3"/>
    <p:sldId id="258" r:id="rId4"/>
    <p:sldId id="259" r:id="rId5"/>
    <p:sldId id="260" r:id="rId6"/>
    <p:sldId id="374" r:id="rId7"/>
    <p:sldId id="375" r:id="rId8"/>
    <p:sldId id="376" r:id="rId9"/>
    <p:sldId id="37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0B1942-E834-4934-8A73-1DF8D1DAC0B1}" type="datetimeFigureOut">
              <a:rPr lang="es-ES" smtClean="0"/>
              <a:t>16/10/2013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6C99C-014D-453D-ABEC-97BBCA7BB13E}"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0692D4A6-0F13-4EB8-AC04-62337C92AC71}" type="slidenum">
              <a:rPr lang="es-ES" smtClean="0"/>
              <a:pPr/>
              <a:t>2</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fld id="{DF3C7D12-4D3D-4556-9E93-802EB3879214}" type="slidenum">
              <a:rPr lang="es-ES" smtClean="0"/>
              <a:pPr/>
              <a:t>61</a:t>
            </a:fld>
            <a:endParaRPr lang="es-ES" smtClean="0"/>
          </a:p>
        </p:txBody>
      </p:sp>
      <p:sp>
        <p:nvSpPr>
          <p:cNvPr id="73731" name="Rectangle 1"/>
          <p:cNvSpPr>
            <a:spLocks noGrp="1" noRot="1" noChangeAspect="1" noChangeArrowheads="1" noTextEdit="1"/>
          </p:cNvSpPr>
          <p:nvPr>
            <p:ph type="sldImg"/>
          </p:nvPr>
        </p:nvSpPr>
        <p:spPr>
          <a:xfrm>
            <a:off x="1143000" y="685800"/>
            <a:ext cx="4572000" cy="3429000"/>
          </a:xfrm>
          <a:ln/>
        </p:spPr>
      </p:sp>
      <p:sp>
        <p:nvSpPr>
          <p:cNvPr id="73732"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fld id="{52EE9771-24C3-4232-AF34-DD02B5F23343}" type="slidenum">
              <a:rPr lang="es-ES" smtClean="0"/>
              <a:pPr/>
              <a:t>62</a:t>
            </a:fld>
            <a:endParaRPr lang="es-ES" smtClean="0"/>
          </a:p>
        </p:txBody>
      </p:sp>
      <p:sp>
        <p:nvSpPr>
          <p:cNvPr id="74755" name="Rectangle 1"/>
          <p:cNvSpPr>
            <a:spLocks noGrp="1" noRot="1" noChangeAspect="1" noChangeArrowheads="1" noTextEdit="1"/>
          </p:cNvSpPr>
          <p:nvPr>
            <p:ph type="sldImg"/>
          </p:nvPr>
        </p:nvSpPr>
        <p:spPr>
          <a:xfrm>
            <a:off x="1143000" y="685800"/>
            <a:ext cx="4572000" cy="3429000"/>
          </a:xfrm>
          <a:ln/>
        </p:spPr>
      </p:sp>
      <p:sp>
        <p:nvSpPr>
          <p:cNvPr id="74756"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p:spPr>
        <p:txBody>
          <a:bodyPr/>
          <a:lstStyle/>
          <a:p>
            <a:fld id="{683DE0EC-06F2-4670-8D61-E072E4C86C26}" type="slidenum">
              <a:rPr lang="es-ES" smtClean="0"/>
              <a:pPr/>
              <a:t>63</a:t>
            </a:fld>
            <a:endParaRPr lang="es-ES" smtClean="0"/>
          </a:p>
        </p:txBody>
      </p:sp>
      <p:sp>
        <p:nvSpPr>
          <p:cNvPr id="75779" name="Rectangle 1"/>
          <p:cNvSpPr>
            <a:spLocks noGrp="1" noRot="1" noChangeAspect="1" noChangeArrowheads="1" noTextEdit="1"/>
          </p:cNvSpPr>
          <p:nvPr>
            <p:ph type="sldImg"/>
          </p:nvPr>
        </p:nvSpPr>
        <p:spPr>
          <a:xfrm>
            <a:off x="1143000" y="685800"/>
            <a:ext cx="4572000" cy="3429000"/>
          </a:xfrm>
          <a:ln/>
        </p:spPr>
      </p:sp>
      <p:sp>
        <p:nvSpPr>
          <p:cNvPr id="75780"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p:spPr>
        <p:txBody>
          <a:bodyPr/>
          <a:lstStyle/>
          <a:p>
            <a:fld id="{F1A8F521-D2A6-4EF7-819E-2E0B377B2516}" type="slidenum">
              <a:rPr lang="es-ES" smtClean="0"/>
              <a:pPr/>
              <a:t>64</a:t>
            </a:fld>
            <a:endParaRPr lang="es-ES" smtClean="0"/>
          </a:p>
        </p:txBody>
      </p:sp>
      <p:sp>
        <p:nvSpPr>
          <p:cNvPr id="76803" name="Rectangle 1"/>
          <p:cNvSpPr>
            <a:spLocks noGrp="1" noRot="1" noChangeAspect="1" noChangeArrowheads="1" noTextEdit="1"/>
          </p:cNvSpPr>
          <p:nvPr>
            <p:ph type="sldImg"/>
          </p:nvPr>
        </p:nvSpPr>
        <p:spPr>
          <a:xfrm>
            <a:off x="1143000" y="685800"/>
            <a:ext cx="4572000" cy="3429000"/>
          </a:xfrm>
          <a:ln/>
        </p:spPr>
      </p:sp>
      <p:sp>
        <p:nvSpPr>
          <p:cNvPr id="76804"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fld id="{FFC2C020-1E7E-4076-BE82-B2C053CDA9EC}" type="slidenum">
              <a:rPr lang="es-ES" smtClean="0"/>
              <a:pPr/>
              <a:t>65</a:t>
            </a:fld>
            <a:endParaRPr lang="es-ES" smtClean="0"/>
          </a:p>
        </p:txBody>
      </p:sp>
      <p:sp>
        <p:nvSpPr>
          <p:cNvPr id="77827" name="Rectangle 1"/>
          <p:cNvSpPr>
            <a:spLocks noGrp="1" noRot="1" noChangeAspect="1" noChangeArrowheads="1" noTextEdit="1"/>
          </p:cNvSpPr>
          <p:nvPr>
            <p:ph type="sldImg"/>
          </p:nvPr>
        </p:nvSpPr>
        <p:spPr>
          <a:xfrm>
            <a:off x="1143000" y="685800"/>
            <a:ext cx="4572000" cy="3429000"/>
          </a:xfrm>
          <a:ln/>
        </p:spPr>
      </p:sp>
      <p:sp>
        <p:nvSpPr>
          <p:cNvPr id="77828"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fld id="{E577772D-15DA-440B-BBB0-1F71B0682790}" type="slidenum">
              <a:rPr lang="es-ES" smtClean="0"/>
              <a:pPr/>
              <a:t>66</a:t>
            </a:fld>
            <a:endParaRPr lang="es-ES" smtClean="0"/>
          </a:p>
        </p:txBody>
      </p:sp>
      <p:sp>
        <p:nvSpPr>
          <p:cNvPr id="78851" name="Rectangle 1"/>
          <p:cNvSpPr>
            <a:spLocks noGrp="1" noRot="1" noChangeAspect="1" noChangeArrowheads="1" noTextEdit="1"/>
          </p:cNvSpPr>
          <p:nvPr>
            <p:ph type="sldImg"/>
          </p:nvPr>
        </p:nvSpPr>
        <p:spPr>
          <a:xfrm>
            <a:off x="1143000" y="685800"/>
            <a:ext cx="4572000" cy="3429000"/>
          </a:xfrm>
          <a:ln/>
        </p:spPr>
      </p:sp>
      <p:sp>
        <p:nvSpPr>
          <p:cNvPr id="78852"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36ECB70-6E3D-48B1-862C-D56339015EFA}"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s-ES" sz="1200">
              <a:solidFill>
                <a:srgbClr val="000000"/>
              </a:solidFill>
            </a:endParaRPr>
          </a:p>
        </p:txBody>
      </p:sp>
      <p:sp>
        <p:nvSpPr>
          <p:cNvPr id="183299" name="Rectangle 1"/>
          <p:cNvSpPr>
            <a:spLocks noGrp="1" noRot="1" noChangeAspect="1" noChangeArrowheads="1" noTextEdit="1"/>
          </p:cNvSpPr>
          <p:nvPr>
            <p:ph type="sldImg"/>
          </p:nvPr>
        </p:nvSpPr>
        <p:spPr>
          <a:xfrm>
            <a:off x="1143000" y="685800"/>
            <a:ext cx="4572000" cy="3429000"/>
          </a:xfrm>
          <a:ln/>
        </p:spPr>
      </p:sp>
      <p:sp>
        <p:nvSpPr>
          <p:cNvPr id="183300"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p:spPr>
        <p:txBody>
          <a:bodyPr/>
          <a:lstStyle/>
          <a:p>
            <a:fld id="{36F02B2B-1498-42BE-AD7F-9E70EBA4122F}" type="slidenum">
              <a:rPr lang="es-ES" smtClean="0"/>
              <a:pPr/>
              <a:t>74</a:t>
            </a:fld>
            <a:endParaRPr lang="es-ES" smtClean="0"/>
          </a:p>
        </p:txBody>
      </p:sp>
      <p:sp>
        <p:nvSpPr>
          <p:cNvPr id="79875" name="Rectangle 1"/>
          <p:cNvSpPr>
            <a:spLocks noGrp="1" noRot="1" noChangeAspect="1" noChangeArrowheads="1" noTextEdit="1"/>
          </p:cNvSpPr>
          <p:nvPr>
            <p:ph type="sldImg"/>
          </p:nvPr>
        </p:nvSpPr>
        <p:spPr>
          <a:xfrm>
            <a:off x="1143000" y="685800"/>
            <a:ext cx="4572000" cy="3429000"/>
          </a:xfrm>
          <a:ln/>
        </p:spPr>
      </p:sp>
      <p:sp>
        <p:nvSpPr>
          <p:cNvPr id="79876"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p:spPr>
        <p:txBody>
          <a:bodyPr/>
          <a:lstStyle/>
          <a:p>
            <a:fld id="{6727F61B-AE1F-4526-8D9C-524626DC5607}" type="slidenum">
              <a:rPr lang="es-ES" smtClean="0"/>
              <a:pPr/>
              <a:t>75</a:t>
            </a:fld>
            <a:endParaRPr lang="es-ES" smtClean="0"/>
          </a:p>
        </p:txBody>
      </p:sp>
      <p:sp>
        <p:nvSpPr>
          <p:cNvPr id="63491" name="Rectangle 1"/>
          <p:cNvSpPr>
            <a:spLocks noGrp="1" noRot="1" noChangeAspect="1" noChangeArrowheads="1" noTextEdit="1"/>
          </p:cNvSpPr>
          <p:nvPr>
            <p:ph type="sldImg"/>
          </p:nvPr>
        </p:nvSpPr>
        <p:spPr>
          <a:xfrm>
            <a:off x="1143000" y="685800"/>
            <a:ext cx="4572000" cy="3429000"/>
          </a:xfrm>
          <a:ln/>
        </p:spPr>
      </p:sp>
      <p:sp>
        <p:nvSpPr>
          <p:cNvPr id="63492"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p:spPr>
        <p:txBody>
          <a:bodyPr/>
          <a:lstStyle/>
          <a:p>
            <a:fld id="{9A813C2F-2D07-46F6-9675-9D10AE7D2A4B}" type="slidenum">
              <a:rPr lang="es-ES" smtClean="0"/>
              <a:pPr/>
              <a:t>76</a:t>
            </a:fld>
            <a:endParaRPr lang="es-ES" smtClean="0"/>
          </a:p>
        </p:txBody>
      </p:sp>
      <p:sp>
        <p:nvSpPr>
          <p:cNvPr id="64515" name="Rectangle 1"/>
          <p:cNvSpPr>
            <a:spLocks noGrp="1" noRot="1" noChangeAspect="1" noChangeArrowheads="1" noTextEdit="1"/>
          </p:cNvSpPr>
          <p:nvPr>
            <p:ph type="sldImg"/>
          </p:nvPr>
        </p:nvSpPr>
        <p:spPr>
          <a:xfrm>
            <a:off x="1143000" y="685800"/>
            <a:ext cx="4572000" cy="3429000"/>
          </a:xfrm>
          <a:ln/>
        </p:spPr>
      </p:sp>
      <p:sp>
        <p:nvSpPr>
          <p:cNvPr id="64516"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p>
            <a:fld id="{4DF45812-E9FA-44D5-9EA2-C4C3954BC30D}" type="slidenum">
              <a:rPr lang="es-ES" smtClean="0"/>
              <a:pPr/>
              <a:t>6</a:t>
            </a:fld>
            <a:endParaRPr lang="es-ES" smtClean="0"/>
          </a:p>
        </p:txBody>
      </p:sp>
      <p:sp>
        <p:nvSpPr>
          <p:cNvPr id="56323" name="Rectangle 1"/>
          <p:cNvSpPr>
            <a:spLocks noGrp="1" noRot="1" noChangeAspect="1" noChangeArrowheads="1" noTextEdit="1"/>
          </p:cNvSpPr>
          <p:nvPr>
            <p:ph type="sldImg"/>
          </p:nvPr>
        </p:nvSpPr>
        <p:spPr>
          <a:xfrm>
            <a:off x="1143000" y="685800"/>
            <a:ext cx="4572000" cy="3429000"/>
          </a:xfrm>
          <a:ln/>
        </p:spPr>
      </p:sp>
      <p:sp>
        <p:nvSpPr>
          <p:cNvPr id="56324"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5"/>
          <p:cNvSpPr txBox="1">
            <a:spLocks noGrp="1" noChangeArrowheads="1"/>
          </p:cNvSpPr>
          <p:nvPr/>
        </p:nvSpPr>
        <p:spPr bwMode="auto">
          <a:xfrm>
            <a:off x="0" y="0"/>
            <a:ext cx="2932113" cy="438150"/>
          </a:xfrm>
          <a:prstGeom prst="rect">
            <a:avLst/>
          </a:prstGeom>
          <a:noFill/>
          <a:ln w="9525">
            <a:noFill/>
            <a:round/>
            <a:headEnd/>
            <a:tailEnd/>
          </a:ln>
        </p:spPr>
        <p:txBody>
          <a:bodyPr lIns="88164" tIns="45845" rIns="88164" bIns="45845"/>
          <a:lstStyle/>
          <a:p>
            <a:pP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r>
              <a:rPr lang="en-US" sz="1200">
                <a:solidFill>
                  <a:srgbClr val="000000"/>
                </a:solidFill>
              </a:rPr>
              <a:t>M.C. Yolanda Moyao Martínez</a:t>
            </a:r>
          </a:p>
        </p:txBody>
      </p:sp>
      <p:sp>
        <p:nvSpPr>
          <p:cNvPr id="97283" name="Rectangle 10"/>
          <p:cNvSpPr txBox="1">
            <a:spLocks noGrp="1" noChangeArrowheads="1"/>
          </p:cNvSpPr>
          <p:nvPr/>
        </p:nvSpPr>
        <p:spPr bwMode="auto">
          <a:xfrm>
            <a:off x="3919538" y="8672513"/>
            <a:ext cx="2932112" cy="439737"/>
          </a:xfrm>
          <a:prstGeom prst="rect">
            <a:avLst/>
          </a:prstGeom>
          <a:noFill/>
          <a:ln w="9525">
            <a:noFill/>
            <a:round/>
            <a:headEnd/>
            <a:tailEnd/>
          </a:ln>
        </p:spPr>
        <p:txBody>
          <a:bodyPr lIns="88164" tIns="45845" rIns="88164" bIns="45845" anchor="b"/>
          <a:lstStyle/>
          <a:p>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fld id="{9E12990D-DE9F-4421-A488-6660B6FD349D}" type="slidenum">
              <a:rPr lang="en-US" sz="1200">
                <a:solidFill>
                  <a:srgbClr val="000000"/>
                </a:solidFill>
              </a:rPr>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t>77</a:t>
            </a:fld>
            <a:endParaRPr lang="en-US" sz="1200">
              <a:solidFill>
                <a:srgbClr val="000000"/>
              </a:solidFill>
            </a:endParaRPr>
          </a:p>
        </p:txBody>
      </p:sp>
      <p:sp>
        <p:nvSpPr>
          <p:cNvPr id="97284" name="Text Box 1"/>
          <p:cNvSpPr txBox="1">
            <a:spLocks noChangeArrowheads="1"/>
          </p:cNvSpPr>
          <p:nvPr/>
        </p:nvSpPr>
        <p:spPr bwMode="auto">
          <a:xfrm>
            <a:off x="1068388" y="666750"/>
            <a:ext cx="4721225" cy="3484563"/>
          </a:xfrm>
          <a:prstGeom prst="rect">
            <a:avLst/>
          </a:prstGeom>
          <a:solidFill>
            <a:srgbClr val="FFFFFF"/>
          </a:solidFill>
          <a:ln w="9360">
            <a:solidFill>
              <a:srgbClr val="000000"/>
            </a:solidFill>
            <a:miter lim="800000"/>
            <a:headEnd/>
            <a:tailEnd/>
          </a:ln>
        </p:spPr>
        <p:txBody>
          <a:bodyPr wrap="none" lIns="89575" tIns="44787" rIns="89575" bIns="44787" anchor="ctr"/>
          <a:lstStyle/>
          <a:p>
            <a:pPr defTabSz="439738" eaLnBrk="1" hangingPunct="1"/>
            <a:endParaRPr lang="es-MX"/>
          </a:p>
        </p:txBody>
      </p:sp>
      <p:sp>
        <p:nvSpPr>
          <p:cNvPr id="97285" name="Rectangle 2"/>
          <p:cNvSpPr txBox="1">
            <a:spLocks noGrp="1" noChangeArrowheads="1"/>
          </p:cNvSpPr>
          <p:nvPr>
            <p:ph type="body"/>
          </p:nvPr>
        </p:nvSpPr>
        <p:spPr>
          <a:xfrm>
            <a:off x="904875" y="4373563"/>
            <a:ext cx="5043488" cy="4073525"/>
          </a:xfrm>
          <a:noFill/>
          <a:ln/>
        </p:spPr>
        <p:txBody>
          <a:bodyPr wrap="none" lIns="88164" tIns="45845" rIns="88164" bIns="45845" anchor="ctr"/>
          <a:lstStyle/>
          <a:p>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5"/>
          <p:cNvSpPr txBox="1">
            <a:spLocks noGrp="1" noChangeArrowheads="1"/>
          </p:cNvSpPr>
          <p:nvPr/>
        </p:nvSpPr>
        <p:spPr bwMode="auto">
          <a:xfrm>
            <a:off x="0" y="0"/>
            <a:ext cx="2932113" cy="438150"/>
          </a:xfrm>
          <a:prstGeom prst="rect">
            <a:avLst/>
          </a:prstGeom>
          <a:noFill/>
          <a:ln w="9525">
            <a:noFill/>
            <a:round/>
            <a:headEnd/>
            <a:tailEnd/>
          </a:ln>
        </p:spPr>
        <p:txBody>
          <a:bodyPr lIns="88164" tIns="45845" rIns="88164" bIns="45845"/>
          <a:lstStyle/>
          <a:p>
            <a:pP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r>
              <a:rPr lang="en-US" sz="1200">
                <a:solidFill>
                  <a:srgbClr val="000000"/>
                </a:solidFill>
              </a:rPr>
              <a:t>M.C. Yolanda Moyao Martínez</a:t>
            </a:r>
          </a:p>
        </p:txBody>
      </p:sp>
      <p:sp>
        <p:nvSpPr>
          <p:cNvPr id="99331" name="Rectangle 10"/>
          <p:cNvSpPr txBox="1">
            <a:spLocks noGrp="1" noChangeArrowheads="1"/>
          </p:cNvSpPr>
          <p:nvPr/>
        </p:nvSpPr>
        <p:spPr bwMode="auto">
          <a:xfrm>
            <a:off x="3919538" y="8672513"/>
            <a:ext cx="2932112" cy="439737"/>
          </a:xfrm>
          <a:prstGeom prst="rect">
            <a:avLst/>
          </a:prstGeom>
          <a:noFill/>
          <a:ln w="9525">
            <a:noFill/>
            <a:round/>
            <a:headEnd/>
            <a:tailEnd/>
          </a:ln>
        </p:spPr>
        <p:txBody>
          <a:bodyPr lIns="88164" tIns="45845" rIns="88164" bIns="45845" anchor="b"/>
          <a:lstStyle/>
          <a:p>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fld id="{34A65FCE-43E3-4893-8436-1D0521DBFD5B}" type="slidenum">
              <a:rPr lang="en-US" sz="1200">
                <a:solidFill>
                  <a:srgbClr val="000000"/>
                </a:solidFill>
              </a:rPr>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t>78</a:t>
            </a:fld>
            <a:endParaRPr lang="en-US" sz="1200">
              <a:solidFill>
                <a:srgbClr val="000000"/>
              </a:solidFill>
            </a:endParaRPr>
          </a:p>
        </p:txBody>
      </p:sp>
      <p:sp>
        <p:nvSpPr>
          <p:cNvPr id="99332" name="Text Box 1"/>
          <p:cNvSpPr txBox="1">
            <a:spLocks noChangeArrowheads="1"/>
          </p:cNvSpPr>
          <p:nvPr/>
        </p:nvSpPr>
        <p:spPr bwMode="auto">
          <a:xfrm>
            <a:off x="1068388" y="666750"/>
            <a:ext cx="4721225" cy="3484563"/>
          </a:xfrm>
          <a:prstGeom prst="rect">
            <a:avLst/>
          </a:prstGeom>
          <a:solidFill>
            <a:srgbClr val="FFFFFF"/>
          </a:solidFill>
          <a:ln w="9360">
            <a:solidFill>
              <a:srgbClr val="000000"/>
            </a:solidFill>
            <a:miter lim="800000"/>
            <a:headEnd/>
            <a:tailEnd/>
          </a:ln>
        </p:spPr>
        <p:txBody>
          <a:bodyPr wrap="none" lIns="89575" tIns="44787" rIns="89575" bIns="44787" anchor="ctr"/>
          <a:lstStyle/>
          <a:p>
            <a:pPr defTabSz="439738" eaLnBrk="1" hangingPunct="1"/>
            <a:endParaRPr lang="es-MX"/>
          </a:p>
        </p:txBody>
      </p:sp>
      <p:sp>
        <p:nvSpPr>
          <p:cNvPr id="99333" name="Rectangle 2"/>
          <p:cNvSpPr txBox="1">
            <a:spLocks noGrp="1" noChangeArrowheads="1"/>
          </p:cNvSpPr>
          <p:nvPr>
            <p:ph type="body"/>
          </p:nvPr>
        </p:nvSpPr>
        <p:spPr>
          <a:xfrm>
            <a:off x="904875" y="4373563"/>
            <a:ext cx="5043488" cy="4073525"/>
          </a:xfrm>
          <a:noFill/>
          <a:ln/>
        </p:spPr>
        <p:txBody>
          <a:bodyPr wrap="none" lIns="88164" tIns="45845" rIns="88164" bIns="45845" anchor="ctr"/>
          <a:lstStyle/>
          <a:p>
            <a:endParaRPr lang="es-E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5"/>
          <p:cNvSpPr txBox="1">
            <a:spLocks noGrp="1" noChangeArrowheads="1"/>
          </p:cNvSpPr>
          <p:nvPr/>
        </p:nvSpPr>
        <p:spPr bwMode="auto">
          <a:xfrm>
            <a:off x="0" y="0"/>
            <a:ext cx="2932113" cy="438150"/>
          </a:xfrm>
          <a:prstGeom prst="rect">
            <a:avLst/>
          </a:prstGeom>
          <a:noFill/>
          <a:ln w="9525">
            <a:noFill/>
            <a:round/>
            <a:headEnd/>
            <a:tailEnd/>
          </a:ln>
        </p:spPr>
        <p:txBody>
          <a:bodyPr lIns="88164" tIns="45845" rIns="88164" bIns="45845"/>
          <a:lstStyle/>
          <a:p>
            <a:pP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r>
              <a:rPr lang="en-US" sz="1200">
                <a:solidFill>
                  <a:srgbClr val="000000"/>
                </a:solidFill>
              </a:rPr>
              <a:t>M.C. Yolanda Moyao Martínez</a:t>
            </a:r>
          </a:p>
        </p:txBody>
      </p:sp>
      <p:sp>
        <p:nvSpPr>
          <p:cNvPr id="150531" name="Rectangle 10"/>
          <p:cNvSpPr txBox="1">
            <a:spLocks noGrp="1" noChangeArrowheads="1"/>
          </p:cNvSpPr>
          <p:nvPr/>
        </p:nvSpPr>
        <p:spPr bwMode="auto">
          <a:xfrm>
            <a:off x="3919538" y="8672513"/>
            <a:ext cx="2932112" cy="439737"/>
          </a:xfrm>
          <a:prstGeom prst="rect">
            <a:avLst/>
          </a:prstGeom>
          <a:noFill/>
          <a:ln w="9525">
            <a:noFill/>
            <a:round/>
            <a:headEnd/>
            <a:tailEnd/>
          </a:ln>
        </p:spPr>
        <p:txBody>
          <a:bodyPr lIns="88164" tIns="45845" rIns="88164" bIns="45845" anchor="b"/>
          <a:lstStyle/>
          <a:p>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fld id="{32C0592D-5CDE-41E1-9210-1930FCDD8E91}" type="slidenum">
              <a:rPr lang="en-US" sz="1200">
                <a:solidFill>
                  <a:srgbClr val="000000"/>
                </a:solidFill>
              </a:rPr>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t>80</a:t>
            </a:fld>
            <a:endParaRPr lang="en-US" sz="1200">
              <a:solidFill>
                <a:srgbClr val="000000"/>
              </a:solidFill>
            </a:endParaRPr>
          </a:p>
        </p:txBody>
      </p:sp>
      <p:sp>
        <p:nvSpPr>
          <p:cNvPr id="150532" name="Text Box 1"/>
          <p:cNvSpPr txBox="1">
            <a:spLocks noChangeArrowheads="1"/>
          </p:cNvSpPr>
          <p:nvPr/>
        </p:nvSpPr>
        <p:spPr bwMode="auto">
          <a:xfrm>
            <a:off x="1068388" y="666750"/>
            <a:ext cx="4721225" cy="3484563"/>
          </a:xfrm>
          <a:prstGeom prst="rect">
            <a:avLst/>
          </a:prstGeom>
          <a:solidFill>
            <a:srgbClr val="FFFFFF"/>
          </a:solidFill>
          <a:ln w="9360">
            <a:solidFill>
              <a:srgbClr val="000000"/>
            </a:solidFill>
            <a:miter lim="800000"/>
            <a:headEnd/>
            <a:tailEnd/>
          </a:ln>
        </p:spPr>
        <p:txBody>
          <a:bodyPr wrap="none" lIns="89575" tIns="44787" rIns="89575" bIns="44787" anchor="ctr"/>
          <a:lstStyle/>
          <a:p>
            <a:pPr defTabSz="439738" eaLnBrk="1" hangingPunct="1"/>
            <a:endParaRPr lang="es-MX"/>
          </a:p>
        </p:txBody>
      </p:sp>
      <p:sp>
        <p:nvSpPr>
          <p:cNvPr id="150533" name="Rectangle 2"/>
          <p:cNvSpPr txBox="1">
            <a:spLocks noGrp="1" noChangeArrowheads="1"/>
          </p:cNvSpPr>
          <p:nvPr>
            <p:ph type="body"/>
          </p:nvPr>
        </p:nvSpPr>
        <p:spPr>
          <a:xfrm>
            <a:off x="904875" y="4373563"/>
            <a:ext cx="5043488" cy="4073525"/>
          </a:xfrm>
          <a:noFill/>
          <a:ln/>
        </p:spPr>
        <p:txBody>
          <a:bodyPr wrap="none" lIns="88164" tIns="45845" rIns="88164" bIns="45845" anchor="ctr"/>
          <a:lstStyle/>
          <a:p>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5"/>
          <p:cNvSpPr txBox="1">
            <a:spLocks noGrp="1" noChangeArrowheads="1"/>
          </p:cNvSpPr>
          <p:nvPr/>
        </p:nvSpPr>
        <p:spPr bwMode="auto">
          <a:xfrm>
            <a:off x="0" y="0"/>
            <a:ext cx="2932113" cy="438150"/>
          </a:xfrm>
          <a:prstGeom prst="rect">
            <a:avLst/>
          </a:prstGeom>
          <a:noFill/>
          <a:ln w="9525">
            <a:noFill/>
            <a:round/>
            <a:headEnd/>
            <a:tailEnd/>
          </a:ln>
        </p:spPr>
        <p:txBody>
          <a:bodyPr lIns="88164" tIns="45845" rIns="88164" bIns="45845"/>
          <a:lstStyle/>
          <a:p>
            <a:pP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r>
              <a:rPr lang="en-US" sz="1200">
                <a:solidFill>
                  <a:srgbClr val="000000"/>
                </a:solidFill>
              </a:rPr>
              <a:t>M.C. Yolanda Moyao Martínez</a:t>
            </a:r>
          </a:p>
        </p:txBody>
      </p:sp>
      <p:sp>
        <p:nvSpPr>
          <p:cNvPr id="152579" name="Rectangle 10"/>
          <p:cNvSpPr txBox="1">
            <a:spLocks noGrp="1" noChangeArrowheads="1"/>
          </p:cNvSpPr>
          <p:nvPr/>
        </p:nvSpPr>
        <p:spPr bwMode="auto">
          <a:xfrm>
            <a:off x="3919538" y="8672513"/>
            <a:ext cx="2932112" cy="439737"/>
          </a:xfrm>
          <a:prstGeom prst="rect">
            <a:avLst/>
          </a:prstGeom>
          <a:noFill/>
          <a:ln w="9525">
            <a:noFill/>
            <a:round/>
            <a:headEnd/>
            <a:tailEnd/>
          </a:ln>
        </p:spPr>
        <p:txBody>
          <a:bodyPr lIns="88164" tIns="45845" rIns="88164" bIns="45845" anchor="b"/>
          <a:lstStyle/>
          <a:p>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fld id="{FB39AD03-96DB-4CBF-98FA-15852F63B5B2}" type="slidenum">
              <a:rPr lang="en-US" sz="1200">
                <a:solidFill>
                  <a:srgbClr val="000000"/>
                </a:solidFill>
              </a:rPr>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t>81</a:t>
            </a:fld>
            <a:endParaRPr lang="en-US" sz="1200">
              <a:solidFill>
                <a:srgbClr val="000000"/>
              </a:solidFill>
            </a:endParaRPr>
          </a:p>
        </p:txBody>
      </p:sp>
      <p:sp>
        <p:nvSpPr>
          <p:cNvPr id="152580" name="Text Box 1"/>
          <p:cNvSpPr txBox="1">
            <a:spLocks noChangeArrowheads="1"/>
          </p:cNvSpPr>
          <p:nvPr/>
        </p:nvSpPr>
        <p:spPr bwMode="auto">
          <a:xfrm>
            <a:off x="1068388" y="666750"/>
            <a:ext cx="4721225" cy="3484563"/>
          </a:xfrm>
          <a:prstGeom prst="rect">
            <a:avLst/>
          </a:prstGeom>
          <a:solidFill>
            <a:srgbClr val="FFFFFF"/>
          </a:solidFill>
          <a:ln w="9360">
            <a:solidFill>
              <a:srgbClr val="000000"/>
            </a:solidFill>
            <a:miter lim="800000"/>
            <a:headEnd/>
            <a:tailEnd/>
          </a:ln>
        </p:spPr>
        <p:txBody>
          <a:bodyPr wrap="none" lIns="89575" tIns="44787" rIns="89575" bIns="44787" anchor="ctr"/>
          <a:lstStyle/>
          <a:p>
            <a:pPr defTabSz="439738" eaLnBrk="1" hangingPunct="1"/>
            <a:endParaRPr lang="es-MX"/>
          </a:p>
        </p:txBody>
      </p:sp>
      <p:sp>
        <p:nvSpPr>
          <p:cNvPr id="152581" name="Rectangle 2"/>
          <p:cNvSpPr txBox="1">
            <a:spLocks noGrp="1" noChangeArrowheads="1"/>
          </p:cNvSpPr>
          <p:nvPr>
            <p:ph type="body"/>
          </p:nvPr>
        </p:nvSpPr>
        <p:spPr>
          <a:xfrm>
            <a:off x="904875" y="4373563"/>
            <a:ext cx="5043488" cy="4073525"/>
          </a:xfrm>
          <a:noFill/>
          <a:ln/>
        </p:spPr>
        <p:txBody>
          <a:bodyPr wrap="none" lIns="88164" tIns="45845" rIns="88164" bIns="45845" anchor="ctr"/>
          <a:lstStyle/>
          <a:p>
            <a:endParaRPr lang="es-E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5"/>
          <p:cNvSpPr txBox="1">
            <a:spLocks noGrp="1" noChangeArrowheads="1"/>
          </p:cNvSpPr>
          <p:nvPr/>
        </p:nvSpPr>
        <p:spPr bwMode="auto">
          <a:xfrm>
            <a:off x="0" y="0"/>
            <a:ext cx="2932113" cy="438150"/>
          </a:xfrm>
          <a:prstGeom prst="rect">
            <a:avLst/>
          </a:prstGeom>
          <a:noFill/>
          <a:ln w="9525">
            <a:noFill/>
            <a:round/>
            <a:headEnd/>
            <a:tailEnd/>
          </a:ln>
        </p:spPr>
        <p:txBody>
          <a:bodyPr lIns="88164" tIns="45845" rIns="88164" bIns="45845"/>
          <a:lstStyle/>
          <a:p>
            <a:pP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r>
              <a:rPr lang="en-US" sz="1200">
                <a:solidFill>
                  <a:srgbClr val="000000"/>
                </a:solidFill>
              </a:rPr>
              <a:t>M.C. Yolanda Moyao Martínez</a:t>
            </a:r>
          </a:p>
        </p:txBody>
      </p:sp>
      <p:sp>
        <p:nvSpPr>
          <p:cNvPr id="154627" name="Rectangle 10"/>
          <p:cNvSpPr txBox="1">
            <a:spLocks noGrp="1" noChangeArrowheads="1"/>
          </p:cNvSpPr>
          <p:nvPr/>
        </p:nvSpPr>
        <p:spPr bwMode="auto">
          <a:xfrm>
            <a:off x="3919538" y="8672513"/>
            <a:ext cx="2932112" cy="439737"/>
          </a:xfrm>
          <a:prstGeom prst="rect">
            <a:avLst/>
          </a:prstGeom>
          <a:noFill/>
          <a:ln w="9525">
            <a:noFill/>
            <a:round/>
            <a:headEnd/>
            <a:tailEnd/>
          </a:ln>
        </p:spPr>
        <p:txBody>
          <a:bodyPr lIns="88164" tIns="45845" rIns="88164" bIns="45845" anchor="b"/>
          <a:lstStyle/>
          <a:p>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fld id="{A9098E35-554E-4C90-833F-1C4473B14BBB}" type="slidenum">
              <a:rPr lang="en-US" sz="1200">
                <a:solidFill>
                  <a:srgbClr val="000000"/>
                </a:solidFill>
              </a:rPr>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t>82</a:t>
            </a:fld>
            <a:endParaRPr lang="en-US" sz="1200">
              <a:solidFill>
                <a:srgbClr val="000000"/>
              </a:solidFill>
            </a:endParaRPr>
          </a:p>
        </p:txBody>
      </p:sp>
      <p:sp>
        <p:nvSpPr>
          <p:cNvPr id="154628" name="Text Box 1"/>
          <p:cNvSpPr txBox="1">
            <a:spLocks noChangeArrowheads="1"/>
          </p:cNvSpPr>
          <p:nvPr/>
        </p:nvSpPr>
        <p:spPr bwMode="auto">
          <a:xfrm>
            <a:off x="1068388" y="666750"/>
            <a:ext cx="4721225" cy="3484563"/>
          </a:xfrm>
          <a:prstGeom prst="rect">
            <a:avLst/>
          </a:prstGeom>
          <a:solidFill>
            <a:srgbClr val="FFFFFF"/>
          </a:solidFill>
          <a:ln w="9360">
            <a:solidFill>
              <a:srgbClr val="000000"/>
            </a:solidFill>
            <a:miter lim="800000"/>
            <a:headEnd/>
            <a:tailEnd/>
          </a:ln>
        </p:spPr>
        <p:txBody>
          <a:bodyPr wrap="none" lIns="89575" tIns="44787" rIns="89575" bIns="44787" anchor="ctr"/>
          <a:lstStyle/>
          <a:p>
            <a:pPr defTabSz="439738" eaLnBrk="1" hangingPunct="1"/>
            <a:endParaRPr lang="es-MX"/>
          </a:p>
        </p:txBody>
      </p:sp>
      <p:sp>
        <p:nvSpPr>
          <p:cNvPr id="154629" name="Rectangle 2"/>
          <p:cNvSpPr txBox="1">
            <a:spLocks noGrp="1" noChangeArrowheads="1"/>
          </p:cNvSpPr>
          <p:nvPr>
            <p:ph type="body"/>
          </p:nvPr>
        </p:nvSpPr>
        <p:spPr>
          <a:xfrm>
            <a:off x="904875" y="4373563"/>
            <a:ext cx="5043488" cy="4073525"/>
          </a:xfrm>
          <a:noFill/>
          <a:ln/>
        </p:spPr>
        <p:txBody>
          <a:bodyPr wrap="none" lIns="88164" tIns="45845" rIns="88164" bIns="45845" anchor="ctr"/>
          <a:lstStyle/>
          <a:p>
            <a:endParaRPr lang="es-E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5"/>
          <p:cNvSpPr txBox="1">
            <a:spLocks noGrp="1" noChangeArrowheads="1"/>
          </p:cNvSpPr>
          <p:nvPr/>
        </p:nvSpPr>
        <p:spPr bwMode="auto">
          <a:xfrm>
            <a:off x="0" y="0"/>
            <a:ext cx="2932113" cy="438150"/>
          </a:xfrm>
          <a:prstGeom prst="rect">
            <a:avLst/>
          </a:prstGeom>
          <a:noFill/>
          <a:ln w="9525">
            <a:noFill/>
            <a:round/>
            <a:headEnd/>
            <a:tailEnd/>
          </a:ln>
        </p:spPr>
        <p:txBody>
          <a:bodyPr lIns="88164" tIns="45845" rIns="88164" bIns="45845"/>
          <a:lstStyle/>
          <a:p>
            <a:pP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r>
              <a:rPr lang="en-US" sz="1200">
                <a:solidFill>
                  <a:srgbClr val="000000"/>
                </a:solidFill>
              </a:rPr>
              <a:t>M.C. Yolanda Moyao Martínez</a:t>
            </a:r>
          </a:p>
        </p:txBody>
      </p:sp>
      <p:sp>
        <p:nvSpPr>
          <p:cNvPr id="166915" name="Rectangle 10"/>
          <p:cNvSpPr txBox="1">
            <a:spLocks noGrp="1" noChangeArrowheads="1"/>
          </p:cNvSpPr>
          <p:nvPr/>
        </p:nvSpPr>
        <p:spPr bwMode="auto">
          <a:xfrm>
            <a:off x="3919538" y="8672513"/>
            <a:ext cx="2932112" cy="439737"/>
          </a:xfrm>
          <a:prstGeom prst="rect">
            <a:avLst/>
          </a:prstGeom>
          <a:noFill/>
          <a:ln w="9525">
            <a:noFill/>
            <a:round/>
            <a:headEnd/>
            <a:tailEnd/>
          </a:ln>
        </p:spPr>
        <p:txBody>
          <a:bodyPr lIns="88164" tIns="45845" rIns="88164" bIns="45845" anchor="b"/>
          <a:lstStyle/>
          <a:p>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fld id="{1433352A-A428-4C98-A69B-447DE3E9C5C5}" type="slidenum">
              <a:rPr lang="en-US" sz="1200">
                <a:solidFill>
                  <a:srgbClr val="000000"/>
                </a:solidFill>
              </a:rPr>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t>83</a:t>
            </a:fld>
            <a:endParaRPr lang="en-US" sz="1200">
              <a:solidFill>
                <a:srgbClr val="000000"/>
              </a:solidFill>
            </a:endParaRPr>
          </a:p>
        </p:txBody>
      </p:sp>
      <p:sp>
        <p:nvSpPr>
          <p:cNvPr id="166916" name="Text Box 1"/>
          <p:cNvSpPr txBox="1">
            <a:spLocks noChangeArrowheads="1"/>
          </p:cNvSpPr>
          <p:nvPr/>
        </p:nvSpPr>
        <p:spPr bwMode="auto">
          <a:xfrm>
            <a:off x="1068388" y="666750"/>
            <a:ext cx="4721225" cy="3484563"/>
          </a:xfrm>
          <a:prstGeom prst="rect">
            <a:avLst/>
          </a:prstGeom>
          <a:solidFill>
            <a:srgbClr val="FFFFFF"/>
          </a:solidFill>
          <a:ln w="9360">
            <a:solidFill>
              <a:srgbClr val="000000"/>
            </a:solidFill>
            <a:miter lim="800000"/>
            <a:headEnd/>
            <a:tailEnd/>
          </a:ln>
        </p:spPr>
        <p:txBody>
          <a:bodyPr wrap="none" lIns="89575" tIns="44787" rIns="89575" bIns="44787" anchor="ctr"/>
          <a:lstStyle/>
          <a:p>
            <a:pPr defTabSz="439738" eaLnBrk="1" hangingPunct="1"/>
            <a:endParaRPr lang="es-MX"/>
          </a:p>
        </p:txBody>
      </p:sp>
      <p:sp>
        <p:nvSpPr>
          <p:cNvPr id="166917" name="Rectangle 2"/>
          <p:cNvSpPr txBox="1">
            <a:spLocks noGrp="1" noChangeArrowheads="1"/>
          </p:cNvSpPr>
          <p:nvPr>
            <p:ph type="body"/>
          </p:nvPr>
        </p:nvSpPr>
        <p:spPr>
          <a:xfrm>
            <a:off x="904875" y="4373563"/>
            <a:ext cx="5043488" cy="4073525"/>
          </a:xfrm>
          <a:noFill/>
          <a:ln/>
        </p:spPr>
        <p:txBody>
          <a:bodyPr wrap="none" lIns="88164" tIns="45845" rIns="88164" bIns="45845" anchor="ctr"/>
          <a:lstStyle/>
          <a:p>
            <a:endParaRPr lang="es-E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5"/>
          <p:cNvSpPr txBox="1">
            <a:spLocks noGrp="1" noChangeArrowheads="1"/>
          </p:cNvSpPr>
          <p:nvPr/>
        </p:nvSpPr>
        <p:spPr bwMode="auto">
          <a:xfrm>
            <a:off x="0" y="0"/>
            <a:ext cx="2932113" cy="438150"/>
          </a:xfrm>
          <a:prstGeom prst="rect">
            <a:avLst/>
          </a:prstGeom>
          <a:noFill/>
          <a:ln w="9525">
            <a:noFill/>
            <a:round/>
            <a:headEnd/>
            <a:tailEnd/>
          </a:ln>
        </p:spPr>
        <p:txBody>
          <a:bodyPr lIns="88164" tIns="45845" rIns="88164" bIns="45845"/>
          <a:lstStyle/>
          <a:p>
            <a:pP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r>
              <a:rPr lang="en-US" sz="1200">
                <a:solidFill>
                  <a:srgbClr val="000000"/>
                </a:solidFill>
              </a:rPr>
              <a:t>M.C. Yolanda Moyao Martínez</a:t>
            </a:r>
          </a:p>
        </p:txBody>
      </p:sp>
      <p:sp>
        <p:nvSpPr>
          <p:cNvPr id="168963" name="Rectangle 10"/>
          <p:cNvSpPr txBox="1">
            <a:spLocks noGrp="1" noChangeArrowheads="1"/>
          </p:cNvSpPr>
          <p:nvPr/>
        </p:nvSpPr>
        <p:spPr bwMode="auto">
          <a:xfrm>
            <a:off x="3919538" y="8672513"/>
            <a:ext cx="2932112" cy="439737"/>
          </a:xfrm>
          <a:prstGeom prst="rect">
            <a:avLst/>
          </a:prstGeom>
          <a:noFill/>
          <a:ln w="9525">
            <a:noFill/>
            <a:round/>
            <a:headEnd/>
            <a:tailEnd/>
          </a:ln>
        </p:spPr>
        <p:txBody>
          <a:bodyPr lIns="88164" tIns="45845" rIns="88164" bIns="45845" anchor="b"/>
          <a:lstStyle/>
          <a:p>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fld id="{C217ABE0-F4B5-4EE6-8F04-84F8C50CBBC2}" type="slidenum">
              <a:rPr lang="en-US" sz="1200">
                <a:solidFill>
                  <a:srgbClr val="000000"/>
                </a:solidFill>
              </a:rPr>
              <a:pPr algn="r" defTabSz="439738" eaLnBrk="1" hangingPunct="1">
                <a:tabLst>
                  <a:tab pos="0" algn="l"/>
                  <a:tab pos="438150" algn="l"/>
                  <a:tab pos="877888" algn="l"/>
                  <a:tab pos="1319213" algn="l"/>
                  <a:tab pos="1758950" algn="l"/>
                  <a:tab pos="2198688" algn="l"/>
                  <a:tab pos="2638425" algn="l"/>
                  <a:tab pos="3079750" algn="l"/>
                  <a:tab pos="3519488" algn="l"/>
                  <a:tab pos="3959225" algn="l"/>
                  <a:tab pos="4398963" algn="l"/>
                  <a:tab pos="4840288" algn="l"/>
                  <a:tab pos="5280025" algn="l"/>
                  <a:tab pos="5719763" algn="l"/>
                  <a:tab pos="6159500" algn="l"/>
                  <a:tab pos="6599238" algn="l"/>
                  <a:tab pos="7040563" algn="l"/>
                  <a:tab pos="7480300" algn="l"/>
                  <a:tab pos="7920038" algn="l"/>
                  <a:tab pos="8359775" algn="l"/>
                  <a:tab pos="8801100" algn="l"/>
                </a:tabLst>
              </a:pPr>
              <a:t>84</a:t>
            </a:fld>
            <a:endParaRPr lang="en-US" sz="1200">
              <a:solidFill>
                <a:srgbClr val="000000"/>
              </a:solidFill>
            </a:endParaRPr>
          </a:p>
        </p:txBody>
      </p:sp>
      <p:sp>
        <p:nvSpPr>
          <p:cNvPr id="168964" name="Text Box 1"/>
          <p:cNvSpPr txBox="1">
            <a:spLocks noChangeArrowheads="1"/>
          </p:cNvSpPr>
          <p:nvPr/>
        </p:nvSpPr>
        <p:spPr bwMode="auto">
          <a:xfrm>
            <a:off x="1068388" y="666750"/>
            <a:ext cx="4721225" cy="3484563"/>
          </a:xfrm>
          <a:prstGeom prst="rect">
            <a:avLst/>
          </a:prstGeom>
          <a:solidFill>
            <a:srgbClr val="FFFFFF"/>
          </a:solidFill>
          <a:ln w="9360">
            <a:solidFill>
              <a:srgbClr val="000000"/>
            </a:solidFill>
            <a:miter lim="800000"/>
            <a:headEnd/>
            <a:tailEnd/>
          </a:ln>
        </p:spPr>
        <p:txBody>
          <a:bodyPr wrap="none" lIns="89575" tIns="44787" rIns="89575" bIns="44787" anchor="ctr"/>
          <a:lstStyle/>
          <a:p>
            <a:pPr defTabSz="439738" eaLnBrk="1" hangingPunct="1"/>
            <a:endParaRPr lang="es-MX"/>
          </a:p>
        </p:txBody>
      </p:sp>
      <p:sp>
        <p:nvSpPr>
          <p:cNvPr id="168965" name="Rectangle 2"/>
          <p:cNvSpPr txBox="1">
            <a:spLocks noGrp="1" noChangeArrowheads="1"/>
          </p:cNvSpPr>
          <p:nvPr>
            <p:ph type="body"/>
          </p:nvPr>
        </p:nvSpPr>
        <p:spPr>
          <a:xfrm>
            <a:off x="904875" y="4373563"/>
            <a:ext cx="5043488" cy="4073525"/>
          </a:xfrm>
          <a:noFill/>
          <a:ln/>
        </p:spPr>
        <p:txBody>
          <a:bodyPr wrap="none" lIns="88164" tIns="45845" rIns="88164" bIns="45845" anchor="ctr"/>
          <a:lstStyle/>
          <a:p>
            <a:endParaRPr lang="es-E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4961494-6231-4697-938F-7752DC11838A}"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s-ES" sz="1200">
              <a:solidFill>
                <a:srgbClr val="000000"/>
              </a:solidFill>
            </a:endParaRPr>
          </a:p>
        </p:txBody>
      </p:sp>
      <p:sp>
        <p:nvSpPr>
          <p:cNvPr id="194563" name="Rectangle 1"/>
          <p:cNvSpPr>
            <a:spLocks noGrp="1" noRot="1" noChangeAspect="1" noChangeArrowheads="1" noTextEdit="1"/>
          </p:cNvSpPr>
          <p:nvPr>
            <p:ph type="sldImg"/>
          </p:nvPr>
        </p:nvSpPr>
        <p:spPr>
          <a:xfrm>
            <a:off x="1143000" y="685800"/>
            <a:ext cx="4572000" cy="3429000"/>
          </a:xfrm>
          <a:ln/>
        </p:spPr>
      </p:sp>
      <p:sp>
        <p:nvSpPr>
          <p:cNvPr id="194564"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94421FF-93BD-4E22-9F8E-3939C5B433E5}"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s-ES" sz="1200">
              <a:solidFill>
                <a:srgbClr val="000000"/>
              </a:solidFill>
            </a:endParaRPr>
          </a:p>
        </p:txBody>
      </p:sp>
      <p:sp>
        <p:nvSpPr>
          <p:cNvPr id="197635" name="Rectangle 1"/>
          <p:cNvSpPr>
            <a:spLocks noGrp="1" noRot="1" noChangeAspect="1" noChangeArrowheads="1" noTextEdit="1"/>
          </p:cNvSpPr>
          <p:nvPr>
            <p:ph type="sldImg"/>
          </p:nvPr>
        </p:nvSpPr>
        <p:spPr>
          <a:xfrm>
            <a:off x="1143000" y="685800"/>
            <a:ext cx="4572000" cy="3429000"/>
          </a:xfrm>
          <a:ln/>
        </p:spPr>
      </p:sp>
      <p:sp>
        <p:nvSpPr>
          <p:cNvPr id="197636"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1ED948F-0D08-4CB6-9809-6C8055AC1F03}"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s-ES" sz="1200">
              <a:solidFill>
                <a:srgbClr val="000000"/>
              </a:solidFill>
            </a:endParaRPr>
          </a:p>
        </p:txBody>
      </p:sp>
      <p:sp>
        <p:nvSpPr>
          <p:cNvPr id="199683" name="Rectangle 1"/>
          <p:cNvSpPr>
            <a:spLocks noGrp="1" noRot="1" noChangeAspect="1" noChangeArrowheads="1" noTextEdit="1"/>
          </p:cNvSpPr>
          <p:nvPr>
            <p:ph type="sldImg"/>
          </p:nvPr>
        </p:nvSpPr>
        <p:spPr>
          <a:xfrm>
            <a:off x="1143000" y="685800"/>
            <a:ext cx="4572000" cy="3429000"/>
          </a:xfrm>
          <a:ln/>
        </p:spPr>
      </p:sp>
      <p:sp>
        <p:nvSpPr>
          <p:cNvPr id="199684"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p>
            <a:fld id="{A9EF2773-6E67-4E10-B972-19AD618D7DFD}" type="slidenum">
              <a:rPr lang="es-ES" smtClean="0"/>
              <a:pPr/>
              <a:t>7</a:t>
            </a:fld>
            <a:endParaRPr lang="es-ES" smtClean="0"/>
          </a:p>
        </p:txBody>
      </p:sp>
      <p:sp>
        <p:nvSpPr>
          <p:cNvPr id="57347" name="Rectangle 1"/>
          <p:cNvSpPr>
            <a:spLocks noGrp="1" noRot="1" noChangeAspect="1" noChangeArrowheads="1" noTextEdit="1"/>
          </p:cNvSpPr>
          <p:nvPr>
            <p:ph type="sldImg"/>
          </p:nvPr>
        </p:nvSpPr>
        <p:spPr>
          <a:xfrm>
            <a:off x="1143000" y="685800"/>
            <a:ext cx="4572000" cy="3429000"/>
          </a:xfrm>
          <a:ln/>
        </p:spPr>
      </p:sp>
      <p:sp>
        <p:nvSpPr>
          <p:cNvPr id="57348"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30"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4BB7F94-6288-40EE-ABC8-866ECBE5AEC4}"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es-ES" sz="1200">
              <a:solidFill>
                <a:srgbClr val="000000"/>
              </a:solidFill>
            </a:endParaRPr>
          </a:p>
        </p:txBody>
      </p:sp>
      <p:sp>
        <p:nvSpPr>
          <p:cNvPr id="201731" name="Rectangle 1"/>
          <p:cNvSpPr>
            <a:spLocks noGrp="1" noRot="1" noChangeAspect="1" noChangeArrowheads="1" noTextEdit="1"/>
          </p:cNvSpPr>
          <p:nvPr>
            <p:ph type="sldImg"/>
          </p:nvPr>
        </p:nvSpPr>
        <p:spPr>
          <a:xfrm>
            <a:off x="1143000" y="685800"/>
            <a:ext cx="4572000" cy="3429000"/>
          </a:xfrm>
          <a:ln/>
        </p:spPr>
      </p:sp>
      <p:sp>
        <p:nvSpPr>
          <p:cNvPr id="201732"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4171225-2818-49A8-86B0-24FCEAF74137}"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es-ES" sz="1200">
              <a:solidFill>
                <a:srgbClr val="000000"/>
              </a:solidFill>
            </a:endParaRPr>
          </a:p>
        </p:txBody>
      </p:sp>
      <p:sp>
        <p:nvSpPr>
          <p:cNvPr id="205827" name="Rectangle 1"/>
          <p:cNvSpPr>
            <a:spLocks noGrp="1" noRot="1" noChangeAspect="1" noChangeArrowheads="1" noTextEdit="1"/>
          </p:cNvSpPr>
          <p:nvPr>
            <p:ph type="sldImg"/>
          </p:nvPr>
        </p:nvSpPr>
        <p:spPr>
          <a:xfrm>
            <a:off x="1143000" y="685800"/>
            <a:ext cx="4572000" cy="3429000"/>
          </a:xfrm>
          <a:ln/>
        </p:spPr>
      </p:sp>
      <p:sp>
        <p:nvSpPr>
          <p:cNvPr id="205828"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4"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C5725A0-567F-4A15-B339-2380B820CBA9}"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92</a:t>
            </a:fld>
            <a:endParaRPr lang="es-ES" sz="1200">
              <a:solidFill>
                <a:srgbClr val="000000"/>
              </a:solidFill>
            </a:endParaRPr>
          </a:p>
        </p:txBody>
      </p:sp>
      <p:sp>
        <p:nvSpPr>
          <p:cNvPr id="207875" name="Rectangle 1"/>
          <p:cNvSpPr>
            <a:spLocks noGrp="1" noRot="1" noChangeAspect="1" noChangeArrowheads="1" noTextEdit="1"/>
          </p:cNvSpPr>
          <p:nvPr>
            <p:ph type="sldImg"/>
          </p:nvPr>
        </p:nvSpPr>
        <p:spPr>
          <a:xfrm>
            <a:off x="1143000" y="685800"/>
            <a:ext cx="4572000" cy="3429000"/>
          </a:xfrm>
          <a:ln/>
        </p:spPr>
      </p:sp>
      <p:sp>
        <p:nvSpPr>
          <p:cNvPr id="207876"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8"/>
          <p:cNvSpPr txBox="1">
            <a:spLocks noGrp="1" noChangeArrowheads="1"/>
          </p:cNvSpPr>
          <p:nvPr/>
        </p:nvSpPr>
        <p:spPr bwMode="auto">
          <a:xfrm>
            <a:off x="3884613" y="8685213"/>
            <a:ext cx="2968625" cy="454025"/>
          </a:xfrm>
          <a:prstGeom prst="rect">
            <a:avLst/>
          </a:prstGeom>
          <a:noFill/>
          <a:ln w="9525">
            <a:noFill/>
            <a:round/>
            <a:headEnd/>
            <a:tailEnd/>
          </a:ln>
        </p:spPr>
        <p:txBody>
          <a:bodyPr lIns="90000" tIns="46800" rIns="90000" bIns="46800" anchor="b"/>
          <a:lstStyle/>
          <a:p>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30B2DEA-72EE-4230-8082-64C62B463A96}" type="slidenum">
              <a:rPr lang="es-ES" sz="1200">
                <a:solidFill>
                  <a:srgbClr val="000000"/>
                </a:solidFill>
              </a:rPr>
              <a:pPr algn="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93</a:t>
            </a:fld>
            <a:endParaRPr lang="es-ES" sz="1200">
              <a:solidFill>
                <a:srgbClr val="000000"/>
              </a:solidFill>
            </a:endParaRPr>
          </a:p>
        </p:txBody>
      </p:sp>
      <p:sp>
        <p:nvSpPr>
          <p:cNvPr id="209923" name="Rectangle 1"/>
          <p:cNvSpPr>
            <a:spLocks noGrp="1" noRot="1" noChangeAspect="1" noChangeArrowheads="1" noTextEdit="1"/>
          </p:cNvSpPr>
          <p:nvPr>
            <p:ph type="sldImg"/>
          </p:nvPr>
        </p:nvSpPr>
        <p:spPr>
          <a:xfrm>
            <a:off x="1143000" y="685800"/>
            <a:ext cx="4572000" cy="3429000"/>
          </a:xfrm>
          <a:ln/>
        </p:spPr>
      </p:sp>
      <p:sp>
        <p:nvSpPr>
          <p:cNvPr id="209924"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p:spPr>
        <p:txBody>
          <a:bodyPr/>
          <a:lstStyle/>
          <a:p>
            <a:fld id="{D138B188-8949-44BA-800E-26640165E000}" type="slidenum">
              <a:rPr lang="es-ES" smtClean="0"/>
              <a:pPr/>
              <a:t>51</a:t>
            </a:fld>
            <a:endParaRPr lang="es-ES" smtClean="0"/>
          </a:p>
        </p:txBody>
      </p:sp>
      <p:sp>
        <p:nvSpPr>
          <p:cNvPr id="41987" name="Rectangle 1"/>
          <p:cNvSpPr>
            <a:spLocks noGrp="1" noRot="1" noChangeAspect="1" noChangeArrowheads="1" noTextEdit="1"/>
          </p:cNvSpPr>
          <p:nvPr>
            <p:ph type="sldImg"/>
          </p:nvPr>
        </p:nvSpPr>
        <p:spPr>
          <a:xfrm>
            <a:off x="1143000" y="685800"/>
            <a:ext cx="4572000" cy="3429000"/>
          </a:xfrm>
          <a:ln/>
        </p:spPr>
      </p:sp>
      <p:sp>
        <p:nvSpPr>
          <p:cNvPr id="41988"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p:spPr>
        <p:txBody>
          <a:bodyPr/>
          <a:lstStyle/>
          <a:p>
            <a:fld id="{CF5FFBE7-09A0-4033-A0BA-BB4D6EC3E7BF}" type="slidenum">
              <a:rPr lang="es-ES" smtClean="0"/>
              <a:pPr/>
              <a:t>53</a:t>
            </a:fld>
            <a:endParaRPr lang="es-ES" smtClean="0"/>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p>
            <a:fld id="{16464701-4728-448B-BF72-C8F0F0FCD035}" type="slidenum">
              <a:rPr lang="es-ES" smtClean="0"/>
              <a:pPr/>
              <a:t>54</a:t>
            </a:fld>
            <a:endParaRPr lang="es-ES" smtClean="0"/>
          </a:p>
        </p:txBody>
      </p:sp>
      <p:sp>
        <p:nvSpPr>
          <p:cNvPr id="50179" name="Rectangle 1"/>
          <p:cNvSpPr>
            <a:spLocks noGrp="1" noRot="1" noChangeAspect="1" noChangeArrowheads="1" noTextEdit="1"/>
          </p:cNvSpPr>
          <p:nvPr>
            <p:ph type="sldImg"/>
          </p:nvPr>
        </p:nvSpPr>
        <p:spPr>
          <a:xfrm>
            <a:off x="1143000" y="685800"/>
            <a:ext cx="4572000" cy="3429000"/>
          </a:xfrm>
          <a:ln/>
        </p:spPr>
      </p:sp>
      <p:sp>
        <p:nvSpPr>
          <p:cNvPr id="50180"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p:spPr>
        <p:txBody>
          <a:bodyPr/>
          <a:lstStyle/>
          <a:p>
            <a:fld id="{A03BB68C-953C-42A6-B887-2BBD3C5EF99F}" type="slidenum">
              <a:rPr lang="es-ES" smtClean="0"/>
              <a:pPr/>
              <a:t>55</a:t>
            </a:fld>
            <a:endParaRPr lang="es-ES" smtClean="0"/>
          </a:p>
        </p:txBody>
      </p:sp>
      <p:sp>
        <p:nvSpPr>
          <p:cNvPr id="51203" name="Rectangle 1"/>
          <p:cNvSpPr>
            <a:spLocks noGrp="1" noRot="1" noChangeAspect="1" noChangeArrowheads="1" noTextEdit="1"/>
          </p:cNvSpPr>
          <p:nvPr>
            <p:ph type="sldImg"/>
          </p:nvPr>
        </p:nvSpPr>
        <p:spPr>
          <a:xfrm>
            <a:off x="1143000" y="685800"/>
            <a:ext cx="4572000" cy="3429000"/>
          </a:xfrm>
          <a:ln/>
        </p:spPr>
      </p:sp>
      <p:sp>
        <p:nvSpPr>
          <p:cNvPr id="51204"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p:cNvSpPr>
            <a:spLocks noGrp="1" noChangeArrowheads="1"/>
          </p:cNvSpPr>
          <p:nvPr>
            <p:ph type="sldNum" sz="quarter"/>
          </p:nvPr>
        </p:nvSpPr>
        <p:spPr>
          <a:noFill/>
        </p:spPr>
        <p:txBody>
          <a:bodyPr/>
          <a:lstStyle/>
          <a:p>
            <a:fld id="{C17204CF-2F77-4FAA-91F8-212CDBEE35E4}" type="slidenum">
              <a:rPr lang="es-ES" smtClean="0"/>
              <a:pPr/>
              <a:t>56</a:t>
            </a:fld>
            <a:endParaRPr lang="es-ES" smtClean="0"/>
          </a:p>
        </p:txBody>
      </p:sp>
      <p:sp>
        <p:nvSpPr>
          <p:cNvPr id="47107" name="Rectangle 1"/>
          <p:cNvSpPr>
            <a:spLocks noGrp="1" noRot="1" noChangeAspect="1" noChangeArrowheads="1" noTextEdit="1"/>
          </p:cNvSpPr>
          <p:nvPr>
            <p:ph type="sldImg"/>
          </p:nvPr>
        </p:nvSpPr>
        <p:spPr>
          <a:xfrm>
            <a:off x="1143000" y="685800"/>
            <a:ext cx="4572000" cy="3429000"/>
          </a:xfrm>
          <a:ln/>
        </p:spPr>
      </p:sp>
      <p:sp>
        <p:nvSpPr>
          <p:cNvPr id="47108"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p:spPr>
        <p:txBody>
          <a:bodyPr/>
          <a:lstStyle/>
          <a:p>
            <a:fld id="{C69B362A-75B9-4AE1-A807-381E97D7A265}" type="slidenum">
              <a:rPr lang="es-ES" smtClean="0"/>
              <a:pPr/>
              <a:t>60</a:t>
            </a:fld>
            <a:endParaRPr lang="es-ES" smtClean="0"/>
          </a:p>
        </p:txBody>
      </p:sp>
      <p:sp>
        <p:nvSpPr>
          <p:cNvPr id="72707" name="Rectangle 1"/>
          <p:cNvSpPr>
            <a:spLocks noGrp="1" noRot="1" noChangeAspect="1" noChangeArrowheads="1" noTextEdit="1"/>
          </p:cNvSpPr>
          <p:nvPr>
            <p:ph type="sldImg"/>
          </p:nvPr>
        </p:nvSpPr>
        <p:spPr>
          <a:xfrm>
            <a:off x="1143000" y="685800"/>
            <a:ext cx="4572000" cy="3429000"/>
          </a:xfrm>
          <a:ln/>
        </p:spPr>
      </p:sp>
      <p:sp>
        <p:nvSpPr>
          <p:cNvPr id="72708" name="Rectangle 2"/>
          <p:cNvSpPr>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372DD17D-AE63-4CFA-9238-DDA0F3B136E9}" type="datetime1">
              <a:rPr lang="es-ES" smtClean="0"/>
              <a:t>16/10/2013</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r>
              <a:rPr lang="es-ES" smtClean="0"/>
              <a:t>Teoría de Compiladores, Fundamentos de Ciencias de la Computación</a:t>
            </a:r>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7C5B789A-101F-4B80-8F92-8EE68ABBE870}"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B792219-1C4D-4F86-99F5-FD7C9C55F4C7}" type="datetime1">
              <a:rPr lang="es-ES" smtClean="0"/>
              <a:t>16/10/2013</a:t>
            </a:fld>
            <a:endParaRPr lang="es-ES"/>
          </a:p>
        </p:txBody>
      </p:sp>
      <p:sp>
        <p:nvSpPr>
          <p:cNvPr id="5" name="4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
        <p:nvSpPr>
          <p:cNvPr id="6" name="5 Marcador de número de diapositiva"/>
          <p:cNvSpPr>
            <a:spLocks noGrp="1"/>
          </p:cNvSpPr>
          <p:nvPr>
            <p:ph type="sldNum" sz="quarter" idx="12"/>
          </p:nvPr>
        </p:nvSpPr>
        <p:spPr/>
        <p:txBody>
          <a:bodyPr/>
          <a:lstStyle/>
          <a:p>
            <a:fld id="{7C5B789A-101F-4B80-8F92-8EE68ABBE87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238C5D-5356-45C0-8E42-600929932AE7}" type="datetime1">
              <a:rPr lang="es-ES" smtClean="0"/>
              <a:t>16/10/2013</a:t>
            </a:fld>
            <a:endParaRPr lang="es-ES"/>
          </a:p>
        </p:txBody>
      </p:sp>
      <p:sp>
        <p:nvSpPr>
          <p:cNvPr id="5" name="4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
        <p:nvSpPr>
          <p:cNvPr id="6" name="5 Marcador de número de diapositiva"/>
          <p:cNvSpPr>
            <a:spLocks noGrp="1"/>
          </p:cNvSpPr>
          <p:nvPr>
            <p:ph type="sldNum" sz="quarter" idx="12"/>
          </p:nvPr>
        </p:nvSpPr>
        <p:spPr/>
        <p:txBody>
          <a:bodyPr/>
          <a:lstStyle/>
          <a:p>
            <a:fld id="{7C5B789A-101F-4B80-8F92-8EE68ABBE870}"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524000" y="-442913"/>
            <a:ext cx="7378700" cy="2101851"/>
          </a:xfrm>
        </p:spPr>
        <p:txBody>
          <a:bodyPr/>
          <a:lstStyle/>
          <a:p>
            <a:r>
              <a:rPr lang="es-ES" smtClean="0"/>
              <a:t>Haga clic para modificar el estilo de título del patrón</a:t>
            </a:r>
            <a:endParaRPr lang="es-MX"/>
          </a:p>
        </p:txBody>
      </p:sp>
      <p:sp>
        <p:nvSpPr>
          <p:cNvPr id="3" name="Rectangle 3"/>
          <p:cNvSpPr>
            <a:spLocks noGrp="1" noChangeArrowheads="1"/>
          </p:cNvSpPr>
          <p:nvPr>
            <p:ph type="dt" idx="10"/>
          </p:nvPr>
        </p:nvSpPr>
        <p:spPr>
          <a:ln/>
        </p:spPr>
        <p:txBody>
          <a:bodyPr/>
          <a:lstStyle>
            <a:lvl1pPr>
              <a:defRPr/>
            </a:lvl1pPr>
          </a:lstStyle>
          <a:p>
            <a:fld id="{D46634F5-7900-4229-BA8E-48BBD248337B}" type="datetime1">
              <a:rPr lang="es-ES" smtClean="0"/>
              <a:t>16/10/2013</a:t>
            </a:fld>
            <a:endParaRPr lang="es-ES"/>
          </a:p>
        </p:txBody>
      </p:sp>
      <p:sp>
        <p:nvSpPr>
          <p:cNvPr id="4" name="Rectangle 4"/>
          <p:cNvSpPr>
            <a:spLocks noGrp="1" noChangeArrowheads="1"/>
          </p:cNvSpPr>
          <p:nvPr>
            <p:ph type="ftr" idx="11"/>
          </p:nvPr>
        </p:nvSpPr>
        <p:spPr>
          <a:ln/>
        </p:spPr>
        <p:txBody>
          <a:bodyPr/>
          <a:lstStyle>
            <a:lvl1pPr>
              <a:defRPr/>
            </a:lvl1pPr>
          </a:lstStyle>
          <a:p>
            <a:r>
              <a:rPr lang="es-ES" smtClean="0"/>
              <a:t>Teoría de Compiladores, Fundamentos de Ciencias de la Computación</a:t>
            </a:r>
            <a:endParaRPr lang="es-ES"/>
          </a:p>
        </p:txBody>
      </p:sp>
      <p:sp>
        <p:nvSpPr>
          <p:cNvPr id="5" name="Rectangle 5"/>
          <p:cNvSpPr>
            <a:spLocks noGrp="1" noChangeArrowheads="1"/>
          </p:cNvSpPr>
          <p:nvPr>
            <p:ph type="sldNum" idx="12"/>
          </p:nvPr>
        </p:nvSpPr>
        <p:spPr>
          <a:ln/>
        </p:spPr>
        <p:txBody>
          <a:bodyPr/>
          <a:lstStyle>
            <a:lvl1pPr>
              <a:defRPr/>
            </a:lvl1pPr>
          </a:lstStyle>
          <a:p>
            <a:pPr>
              <a:defRPr/>
            </a:pPr>
            <a:fld id="{AC0109E0-FFBD-4DE7-B89D-659D5A73BEC9}"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0A89793E-C26D-4411-9E27-6A4A104EB227}" type="datetime1">
              <a:rPr lang="es-ES" smtClean="0"/>
              <a:t>16/10/2013</a:t>
            </a:fld>
            <a:endParaRPr lang="es-ES"/>
          </a:p>
        </p:txBody>
      </p:sp>
      <p:sp>
        <p:nvSpPr>
          <p:cNvPr id="9" name="8 Marcador de número de diapositiva"/>
          <p:cNvSpPr>
            <a:spLocks noGrp="1"/>
          </p:cNvSpPr>
          <p:nvPr>
            <p:ph type="sldNum" sz="quarter" idx="15"/>
          </p:nvPr>
        </p:nvSpPr>
        <p:spPr/>
        <p:txBody>
          <a:bodyPr rtlCol="0"/>
          <a:lstStyle/>
          <a:p>
            <a:fld id="{7C5B789A-101F-4B80-8F92-8EE68ABBE870}" type="slidenum">
              <a:rPr lang="es-ES" smtClean="0"/>
              <a:t>‹Nº›</a:t>
            </a:fld>
            <a:endParaRPr lang="es-ES"/>
          </a:p>
        </p:txBody>
      </p:sp>
      <p:sp>
        <p:nvSpPr>
          <p:cNvPr id="10" name="9 Marcador de pie de página"/>
          <p:cNvSpPr>
            <a:spLocks noGrp="1"/>
          </p:cNvSpPr>
          <p:nvPr>
            <p:ph type="ftr" sz="quarter" idx="16"/>
          </p:nvPr>
        </p:nvSpPr>
        <p:spPr/>
        <p:txBody>
          <a:bodyPr rtlCol="0"/>
          <a:lstStyle/>
          <a:p>
            <a:r>
              <a:rPr lang="es-ES" smtClean="0"/>
              <a:t>Teoría de Compiladores, Fundamentos de Ciencias de la Computación</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D4DD456-8FAA-469C-B40B-1441E95C1F4E}" type="datetime1">
              <a:rPr lang="es-ES" smtClean="0"/>
              <a:t>16/10/2013</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r>
              <a:rPr lang="es-ES" smtClean="0"/>
              <a:t>Teoría de Compiladores, Fundamentos de Ciencias de la Computación</a:t>
            </a:r>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7C5B789A-101F-4B80-8F92-8EE68ABBE870}"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66707CAE-C996-4583-B11F-FABA38984307}" type="datetime1">
              <a:rPr lang="es-ES" smtClean="0"/>
              <a:t>16/10/2013</a:t>
            </a:fld>
            <a:endParaRPr lang="es-ES"/>
          </a:p>
        </p:txBody>
      </p:sp>
      <p:sp>
        <p:nvSpPr>
          <p:cNvPr id="6" name="5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
        <p:nvSpPr>
          <p:cNvPr id="7" name="6 Marcador de número de diapositiva"/>
          <p:cNvSpPr>
            <a:spLocks noGrp="1"/>
          </p:cNvSpPr>
          <p:nvPr>
            <p:ph type="sldNum" sz="quarter" idx="12"/>
          </p:nvPr>
        </p:nvSpPr>
        <p:spPr/>
        <p:txBody>
          <a:bodyPr/>
          <a:lstStyle/>
          <a:p>
            <a:fld id="{7C5B789A-101F-4B80-8F92-8EE68ABBE870}"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37DC6AB3-843D-4E20-A829-4131F5329D2A}" type="datetime1">
              <a:rPr lang="es-ES" smtClean="0"/>
              <a:t>16/10/2013</a:t>
            </a:fld>
            <a:endParaRPr lang="es-ES"/>
          </a:p>
        </p:txBody>
      </p:sp>
      <p:sp>
        <p:nvSpPr>
          <p:cNvPr id="8" name="7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
        <p:nvSpPr>
          <p:cNvPr id="9" name="8 Marcador de número de diapositiva"/>
          <p:cNvSpPr>
            <a:spLocks noGrp="1"/>
          </p:cNvSpPr>
          <p:nvPr>
            <p:ph type="sldNum" sz="quarter" idx="12"/>
          </p:nvPr>
        </p:nvSpPr>
        <p:spPr/>
        <p:txBody>
          <a:bodyPr/>
          <a:lstStyle/>
          <a:p>
            <a:fld id="{7C5B789A-101F-4B80-8F92-8EE68ABBE870}"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FAE8585D-B064-4356-927B-D534DC5A9416}" type="datetime1">
              <a:rPr lang="es-ES" smtClean="0"/>
              <a:t>16/10/2013</a:t>
            </a:fld>
            <a:endParaRPr lang="es-ES"/>
          </a:p>
        </p:txBody>
      </p:sp>
      <p:sp>
        <p:nvSpPr>
          <p:cNvPr id="7" name="6 Marcador de número de diapositiva"/>
          <p:cNvSpPr>
            <a:spLocks noGrp="1"/>
          </p:cNvSpPr>
          <p:nvPr>
            <p:ph type="sldNum" sz="quarter" idx="11"/>
          </p:nvPr>
        </p:nvSpPr>
        <p:spPr/>
        <p:txBody>
          <a:bodyPr rtlCol="0"/>
          <a:lstStyle/>
          <a:p>
            <a:fld id="{7C5B789A-101F-4B80-8F92-8EE68ABBE870}" type="slidenum">
              <a:rPr lang="es-ES" smtClean="0"/>
              <a:t>‹Nº›</a:t>
            </a:fld>
            <a:endParaRPr lang="es-ES"/>
          </a:p>
        </p:txBody>
      </p:sp>
      <p:sp>
        <p:nvSpPr>
          <p:cNvPr id="8" name="7 Marcador de pie de página"/>
          <p:cNvSpPr>
            <a:spLocks noGrp="1"/>
          </p:cNvSpPr>
          <p:nvPr>
            <p:ph type="ftr" sz="quarter" idx="12"/>
          </p:nvPr>
        </p:nvSpPr>
        <p:spPr/>
        <p:txBody>
          <a:bodyPr rtlCol="0"/>
          <a:lstStyle/>
          <a:p>
            <a:r>
              <a:rPr lang="es-ES" smtClean="0"/>
              <a:t>Teoría de Compiladores, Fundamentos de Ciencias de la Computación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D5D9FA-53B4-499D-BB3E-CEBFFBB0E0B3}" type="datetime1">
              <a:rPr lang="es-ES" smtClean="0"/>
              <a:t>16/10/2013</a:t>
            </a:fld>
            <a:endParaRPr lang="es-ES"/>
          </a:p>
        </p:txBody>
      </p:sp>
      <p:sp>
        <p:nvSpPr>
          <p:cNvPr id="3" name="2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
        <p:nvSpPr>
          <p:cNvPr id="4" name="3 Marcador de número de diapositiva"/>
          <p:cNvSpPr>
            <a:spLocks noGrp="1"/>
          </p:cNvSpPr>
          <p:nvPr>
            <p:ph type="sldNum" sz="quarter" idx="12"/>
          </p:nvPr>
        </p:nvSpPr>
        <p:spPr/>
        <p:txBody>
          <a:bodyPr/>
          <a:lstStyle/>
          <a:p>
            <a:fld id="{7C5B789A-101F-4B80-8F92-8EE68ABBE87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0998094B-79A2-4DD6-BF10-C59E945B7971}" type="datetime1">
              <a:rPr lang="es-ES" smtClean="0"/>
              <a:t>16/10/2013</a:t>
            </a:fld>
            <a:endParaRPr lang="es-ES"/>
          </a:p>
        </p:txBody>
      </p:sp>
      <p:sp>
        <p:nvSpPr>
          <p:cNvPr id="22" name="21 Marcador de número de diapositiva"/>
          <p:cNvSpPr>
            <a:spLocks noGrp="1"/>
          </p:cNvSpPr>
          <p:nvPr>
            <p:ph type="sldNum" sz="quarter" idx="15"/>
          </p:nvPr>
        </p:nvSpPr>
        <p:spPr/>
        <p:txBody>
          <a:bodyPr rtlCol="0"/>
          <a:lstStyle/>
          <a:p>
            <a:fld id="{7C5B789A-101F-4B80-8F92-8EE68ABBE870}" type="slidenum">
              <a:rPr lang="es-ES" smtClean="0"/>
              <a:t>‹Nº›</a:t>
            </a:fld>
            <a:endParaRPr lang="es-ES"/>
          </a:p>
        </p:txBody>
      </p:sp>
      <p:sp>
        <p:nvSpPr>
          <p:cNvPr id="23" name="22 Marcador de pie de página"/>
          <p:cNvSpPr>
            <a:spLocks noGrp="1"/>
          </p:cNvSpPr>
          <p:nvPr>
            <p:ph type="ftr" sz="quarter" idx="16"/>
          </p:nvPr>
        </p:nvSpPr>
        <p:spPr/>
        <p:txBody>
          <a:bodyPr rtlCol="0"/>
          <a:lstStyle/>
          <a:p>
            <a:r>
              <a:rPr lang="es-ES" smtClean="0"/>
              <a:t>Teoría de Compiladores, Fundamentos de Ciencias de la Computación</a:t>
            </a: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13DD7ADD-AAF0-432C-B0D4-2FF7EDAC22B6}" type="datetime1">
              <a:rPr lang="es-ES" smtClean="0"/>
              <a:t>16/10/2013</a:t>
            </a:fld>
            <a:endParaRPr lang="es-ES"/>
          </a:p>
        </p:txBody>
      </p:sp>
      <p:sp>
        <p:nvSpPr>
          <p:cNvPr id="18" name="17 Marcador de número de diapositiva"/>
          <p:cNvSpPr>
            <a:spLocks noGrp="1"/>
          </p:cNvSpPr>
          <p:nvPr>
            <p:ph type="sldNum" sz="quarter" idx="11"/>
          </p:nvPr>
        </p:nvSpPr>
        <p:spPr/>
        <p:txBody>
          <a:bodyPr rtlCol="0"/>
          <a:lstStyle/>
          <a:p>
            <a:fld id="{7C5B789A-101F-4B80-8F92-8EE68ABBE870}" type="slidenum">
              <a:rPr lang="es-ES" smtClean="0"/>
              <a:t>‹Nº›</a:t>
            </a:fld>
            <a:endParaRPr lang="es-ES"/>
          </a:p>
        </p:txBody>
      </p:sp>
      <p:sp>
        <p:nvSpPr>
          <p:cNvPr id="21" name="20 Marcador de pie de página"/>
          <p:cNvSpPr>
            <a:spLocks noGrp="1"/>
          </p:cNvSpPr>
          <p:nvPr>
            <p:ph type="ftr" sz="quarter" idx="12"/>
          </p:nvPr>
        </p:nvSpPr>
        <p:spPr/>
        <p:txBody>
          <a:bodyPr rtlCol="0"/>
          <a:lstStyle/>
          <a:p>
            <a:r>
              <a:rPr lang="es-ES" smtClean="0"/>
              <a:t>Teoría de Compiladores, Fundamentos de Ciencias de la Computación</a:t>
            </a: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6F54C3A-69C6-4AB0-9D09-E05BCBFD567A}" type="datetime1">
              <a:rPr lang="es-ES" smtClean="0"/>
              <a:t>16/10/2013</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s-ES" smtClean="0"/>
              <a:t>Teoría de Compiladores, Fundamentos de Ciencias de la Computación</a:t>
            </a:r>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C5B789A-101F-4B80-8F92-8EE68ABBE870}"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onografias.com/trabajos/manualdos/manualdos.shtml" TargetMode="External"/><Relationship Id="rId7"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www.google.com.mx/imgres?imgurl=http://www.itechnews.net/wp-content/uploads/2009/11/Casio-IT-800-RGC-35-Rugged-Industrial-PDA.jpg&amp;imgrefurl=http://www.itechnews.net/category/pda/&amp;usg=__9Pm8wiX-L88CkeUTGtzRjfhelsY=&amp;h=316&amp;w=388&amp;sz=42&amp;hl=es&amp;start=114&amp;um=1&amp;itbs=1&amp;tbnid=-2fguwZTz8bTSM:&amp;tbnh=100&amp;tbnw=123&amp;prev=/images?q=pda&amp;start=100&amp;um=1&amp;hl=es&amp;sa=N&amp;ndsp=20&amp;tbs=isch:1" TargetMode="External"/><Relationship Id="rId4" Type="http://schemas.openxmlformats.org/officeDocument/2006/relationships/hyperlink" Target="http://www.monografias.com/trabajos14/linux/linux.shtml"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images.google.com.mx/imgres?imgurl=http://www.elblogalternativo.com/wp-content/uploads/2009/07/compostando.jpg&amp;imgrefurl=http://www.elblogalternativo.com/2009/07/07/no-todo-sirve-10-cosas-que-no-se-compostan/&amp;usg=__dMdaDWy-AbM_qHOIZBvLgq8XHmk=&amp;h=424&amp;w=400&amp;sz=62&amp;hl=es&amp;start=44&amp;sig2=0RW-Y4vSah2xCSMpCJFu0g&amp;tbnid=WbHciIcZT15MfM:&amp;tbnh=126&amp;tbnw=119&amp;prev=/images?q=lo+que+no+sirve&amp;gbv=2&amp;ndsp=18&amp;hl=es&amp;sa=N&amp;start=36&amp;ei=Y5mVSujLIILFlAeO16WaD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Hoja_de_c_lculo_de_Microsoft_Office_Excel_97-20031.xls"/><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Hoja_de_c_lculo_de_Microsoft_Office_Excel_97-20032.xls"/></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uned.es/" TargetMode="Externa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Compiladores	</a:t>
            </a:r>
            <a:endParaRPr lang="es-ES" dirty="0"/>
          </a:p>
        </p:txBody>
      </p:sp>
      <p:sp>
        <p:nvSpPr>
          <p:cNvPr id="3" name="2 Subtítulo"/>
          <p:cNvSpPr>
            <a:spLocks noGrp="1"/>
          </p:cNvSpPr>
          <p:nvPr>
            <p:ph type="subTitle" idx="1"/>
          </p:nvPr>
        </p:nvSpPr>
        <p:spPr/>
        <p:txBody>
          <a:bodyPr/>
          <a:lstStyle/>
          <a:p>
            <a:r>
              <a:rPr lang="es-ES" dirty="0" smtClean="0"/>
              <a:t>Fundamentos de Ciencias de la Computación</a:t>
            </a:r>
          </a:p>
          <a:p>
            <a:r>
              <a:rPr lang="es-ES" dirty="0" smtClean="0"/>
              <a:t>(620139)</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000100" y="214290"/>
            <a:ext cx="6347852" cy="830997"/>
          </a:xfrm>
          <a:prstGeom prst="rect">
            <a:avLst/>
          </a:prstGeom>
          <a:noFill/>
          <a:ln w="9525">
            <a:noFill/>
            <a:miter lim="800000"/>
            <a:headEnd/>
            <a:tailEnd/>
          </a:ln>
        </p:spPr>
        <p:txBody>
          <a:bodyPr wrap="square">
            <a:spAutoFit/>
          </a:bodyPr>
          <a:lstStyle/>
          <a:p>
            <a:r>
              <a:rPr lang="en-US" sz="2400" b="1" dirty="0" err="1" smtClean="0"/>
              <a:t>Estructura</a:t>
            </a:r>
            <a:r>
              <a:rPr lang="en-US" sz="2400" b="1" dirty="0" smtClean="0"/>
              <a:t> de un </a:t>
            </a:r>
            <a:r>
              <a:rPr lang="en-US" sz="2400" b="1" dirty="0" err="1" smtClean="0"/>
              <a:t>compilador</a:t>
            </a:r>
            <a:endParaRPr lang="en-US" sz="2400" b="1" dirty="0" smtClean="0"/>
          </a:p>
          <a:p>
            <a:endParaRPr lang="es-ES" sz="2400" b="1" dirty="0"/>
          </a:p>
        </p:txBody>
      </p:sp>
      <p:sp>
        <p:nvSpPr>
          <p:cNvPr id="12291" name="Text Box 5"/>
          <p:cNvSpPr txBox="1">
            <a:spLocks noChangeArrowheads="1"/>
          </p:cNvSpPr>
          <p:nvPr/>
        </p:nvSpPr>
        <p:spPr bwMode="auto">
          <a:xfrm>
            <a:off x="285720" y="928670"/>
            <a:ext cx="8553480" cy="646331"/>
          </a:xfrm>
          <a:prstGeom prst="rect">
            <a:avLst/>
          </a:prstGeom>
          <a:noFill/>
          <a:ln w="9525">
            <a:noFill/>
            <a:miter lim="800000"/>
            <a:headEnd/>
            <a:tailEnd/>
          </a:ln>
        </p:spPr>
        <p:txBody>
          <a:bodyPr wrap="square">
            <a:spAutoFit/>
          </a:bodyPr>
          <a:lstStyle/>
          <a:p>
            <a:pPr>
              <a:spcBef>
                <a:spcPct val="50000"/>
              </a:spcBef>
            </a:pPr>
            <a:r>
              <a:rPr lang="en-US" sz="1800" dirty="0" smtClean="0"/>
              <a:t>Para </a:t>
            </a:r>
            <a:r>
              <a:rPr lang="en-US" sz="1800" dirty="0"/>
              <a:t>la </a:t>
            </a:r>
            <a:r>
              <a:rPr lang="en-US" sz="1800" dirty="0" err="1"/>
              <a:t>realización</a:t>
            </a:r>
            <a:r>
              <a:rPr lang="en-US" sz="1800" dirty="0"/>
              <a:t> del </a:t>
            </a:r>
            <a:r>
              <a:rPr lang="en-US" sz="1800" dirty="0" err="1"/>
              <a:t>proceso</a:t>
            </a:r>
            <a:r>
              <a:rPr lang="en-US" sz="1800" dirty="0"/>
              <a:t> de </a:t>
            </a:r>
            <a:r>
              <a:rPr lang="en-US" sz="1800" dirty="0" err="1"/>
              <a:t>traducción</a:t>
            </a:r>
            <a:r>
              <a:rPr lang="en-US" sz="1800" dirty="0"/>
              <a:t> </a:t>
            </a:r>
            <a:r>
              <a:rPr lang="en-US" sz="1800" dirty="0" err="1"/>
              <a:t>es</a:t>
            </a:r>
            <a:r>
              <a:rPr lang="en-US" sz="1800" dirty="0"/>
              <a:t> </a:t>
            </a:r>
            <a:r>
              <a:rPr lang="en-US" sz="1800" dirty="0" err="1"/>
              <a:t>necesario</a:t>
            </a:r>
            <a:r>
              <a:rPr lang="en-US" sz="1800" dirty="0"/>
              <a:t> </a:t>
            </a:r>
            <a:r>
              <a:rPr lang="en-US" sz="1800" dirty="0" err="1"/>
              <a:t>dividir</a:t>
            </a:r>
            <a:r>
              <a:rPr lang="en-US" sz="1800" dirty="0"/>
              <a:t> el </a:t>
            </a:r>
            <a:r>
              <a:rPr lang="en-US" sz="1800" dirty="0" err="1"/>
              <a:t>compilador</a:t>
            </a:r>
            <a:r>
              <a:rPr lang="en-US" sz="1800" dirty="0"/>
              <a:t> en </a:t>
            </a:r>
            <a:r>
              <a:rPr lang="en-US" sz="1800" dirty="0" err="1"/>
              <a:t>varias</a:t>
            </a:r>
            <a:r>
              <a:rPr lang="en-US" sz="1800" dirty="0"/>
              <a:t> </a:t>
            </a:r>
            <a:r>
              <a:rPr lang="en-US" sz="1800" dirty="0" err="1"/>
              <a:t>fases</a:t>
            </a:r>
            <a:r>
              <a:rPr lang="en-US" sz="1800" dirty="0"/>
              <a:t>.</a:t>
            </a:r>
            <a:endParaRPr lang="es-ES" sz="1800" dirty="0"/>
          </a:p>
        </p:txBody>
      </p:sp>
      <p:sp>
        <p:nvSpPr>
          <p:cNvPr id="12292" name="Text Box 7"/>
          <p:cNvSpPr txBox="1">
            <a:spLocks noChangeArrowheads="1"/>
          </p:cNvSpPr>
          <p:nvPr/>
        </p:nvSpPr>
        <p:spPr bwMode="auto">
          <a:xfrm>
            <a:off x="3500431" y="2874981"/>
            <a:ext cx="2062170" cy="336550"/>
          </a:xfrm>
          <a:prstGeom prst="rect">
            <a:avLst/>
          </a:prstGeom>
          <a:solidFill>
            <a:srgbClr val="C0C0C0"/>
          </a:solidFill>
          <a:ln w="9525">
            <a:noFill/>
            <a:miter lim="800000"/>
            <a:headEnd/>
            <a:tailEnd/>
          </a:ln>
        </p:spPr>
        <p:txBody>
          <a:bodyPr wrap="square">
            <a:spAutoFit/>
          </a:bodyPr>
          <a:lstStyle/>
          <a:p>
            <a:r>
              <a:rPr lang="en-US" sz="1600" dirty="0" err="1"/>
              <a:t>Análisis</a:t>
            </a:r>
            <a:r>
              <a:rPr lang="en-US" sz="1600" dirty="0"/>
              <a:t> </a:t>
            </a:r>
            <a:r>
              <a:rPr lang="en-US" sz="1600" dirty="0" err="1"/>
              <a:t>sintáctico</a:t>
            </a:r>
            <a:endParaRPr lang="es-ES" sz="1600" dirty="0"/>
          </a:p>
        </p:txBody>
      </p:sp>
      <p:sp>
        <p:nvSpPr>
          <p:cNvPr id="12293" name="Text Box 8"/>
          <p:cNvSpPr txBox="1">
            <a:spLocks noChangeArrowheads="1"/>
          </p:cNvSpPr>
          <p:nvPr/>
        </p:nvSpPr>
        <p:spPr bwMode="auto">
          <a:xfrm>
            <a:off x="3500431" y="2311418"/>
            <a:ext cx="2062170" cy="336550"/>
          </a:xfrm>
          <a:prstGeom prst="rect">
            <a:avLst/>
          </a:prstGeom>
          <a:solidFill>
            <a:srgbClr val="C0C0C0"/>
          </a:solidFill>
          <a:ln w="9525">
            <a:noFill/>
            <a:miter lim="800000"/>
            <a:headEnd/>
            <a:tailEnd/>
          </a:ln>
        </p:spPr>
        <p:txBody>
          <a:bodyPr wrap="square">
            <a:spAutoFit/>
          </a:bodyPr>
          <a:lstStyle/>
          <a:p>
            <a:r>
              <a:rPr lang="en-US" sz="1600" dirty="0" err="1"/>
              <a:t>Análisis</a:t>
            </a:r>
            <a:r>
              <a:rPr lang="en-US" sz="1600" dirty="0"/>
              <a:t> </a:t>
            </a:r>
            <a:r>
              <a:rPr lang="en-US" sz="1600" dirty="0" err="1"/>
              <a:t>léxico</a:t>
            </a:r>
            <a:endParaRPr lang="es-ES" sz="1600" dirty="0"/>
          </a:p>
        </p:txBody>
      </p:sp>
      <p:sp>
        <p:nvSpPr>
          <p:cNvPr id="12294" name="Text Box 9"/>
          <p:cNvSpPr txBox="1">
            <a:spLocks noChangeArrowheads="1"/>
          </p:cNvSpPr>
          <p:nvPr/>
        </p:nvSpPr>
        <p:spPr bwMode="auto">
          <a:xfrm>
            <a:off x="3500430" y="3422668"/>
            <a:ext cx="2133609" cy="336550"/>
          </a:xfrm>
          <a:prstGeom prst="rect">
            <a:avLst/>
          </a:prstGeom>
          <a:solidFill>
            <a:srgbClr val="C0C0C0"/>
          </a:solidFill>
          <a:ln w="9525">
            <a:noFill/>
            <a:miter lim="800000"/>
            <a:headEnd/>
            <a:tailEnd/>
          </a:ln>
        </p:spPr>
        <p:txBody>
          <a:bodyPr wrap="square">
            <a:spAutoFit/>
          </a:bodyPr>
          <a:lstStyle/>
          <a:p>
            <a:r>
              <a:rPr lang="en-US" sz="1600" dirty="0" err="1"/>
              <a:t>Análisis</a:t>
            </a:r>
            <a:r>
              <a:rPr lang="en-US" sz="1600" dirty="0"/>
              <a:t> </a:t>
            </a:r>
            <a:r>
              <a:rPr lang="en-US" sz="1600" dirty="0" err="1"/>
              <a:t>semántico</a:t>
            </a:r>
            <a:endParaRPr lang="es-ES" sz="1600" dirty="0"/>
          </a:p>
        </p:txBody>
      </p:sp>
      <p:sp>
        <p:nvSpPr>
          <p:cNvPr id="12295" name="Text Box 10"/>
          <p:cNvSpPr txBox="1">
            <a:spLocks noChangeArrowheads="1"/>
          </p:cNvSpPr>
          <p:nvPr/>
        </p:nvSpPr>
        <p:spPr bwMode="auto">
          <a:xfrm>
            <a:off x="3500429" y="3924318"/>
            <a:ext cx="2062171" cy="581025"/>
          </a:xfrm>
          <a:prstGeom prst="rect">
            <a:avLst/>
          </a:prstGeom>
          <a:solidFill>
            <a:srgbClr val="C0C0C0"/>
          </a:solidFill>
          <a:ln w="9525">
            <a:noFill/>
            <a:miter lim="800000"/>
            <a:headEnd/>
            <a:tailEnd/>
          </a:ln>
        </p:spPr>
        <p:txBody>
          <a:bodyPr wrap="square">
            <a:spAutoFit/>
          </a:bodyPr>
          <a:lstStyle/>
          <a:p>
            <a:r>
              <a:rPr lang="en-US" sz="1600" dirty="0" err="1"/>
              <a:t>Generación</a:t>
            </a:r>
            <a:r>
              <a:rPr lang="en-US" sz="1600" dirty="0"/>
              <a:t> de </a:t>
            </a:r>
            <a:r>
              <a:rPr lang="en-US" sz="1600" dirty="0" err="1"/>
              <a:t>código</a:t>
            </a:r>
            <a:r>
              <a:rPr lang="en-US" sz="1600" dirty="0"/>
              <a:t> </a:t>
            </a:r>
            <a:r>
              <a:rPr lang="en-US" sz="1600" dirty="0" err="1"/>
              <a:t>intermedio</a:t>
            </a:r>
            <a:endParaRPr lang="es-ES" sz="1600" dirty="0"/>
          </a:p>
        </p:txBody>
      </p:sp>
      <p:sp>
        <p:nvSpPr>
          <p:cNvPr id="12296" name="Text Box 11"/>
          <p:cNvSpPr txBox="1">
            <a:spLocks noChangeArrowheads="1"/>
          </p:cNvSpPr>
          <p:nvPr/>
        </p:nvSpPr>
        <p:spPr bwMode="auto">
          <a:xfrm>
            <a:off x="3428992" y="4673618"/>
            <a:ext cx="2205046" cy="584775"/>
          </a:xfrm>
          <a:prstGeom prst="rect">
            <a:avLst/>
          </a:prstGeom>
          <a:solidFill>
            <a:srgbClr val="C0C0C0"/>
          </a:solidFill>
          <a:ln w="9525">
            <a:noFill/>
            <a:miter lim="800000"/>
            <a:headEnd/>
            <a:tailEnd/>
          </a:ln>
        </p:spPr>
        <p:txBody>
          <a:bodyPr wrap="square">
            <a:spAutoFit/>
          </a:bodyPr>
          <a:lstStyle/>
          <a:p>
            <a:r>
              <a:rPr lang="en-US" sz="1600" dirty="0" err="1"/>
              <a:t>Optimización</a:t>
            </a:r>
            <a:r>
              <a:rPr lang="en-US" sz="1600" dirty="0"/>
              <a:t> de </a:t>
            </a:r>
            <a:r>
              <a:rPr lang="en-US" sz="1600" dirty="0" err="1"/>
              <a:t>código</a:t>
            </a:r>
            <a:endParaRPr lang="es-ES" sz="1600" dirty="0"/>
          </a:p>
        </p:txBody>
      </p:sp>
      <p:sp>
        <p:nvSpPr>
          <p:cNvPr id="12297" name="Text Box 12"/>
          <p:cNvSpPr txBox="1">
            <a:spLocks noChangeArrowheads="1"/>
          </p:cNvSpPr>
          <p:nvPr/>
        </p:nvSpPr>
        <p:spPr bwMode="auto">
          <a:xfrm>
            <a:off x="3428992" y="5500702"/>
            <a:ext cx="2214578" cy="336550"/>
          </a:xfrm>
          <a:prstGeom prst="rect">
            <a:avLst/>
          </a:prstGeom>
          <a:solidFill>
            <a:srgbClr val="C0C0C0"/>
          </a:solidFill>
          <a:ln w="9525">
            <a:noFill/>
            <a:miter lim="800000"/>
            <a:headEnd/>
            <a:tailEnd/>
          </a:ln>
        </p:spPr>
        <p:txBody>
          <a:bodyPr wrap="square">
            <a:spAutoFit/>
          </a:bodyPr>
          <a:lstStyle/>
          <a:p>
            <a:r>
              <a:rPr lang="en-US" sz="1600" dirty="0" err="1"/>
              <a:t>Generación</a:t>
            </a:r>
            <a:r>
              <a:rPr lang="en-US" sz="1600" dirty="0"/>
              <a:t> de </a:t>
            </a:r>
            <a:r>
              <a:rPr lang="en-US" sz="1600" dirty="0" err="1"/>
              <a:t>código</a:t>
            </a:r>
            <a:endParaRPr lang="es-ES" sz="1600" dirty="0"/>
          </a:p>
        </p:txBody>
      </p:sp>
      <p:sp>
        <p:nvSpPr>
          <p:cNvPr id="12298" name="Text Box 13"/>
          <p:cNvSpPr txBox="1">
            <a:spLocks noChangeArrowheads="1"/>
          </p:cNvSpPr>
          <p:nvPr/>
        </p:nvSpPr>
        <p:spPr bwMode="auto">
          <a:xfrm>
            <a:off x="3500430" y="6143644"/>
            <a:ext cx="2143140" cy="336550"/>
          </a:xfrm>
          <a:prstGeom prst="rect">
            <a:avLst/>
          </a:prstGeom>
          <a:solidFill>
            <a:srgbClr val="C0C0C0"/>
          </a:solidFill>
          <a:ln w="9525">
            <a:noFill/>
            <a:miter lim="800000"/>
            <a:headEnd/>
            <a:tailEnd/>
          </a:ln>
        </p:spPr>
        <p:txBody>
          <a:bodyPr wrap="square">
            <a:spAutoFit/>
          </a:bodyPr>
          <a:lstStyle/>
          <a:p>
            <a:r>
              <a:rPr lang="en-US" sz="1600" dirty="0" err="1"/>
              <a:t>Programa</a:t>
            </a:r>
            <a:r>
              <a:rPr lang="en-US" sz="1600" dirty="0"/>
              <a:t> </a:t>
            </a:r>
            <a:r>
              <a:rPr lang="en-US" sz="1600" dirty="0" err="1"/>
              <a:t>objeto</a:t>
            </a:r>
            <a:endParaRPr lang="es-ES" sz="1600" dirty="0"/>
          </a:p>
        </p:txBody>
      </p:sp>
      <p:sp>
        <p:nvSpPr>
          <p:cNvPr id="12299" name="Text Box 14"/>
          <p:cNvSpPr txBox="1">
            <a:spLocks noChangeArrowheads="1"/>
          </p:cNvSpPr>
          <p:nvPr/>
        </p:nvSpPr>
        <p:spPr bwMode="auto">
          <a:xfrm>
            <a:off x="6705600" y="3810000"/>
            <a:ext cx="1223986" cy="584775"/>
          </a:xfrm>
          <a:prstGeom prst="rect">
            <a:avLst/>
          </a:prstGeom>
          <a:solidFill>
            <a:srgbClr val="C0C0C0"/>
          </a:solidFill>
          <a:ln w="9525">
            <a:noFill/>
            <a:miter lim="800000"/>
            <a:headEnd/>
            <a:tailEnd/>
          </a:ln>
        </p:spPr>
        <p:txBody>
          <a:bodyPr wrap="square">
            <a:spAutoFit/>
          </a:bodyPr>
          <a:lstStyle/>
          <a:p>
            <a:pPr algn="ctr"/>
            <a:r>
              <a:rPr lang="en-US" sz="1600"/>
              <a:t>Manejo de errores</a:t>
            </a:r>
            <a:endParaRPr lang="es-ES" sz="1600"/>
          </a:p>
        </p:txBody>
      </p:sp>
      <p:sp>
        <p:nvSpPr>
          <p:cNvPr id="12300" name="Text Box 15"/>
          <p:cNvSpPr txBox="1">
            <a:spLocks noChangeArrowheads="1"/>
          </p:cNvSpPr>
          <p:nvPr/>
        </p:nvSpPr>
        <p:spPr bwMode="auto">
          <a:xfrm>
            <a:off x="1071538" y="3733800"/>
            <a:ext cx="1671662" cy="830997"/>
          </a:xfrm>
          <a:prstGeom prst="rect">
            <a:avLst/>
          </a:prstGeom>
          <a:solidFill>
            <a:srgbClr val="C0C0C0"/>
          </a:solidFill>
          <a:ln w="9525">
            <a:noFill/>
            <a:miter lim="800000"/>
            <a:headEnd/>
            <a:tailEnd/>
          </a:ln>
        </p:spPr>
        <p:txBody>
          <a:bodyPr wrap="square">
            <a:spAutoFit/>
          </a:bodyPr>
          <a:lstStyle/>
          <a:p>
            <a:r>
              <a:rPr lang="en-US" sz="1600"/>
              <a:t>Manejo de la </a:t>
            </a:r>
          </a:p>
          <a:p>
            <a:r>
              <a:rPr lang="en-US" sz="1600"/>
              <a:t>Tabla de símbolos</a:t>
            </a:r>
            <a:endParaRPr lang="es-ES" sz="1600"/>
          </a:p>
        </p:txBody>
      </p:sp>
      <p:sp>
        <p:nvSpPr>
          <p:cNvPr id="12301" name="Text Box 17"/>
          <p:cNvSpPr txBox="1">
            <a:spLocks noChangeArrowheads="1"/>
          </p:cNvSpPr>
          <p:nvPr/>
        </p:nvSpPr>
        <p:spPr bwMode="auto">
          <a:xfrm>
            <a:off x="3500430" y="1714488"/>
            <a:ext cx="2071702" cy="336550"/>
          </a:xfrm>
          <a:prstGeom prst="rect">
            <a:avLst/>
          </a:prstGeom>
          <a:solidFill>
            <a:srgbClr val="C0C0C0"/>
          </a:solidFill>
          <a:ln w="9525">
            <a:noFill/>
            <a:miter lim="800000"/>
            <a:headEnd/>
            <a:tailEnd/>
          </a:ln>
        </p:spPr>
        <p:txBody>
          <a:bodyPr wrap="square">
            <a:spAutoFit/>
          </a:bodyPr>
          <a:lstStyle/>
          <a:p>
            <a:r>
              <a:rPr lang="en-US" sz="1600" dirty="0" err="1"/>
              <a:t>Programa</a:t>
            </a:r>
            <a:r>
              <a:rPr lang="en-US" sz="1600" dirty="0"/>
              <a:t> </a:t>
            </a:r>
            <a:r>
              <a:rPr lang="en-US" sz="1600" dirty="0" err="1"/>
              <a:t>fuente</a:t>
            </a:r>
            <a:endParaRPr lang="es-ES" sz="1600" dirty="0"/>
          </a:p>
        </p:txBody>
      </p:sp>
      <p:sp>
        <p:nvSpPr>
          <p:cNvPr id="12302" name="Line 18"/>
          <p:cNvSpPr>
            <a:spLocks noChangeShapeType="1"/>
          </p:cNvSpPr>
          <p:nvPr/>
        </p:nvSpPr>
        <p:spPr bwMode="auto">
          <a:xfrm>
            <a:off x="4348154" y="2114568"/>
            <a:ext cx="0" cy="228600"/>
          </a:xfrm>
          <a:prstGeom prst="line">
            <a:avLst/>
          </a:prstGeom>
          <a:noFill/>
          <a:ln w="9525">
            <a:solidFill>
              <a:schemeClr val="tx1"/>
            </a:solidFill>
            <a:round/>
            <a:headEnd/>
            <a:tailEnd type="triangle" w="med" len="med"/>
          </a:ln>
        </p:spPr>
        <p:txBody>
          <a:bodyPr wrap="none"/>
          <a:lstStyle/>
          <a:p>
            <a:endParaRPr lang="es-ES"/>
          </a:p>
        </p:txBody>
      </p:sp>
      <p:sp>
        <p:nvSpPr>
          <p:cNvPr id="12303" name="Line 19"/>
          <p:cNvSpPr>
            <a:spLocks noChangeShapeType="1"/>
          </p:cNvSpPr>
          <p:nvPr/>
        </p:nvSpPr>
        <p:spPr bwMode="auto">
          <a:xfrm>
            <a:off x="4348154" y="2647968"/>
            <a:ext cx="0" cy="228600"/>
          </a:xfrm>
          <a:prstGeom prst="line">
            <a:avLst/>
          </a:prstGeom>
          <a:noFill/>
          <a:ln w="9525">
            <a:solidFill>
              <a:schemeClr val="tx1"/>
            </a:solidFill>
            <a:round/>
            <a:headEnd/>
            <a:tailEnd type="triangle" w="med" len="med"/>
          </a:ln>
        </p:spPr>
        <p:txBody>
          <a:bodyPr wrap="none"/>
          <a:lstStyle/>
          <a:p>
            <a:endParaRPr lang="es-ES"/>
          </a:p>
        </p:txBody>
      </p:sp>
      <p:sp>
        <p:nvSpPr>
          <p:cNvPr id="12304" name="Line 20"/>
          <p:cNvSpPr>
            <a:spLocks noChangeShapeType="1"/>
          </p:cNvSpPr>
          <p:nvPr/>
        </p:nvSpPr>
        <p:spPr bwMode="auto">
          <a:xfrm>
            <a:off x="4348154" y="3181368"/>
            <a:ext cx="0" cy="228600"/>
          </a:xfrm>
          <a:prstGeom prst="line">
            <a:avLst/>
          </a:prstGeom>
          <a:noFill/>
          <a:ln w="9525">
            <a:solidFill>
              <a:schemeClr val="tx1"/>
            </a:solidFill>
            <a:round/>
            <a:headEnd/>
            <a:tailEnd type="triangle" w="med" len="med"/>
          </a:ln>
        </p:spPr>
        <p:txBody>
          <a:bodyPr wrap="none"/>
          <a:lstStyle/>
          <a:p>
            <a:endParaRPr lang="es-ES"/>
          </a:p>
        </p:txBody>
      </p:sp>
      <p:sp>
        <p:nvSpPr>
          <p:cNvPr id="12305" name="Line 22"/>
          <p:cNvSpPr>
            <a:spLocks noChangeShapeType="1"/>
          </p:cNvSpPr>
          <p:nvPr/>
        </p:nvSpPr>
        <p:spPr bwMode="auto">
          <a:xfrm>
            <a:off x="4348154" y="3714768"/>
            <a:ext cx="0" cy="228600"/>
          </a:xfrm>
          <a:prstGeom prst="line">
            <a:avLst/>
          </a:prstGeom>
          <a:noFill/>
          <a:ln w="9525">
            <a:solidFill>
              <a:schemeClr val="tx1"/>
            </a:solidFill>
            <a:round/>
            <a:headEnd/>
            <a:tailEnd type="triangle" w="med" len="med"/>
          </a:ln>
        </p:spPr>
        <p:txBody>
          <a:bodyPr wrap="none"/>
          <a:lstStyle/>
          <a:p>
            <a:endParaRPr lang="es-ES"/>
          </a:p>
        </p:txBody>
      </p:sp>
      <p:sp>
        <p:nvSpPr>
          <p:cNvPr id="12306" name="Line 23"/>
          <p:cNvSpPr>
            <a:spLocks noChangeShapeType="1"/>
          </p:cNvSpPr>
          <p:nvPr/>
        </p:nvSpPr>
        <p:spPr bwMode="auto">
          <a:xfrm>
            <a:off x="4348154" y="4476768"/>
            <a:ext cx="0" cy="228600"/>
          </a:xfrm>
          <a:prstGeom prst="line">
            <a:avLst/>
          </a:prstGeom>
          <a:noFill/>
          <a:ln w="9525">
            <a:solidFill>
              <a:schemeClr val="tx1"/>
            </a:solidFill>
            <a:round/>
            <a:headEnd/>
            <a:tailEnd type="triangle" w="med" len="med"/>
          </a:ln>
        </p:spPr>
        <p:txBody>
          <a:bodyPr wrap="none"/>
          <a:lstStyle/>
          <a:p>
            <a:endParaRPr lang="es-ES"/>
          </a:p>
        </p:txBody>
      </p:sp>
      <p:sp>
        <p:nvSpPr>
          <p:cNvPr id="12307" name="Line 24"/>
          <p:cNvSpPr>
            <a:spLocks noChangeShapeType="1"/>
          </p:cNvSpPr>
          <p:nvPr/>
        </p:nvSpPr>
        <p:spPr bwMode="auto">
          <a:xfrm>
            <a:off x="4357686" y="5357826"/>
            <a:ext cx="0" cy="152400"/>
          </a:xfrm>
          <a:prstGeom prst="line">
            <a:avLst/>
          </a:prstGeom>
          <a:noFill/>
          <a:ln w="9525">
            <a:solidFill>
              <a:schemeClr val="tx1"/>
            </a:solidFill>
            <a:round/>
            <a:headEnd/>
            <a:tailEnd type="triangle" w="med" len="med"/>
          </a:ln>
        </p:spPr>
        <p:txBody>
          <a:bodyPr wrap="none"/>
          <a:lstStyle/>
          <a:p>
            <a:endParaRPr lang="es-ES"/>
          </a:p>
        </p:txBody>
      </p:sp>
      <p:sp>
        <p:nvSpPr>
          <p:cNvPr id="12308" name="Line 25"/>
          <p:cNvSpPr>
            <a:spLocks noChangeShapeType="1"/>
          </p:cNvSpPr>
          <p:nvPr/>
        </p:nvSpPr>
        <p:spPr bwMode="auto">
          <a:xfrm>
            <a:off x="4357686" y="5857892"/>
            <a:ext cx="0" cy="228600"/>
          </a:xfrm>
          <a:prstGeom prst="line">
            <a:avLst/>
          </a:prstGeom>
          <a:noFill/>
          <a:ln w="9525">
            <a:solidFill>
              <a:schemeClr val="tx1"/>
            </a:solidFill>
            <a:round/>
            <a:headEnd/>
            <a:tailEnd type="triangle" w="med" len="med"/>
          </a:ln>
        </p:spPr>
        <p:txBody>
          <a:bodyPr wrap="none"/>
          <a:lstStyle/>
          <a:p>
            <a:endParaRPr lang="es-ES"/>
          </a:p>
        </p:txBody>
      </p:sp>
      <p:sp>
        <p:nvSpPr>
          <p:cNvPr id="12309" name="Line 26"/>
          <p:cNvSpPr>
            <a:spLocks noChangeShapeType="1"/>
          </p:cNvSpPr>
          <p:nvPr/>
        </p:nvSpPr>
        <p:spPr bwMode="auto">
          <a:xfrm flipH="1">
            <a:off x="2571736" y="3071810"/>
            <a:ext cx="928694" cy="571504"/>
          </a:xfrm>
          <a:prstGeom prst="line">
            <a:avLst/>
          </a:prstGeom>
          <a:noFill/>
          <a:ln w="9525">
            <a:solidFill>
              <a:schemeClr val="tx1"/>
            </a:solidFill>
            <a:round/>
            <a:headEnd/>
            <a:tailEnd type="triangle" w="med" len="med"/>
          </a:ln>
        </p:spPr>
        <p:txBody>
          <a:bodyPr wrap="none"/>
          <a:lstStyle/>
          <a:p>
            <a:endParaRPr lang="es-ES"/>
          </a:p>
        </p:txBody>
      </p:sp>
      <p:sp>
        <p:nvSpPr>
          <p:cNvPr id="12310" name="Line 27"/>
          <p:cNvSpPr>
            <a:spLocks noChangeShapeType="1"/>
          </p:cNvSpPr>
          <p:nvPr/>
        </p:nvSpPr>
        <p:spPr bwMode="auto">
          <a:xfrm flipH="1">
            <a:off x="2786050" y="3571876"/>
            <a:ext cx="642942" cy="357190"/>
          </a:xfrm>
          <a:prstGeom prst="line">
            <a:avLst/>
          </a:prstGeom>
          <a:noFill/>
          <a:ln w="9525">
            <a:solidFill>
              <a:schemeClr val="tx1"/>
            </a:solidFill>
            <a:round/>
            <a:headEnd/>
            <a:tailEnd type="triangle" w="med" len="med"/>
          </a:ln>
        </p:spPr>
        <p:txBody>
          <a:bodyPr wrap="none"/>
          <a:lstStyle/>
          <a:p>
            <a:endParaRPr lang="es-ES"/>
          </a:p>
        </p:txBody>
      </p:sp>
      <p:sp>
        <p:nvSpPr>
          <p:cNvPr id="12311" name="Line 28"/>
          <p:cNvSpPr>
            <a:spLocks noChangeShapeType="1"/>
          </p:cNvSpPr>
          <p:nvPr/>
        </p:nvSpPr>
        <p:spPr bwMode="auto">
          <a:xfrm flipH="1" flipV="1">
            <a:off x="2786050" y="4143380"/>
            <a:ext cx="685792" cy="45719"/>
          </a:xfrm>
          <a:prstGeom prst="line">
            <a:avLst/>
          </a:prstGeom>
          <a:noFill/>
          <a:ln w="9525">
            <a:solidFill>
              <a:schemeClr val="tx1"/>
            </a:solidFill>
            <a:round/>
            <a:headEnd/>
            <a:tailEnd type="triangle" w="med" len="med"/>
          </a:ln>
        </p:spPr>
        <p:txBody>
          <a:bodyPr wrap="none"/>
          <a:lstStyle/>
          <a:p>
            <a:endParaRPr lang="es-ES"/>
          </a:p>
        </p:txBody>
      </p:sp>
      <p:sp>
        <p:nvSpPr>
          <p:cNvPr id="12312" name="Line 29"/>
          <p:cNvSpPr>
            <a:spLocks noChangeShapeType="1"/>
          </p:cNvSpPr>
          <p:nvPr/>
        </p:nvSpPr>
        <p:spPr bwMode="auto">
          <a:xfrm flipH="1" flipV="1">
            <a:off x="2714612" y="4429132"/>
            <a:ext cx="685792" cy="519122"/>
          </a:xfrm>
          <a:prstGeom prst="line">
            <a:avLst/>
          </a:prstGeom>
          <a:noFill/>
          <a:ln w="9525">
            <a:solidFill>
              <a:schemeClr val="tx1"/>
            </a:solidFill>
            <a:round/>
            <a:headEnd/>
            <a:tailEnd type="triangle" w="med" len="med"/>
          </a:ln>
        </p:spPr>
        <p:txBody>
          <a:bodyPr wrap="none"/>
          <a:lstStyle/>
          <a:p>
            <a:endParaRPr lang="es-ES"/>
          </a:p>
        </p:txBody>
      </p:sp>
      <p:sp>
        <p:nvSpPr>
          <p:cNvPr id="12313" name="Line 30"/>
          <p:cNvSpPr>
            <a:spLocks noChangeShapeType="1"/>
          </p:cNvSpPr>
          <p:nvPr/>
        </p:nvSpPr>
        <p:spPr bwMode="auto">
          <a:xfrm flipH="1" flipV="1">
            <a:off x="2643174" y="4643446"/>
            <a:ext cx="785818" cy="928694"/>
          </a:xfrm>
          <a:prstGeom prst="line">
            <a:avLst/>
          </a:prstGeom>
          <a:noFill/>
          <a:ln w="9525">
            <a:solidFill>
              <a:schemeClr val="tx1"/>
            </a:solidFill>
            <a:round/>
            <a:headEnd/>
            <a:tailEnd type="triangle" w="med" len="med"/>
          </a:ln>
        </p:spPr>
        <p:txBody>
          <a:bodyPr wrap="none"/>
          <a:lstStyle/>
          <a:p>
            <a:endParaRPr lang="es-ES"/>
          </a:p>
        </p:txBody>
      </p:sp>
      <p:sp>
        <p:nvSpPr>
          <p:cNvPr id="12314" name="Line 31"/>
          <p:cNvSpPr>
            <a:spLocks noChangeShapeType="1"/>
          </p:cNvSpPr>
          <p:nvPr/>
        </p:nvSpPr>
        <p:spPr bwMode="auto">
          <a:xfrm flipH="1" flipV="1">
            <a:off x="2428860" y="4714884"/>
            <a:ext cx="1000132" cy="1357322"/>
          </a:xfrm>
          <a:prstGeom prst="line">
            <a:avLst/>
          </a:prstGeom>
          <a:noFill/>
          <a:ln w="9525">
            <a:solidFill>
              <a:schemeClr val="tx1"/>
            </a:solidFill>
            <a:round/>
            <a:headEnd/>
            <a:tailEnd type="triangle" w="med" len="med"/>
          </a:ln>
        </p:spPr>
        <p:txBody>
          <a:bodyPr wrap="none"/>
          <a:lstStyle/>
          <a:p>
            <a:endParaRPr lang="es-ES"/>
          </a:p>
        </p:txBody>
      </p:sp>
      <p:sp>
        <p:nvSpPr>
          <p:cNvPr id="12315" name="Line 32"/>
          <p:cNvSpPr>
            <a:spLocks noChangeShapeType="1"/>
          </p:cNvSpPr>
          <p:nvPr/>
        </p:nvSpPr>
        <p:spPr bwMode="auto">
          <a:xfrm>
            <a:off x="5572132" y="3000372"/>
            <a:ext cx="1071570" cy="714380"/>
          </a:xfrm>
          <a:prstGeom prst="line">
            <a:avLst/>
          </a:prstGeom>
          <a:noFill/>
          <a:ln w="9525">
            <a:solidFill>
              <a:schemeClr val="tx1"/>
            </a:solidFill>
            <a:round/>
            <a:headEnd/>
            <a:tailEnd type="triangle" w="med" len="med"/>
          </a:ln>
        </p:spPr>
        <p:txBody>
          <a:bodyPr wrap="none"/>
          <a:lstStyle/>
          <a:p>
            <a:endParaRPr lang="es-ES"/>
          </a:p>
        </p:txBody>
      </p:sp>
      <p:sp>
        <p:nvSpPr>
          <p:cNvPr id="12316" name="Line 33"/>
          <p:cNvSpPr>
            <a:spLocks noChangeShapeType="1"/>
          </p:cNvSpPr>
          <p:nvPr/>
        </p:nvSpPr>
        <p:spPr bwMode="auto">
          <a:xfrm>
            <a:off x="5643570" y="3571876"/>
            <a:ext cx="928694" cy="285752"/>
          </a:xfrm>
          <a:prstGeom prst="line">
            <a:avLst/>
          </a:prstGeom>
          <a:noFill/>
          <a:ln w="9525">
            <a:solidFill>
              <a:schemeClr val="tx1"/>
            </a:solidFill>
            <a:round/>
            <a:headEnd/>
            <a:tailEnd type="triangle" w="med" len="med"/>
          </a:ln>
        </p:spPr>
        <p:txBody>
          <a:bodyPr wrap="none"/>
          <a:lstStyle/>
          <a:p>
            <a:endParaRPr lang="es-ES"/>
          </a:p>
        </p:txBody>
      </p:sp>
      <p:sp>
        <p:nvSpPr>
          <p:cNvPr id="12317" name="Line 34"/>
          <p:cNvSpPr>
            <a:spLocks noChangeShapeType="1"/>
          </p:cNvSpPr>
          <p:nvPr/>
        </p:nvSpPr>
        <p:spPr bwMode="auto">
          <a:xfrm>
            <a:off x="5572132" y="4143380"/>
            <a:ext cx="1143000" cy="0"/>
          </a:xfrm>
          <a:prstGeom prst="line">
            <a:avLst/>
          </a:prstGeom>
          <a:noFill/>
          <a:ln w="9525">
            <a:solidFill>
              <a:schemeClr val="tx1"/>
            </a:solidFill>
            <a:round/>
            <a:headEnd/>
            <a:tailEnd type="triangle" w="med" len="med"/>
          </a:ln>
        </p:spPr>
        <p:txBody>
          <a:bodyPr wrap="none"/>
          <a:lstStyle/>
          <a:p>
            <a:endParaRPr lang="es-ES"/>
          </a:p>
        </p:txBody>
      </p:sp>
      <p:sp>
        <p:nvSpPr>
          <p:cNvPr id="12318" name="Line 35"/>
          <p:cNvSpPr>
            <a:spLocks noChangeShapeType="1"/>
          </p:cNvSpPr>
          <p:nvPr/>
        </p:nvSpPr>
        <p:spPr bwMode="auto">
          <a:xfrm flipV="1">
            <a:off x="5643570" y="4214818"/>
            <a:ext cx="1071570" cy="661990"/>
          </a:xfrm>
          <a:prstGeom prst="line">
            <a:avLst/>
          </a:prstGeom>
          <a:noFill/>
          <a:ln w="9525">
            <a:solidFill>
              <a:schemeClr val="tx1"/>
            </a:solidFill>
            <a:round/>
            <a:headEnd/>
            <a:tailEnd type="triangle" w="med" len="med"/>
          </a:ln>
        </p:spPr>
        <p:txBody>
          <a:bodyPr wrap="none"/>
          <a:lstStyle/>
          <a:p>
            <a:endParaRPr lang="es-ES"/>
          </a:p>
        </p:txBody>
      </p:sp>
      <p:sp>
        <p:nvSpPr>
          <p:cNvPr id="12319" name="Line 36"/>
          <p:cNvSpPr>
            <a:spLocks noChangeShapeType="1"/>
          </p:cNvSpPr>
          <p:nvPr/>
        </p:nvSpPr>
        <p:spPr bwMode="auto">
          <a:xfrm flipV="1">
            <a:off x="5572132" y="4500570"/>
            <a:ext cx="1214446" cy="1185866"/>
          </a:xfrm>
          <a:prstGeom prst="line">
            <a:avLst/>
          </a:prstGeom>
          <a:noFill/>
          <a:ln w="9525">
            <a:solidFill>
              <a:schemeClr val="tx1"/>
            </a:solidFill>
            <a:round/>
            <a:headEnd/>
            <a:tailEnd type="triangle" w="med" len="med"/>
          </a:ln>
        </p:spPr>
        <p:txBody>
          <a:bodyPr wrap="none"/>
          <a:lstStyle/>
          <a:p>
            <a:endParaRPr lang="es-ES"/>
          </a:p>
        </p:txBody>
      </p:sp>
      <p:sp>
        <p:nvSpPr>
          <p:cNvPr id="12320" name="Line 37"/>
          <p:cNvSpPr>
            <a:spLocks noChangeShapeType="1"/>
          </p:cNvSpPr>
          <p:nvPr/>
        </p:nvSpPr>
        <p:spPr bwMode="auto">
          <a:xfrm flipV="1">
            <a:off x="5643570" y="4500570"/>
            <a:ext cx="1428760" cy="1785942"/>
          </a:xfrm>
          <a:prstGeom prst="line">
            <a:avLst/>
          </a:prstGeom>
          <a:noFill/>
          <a:ln w="9525">
            <a:solidFill>
              <a:schemeClr val="tx1"/>
            </a:solidFill>
            <a:round/>
            <a:headEnd/>
            <a:tailEnd type="triangle" w="med" len="med"/>
          </a:ln>
        </p:spPr>
        <p:txBody>
          <a:bodyPr wrap="none"/>
          <a:lstStyle/>
          <a:p>
            <a:endParaRPr lang="es-ES"/>
          </a:p>
        </p:txBody>
      </p:sp>
      <p:sp>
        <p:nvSpPr>
          <p:cNvPr id="33" name="32 Marcador de fecha"/>
          <p:cNvSpPr>
            <a:spLocks noGrp="1"/>
          </p:cNvSpPr>
          <p:nvPr>
            <p:ph type="dt" sz="half" idx="14"/>
          </p:nvPr>
        </p:nvSpPr>
        <p:spPr/>
        <p:txBody>
          <a:bodyPr/>
          <a:lstStyle/>
          <a:p>
            <a:fld id="{B573D7C6-1EEF-4B38-998B-020F73B66DDF}" type="datetime1">
              <a:rPr lang="es-ES" smtClean="0"/>
              <a:t>16/10/2013</a:t>
            </a:fld>
            <a:endParaRPr lang="es-ES"/>
          </a:p>
        </p:txBody>
      </p:sp>
      <p:sp>
        <p:nvSpPr>
          <p:cNvPr id="34" name="33 Marcador de número de diapositiva"/>
          <p:cNvSpPr>
            <a:spLocks noGrp="1"/>
          </p:cNvSpPr>
          <p:nvPr>
            <p:ph type="sldNum" sz="quarter" idx="15"/>
          </p:nvPr>
        </p:nvSpPr>
        <p:spPr/>
        <p:txBody>
          <a:bodyPr/>
          <a:lstStyle/>
          <a:p>
            <a:fld id="{7C5B789A-101F-4B80-8F92-8EE68ABBE870}" type="slidenum">
              <a:rPr lang="es-ES" smtClean="0"/>
              <a:t>10</a:t>
            </a:fld>
            <a:endParaRPr lang="es-ES"/>
          </a:p>
        </p:txBody>
      </p:sp>
      <p:sp>
        <p:nvSpPr>
          <p:cNvPr id="35" name="3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p:txBody>
          <a:bodyPr/>
          <a:lstStyle/>
          <a:p>
            <a:r>
              <a:rPr lang="es-ES"/>
              <a:t>Historia de los compiladores</a:t>
            </a:r>
          </a:p>
        </p:txBody>
      </p:sp>
      <p:sp>
        <p:nvSpPr>
          <p:cNvPr id="38915" name="Rectangle 3"/>
          <p:cNvSpPr>
            <a:spLocks noGrp="1" noChangeArrowheads="1"/>
          </p:cNvSpPr>
          <p:nvPr>
            <p:ph sz="quarter" idx="1"/>
          </p:nvPr>
        </p:nvSpPr>
        <p:spPr/>
        <p:txBody>
          <a:bodyPr/>
          <a:lstStyle/>
          <a:p>
            <a:r>
              <a:rPr lang="es-ES" sz="2400"/>
              <a:t>¿Qué fue primero el compilador o el programa?</a:t>
            </a:r>
          </a:p>
          <a:p>
            <a:r>
              <a:rPr lang="es-ES" sz="2400"/>
              <a:t>FORTRAN: Primer lenguaje de alto nivel</a:t>
            </a:r>
          </a:p>
          <a:p>
            <a:r>
              <a:rPr lang="es-ES" sz="2400"/>
              <a:t>ALGOL: Lenguaje estructurado en módulos</a:t>
            </a:r>
          </a:p>
          <a:p>
            <a:r>
              <a:rPr lang="es-ES" sz="2400"/>
              <a:t>Separación Front-End y Back-End para compilar lenguajes en distintas máquinas</a:t>
            </a:r>
          </a:p>
          <a:p>
            <a:r>
              <a:rPr lang="es-ES" sz="2400"/>
              <a:t>Creación del lenguaje intermedio UNCOL</a:t>
            </a:r>
          </a:p>
          <a:p>
            <a:r>
              <a:rPr lang="es-ES" sz="2400"/>
              <a:t>Definición de las distintas fases de creación de compiladores</a:t>
            </a:r>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48E0D9A1-C99F-42A8-B10F-DF1BA7056CE5}"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100</a:t>
            </a:fld>
            <a:endParaRPr lang="es-E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p:txBody>
          <a:bodyPr/>
          <a:lstStyle/>
          <a:p>
            <a:r>
              <a:rPr lang="es-ES"/>
              <a:t>Estructura de un compilador</a:t>
            </a:r>
          </a:p>
        </p:txBody>
      </p:sp>
      <p:sp>
        <p:nvSpPr>
          <p:cNvPr id="29" name="3 Marcador de pie de página"/>
          <p:cNvSpPr>
            <a:spLocks noGrp="1"/>
          </p:cNvSpPr>
          <p:nvPr>
            <p:ph type="ftr" sz="quarter" idx="12"/>
          </p:nvPr>
        </p:nvSpPr>
        <p:spPr/>
        <p:txBody>
          <a:bodyPr/>
          <a:lstStyle/>
          <a:p>
            <a:r>
              <a:rPr lang="es-ES" smtClean="0"/>
              <a:t>Teoría de Compiladores, Fundamentos de Ciencias de la Computación</a:t>
            </a:r>
            <a:endParaRPr lang="es-ES"/>
          </a:p>
        </p:txBody>
      </p:sp>
      <p:sp>
        <p:nvSpPr>
          <p:cNvPr id="39941" name="Rectangle 5"/>
          <p:cNvSpPr>
            <a:spLocks noChangeArrowheads="1"/>
          </p:cNvSpPr>
          <p:nvPr/>
        </p:nvSpPr>
        <p:spPr bwMode="auto">
          <a:xfrm rot="16200000">
            <a:off x="1007269" y="3969544"/>
            <a:ext cx="1800225" cy="287337"/>
          </a:xfrm>
          <a:prstGeom prst="rect">
            <a:avLst/>
          </a:prstGeom>
          <a:solidFill>
            <a:schemeClr val="accent1"/>
          </a:solidFill>
          <a:ln w="9525">
            <a:solidFill>
              <a:schemeClr val="tx1"/>
            </a:solidFill>
            <a:miter lim="800000"/>
            <a:headEnd/>
            <a:tailEnd/>
          </a:ln>
          <a:effectLst/>
        </p:spPr>
        <p:txBody>
          <a:bodyPr wrap="none" anchor="ctr"/>
          <a:lstStyle/>
          <a:p>
            <a:pPr algn="ctr"/>
            <a:r>
              <a:rPr lang="es-ES"/>
              <a:t>Análisis Léxico</a:t>
            </a:r>
          </a:p>
        </p:txBody>
      </p:sp>
      <p:sp>
        <p:nvSpPr>
          <p:cNvPr id="39942" name="Rectangle 6"/>
          <p:cNvSpPr>
            <a:spLocks noChangeArrowheads="1"/>
          </p:cNvSpPr>
          <p:nvPr/>
        </p:nvSpPr>
        <p:spPr bwMode="auto">
          <a:xfrm>
            <a:off x="3492500" y="2420938"/>
            <a:ext cx="1943100" cy="287337"/>
          </a:xfrm>
          <a:prstGeom prst="rect">
            <a:avLst/>
          </a:prstGeom>
          <a:solidFill>
            <a:schemeClr val="accent1"/>
          </a:solidFill>
          <a:ln w="9525">
            <a:solidFill>
              <a:schemeClr val="tx1"/>
            </a:solidFill>
            <a:miter lim="800000"/>
            <a:headEnd/>
            <a:tailEnd/>
          </a:ln>
          <a:effectLst/>
        </p:spPr>
        <p:txBody>
          <a:bodyPr wrap="none" anchor="ctr"/>
          <a:lstStyle/>
          <a:p>
            <a:pPr algn="ctr"/>
            <a:r>
              <a:rPr lang="es-ES"/>
              <a:t>Gestíon de errores</a:t>
            </a:r>
          </a:p>
        </p:txBody>
      </p:sp>
      <p:sp>
        <p:nvSpPr>
          <p:cNvPr id="39943" name="Rectangle 7"/>
          <p:cNvSpPr>
            <a:spLocks noChangeArrowheads="1"/>
          </p:cNvSpPr>
          <p:nvPr/>
        </p:nvSpPr>
        <p:spPr bwMode="auto">
          <a:xfrm>
            <a:off x="3492500" y="5949950"/>
            <a:ext cx="2016125" cy="214313"/>
          </a:xfrm>
          <a:prstGeom prst="rect">
            <a:avLst/>
          </a:prstGeom>
          <a:solidFill>
            <a:schemeClr val="accent1"/>
          </a:solidFill>
          <a:ln w="9525">
            <a:solidFill>
              <a:schemeClr val="tx1"/>
            </a:solidFill>
            <a:miter lim="800000"/>
            <a:headEnd/>
            <a:tailEnd/>
          </a:ln>
          <a:effectLst/>
        </p:spPr>
        <p:txBody>
          <a:bodyPr wrap="none" anchor="ctr"/>
          <a:lstStyle/>
          <a:p>
            <a:pPr algn="ctr"/>
            <a:r>
              <a:rPr lang="es-ES"/>
              <a:t>Tabla de símbolos</a:t>
            </a:r>
          </a:p>
        </p:txBody>
      </p:sp>
      <p:sp>
        <p:nvSpPr>
          <p:cNvPr id="39944" name="Rectangle 8"/>
          <p:cNvSpPr>
            <a:spLocks noChangeArrowheads="1"/>
          </p:cNvSpPr>
          <p:nvPr/>
        </p:nvSpPr>
        <p:spPr bwMode="auto">
          <a:xfrm rot="16200000">
            <a:off x="2518569" y="3969544"/>
            <a:ext cx="2089150" cy="287338"/>
          </a:xfrm>
          <a:prstGeom prst="rect">
            <a:avLst/>
          </a:prstGeom>
          <a:solidFill>
            <a:schemeClr val="accent1"/>
          </a:solidFill>
          <a:ln w="9525">
            <a:solidFill>
              <a:schemeClr val="tx1"/>
            </a:solidFill>
            <a:miter lim="800000"/>
            <a:headEnd/>
            <a:tailEnd/>
          </a:ln>
          <a:effectLst/>
        </p:spPr>
        <p:txBody>
          <a:bodyPr wrap="none" anchor="ctr"/>
          <a:lstStyle/>
          <a:p>
            <a:pPr algn="ctr"/>
            <a:r>
              <a:rPr lang="es-ES"/>
              <a:t>Análisis Semántico</a:t>
            </a:r>
          </a:p>
        </p:txBody>
      </p:sp>
      <p:sp>
        <p:nvSpPr>
          <p:cNvPr id="39945" name="Rectangle 9"/>
          <p:cNvSpPr>
            <a:spLocks noChangeArrowheads="1"/>
          </p:cNvSpPr>
          <p:nvPr/>
        </p:nvSpPr>
        <p:spPr bwMode="auto">
          <a:xfrm rot="16200000">
            <a:off x="1726407" y="3969544"/>
            <a:ext cx="2089150" cy="287337"/>
          </a:xfrm>
          <a:prstGeom prst="rect">
            <a:avLst/>
          </a:prstGeom>
          <a:solidFill>
            <a:schemeClr val="accent1"/>
          </a:solidFill>
          <a:ln w="9525">
            <a:solidFill>
              <a:schemeClr val="tx1"/>
            </a:solidFill>
            <a:miter lim="800000"/>
            <a:headEnd/>
            <a:tailEnd/>
          </a:ln>
          <a:effectLst/>
        </p:spPr>
        <p:txBody>
          <a:bodyPr wrap="none" anchor="ctr"/>
          <a:lstStyle/>
          <a:p>
            <a:pPr algn="ctr"/>
            <a:r>
              <a:rPr lang="es-ES"/>
              <a:t>Análisis Sintáctico</a:t>
            </a:r>
          </a:p>
        </p:txBody>
      </p:sp>
      <p:sp>
        <p:nvSpPr>
          <p:cNvPr id="39946" name="Rectangle 10"/>
          <p:cNvSpPr>
            <a:spLocks noChangeArrowheads="1"/>
          </p:cNvSpPr>
          <p:nvPr/>
        </p:nvSpPr>
        <p:spPr bwMode="auto">
          <a:xfrm rot="16200000">
            <a:off x="3528219" y="3898107"/>
            <a:ext cx="2016125" cy="503237"/>
          </a:xfrm>
          <a:prstGeom prst="rect">
            <a:avLst/>
          </a:prstGeom>
          <a:solidFill>
            <a:schemeClr val="accent1"/>
          </a:solidFill>
          <a:ln w="9525">
            <a:solidFill>
              <a:schemeClr val="tx1"/>
            </a:solidFill>
            <a:miter lim="800000"/>
            <a:headEnd/>
            <a:tailEnd/>
          </a:ln>
          <a:effectLst/>
        </p:spPr>
        <p:txBody>
          <a:bodyPr wrap="none" anchor="ctr"/>
          <a:lstStyle/>
          <a:p>
            <a:pPr algn="ctr"/>
            <a:r>
              <a:rPr lang="es-ES"/>
              <a:t>Generación de </a:t>
            </a:r>
          </a:p>
          <a:p>
            <a:pPr algn="ctr"/>
            <a:r>
              <a:rPr lang="es-ES"/>
              <a:t>Código Intermedio </a:t>
            </a:r>
          </a:p>
        </p:txBody>
      </p:sp>
      <p:sp>
        <p:nvSpPr>
          <p:cNvPr id="39947" name="Rectangle 11"/>
          <p:cNvSpPr>
            <a:spLocks noChangeArrowheads="1"/>
          </p:cNvSpPr>
          <p:nvPr/>
        </p:nvSpPr>
        <p:spPr bwMode="auto">
          <a:xfrm rot="16200000">
            <a:off x="4498975" y="3862388"/>
            <a:ext cx="1944687" cy="503238"/>
          </a:xfrm>
          <a:prstGeom prst="rect">
            <a:avLst/>
          </a:prstGeom>
          <a:solidFill>
            <a:schemeClr val="accent1"/>
          </a:solidFill>
          <a:ln w="9525">
            <a:solidFill>
              <a:schemeClr val="tx1"/>
            </a:solidFill>
            <a:miter lim="800000"/>
            <a:headEnd/>
            <a:tailEnd/>
          </a:ln>
          <a:effectLst/>
        </p:spPr>
        <p:txBody>
          <a:bodyPr wrap="none" anchor="ctr"/>
          <a:lstStyle/>
          <a:p>
            <a:pPr algn="ctr"/>
            <a:r>
              <a:rPr lang="es-ES"/>
              <a:t>Optimización de </a:t>
            </a:r>
          </a:p>
          <a:p>
            <a:pPr algn="ctr"/>
            <a:r>
              <a:rPr lang="es-ES"/>
              <a:t>Código intermedio</a:t>
            </a:r>
          </a:p>
        </p:txBody>
      </p:sp>
      <p:sp>
        <p:nvSpPr>
          <p:cNvPr id="39948" name="Rectangle 12"/>
          <p:cNvSpPr>
            <a:spLocks noChangeArrowheads="1"/>
          </p:cNvSpPr>
          <p:nvPr/>
        </p:nvSpPr>
        <p:spPr bwMode="auto">
          <a:xfrm rot="16200000">
            <a:off x="5723731" y="3717132"/>
            <a:ext cx="1800225" cy="792162"/>
          </a:xfrm>
          <a:prstGeom prst="rect">
            <a:avLst/>
          </a:prstGeom>
          <a:solidFill>
            <a:schemeClr val="accent1"/>
          </a:solidFill>
          <a:ln w="9525">
            <a:solidFill>
              <a:schemeClr val="tx1"/>
            </a:solidFill>
            <a:miter lim="800000"/>
            <a:headEnd/>
            <a:tailEnd/>
          </a:ln>
          <a:effectLst/>
        </p:spPr>
        <p:txBody>
          <a:bodyPr wrap="none" anchor="ctr"/>
          <a:lstStyle/>
          <a:p>
            <a:pPr algn="ctr"/>
            <a:r>
              <a:rPr lang="es-ES"/>
              <a:t>Generación y </a:t>
            </a:r>
          </a:p>
          <a:p>
            <a:pPr algn="ctr"/>
            <a:r>
              <a:rPr lang="es-ES"/>
              <a:t>Optimización de</a:t>
            </a:r>
          </a:p>
          <a:p>
            <a:pPr algn="ctr"/>
            <a:r>
              <a:rPr lang="es-ES"/>
              <a:t> código final</a:t>
            </a:r>
          </a:p>
        </p:txBody>
      </p:sp>
      <p:sp>
        <p:nvSpPr>
          <p:cNvPr id="39949" name="Line 13"/>
          <p:cNvSpPr>
            <a:spLocks noChangeShapeType="1"/>
          </p:cNvSpPr>
          <p:nvPr/>
        </p:nvSpPr>
        <p:spPr bwMode="auto">
          <a:xfrm>
            <a:off x="2051050" y="4076700"/>
            <a:ext cx="576263" cy="0"/>
          </a:xfrm>
          <a:prstGeom prst="line">
            <a:avLst/>
          </a:prstGeom>
          <a:noFill/>
          <a:ln w="9525">
            <a:solidFill>
              <a:schemeClr val="tx1"/>
            </a:solidFill>
            <a:round/>
            <a:headEnd/>
            <a:tailEnd type="triangle" w="med" len="med"/>
          </a:ln>
          <a:effectLst/>
        </p:spPr>
        <p:txBody>
          <a:bodyPr/>
          <a:lstStyle/>
          <a:p>
            <a:endParaRPr lang="es-ES"/>
          </a:p>
        </p:txBody>
      </p:sp>
      <p:sp>
        <p:nvSpPr>
          <p:cNvPr id="39950" name="Line 14"/>
          <p:cNvSpPr>
            <a:spLocks noChangeShapeType="1"/>
          </p:cNvSpPr>
          <p:nvPr/>
        </p:nvSpPr>
        <p:spPr bwMode="auto">
          <a:xfrm>
            <a:off x="2916238" y="4076700"/>
            <a:ext cx="503237" cy="0"/>
          </a:xfrm>
          <a:prstGeom prst="line">
            <a:avLst/>
          </a:prstGeom>
          <a:noFill/>
          <a:ln w="9525">
            <a:solidFill>
              <a:schemeClr val="tx1"/>
            </a:solidFill>
            <a:round/>
            <a:headEnd/>
            <a:tailEnd type="triangle" w="med" len="med"/>
          </a:ln>
          <a:effectLst/>
        </p:spPr>
        <p:txBody>
          <a:bodyPr/>
          <a:lstStyle/>
          <a:p>
            <a:endParaRPr lang="es-ES"/>
          </a:p>
        </p:txBody>
      </p:sp>
      <p:sp>
        <p:nvSpPr>
          <p:cNvPr id="39953" name="Line 17"/>
          <p:cNvSpPr>
            <a:spLocks noChangeShapeType="1"/>
          </p:cNvSpPr>
          <p:nvPr/>
        </p:nvSpPr>
        <p:spPr bwMode="auto">
          <a:xfrm>
            <a:off x="3708400" y="4076700"/>
            <a:ext cx="574675" cy="0"/>
          </a:xfrm>
          <a:prstGeom prst="line">
            <a:avLst/>
          </a:prstGeom>
          <a:noFill/>
          <a:ln w="9525">
            <a:solidFill>
              <a:schemeClr val="tx1"/>
            </a:solidFill>
            <a:round/>
            <a:headEnd/>
            <a:tailEnd type="triangle" w="med" len="med"/>
          </a:ln>
          <a:effectLst/>
        </p:spPr>
        <p:txBody>
          <a:bodyPr/>
          <a:lstStyle/>
          <a:p>
            <a:endParaRPr lang="es-ES"/>
          </a:p>
        </p:txBody>
      </p:sp>
      <p:sp>
        <p:nvSpPr>
          <p:cNvPr id="39954" name="Line 18"/>
          <p:cNvSpPr>
            <a:spLocks noChangeShapeType="1"/>
          </p:cNvSpPr>
          <p:nvPr/>
        </p:nvSpPr>
        <p:spPr bwMode="auto">
          <a:xfrm>
            <a:off x="4787900" y="4076700"/>
            <a:ext cx="431800" cy="0"/>
          </a:xfrm>
          <a:prstGeom prst="line">
            <a:avLst/>
          </a:prstGeom>
          <a:noFill/>
          <a:ln w="9525">
            <a:solidFill>
              <a:schemeClr val="tx1"/>
            </a:solidFill>
            <a:round/>
            <a:headEnd/>
            <a:tailEnd type="triangle" w="med" len="med"/>
          </a:ln>
          <a:effectLst/>
        </p:spPr>
        <p:txBody>
          <a:bodyPr/>
          <a:lstStyle/>
          <a:p>
            <a:endParaRPr lang="es-ES"/>
          </a:p>
        </p:txBody>
      </p:sp>
      <p:sp>
        <p:nvSpPr>
          <p:cNvPr id="39955" name="Line 19"/>
          <p:cNvSpPr>
            <a:spLocks noChangeShapeType="1"/>
          </p:cNvSpPr>
          <p:nvPr/>
        </p:nvSpPr>
        <p:spPr bwMode="auto">
          <a:xfrm>
            <a:off x="5724525" y="4076700"/>
            <a:ext cx="503238" cy="0"/>
          </a:xfrm>
          <a:prstGeom prst="line">
            <a:avLst/>
          </a:prstGeom>
          <a:noFill/>
          <a:ln w="9525">
            <a:solidFill>
              <a:schemeClr val="tx1"/>
            </a:solidFill>
            <a:round/>
            <a:headEnd/>
            <a:tailEnd type="triangle" w="med" len="med"/>
          </a:ln>
          <a:effectLst/>
        </p:spPr>
        <p:txBody>
          <a:bodyPr/>
          <a:lstStyle/>
          <a:p>
            <a:endParaRPr lang="es-ES"/>
          </a:p>
        </p:txBody>
      </p:sp>
      <p:sp>
        <p:nvSpPr>
          <p:cNvPr id="39956" name="Line 20"/>
          <p:cNvSpPr>
            <a:spLocks noChangeShapeType="1"/>
          </p:cNvSpPr>
          <p:nvPr/>
        </p:nvSpPr>
        <p:spPr bwMode="auto">
          <a:xfrm flipV="1">
            <a:off x="1908175" y="2565400"/>
            <a:ext cx="1655763" cy="647700"/>
          </a:xfrm>
          <a:prstGeom prst="line">
            <a:avLst/>
          </a:prstGeom>
          <a:noFill/>
          <a:ln w="9525">
            <a:solidFill>
              <a:schemeClr val="tx1"/>
            </a:solidFill>
            <a:round/>
            <a:headEnd/>
            <a:tailEnd type="triangle" w="med" len="med"/>
          </a:ln>
          <a:effectLst/>
        </p:spPr>
        <p:txBody>
          <a:bodyPr/>
          <a:lstStyle/>
          <a:p>
            <a:endParaRPr lang="es-ES"/>
          </a:p>
        </p:txBody>
      </p:sp>
      <p:sp>
        <p:nvSpPr>
          <p:cNvPr id="39957" name="Line 21"/>
          <p:cNvSpPr>
            <a:spLocks noChangeShapeType="1"/>
          </p:cNvSpPr>
          <p:nvPr/>
        </p:nvSpPr>
        <p:spPr bwMode="auto">
          <a:xfrm flipV="1">
            <a:off x="2916238" y="2708275"/>
            <a:ext cx="647700" cy="433388"/>
          </a:xfrm>
          <a:prstGeom prst="line">
            <a:avLst/>
          </a:prstGeom>
          <a:noFill/>
          <a:ln w="9525">
            <a:solidFill>
              <a:schemeClr val="tx1"/>
            </a:solidFill>
            <a:round/>
            <a:headEnd/>
            <a:tailEnd type="triangle" w="med" len="med"/>
          </a:ln>
          <a:effectLst/>
        </p:spPr>
        <p:txBody>
          <a:bodyPr/>
          <a:lstStyle/>
          <a:p>
            <a:endParaRPr lang="es-ES"/>
          </a:p>
        </p:txBody>
      </p:sp>
      <p:sp>
        <p:nvSpPr>
          <p:cNvPr id="39958" name="Line 22"/>
          <p:cNvSpPr>
            <a:spLocks noChangeShapeType="1"/>
          </p:cNvSpPr>
          <p:nvPr/>
        </p:nvSpPr>
        <p:spPr bwMode="auto">
          <a:xfrm flipV="1">
            <a:off x="3635375" y="2781300"/>
            <a:ext cx="288925" cy="287338"/>
          </a:xfrm>
          <a:prstGeom prst="line">
            <a:avLst/>
          </a:prstGeom>
          <a:noFill/>
          <a:ln w="9525">
            <a:solidFill>
              <a:schemeClr val="tx1"/>
            </a:solidFill>
            <a:round/>
            <a:headEnd/>
            <a:tailEnd type="triangle" w="med" len="med"/>
          </a:ln>
          <a:effectLst/>
        </p:spPr>
        <p:txBody>
          <a:bodyPr/>
          <a:lstStyle/>
          <a:p>
            <a:endParaRPr lang="es-ES"/>
          </a:p>
        </p:txBody>
      </p:sp>
      <p:sp>
        <p:nvSpPr>
          <p:cNvPr id="39959" name="Line 23"/>
          <p:cNvSpPr>
            <a:spLocks noChangeShapeType="1"/>
          </p:cNvSpPr>
          <p:nvPr/>
        </p:nvSpPr>
        <p:spPr bwMode="auto">
          <a:xfrm flipV="1">
            <a:off x="4572000" y="2708275"/>
            <a:ext cx="0" cy="433388"/>
          </a:xfrm>
          <a:prstGeom prst="line">
            <a:avLst/>
          </a:prstGeom>
          <a:noFill/>
          <a:ln w="9525">
            <a:solidFill>
              <a:schemeClr val="tx1"/>
            </a:solidFill>
            <a:round/>
            <a:headEnd/>
            <a:tailEnd type="triangle" w="med" len="med"/>
          </a:ln>
          <a:effectLst/>
        </p:spPr>
        <p:txBody>
          <a:bodyPr/>
          <a:lstStyle/>
          <a:p>
            <a:endParaRPr lang="es-ES"/>
          </a:p>
        </p:txBody>
      </p:sp>
      <p:sp>
        <p:nvSpPr>
          <p:cNvPr id="39960" name="Line 24"/>
          <p:cNvSpPr>
            <a:spLocks noChangeShapeType="1"/>
          </p:cNvSpPr>
          <p:nvPr/>
        </p:nvSpPr>
        <p:spPr bwMode="auto">
          <a:xfrm flipH="1" flipV="1">
            <a:off x="5076825" y="2708275"/>
            <a:ext cx="431800" cy="433388"/>
          </a:xfrm>
          <a:prstGeom prst="line">
            <a:avLst/>
          </a:prstGeom>
          <a:noFill/>
          <a:ln w="9525">
            <a:solidFill>
              <a:schemeClr val="tx1"/>
            </a:solidFill>
            <a:round/>
            <a:headEnd/>
            <a:tailEnd type="triangle" w="med" len="med"/>
          </a:ln>
          <a:effectLst/>
        </p:spPr>
        <p:txBody>
          <a:bodyPr/>
          <a:lstStyle/>
          <a:p>
            <a:endParaRPr lang="es-ES"/>
          </a:p>
        </p:txBody>
      </p:sp>
      <p:sp>
        <p:nvSpPr>
          <p:cNvPr id="39961" name="Line 25"/>
          <p:cNvSpPr>
            <a:spLocks noChangeShapeType="1"/>
          </p:cNvSpPr>
          <p:nvPr/>
        </p:nvSpPr>
        <p:spPr bwMode="auto">
          <a:xfrm flipH="1" flipV="1">
            <a:off x="5364163" y="2565400"/>
            <a:ext cx="1295400" cy="647700"/>
          </a:xfrm>
          <a:prstGeom prst="line">
            <a:avLst/>
          </a:prstGeom>
          <a:noFill/>
          <a:ln w="9525">
            <a:solidFill>
              <a:schemeClr val="tx1"/>
            </a:solidFill>
            <a:round/>
            <a:headEnd/>
            <a:tailEnd type="triangle" w="med" len="med"/>
          </a:ln>
          <a:effectLst/>
        </p:spPr>
        <p:txBody>
          <a:bodyPr/>
          <a:lstStyle/>
          <a:p>
            <a:endParaRPr lang="es-ES"/>
          </a:p>
        </p:txBody>
      </p:sp>
      <p:sp>
        <p:nvSpPr>
          <p:cNvPr id="39962" name="Line 26"/>
          <p:cNvSpPr>
            <a:spLocks noChangeShapeType="1"/>
          </p:cNvSpPr>
          <p:nvPr/>
        </p:nvSpPr>
        <p:spPr bwMode="auto">
          <a:xfrm>
            <a:off x="1908175" y="5013325"/>
            <a:ext cx="1584325" cy="1008063"/>
          </a:xfrm>
          <a:prstGeom prst="line">
            <a:avLst/>
          </a:prstGeom>
          <a:noFill/>
          <a:ln w="9525">
            <a:solidFill>
              <a:schemeClr val="tx1"/>
            </a:solidFill>
            <a:round/>
            <a:headEnd/>
            <a:tailEnd type="triangle" w="med" len="med"/>
          </a:ln>
          <a:effectLst/>
        </p:spPr>
        <p:txBody>
          <a:bodyPr/>
          <a:lstStyle/>
          <a:p>
            <a:endParaRPr lang="es-ES"/>
          </a:p>
        </p:txBody>
      </p:sp>
      <p:sp>
        <p:nvSpPr>
          <p:cNvPr id="39963" name="Line 27"/>
          <p:cNvSpPr>
            <a:spLocks noChangeShapeType="1"/>
          </p:cNvSpPr>
          <p:nvPr/>
        </p:nvSpPr>
        <p:spPr bwMode="auto">
          <a:xfrm>
            <a:off x="2771775" y="5157788"/>
            <a:ext cx="792163" cy="792162"/>
          </a:xfrm>
          <a:prstGeom prst="line">
            <a:avLst/>
          </a:prstGeom>
          <a:noFill/>
          <a:ln w="9525">
            <a:solidFill>
              <a:schemeClr val="tx1"/>
            </a:solidFill>
            <a:round/>
            <a:headEnd/>
            <a:tailEnd type="triangle" w="med" len="med"/>
          </a:ln>
          <a:effectLst/>
        </p:spPr>
        <p:txBody>
          <a:bodyPr/>
          <a:lstStyle/>
          <a:p>
            <a:endParaRPr lang="es-ES"/>
          </a:p>
        </p:txBody>
      </p:sp>
      <p:sp>
        <p:nvSpPr>
          <p:cNvPr id="39964" name="Line 28"/>
          <p:cNvSpPr>
            <a:spLocks noChangeShapeType="1"/>
          </p:cNvSpPr>
          <p:nvPr/>
        </p:nvSpPr>
        <p:spPr bwMode="auto">
          <a:xfrm>
            <a:off x="3563938" y="5157788"/>
            <a:ext cx="287337" cy="792162"/>
          </a:xfrm>
          <a:prstGeom prst="line">
            <a:avLst/>
          </a:prstGeom>
          <a:noFill/>
          <a:ln w="9525">
            <a:solidFill>
              <a:schemeClr val="tx1"/>
            </a:solidFill>
            <a:round/>
            <a:headEnd/>
            <a:tailEnd type="triangle" w="med" len="med"/>
          </a:ln>
          <a:effectLst/>
        </p:spPr>
        <p:txBody>
          <a:bodyPr/>
          <a:lstStyle/>
          <a:p>
            <a:endParaRPr lang="es-ES"/>
          </a:p>
        </p:txBody>
      </p:sp>
      <p:sp>
        <p:nvSpPr>
          <p:cNvPr id="39965" name="Line 29"/>
          <p:cNvSpPr>
            <a:spLocks noChangeShapeType="1"/>
          </p:cNvSpPr>
          <p:nvPr/>
        </p:nvSpPr>
        <p:spPr bwMode="auto">
          <a:xfrm flipH="1">
            <a:off x="4356100" y="5157788"/>
            <a:ext cx="144463" cy="719137"/>
          </a:xfrm>
          <a:prstGeom prst="line">
            <a:avLst/>
          </a:prstGeom>
          <a:noFill/>
          <a:ln w="9525">
            <a:solidFill>
              <a:schemeClr val="tx1"/>
            </a:solidFill>
            <a:round/>
            <a:headEnd/>
            <a:tailEnd type="triangle" w="med" len="med"/>
          </a:ln>
          <a:effectLst/>
        </p:spPr>
        <p:txBody>
          <a:bodyPr/>
          <a:lstStyle/>
          <a:p>
            <a:endParaRPr lang="es-ES"/>
          </a:p>
        </p:txBody>
      </p:sp>
      <p:sp>
        <p:nvSpPr>
          <p:cNvPr id="39966" name="Line 30"/>
          <p:cNvSpPr>
            <a:spLocks noChangeShapeType="1"/>
          </p:cNvSpPr>
          <p:nvPr/>
        </p:nvSpPr>
        <p:spPr bwMode="auto">
          <a:xfrm flipH="1">
            <a:off x="4932363" y="5084763"/>
            <a:ext cx="503237" cy="865187"/>
          </a:xfrm>
          <a:prstGeom prst="line">
            <a:avLst/>
          </a:prstGeom>
          <a:noFill/>
          <a:ln w="9525">
            <a:solidFill>
              <a:schemeClr val="tx1"/>
            </a:solidFill>
            <a:round/>
            <a:headEnd/>
            <a:tailEnd type="triangle" w="med" len="med"/>
          </a:ln>
          <a:effectLst/>
        </p:spPr>
        <p:txBody>
          <a:bodyPr/>
          <a:lstStyle/>
          <a:p>
            <a:endParaRPr lang="es-ES"/>
          </a:p>
        </p:txBody>
      </p:sp>
      <p:sp>
        <p:nvSpPr>
          <p:cNvPr id="39967" name="Line 31"/>
          <p:cNvSpPr>
            <a:spLocks noChangeShapeType="1"/>
          </p:cNvSpPr>
          <p:nvPr/>
        </p:nvSpPr>
        <p:spPr bwMode="auto">
          <a:xfrm flipH="1">
            <a:off x="5364163" y="5013325"/>
            <a:ext cx="1223962" cy="936625"/>
          </a:xfrm>
          <a:prstGeom prst="line">
            <a:avLst/>
          </a:prstGeom>
          <a:noFill/>
          <a:ln w="9525">
            <a:solidFill>
              <a:schemeClr val="tx1"/>
            </a:solidFill>
            <a:round/>
            <a:headEnd/>
            <a:tailEnd type="triangle" w="med" len="med"/>
          </a:ln>
          <a:effectLst/>
        </p:spPr>
        <p:txBody>
          <a:bodyPr/>
          <a:lstStyle/>
          <a:p>
            <a:endParaRPr lang="es-ES"/>
          </a:p>
        </p:txBody>
      </p:sp>
      <p:sp>
        <p:nvSpPr>
          <p:cNvPr id="30" name="29 Marcador de fecha"/>
          <p:cNvSpPr>
            <a:spLocks noGrp="1"/>
          </p:cNvSpPr>
          <p:nvPr>
            <p:ph type="dt" sz="half" idx="10"/>
          </p:nvPr>
        </p:nvSpPr>
        <p:spPr/>
        <p:txBody>
          <a:bodyPr/>
          <a:lstStyle/>
          <a:p>
            <a:fld id="{8C11ECFC-FE21-433D-82E5-2AC54E8D1065}" type="datetime1">
              <a:rPr lang="es-ES" smtClean="0"/>
              <a:t>16/10/2013</a:t>
            </a:fld>
            <a:endParaRPr lang="es-ES"/>
          </a:p>
        </p:txBody>
      </p:sp>
      <p:sp>
        <p:nvSpPr>
          <p:cNvPr id="31" name="30 Marcador de número de diapositiva"/>
          <p:cNvSpPr>
            <a:spLocks noGrp="1"/>
          </p:cNvSpPr>
          <p:nvPr>
            <p:ph type="sldNum" sz="quarter" idx="11"/>
          </p:nvPr>
        </p:nvSpPr>
        <p:spPr/>
        <p:txBody>
          <a:bodyPr/>
          <a:lstStyle/>
          <a:p>
            <a:fld id="{7C5B789A-101F-4B80-8F92-8EE68ABBE870}" type="slidenum">
              <a:rPr lang="es-ES" smtClean="0"/>
              <a:t>101</a:t>
            </a:fld>
            <a:endParaRPr lang="es-E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r>
              <a:rPr lang="es-ES"/>
              <a:t>Estructura de un compilador</a:t>
            </a:r>
          </a:p>
        </p:txBody>
      </p:sp>
      <p:sp>
        <p:nvSpPr>
          <p:cNvPr id="44060" name="Rectangle 28"/>
          <p:cNvSpPr>
            <a:spLocks noGrp="1" noChangeArrowheads="1"/>
          </p:cNvSpPr>
          <p:nvPr>
            <p:ph sz="quarter" idx="1"/>
          </p:nvPr>
        </p:nvSpPr>
        <p:spPr/>
        <p:txBody>
          <a:bodyPr/>
          <a:lstStyle/>
          <a:p>
            <a:r>
              <a:rPr lang="es-ES"/>
              <a:t>Análisis sintáctico</a:t>
            </a:r>
          </a:p>
          <a:p>
            <a:pPr lvl="1"/>
            <a:r>
              <a:rPr lang="es-ES"/>
              <a:t>Comprueba los valores unitarios del programa (tokens):</a:t>
            </a:r>
          </a:p>
          <a:p>
            <a:pPr lvl="2"/>
            <a:r>
              <a:rPr lang="es-ES"/>
              <a:t>Palabras reservadas(do, while, if, …)</a:t>
            </a:r>
          </a:p>
          <a:p>
            <a:pPr lvl="2"/>
            <a:r>
              <a:rPr lang="es-ES"/>
              <a:t>Palabras no especificas(identificadores, constantes)</a:t>
            </a:r>
          </a:p>
          <a:p>
            <a:pPr lvl="3"/>
            <a:r>
              <a:rPr lang="es-ES"/>
              <a:t>Formados por tipo y lexema</a:t>
            </a:r>
          </a:p>
        </p:txBody>
      </p:sp>
      <p:sp>
        <p:nvSpPr>
          <p:cNvPr id="6"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44061" name="Text Box 29"/>
          <p:cNvSpPr txBox="1">
            <a:spLocks noChangeArrowheads="1"/>
          </p:cNvSpPr>
          <p:nvPr/>
        </p:nvSpPr>
        <p:spPr bwMode="auto">
          <a:xfrm>
            <a:off x="4284663" y="4868863"/>
            <a:ext cx="3960812" cy="1192212"/>
          </a:xfrm>
          <a:prstGeom prst="rect">
            <a:avLst/>
          </a:prstGeom>
          <a:noFill/>
          <a:ln w="9525">
            <a:noFill/>
            <a:miter lim="800000"/>
            <a:headEnd/>
            <a:tailEnd/>
          </a:ln>
          <a:effectLst/>
        </p:spPr>
        <p:txBody>
          <a:bodyPr>
            <a:spAutoFit/>
          </a:bodyPr>
          <a:lstStyle/>
          <a:p>
            <a:pPr>
              <a:spcBef>
                <a:spcPct val="50000"/>
              </a:spcBef>
            </a:pPr>
            <a:r>
              <a:rPr lang="es-ES"/>
              <a:t>Int contador</a:t>
            </a:r>
          </a:p>
          <a:p>
            <a:pPr>
              <a:spcBef>
                <a:spcPct val="50000"/>
              </a:spcBef>
            </a:pPr>
            <a:r>
              <a:rPr lang="es-ES"/>
              <a:t>Identificador = tipo</a:t>
            </a:r>
          </a:p>
          <a:p>
            <a:pPr>
              <a:spcBef>
                <a:spcPct val="50000"/>
              </a:spcBef>
            </a:pPr>
            <a:r>
              <a:rPr lang="es-ES"/>
              <a:t>“contador” = lexema</a:t>
            </a:r>
          </a:p>
        </p:txBody>
      </p:sp>
      <p:sp>
        <p:nvSpPr>
          <p:cNvPr id="7" name="6 Marcador de fecha"/>
          <p:cNvSpPr>
            <a:spLocks noGrp="1"/>
          </p:cNvSpPr>
          <p:nvPr>
            <p:ph type="dt" sz="half" idx="14"/>
          </p:nvPr>
        </p:nvSpPr>
        <p:spPr/>
        <p:txBody>
          <a:bodyPr/>
          <a:lstStyle/>
          <a:p>
            <a:fld id="{479C358D-99C6-499C-915C-46A43F602751}" type="datetime1">
              <a:rPr lang="es-ES" smtClean="0"/>
              <a:t>16/10/2013</a:t>
            </a:fld>
            <a:endParaRPr lang="es-ES"/>
          </a:p>
        </p:txBody>
      </p:sp>
      <p:sp>
        <p:nvSpPr>
          <p:cNvPr id="8" name="7 Marcador de número de diapositiva"/>
          <p:cNvSpPr>
            <a:spLocks noGrp="1"/>
          </p:cNvSpPr>
          <p:nvPr>
            <p:ph type="sldNum" sz="quarter" idx="15"/>
          </p:nvPr>
        </p:nvSpPr>
        <p:spPr/>
        <p:txBody>
          <a:bodyPr/>
          <a:lstStyle/>
          <a:p>
            <a:fld id="{7C5B789A-101F-4B80-8F92-8EE68ABBE870}" type="slidenum">
              <a:rPr lang="es-ES" smtClean="0"/>
              <a:t>102</a:t>
            </a:fld>
            <a:endParaRPr lang="es-E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p:txBody>
          <a:bodyPr/>
          <a:lstStyle/>
          <a:p>
            <a:r>
              <a:rPr lang="es-ES"/>
              <a:t>Estructura de un compilador</a:t>
            </a:r>
          </a:p>
        </p:txBody>
      </p:sp>
      <p:sp>
        <p:nvSpPr>
          <p:cNvPr id="46083" name="Rectangle 3"/>
          <p:cNvSpPr>
            <a:spLocks noGrp="1" noChangeArrowheads="1"/>
          </p:cNvSpPr>
          <p:nvPr>
            <p:ph sz="quarter" idx="1"/>
          </p:nvPr>
        </p:nvSpPr>
        <p:spPr/>
        <p:txBody>
          <a:bodyPr/>
          <a:lstStyle/>
          <a:p>
            <a:r>
              <a:rPr lang="es-ES"/>
              <a:t>Análisis Sintáctico</a:t>
            </a:r>
          </a:p>
          <a:p>
            <a:pPr lvl="1"/>
            <a:r>
              <a:rPr lang="es-ES"/>
              <a:t>Recibe los tokens del analizador léxico y comprueba que están ordenados conforme a la gramática</a:t>
            </a:r>
          </a:p>
          <a:p>
            <a:pPr lvl="1"/>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47B56896-2878-47D8-A7F2-3A6282E7ACC9}"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103</a:t>
            </a:fld>
            <a:endParaRPr lang="es-E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p:txBody>
          <a:bodyPr/>
          <a:lstStyle/>
          <a:p>
            <a:r>
              <a:rPr lang="es-ES"/>
              <a:t>Estructura de un compilador</a:t>
            </a:r>
          </a:p>
        </p:txBody>
      </p:sp>
      <p:sp>
        <p:nvSpPr>
          <p:cNvPr id="47107" name="Rectangle 3"/>
          <p:cNvSpPr>
            <a:spLocks noGrp="1" noChangeArrowheads="1"/>
          </p:cNvSpPr>
          <p:nvPr>
            <p:ph sz="quarter" idx="1"/>
          </p:nvPr>
        </p:nvSpPr>
        <p:spPr/>
        <p:txBody>
          <a:bodyPr/>
          <a:lstStyle/>
          <a:p>
            <a:r>
              <a:rPr lang="es-ES"/>
              <a:t>Análisis Semántico</a:t>
            </a:r>
          </a:p>
          <a:p>
            <a:pPr lvl="1"/>
            <a:r>
              <a:rPr lang="es-ES"/>
              <a:t>Comprueba la validez del programa</a:t>
            </a:r>
          </a:p>
          <a:p>
            <a:pPr lvl="1"/>
            <a:r>
              <a:rPr lang="es-ES"/>
              <a:t>Comprobación de tipos en operadores</a:t>
            </a:r>
          </a:p>
          <a:p>
            <a:pPr lvl="1"/>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04D6C4E4-BD3A-4E32-854C-D597C97C541A}"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104</a:t>
            </a:fld>
            <a:endParaRPr lang="es-E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p:txBody>
          <a:bodyPr/>
          <a:lstStyle/>
          <a:p>
            <a:r>
              <a:rPr lang="es-ES"/>
              <a:t>Estructura de un compilador</a:t>
            </a:r>
          </a:p>
        </p:txBody>
      </p:sp>
      <p:sp>
        <p:nvSpPr>
          <p:cNvPr id="48131" name="Rectangle 3"/>
          <p:cNvSpPr>
            <a:spLocks noGrp="1" noChangeArrowheads="1"/>
          </p:cNvSpPr>
          <p:nvPr>
            <p:ph sz="quarter" idx="1"/>
          </p:nvPr>
        </p:nvSpPr>
        <p:spPr/>
        <p:txBody>
          <a:bodyPr/>
          <a:lstStyle/>
          <a:p>
            <a:r>
              <a:rPr lang="es-ES"/>
              <a:t>Generación de código intermedio</a:t>
            </a:r>
          </a:p>
          <a:p>
            <a:pPr lvl="1"/>
            <a:r>
              <a:rPr lang="es-ES"/>
              <a:t>Codifica el lenguaje fuente en un lenguaje intermedio entre el lenguaje objeto </a:t>
            </a:r>
          </a:p>
          <a:p>
            <a:pPr lvl="1"/>
            <a:r>
              <a:rPr lang="es-ES"/>
              <a:t>Permite la separación entre front-end y back-end</a:t>
            </a:r>
          </a:p>
          <a:p>
            <a:pPr lvl="1"/>
            <a:r>
              <a:rPr lang="es-ES"/>
              <a:t>Utilización de código de 3 direcciones (A=B+C)</a:t>
            </a:r>
          </a:p>
          <a:p>
            <a:pPr lvl="1"/>
            <a:r>
              <a:rPr lang="es-ES"/>
              <a:t>Instrucciones condicionales y saltos</a:t>
            </a:r>
          </a:p>
          <a:p>
            <a:pPr lvl="1"/>
            <a:endParaRPr lang="es-ES"/>
          </a:p>
          <a:p>
            <a:pPr lvl="1"/>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93E5ED19-707C-4430-B6AF-32A877639812}"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105</a:t>
            </a:fld>
            <a:endParaRPr lang="es-E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p:txBody>
          <a:bodyPr/>
          <a:lstStyle/>
          <a:p>
            <a:r>
              <a:rPr lang="es-ES"/>
              <a:t>Estructura de un compilador</a:t>
            </a:r>
          </a:p>
        </p:txBody>
      </p:sp>
      <p:sp>
        <p:nvSpPr>
          <p:cNvPr id="49155" name="Rectangle 3"/>
          <p:cNvSpPr>
            <a:spLocks noGrp="1" noChangeArrowheads="1"/>
          </p:cNvSpPr>
          <p:nvPr>
            <p:ph sz="quarter" idx="1"/>
          </p:nvPr>
        </p:nvSpPr>
        <p:spPr/>
        <p:txBody>
          <a:bodyPr/>
          <a:lstStyle/>
          <a:p>
            <a:r>
              <a:rPr lang="es-ES"/>
              <a:t>Optimización de código intermedio</a:t>
            </a:r>
          </a:p>
          <a:p>
            <a:pPr lvl="1"/>
            <a:r>
              <a:rPr lang="es-ES"/>
              <a:t>Permite realizar mejoras en el código intermedio</a:t>
            </a:r>
          </a:p>
          <a:p>
            <a:pPr lvl="1"/>
            <a:r>
              <a:rPr lang="es-ES"/>
              <a:t>Eliminación de saltos consecutivos</a:t>
            </a:r>
          </a:p>
          <a:p>
            <a:pPr lvl="1"/>
            <a:r>
              <a:rPr lang="es-ES"/>
              <a:t>Factorizaciones</a:t>
            </a:r>
          </a:p>
          <a:p>
            <a:pPr lvl="1"/>
            <a:r>
              <a:rPr lang="es-ES"/>
              <a:t>Eliminar código inútil</a:t>
            </a:r>
          </a:p>
          <a:p>
            <a:pPr lvl="1"/>
            <a:r>
              <a:rPr lang="es-ES"/>
              <a:t>Optimización de bucles</a:t>
            </a:r>
          </a:p>
          <a:p>
            <a:pPr lvl="1"/>
            <a:endParaRPr lang="es-ES"/>
          </a:p>
          <a:p>
            <a:pPr lvl="1"/>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80619358-BA71-461C-900C-FB9BAD0823AA}"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106</a:t>
            </a:fld>
            <a:endParaRPr lang="es-E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p:txBody>
          <a:bodyPr/>
          <a:lstStyle/>
          <a:p>
            <a:r>
              <a:rPr lang="es-ES"/>
              <a:t>Estructura de un compilador</a:t>
            </a:r>
          </a:p>
        </p:txBody>
      </p:sp>
      <p:sp>
        <p:nvSpPr>
          <p:cNvPr id="50179" name="Rectangle 3"/>
          <p:cNvSpPr>
            <a:spLocks noGrp="1" noChangeArrowheads="1"/>
          </p:cNvSpPr>
          <p:nvPr>
            <p:ph sz="quarter" idx="1"/>
          </p:nvPr>
        </p:nvSpPr>
        <p:spPr/>
        <p:txBody>
          <a:bodyPr/>
          <a:lstStyle/>
          <a:p>
            <a:r>
              <a:rPr lang="es-ES"/>
              <a:t>Generación de código objeto</a:t>
            </a:r>
          </a:p>
          <a:p>
            <a:pPr lvl="1"/>
            <a:r>
              <a:rPr lang="es-ES"/>
              <a:t>Generar una secuencia de instrucciones en código ensamblador o máquina a partir del código intermedio</a:t>
            </a:r>
          </a:p>
          <a:p>
            <a:pPr lvl="1"/>
            <a:r>
              <a:rPr lang="es-ES"/>
              <a:t>A=B+C</a:t>
            </a:r>
          </a:p>
          <a:p>
            <a:pPr lvl="2"/>
            <a:r>
              <a:rPr lang="es-ES"/>
              <a:t>LOAD B</a:t>
            </a:r>
          </a:p>
          <a:p>
            <a:pPr lvl="2"/>
            <a:r>
              <a:rPr lang="es-ES"/>
              <a:t>ADD C</a:t>
            </a:r>
          </a:p>
          <a:p>
            <a:pPr lvl="2"/>
            <a:r>
              <a:rPr lang="es-ES"/>
              <a:t>STORE A</a:t>
            </a:r>
          </a:p>
          <a:p>
            <a:pPr lvl="1"/>
            <a:endParaRPr lang="es-ES"/>
          </a:p>
          <a:p>
            <a:pPr lvl="1"/>
            <a:endParaRPr lang="es-ES"/>
          </a:p>
          <a:p>
            <a:pPr lvl="1"/>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495D2484-DD1F-4290-9B17-B759BE6696F8}"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107</a:t>
            </a:fld>
            <a:endParaRPr lang="es-E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title"/>
          </p:nvPr>
        </p:nvSpPr>
        <p:spPr/>
        <p:txBody>
          <a:bodyPr/>
          <a:lstStyle/>
          <a:p>
            <a:r>
              <a:rPr lang="es-ES"/>
              <a:t>Estructura de un compilador</a:t>
            </a:r>
          </a:p>
        </p:txBody>
      </p:sp>
      <p:sp>
        <p:nvSpPr>
          <p:cNvPr id="51203" name="Rectangle 3"/>
          <p:cNvSpPr>
            <a:spLocks noGrp="1" noChangeArrowheads="1"/>
          </p:cNvSpPr>
          <p:nvPr>
            <p:ph sz="quarter" idx="1"/>
          </p:nvPr>
        </p:nvSpPr>
        <p:spPr/>
        <p:txBody>
          <a:bodyPr/>
          <a:lstStyle/>
          <a:p>
            <a:r>
              <a:rPr lang="es-ES"/>
              <a:t>Tabla de símbolos</a:t>
            </a:r>
          </a:p>
          <a:p>
            <a:pPr lvl="1"/>
            <a:r>
              <a:rPr lang="es-ES"/>
              <a:t>Tabla donde se registran los identificadores, constantes, funciones y otros objetos especificados en el programa fuente</a:t>
            </a:r>
          </a:p>
          <a:p>
            <a:pPr lvl="1"/>
            <a:r>
              <a:rPr lang="es-ES"/>
              <a:t>El compilador desarrolla funciones comunes de acceso a ella</a:t>
            </a:r>
          </a:p>
          <a:p>
            <a:pPr lvl="1">
              <a:buFontTx/>
              <a:buNone/>
            </a:pPr>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242E66B0-AA4F-4487-AC67-99F7E74BFA64}"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108</a:t>
            </a:fld>
            <a:endParaRPr lang="es-E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p:nvPr>
        </p:nvSpPr>
        <p:spPr/>
        <p:txBody>
          <a:bodyPr/>
          <a:lstStyle/>
          <a:p>
            <a:r>
              <a:rPr lang="es-ES"/>
              <a:t>Estructura de un compilador</a:t>
            </a:r>
          </a:p>
        </p:txBody>
      </p:sp>
      <p:sp>
        <p:nvSpPr>
          <p:cNvPr id="52227" name="Rectangle 3"/>
          <p:cNvSpPr>
            <a:spLocks noGrp="1" noChangeArrowheads="1"/>
          </p:cNvSpPr>
          <p:nvPr>
            <p:ph sz="quarter" idx="1"/>
          </p:nvPr>
        </p:nvSpPr>
        <p:spPr/>
        <p:txBody>
          <a:bodyPr/>
          <a:lstStyle/>
          <a:p>
            <a:pPr>
              <a:lnSpc>
                <a:spcPct val="90000"/>
              </a:lnSpc>
            </a:pPr>
            <a:r>
              <a:rPr lang="es-ES" sz="2400"/>
              <a:t>Manejo de errores</a:t>
            </a:r>
          </a:p>
          <a:p>
            <a:pPr lvl="1">
              <a:lnSpc>
                <a:spcPct val="90000"/>
              </a:lnSpc>
            </a:pPr>
            <a:r>
              <a:rPr lang="es-ES" sz="2000"/>
              <a:t>Mensajes de error que el compilador emite cuando encuentra una inconsistencia en cualquiera de las fases de compilación</a:t>
            </a:r>
          </a:p>
          <a:p>
            <a:pPr lvl="1">
              <a:lnSpc>
                <a:spcPct val="90000"/>
              </a:lnSpc>
            </a:pPr>
            <a:r>
              <a:rPr lang="es-ES" sz="2000"/>
              <a:t>Normalmente en una compilación no se muestran todos los errores producidos:</a:t>
            </a:r>
          </a:p>
          <a:p>
            <a:pPr lvl="2">
              <a:lnSpc>
                <a:spcPct val="90000"/>
              </a:lnSpc>
            </a:pPr>
            <a:r>
              <a:rPr lang="es-ES" sz="1800"/>
              <a:t>Ocultación de otros errores</a:t>
            </a:r>
          </a:p>
          <a:p>
            <a:pPr lvl="2">
              <a:lnSpc>
                <a:spcPct val="90000"/>
              </a:lnSpc>
            </a:pPr>
            <a:r>
              <a:rPr lang="es-ES" sz="1800"/>
              <a:t>Avalancha de errores</a:t>
            </a:r>
          </a:p>
          <a:p>
            <a:pPr lvl="1">
              <a:lnSpc>
                <a:spcPct val="90000"/>
              </a:lnSpc>
            </a:pPr>
            <a:r>
              <a:rPr lang="es-ES" sz="2000"/>
              <a:t>Se puede</a:t>
            </a:r>
          </a:p>
          <a:p>
            <a:pPr lvl="2">
              <a:lnSpc>
                <a:spcPct val="90000"/>
              </a:lnSpc>
            </a:pPr>
            <a:r>
              <a:rPr lang="es-ES" sz="1800"/>
              <a:t>Pararse al encontrar cualquier error</a:t>
            </a:r>
          </a:p>
          <a:p>
            <a:pPr lvl="2">
              <a:lnSpc>
                <a:spcPct val="90000"/>
              </a:lnSpc>
            </a:pPr>
            <a:r>
              <a:rPr lang="es-ES" sz="1800"/>
              <a:t>Intentar recuperar todos los errores de una pasada</a:t>
            </a:r>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68E88BBF-F948-456D-B9BE-78490D7FECC5}"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109</a:t>
            </a:fld>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5"/>
          <p:cNvSpPr txBox="1">
            <a:spLocks noChangeArrowheads="1"/>
          </p:cNvSpPr>
          <p:nvPr/>
        </p:nvSpPr>
        <p:spPr bwMode="auto">
          <a:xfrm>
            <a:off x="357158" y="214290"/>
            <a:ext cx="8143932" cy="4801314"/>
          </a:xfrm>
          <a:prstGeom prst="rect">
            <a:avLst/>
          </a:prstGeom>
          <a:noFill/>
          <a:ln w="9525">
            <a:noFill/>
            <a:miter lim="800000"/>
            <a:headEnd/>
            <a:tailEnd/>
          </a:ln>
        </p:spPr>
        <p:txBody>
          <a:bodyPr wrap="square">
            <a:spAutoFit/>
          </a:bodyPr>
          <a:lstStyle/>
          <a:p>
            <a:pPr>
              <a:spcBef>
                <a:spcPct val="50000"/>
              </a:spcBef>
            </a:pPr>
            <a:r>
              <a:rPr lang="en-US" sz="1800" dirty="0"/>
              <a:t>Antes</a:t>
            </a:r>
          </a:p>
          <a:p>
            <a:pPr marL="576263" lvl="1" indent="-119063">
              <a:spcBef>
                <a:spcPct val="50000"/>
              </a:spcBef>
              <a:buFontTx/>
              <a:buChar char="•"/>
            </a:pPr>
            <a:r>
              <a:rPr lang="en-US" sz="1800" dirty="0" smtClean="0"/>
              <a:t>Un </a:t>
            </a:r>
            <a:r>
              <a:rPr lang="en-US" sz="1800" dirty="0" err="1" smtClean="0"/>
              <a:t>computador</a:t>
            </a:r>
            <a:r>
              <a:rPr lang="en-US" sz="1800" dirty="0" smtClean="0"/>
              <a:t> </a:t>
            </a:r>
            <a:r>
              <a:rPr lang="en-US" sz="1800" dirty="0"/>
              <a:t>no </a:t>
            </a:r>
            <a:r>
              <a:rPr lang="en-US" sz="1800" dirty="0" err="1"/>
              <a:t>tenía</a:t>
            </a:r>
            <a:r>
              <a:rPr lang="en-US" sz="1800" dirty="0"/>
              <a:t> </a:t>
            </a:r>
            <a:r>
              <a:rPr lang="en-US" sz="1800" dirty="0" err="1"/>
              <a:t>memoria</a:t>
            </a:r>
            <a:r>
              <a:rPr lang="en-US" sz="1800" dirty="0"/>
              <a:t> </a:t>
            </a:r>
            <a:r>
              <a:rPr lang="en-US" sz="1800" dirty="0" err="1"/>
              <a:t>suficiente</a:t>
            </a:r>
            <a:endParaRPr lang="en-US" sz="1800" dirty="0"/>
          </a:p>
          <a:p>
            <a:pPr marL="576263" lvl="1" indent="-119063">
              <a:spcBef>
                <a:spcPct val="50000"/>
              </a:spcBef>
              <a:buFontTx/>
              <a:buChar char="•"/>
            </a:pPr>
            <a:r>
              <a:rPr lang="en-US" sz="1800" dirty="0"/>
              <a:t>Se </a:t>
            </a:r>
            <a:r>
              <a:rPr lang="en-US" sz="1800" dirty="0" err="1"/>
              <a:t>tuvo</a:t>
            </a:r>
            <a:r>
              <a:rPr lang="en-US" sz="1800" dirty="0"/>
              <a:t> </a:t>
            </a:r>
            <a:r>
              <a:rPr lang="en-US" sz="1800" dirty="0" err="1"/>
              <a:t>que</a:t>
            </a:r>
            <a:r>
              <a:rPr lang="en-US" sz="1800" dirty="0"/>
              <a:t> </a:t>
            </a:r>
            <a:r>
              <a:rPr lang="en-US" sz="1800" dirty="0" err="1"/>
              <a:t>dividir</a:t>
            </a:r>
            <a:r>
              <a:rPr lang="en-US" sz="1800" dirty="0"/>
              <a:t> al </a:t>
            </a:r>
            <a:r>
              <a:rPr lang="en-US" sz="1800" dirty="0" err="1"/>
              <a:t>compilador</a:t>
            </a:r>
            <a:r>
              <a:rPr lang="en-US" sz="1800" dirty="0"/>
              <a:t> en </a:t>
            </a:r>
            <a:r>
              <a:rPr lang="en-US" sz="1800" dirty="0" err="1"/>
              <a:t>fases</a:t>
            </a:r>
            <a:endParaRPr lang="en-US" sz="1800" dirty="0"/>
          </a:p>
          <a:p>
            <a:pPr marL="576263" lvl="1" indent="-119063">
              <a:spcBef>
                <a:spcPct val="50000"/>
              </a:spcBef>
              <a:buFontTx/>
              <a:buChar char="•"/>
            </a:pPr>
            <a:r>
              <a:rPr lang="en-US" sz="1800" dirty="0" err="1"/>
              <a:t>Cada</a:t>
            </a:r>
            <a:r>
              <a:rPr lang="en-US" sz="1800" dirty="0"/>
              <a:t> </a:t>
            </a:r>
            <a:r>
              <a:rPr lang="en-US" sz="1800" dirty="0" err="1"/>
              <a:t>fase</a:t>
            </a:r>
            <a:r>
              <a:rPr lang="en-US" sz="1800" dirty="0"/>
              <a:t> </a:t>
            </a:r>
            <a:r>
              <a:rPr lang="en-US" sz="1800" dirty="0" err="1"/>
              <a:t>leía</a:t>
            </a:r>
            <a:r>
              <a:rPr lang="en-US" sz="1800" dirty="0"/>
              <a:t> un </a:t>
            </a:r>
            <a:r>
              <a:rPr lang="en-US" sz="1800" dirty="0" err="1"/>
              <a:t>archivo</a:t>
            </a:r>
            <a:r>
              <a:rPr lang="en-US" sz="1800" dirty="0"/>
              <a:t> y </a:t>
            </a:r>
            <a:r>
              <a:rPr lang="en-US" sz="1800" dirty="0" err="1"/>
              <a:t>producía</a:t>
            </a:r>
            <a:r>
              <a:rPr lang="en-US" sz="1800" dirty="0"/>
              <a:t> </a:t>
            </a:r>
            <a:r>
              <a:rPr lang="en-US" sz="1800" dirty="0" err="1" smtClean="0"/>
              <a:t>otro</a:t>
            </a:r>
            <a:endParaRPr lang="en-US" sz="1800" dirty="0" smtClean="0"/>
          </a:p>
          <a:p>
            <a:pPr marL="576263" lvl="1" indent="-119063">
              <a:spcBef>
                <a:spcPct val="50000"/>
              </a:spcBef>
              <a:buFontTx/>
              <a:buChar char="•"/>
            </a:pPr>
            <a:endParaRPr lang="en-US" sz="1800" dirty="0"/>
          </a:p>
          <a:p>
            <a:pPr>
              <a:spcBef>
                <a:spcPct val="50000"/>
              </a:spcBef>
            </a:pPr>
            <a:r>
              <a:rPr lang="en-US" sz="1800" dirty="0" err="1" smtClean="0"/>
              <a:t>Ahora</a:t>
            </a:r>
            <a:r>
              <a:rPr lang="en-US" sz="1800" dirty="0" smtClean="0"/>
              <a:t>:</a:t>
            </a:r>
            <a:endParaRPr lang="en-US" sz="1800" dirty="0"/>
          </a:p>
          <a:p>
            <a:pPr marL="576263" lvl="1" indent="-119063">
              <a:spcBef>
                <a:spcPct val="50000"/>
              </a:spcBef>
              <a:buFontTx/>
              <a:buChar char="•"/>
            </a:pPr>
            <a:r>
              <a:rPr lang="en-US" sz="1800" dirty="0"/>
              <a:t>Se </a:t>
            </a:r>
            <a:r>
              <a:rPr lang="en-US" sz="1800" dirty="0" err="1"/>
              <a:t>tiene</a:t>
            </a:r>
            <a:r>
              <a:rPr lang="en-US" sz="1800" dirty="0"/>
              <a:t> </a:t>
            </a:r>
            <a:r>
              <a:rPr lang="en-US" sz="1800" dirty="0" err="1"/>
              <a:t>memoria</a:t>
            </a:r>
            <a:r>
              <a:rPr lang="en-US" sz="1800" dirty="0"/>
              <a:t> </a:t>
            </a:r>
            <a:r>
              <a:rPr lang="en-US" sz="1800" dirty="0" err="1"/>
              <a:t>suficiente</a:t>
            </a:r>
            <a:endParaRPr lang="en-US" sz="1800" dirty="0"/>
          </a:p>
          <a:p>
            <a:pPr marL="576263" lvl="1" indent="-119063">
              <a:spcBef>
                <a:spcPct val="50000"/>
              </a:spcBef>
              <a:buFontTx/>
              <a:buChar char="•"/>
            </a:pPr>
            <a:r>
              <a:rPr lang="en-US" sz="1800" dirty="0"/>
              <a:t>El </a:t>
            </a:r>
            <a:r>
              <a:rPr lang="en-US" sz="1800" dirty="0" err="1"/>
              <a:t>tamaño</a:t>
            </a:r>
            <a:r>
              <a:rPr lang="en-US" sz="1800" dirty="0"/>
              <a:t> del </a:t>
            </a:r>
            <a:r>
              <a:rPr lang="en-US" sz="1800" dirty="0" err="1"/>
              <a:t>archivo</a:t>
            </a:r>
            <a:r>
              <a:rPr lang="en-US" sz="1800" dirty="0"/>
              <a:t> </a:t>
            </a:r>
            <a:r>
              <a:rPr lang="en-US" sz="1800" dirty="0" err="1"/>
              <a:t>ejecutable</a:t>
            </a:r>
            <a:r>
              <a:rPr lang="en-US" sz="1800" dirty="0"/>
              <a:t> </a:t>
            </a:r>
            <a:r>
              <a:rPr lang="en-US" sz="1800" dirty="0" err="1"/>
              <a:t>es</a:t>
            </a:r>
            <a:r>
              <a:rPr lang="en-US" sz="1800" dirty="0"/>
              <a:t> </a:t>
            </a:r>
            <a:r>
              <a:rPr lang="en-US" sz="1800" dirty="0" err="1"/>
              <a:t>relativamente</a:t>
            </a:r>
            <a:r>
              <a:rPr lang="en-US" sz="1800" dirty="0"/>
              <a:t> </a:t>
            </a:r>
            <a:r>
              <a:rPr lang="en-US" sz="1800" dirty="0" err="1"/>
              <a:t>pequeño</a:t>
            </a:r>
            <a:endParaRPr lang="en-US" sz="1800" dirty="0"/>
          </a:p>
          <a:p>
            <a:pPr marL="576263" lvl="1" indent="-119063">
              <a:spcBef>
                <a:spcPct val="50000"/>
              </a:spcBef>
              <a:buFontTx/>
              <a:buChar char="•"/>
            </a:pPr>
            <a:r>
              <a:rPr lang="en-US" sz="1800" dirty="0"/>
              <a:t>Se </a:t>
            </a:r>
            <a:r>
              <a:rPr lang="en-US" sz="1800" dirty="0" smtClean="0"/>
              <a:t>ha </a:t>
            </a:r>
            <a:r>
              <a:rPr lang="en-US" sz="1800" dirty="0" err="1"/>
              <a:t>reducido</a:t>
            </a:r>
            <a:r>
              <a:rPr lang="en-US" sz="1800" dirty="0"/>
              <a:t> el </a:t>
            </a:r>
            <a:r>
              <a:rPr lang="en-US" sz="1800" dirty="0" err="1"/>
              <a:t>número</a:t>
            </a:r>
            <a:r>
              <a:rPr lang="en-US" sz="1800" dirty="0"/>
              <a:t> de </a:t>
            </a:r>
            <a:r>
              <a:rPr lang="en-US" sz="1800" dirty="0" err="1"/>
              <a:t>pasadas</a:t>
            </a:r>
            <a:r>
              <a:rPr lang="en-US" sz="1800" dirty="0"/>
              <a:t> y el </a:t>
            </a:r>
            <a:r>
              <a:rPr lang="en-US" sz="1800" dirty="0" err="1"/>
              <a:t>número</a:t>
            </a:r>
            <a:r>
              <a:rPr lang="en-US" sz="1800" dirty="0"/>
              <a:t> de </a:t>
            </a:r>
            <a:r>
              <a:rPr lang="en-US" sz="1800" dirty="0" err="1"/>
              <a:t>archivos</a:t>
            </a:r>
            <a:r>
              <a:rPr lang="en-US" sz="1800" dirty="0"/>
              <a:t> </a:t>
            </a:r>
            <a:r>
              <a:rPr lang="en-US" sz="1800" dirty="0" err="1"/>
              <a:t>que</a:t>
            </a:r>
            <a:r>
              <a:rPr lang="en-US" sz="1800" dirty="0"/>
              <a:t> se </a:t>
            </a:r>
            <a:r>
              <a:rPr lang="en-US" sz="1800" dirty="0" err="1"/>
              <a:t>tienen</a:t>
            </a:r>
            <a:r>
              <a:rPr lang="en-US" sz="1800" dirty="0"/>
              <a:t> </a:t>
            </a:r>
            <a:r>
              <a:rPr lang="en-US" sz="1800" dirty="0" err="1"/>
              <a:t>que</a:t>
            </a:r>
            <a:r>
              <a:rPr lang="en-US" sz="1800" dirty="0"/>
              <a:t> leer y </a:t>
            </a:r>
            <a:r>
              <a:rPr lang="en-US" sz="1800" dirty="0" err="1"/>
              <a:t>escribir</a:t>
            </a:r>
            <a:endParaRPr lang="en-US" sz="1800" dirty="0"/>
          </a:p>
          <a:p>
            <a:pPr>
              <a:spcBef>
                <a:spcPct val="50000"/>
              </a:spcBef>
            </a:pPr>
            <a:r>
              <a:rPr lang="en-US" sz="1800" dirty="0"/>
              <a:t>Las </a:t>
            </a:r>
            <a:r>
              <a:rPr lang="en-US" sz="1800" dirty="0" err="1"/>
              <a:t>fases</a:t>
            </a:r>
            <a:r>
              <a:rPr lang="en-US" sz="1800" dirty="0"/>
              <a:t> de un </a:t>
            </a:r>
            <a:r>
              <a:rPr lang="en-US" sz="1800" dirty="0" err="1"/>
              <a:t>compilador</a:t>
            </a:r>
            <a:r>
              <a:rPr lang="en-US" sz="1800" dirty="0"/>
              <a:t> se </a:t>
            </a:r>
            <a:r>
              <a:rPr lang="en-US" sz="1800" dirty="0" err="1"/>
              <a:t>agrupan</a:t>
            </a:r>
            <a:r>
              <a:rPr lang="en-US" sz="1800" dirty="0"/>
              <a:t> en dos </a:t>
            </a:r>
            <a:r>
              <a:rPr lang="en-US" sz="1800" dirty="0" err="1"/>
              <a:t>partes</a:t>
            </a:r>
            <a:r>
              <a:rPr lang="en-US" sz="1800" dirty="0"/>
              <a:t> o </a:t>
            </a:r>
            <a:r>
              <a:rPr lang="en-US" sz="1800" dirty="0" err="1"/>
              <a:t>etapas</a:t>
            </a:r>
            <a:r>
              <a:rPr lang="en-US" sz="1800" dirty="0"/>
              <a:t>:</a:t>
            </a:r>
          </a:p>
          <a:p>
            <a:pPr>
              <a:spcBef>
                <a:spcPct val="50000"/>
              </a:spcBef>
            </a:pPr>
            <a:endParaRPr lang="es-ES" sz="1800" dirty="0"/>
          </a:p>
        </p:txBody>
      </p:sp>
      <p:sp>
        <p:nvSpPr>
          <p:cNvPr id="13316" name="Text Box 7"/>
          <p:cNvSpPr txBox="1">
            <a:spLocks noChangeArrowheads="1"/>
          </p:cNvSpPr>
          <p:nvPr/>
        </p:nvSpPr>
        <p:spPr bwMode="auto">
          <a:xfrm>
            <a:off x="214282" y="5143512"/>
            <a:ext cx="3209953" cy="835025"/>
          </a:xfrm>
          <a:prstGeom prst="rect">
            <a:avLst/>
          </a:prstGeom>
          <a:noFill/>
          <a:ln w="9525">
            <a:solidFill>
              <a:schemeClr val="tx1"/>
            </a:solidFill>
            <a:miter lim="800000"/>
            <a:headEnd/>
            <a:tailEnd/>
          </a:ln>
        </p:spPr>
        <p:txBody>
          <a:bodyPr wrap="square">
            <a:spAutoFit/>
          </a:bodyPr>
          <a:lstStyle/>
          <a:p>
            <a:r>
              <a:rPr lang="en-US" sz="1600" dirty="0" err="1"/>
              <a:t>Análisis</a:t>
            </a:r>
            <a:r>
              <a:rPr lang="en-US" sz="1600" dirty="0"/>
              <a:t> </a:t>
            </a:r>
            <a:r>
              <a:rPr lang="en-US" sz="1600" dirty="0" err="1"/>
              <a:t>léxico</a:t>
            </a:r>
            <a:r>
              <a:rPr lang="en-US" sz="1600" dirty="0"/>
              <a:t> (lineal)</a:t>
            </a:r>
          </a:p>
          <a:p>
            <a:r>
              <a:rPr lang="en-US" sz="1600" dirty="0" err="1"/>
              <a:t>Análisis</a:t>
            </a:r>
            <a:r>
              <a:rPr lang="en-US" sz="1600" dirty="0"/>
              <a:t> </a:t>
            </a:r>
            <a:r>
              <a:rPr lang="en-US" sz="1600" dirty="0" err="1"/>
              <a:t>sintáctico</a:t>
            </a:r>
            <a:r>
              <a:rPr lang="en-US" sz="1600" dirty="0"/>
              <a:t> (</a:t>
            </a:r>
            <a:r>
              <a:rPr lang="en-US" sz="1600" dirty="0" err="1"/>
              <a:t>jerárquico</a:t>
            </a:r>
            <a:r>
              <a:rPr lang="en-US" sz="1600" dirty="0"/>
              <a:t>)</a:t>
            </a:r>
          </a:p>
          <a:p>
            <a:r>
              <a:rPr lang="en-US" sz="1600" dirty="0" err="1"/>
              <a:t>Análisis</a:t>
            </a:r>
            <a:r>
              <a:rPr lang="en-US" sz="1600" dirty="0"/>
              <a:t> </a:t>
            </a:r>
            <a:r>
              <a:rPr lang="en-US" sz="1600" dirty="0" err="1"/>
              <a:t>semántico</a:t>
            </a:r>
            <a:r>
              <a:rPr lang="en-US" sz="1600" dirty="0"/>
              <a:t> </a:t>
            </a:r>
            <a:endParaRPr lang="es-ES" sz="1600" dirty="0"/>
          </a:p>
        </p:txBody>
      </p:sp>
      <p:sp>
        <p:nvSpPr>
          <p:cNvPr id="13317" name="Text Box 8"/>
          <p:cNvSpPr txBox="1">
            <a:spLocks noChangeArrowheads="1"/>
          </p:cNvSpPr>
          <p:nvPr/>
        </p:nvSpPr>
        <p:spPr bwMode="auto">
          <a:xfrm>
            <a:off x="5643570" y="5214950"/>
            <a:ext cx="2500330" cy="590550"/>
          </a:xfrm>
          <a:prstGeom prst="rect">
            <a:avLst/>
          </a:prstGeom>
          <a:noFill/>
          <a:ln w="9525">
            <a:solidFill>
              <a:schemeClr val="tx1"/>
            </a:solidFill>
            <a:miter lim="800000"/>
            <a:headEnd/>
            <a:tailEnd/>
          </a:ln>
        </p:spPr>
        <p:txBody>
          <a:bodyPr wrap="square">
            <a:spAutoFit/>
          </a:bodyPr>
          <a:lstStyle/>
          <a:p>
            <a:r>
              <a:rPr lang="en-US" sz="1600" dirty="0" err="1"/>
              <a:t>Optimización</a:t>
            </a:r>
            <a:r>
              <a:rPr lang="en-US" sz="1600" dirty="0"/>
              <a:t> de </a:t>
            </a:r>
            <a:r>
              <a:rPr lang="en-US" sz="1600" dirty="0" err="1"/>
              <a:t>código</a:t>
            </a:r>
            <a:endParaRPr lang="en-US" sz="1600" dirty="0"/>
          </a:p>
          <a:p>
            <a:r>
              <a:rPr lang="en-US" sz="1600" dirty="0" err="1"/>
              <a:t>Generación</a:t>
            </a:r>
            <a:r>
              <a:rPr lang="en-US" sz="1600" dirty="0"/>
              <a:t> de </a:t>
            </a:r>
            <a:r>
              <a:rPr lang="en-US" sz="1600" dirty="0" err="1"/>
              <a:t>código</a:t>
            </a:r>
            <a:endParaRPr lang="es-ES" sz="1600" dirty="0"/>
          </a:p>
        </p:txBody>
      </p:sp>
      <p:sp>
        <p:nvSpPr>
          <p:cNvPr id="13318" name="Text Box 9"/>
          <p:cNvSpPr txBox="1">
            <a:spLocks noChangeArrowheads="1"/>
          </p:cNvSpPr>
          <p:nvPr/>
        </p:nvSpPr>
        <p:spPr bwMode="auto">
          <a:xfrm>
            <a:off x="3500430" y="5286388"/>
            <a:ext cx="2000263" cy="584775"/>
          </a:xfrm>
          <a:prstGeom prst="rect">
            <a:avLst/>
          </a:prstGeom>
          <a:noFill/>
          <a:ln w="9525">
            <a:noFill/>
            <a:miter lim="800000"/>
            <a:headEnd/>
            <a:tailEnd/>
          </a:ln>
        </p:spPr>
        <p:txBody>
          <a:bodyPr wrap="square">
            <a:spAutoFit/>
          </a:bodyPr>
          <a:lstStyle/>
          <a:p>
            <a:r>
              <a:rPr lang="en-US" sz="1600" dirty="0" err="1"/>
              <a:t>Generación</a:t>
            </a:r>
            <a:r>
              <a:rPr lang="en-US" sz="1600" dirty="0"/>
              <a:t> de </a:t>
            </a:r>
            <a:r>
              <a:rPr lang="en-US" sz="1600" dirty="0" err="1"/>
              <a:t>código</a:t>
            </a:r>
            <a:r>
              <a:rPr lang="en-US" sz="1600" dirty="0"/>
              <a:t> </a:t>
            </a:r>
            <a:r>
              <a:rPr lang="en-US" sz="1600" dirty="0" err="1"/>
              <a:t>intermedio</a:t>
            </a:r>
            <a:endParaRPr lang="es-ES" sz="1600" dirty="0"/>
          </a:p>
        </p:txBody>
      </p:sp>
      <p:sp>
        <p:nvSpPr>
          <p:cNvPr id="13319" name="Line 10"/>
          <p:cNvSpPr>
            <a:spLocks noChangeShapeType="1"/>
          </p:cNvSpPr>
          <p:nvPr/>
        </p:nvSpPr>
        <p:spPr bwMode="auto">
          <a:xfrm>
            <a:off x="3500430" y="5572139"/>
            <a:ext cx="2000264" cy="45719"/>
          </a:xfrm>
          <a:prstGeom prst="line">
            <a:avLst/>
          </a:prstGeom>
          <a:noFill/>
          <a:ln w="9525">
            <a:solidFill>
              <a:schemeClr val="tx1"/>
            </a:solidFill>
            <a:round/>
            <a:headEnd/>
            <a:tailEnd type="triangle" w="med" len="med"/>
          </a:ln>
        </p:spPr>
        <p:txBody>
          <a:bodyPr wrap="none"/>
          <a:lstStyle/>
          <a:p>
            <a:endParaRPr lang="es-ES"/>
          </a:p>
        </p:txBody>
      </p:sp>
      <p:sp>
        <p:nvSpPr>
          <p:cNvPr id="13320" name="Text Box 11"/>
          <p:cNvSpPr txBox="1">
            <a:spLocks noChangeArrowheads="1"/>
          </p:cNvSpPr>
          <p:nvPr/>
        </p:nvSpPr>
        <p:spPr bwMode="auto">
          <a:xfrm>
            <a:off x="714348" y="6000768"/>
            <a:ext cx="1881187" cy="336550"/>
          </a:xfrm>
          <a:prstGeom prst="rect">
            <a:avLst/>
          </a:prstGeom>
          <a:noFill/>
          <a:ln w="9525">
            <a:noFill/>
            <a:miter lim="800000"/>
            <a:headEnd/>
            <a:tailEnd/>
          </a:ln>
        </p:spPr>
        <p:txBody>
          <a:bodyPr wrap="none">
            <a:spAutoFit/>
          </a:bodyPr>
          <a:lstStyle/>
          <a:p>
            <a:r>
              <a:rPr lang="en-US" sz="1600" b="1" dirty="0"/>
              <a:t>Front end (</a:t>
            </a:r>
            <a:r>
              <a:rPr lang="en-US" sz="1600" b="1" dirty="0" err="1"/>
              <a:t>análisis</a:t>
            </a:r>
            <a:r>
              <a:rPr lang="en-US" sz="1600" b="1" dirty="0"/>
              <a:t>)</a:t>
            </a:r>
            <a:endParaRPr lang="es-ES" sz="1600" b="1" dirty="0"/>
          </a:p>
        </p:txBody>
      </p:sp>
      <p:sp>
        <p:nvSpPr>
          <p:cNvPr id="13321" name="Text Box 12"/>
          <p:cNvSpPr txBox="1">
            <a:spLocks noChangeArrowheads="1"/>
          </p:cNvSpPr>
          <p:nvPr/>
        </p:nvSpPr>
        <p:spPr bwMode="auto">
          <a:xfrm>
            <a:off x="5715008" y="5929330"/>
            <a:ext cx="1801812" cy="336550"/>
          </a:xfrm>
          <a:prstGeom prst="rect">
            <a:avLst/>
          </a:prstGeom>
          <a:noFill/>
          <a:ln w="9525">
            <a:noFill/>
            <a:miter lim="800000"/>
            <a:headEnd/>
            <a:tailEnd/>
          </a:ln>
        </p:spPr>
        <p:txBody>
          <a:bodyPr wrap="none">
            <a:spAutoFit/>
          </a:bodyPr>
          <a:lstStyle/>
          <a:p>
            <a:r>
              <a:rPr lang="en-US" sz="1600" b="1" dirty="0"/>
              <a:t>Back end (</a:t>
            </a:r>
            <a:r>
              <a:rPr lang="en-US" sz="1600" b="1" dirty="0" err="1"/>
              <a:t>síntesis</a:t>
            </a:r>
            <a:r>
              <a:rPr lang="en-US" sz="1600" b="1" dirty="0"/>
              <a:t>)</a:t>
            </a:r>
            <a:endParaRPr lang="es-ES" sz="1600" b="1" dirty="0"/>
          </a:p>
        </p:txBody>
      </p:sp>
      <p:sp>
        <p:nvSpPr>
          <p:cNvPr id="10" name="9 Marcador de fecha"/>
          <p:cNvSpPr>
            <a:spLocks noGrp="1"/>
          </p:cNvSpPr>
          <p:nvPr>
            <p:ph type="dt" sz="half" idx="14"/>
          </p:nvPr>
        </p:nvSpPr>
        <p:spPr/>
        <p:txBody>
          <a:bodyPr/>
          <a:lstStyle/>
          <a:p>
            <a:fld id="{75082F87-3FDA-4D41-8BA3-AA254BAFD5CE}" type="datetime1">
              <a:rPr lang="es-ES" smtClean="0"/>
              <a:t>16/10/2013</a:t>
            </a:fld>
            <a:endParaRPr lang="es-ES"/>
          </a:p>
        </p:txBody>
      </p:sp>
      <p:sp>
        <p:nvSpPr>
          <p:cNvPr id="11" name="10 Marcador de número de diapositiva"/>
          <p:cNvSpPr>
            <a:spLocks noGrp="1"/>
          </p:cNvSpPr>
          <p:nvPr>
            <p:ph type="sldNum" sz="quarter" idx="15"/>
          </p:nvPr>
        </p:nvSpPr>
        <p:spPr/>
        <p:txBody>
          <a:bodyPr/>
          <a:lstStyle/>
          <a:p>
            <a:fld id="{7C5B789A-101F-4B80-8F92-8EE68ABBE870}" type="slidenum">
              <a:rPr lang="es-ES" smtClean="0"/>
              <a:t>11</a:t>
            </a:fld>
            <a:endParaRPr lang="es-ES"/>
          </a:p>
        </p:txBody>
      </p:sp>
      <p:sp>
        <p:nvSpPr>
          <p:cNvPr id="12" name="11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r>
              <a:rPr lang="es-ES"/>
              <a:t>Estructura de un compilador</a:t>
            </a:r>
          </a:p>
        </p:txBody>
      </p:sp>
      <p:sp>
        <p:nvSpPr>
          <p:cNvPr id="15" name="3 Marcador de pie de página"/>
          <p:cNvSpPr>
            <a:spLocks noGrp="1"/>
          </p:cNvSpPr>
          <p:nvPr>
            <p:ph type="ftr" sz="quarter" idx="12"/>
          </p:nvPr>
        </p:nvSpPr>
        <p:spPr/>
        <p:txBody>
          <a:bodyPr/>
          <a:lstStyle/>
          <a:p>
            <a:r>
              <a:rPr lang="es-ES" smtClean="0"/>
              <a:t>Teoría de Compiladores, Fundamentos de Ciencias de la Computación</a:t>
            </a:r>
            <a:endParaRPr lang="es-ES"/>
          </a:p>
        </p:txBody>
      </p:sp>
      <p:sp>
        <p:nvSpPr>
          <p:cNvPr id="53252" name="Rectangle 4"/>
          <p:cNvSpPr>
            <a:spLocks noChangeArrowheads="1"/>
          </p:cNvSpPr>
          <p:nvPr/>
        </p:nvSpPr>
        <p:spPr bwMode="auto">
          <a:xfrm>
            <a:off x="3059113" y="2636838"/>
            <a:ext cx="3168650" cy="1079500"/>
          </a:xfrm>
          <a:prstGeom prst="rect">
            <a:avLst/>
          </a:prstGeom>
          <a:solidFill>
            <a:schemeClr val="accent2"/>
          </a:solidFill>
          <a:ln w="9525">
            <a:solidFill>
              <a:schemeClr val="tx1"/>
            </a:solidFill>
            <a:miter lim="800000"/>
            <a:headEnd/>
            <a:tailEnd/>
          </a:ln>
          <a:effectLst/>
        </p:spPr>
        <p:txBody>
          <a:bodyPr wrap="none" anchor="ctr"/>
          <a:lstStyle/>
          <a:p>
            <a:pPr algn="ctr"/>
            <a:r>
              <a:rPr lang="es-ES" sz="1400"/>
              <a:t>Análisis léxico</a:t>
            </a:r>
          </a:p>
          <a:p>
            <a:pPr algn="ctr"/>
            <a:r>
              <a:rPr lang="es-ES" sz="1400"/>
              <a:t>Análisis sintáctico</a:t>
            </a:r>
          </a:p>
          <a:p>
            <a:pPr algn="ctr"/>
            <a:r>
              <a:rPr lang="es-ES" sz="1400"/>
              <a:t>Análisis semantico</a:t>
            </a:r>
          </a:p>
          <a:p>
            <a:pPr algn="ctr"/>
            <a:r>
              <a:rPr lang="es-ES" sz="1400"/>
              <a:t>Generación de código intermedio</a:t>
            </a:r>
          </a:p>
        </p:txBody>
      </p:sp>
      <p:sp>
        <p:nvSpPr>
          <p:cNvPr id="53253" name="Oval 5"/>
          <p:cNvSpPr>
            <a:spLocks noChangeArrowheads="1"/>
          </p:cNvSpPr>
          <p:nvPr/>
        </p:nvSpPr>
        <p:spPr bwMode="auto">
          <a:xfrm>
            <a:off x="971550" y="2781300"/>
            <a:ext cx="1150938" cy="576263"/>
          </a:xfrm>
          <a:prstGeom prst="ellipse">
            <a:avLst/>
          </a:prstGeom>
          <a:solidFill>
            <a:schemeClr val="accent1"/>
          </a:solidFill>
          <a:ln w="9525">
            <a:solidFill>
              <a:schemeClr val="tx1"/>
            </a:solidFill>
            <a:round/>
            <a:headEnd/>
            <a:tailEnd/>
          </a:ln>
          <a:effectLst/>
        </p:spPr>
        <p:txBody>
          <a:bodyPr wrap="none" anchor="ctr"/>
          <a:lstStyle/>
          <a:p>
            <a:pPr algn="ctr"/>
            <a:r>
              <a:rPr lang="es-ES"/>
              <a:t> Fuente</a:t>
            </a:r>
          </a:p>
        </p:txBody>
      </p:sp>
      <p:sp>
        <p:nvSpPr>
          <p:cNvPr id="53254" name="Rectangle 6"/>
          <p:cNvSpPr>
            <a:spLocks noChangeArrowheads="1"/>
          </p:cNvSpPr>
          <p:nvPr/>
        </p:nvSpPr>
        <p:spPr bwMode="auto">
          <a:xfrm>
            <a:off x="3203575" y="5084763"/>
            <a:ext cx="3168650" cy="1079500"/>
          </a:xfrm>
          <a:prstGeom prst="rect">
            <a:avLst/>
          </a:prstGeom>
          <a:solidFill>
            <a:schemeClr val="folHlink"/>
          </a:solidFill>
          <a:ln w="9525">
            <a:solidFill>
              <a:schemeClr val="tx1"/>
            </a:solidFill>
            <a:miter lim="800000"/>
            <a:headEnd/>
            <a:tailEnd/>
          </a:ln>
          <a:effectLst/>
        </p:spPr>
        <p:txBody>
          <a:bodyPr wrap="none" anchor="ctr"/>
          <a:lstStyle/>
          <a:p>
            <a:pPr algn="ctr"/>
            <a:r>
              <a:rPr lang="es-ES" sz="1400"/>
              <a:t>Optimización de código intermedio</a:t>
            </a:r>
          </a:p>
          <a:p>
            <a:pPr algn="ctr"/>
            <a:r>
              <a:rPr lang="es-ES" sz="1400"/>
              <a:t>Generación de código objeto</a:t>
            </a:r>
          </a:p>
          <a:p>
            <a:pPr algn="ctr"/>
            <a:r>
              <a:rPr lang="es-ES" sz="1400"/>
              <a:t>Optimización de código objeto</a:t>
            </a:r>
          </a:p>
        </p:txBody>
      </p:sp>
      <p:sp>
        <p:nvSpPr>
          <p:cNvPr id="53256" name="Oval 8"/>
          <p:cNvSpPr>
            <a:spLocks noChangeArrowheads="1"/>
          </p:cNvSpPr>
          <p:nvPr/>
        </p:nvSpPr>
        <p:spPr bwMode="auto">
          <a:xfrm>
            <a:off x="3708400" y="4149725"/>
            <a:ext cx="1944688" cy="576263"/>
          </a:xfrm>
          <a:prstGeom prst="ellipse">
            <a:avLst/>
          </a:prstGeom>
          <a:solidFill>
            <a:schemeClr val="accent1"/>
          </a:solidFill>
          <a:ln w="9525">
            <a:solidFill>
              <a:schemeClr val="tx1"/>
            </a:solidFill>
            <a:round/>
            <a:headEnd/>
            <a:tailEnd/>
          </a:ln>
          <a:effectLst/>
        </p:spPr>
        <p:txBody>
          <a:bodyPr wrap="none" anchor="ctr"/>
          <a:lstStyle/>
          <a:p>
            <a:pPr algn="ctr"/>
            <a:r>
              <a:rPr lang="es-ES"/>
              <a:t>Código</a:t>
            </a:r>
          </a:p>
          <a:p>
            <a:pPr algn="ctr"/>
            <a:r>
              <a:rPr lang="es-ES"/>
              <a:t>Intermedio</a:t>
            </a:r>
          </a:p>
        </p:txBody>
      </p:sp>
      <p:sp>
        <p:nvSpPr>
          <p:cNvPr id="53257" name="Oval 9"/>
          <p:cNvSpPr>
            <a:spLocks noChangeArrowheads="1"/>
          </p:cNvSpPr>
          <p:nvPr/>
        </p:nvSpPr>
        <p:spPr bwMode="auto">
          <a:xfrm>
            <a:off x="7164388" y="5229225"/>
            <a:ext cx="1295400" cy="649288"/>
          </a:xfrm>
          <a:prstGeom prst="ellipse">
            <a:avLst/>
          </a:prstGeom>
          <a:solidFill>
            <a:schemeClr val="accent1"/>
          </a:solidFill>
          <a:ln w="9525">
            <a:solidFill>
              <a:schemeClr val="tx1"/>
            </a:solidFill>
            <a:round/>
            <a:headEnd/>
            <a:tailEnd/>
          </a:ln>
          <a:effectLst/>
        </p:spPr>
        <p:txBody>
          <a:bodyPr wrap="none" anchor="ctr"/>
          <a:lstStyle/>
          <a:p>
            <a:pPr algn="ctr"/>
            <a:r>
              <a:rPr lang="es-ES"/>
              <a:t>Código </a:t>
            </a:r>
          </a:p>
          <a:p>
            <a:pPr algn="ctr"/>
            <a:r>
              <a:rPr lang="es-ES"/>
              <a:t>objeto</a:t>
            </a:r>
          </a:p>
        </p:txBody>
      </p:sp>
      <p:sp>
        <p:nvSpPr>
          <p:cNvPr id="53258" name="Line 10"/>
          <p:cNvSpPr>
            <a:spLocks noChangeShapeType="1"/>
          </p:cNvSpPr>
          <p:nvPr/>
        </p:nvSpPr>
        <p:spPr bwMode="auto">
          <a:xfrm>
            <a:off x="2124075" y="3141663"/>
            <a:ext cx="935038" cy="0"/>
          </a:xfrm>
          <a:prstGeom prst="line">
            <a:avLst/>
          </a:prstGeom>
          <a:noFill/>
          <a:ln w="9525">
            <a:solidFill>
              <a:schemeClr val="tx1"/>
            </a:solidFill>
            <a:round/>
            <a:headEnd/>
            <a:tailEnd type="triangle" w="med" len="med"/>
          </a:ln>
          <a:effectLst/>
        </p:spPr>
        <p:txBody>
          <a:bodyPr/>
          <a:lstStyle/>
          <a:p>
            <a:endParaRPr lang="es-ES"/>
          </a:p>
        </p:txBody>
      </p:sp>
      <p:sp>
        <p:nvSpPr>
          <p:cNvPr id="53259" name="Line 11"/>
          <p:cNvSpPr>
            <a:spLocks noChangeShapeType="1"/>
          </p:cNvSpPr>
          <p:nvPr/>
        </p:nvSpPr>
        <p:spPr bwMode="auto">
          <a:xfrm>
            <a:off x="4572000" y="3716338"/>
            <a:ext cx="0" cy="433387"/>
          </a:xfrm>
          <a:prstGeom prst="line">
            <a:avLst/>
          </a:prstGeom>
          <a:noFill/>
          <a:ln w="9525">
            <a:solidFill>
              <a:schemeClr val="tx1"/>
            </a:solidFill>
            <a:round/>
            <a:headEnd/>
            <a:tailEnd type="triangle" w="med" len="med"/>
          </a:ln>
          <a:effectLst/>
        </p:spPr>
        <p:txBody>
          <a:bodyPr/>
          <a:lstStyle/>
          <a:p>
            <a:endParaRPr lang="es-ES"/>
          </a:p>
        </p:txBody>
      </p:sp>
      <p:sp>
        <p:nvSpPr>
          <p:cNvPr id="53260" name="Line 12"/>
          <p:cNvSpPr>
            <a:spLocks noChangeShapeType="1"/>
          </p:cNvSpPr>
          <p:nvPr/>
        </p:nvSpPr>
        <p:spPr bwMode="auto">
          <a:xfrm>
            <a:off x="4716463" y="4724400"/>
            <a:ext cx="0" cy="360363"/>
          </a:xfrm>
          <a:prstGeom prst="line">
            <a:avLst/>
          </a:prstGeom>
          <a:noFill/>
          <a:ln w="9525">
            <a:solidFill>
              <a:schemeClr val="tx1"/>
            </a:solidFill>
            <a:round/>
            <a:headEnd/>
            <a:tailEnd type="triangle" w="med" len="med"/>
          </a:ln>
          <a:effectLst/>
        </p:spPr>
        <p:txBody>
          <a:bodyPr/>
          <a:lstStyle/>
          <a:p>
            <a:endParaRPr lang="es-ES"/>
          </a:p>
        </p:txBody>
      </p:sp>
      <p:sp>
        <p:nvSpPr>
          <p:cNvPr id="53261" name="Line 13"/>
          <p:cNvSpPr>
            <a:spLocks noChangeShapeType="1"/>
          </p:cNvSpPr>
          <p:nvPr/>
        </p:nvSpPr>
        <p:spPr bwMode="auto">
          <a:xfrm flipV="1">
            <a:off x="6372225" y="5589588"/>
            <a:ext cx="792163" cy="71437"/>
          </a:xfrm>
          <a:prstGeom prst="line">
            <a:avLst/>
          </a:prstGeom>
          <a:noFill/>
          <a:ln w="9525">
            <a:solidFill>
              <a:schemeClr val="tx1"/>
            </a:solidFill>
            <a:round/>
            <a:headEnd/>
            <a:tailEnd type="triangle" w="med" len="med"/>
          </a:ln>
          <a:effectLst/>
        </p:spPr>
        <p:txBody>
          <a:bodyPr/>
          <a:lstStyle/>
          <a:p>
            <a:endParaRPr lang="es-ES"/>
          </a:p>
        </p:txBody>
      </p:sp>
      <p:sp>
        <p:nvSpPr>
          <p:cNvPr id="53264" name="Text Box 16"/>
          <p:cNvSpPr txBox="1">
            <a:spLocks noChangeArrowheads="1"/>
          </p:cNvSpPr>
          <p:nvPr/>
        </p:nvSpPr>
        <p:spPr bwMode="auto">
          <a:xfrm>
            <a:off x="1763713" y="5229225"/>
            <a:ext cx="1368425" cy="366713"/>
          </a:xfrm>
          <a:prstGeom prst="rect">
            <a:avLst/>
          </a:prstGeom>
          <a:noFill/>
          <a:ln w="9525">
            <a:noFill/>
            <a:miter lim="800000"/>
            <a:headEnd/>
            <a:tailEnd/>
          </a:ln>
          <a:effectLst/>
        </p:spPr>
        <p:txBody>
          <a:bodyPr>
            <a:spAutoFit/>
          </a:bodyPr>
          <a:lstStyle/>
          <a:p>
            <a:pPr>
              <a:spcBef>
                <a:spcPct val="50000"/>
              </a:spcBef>
            </a:pPr>
            <a:r>
              <a:rPr lang="es-ES"/>
              <a:t>BACK-END</a:t>
            </a:r>
          </a:p>
        </p:txBody>
      </p:sp>
      <p:sp>
        <p:nvSpPr>
          <p:cNvPr id="53265" name="Text Box 17"/>
          <p:cNvSpPr txBox="1">
            <a:spLocks noChangeArrowheads="1"/>
          </p:cNvSpPr>
          <p:nvPr/>
        </p:nvSpPr>
        <p:spPr bwMode="auto">
          <a:xfrm>
            <a:off x="6300788" y="2636838"/>
            <a:ext cx="1728787" cy="366712"/>
          </a:xfrm>
          <a:prstGeom prst="rect">
            <a:avLst/>
          </a:prstGeom>
          <a:noFill/>
          <a:ln w="9525">
            <a:noFill/>
            <a:miter lim="800000"/>
            <a:headEnd/>
            <a:tailEnd/>
          </a:ln>
          <a:effectLst/>
        </p:spPr>
        <p:txBody>
          <a:bodyPr>
            <a:spAutoFit/>
          </a:bodyPr>
          <a:lstStyle/>
          <a:p>
            <a:pPr>
              <a:spcBef>
                <a:spcPct val="50000"/>
              </a:spcBef>
            </a:pPr>
            <a:r>
              <a:rPr lang="es-ES"/>
              <a:t>FRONT-END</a:t>
            </a:r>
          </a:p>
        </p:txBody>
      </p:sp>
      <p:sp>
        <p:nvSpPr>
          <p:cNvPr id="16" name="15 Marcador de fecha"/>
          <p:cNvSpPr>
            <a:spLocks noGrp="1"/>
          </p:cNvSpPr>
          <p:nvPr>
            <p:ph type="dt" sz="half" idx="10"/>
          </p:nvPr>
        </p:nvSpPr>
        <p:spPr/>
        <p:txBody>
          <a:bodyPr/>
          <a:lstStyle/>
          <a:p>
            <a:fld id="{754C1AD3-66AF-4069-B598-91B83568BF59}" type="datetime1">
              <a:rPr lang="es-ES" smtClean="0"/>
              <a:t>16/10/2013</a:t>
            </a:fld>
            <a:endParaRPr lang="es-ES"/>
          </a:p>
        </p:txBody>
      </p:sp>
      <p:sp>
        <p:nvSpPr>
          <p:cNvPr id="17" name="16 Marcador de número de diapositiva"/>
          <p:cNvSpPr>
            <a:spLocks noGrp="1"/>
          </p:cNvSpPr>
          <p:nvPr>
            <p:ph type="sldNum" sz="quarter" idx="11"/>
          </p:nvPr>
        </p:nvSpPr>
        <p:spPr/>
        <p:txBody>
          <a:bodyPr/>
          <a:lstStyle/>
          <a:p>
            <a:fld id="{7C5B789A-101F-4B80-8F92-8EE68ABBE870}" type="slidenum">
              <a:rPr lang="es-ES" smtClean="0"/>
              <a:t>110</a:t>
            </a:fld>
            <a:endParaRPr lang="es-E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p:txBody>
          <a:bodyPr>
            <a:normAutofit/>
          </a:bodyPr>
          <a:lstStyle/>
          <a:p>
            <a:r>
              <a:rPr lang="es-ES"/>
              <a:t>Especificación de un compilador</a:t>
            </a:r>
          </a:p>
        </p:txBody>
      </p:sp>
      <p:sp>
        <p:nvSpPr>
          <p:cNvPr id="55299" name="Rectangle 3"/>
          <p:cNvSpPr>
            <a:spLocks noGrp="1" noChangeArrowheads="1"/>
          </p:cNvSpPr>
          <p:nvPr>
            <p:ph sz="quarter" idx="1"/>
          </p:nvPr>
        </p:nvSpPr>
        <p:spPr/>
        <p:txBody>
          <a:bodyPr/>
          <a:lstStyle/>
          <a:p>
            <a:r>
              <a:rPr lang="es-ES"/>
              <a:t>Especificación léxica:</a:t>
            </a:r>
          </a:p>
          <a:p>
            <a:pPr lvl="1"/>
            <a:r>
              <a:rPr lang="es-ES"/>
              <a:t>Tokens mediante expresiones regulares</a:t>
            </a:r>
          </a:p>
          <a:p>
            <a:r>
              <a:rPr lang="es-ES"/>
              <a:t>Especificación sintáctica:</a:t>
            </a:r>
          </a:p>
          <a:p>
            <a:pPr lvl="1"/>
            <a:r>
              <a:rPr lang="es-ES"/>
              <a:t>Gramáticas independientes del contexto</a:t>
            </a:r>
          </a:p>
          <a:p>
            <a:r>
              <a:rPr lang="es-ES"/>
              <a:t>Especificación semántica:</a:t>
            </a:r>
          </a:p>
          <a:p>
            <a:pPr lvl="1"/>
            <a:r>
              <a:rPr lang="es-ES"/>
              <a:t>Lenguaje natural</a:t>
            </a:r>
          </a:p>
          <a:p>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AD79E110-624A-4F79-AC6C-EDBEA1CC3C45}"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111</a:t>
            </a:fld>
            <a:endParaRPr lang="es-E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p:nvPr>
        </p:nvSpPr>
        <p:spPr/>
        <p:txBody>
          <a:bodyPr/>
          <a:lstStyle/>
          <a:p>
            <a:r>
              <a:rPr lang="es-ES" sz="3200"/>
              <a:t>Aplicaciones de las técnicas de compilación</a:t>
            </a:r>
          </a:p>
        </p:txBody>
      </p:sp>
      <p:sp>
        <p:nvSpPr>
          <p:cNvPr id="56323" name="Rectangle 3"/>
          <p:cNvSpPr>
            <a:spLocks noGrp="1" noChangeArrowheads="1"/>
          </p:cNvSpPr>
          <p:nvPr>
            <p:ph sz="quarter" idx="1"/>
          </p:nvPr>
        </p:nvSpPr>
        <p:spPr/>
        <p:txBody>
          <a:bodyPr/>
          <a:lstStyle/>
          <a:p>
            <a:pPr>
              <a:lnSpc>
                <a:spcPct val="90000"/>
              </a:lnSpc>
            </a:pPr>
            <a:r>
              <a:rPr lang="es-ES" sz="2400"/>
              <a:t>Interfaces textuales</a:t>
            </a:r>
          </a:p>
          <a:p>
            <a:pPr>
              <a:lnSpc>
                <a:spcPct val="90000"/>
              </a:lnSpc>
            </a:pPr>
            <a:r>
              <a:rPr lang="es-ES" sz="2400"/>
              <a:t>Manejo de ficheros de texto estructurado</a:t>
            </a:r>
          </a:p>
          <a:p>
            <a:pPr>
              <a:lnSpc>
                <a:spcPct val="90000"/>
              </a:lnSpc>
            </a:pPr>
            <a:r>
              <a:rPr lang="es-ES" sz="2400"/>
              <a:t>Procesadores de texto</a:t>
            </a:r>
          </a:p>
          <a:p>
            <a:pPr>
              <a:lnSpc>
                <a:spcPct val="90000"/>
              </a:lnSpc>
            </a:pPr>
            <a:r>
              <a:rPr lang="es-ES" sz="2400"/>
              <a:t>Diseño e interpretación de lenguajes</a:t>
            </a:r>
          </a:p>
          <a:p>
            <a:pPr>
              <a:lnSpc>
                <a:spcPct val="90000"/>
              </a:lnSpc>
            </a:pPr>
            <a:r>
              <a:rPr lang="es-ES" sz="2400"/>
              <a:t>Gestión de bases de datos</a:t>
            </a:r>
          </a:p>
          <a:p>
            <a:pPr>
              <a:lnSpc>
                <a:spcPct val="90000"/>
              </a:lnSpc>
            </a:pPr>
            <a:r>
              <a:rPr lang="es-ES" sz="2400"/>
              <a:t>Procesamiento del lenguaje natural</a:t>
            </a:r>
          </a:p>
          <a:p>
            <a:pPr>
              <a:lnSpc>
                <a:spcPct val="90000"/>
              </a:lnSpc>
            </a:pPr>
            <a:r>
              <a:rPr lang="es-ES" sz="2400"/>
              <a:t>Traducción de formatos de ficheros</a:t>
            </a:r>
          </a:p>
          <a:p>
            <a:pPr>
              <a:lnSpc>
                <a:spcPct val="90000"/>
              </a:lnSpc>
            </a:pPr>
            <a:r>
              <a:rPr lang="es-ES" sz="2400"/>
              <a:t>Cálculo simbólico</a:t>
            </a:r>
          </a:p>
          <a:p>
            <a:pPr>
              <a:lnSpc>
                <a:spcPct val="90000"/>
              </a:lnSpc>
            </a:pPr>
            <a:r>
              <a:rPr lang="es-ES" sz="2400"/>
              <a:t>Reconocimiento sintáctico de formas</a:t>
            </a:r>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4CC69631-66C6-4A0C-9937-06F3EBF60BB4}"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112</a:t>
            </a:fld>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5"/>
          <p:cNvSpPr txBox="1">
            <a:spLocks noChangeArrowheads="1"/>
          </p:cNvSpPr>
          <p:nvPr/>
        </p:nvSpPr>
        <p:spPr bwMode="auto">
          <a:xfrm>
            <a:off x="500034" y="500042"/>
            <a:ext cx="8072494" cy="6047809"/>
          </a:xfrm>
          <a:prstGeom prst="rect">
            <a:avLst/>
          </a:prstGeom>
          <a:noFill/>
          <a:ln w="9525">
            <a:noFill/>
            <a:miter lim="800000"/>
            <a:headEnd/>
            <a:tailEnd/>
          </a:ln>
        </p:spPr>
        <p:txBody>
          <a:bodyPr wrap="square">
            <a:spAutoFit/>
          </a:bodyPr>
          <a:lstStyle/>
          <a:p>
            <a:pPr>
              <a:spcBef>
                <a:spcPct val="50000"/>
              </a:spcBef>
            </a:pPr>
            <a:r>
              <a:rPr lang="en-US" sz="1800" dirty="0"/>
              <a:t>Front end</a:t>
            </a:r>
          </a:p>
          <a:p>
            <a:pPr lvl="1">
              <a:spcBef>
                <a:spcPct val="50000"/>
              </a:spcBef>
              <a:buFontTx/>
              <a:buChar char="•"/>
            </a:pPr>
            <a:r>
              <a:rPr lang="en-US" sz="1800" dirty="0" err="1"/>
              <a:t>Dependiente</a:t>
            </a:r>
            <a:r>
              <a:rPr lang="en-US" sz="1800" dirty="0"/>
              <a:t> del </a:t>
            </a:r>
            <a:r>
              <a:rPr lang="en-US" sz="1800" dirty="0" err="1"/>
              <a:t>lenguaje</a:t>
            </a:r>
            <a:r>
              <a:rPr lang="en-US" sz="1800" dirty="0"/>
              <a:t> </a:t>
            </a:r>
            <a:r>
              <a:rPr lang="en-US" sz="1800" dirty="0" err="1"/>
              <a:t>fuente</a:t>
            </a:r>
            <a:endParaRPr lang="en-US" sz="1800" dirty="0"/>
          </a:p>
          <a:p>
            <a:pPr lvl="1">
              <a:spcBef>
                <a:spcPct val="50000"/>
              </a:spcBef>
              <a:buFontTx/>
              <a:buChar char="•"/>
            </a:pPr>
            <a:r>
              <a:rPr lang="en-US" sz="1800" dirty="0" err="1"/>
              <a:t>Independiente</a:t>
            </a:r>
            <a:r>
              <a:rPr lang="en-US" sz="1800" dirty="0"/>
              <a:t> de la </a:t>
            </a:r>
            <a:r>
              <a:rPr lang="en-US" sz="1800" dirty="0" err="1"/>
              <a:t>máquina</a:t>
            </a:r>
            <a:r>
              <a:rPr lang="en-US" sz="1800" dirty="0"/>
              <a:t> </a:t>
            </a:r>
            <a:r>
              <a:rPr lang="en-US" sz="1800" dirty="0" err="1"/>
              <a:t>objeto</a:t>
            </a:r>
            <a:r>
              <a:rPr lang="en-US" sz="1800" dirty="0"/>
              <a:t> </a:t>
            </a:r>
            <a:r>
              <a:rPr lang="en-US" sz="1800" dirty="0" err="1"/>
              <a:t>para</a:t>
            </a:r>
            <a:r>
              <a:rPr lang="en-US" sz="1800" dirty="0"/>
              <a:t> la </a:t>
            </a:r>
            <a:r>
              <a:rPr lang="en-US" sz="1800" dirty="0" err="1"/>
              <a:t>que</a:t>
            </a:r>
            <a:r>
              <a:rPr lang="en-US" sz="1800" dirty="0"/>
              <a:t> se </a:t>
            </a:r>
            <a:r>
              <a:rPr lang="en-US" sz="1800" dirty="0" err="1"/>
              <a:t>va</a:t>
            </a:r>
            <a:r>
              <a:rPr lang="en-US" sz="1800" dirty="0"/>
              <a:t> a </a:t>
            </a:r>
            <a:r>
              <a:rPr lang="en-US" sz="1800" dirty="0" err="1"/>
              <a:t>generar</a:t>
            </a:r>
            <a:r>
              <a:rPr lang="en-US" sz="1800" dirty="0"/>
              <a:t> </a:t>
            </a:r>
            <a:r>
              <a:rPr lang="en-US" sz="1800" dirty="0" err="1"/>
              <a:t>código</a:t>
            </a:r>
            <a:endParaRPr lang="en-US" sz="1800" dirty="0"/>
          </a:p>
          <a:p>
            <a:pPr>
              <a:spcBef>
                <a:spcPct val="50000"/>
              </a:spcBef>
            </a:pPr>
            <a:r>
              <a:rPr lang="en-US" sz="1800" dirty="0"/>
              <a:t>Back end</a:t>
            </a:r>
          </a:p>
          <a:p>
            <a:pPr lvl="1">
              <a:spcBef>
                <a:spcPct val="50000"/>
              </a:spcBef>
              <a:buFontTx/>
              <a:buChar char="•"/>
            </a:pPr>
            <a:r>
              <a:rPr lang="en-US" sz="1800" dirty="0" err="1"/>
              <a:t>Independiente</a:t>
            </a:r>
            <a:r>
              <a:rPr lang="en-US" sz="1800" dirty="0"/>
              <a:t> del </a:t>
            </a:r>
            <a:r>
              <a:rPr lang="en-US" sz="1800" dirty="0" err="1"/>
              <a:t>lenguaje</a:t>
            </a:r>
            <a:r>
              <a:rPr lang="en-US" sz="1800" dirty="0"/>
              <a:t> </a:t>
            </a:r>
            <a:r>
              <a:rPr lang="en-US" sz="1800" dirty="0" err="1"/>
              <a:t>objeto</a:t>
            </a:r>
            <a:endParaRPr lang="en-US" sz="1800" dirty="0"/>
          </a:p>
          <a:p>
            <a:pPr lvl="1">
              <a:spcBef>
                <a:spcPct val="50000"/>
              </a:spcBef>
              <a:buFontTx/>
              <a:buChar char="•"/>
            </a:pPr>
            <a:r>
              <a:rPr lang="en-US" sz="1800" dirty="0" err="1"/>
              <a:t>Dependiente</a:t>
            </a:r>
            <a:r>
              <a:rPr lang="en-US" sz="1800" dirty="0"/>
              <a:t> del </a:t>
            </a:r>
            <a:r>
              <a:rPr lang="en-US" sz="1800" dirty="0" err="1"/>
              <a:t>lenguaje</a:t>
            </a:r>
            <a:r>
              <a:rPr lang="en-US" sz="1800" dirty="0"/>
              <a:t> </a:t>
            </a:r>
            <a:r>
              <a:rPr lang="en-US" sz="1800" dirty="0" err="1"/>
              <a:t>objeto</a:t>
            </a:r>
            <a:endParaRPr lang="en-US" sz="1800" dirty="0"/>
          </a:p>
          <a:p>
            <a:pPr>
              <a:spcBef>
                <a:spcPct val="50000"/>
              </a:spcBef>
            </a:pPr>
            <a:endParaRPr lang="en-US" sz="1800" b="1" dirty="0" smtClean="0"/>
          </a:p>
          <a:p>
            <a:pPr>
              <a:spcBef>
                <a:spcPct val="50000"/>
              </a:spcBef>
            </a:pPr>
            <a:r>
              <a:rPr lang="en-US" sz="1800" b="1" dirty="0" err="1" smtClean="0"/>
              <a:t>Análisis</a:t>
            </a:r>
            <a:r>
              <a:rPr lang="en-US" sz="1800" b="1" dirty="0" smtClean="0"/>
              <a:t> </a:t>
            </a:r>
            <a:r>
              <a:rPr lang="en-US" sz="1800" b="1" dirty="0" err="1"/>
              <a:t>léxico</a:t>
            </a:r>
            <a:endParaRPr lang="en-US" sz="1800" b="1" dirty="0"/>
          </a:p>
          <a:p>
            <a:pPr>
              <a:spcBef>
                <a:spcPct val="50000"/>
              </a:spcBef>
            </a:pPr>
            <a:r>
              <a:rPr lang="en-US" sz="1800" dirty="0" err="1"/>
              <a:t>También</a:t>
            </a:r>
            <a:r>
              <a:rPr lang="en-US" sz="1800" dirty="0"/>
              <a:t> </a:t>
            </a:r>
            <a:r>
              <a:rPr lang="en-US" sz="1800" dirty="0" err="1"/>
              <a:t>llamado</a:t>
            </a:r>
            <a:r>
              <a:rPr lang="en-US" sz="1800" dirty="0"/>
              <a:t> </a:t>
            </a:r>
            <a:r>
              <a:rPr lang="en-US" sz="1800" i="1" dirty="0" err="1"/>
              <a:t>exploración</a:t>
            </a:r>
            <a:r>
              <a:rPr lang="en-US" sz="1800" i="1" dirty="0"/>
              <a:t> o scanner</a:t>
            </a:r>
            <a:r>
              <a:rPr lang="en-US" sz="1800" dirty="0"/>
              <a:t>. Lee </a:t>
            </a:r>
            <a:r>
              <a:rPr lang="en-US" sz="1800" dirty="0" err="1"/>
              <a:t>caracteres</a:t>
            </a:r>
            <a:r>
              <a:rPr lang="en-US" sz="1800" dirty="0"/>
              <a:t> </a:t>
            </a:r>
            <a:r>
              <a:rPr lang="en-US" sz="1800" dirty="0" err="1"/>
              <a:t>uno</a:t>
            </a:r>
            <a:r>
              <a:rPr lang="en-US" sz="1800" dirty="0"/>
              <a:t> a </a:t>
            </a:r>
            <a:r>
              <a:rPr lang="en-US" sz="1800" dirty="0" err="1"/>
              <a:t>uno</a:t>
            </a:r>
            <a:r>
              <a:rPr lang="en-US" sz="1800" dirty="0"/>
              <a:t> </a:t>
            </a:r>
            <a:r>
              <a:rPr lang="en-US" sz="1800" dirty="0" err="1"/>
              <a:t>desde</a:t>
            </a:r>
            <a:r>
              <a:rPr lang="en-US" sz="1800" dirty="0"/>
              <a:t> la </a:t>
            </a:r>
            <a:r>
              <a:rPr lang="en-US" sz="1800" dirty="0" err="1"/>
              <a:t>entrada</a:t>
            </a:r>
            <a:r>
              <a:rPr lang="en-US" sz="1800" dirty="0"/>
              <a:t> y </a:t>
            </a:r>
            <a:r>
              <a:rPr lang="en-US" sz="1800" dirty="0" err="1"/>
              <a:t>va</a:t>
            </a:r>
            <a:r>
              <a:rPr lang="en-US" sz="1800" dirty="0"/>
              <a:t> </a:t>
            </a:r>
            <a:r>
              <a:rPr lang="en-US" sz="1800" dirty="0" err="1"/>
              <a:t>formando</a:t>
            </a:r>
            <a:r>
              <a:rPr lang="en-US" sz="1800" dirty="0"/>
              <a:t> </a:t>
            </a:r>
            <a:r>
              <a:rPr lang="en-US" sz="1800" dirty="0" err="1"/>
              <a:t>grupos</a:t>
            </a:r>
            <a:r>
              <a:rPr lang="en-US" sz="1800" dirty="0"/>
              <a:t> de </a:t>
            </a:r>
            <a:r>
              <a:rPr lang="en-US" sz="1800" dirty="0" err="1"/>
              <a:t>caracteres</a:t>
            </a:r>
            <a:r>
              <a:rPr lang="en-US" sz="1800" dirty="0"/>
              <a:t> con </a:t>
            </a:r>
            <a:r>
              <a:rPr lang="en-US" sz="1800" dirty="0" err="1"/>
              <a:t>alguna</a:t>
            </a:r>
            <a:r>
              <a:rPr lang="en-US" sz="1800" dirty="0"/>
              <a:t> </a:t>
            </a:r>
            <a:r>
              <a:rPr lang="en-US" sz="1800" dirty="0" err="1"/>
              <a:t>relación</a:t>
            </a:r>
            <a:r>
              <a:rPr lang="en-US" sz="1800" dirty="0"/>
              <a:t> entre </a:t>
            </a:r>
            <a:r>
              <a:rPr lang="en-US" sz="1800" dirty="0" err="1"/>
              <a:t>sí</a:t>
            </a:r>
            <a:r>
              <a:rPr lang="en-US" sz="1800" dirty="0"/>
              <a:t> </a:t>
            </a:r>
            <a:r>
              <a:rPr lang="en-US" sz="1800" dirty="0" err="1"/>
              <a:t>llamados</a:t>
            </a:r>
            <a:r>
              <a:rPr lang="en-US" sz="1800" dirty="0"/>
              <a:t> </a:t>
            </a:r>
            <a:r>
              <a:rPr lang="en-US" sz="1800" b="1" dirty="0"/>
              <a:t>tokens</a:t>
            </a:r>
            <a:r>
              <a:rPr lang="en-US" sz="1800" dirty="0"/>
              <a:t>, los </a:t>
            </a:r>
            <a:r>
              <a:rPr lang="en-US" sz="1800" dirty="0" err="1"/>
              <a:t>que</a:t>
            </a:r>
            <a:r>
              <a:rPr lang="en-US" sz="1800" dirty="0"/>
              <a:t> </a:t>
            </a:r>
            <a:r>
              <a:rPr lang="en-US" sz="1800" dirty="0" err="1"/>
              <a:t>serán</a:t>
            </a:r>
            <a:r>
              <a:rPr lang="en-US" sz="1800" dirty="0"/>
              <a:t> la </a:t>
            </a:r>
            <a:r>
              <a:rPr lang="en-US" sz="1800" dirty="0" err="1"/>
              <a:t>entrada</a:t>
            </a:r>
            <a:r>
              <a:rPr lang="en-US" sz="1800" dirty="0"/>
              <a:t> </a:t>
            </a:r>
            <a:r>
              <a:rPr lang="en-US" sz="1800" dirty="0" err="1"/>
              <a:t>para</a:t>
            </a:r>
            <a:r>
              <a:rPr lang="en-US" sz="1800" dirty="0"/>
              <a:t> la </a:t>
            </a:r>
            <a:r>
              <a:rPr lang="en-US" sz="1800" dirty="0" err="1"/>
              <a:t>siguiente</a:t>
            </a:r>
            <a:r>
              <a:rPr lang="en-US" sz="1800" dirty="0"/>
              <a:t> </a:t>
            </a:r>
            <a:r>
              <a:rPr lang="en-US" sz="1800" dirty="0" err="1"/>
              <a:t>etapa</a:t>
            </a:r>
            <a:r>
              <a:rPr lang="en-US" sz="1800" dirty="0"/>
              <a:t> del </a:t>
            </a:r>
            <a:r>
              <a:rPr lang="en-US" sz="1800" dirty="0" err="1"/>
              <a:t>compilador</a:t>
            </a:r>
            <a:r>
              <a:rPr lang="en-US" sz="1800" dirty="0"/>
              <a:t>.</a:t>
            </a:r>
          </a:p>
          <a:p>
            <a:pPr>
              <a:spcBef>
                <a:spcPct val="50000"/>
              </a:spcBef>
            </a:pPr>
            <a:r>
              <a:rPr lang="en-US" sz="1800" dirty="0" err="1"/>
              <a:t>Tipos</a:t>
            </a:r>
            <a:r>
              <a:rPr lang="en-US" sz="1800" dirty="0"/>
              <a:t> de tokens:</a:t>
            </a:r>
          </a:p>
          <a:p>
            <a:pPr lvl="1">
              <a:spcBef>
                <a:spcPct val="50000"/>
              </a:spcBef>
              <a:buFontTx/>
              <a:buChar char="•"/>
            </a:pPr>
            <a:r>
              <a:rPr lang="en-US" sz="1800" dirty="0" err="1"/>
              <a:t>Tiras</a:t>
            </a:r>
            <a:r>
              <a:rPr lang="en-US" sz="1800" dirty="0"/>
              <a:t> </a:t>
            </a:r>
            <a:r>
              <a:rPr lang="en-US" sz="1800" dirty="0" err="1"/>
              <a:t>específicas</a:t>
            </a:r>
            <a:endParaRPr lang="en-US" sz="1800" dirty="0"/>
          </a:p>
          <a:p>
            <a:pPr lvl="1">
              <a:spcBef>
                <a:spcPct val="50000"/>
              </a:spcBef>
              <a:buFontTx/>
              <a:buChar char="•"/>
            </a:pPr>
            <a:r>
              <a:rPr lang="en-US" sz="1800" dirty="0" err="1"/>
              <a:t>Tiras</a:t>
            </a:r>
            <a:r>
              <a:rPr lang="en-US" sz="1800" dirty="0"/>
              <a:t> no </a:t>
            </a:r>
            <a:r>
              <a:rPr lang="en-US" sz="1800" dirty="0" err="1"/>
              <a:t>específicas</a:t>
            </a:r>
            <a:endParaRPr lang="en-US" sz="1800" dirty="0"/>
          </a:p>
        </p:txBody>
      </p:sp>
      <p:sp>
        <p:nvSpPr>
          <p:cNvPr id="4" name="3 Marcador de fecha"/>
          <p:cNvSpPr>
            <a:spLocks noGrp="1"/>
          </p:cNvSpPr>
          <p:nvPr>
            <p:ph type="dt" sz="half" idx="14"/>
          </p:nvPr>
        </p:nvSpPr>
        <p:spPr/>
        <p:txBody>
          <a:bodyPr/>
          <a:lstStyle/>
          <a:p>
            <a:fld id="{6AE0C63C-666C-4E99-B7FB-6071045C831D}"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12</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3587750" y="381000"/>
            <a:ext cx="1878013" cy="457200"/>
          </a:xfrm>
          <a:prstGeom prst="rect">
            <a:avLst/>
          </a:prstGeom>
          <a:noFill/>
          <a:ln w="9525">
            <a:noFill/>
            <a:miter lim="800000"/>
            <a:headEnd/>
            <a:tailEnd/>
          </a:ln>
        </p:spPr>
        <p:txBody>
          <a:bodyPr wrap="none">
            <a:spAutoFit/>
          </a:bodyPr>
          <a:lstStyle/>
          <a:p>
            <a:r>
              <a:rPr lang="en-US" sz="2400" b="1"/>
              <a:t>Introducción</a:t>
            </a:r>
            <a:endParaRPr lang="es-ES" sz="2400" b="1"/>
          </a:p>
        </p:txBody>
      </p:sp>
      <p:sp>
        <p:nvSpPr>
          <p:cNvPr id="15363" name="Text Box 5"/>
          <p:cNvSpPr txBox="1">
            <a:spLocks noChangeArrowheads="1"/>
          </p:cNvSpPr>
          <p:nvPr/>
        </p:nvSpPr>
        <p:spPr bwMode="auto">
          <a:xfrm>
            <a:off x="1143000" y="1295400"/>
            <a:ext cx="7696200" cy="5318125"/>
          </a:xfrm>
          <a:prstGeom prst="rect">
            <a:avLst/>
          </a:prstGeom>
          <a:noFill/>
          <a:ln w="9525">
            <a:noFill/>
            <a:miter lim="800000"/>
            <a:headEnd/>
            <a:tailEnd/>
          </a:ln>
        </p:spPr>
        <p:txBody>
          <a:bodyPr>
            <a:spAutoFit/>
          </a:bodyPr>
          <a:lstStyle/>
          <a:p>
            <a:pPr>
              <a:spcBef>
                <a:spcPct val="50000"/>
              </a:spcBef>
            </a:pPr>
            <a:r>
              <a:rPr lang="en-US" sz="1800"/>
              <a:t>Componentes de un token</a:t>
            </a:r>
          </a:p>
          <a:p>
            <a:pPr lvl="2">
              <a:spcBef>
                <a:spcPct val="50000"/>
              </a:spcBef>
              <a:buFontTx/>
              <a:buChar char="•"/>
            </a:pPr>
            <a:r>
              <a:rPr lang="en-US" sz="1800"/>
              <a:t>Tipo</a:t>
            </a:r>
          </a:p>
          <a:p>
            <a:pPr lvl="2">
              <a:spcBef>
                <a:spcPct val="50000"/>
              </a:spcBef>
              <a:buFontTx/>
              <a:buChar char="•"/>
            </a:pPr>
            <a:r>
              <a:rPr lang="en-US" sz="1800"/>
              <a:t>Valor</a:t>
            </a:r>
          </a:p>
          <a:p>
            <a:pPr>
              <a:spcBef>
                <a:spcPct val="50000"/>
              </a:spcBef>
            </a:pPr>
            <a:r>
              <a:rPr lang="en-US" sz="1800"/>
              <a:t>Las tiras específicas solo tienen tipo.</a:t>
            </a:r>
          </a:p>
          <a:p>
            <a:pPr>
              <a:spcBef>
                <a:spcPct val="50000"/>
              </a:spcBef>
            </a:pPr>
            <a:r>
              <a:rPr lang="en-US" sz="1800" b="1"/>
              <a:t>Análisis sintáctico (parser)</a:t>
            </a:r>
          </a:p>
          <a:p>
            <a:pPr>
              <a:spcBef>
                <a:spcPct val="50000"/>
              </a:spcBef>
            </a:pPr>
            <a:r>
              <a:rPr lang="en-US" sz="1800"/>
              <a:t>Recibe como entrada los tokens que le pasa el analizados léxico y comprueba si estos van llegando en el orden correcto. Su salida “teórica” sería un árbol sintáctico.</a:t>
            </a:r>
          </a:p>
          <a:p>
            <a:pPr>
              <a:spcBef>
                <a:spcPct val="50000"/>
              </a:spcBef>
            </a:pPr>
            <a:r>
              <a:rPr lang="en-US" sz="1800"/>
              <a:t>Sus funciones son:</a:t>
            </a:r>
          </a:p>
          <a:p>
            <a:pPr>
              <a:spcBef>
                <a:spcPct val="50000"/>
              </a:spcBef>
              <a:buFontTx/>
              <a:buChar char="•"/>
            </a:pPr>
            <a:r>
              <a:rPr lang="en-US" sz="1800"/>
              <a:t>Aceptar lo que es válido sintácticamente y rechazar lo que no lo es</a:t>
            </a:r>
          </a:p>
          <a:p>
            <a:pPr>
              <a:spcBef>
                <a:spcPct val="50000"/>
              </a:spcBef>
              <a:buFontTx/>
              <a:buChar char="•"/>
            </a:pPr>
            <a:r>
              <a:rPr lang="en-US" sz="1800"/>
              <a:t>Hacer explícito el orden jerárquico que tienen los operadores en el lenguaje de que se trate</a:t>
            </a:r>
          </a:p>
          <a:p>
            <a:pPr>
              <a:spcBef>
                <a:spcPct val="50000"/>
              </a:spcBef>
              <a:buFontTx/>
              <a:buChar char="•"/>
            </a:pPr>
            <a:r>
              <a:rPr lang="en-US" sz="1800"/>
              <a:t>Guiar el proceso de traducción (traducción dirigida por sintaxis)</a:t>
            </a:r>
          </a:p>
          <a:p>
            <a:pPr>
              <a:spcBef>
                <a:spcPct val="50000"/>
              </a:spcBef>
            </a:pPr>
            <a:endParaRPr lang="es-ES" sz="1800"/>
          </a:p>
        </p:txBody>
      </p:sp>
      <p:sp>
        <p:nvSpPr>
          <p:cNvPr id="4" name="3 Marcador de fecha"/>
          <p:cNvSpPr>
            <a:spLocks noGrp="1"/>
          </p:cNvSpPr>
          <p:nvPr>
            <p:ph type="dt" sz="half" idx="14"/>
          </p:nvPr>
        </p:nvSpPr>
        <p:spPr/>
        <p:txBody>
          <a:bodyPr/>
          <a:lstStyle/>
          <a:p>
            <a:fld id="{FC983AE4-8740-4F18-BC08-167862D94448}"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13</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587750" y="381000"/>
            <a:ext cx="1878013" cy="457200"/>
          </a:xfrm>
          <a:prstGeom prst="rect">
            <a:avLst/>
          </a:prstGeom>
          <a:noFill/>
          <a:ln w="9525">
            <a:noFill/>
            <a:miter lim="800000"/>
            <a:headEnd/>
            <a:tailEnd/>
          </a:ln>
        </p:spPr>
        <p:txBody>
          <a:bodyPr wrap="none">
            <a:spAutoFit/>
          </a:bodyPr>
          <a:lstStyle/>
          <a:p>
            <a:r>
              <a:rPr lang="en-US" sz="2400" b="1"/>
              <a:t>Introducción</a:t>
            </a:r>
            <a:endParaRPr lang="es-ES" sz="2400" b="1"/>
          </a:p>
        </p:txBody>
      </p:sp>
      <p:sp>
        <p:nvSpPr>
          <p:cNvPr id="16387" name="Text Box 5"/>
          <p:cNvSpPr txBox="1">
            <a:spLocks noChangeArrowheads="1"/>
          </p:cNvSpPr>
          <p:nvPr/>
        </p:nvSpPr>
        <p:spPr bwMode="auto">
          <a:xfrm>
            <a:off x="1143000" y="1295400"/>
            <a:ext cx="7772400" cy="4797425"/>
          </a:xfrm>
          <a:prstGeom prst="rect">
            <a:avLst/>
          </a:prstGeom>
          <a:noFill/>
          <a:ln w="9525">
            <a:noFill/>
            <a:miter lim="800000"/>
            <a:headEnd/>
            <a:tailEnd/>
          </a:ln>
        </p:spPr>
        <p:txBody>
          <a:bodyPr>
            <a:spAutoFit/>
          </a:bodyPr>
          <a:lstStyle/>
          <a:p>
            <a:pPr>
              <a:spcBef>
                <a:spcPct val="50000"/>
              </a:spcBef>
            </a:pPr>
            <a:r>
              <a:rPr lang="en-US" sz="1800"/>
              <a:t>Un factor de división entre el análisis léxico y sintáctico es la recursión.</a:t>
            </a:r>
          </a:p>
          <a:p>
            <a:pPr>
              <a:spcBef>
                <a:spcPct val="50000"/>
              </a:spcBef>
            </a:pPr>
            <a:r>
              <a:rPr lang="en-US" sz="1800" b="1"/>
              <a:t>Análisis semántico</a:t>
            </a:r>
          </a:p>
          <a:p>
            <a:pPr>
              <a:spcBef>
                <a:spcPct val="50000"/>
              </a:spcBef>
            </a:pPr>
            <a:r>
              <a:rPr lang="en-US" sz="1800"/>
              <a:t>Es más difícil de formalizar que el sintáctico. Este trata de encontrar errores semánticos y reunir información sobre los tipos para la fase de generación de código, realizar verificación de tipos. En definitiva comprobará que el significado de lo que va leyendo es válido.</a:t>
            </a:r>
          </a:p>
          <a:p>
            <a:pPr>
              <a:spcBef>
                <a:spcPct val="50000"/>
              </a:spcBef>
            </a:pPr>
            <a:r>
              <a:rPr lang="en-US" sz="1800"/>
              <a:t>La salida teórica será un árbol semántico.</a:t>
            </a:r>
          </a:p>
          <a:p>
            <a:pPr>
              <a:spcBef>
                <a:spcPct val="50000"/>
              </a:spcBef>
            </a:pPr>
            <a:r>
              <a:rPr lang="en-US" sz="1800"/>
              <a:t>Ejemplo:</a:t>
            </a:r>
          </a:p>
          <a:p>
            <a:pPr lvl="1"/>
            <a:r>
              <a:rPr lang="en-US" sz="1600" i="1"/>
              <a:t>int i,j,k;</a:t>
            </a:r>
            <a:r>
              <a:rPr lang="en-US" sz="1600"/>
              <a:t>	</a:t>
            </a:r>
            <a:r>
              <a:rPr lang="en-US" sz="1600" b="1"/>
              <a:t>Análisis Léxico</a:t>
            </a:r>
            <a:r>
              <a:rPr lang="en-US" sz="1600"/>
              <a:t>: Devuelve secuencia de tokens.</a:t>
            </a:r>
          </a:p>
          <a:p>
            <a:pPr lvl="1"/>
            <a:r>
              <a:rPr lang="en-US" sz="1600" i="1"/>
              <a:t>char s[10];</a:t>
            </a:r>
            <a:r>
              <a:rPr lang="en-US" sz="1600"/>
              <a:t>		</a:t>
            </a:r>
            <a:r>
              <a:rPr lang="en-US" sz="1600" i="1"/>
              <a:t>tipo id coma id coma id coma puntoycoma</a:t>
            </a:r>
          </a:p>
          <a:p>
            <a:pPr lvl="1"/>
            <a:r>
              <a:rPr lang="en-US" sz="1600" i="1"/>
              <a:t>s=i+j*k;		tipo id cora entero corc puntoycoma</a:t>
            </a:r>
          </a:p>
          <a:p>
            <a:r>
              <a:rPr lang="en-US" sz="1600"/>
              <a:t>			</a:t>
            </a:r>
            <a:r>
              <a:rPr lang="en-US" sz="1600" i="1"/>
              <a:t>id asignación id suma id multiplicación id puntoycoma</a:t>
            </a:r>
          </a:p>
          <a:p>
            <a:endParaRPr lang="en-US" sz="1600" i="1"/>
          </a:p>
          <a:p>
            <a:r>
              <a:rPr lang="en-US" sz="1600" b="1"/>
              <a:t>Análisis sintáctico</a:t>
            </a:r>
            <a:r>
              <a:rPr lang="en-US" sz="1600"/>
              <a:t>: El orden de los tokens es válido</a:t>
            </a:r>
          </a:p>
          <a:p>
            <a:endParaRPr lang="en-US" sz="1600"/>
          </a:p>
          <a:p>
            <a:r>
              <a:rPr lang="en-US" sz="1600" b="1"/>
              <a:t>Análisis semántico</a:t>
            </a:r>
            <a:r>
              <a:rPr lang="en-US" sz="1600"/>
              <a:t>: Tipo de variables asignadas incorrecta</a:t>
            </a:r>
            <a:endParaRPr lang="es-ES" sz="1600"/>
          </a:p>
        </p:txBody>
      </p:sp>
      <p:sp>
        <p:nvSpPr>
          <p:cNvPr id="4" name="3 Marcador de fecha"/>
          <p:cNvSpPr>
            <a:spLocks noGrp="1"/>
          </p:cNvSpPr>
          <p:nvPr>
            <p:ph type="dt" sz="half" idx="14"/>
          </p:nvPr>
        </p:nvSpPr>
        <p:spPr/>
        <p:txBody>
          <a:bodyPr/>
          <a:lstStyle/>
          <a:p>
            <a:fld id="{4A0F1CEA-9279-4BF6-AF2E-C8553F268ECF}"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14</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587750" y="381000"/>
            <a:ext cx="1878013" cy="457200"/>
          </a:xfrm>
          <a:prstGeom prst="rect">
            <a:avLst/>
          </a:prstGeom>
          <a:noFill/>
          <a:ln w="9525">
            <a:noFill/>
            <a:miter lim="800000"/>
            <a:headEnd/>
            <a:tailEnd/>
          </a:ln>
        </p:spPr>
        <p:txBody>
          <a:bodyPr wrap="none">
            <a:spAutoFit/>
          </a:bodyPr>
          <a:lstStyle/>
          <a:p>
            <a:r>
              <a:rPr lang="en-US" sz="2400" b="1"/>
              <a:t>Introducción</a:t>
            </a:r>
            <a:endParaRPr lang="es-ES" sz="2400" b="1"/>
          </a:p>
        </p:txBody>
      </p:sp>
      <p:sp>
        <p:nvSpPr>
          <p:cNvPr id="17411" name="Text Box 5"/>
          <p:cNvSpPr txBox="1">
            <a:spLocks noChangeArrowheads="1"/>
          </p:cNvSpPr>
          <p:nvPr/>
        </p:nvSpPr>
        <p:spPr bwMode="auto">
          <a:xfrm>
            <a:off x="1143000" y="1219200"/>
            <a:ext cx="7696200" cy="5346700"/>
          </a:xfrm>
          <a:prstGeom prst="rect">
            <a:avLst/>
          </a:prstGeom>
          <a:noFill/>
          <a:ln w="9525">
            <a:noFill/>
            <a:miter lim="800000"/>
            <a:headEnd/>
            <a:tailEnd/>
          </a:ln>
        </p:spPr>
        <p:txBody>
          <a:bodyPr>
            <a:spAutoFit/>
          </a:bodyPr>
          <a:lstStyle/>
          <a:p>
            <a:pPr>
              <a:spcBef>
                <a:spcPct val="50000"/>
              </a:spcBef>
            </a:pPr>
            <a:r>
              <a:rPr lang="en-US" sz="1800" b="1"/>
              <a:t>Generación de código intermedio</a:t>
            </a:r>
          </a:p>
          <a:p>
            <a:pPr>
              <a:spcBef>
                <a:spcPct val="50000"/>
              </a:spcBef>
            </a:pPr>
            <a:r>
              <a:rPr lang="en-US" sz="1800"/>
              <a:t>Transforma un árbol sintáctico (semántico) en un representación en un lenguaje intermedio, que suele ser código sencillo que después se convertirá en código de máquina.</a:t>
            </a:r>
          </a:p>
          <a:p>
            <a:pPr>
              <a:spcBef>
                <a:spcPct val="50000"/>
              </a:spcBef>
            </a:pPr>
            <a:r>
              <a:rPr lang="en-US" sz="1800"/>
              <a:t>Propiedades de la representación intermedia:</a:t>
            </a:r>
          </a:p>
          <a:p>
            <a:pPr lvl="1">
              <a:spcBef>
                <a:spcPct val="50000"/>
              </a:spcBef>
              <a:buFontTx/>
              <a:buChar char="•"/>
            </a:pPr>
            <a:r>
              <a:rPr lang="en-US" sz="1800"/>
              <a:t>Debe ser fácil de producir</a:t>
            </a:r>
          </a:p>
          <a:p>
            <a:pPr lvl="1">
              <a:spcBef>
                <a:spcPct val="50000"/>
              </a:spcBef>
              <a:buFontTx/>
              <a:buChar char="•"/>
            </a:pPr>
            <a:r>
              <a:rPr lang="en-US" sz="1800"/>
              <a:t>Debe ser fácil de traducir al programa objeto</a:t>
            </a:r>
          </a:p>
          <a:p>
            <a:r>
              <a:rPr lang="en-US" sz="1800"/>
              <a:t>Un formato de código intermedio es el </a:t>
            </a:r>
            <a:r>
              <a:rPr lang="en-US" sz="1800" b="1"/>
              <a:t>código de tres direcciones</a:t>
            </a:r>
            <a:r>
              <a:rPr lang="en-US" sz="1800"/>
              <a:t>.</a:t>
            </a:r>
          </a:p>
          <a:p>
            <a:r>
              <a:rPr lang="en-US" sz="1800"/>
              <a:t>Forma:	</a:t>
            </a:r>
            <a:r>
              <a:rPr lang="en-US" sz="1800" i="1"/>
              <a:t>A:= B op C</a:t>
            </a:r>
            <a:r>
              <a:rPr lang="en-US" sz="1800"/>
              <a:t>, donde </a:t>
            </a:r>
            <a:r>
              <a:rPr lang="en-US" sz="1800" i="1"/>
              <a:t>A,B,C</a:t>
            </a:r>
            <a:r>
              <a:rPr lang="en-US" sz="1800"/>
              <a:t> son operandos y </a:t>
            </a:r>
            <a:r>
              <a:rPr lang="en-US" sz="1800" i="1"/>
              <a:t>op</a:t>
            </a:r>
            <a:r>
              <a:rPr lang="en-US" sz="1800"/>
              <a:t> es un operador binario</a:t>
            </a:r>
          </a:p>
          <a:p>
            <a:r>
              <a:rPr lang="en-US" sz="1800"/>
              <a:t>Se permiten condicionales simples simples y saltos.</a:t>
            </a:r>
          </a:p>
          <a:p>
            <a:r>
              <a:rPr lang="en-US" sz="1600"/>
              <a:t>P/E  </a:t>
            </a:r>
          </a:p>
          <a:p>
            <a:r>
              <a:rPr lang="en-US" sz="1600"/>
              <a:t>	</a:t>
            </a:r>
            <a:r>
              <a:rPr lang="en-US" sz="1600" b="1"/>
              <a:t>while (a &gt;0) and (b&lt;(a*4-5)) do a:=b*a-10;</a:t>
            </a:r>
          </a:p>
          <a:p>
            <a:pPr lvl="1"/>
            <a:r>
              <a:rPr lang="en-US" sz="1600"/>
              <a:t>L1: if (a&gt;0) goto L2		L4: t1:=b*a</a:t>
            </a:r>
          </a:p>
          <a:p>
            <a:pPr lvl="1"/>
            <a:r>
              <a:rPr lang="en-US" sz="1600"/>
              <a:t>      goto L3			       t2:=t1-10</a:t>
            </a:r>
          </a:p>
          <a:p>
            <a:pPr lvl="1"/>
            <a:r>
              <a:rPr lang="en-US" sz="1600"/>
              <a:t>L2: t1:=a*4			       a:=t2</a:t>
            </a:r>
          </a:p>
          <a:p>
            <a:pPr lvl="1"/>
            <a:r>
              <a:rPr lang="en-US" sz="1600"/>
              <a:t>       t2:=t1-5			       goto L1	</a:t>
            </a:r>
          </a:p>
          <a:p>
            <a:pPr lvl="1"/>
            <a:r>
              <a:rPr lang="en-US" sz="1600"/>
              <a:t>       if (b &lt; t2) goto L4		L3: …….</a:t>
            </a:r>
          </a:p>
          <a:p>
            <a:r>
              <a:rPr lang="en-US" sz="1600"/>
              <a:t>       goto L3</a:t>
            </a:r>
            <a:endParaRPr lang="es-ES" sz="1600"/>
          </a:p>
        </p:txBody>
      </p:sp>
      <p:sp>
        <p:nvSpPr>
          <p:cNvPr id="4" name="3 Marcador de fecha"/>
          <p:cNvSpPr>
            <a:spLocks noGrp="1"/>
          </p:cNvSpPr>
          <p:nvPr>
            <p:ph type="dt" sz="half" idx="14"/>
          </p:nvPr>
        </p:nvSpPr>
        <p:spPr/>
        <p:txBody>
          <a:bodyPr/>
          <a:lstStyle/>
          <a:p>
            <a:fld id="{4ACFADCA-4A9E-45D7-B277-2DECFCDA020E}"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15</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3587750" y="381000"/>
            <a:ext cx="1878013" cy="457200"/>
          </a:xfrm>
          <a:prstGeom prst="rect">
            <a:avLst/>
          </a:prstGeom>
          <a:noFill/>
          <a:ln w="9525">
            <a:noFill/>
            <a:miter lim="800000"/>
            <a:headEnd/>
            <a:tailEnd/>
          </a:ln>
        </p:spPr>
        <p:txBody>
          <a:bodyPr wrap="none">
            <a:spAutoFit/>
          </a:bodyPr>
          <a:lstStyle/>
          <a:p>
            <a:r>
              <a:rPr lang="en-US" sz="2400" b="1"/>
              <a:t>Introducción</a:t>
            </a:r>
            <a:endParaRPr lang="es-ES" sz="2400" b="1"/>
          </a:p>
        </p:txBody>
      </p:sp>
      <p:sp>
        <p:nvSpPr>
          <p:cNvPr id="18435" name="Text Box 5"/>
          <p:cNvSpPr txBox="1">
            <a:spLocks noChangeArrowheads="1"/>
          </p:cNvSpPr>
          <p:nvPr/>
        </p:nvSpPr>
        <p:spPr bwMode="auto">
          <a:xfrm>
            <a:off x="1143000" y="1295400"/>
            <a:ext cx="7772400" cy="4859338"/>
          </a:xfrm>
          <a:prstGeom prst="rect">
            <a:avLst/>
          </a:prstGeom>
          <a:noFill/>
          <a:ln w="9525">
            <a:noFill/>
            <a:miter lim="800000"/>
            <a:headEnd/>
            <a:tailEnd/>
          </a:ln>
        </p:spPr>
        <p:txBody>
          <a:bodyPr>
            <a:spAutoFit/>
          </a:bodyPr>
          <a:lstStyle/>
          <a:p>
            <a:pPr>
              <a:spcBef>
                <a:spcPct val="50000"/>
              </a:spcBef>
            </a:pPr>
            <a:r>
              <a:rPr lang="en-US" sz="1800" b="1"/>
              <a:t>Optimización de código</a:t>
            </a:r>
          </a:p>
          <a:p>
            <a:pPr>
              <a:spcBef>
                <a:spcPct val="50000"/>
              </a:spcBef>
            </a:pPr>
            <a:r>
              <a:rPr lang="en-US" sz="1800"/>
              <a:t>Trata de conseguir que el programa objeto sea más rápido en la ejecución y que necesite menos memoria a la hora de ejecutarse.(No todos los compiladores llevan a cabo esta etapa)</a:t>
            </a:r>
          </a:p>
          <a:p>
            <a:pPr>
              <a:spcBef>
                <a:spcPct val="50000"/>
              </a:spcBef>
            </a:pPr>
            <a:r>
              <a:rPr lang="en-US" sz="1800"/>
              <a:t>Posibles optimizaciones locales:</a:t>
            </a:r>
          </a:p>
          <a:p>
            <a:pPr>
              <a:spcBef>
                <a:spcPct val="50000"/>
              </a:spcBef>
              <a:buFontTx/>
              <a:buChar char="•"/>
            </a:pPr>
            <a:r>
              <a:rPr lang="en-US" sz="1800"/>
              <a:t>Cuando hay dos saltos seguidos se puede quedar uno solo</a:t>
            </a:r>
          </a:p>
          <a:p>
            <a:pPr>
              <a:spcBef>
                <a:spcPct val="50000"/>
              </a:spcBef>
            </a:pPr>
            <a:r>
              <a:rPr lang="en-US" sz="1600"/>
              <a:t>P/E El ejemplo anterior quedaría así</a:t>
            </a:r>
            <a:r>
              <a:rPr lang="en-US" sz="1800"/>
              <a:t>:</a:t>
            </a:r>
          </a:p>
          <a:p>
            <a:pPr>
              <a:spcBef>
                <a:spcPct val="50000"/>
              </a:spcBef>
            </a:pPr>
            <a:r>
              <a:rPr lang="en-US" sz="1800"/>
              <a:t>        </a:t>
            </a:r>
            <a:r>
              <a:rPr lang="en-US" sz="1600"/>
              <a:t>L1: if (a&lt;=0) goto L3		 t1:=b*a		</a:t>
            </a:r>
          </a:p>
          <a:p>
            <a:pPr lvl="1"/>
            <a:r>
              <a:rPr lang="en-US" sz="1600"/>
              <a:t>      t1:=a*4			 t2:=t1-10</a:t>
            </a:r>
          </a:p>
          <a:p>
            <a:pPr lvl="1"/>
            <a:r>
              <a:rPr lang="en-US" sz="1600"/>
              <a:t>      t2:=t1-5			 a:=t2 	</a:t>
            </a:r>
          </a:p>
          <a:p>
            <a:pPr lvl="1"/>
            <a:r>
              <a:rPr lang="en-US" sz="1600"/>
              <a:t>      if (b &gt;= t2) goto L3		 goto L1</a:t>
            </a:r>
          </a:p>
          <a:p>
            <a:r>
              <a:rPr lang="en-US" sz="1600"/>
              <a:t>       				 L3: …….</a:t>
            </a:r>
            <a:endParaRPr lang="en-US" sz="1800"/>
          </a:p>
          <a:p>
            <a:pPr>
              <a:spcBef>
                <a:spcPct val="50000"/>
              </a:spcBef>
              <a:buFontTx/>
              <a:buChar char="•"/>
            </a:pPr>
            <a:r>
              <a:rPr lang="en-US" sz="1800"/>
              <a:t>Eliminar expresiones comunes en favor de una sola expresión</a:t>
            </a:r>
          </a:p>
          <a:p>
            <a:r>
              <a:rPr lang="en-US" sz="1600"/>
              <a:t>a:=b+c+d	Quedaría   t1:=b+c		b:=t1+e</a:t>
            </a:r>
          </a:p>
          <a:p>
            <a:r>
              <a:rPr lang="en-US" sz="1600"/>
              <a:t>b:=b+c+e		a:=t1+d</a:t>
            </a:r>
          </a:p>
        </p:txBody>
      </p:sp>
      <p:sp>
        <p:nvSpPr>
          <p:cNvPr id="4" name="3 Marcador de fecha"/>
          <p:cNvSpPr>
            <a:spLocks noGrp="1"/>
          </p:cNvSpPr>
          <p:nvPr>
            <p:ph type="dt" sz="half" idx="14"/>
          </p:nvPr>
        </p:nvSpPr>
        <p:spPr/>
        <p:txBody>
          <a:bodyPr/>
          <a:lstStyle/>
          <a:p>
            <a:fld id="{139BAF03-E5CE-4A8A-91D7-2ADF237F393A}"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16</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3587750" y="381000"/>
            <a:ext cx="1878013" cy="457200"/>
          </a:xfrm>
          <a:prstGeom prst="rect">
            <a:avLst/>
          </a:prstGeom>
          <a:noFill/>
          <a:ln w="9525">
            <a:noFill/>
            <a:miter lim="800000"/>
            <a:headEnd/>
            <a:tailEnd/>
          </a:ln>
        </p:spPr>
        <p:txBody>
          <a:bodyPr wrap="none">
            <a:spAutoFit/>
          </a:bodyPr>
          <a:lstStyle/>
          <a:p>
            <a:r>
              <a:rPr lang="en-US" sz="2400" b="1"/>
              <a:t>Introducción</a:t>
            </a:r>
            <a:endParaRPr lang="es-ES" sz="2400" b="1"/>
          </a:p>
        </p:txBody>
      </p:sp>
      <p:sp>
        <p:nvSpPr>
          <p:cNvPr id="19459" name="Rectangle 6"/>
          <p:cNvSpPr>
            <a:spLocks noChangeArrowheads="1"/>
          </p:cNvSpPr>
          <p:nvPr/>
        </p:nvSpPr>
        <p:spPr bwMode="auto">
          <a:xfrm>
            <a:off x="1143000" y="1143000"/>
            <a:ext cx="7696200" cy="5715000"/>
          </a:xfrm>
          <a:prstGeom prst="rect">
            <a:avLst/>
          </a:prstGeom>
          <a:noFill/>
          <a:ln w="9525">
            <a:noFill/>
            <a:miter lim="800000"/>
            <a:headEnd/>
            <a:tailEnd/>
          </a:ln>
        </p:spPr>
        <p:txBody>
          <a:bodyPr>
            <a:spAutoFit/>
          </a:bodyPr>
          <a:lstStyle/>
          <a:p>
            <a:pPr>
              <a:spcBef>
                <a:spcPct val="50000"/>
              </a:spcBef>
              <a:buFontTx/>
              <a:buChar char="•"/>
            </a:pPr>
            <a:r>
              <a:rPr lang="en-US" sz="1800"/>
              <a:t>Optimización de bucles y lazos (sacar expresiones invariantes)</a:t>
            </a:r>
          </a:p>
          <a:p>
            <a:r>
              <a:rPr lang="en-US" sz="1600"/>
              <a:t>P/E </a:t>
            </a:r>
          </a:p>
          <a:p>
            <a:r>
              <a:rPr lang="en-US" sz="1600"/>
              <a:t>	Repeat		Se saca x:=3</a:t>
            </a:r>
          </a:p>
          <a:p>
            <a:r>
              <a:rPr lang="en-US" sz="1600"/>
              <a:t>	    x:=3;</a:t>
            </a:r>
          </a:p>
          <a:p>
            <a:r>
              <a:rPr lang="en-US" sz="1600"/>
              <a:t>	    y:=y-x*2;</a:t>
            </a:r>
          </a:p>
          <a:p>
            <a:r>
              <a:rPr lang="en-US" sz="1600"/>
              <a:t>	until y&lt;0;</a:t>
            </a:r>
            <a:endParaRPr lang="en-US" sz="1800"/>
          </a:p>
          <a:p>
            <a:pPr>
              <a:spcBef>
                <a:spcPct val="50000"/>
              </a:spcBef>
            </a:pPr>
            <a:r>
              <a:rPr lang="en-US" sz="1800" b="1"/>
              <a:t>Generación de código</a:t>
            </a:r>
          </a:p>
          <a:p>
            <a:pPr>
              <a:spcBef>
                <a:spcPct val="50000"/>
              </a:spcBef>
            </a:pPr>
            <a:r>
              <a:rPr lang="en-US" sz="1800"/>
              <a:t>Es la fase final de un compilador y consiste en generar código relocalizable o en ensamblador</a:t>
            </a:r>
          </a:p>
          <a:p>
            <a:pPr>
              <a:spcBef>
                <a:spcPct val="50000"/>
              </a:spcBef>
            </a:pPr>
            <a:r>
              <a:rPr lang="en-US" sz="1800" b="1"/>
              <a:t>Tabla de símbolos</a:t>
            </a:r>
          </a:p>
          <a:p>
            <a:pPr>
              <a:spcBef>
                <a:spcPct val="50000"/>
              </a:spcBef>
            </a:pPr>
            <a:r>
              <a:rPr lang="en-US" sz="1800"/>
              <a:t>En esta estructura se almacena información como: variables, etiquetas, tipos, etc.</a:t>
            </a:r>
          </a:p>
          <a:p>
            <a:pPr>
              <a:spcBef>
                <a:spcPct val="50000"/>
              </a:spcBef>
            </a:pPr>
            <a:r>
              <a:rPr lang="en-US" sz="1800"/>
              <a:t>Los accesos a la tabla deben ser lo más rápido posibles</a:t>
            </a:r>
          </a:p>
          <a:p>
            <a:pPr>
              <a:spcBef>
                <a:spcPct val="50000"/>
              </a:spcBef>
            </a:pPr>
            <a:r>
              <a:rPr lang="en-US" sz="1800" b="1"/>
              <a:t>Manejo de errores</a:t>
            </a:r>
          </a:p>
          <a:p>
            <a:pPr>
              <a:spcBef>
                <a:spcPct val="50000"/>
              </a:spcBef>
            </a:pPr>
            <a:r>
              <a:rPr lang="en-US" sz="1800"/>
              <a:t>Es una de las misiones más importantes del compilador. Se utiliza más en el análisis pero los errores pueden darse en cualquier fase. El manejo de errores es una tarea difícil por dos motivos:</a:t>
            </a:r>
          </a:p>
          <a:p>
            <a:pPr>
              <a:spcBef>
                <a:spcPct val="50000"/>
              </a:spcBef>
            </a:pPr>
            <a:endParaRPr lang="es-ES" sz="1800"/>
          </a:p>
        </p:txBody>
      </p:sp>
      <p:sp>
        <p:nvSpPr>
          <p:cNvPr id="4" name="3 Marcador de fecha"/>
          <p:cNvSpPr>
            <a:spLocks noGrp="1"/>
          </p:cNvSpPr>
          <p:nvPr>
            <p:ph type="dt" sz="half" idx="14"/>
          </p:nvPr>
        </p:nvSpPr>
        <p:spPr/>
        <p:txBody>
          <a:bodyPr/>
          <a:lstStyle/>
          <a:p>
            <a:fld id="{8409F642-3AE6-47D2-8998-A7AD7C6461CA}"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17</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87750" y="381000"/>
            <a:ext cx="1878013" cy="457200"/>
          </a:xfrm>
          <a:prstGeom prst="rect">
            <a:avLst/>
          </a:prstGeom>
          <a:noFill/>
          <a:ln w="9525">
            <a:noFill/>
            <a:miter lim="800000"/>
            <a:headEnd/>
            <a:tailEnd/>
          </a:ln>
        </p:spPr>
        <p:txBody>
          <a:bodyPr wrap="none">
            <a:spAutoFit/>
          </a:bodyPr>
          <a:lstStyle/>
          <a:p>
            <a:r>
              <a:rPr lang="en-US" sz="2400" b="1"/>
              <a:t>Introducción</a:t>
            </a:r>
            <a:endParaRPr lang="es-ES" sz="2400" b="1"/>
          </a:p>
        </p:txBody>
      </p:sp>
      <p:sp>
        <p:nvSpPr>
          <p:cNvPr id="20483" name="Text Box 5"/>
          <p:cNvSpPr txBox="1">
            <a:spLocks noChangeArrowheads="1"/>
          </p:cNvSpPr>
          <p:nvPr/>
        </p:nvSpPr>
        <p:spPr bwMode="auto">
          <a:xfrm>
            <a:off x="1143000" y="1295400"/>
            <a:ext cx="7772400" cy="2566988"/>
          </a:xfrm>
          <a:prstGeom prst="rect">
            <a:avLst/>
          </a:prstGeom>
          <a:noFill/>
          <a:ln w="9525">
            <a:noFill/>
            <a:miter lim="800000"/>
            <a:headEnd/>
            <a:tailEnd/>
          </a:ln>
        </p:spPr>
        <p:txBody>
          <a:bodyPr>
            <a:spAutoFit/>
          </a:bodyPr>
          <a:lstStyle/>
          <a:p>
            <a:pPr marL="225425" indent="-225425">
              <a:spcBef>
                <a:spcPct val="50000"/>
              </a:spcBef>
              <a:buFontTx/>
              <a:buAutoNum type="arabicPeriod"/>
            </a:pPr>
            <a:r>
              <a:rPr lang="en-US" sz="1800"/>
              <a:t>A veces algunos errores ocultan otros</a:t>
            </a:r>
          </a:p>
          <a:p>
            <a:pPr marL="225425" indent="-225425">
              <a:spcBef>
                <a:spcPct val="50000"/>
              </a:spcBef>
              <a:buFontTx/>
              <a:buAutoNum type="arabicPeriod"/>
            </a:pPr>
            <a:r>
              <a:rPr lang="en-US" sz="1800"/>
              <a:t>Un error puede provocar una avalancha de errores que se solucionan con el primero</a:t>
            </a:r>
          </a:p>
          <a:p>
            <a:pPr marL="225425" indent="-225425">
              <a:spcBef>
                <a:spcPct val="50000"/>
              </a:spcBef>
            </a:pPr>
            <a:r>
              <a:rPr lang="en-US" sz="1800"/>
              <a:t>Criterios a seguir a la hora de manejar errores</a:t>
            </a:r>
          </a:p>
          <a:p>
            <a:pPr marL="225425" indent="-225425">
              <a:spcBef>
                <a:spcPct val="50000"/>
              </a:spcBef>
              <a:buFontTx/>
              <a:buAutoNum type="arabicPeriod"/>
            </a:pPr>
            <a:r>
              <a:rPr lang="en-US" sz="1800"/>
              <a:t>Pararse al detectar el primer error (conveniente para un compilador interactivo)</a:t>
            </a:r>
          </a:p>
          <a:p>
            <a:pPr marL="225425" indent="-225425">
              <a:spcBef>
                <a:spcPct val="50000"/>
              </a:spcBef>
              <a:buFontTx/>
              <a:buAutoNum type="arabicPeriod"/>
            </a:pPr>
            <a:r>
              <a:rPr lang="en-US" sz="1800"/>
              <a:t>Detectar todos los errores de una pasada (conveniente para un compilador de línea)</a:t>
            </a:r>
            <a:endParaRPr lang="es-ES" sz="1800"/>
          </a:p>
        </p:txBody>
      </p:sp>
      <p:sp>
        <p:nvSpPr>
          <p:cNvPr id="4" name="3 Marcador de fecha"/>
          <p:cNvSpPr>
            <a:spLocks noGrp="1"/>
          </p:cNvSpPr>
          <p:nvPr>
            <p:ph type="dt" sz="half" idx="14"/>
          </p:nvPr>
        </p:nvSpPr>
        <p:spPr/>
        <p:txBody>
          <a:bodyPr/>
          <a:lstStyle/>
          <a:p>
            <a:fld id="{F1BDF2E3-92C6-4489-93E3-A96FC3CB3D84}"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18</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1507" name="Text Box 5"/>
          <p:cNvSpPr txBox="1">
            <a:spLocks noChangeArrowheads="1"/>
          </p:cNvSpPr>
          <p:nvPr/>
        </p:nvSpPr>
        <p:spPr bwMode="auto">
          <a:xfrm>
            <a:off x="1143000" y="1295400"/>
            <a:ext cx="7620000" cy="4522788"/>
          </a:xfrm>
          <a:prstGeom prst="rect">
            <a:avLst/>
          </a:prstGeom>
          <a:noFill/>
          <a:ln w="9525">
            <a:noFill/>
            <a:miter lim="800000"/>
            <a:headEnd/>
            <a:tailEnd/>
          </a:ln>
        </p:spPr>
        <p:txBody>
          <a:bodyPr>
            <a:spAutoFit/>
          </a:bodyPr>
          <a:lstStyle/>
          <a:p>
            <a:pPr>
              <a:spcBef>
                <a:spcPct val="50000"/>
              </a:spcBef>
            </a:pPr>
            <a:r>
              <a:rPr lang="en-US" b="1"/>
              <a:t>El papel del analizador léxico</a:t>
            </a:r>
          </a:p>
          <a:p>
            <a:pPr>
              <a:spcBef>
                <a:spcPct val="50000"/>
              </a:spcBef>
              <a:buFontTx/>
              <a:buChar char="•"/>
            </a:pPr>
            <a:r>
              <a:rPr lang="en-US" sz="1800"/>
              <a:t>Es la primera fase del programa traductor</a:t>
            </a:r>
          </a:p>
          <a:p>
            <a:pPr>
              <a:spcBef>
                <a:spcPct val="50000"/>
              </a:spcBef>
              <a:buFontTx/>
              <a:buChar char="•"/>
            </a:pPr>
            <a:r>
              <a:rPr lang="en-US" sz="1800"/>
              <a:t>Es el único que gestiona el fichero de entrada</a:t>
            </a:r>
          </a:p>
          <a:p>
            <a:pPr>
              <a:spcBef>
                <a:spcPct val="50000"/>
              </a:spcBef>
              <a:buFontTx/>
              <a:buChar char="•"/>
            </a:pPr>
            <a:r>
              <a:rPr lang="en-US" sz="1800"/>
              <a:t>Es el que lee los caracteres del programa fuente y construye símbolos intermedios, los cuales serán la entrada del analizador sintáctico</a:t>
            </a:r>
          </a:p>
          <a:p>
            <a:pPr>
              <a:spcBef>
                <a:spcPct val="50000"/>
              </a:spcBef>
            </a:pPr>
            <a:r>
              <a:rPr lang="en-US" sz="1800"/>
              <a:t>¿Por qué separar el análisis léxico del sintáctico?</a:t>
            </a:r>
          </a:p>
          <a:p>
            <a:pPr>
              <a:spcBef>
                <a:spcPct val="50000"/>
              </a:spcBef>
              <a:buFontTx/>
              <a:buChar char="•"/>
            </a:pPr>
            <a:r>
              <a:rPr lang="en-US" sz="1800"/>
              <a:t>El diseño de las partes posteriores dedicadas al análisis queda simplificada</a:t>
            </a:r>
          </a:p>
          <a:p>
            <a:pPr>
              <a:spcBef>
                <a:spcPct val="50000"/>
              </a:spcBef>
              <a:buFontTx/>
              <a:buChar char="•"/>
            </a:pPr>
            <a:r>
              <a:rPr lang="en-US" sz="1800"/>
              <a:t>Con fases separadas se pueden aplicar técnicas específicas y diferenciadas para cada fase</a:t>
            </a:r>
          </a:p>
          <a:p>
            <a:pPr>
              <a:spcBef>
                <a:spcPct val="50000"/>
              </a:spcBef>
              <a:buFontTx/>
              <a:buChar char="•"/>
            </a:pPr>
            <a:r>
              <a:rPr lang="en-US" sz="1800"/>
              <a:t>Se facilita la portabilidad</a:t>
            </a:r>
          </a:p>
          <a:p>
            <a:pPr>
              <a:spcBef>
                <a:spcPct val="50000"/>
              </a:spcBef>
            </a:pPr>
            <a:r>
              <a:rPr lang="en-US" sz="1800"/>
              <a:t>Los componentes léxicos se especifican mediante expresiones regulares que generan lenguajes regulares más fáciles de reconocer que los LLC</a:t>
            </a:r>
            <a:endParaRPr lang="es-ES" sz="1800"/>
          </a:p>
        </p:txBody>
      </p:sp>
      <p:sp>
        <p:nvSpPr>
          <p:cNvPr id="4" name="3 Marcador de fecha"/>
          <p:cNvSpPr>
            <a:spLocks noGrp="1"/>
          </p:cNvSpPr>
          <p:nvPr>
            <p:ph type="dt" sz="half" idx="14"/>
          </p:nvPr>
        </p:nvSpPr>
        <p:spPr/>
        <p:txBody>
          <a:bodyPr/>
          <a:lstStyle/>
          <a:p>
            <a:fld id="{6BD43B3B-5C32-4CA3-83B2-185AF7DA1F50}"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19</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026"/>
          <p:cNvSpPr txBox="1">
            <a:spLocks noChangeArrowheads="1"/>
          </p:cNvSpPr>
          <p:nvPr/>
        </p:nvSpPr>
        <p:spPr bwMode="auto">
          <a:xfrm>
            <a:off x="285720" y="928670"/>
            <a:ext cx="8215370" cy="5478423"/>
          </a:xfrm>
          <a:prstGeom prst="rect">
            <a:avLst/>
          </a:prstGeom>
          <a:noFill/>
          <a:ln w="9525">
            <a:noFill/>
            <a:miter lim="800000"/>
            <a:headEnd/>
            <a:tailEnd/>
          </a:ln>
        </p:spPr>
        <p:txBody>
          <a:bodyPr wrap="square">
            <a:spAutoFit/>
          </a:bodyPr>
          <a:lstStyle/>
          <a:p>
            <a:pPr marL="112713" indent="-112713">
              <a:spcBef>
                <a:spcPct val="50000"/>
              </a:spcBef>
              <a:buFontTx/>
              <a:buChar char="•"/>
            </a:pPr>
            <a:r>
              <a:rPr lang="en-US" sz="2000" dirty="0" smtClean="0"/>
              <a:t>1946</a:t>
            </a:r>
            <a:r>
              <a:rPr lang="en-US" sz="2000" dirty="0"/>
              <a:t>, se </a:t>
            </a:r>
            <a:r>
              <a:rPr lang="en-US" sz="2000" dirty="0" err="1"/>
              <a:t>desarrolla</a:t>
            </a:r>
            <a:r>
              <a:rPr lang="en-US" sz="2000" dirty="0"/>
              <a:t> el primer </a:t>
            </a:r>
            <a:r>
              <a:rPr lang="en-US" sz="2000" dirty="0" err="1" smtClean="0"/>
              <a:t>computador</a:t>
            </a:r>
            <a:r>
              <a:rPr lang="en-US" sz="2000" dirty="0" smtClean="0"/>
              <a:t>  </a:t>
            </a:r>
            <a:r>
              <a:rPr lang="en-US" sz="2000" dirty="0"/>
              <a:t>digital (</a:t>
            </a:r>
            <a:r>
              <a:rPr lang="en-US" sz="2000" dirty="0" err="1"/>
              <a:t>lenguaje</a:t>
            </a:r>
            <a:r>
              <a:rPr lang="en-US" sz="2000" dirty="0"/>
              <a:t> de </a:t>
            </a:r>
            <a:r>
              <a:rPr lang="en-US" sz="2000" dirty="0" err="1"/>
              <a:t>máquina</a:t>
            </a:r>
            <a:r>
              <a:rPr lang="en-US" sz="2000" dirty="0" smtClean="0"/>
              <a:t>)</a:t>
            </a:r>
          </a:p>
          <a:p>
            <a:pPr marL="112713" indent="-112713">
              <a:spcBef>
                <a:spcPct val="50000"/>
              </a:spcBef>
              <a:buFontTx/>
              <a:buChar char="•"/>
            </a:pPr>
            <a:endParaRPr lang="en-US" sz="2000" dirty="0"/>
          </a:p>
          <a:p>
            <a:pPr marL="112713" indent="-112713">
              <a:spcBef>
                <a:spcPct val="50000"/>
              </a:spcBef>
              <a:buFontTx/>
              <a:buChar char="•"/>
            </a:pPr>
            <a:r>
              <a:rPr lang="en-US" sz="2000" dirty="0" smtClean="0"/>
              <a:t>1950, John Backus  </a:t>
            </a:r>
            <a:r>
              <a:rPr lang="en-US" sz="2000" dirty="0" err="1" smtClean="0"/>
              <a:t>investiga</a:t>
            </a:r>
            <a:r>
              <a:rPr lang="en-US" sz="2000" dirty="0" smtClean="0"/>
              <a:t> un </a:t>
            </a:r>
            <a:r>
              <a:rPr lang="en-US" sz="2000" dirty="0" err="1" smtClean="0"/>
              <a:t>lenguaje</a:t>
            </a:r>
            <a:r>
              <a:rPr lang="en-US" sz="2000" dirty="0" smtClean="0"/>
              <a:t> </a:t>
            </a:r>
            <a:r>
              <a:rPr lang="en-US" sz="2000" dirty="0" err="1" smtClean="0"/>
              <a:t>algebraico</a:t>
            </a:r>
            <a:endParaRPr lang="en-US" sz="2000" dirty="0" smtClean="0"/>
          </a:p>
          <a:p>
            <a:pPr marL="112713" indent="-112713">
              <a:spcBef>
                <a:spcPct val="50000"/>
              </a:spcBef>
              <a:buFontTx/>
              <a:buChar char="•"/>
            </a:pPr>
            <a:endParaRPr lang="en-US" sz="2000" dirty="0" smtClean="0"/>
          </a:p>
          <a:p>
            <a:pPr marL="112713" indent="-112713">
              <a:spcBef>
                <a:spcPct val="50000"/>
              </a:spcBef>
              <a:buFontTx/>
              <a:buChar char="•"/>
            </a:pPr>
            <a:r>
              <a:rPr lang="en-US" sz="2000" dirty="0" smtClean="0"/>
              <a:t>1954</a:t>
            </a:r>
            <a:r>
              <a:rPr lang="en-US" sz="2000" dirty="0"/>
              <a:t>, se </a:t>
            </a:r>
            <a:r>
              <a:rPr lang="en-US" sz="2000" dirty="0" err="1"/>
              <a:t>comienza</a:t>
            </a:r>
            <a:r>
              <a:rPr lang="en-US" sz="2000" dirty="0"/>
              <a:t> a </a:t>
            </a:r>
            <a:r>
              <a:rPr lang="en-US" sz="2000" dirty="0" err="1"/>
              <a:t>desarrollar</a:t>
            </a:r>
            <a:r>
              <a:rPr lang="en-US" sz="2000" dirty="0"/>
              <a:t> </a:t>
            </a:r>
            <a:r>
              <a:rPr lang="en-US" sz="2000" dirty="0" smtClean="0"/>
              <a:t>FORTRAN</a:t>
            </a:r>
          </a:p>
          <a:p>
            <a:pPr marL="112713" indent="-112713">
              <a:spcBef>
                <a:spcPct val="50000"/>
              </a:spcBef>
              <a:buFontTx/>
              <a:buChar char="•"/>
            </a:pPr>
            <a:endParaRPr lang="en-US" sz="2000" dirty="0"/>
          </a:p>
          <a:p>
            <a:pPr marL="112713" indent="-112713">
              <a:spcBef>
                <a:spcPct val="50000"/>
              </a:spcBef>
              <a:buFontTx/>
              <a:buChar char="•"/>
            </a:pPr>
            <a:r>
              <a:rPr lang="en-US" sz="2000" dirty="0"/>
              <a:t>1957, FORTRAN se </a:t>
            </a:r>
            <a:r>
              <a:rPr lang="en-US" sz="2000" dirty="0" err="1"/>
              <a:t>utiliza</a:t>
            </a:r>
            <a:r>
              <a:rPr lang="en-US" sz="2000" dirty="0"/>
              <a:t> en la IBM </a:t>
            </a:r>
            <a:r>
              <a:rPr lang="en-US" sz="2000" dirty="0" err="1"/>
              <a:t>modelo</a:t>
            </a:r>
            <a:r>
              <a:rPr lang="en-US" sz="2000" dirty="0"/>
              <a:t> </a:t>
            </a:r>
            <a:r>
              <a:rPr lang="en-US" sz="2000" dirty="0" smtClean="0"/>
              <a:t>704 y surge </a:t>
            </a:r>
            <a:r>
              <a:rPr lang="en-US" sz="2000" dirty="0"/>
              <a:t>el </a:t>
            </a:r>
            <a:r>
              <a:rPr lang="en-US" sz="2000" dirty="0" err="1"/>
              <a:t>concepto</a:t>
            </a:r>
            <a:r>
              <a:rPr lang="en-US" sz="2000" dirty="0"/>
              <a:t> </a:t>
            </a:r>
            <a:r>
              <a:rPr lang="en-US" sz="2000" dirty="0" err="1" smtClean="0"/>
              <a:t>traductor</a:t>
            </a:r>
            <a:endParaRPr lang="en-US" sz="2000" dirty="0" smtClean="0"/>
          </a:p>
          <a:p>
            <a:pPr marL="112713" indent="-112713">
              <a:spcBef>
                <a:spcPct val="50000"/>
              </a:spcBef>
              <a:buFontTx/>
              <a:buChar char="•"/>
            </a:pPr>
            <a:endParaRPr lang="en-US" sz="2000" dirty="0"/>
          </a:p>
          <a:p>
            <a:pPr marL="112713" indent="-112713">
              <a:spcBef>
                <a:spcPct val="50000"/>
              </a:spcBef>
              <a:buFontTx/>
              <a:buChar char="•"/>
            </a:pPr>
            <a:r>
              <a:rPr lang="en-US" sz="2000" dirty="0"/>
              <a:t>El primer </a:t>
            </a:r>
            <a:r>
              <a:rPr lang="en-US" sz="2000" dirty="0" err="1"/>
              <a:t>compilador</a:t>
            </a:r>
            <a:r>
              <a:rPr lang="en-US" sz="2000" dirty="0"/>
              <a:t> de FORTRAN </a:t>
            </a:r>
            <a:r>
              <a:rPr lang="en-US" sz="2000" dirty="0" err="1"/>
              <a:t>tardó</a:t>
            </a:r>
            <a:r>
              <a:rPr lang="en-US" sz="2000" dirty="0"/>
              <a:t> 18 </a:t>
            </a:r>
            <a:r>
              <a:rPr lang="en-US" sz="2000" dirty="0" err="1"/>
              <a:t>años</a:t>
            </a:r>
            <a:r>
              <a:rPr lang="en-US" sz="2000" dirty="0"/>
              <a:t>-persona en </a:t>
            </a:r>
            <a:r>
              <a:rPr lang="en-US" sz="2000" dirty="0" err="1"/>
              <a:t>realizarse</a:t>
            </a:r>
            <a:endParaRPr lang="en-US" sz="2000" dirty="0"/>
          </a:p>
          <a:p>
            <a:pPr marL="112713" indent="-112713">
              <a:spcBef>
                <a:spcPct val="50000"/>
              </a:spcBef>
              <a:buFontTx/>
              <a:buChar char="•"/>
            </a:pPr>
            <a:r>
              <a:rPr lang="en-US" sz="2000" dirty="0" smtClean="0"/>
              <a:t>1969</a:t>
            </a:r>
            <a:r>
              <a:rPr lang="en-US" sz="2000" dirty="0"/>
              <a:t>, </a:t>
            </a:r>
            <a:r>
              <a:rPr lang="en-US" sz="2000" dirty="0" err="1"/>
              <a:t>aparece</a:t>
            </a:r>
            <a:r>
              <a:rPr lang="en-US" sz="2000" dirty="0"/>
              <a:t> </a:t>
            </a:r>
            <a:r>
              <a:rPr lang="en-US" sz="2000" dirty="0" err="1"/>
              <a:t>Algol</a:t>
            </a:r>
            <a:r>
              <a:rPr lang="en-US" sz="2000" dirty="0"/>
              <a:t> 60 </a:t>
            </a:r>
            <a:r>
              <a:rPr lang="en-US" sz="2000" dirty="0" smtClean="0"/>
              <a:t> y  </a:t>
            </a:r>
            <a:r>
              <a:rPr lang="en-US" sz="2000" dirty="0"/>
              <a:t>la </a:t>
            </a:r>
            <a:r>
              <a:rPr lang="en-US" sz="2000" dirty="0" err="1" smtClean="0"/>
              <a:t>técnica</a:t>
            </a:r>
            <a:r>
              <a:rPr lang="en-US" sz="2000" dirty="0" smtClean="0"/>
              <a:t> </a:t>
            </a:r>
            <a:r>
              <a:rPr lang="en-US" sz="2000" dirty="0"/>
              <a:t>de los </a:t>
            </a:r>
            <a:r>
              <a:rPr lang="en-US" sz="2000" dirty="0" err="1"/>
              <a:t>compiladores</a:t>
            </a:r>
            <a:r>
              <a:rPr lang="en-US" sz="2000" dirty="0"/>
              <a:t> </a:t>
            </a:r>
            <a:r>
              <a:rPr lang="en-US" sz="2000" dirty="0" err="1" smtClean="0"/>
              <a:t>avanza</a:t>
            </a:r>
            <a:endParaRPr lang="es-ES" sz="1600" dirty="0"/>
          </a:p>
        </p:txBody>
      </p:sp>
      <p:sp>
        <p:nvSpPr>
          <p:cNvPr id="4099" name="Text Box 1028"/>
          <p:cNvSpPr txBox="1">
            <a:spLocks noChangeArrowheads="1"/>
          </p:cNvSpPr>
          <p:nvPr/>
        </p:nvSpPr>
        <p:spPr bwMode="auto">
          <a:xfrm>
            <a:off x="1643042" y="285729"/>
            <a:ext cx="5500726" cy="830997"/>
          </a:xfrm>
          <a:prstGeom prst="rect">
            <a:avLst/>
          </a:prstGeom>
          <a:noFill/>
          <a:ln w="9525">
            <a:noFill/>
            <a:miter lim="800000"/>
            <a:headEnd/>
            <a:tailEnd/>
          </a:ln>
        </p:spPr>
        <p:txBody>
          <a:bodyPr wrap="square">
            <a:spAutoFit/>
          </a:bodyPr>
          <a:lstStyle/>
          <a:p>
            <a:r>
              <a:rPr lang="en-US" sz="2400" b="1" dirty="0" err="1" smtClean="0"/>
              <a:t>Historia</a:t>
            </a:r>
            <a:r>
              <a:rPr lang="en-US" sz="2400" b="1" dirty="0" smtClean="0"/>
              <a:t> de los </a:t>
            </a:r>
            <a:r>
              <a:rPr lang="en-US" sz="2400" b="1" dirty="0" err="1" smtClean="0"/>
              <a:t>compiladores</a:t>
            </a:r>
            <a:endParaRPr lang="en-US" sz="2400" b="1" dirty="0" smtClean="0"/>
          </a:p>
          <a:p>
            <a:endParaRPr lang="es-ES" sz="2400" b="1" dirty="0"/>
          </a:p>
        </p:txBody>
      </p:sp>
      <p:sp>
        <p:nvSpPr>
          <p:cNvPr id="4" name="3 Marcador de fecha"/>
          <p:cNvSpPr>
            <a:spLocks noGrp="1"/>
          </p:cNvSpPr>
          <p:nvPr>
            <p:ph type="dt" sz="half" idx="10"/>
          </p:nvPr>
        </p:nvSpPr>
        <p:spPr/>
        <p:txBody>
          <a:bodyPr/>
          <a:lstStyle/>
          <a:p>
            <a:fld id="{A086BBC9-591A-4F57-97B3-496443EC2828}" type="datetime1">
              <a:rPr lang="es-ES" smtClean="0"/>
              <a:t>16/10/2013</a:t>
            </a:fld>
            <a:endParaRPr lang="es-ES"/>
          </a:p>
        </p:txBody>
      </p:sp>
      <p:sp>
        <p:nvSpPr>
          <p:cNvPr id="5" name="4 Marcador de número de diapositiva"/>
          <p:cNvSpPr>
            <a:spLocks noGrp="1"/>
          </p:cNvSpPr>
          <p:nvPr>
            <p:ph type="sldNum" sz="quarter" idx="12"/>
          </p:nvPr>
        </p:nvSpPr>
        <p:spPr/>
        <p:txBody>
          <a:bodyPr/>
          <a:lstStyle/>
          <a:p>
            <a:fld id="{7C5B789A-101F-4B80-8F92-8EE68ABBE870}" type="slidenum">
              <a:rPr lang="es-ES" smtClean="0"/>
              <a:t>2</a:t>
            </a:fld>
            <a:endParaRPr lang="es-ES"/>
          </a:p>
        </p:txBody>
      </p:sp>
      <p:sp>
        <p:nvSpPr>
          <p:cNvPr id="6" name="5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2531" name="Text Box 5"/>
          <p:cNvSpPr txBox="1">
            <a:spLocks noChangeArrowheads="1"/>
          </p:cNvSpPr>
          <p:nvPr/>
        </p:nvSpPr>
        <p:spPr bwMode="auto">
          <a:xfrm>
            <a:off x="1143000" y="1295400"/>
            <a:ext cx="7620000" cy="4935538"/>
          </a:xfrm>
          <a:prstGeom prst="rect">
            <a:avLst/>
          </a:prstGeom>
          <a:noFill/>
          <a:ln w="9525">
            <a:noFill/>
            <a:miter lim="800000"/>
            <a:headEnd/>
            <a:tailEnd/>
          </a:ln>
        </p:spPr>
        <p:txBody>
          <a:bodyPr>
            <a:spAutoFit/>
          </a:bodyPr>
          <a:lstStyle/>
          <a:p>
            <a:pPr>
              <a:spcBef>
                <a:spcPct val="50000"/>
              </a:spcBef>
            </a:pPr>
            <a:r>
              <a:rPr lang="en-US" b="1"/>
              <a:t>Errores Léxicos</a:t>
            </a:r>
          </a:p>
          <a:p>
            <a:pPr>
              <a:spcBef>
                <a:spcPct val="50000"/>
              </a:spcBef>
            </a:pPr>
            <a:r>
              <a:rPr lang="en-US" sz="1800"/>
              <a:t>El analizador léxico típicamente detecta los siguientes errores:</a:t>
            </a:r>
          </a:p>
          <a:p>
            <a:pPr>
              <a:spcBef>
                <a:spcPct val="50000"/>
              </a:spcBef>
              <a:buFontTx/>
              <a:buChar char="•"/>
            </a:pPr>
            <a:r>
              <a:rPr lang="en-US" sz="1800"/>
              <a:t>El utilizar caracteres que no pertenecen al alfabeto del lenguaje</a:t>
            </a:r>
          </a:p>
          <a:p>
            <a:pPr>
              <a:spcBef>
                <a:spcPct val="50000"/>
              </a:spcBef>
              <a:buFontTx/>
              <a:buChar char="•"/>
            </a:pPr>
            <a:r>
              <a:rPr lang="en-US" sz="1800"/>
              <a:t>Encontrar una cadena que no coincide con ninguno de los patrones de los tokens posibles</a:t>
            </a:r>
          </a:p>
          <a:p>
            <a:pPr>
              <a:spcBef>
                <a:spcPct val="50000"/>
              </a:spcBef>
            </a:pPr>
            <a:r>
              <a:rPr lang="en-US" sz="1800"/>
              <a:t>Posibles acciones que el analizador léxico puede llevar a cabo para recuperarse de los errores</a:t>
            </a:r>
          </a:p>
          <a:p>
            <a:pPr>
              <a:spcBef>
                <a:spcPct val="50000"/>
              </a:spcBef>
              <a:buFontTx/>
              <a:buChar char="•"/>
            </a:pPr>
            <a:r>
              <a:rPr lang="en-US" sz="1800"/>
              <a:t>Ignorar los caracteres no válidos hasta formar un token según los patrones dados</a:t>
            </a:r>
          </a:p>
          <a:p>
            <a:pPr>
              <a:spcBef>
                <a:spcPct val="50000"/>
              </a:spcBef>
              <a:buFontTx/>
              <a:buChar char="•"/>
            </a:pPr>
            <a:r>
              <a:rPr lang="en-US" sz="1800"/>
              <a:t>Borrar los caracteres extraños</a:t>
            </a:r>
          </a:p>
          <a:p>
            <a:pPr>
              <a:spcBef>
                <a:spcPct val="50000"/>
              </a:spcBef>
              <a:buFontTx/>
              <a:buChar char="•"/>
            </a:pPr>
            <a:r>
              <a:rPr lang="en-US" sz="1800"/>
              <a:t>Insertar un caracter que pudiera faltar</a:t>
            </a:r>
          </a:p>
          <a:p>
            <a:pPr>
              <a:spcBef>
                <a:spcPct val="50000"/>
              </a:spcBef>
              <a:buFontTx/>
              <a:buChar char="•"/>
            </a:pPr>
            <a:r>
              <a:rPr lang="en-US" sz="1800"/>
              <a:t>Reemplazar un caracter presuntamente incorrecto por uno correcto</a:t>
            </a:r>
          </a:p>
          <a:p>
            <a:pPr>
              <a:spcBef>
                <a:spcPct val="50000"/>
              </a:spcBef>
              <a:buFontTx/>
              <a:buChar char="•"/>
            </a:pPr>
            <a:r>
              <a:rPr lang="en-US" sz="1800"/>
              <a:t>Conmutar las posiciones de dos caracteres adyacentes</a:t>
            </a:r>
            <a:endParaRPr lang="es-ES" sz="1800"/>
          </a:p>
        </p:txBody>
      </p:sp>
      <p:sp>
        <p:nvSpPr>
          <p:cNvPr id="4" name="3 Marcador de fecha"/>
          <p:cNvSpPr>
            <a:spLocks noGrp="1"/>
          </p:cNvSpPr>
          <p:nvPr>
            <p:ph type="dt" sz="half" idx="14"/>
          </p:nvPr>
        </p:nvSpPr>
        <p:spPr/>
        <p:txBody>
          <a:bodyPr/>
          <a:lstStyle/>
          <a:p>
            <a:fld id="{7EA36521-F4F8-4AE4-B14C-0C985B430982}"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20</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3555" name="Text Box 5"/>
          <p:cNvSpPr txBox="1">
            <a:spLocks noChangeArrowheads="1"/>
          </p:cNvSpPr>
          <p:nvPr/>
        </p:nvSpPr>
        <p:spPr bwMode="auto">
          <a:xfrm>
            <a:off x="1143000" y="1295400"/>
            <a:ext cx="7772400" cy="1403350"/>
          </a:xfrm>
          <a:prstGeom prst="rect">
            <a:avLst/>
          </a:prstGeom>
          <a:noFill/>
          <a:ln w="9525">
            <a:noFill/>
            <a:miter lim="800000"/>
            <a:headEnd/>
            <a:tailEnd/>
          </a:ln>
        </p:spPr>
        <p:txBody>
          <a:bodyPr>
            <a:spAutoFit/>
          </a:bodyPr>
          <a:lstStyle/>
          <a:p>
            <a:pPr>
              <a:spcBef>
                <a:spcPct val="50000"/>
              </a:spcBef>
            </a:pPr>
            <a:r>
              <a:rPr lang="en-US" b="1"/>
              <a:t>Funcionamiento del analizador léxico</a:t>
            </a:r>
          </a:p>
          <a:p>
            <a:pPr>
              <a:spcBef>
                <a:spcPct val="50000"/>
              </a:spcBef>
            </a:pPr>
            <a:r>
              <a:rPr lang="en-US"/>
              <a:t>Su principal función e</a:t>
            </a:r>
            <a:r>
              <a:rPr lang="en-US" sz="1800"/>
              <a:t>s procesar la cadena de caracteres y devolver pares (token, lexema). Generalmente debe funcionar como una subrutina del analizador sintáctico.</a:t>
            </a:r>
            <a:endParaRPr lang="es-ES" sz="1800"/>
          </a:p>
        </p:txBody>
      </p:sp>
      <p:sp>
        <p:nvSpPr>
          <p:cNvPr id="23556" name="Text Box 6"/>
          <p:cNvSpPr txBox="1">
            <a:spLocks noChangeArrowheads="1"/>
          </p:cNvSpPr>
          <p:nvPr/>
        </p:nvSpPr>
        <p:spPr bwMode="auto">
          <a:xfrm>
            <a:off x="5410200" y="2743200"/>
            <a:ext cx="1219200" cy="590550"/>
          </a:xfrm>
          <a:prstGeom prst="rect">
            <a:avLst/>
          </a:prstGeom>
          <a:noFill/>
          <a:ln w="9525">
            <a:solidFill>
              <a:schemeClr val="tx1"/>
            </a:solidFill>
            <a:miter lim="800000"/>
            <a:headEnd/>
            <a:tailEnd/>
          </a:ln>
        </p:spPr>
        <p:txBody>
          <a:bodyPr>
            <a:spAutoFit/>
          </a:bodyPr>
          <a:lstStyle/>
          <a:p>
            <a:pPr algn="ctr">
              <a:spcBef>
                <a:spcPct val="50000"/>
              </a:spcBef>
            </a:pPr>
            <a:r>
              <a:rPr lang="en-US" sz="1600"/>
              <a:t>Analizador sintáctico</a:t>
            </a:r>
            <a:endParaRPr lang="es-ES" sz="1600"/>
          </a:p>
        </p:txBody>
      </p:sp>
      <p:sp>
        <p:nvSpPr>
          <p:cNvPr id="23557" name="Text Box 7"/>
          <p:cNvSpPr txBox="1">
            <a:spLocks noChangeArrowheads="1"/>
          </p:cNvSpPr>
          <p:nvPr/>
        </p:nvSpPr>
        <p:spPr bwMode="auto">
          <a:xfrm>
            <a:off x="3124200" y="2743200"/>
            <a:ext cx="1219200" cy="590550"/>
          </a:xfrm>
          <a:prstGeom prst="rect">
            <a:avLst/>
          </a:prstGeom>
          <a:noFill/>
          <a:ln w="9525">
            <a:solidFill>
              <a:schemeClr val="tx1"/>
            </a:solidFill>
            <a:miter lim="800000"/>
            <a:headEnd/>
            <a:tailEnd/>
          </a:ln>
        </p:spPr>
        <p:txBody>
          <a:bodyPr>
            <a:spAutoFit/>
          </a:bodyPr>
          <a:lstStyle/>
          <a:p>
            <a:pPr algn="ctr">
              <a:spcBef>
                <a:spcPct val="50000"/>
              </a:spcBef>
            </a:pPr>
            <a:r>
              <a:rPr lang="en-US" sz="1600"/>
              <a:t>Analizador léxico</a:t>
            </a:r>
            <a:endParaRPr lang="es-ES" sz="1600"/>
          </a:p>
        </p:txBody>
      </p:sp>
      <p:sp>
        <p:nvSpPr>
          <p:cNvPr id="23558" name="Text Box 8"/>
          <p:cNvSpPr txBox="1">
            <a:spLocks noChangeArrowheads="1"/>
          </p:cNvSpPr>
          <p:nvPr/>
        </p:nvSpPr>
        <p:spPr bwMode="auto">
          <a:xfrm>
            <a:off x="4191000" y="3524250"/>
            <a:ext cx="1219200" cy="590550"/>
          </a:xfrm>
          <a:prstGeom prst="rect">
            <a:avLst/>
          </a:prstGeom>
          <a:noFill/>
          <a:ln w="9525">
            <a:solidFill>
              <a:schemeClr val="tx1"/>
            </a:solidFill>
            <a:miter lim="800000"/>
            <a:headEnd/>
            <a:tailEnd/>
          </a:ln>
        </p:spPr>
        <p:txBody>
          <a:bodyPr>
            <a:spAutoFit/>
          </a:bodyPr>
          <a:lstStyle/>
          <a:p>
            <a:pPr algn="ctr">
              <a:spcBef>
                <a:spcPct val="50000"/>
              </a:spcBef>
            </a:pPr>
            <a:r>
              <a:rPr lang="en-US" sz="1600"/>
              <a:t>Tabla de símbolos</a:t>
            </a:r>
            <a:endParaRPr lang="es-ES" sz="1600"/>
          </a:p>
        </p:txBody>
      </p:sp>
      <p:sp>
        <p:nvSpPr>
          <p:cNvPr id="23559" name="Text Box 9"/>
          <p:cNvSpPr txBox="1">
            <a:spLocks noChangeArrowheads="1"/>
          </p:cNvSpPr>
          <p:nvPr/>
        </p:nvSpPr>
        <p:spPr bwMode="auto">
          <a:xfrm>
            <a:off x="1676400" y="2743200"/>
            <a:ext cx="1219200" cy="581025"/>
          </a:xfrm>
          <a:prstGeom prst="rect">
            <a:avLst/>
          </a:prstGeom>
          <a:noFill/>
          <a:ln w="9525">
            <a:noFill/>
            <a:miter lim="800000"/>
            <a:headEnd/>
            <a:tailEnd/>
          </a:ln>
        </p:spPr>
        <p:txBody>
          <a:bodyPr>
            <a:spAutoFit/>
          </a:bodyPr>
          <a:lstStyle/>
          <a:p>
            <a:pPr algn="ctr">
              <a:spcBef>
                <a:spcPct val="50000"/>
              </a:spcBef>
            </a:pPr>
            <a:r>
              <a:rPr lang="en-US" sz="1600"/>
              <a:t>Programa fuente</a:t>
            </a:r>
            <a:endParaRPr lang="es-ES" sz="1600"/>
          </a:p>
        </p:txBody>
      </p:sp>
      <p:sp>
        <p:nvSpPr>
          <p:cNvPr id="23560" name="Text Box 10"/>
          <p:cNvSpPr txBox="1">
            <a:spLocks noChangeArrowheads="1"/>
          </p:cNvSpPr>
          <p:nvPr/>
        </p:nvSpPr>
        <p:spPr bwMode="auto">
          <a:xfrm>
            <a:off x="4267200" y="2590800"/>
            <a:ext cx="1219200" cy="336550"/>
          </a:xfrm>
          <a:prstGeom prst="rect">
            <a:avLst/>
          </a:prstGeom>
          <a:noFill/>
          <a:ln w="9525">
            <a:noFill/>
            <a:miter lim="800000"/>
            <a:headEnd/>
            <a:tailEnd/>
          </a:ln>
        </p:spPr>
        <p:txBody>
          <a:bodyPr>
            <a:spAutoFit/>
          </a:bodyPr>
          <a:lstStyle/>
          <a:p>
            <a:pPr algn="ctr">
              <a:spcBef>
                <a:spcPct val="50000"/>
              </a:spcBef>
            </a:pPr>
            <a:r>
              <a:rPr lang="en-US" sz="1600"/>
              <a:t>token</a:t>
            </a:r>
            <a:endParaRPr lang="es-ES" sz="1600"/>
          </a:p>
        </p:txBody>
      </p:sp>
      <p:sp>
        <p:nvSpPr>
          <p:cNvPr id="23561" name="Line 11"/>
          <p:cNvSpPr>
            <a:spLocks noChangeShapeType="1"/>
          </p:cNvSpPr>
          <p:nvPr/>
        </p:nvSpPr>
        <p:spPr bwMode="auto">
          <a:xfrm>
            <a:off x="4343400" y="2895600"/>
            <a:ext cx="1066800" cy="0"/>
          </a:xfrm>
          <a:prstGeom prst="line">
            <a:avLst/>
          </a:prstGeom>
          <a:noFill/>
          <a:ln w="9525">
            <a:solidFill>
              <a:schemeClr val="tx1"/>
            </a:solidFill>
            <a:round/>
            <a:headEnd/>
            <a:tailEnd type="triangle" w="med" len="med"/>
          </a:ln>
        </p:spPr>
        <p:txBody>
          <a:bodyPr wrap="none"/>
          <a:lstStyle/>
          <a:p>
            <a:endParaRPr lang="es-ES"/>
          </a:p>
        </p:txBody>
      </p:sp>
      <p:sp>
        <p:nvSpPr>
          <p:cNvPr id="23562" name="Line 12"/>
          <p:cNvSpPr>
            <a:spLocks noChangeShapeType="1"/>
          </p:cNvSpPr>
          <p:nvPr/>
        </p:nvSpPr>
        <p:spPr bwMode="auto">
          <a:xfrm flipH="1">
            <a:off x="4343400" y="3200400"/>
            <a:ext cx="1066800" cy="0"/>
          </a:xfrm>
          <a:prstGeom prst="line">
            <a:avLst/>
          </a:prstGeom>
          <a:noFill/>
          <a:ln w="9525">
            <a:solidFill>
              <a:schemeClr val="tx1"/>
            </a:solidFill>
            <a:round/>
            <a:headEnd/>
            <a:tailEnd type="triangle" w="med" len="med"/>
          </a:ln>
        </p:spPr>
        <p:txBody>
          <a:bodyPr wrap="none"/>
          <a:lstStyle/>
          <a:p>
            <a:endParaRPr lang="es-ES"/>
          </a:p>
        </p:txBody>
      </p:sp>
      <p:sp>
        <p:nvSpPr>
          <p:cNvPr id="23563" name="Line 13"/>
          <p:cNvSpPr>
            <a:spLocks noChangeShapeType="1"/>
          </p:cNvSpPr>
          <p:nvPr/>
        </p:nvSpPr>
        <p:spPr bwMode="auto">
          <a:xfrm>
            <a:off x="3657600" y="3352800"/>
            <a:ext cx="533400" cy="533400"/>
          </a:xfrm>
          <a:prstGeom prst="line">
            <a:avLst/>
          </a:prstGeom>
          <a:noFill/>
          <a:ln w="9525">
            <a:solidFill>
              <a:schemeClr val="tx1"/>
            </a:solidFill>
            <a:round/>
            <a:headEnd type="triangle" w="med" len="med"/>
            <a:tailEnd type="triangle" w="med" len="med"/>
          </a:ln>
        </p:spPr>
        <p:txBody>
          <a:bodyPr wrap="none"/>
          <a:lstStyle/>
          <a:p>
            <a:endParaRPr lang="es-ES"/>
          </a:p>
        </p:txBody>
      </p:sp>
      <p:sp>
        <p:nvSpPr>
          <p:cNvPr id="23564" name="Line 14"/>
          <p:cNvSpPr>
            <a:spLocks noChangeShapeType="1"/>
          </p:cNvSpPr>
          <p:nvPr/>
        </p:nvSpPr>
        <p:spPr bwMode="auto">
          <a:xfrm flipV="1">
            <a:off x="5410200" y="3352800"/>
            <a:ext cx="609600" cy="457200"/>
          </a:xfrm>
          <a:prstGeom prst="line">
            <a:avLst/>
          </a:prstGeom>
          <a:noFill/>
          <a:ln w="9525">
            <a:solidFill>
              <a:schemeClr val="tx1"/>
            </a:solidFill>
            <a:round/>
            <a:headEnd type="triangle" w="med" len="med"/>
            <a:tailEnd type="triangle" w="med" len="med"/>
          </a:ln>
        </p:spPr>
        <p:txBody>
          <a:bodyPr wrap="none"/>
          <a:lstStyle/>
          <a:p>
            <a:endParaRPr lang="es-ES"/>
          </a:p>
        </p:txBody>
      </p:sp>
      <p:sp>
        <p:nvSpPr>
          <p:cNvPr id="23565" name="Line 15"/>
          <p:cNvSpPr>
            <a:spLocks noChangeShapeType="1"/>
          </p:cNvSpPr>
          <p:nvPr/>
        </p:nvSpPr>
        <p:spPr bwMode="auto">
          <a:xfrm>
            <a:off x="2667000" y="3048000"/>
            <a:ext cx="457200" cy="0"/>
          </a:xfrm>
          <a:prstGeom prst="line">
            <a:avLst/>
          </a:prstGeom>
          <a:noFill/>
          <a:ln w="9525">
            <a:solidFill>
              <a:schemeClr val="tx1"/>
            </a:solidFill>
            <a:round/>
            <a:headEnd/>
            <a:tailEnd type="triangle" w="med" len="med"/>
          </a:ln>
        </p:spPr>
        <p:txBody>
          <a:bodyPr wrap="none"/>
          <a:lstStyle/>
          <a:p>
            <a:endParaRPr lang="es-ES"/>
          </a:p>
        </p:txBody>
      </p:sp>
      <p:sp>
        <p:nvSpPr>
          <p:cNvPr id="23566" name="Line 16"/>
          <p:cNvSpPr>
            <a:spLocks noChangeShapeType="1"/>
          </p:cNvSpPr>
          <p:nvPr/>
        </p:nvSpPr>
        <p:spPr bwMode="auto">
          <a:xfrm>
            <a:off x="6629400" y="3048000"/>
            <a:ext cx="609600" cy="0"/>
          </a:xfrm>
          <a:prstGeom prst="line">
            <a:avLst/>
          </a:prstGeom>
          <a:noFill/>
          <a:ln w="9525">
            <a:solidFill>
              <a:schemeClr val="tx1"/>
            </a:solidFill>
            <a:prstDash val="sysDot"/>
            <a:round/>
            <a:headEnd/>
            <a:tailEnd type="triangle" w="med" len="med"/>
          </a:ln>
        </p:spPr>
        <p:txBody>
          <a:bodyPr wrap="none"/>
          <a:lstStyle/>
          <a:p>
            <a:endParaRPr lang="es-ES"/>
          </a:p>
        </p:txBody>
      </p:sp>
      <p:sp>
        <p:nvSpPr>
          <p:cNvPr id="23567" name="Line 17"/>
          <p:cNvSpPr>
            <a:spLocks noChangeShapeType="1"/>
          </p:cNvSpPr>
          <p:nvPr/>
        </p:nvSpPr>
        <p:spPr bwMode="auto">
          <a:xfrm flipV="1">
            <a:off x="5410200" y="3581400"/>
            <a:ext cx="1295400" cy="381000"/>
          </a:xfrm>
          <a:prstGeom prst="line">
            <a:avLst/>
          </a:prstGeom>
          <a:noFill/>
          <a:ln w="9525">
            <a:solidFill>
              <a:schemeClr val="tx1"/>
            </a:solidFill>
            <a:prstDash val="sysDot"/>
            <a:round/>
            <a:headEnd/>
            <a:tailEnd type="triangle" w="med" len="med"/>
          </a:ln>
        </p:spPr>
        <p:txBody>
          <a:bodyPr wrap="none"/>
          <a:lstStyle/>
          <a:p>
            <a:endParaRPr lang="es-ES"/>
          </a:p>
        </p:txBody>
      </p:sp>
      <p:sp>
        <p:nvSpPr>
          <p:cNvPr id="23568" name="Text Box 18"/>
          <p:cNvSpPr txBox="1">
            <a:spLocks noChangeArrowheads="1"/>
          </p:cNvSpPr>
          <p:nvPr/>
        </p:nvSpPr>
        <p:spPr bwMode="auto">
          <a:xfrm>
            <a:off x="1295400" y="4343400"/>
            <a:ext cx="7391400" cy="2154238"/>
          </a:xfrm>
          <a:prstGeom prst="rect">
            <a:avLst/>
          </a:prstGeom>
          <a:noFill/>
          <a:ln w="9525">
            <a:noFill/>
            <a:miter lim="800000"/>
            <a:headEnd/>
            <a:tailEnd/>
          </a:ln>
        </p:spPr>
        <p:txBody>
          <a:bodyPr>
            <a:spAutoFit/>
          </a:bodyPr>
          <a:lstStyle/>
          <a:p>
            <a:pPr>
              <a:spcBef>
                <a:spcPct val="50000"/>
              </a:spcBef>
            </a:pPr>
            <a:r>
              <a:rPr lang="en-US" sz="1800"/>
              <a:t>Operaciones que realiza el analizador léxico</a:t>
            </a:r>
          </a:p>
          <a:p>
            <a:pPr>
              <a:spcBef>
                <a:spcPct val="50000"/>
              </a:spcBef>
              <a:buFontTx/>
              <a:buChar char="•"/>
            </a:pPr>
            <a:r>
              <a:rPr lang="en-US" sz="1800"/>
              <a:t>Procesador léxico del programa fuente e identificación de tokens y de sus lexemas </a:t>
            </a:r>
          </a:p>
          <a:p>
            <a:pPr>
              <a:spcBef>
                <a:spcPct val="50000"/>
              </a:spcBef>
              <a:buFontTx/>
              <a:buChar char="•"/>
            </a:pPr>
            <a:r>
              <a:rPr lang="en-US" sz="1800"/>
              <a:t>Manejo del fichero del programa fuente</a:t>
            </a:r>
          </a:p>
          <a:p>
            <a:pPr>
              <a:spcBef>
                <a:spcPct val="50000"/>
              </a:spcBef>
              <a:buFontTx/>
              <a:buChar char="•"/>
            </a:pPr>
            <a:r>
              <a:rPr lang="en-US" sz="1800"/>
              <a:t>Ignorar comentarios y en los lenguajes de formato libre, ignorar los separadores</a:t>
            </a:r>
            <a:endParaRPr lang="es-ES" sz="1800"/>
          </a:p>
        </p:txBody>
      </p:sp>
      <p:sp>
        <p:nvSpPr>
          <p:cNvPr id="17" name="16 Marcador de fecha"/>
          <p:cNvSpPr>
            <a:spLocks noGrp="1"/>
          </p:cNvSpPr>
          <p:nvPr>
            <p:ph type="dt" sz="half" idx="14"/>
          </p:nvPr>
        </p:nvSpPr>
        <p:spPr/>
        <p:txBody>
          <a:bodyPr/>
          <a:lstStyle/>
          <a:p>
            <a:fld id="{7AB6A3E8-E27F-4FB8-84D5-633E60513089}" type="datetime1">
              <a:rPr lang="es-ES" smtClean="0"/>
              <a:t>16/10/2013</a:t>
            </a:fld>
            <a:endParaRPr lang="es-ES"/>
          </a:p>
        </p:txBody>
      </p:sp>
      <p:sp>
        <p:nvSpPr>
          <p:cNvPr id="18" name="17 Marcador de número de diapositiva"/>
          <p:cNvSpPr>
            <a:spLocks noGrp="1"/>
          </p:cNvSpPr>
          <p:nvPr>
            <p:ph type="sldNum" sz="quarter" idx="15"/>
          </p:nvPr>
        </p:nvSpPr>
        <p:spPr/>
        <p:txBody>
          <a:bodyPr/>
          <a:lstStyle/>
          <a:p>
            <a:fld id="{7C5B789A-101F-4B80-8F92-8EE68ABBE870}" type="slidenum">
              <a:rPr lang="es-ES" smtClean="0"/>
              <a:t>21</a:t>
            </a:fld>
            <a:endParaRPr lang="es-ES"/>
          </a:p>
        </p:txBody>
      </p:sp>
      <p:sp>
        <p:nvSpPr>
          <p:cNvPr id="19" name="18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4579" name="Text Box 5"/>
          <p:cNvSpPr txBox="1">
            <a:spLocks noChangeArrowheads="1"/>
          </p:cNvSpPr>
          <p:nvPr/>
        </p:nvSpPr>
        <p:spPr bwMode="auto">
          <a:xfrm>
            <a:off x="1143000" y="1219200"/>
            <a:ext cx="7620000" cy="2979738"/>
          </a:xfrm>
          <a:prstGeom prst="rect">
            <a:avLst/>
          </a:prstGeom>
          <a:noFill/>
          <a:ln w="9525">
            <a:noFill/>
            <a:miter lim="800000"/>
            <a:headEnd/>
            <a:tailEnd/>
          </a:ln>
        </p:spPr>
        <p:txBody>
          <a:bodyPr>
            <a:spAutoFit/>
          </a:bodyPr>
          <a:lstStyle/>
          <a:p>
            <a:pPr>
              <a:spcBef>
                <a:spcPct val="50000"/>
              </a:spcBef>
              <a:buFontTx/>
              <a:buChar char="•"/>
            </a:pPr>
            <a:r>
              <a:rPr lang="en-US" sz="1800"/>
              <a:t>Cuando se produzca una situación de error será el analizador léxico el que sitúe el error en el programa fuente</a:t>
            </a:r>
          </a:p>
          <a:p>
            <a:pPr>
              <a:spcBef>
                <a:spcPct val="50000"/>
              </a:spcBef>
              <a:buFontTx/>
              <a:buChar char="•"/>
            </a:pPr>
            <a:r>
              <a:rPr lang="en-US" sz="1800"/>
              <a:t>Preproceso de macros, definiciones, constantes y órdenes de inclusión de otros ficheros</a:t>
            </a:r>
          </a:p>
          <a:p>
            <a:pPr>
              <a:spcBef>
                <a:spcPct val="50000"/>
              </a:spcBef>
            </a:pPr>
            <a:r>
              <a:rPr lang="en-US" sz="1800"/>
              <a:t>El analizador léxico debe intentar leer siempre el token más largo posible</a:t>
            </a:r>
          </a:p>
          <a:p>
            <a:pPr>
              <a:spcBef>
                <a:spcPct val="50000"/>
              </a:spcBef>
            </a:pPr>
            <a:r>
              <a:rPr lang="en-US" sz="1800"/>
              <a:t>Especificación de un analizador léxico</a:t>
            </a:r>
          </a:p>
          <a:p>
            <a:pPr>
              <a:spcBef>
                <a:spcPct val="50000"/>
              </a:spcBef>
            </a:pPr>
            <a:r>
              <a:rPr lang="en-US" sz="1800"/>
              <a:t>Términos comunes en esta fase: token, patrón, lexema y atributo</a:t>
            </a:r>
          </a:p>
          <a:p>
            <a:pPr>
              <a:spcBef>
                <a:spcPct val="50000"/>
              </a:spcBef>
            </a:pPr>
            <a:r>
              <a:rPr lang="en-US" sz="1800"/>
              <a:t>Ejemplo:</a:t>
            </a:r>
            <a:endParaRPr lang="es-ES" sz="1800"/>
          </a:p>
        </p:txBody>
      </p:sp>
      <p:graphicFrame>
        <p:nvGraphicFramePr>
          <p:cNvPr id="52271" name="Group 47"/>
          <p:cNvGraphicFramePr>
            <a:graphicFrameLocks noGrp="1"/>
          </p:cNvGraphicFramePr>
          <p:nvPr/>
        </p:nvGraphicFramePr>
        <p:xfrm>
          <a:off x="2514600" y="4267200"/>
          <a:ext cx="3962400" cy="1341120"/>
        </p:xfrm>
        <a:graphic>
          <a:graphicData uri="http://schemas.openxmlformats.org/drawingml/2006/table">
            <a:tbl>
              <a:tblPr/>
              <a:tblGrid>
                <a:gridCol w="1295400"/>
                <a:gridCol w="1219200"/>
                <a:gridCol w="1447800"/>
              </a:tblGrid>
              <a:tr h="304800">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Token</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Lexema</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Patrón (ER)</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Identificador</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cont, i, aux</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Let(let|dig)*</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entero</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178, -675</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(+|-|e)digdig*</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reservada</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for</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for</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73" name="Rectangle 49"/>
          <p:cNvSpPr>
            <a:spLocks noGrp="1" noChangeArrowheads="1"/>
          </p:cNvSpPr>
          <p:nvPr>
            <p:ph type="title"/>
          </p:nvPr>
        </p:nvSpPr>
        <p:spPr bwMode="auto">
          <a:xfrm>
            <a:off x="685800" y="609600"/>
            <a:ext cx="7772400" cy="11430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smtClean="0"/>
              <a:t> </a:t>
            </a:r>
            <a:endParaRPr lang="es-MX" smtClean="0"/>
          </a:p>
        </p:txBody>
      </p:sp>
      <p:sp>
        <p:nvSpPr>
          <p:cNvPr id="6" name="5 Marcador de fecha"/>
          <p:cNvSpPr>
            <a:spLocks noGrp="1"/>
          </p:cNvSpPr>
          <p:nvPr>
            <p:ph type="dt" sz="half" idx="14"/>
          </p:nvPr>
        </p:nvSpPr>
        <p:spPr/>
        <p:txBody>
          <a:bodyPr/>
          <a:lstStyle/>
          <a:p>
            <a:fld id="{2E6D186E-5EA4-4886-BADA-1A1B3988DB8A}"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22</a:t>
            </a:fld>
            <a:endParaRPr lang="es-ES"/>
          </a:p>
        </p:txBody>
      </p:sp>
      <p:sp>
        <p:nvSpPr>
          <p:cNvPr id="8" name="7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5603" name="Text Box 5"/>
          <p:cNvSpPr txBox="1">
            <a:spLocks noChangeArrowheads="1"/>
          </p:cNvSpPr>
          <p:nvPr/>
        </p:nvSpPr>
        <p:spPr bwMode="auto">
          <a:xfrm>
            <a:off x="1143000" y="1295400"/>
            <a:ext cx="7772400" cy="3895725"/>
          </a:xfrm>
          <a:prstGeom prst="rect">
            <a:avLst/>
          </a:prstGeom>
          <a:noFill/>
          <a:ln w="9525">
            <a:noFill/>
            <a:miter lim="800000"/>
            <a:headEnd/>
            <a:tailEnd/>
          </a:ln>
        </p:spPr>
        <p:txBody>
          <a:bodyPr>
            <a:spAutoFit/>
          </a:bodyPr>
          <a:lstStyle/>
          <a:p>
            <a:pPr>
              <a:spcBef>
                <a:spcPct val="50000"/>
              </a:spcBef>
            </a:pPr>
            <a:r>
              <a:rPr lang="en-US" sz="1800" b="1"/>
              <a:t>Diagrama de Transiciones (DT)</a:t>
            </a:r>
          </a:p>
          <a:p>
            <a:pPr>
              <a:spcBef>
                <a:spcPct val="50000"/>
              </a:spcBef>
            </a:pPr>
            <a:r>
              <a:rPr lang="en-US" sz="1800"/>
              <a:t>Diferencias entre un DT y un AFD</a:t>
            </a:r>
          </a:p>
          <a:p>
            <a:pPr>
              <a:spcBef>
                <a:spcPct val="50000"/>
              </a:spcBef>
              <a:buFontTx/>
              <a:buChar char="•"/>
            </a:pPr>
            <a:r>
              <a:rPr lang="en-US" sz="1800"/>
              <a:t>Un AFD sólo dice si la cadena de caracteres pertenece al lenguaje o no; un DT debe funcionar como un analizador léxico, debe retornar el token leído y debe dejar el buffer de entrada listo para el siguiente llamado</a:t>
            </a:r>
          </a:p>
          <a:p>
            <a:pPr>
              <a:spcBef>
                <a:spcPct val="50000"/>
              </a:spcBef>
              <a:buFontTx/>
              <a:buChar char="•"/>
            </a:pPr>
            <a:r>
              <a:rPr lang="en-US" sz="1800"/>
              <a:t>Un DT no puede tener estados de absorción ni de error</a:t>
            </a:r>
          </a:p>
          <a:p>
            <a:pPr>
              <a:spcBef>
                <a:spcPct val="50000"/>
              </a:spcBef>
              <a:buFontTx/>
              <a:buChar char="•"/>
            </a:pPr>
            <a:r>
              <a:rPr lang="en-US" sz="1800"/>
              <a:t>De los estados de aceptación de un DT no deben salir transiciones</a:t>
            </a:r>
          </a:p>
          <a:p>
            <a:pPr>
              <a:spcBef>
                <a:spcPct val="50000"/>
              </a:spcBef>
              <a:buFontTx/>
              <a:buChar char="•"/>
            </a:pPr>
            <a:r>
              <a:rPr lang="en-US" sz="1800"/>
              <a:t>En el caso de las tiras no específicas, ncesitamos otro estado al que ir cuando se lea un caracter que no pueda formar parte del patrón (caracteres de retroceso, se indican con un * o más dependiendel número de caracteres de retroceso)</a:t>
            </a:r>
          </a:p>
          <a:p>
            <a:pPr>
              <a:spcBef>
                <a:spcPct val="50000"/>
              </a:spcBef>
            </a:pPr>
            <a:r>
              <a:rPr lang="en-US" sz="1600"/>
              <a:t>Ejemplo: Reconocedor de enteros sin signo</a:t>
            </a:r>
            <a:endParaRPr lang="es-MX" sz="1600"/>
          </a:p>
        </p:txBody>
      </p:sp>
      <p:sp>
        <p:nvSpPr>
          <p:cNvPr id="25604" name="Text Box 6"/>
          <p:cNvSpPr txBox="1">
            <a:spLocks noChangeArrowheads="1"/>
          </p:cNvSpPr>
          <p:nvPr/>
        </p:nvSpPr>
        <p:spPr bwMode="auto">
          <a:xfrm>
            <a:off x="2041525" y="5638800"/>
            <a:ext cx="273050" cy="304800"/>
          </a:xfrm>
          <a:prstGeom prst="rect">
            <a:avLst/>
          </a:prstGeom>
          <a:noFill/>
          <a:ln w="9525">
            <a:noFill/>
            <a:miter lim="800000"/>
            <a:headEnd/>
            <a:tailEnd/>
          </a:ln>
        </p:spPr>
        <p:txBody>
          <a:bodyPr wrap="none">
            <a:spAutoFit/>
          </a:bodyPr>
          <a:lstStyle/>
          <a:p>
            <a:r>
              <a:rPr lang="en-US" sz="1400"/>
              <a:t>0</a:t>
            </a:r>
            <a:endParaRPr lang="es-MX" sz="1400"/>
          </a:p>
        </p:txBody>
      </p:sp>
      <p:sp>
        <p:nvSpPr>
          <p:cNvPr id="25605" name="Text Box 7"/>
          <p:cNvSpPr txBox="1">
            <a:spLocks noChangeArrowheads="1"/>
          </p:cNvSpPr>
          <p:nvPr/>
        </p:nvSpPr>
        <p:spPr bwMode="auto">
          <a:xfrm>
            <a:off x="3048000" y="5627688"/>
            <a:ext cx="273050" cy="304800"/>
          </a:xfrm>
          <a:prstGeom prst="rect">
            <a:avLst/>
          </a:prstGeom>
          <a:noFill/>
          <a:ln w="9525">
            <a:noFill/>
            <a:miter lim="800000"/>
            <a:headEnd/>
            <a:tailEnd/>
          </a:ln>
        </p:spPr>
        <p:txBody>
          <a:bodyPr wrap="none">
            <a:spAutoFit/>
          </a:bodyPr>
          <a:lstStyle/>
          <a:p>
            <a:r>
              <a:rPr lang="en-US" sz="1400"/>
              <a:t>1</a:t>
            </a:r>
            <a:endParaRPr lang="es-MX" sz="1400"/>
          </a:p>
        </p:txBody>
      </p:sp>
      <p:sp>
        <p:nvSpPr>
          <p:cNvPr id="25606" name="Text Box 8"/>
          <p:cNvSpPr txBox="1">
            <a:spLocks noChangeArrowheads="1"/>
          </p:cNvSpPr>
          <p:nvPr/>
        </p:nvSpPr>
        <p:spPr bwMode="auto">
          <a:xfrm>
            <a:off x="4413250" y="5715000"/>
            <a:ext cx="273050" cy="304800"/>
          </a:xfrm>
          <a:prstGeom prst="rect">
            <a:avLst/>
          </a:prstGeom>
          <a:noFill/>
          <a:ln w="9525">
            <a:noFill/>
            <a:miter lim="800000"/>
            <a:headEnd/>
            <a:tailEnd/>
          </a:ln>
        </p:spPr>
        <p:txBody>
          <a:bodyPr wrap="none">
            <a:spAutoFit/>
          </a:bodyPr>
          <a:lstStyle/>
          <a:p>
            <a:r>
              <a:rPr lang="en-US" sz="1400"/>
              <a:t>0</a:t>
            </a:r>
            <a:endParaRPr lang="es-MX" sz="1400"/>
          </a:p>
        </p:txBody>
      </p:sp>
      <p:sp>
        <p:nvSpPr>
          <p:cNvPr id="25607" name="Text Box 9"/>
          <p:cNvSpPr txBox="1">
            <a:spLocks noChangeArrowheads="1"/>
          </p:cNvSpPr>
          <p:nvPr/>
        </p:nvSpPr>
        <p:spPr bwMode="auto">
          <a:xfrm>
            <a:off x="5359400" y="5715000"/>
            <a:ext cx="273050" cy="304800"/>
          </a:xfrm>
          <a:prstGeom prst="rect">
            <a:avLst/>
          </a:prstGeom>
          <a:noFill/>
          <a:ln w="9525">
            <a:noFill/>
            <a:miter lim="800000"/>
            <a:headEnd/>
            <a:tailEnd/>
          </a:ln>
        </p:spPr>
        <p:txBody>
          <a:bodyPr wrap="none">
            <a:spAutoFit/>
          </a:bodyPr>
          <a:lstStyle/>
          <a:p>
            <a:r>
              <a:rPr lang="en-US" sz="1400"/>
              <a:t>1</a:t>
            </a:r>
            <a:endParaRPr lang="es-MX" sz="1400"/>
          </a:p>
        </p:txBody>
      </p:sp>
      <p:sp>
        <p:nvSpPr>
          <p:cNvPr id="25608" name="Text Box 10"/>
          <p:cNvSpPr txBox="1">
            <a:spLocks noChangeArrowheads="1"/>
          </p:cNvSpPr>
          <p:nvPr/>
        </p:nvSpPr>
        <p:spPr bwMode="auto">
          <a:xfrm>
            <a:off x="6394450" y="5715000"/>
            <a:ext cx="273050" cy="304800"/>
          </a:xfrm>
          <a:prstGeom prst="rect">
            <a:avLst/>
          </a:prstGeom>
          <a:noFill/>
          <a:ln w="9525">
            <a:noFill/>
            <a:miter lim="800000"/>
            <a:headEnd/>
            <a:tailEnd/>
          </a:ln>
        </p:spPr>
        <p:txBody>
          <a:bodyPr wrap="none">
            <a:spAutoFit/>
          </a:bodyPr>
          <a:lstStyle/>
          <a:p>
            <a:r>
              <a:rPr lang="en-US" sz="1400"/>
              <a:t>2</a:t>
            </a:r>
            <a:endParaRPr lang="es-MX" sz="1400"/>
          </a:p>
        </p:txBody>
      </p:sp>
      <p:sp>
        <p:nvSpPr>
          <p:cNvPr id="25609" name="Oval 12"/>
          <p:cNvSpPr>
            <a:spLocks noChangeArrowheads="1"/>
          </p:cNvSpPr>
          <p:nvPr/>
        </p:nvSpPr>
        <p:spPr bwMode="auto">
          <a:xfrm>
            <a:off x="2057400" y="5627688"/>
            <a:ext cx="228600" cy="228600"/>
          </a:xfrm>
          <a:prstGeom prst="ellipse">
            <a:avLst/>
          </a:prstGeom>
          <a:noFill/>
          <a:ln w="9525">
            <a:solidFill>
              <a:schemeClr val="tx1"/>
            </a:solidFill>
            <a:round/>
            <a:headEnd/>
            <a:tailEnd/>
          </a:ln>
        </p:spPr>
        <p:txBody>
          <a:bodyPr wrap="none" anchor="ctr"/>
          <a:lstStyle/>
          <a:p>
            <a:endParaRPr lang="es-ES"/>
          </a:p>
        </p:txBody>
      </p:sp>
      <p:sp>
        <p:nvSpPr>
          <p:cNvPr id="25610" name="Oval 13"/>
          <p:cNvSpPr>
            <a:spLocks noChangeArrowheads="1"/>
          </p:cNvSpPr>
          <p:nvPr/>
        </p:nvSpPr>
        <p:spPr bwMode="auto">
          <a:xfrm>
            <a:off x="3048000" y="5627688"/>
            <a:ext cx="228600" cy="228600"/>
          </a:xfrm>
          <a:prstGeom prst="ellipse">
            <a:avLst/>
          </a:prstGeom>
          <a:noFill/>
          <a:ln w="9525">
            <a:solidFill>
              <a:schemeClr val="tx1"/>
            </a:solidFill>
            <a:round/>
            <a:headEnd/>
            <a:tailEnd/>
          </a:ln>
        </p:spPr>
        <p:txBody>
          <a:bodyPr wrap="none" anchor="ctr"/>
          <a:lstStyle/>
          <a:p>
            <a:endParaRPr lang="es-ES"/>
          </a:p>
        </p:txBody>
      </p:sp>
      <p:sp>
        <p:nvSpPr>
          <p:cNvPr id="25611" name="Oval 14"/>
          <p:cNvSpPr>
            <a:spLocks noChangeArrowheads="1"/>
          </p:cNvSpPr>
          <p:nvPr/>
        </p:nvSpPr>
        <p:spPr bwMode="auto">
          <a:xfrm>
            <a:off x="4413250" y="5715000"/>
            <a:ext cx="228600" cy="228600"/>
          </a:xfrm>
          <a:prstGeom prst="ellipse">
            <a:avLst/>
          </a:prstGeom>
          <a:noFill/>
          <a:ln w="9525">
            <a:solidFill>
              <a:schemeClr val="tx1"/>
            </a:solidFill>
            <a:round/>
            <a:headEnd/>
            <a:tailEnd/>
          </a:ln>
        </p:spPr>
        <p:txBody>
          <a:bodyPr wrap="none" anchor="ctr"/>
          <a:lstStyle/>
          <a:p>
            <a:endParaRPr lang="es-ES"/>
          </a:p>
        </p:txBody>
      </p:sp>
      <p:sp>
        <p:nvSpPr>
          <p:cNvPr id="25612" name="Oval 15"/>
          <p:cNvSpPr>
            <a:spLocks noChangeArrowheads="1"/>
          </p:cNvSpPr>
          <p:nvPr/>
        </p:nvSpPr>
        <p:spPr bwMode="auto">
          <a:xfrm>
            <a:off x="5359400" y="5715000"/>
            <a:ext cx="228600" cy="228600"/>
          </a:xfrm>
          <a:prstGeom prst="ellipse">
            <a:avLst/>
          </a:prstGeom>
          <a:noFill/>
          <a:ln w="9525">
            <a:solidFill>
              <a:schemeClr val="tx1"/>
            </a:solidFill>
            <a:round/>
            <a:headEnd/>
            <a:tailEnd/>
          </a:ln>
        </p:spPr>
        <p:txBody>
          <a:bodyPr wrap="none" anchor="ctr"/>
          <a:lstStyle/>
          <a:p>
            <a:endParaRPr lang="es-ES"/>
          </a:p>
        </p:txBody>
      </p:sp>
      <p:sp>
        <p:nvSpPr>
          <p:cNvPr id="25613" name="Oval 16"/>
          <p:cNvSpPr>
            <a:spLocks noChangeArrowheads="1"/>
          </p:cNvSpPr>
          <p:nvPr/>
        </p:nvSpPr>
        <p:spPr bwMode="auto">
          <a:xfrm>
            <a:off x="6394450" y="5715000"/>
            <a:ext cx="228600" cy="228600"/>
          </a:xfrm>
          <a:prstGeom prst="ellipse">
            <a:avLst/>
          </a:prstGeom>
          <a:noFill/>
          <a:ln w="9525">
            <a:solidFill>
              <a:schemeClr val="tx1"/>
            </a:solidFill>
            <a:round/>
            <a:headEnd/>
            <a:tailEnd/>
          </a:ln>
        </p:spPr>
        <p:txBody>
          <a:bodyPr wrap="none" anchor="ctr"/>
          <a:lstStyle/>
          <a:p>
            <a:endParaRPr lang="es-ES"/>
          </a:p>
        </p:txBody>
      </p:sp>
      <p:sp>
        <p:nvSpPr>
          <p:cNvPr id="25614" name="Oval 17"/>
          <p:cNvSpPr>
            <a:spLocks noChangeArrowheads="1"/>
          </p:cNvSpPr>
          <p:nvPr/>
        </p:nvSpPr>
        <p:spPr bwMode="auto">
          <a:xfrm>
            <a:off x="2971800" y="5551488"/>
            <a:ext cx="381000" cy="381000"/>
          </a:xfrm>
          <a:prstGeom prst="ellipse">
            <a:avLst/>
          </a:prstGeom>
          <a:noFill/>
          <a:ln w="9525">
            <a:solidFill>
              <a:schemeClr val="tx1"/>
            </a:solidFill>
            <a:round/>
            <a:headEnd/>
            <a:tailEnd/>
          </a:ln>
        </p:spPr>
        <p:txBody>
          <a:bodyPr wrap="none" anchor="ctr"/>
          <a:lstStyle/>
          <a:p>
            <a:endParaRPr lang="es-ES"/>
          </a:p>
        </p:txBody>
      </p:sp>
      <p:sp>
        <p:nvSpPr>
          <p:cNvPr id="25615" name="Oval 18"/>
          <p:cNvSpPr>
            <a:spLocks noChangeArrowheads="1"/>
          </p:cNvSpPr>
          <p:nvPr/>
        </p:nvSpPr>
        <p:spPr bwMode="auto">
          <a:xfrm>
            <a:off x="6318250" y="5638800"/>
            <a:ext cx="381000" cy="381000"/>
          </a:xfrm>
          <a:prstGeom prst="ellipse">
            <a:avLst/>
          </a:prstGeom>
          <a:noFill/>
          <a:ln w="9525">
            <a:solidFill>
              <a:schemeClr val="tx1"/>
            </a:solidFill>
            <a:round/>
            <a:headEnd/>
            <a:tailEnd/>
          </a:ln>
        </p:spPr>
        <p:txBody>
          <a:bodyPr wrap="none" anchor="ctr"/>
          <a:lstStyle/>
          <a:p>
            <a:endParaRPr lang="es-ES"/>
          </a:p>
        </p:txBody>
      </p:sp>
      <p:sp>
        <p:nvSpPr>
          <p:cNvPr id="25616" name="Text Box 19"/>
          <p:cNvSpPr txBox="1">
            <a:spLocks noChangeArrowheads="1"/>
          </p:cNvSpPr>
          <p:nvPr/>
        </p:nvSpPr>
        <p:spPr bwMode="auto">
          <a:xfrm>
            <a:off x="2362200" y="5475288"/>
            <a:ext cx="538163" cy="304800"/>
          </a:xfrm>
          <a:prstGeom prst="rect">
            <a:avLst/>
          </a:prstGeom>
          <a:noFill/>
          <a:ln w="9525">
            <a:noFill/>
            <a:miter lim="800000"/>
            <a:headEnd/>
            <a:tailEnd/>
          </a:ln>
        </p:spPr>
        <p:txBody>
          <a:bodyPr wrap="none">
            <a:spAutoFit/>
          </a:bodyPr>
          <a:lstStyle/>
          <a:p>
            <a:r>
              <a:rPr lang="en-US" sz="1400"/>
              <a:t>[0-9]</a:t>
            </a:r>
            <a:endParaRPr lang="es-MX" sz="1400"/>
          </a:p>
        </p:txBody>
      </p:sp>
      <p:sp>
        <p:nvSpPr>
          <p:cNvPr id="25617" name="Line 20"/>
          <p:cNvSpPr>
            <a:spLocks noChangeShapeType="1"/>
          </p:cNvSpPr>
          <p:nvPr/>
        </p:nvSpPr>
        <p:spPr bwMode="auto">
          <a:xfrm>
            <a:off x="2286000" y="5780088"/>
            <a:ext cx="685800" cy="0"/>
          </a:xfrm>
          <a:prstGeom prst="line">
            <a:avLst/>
          </a:prstGeom>
          <a:noFill/>
          <a:ln w="9525">
            <a:solidFill>
              <a:schemeClr val="tx1"/>
            </a:solidFill>
            <a:round/>
            <a:headEnd/>
            <a:tailEnd type="triangle" w="med" len="med"/>
          </a:ln>
        </p:spPr>
        <p:txBody>
          <a:bodyPr wrap="none"/>
          <a:lstStyle/>
          <a:p>
            <a:endParaRPr lang="es-ES"/>
          </a:p>
        </p:txBody>
      </p:sp>
      <p:sp>
        <p:nvSpPr>
          <p:cNvPr id="25618" name="Line 21"/>
          <p:cNvSpPr>
            <a:spLocks noChangeShapeType="1"/>
          </p:cNvSpPr>
          <p:nvPr/>
        </p:nvSpPr>
        <p:spPr bwMode="auto">
          <a:xfrm>
            <a:off x="4641850" y="5867400"/>
            <a:ext cx="685800" cy="0"/>
          </a:xfrm>
          <a:prstGeom prst="line">
            <a:avLst/>
          </a:prstGeom>
          <a:noFill/>
          <a:ln w="9525">
            <a:solidFill>
              <a:schemeClr val="tx1"/>
            </a:solidFill>
            <a:round/>
            <a:headEnd/>
            <a:tailEnd type="triangle" w="med" len="med"/>
          </a:ln>
        </p:spPr>
        <p:txBody>
          <a:bodyPr wrap="none"/>
          <a:lstStyle/>
          <a:p>
            <a:endParaRPr lang="es-ES"/>
          </a:p>
        </p:txBody>
      </p:sp>
      <p:sp>
        <p:nvSpPr>
          <p:cNvPr id="25619" name="Line 23"/>
          <p:cNvSpPr>
            <a:spLocks noChangeShapeType="1"/>
          </p:cNvSpPr>
          <p:nvPr/>
        </p:nvSpPr>
        <p:spPr bwMode="auto">
          <a:xfrm>
            <a:off x="5632450" y="5867400"/>
            <a:ext cx="685800" cy="0"/>
          </a:xfrm>
          <a:prstGeom prst="line">
            <a:avLst/>
          </a:prstGeom>
          <a:noFill/>
          <a:ln w="9525">
            <a:solidFill>
              <a:schemeClr val="tx1"/>
            </a:solidFill>
            <a:round/>
            <a:headEnd/>
            <a:tailEnd type="triangle" w="med" len="med"/>
          </a:ln>
        </p:spPr>
        <p:txBody>
          <a:bodyPr wrap="none"/>
          <a:lstStyle/>
          <a:p>
            <a:endParaRPr lang="es-ES"/>
          </a:p>
        </p:txBody>
      </p:sp>
      <p:sp>
        <p:nvSpPr>
          <p:cNvPr id="25620" name="Text Box 24"/>
          <p:cNvSpPr txBox="1">
            <a:spLocks noChangeArrowheads="1"/>
          </p:cNvSpPr>
          <p:nvPr/>
        </p:nvSpPr>
        <p:spPr bwMode="auto">
          <a:xfrm>
            <a:off x="3200400" y="5170488"/>
            <a:ext cx="538163" cy="304800"/>
          </a:xfrm>
          <a:prstGeom prst="rect">
            <a:avLst/>
          </a:prstGeom>
          <a:noFill/>
          <a:ln w="9525">
            <a:noFill/>
            <a:miter lim="800000"/>
            <a:headEnd/>
            <a:tailEnd/>
          </a:ln>
        </p:spPr>
        <p:txBody>
          <a:bodyPr wrap="none">
            <a:spAutoFit/>
          </a:bodyPr>
          <a:lstStyle/>
          <a:p>
            <a:r>
              <a:rPr lang="en-US" sz="1400"/>
              <a:t>[0-9]</a:t>
            </a:r>
            <a:endParaRPr lang="es-MX" sz="1400"/>
          </a:p>
        </p:txBody>
      </p:sp>
      <p:sp>
        <p:nvSpPr>
          <p:cNvPr id="25621" name="Text Box 25"/>
          <p:cNvSpPr txBox="1">
            <a:spLocks noChangeArrowheads="1"/>
          </p:cNvSpPr>
          <p:nvPr/>
        </p:nvSpPr>
        <p:spPr bwMode="auto">
          <a:xfrm>
            <a:off x="4713288" y="5562600"/>
            <a:ext cx="538162" cy="304800"/>
          </a:xfrm>
          <a:prstGeom prst="rect">
            <a:avLst/>
          </a:prstGeom>
          <a:noFill/>
          <a:ln w="9525">
            <a:noFill/>
            <a:miter lim="800000"/>
            <a:headEnd/>
            <a:tailEnd/>
          </a:ln>
        </p:spPr>
        <p:txBody>
          <a:bodyPr wrap="none">
            <a:spAutoFit/>
          </a:bodyPr>
          <a:lstStyle/>
          <a:p>
            <a:r>
              <a:rPr lang="en-US" sz="1400"/>
              <a:t>[0-9]</a:t>
            </a:r>
            <a:endParaRPr lang="es-MX" sz="1400"/>
          </a:p>
        </p:txBody>
      </p:sp>
      <p:sp>
        <p:nvSpPr>
          <p:cNvPr id="25622" name="Text Box 26"/>
          <p:cNvSpPr txBox="1">
            <a:spLocks noChangeArrowheads="1"/>
          </p:cNvSpPr>
          <p:nvPr/>
        </p:nvSpPr>
        <p:spPr bwMode="auto">
          <a:xfrm>
            <a:off x="5480050" y="5257800"/>
            <a:ext cx="538163" cy="304800"/>
          </a:xfrm>
          <a:prstGeom prst="rect">
            <a:avLst/>
          </a:prstGeom>
          <a:noFill/>
          <a:ln w="9525">
            <a:noFill/>
            <a:miter lim="800000"/>
            <a:headEnd/>
            <a:tailEnd/>
          </a:ln>
        </p:spPr>
        <p:txBody>
          <a:bodyPr wrap="none">
            <a:spAutoFit/>
          </a:bodyPr>
          <a:lstStyle/>
          <a:p>
            <a:r>
              <a:rPr lang="en-US" sz="1400"/>
              <a:t>[0-9]</a:t>
            </a:r>
            <a:endParaRPr lang="es-MX" sz="1400"/>
          </a:p>
        </p:txBody>
      </p:sp>
      <p:sp>
        <p:nvSpPr>
          <p:cNvPr id="25623" name="Text Box 27"/>
          <p:cNvSpPr txBox="1">
            <a:spLocks noChangeArrowheads="1"/>
          </p:cNvSpPr>
          <p:nvPr/>
        </p:nvSpPr>
        <p:spPr bwMode="auto">
          <a:xfrm>
            <a:off x="5772150" y="5562600"/>
            <a:ext cx="469900" cy="304800"/>
          </a:xfrm>
          <a:prstGeom prst="rect">
            <a:avLst/>
          </a:prstGeom>
          <a:noFill/>
          <a:ln w="9525">
            <a:noFill/>
            <a:miter lim="800000"/>
            <a:headEnd/>
            <a:tailEnd/>
          </a:ln>
        </p:spPr>
        <p:txBody>
          <a:bodyPr wrap="none">
            <a:spAutoFit/>
          </a:bodyPr>
          <a:lstStyle/>
          <a:p>
            <a:r>
              <a:rPr lang="en-US" sz="1400"/>
              <a:t>otro</a:t>
            </a:r>
            <a:endParaRPr lang="es-MX" sz="1400"/>
          </a:p>
        </p:txBody>
      </p:sp>
      <p:sp>
        <p:nvSpPr>
          <p:cNvPr id="25624" name="Text Box 28"/>
          <p:cNvSpPr txBox="1">
            <a:spLocks noChangeArrowheads="1"/>
          </p:cNvSpPr>
          <p:nvPr/>
        </p:nvSpPr>
        <p:spPr bwMode="auto">
          <a:xfrm>
            <a:off x="6623050" y="5562600"/>
            <a:ext cx="273050" cy="304800"/>
          </a:xfrm>
          <a:prstGeom prst="rect">
            <a:avLst/>
          </a:prstGeom>
          <a:noFill/>
          <a:ln w="9525">
            <a:noFill/>
            <a:miter lim="800000"/>
            <a:headEnd/>
            <a:tailEnd/>
          </a:ln>
        </p:spPr>
        <p:txBody>
          <a:bodyPr wrap="none">
            <a:spAutoFit/>
          </a:bodyPr>
          <a:lstStyle/>
          <a:p>
            <a:r>
              <a:rPr lang="en-US" sz="1400"/>
              <a:t>*</a:t>
            </a:r>
            <a:endParaRPr lang="es-MX" sz="1400"/>
          </a:p>
        </p:txBody>
      </p:sp>
      <p:cxnSp>
        <p:nvCxnSpPr>
          <p:cNvPr id="25625" name="AutoShape 30"/>
          <p:cNvCxnSpPr>
            <a:cxnSpLocks noChangeShapeType="1"/>
            <a:stCxn id="25614" idx="7"/>
            <a:endCxn id="25614" idx="1"/>
          </p:cNvCxnSpPr>
          <p:nvPr/>
        </p:nvCxnSpPr>
        <p:spPr bwMode="auto">
          <a:xfrm rot="-5400000" flipH="1" flipV="1">
            <a:off x="3161507" y="5472906"/>
            <a:ext cx="1588" cy="269875"/>
          </a:xfrm>
          <a:prstGeom prst="curvedConnector3">
            <a:avLst>
              <a:gd name="adj1" fmla="val -17900009"/>
            </a:avLst>
          </a:prstGeom>
          <a:noFill/>
          <a:ln w="9525">
            <a:solidFill>
              <a:schemeClr val="tx1"/>
            </a:solidFill>
            <a:round/>
            <a:headEnd/>
            <a:tailEnd type="triangle" w="med" len="med"/>
          </a:ln>
        </p:spPr>
      </p:cxnSp>
      <p:cxnSp>
        <p:nvCxnSpPr>
          <p:cNvPr id="25626" name="AutoShape 31"/>
          <p:cNvCxnSpPr>
            <a:cxnSpLocks noChangeShapeType="1"/>
            <a:endCxn id="25612" idx="2"/>
          </p:cNvCxnSpPr>
          <p:nvPr/>
        </p:nvCxnSpPr>
        <p:spPr bwMode="auto">
          <a:xfrm rot="10800000" flipV="1">
            <a:off x="5359400" y="5789613"/>
            <a:ext cx="238125" cy="39687"/>
          </a:xfrm>
          <a:prstGeom prst="curvedConnector5">
            <a:avLst>
              <a:gd name="adj1" fmla="val 2000"/>
              <a:gd name="adj2" fmla="val -860005"/>
              <a:gd name="adj3" fmla="val 132667"/>
            </a:avLst>
          </a:prstGeom>
          <a:noFill/>
          <a:ln w="9525">
            <a:solidFill>
              <a:schemeClr val="tx1"/>
            </a:solidFill>
            <a:round/>
            <a:headEnd/>
            <a:tailEnd type="triangle" w="med" len="med"/>
          </a:ln>
        </p:spPr>
      </p:cxnSp>
      <p:sp>
        <p:nvSpPr>
          <p:cNvPr id="25627" name="Text Box 32"/>
          <p:cNvSpPr txBox="1">
            <a:spLocks noChangeArrowheads="1"/>
          </p:cNvSpPr>
          <p:nvPr/>
        </p:nvSpPr>
        <p:spPr bwMode="auto">
          <a:xfrm>
            <a:off x="6934200" y="5715000"/>
            <a:ext cx="1073150" cy="304800"/>
          </a:xfrm>
          <a:prstGeom prst="rect">
            <a:avLst/>
          </a:prstGeom>
          <a:noFill/>
          <a:ln w="9525">
            <a:noFill/>
            <a:miter lim="800000"/>
            <a:headEnd/>
            <a:tailEnd/>
          </a:ln>
        </p:spPr>
        <p:txBody>
          <a:bodyPr wrap="none">
            <a:spAutoFit/>
          </a:bodyPr>
          <a:lstStyle/>
          <a:p>
            <a:r>
              <a:rPr lang="en-US" sz="1400"/>
              <a:t>Num_entero</a:t>
            </a:r>
            <a:endParaRPr lang="es-MX" sz="1400"/>
          </a:p>
        </p:txBody>
      </p:sp>
      <p:sp>
        <p:nvSpPr>
          <p:cNvPr id="25628" name="Text Box 33"/>
          <p:cNvSpPr txBox="1">
            <a:spLocks noChangeArrowheads="1"/>
          </p:cNvSpPr>
          <p:nvPr/>
        </p:nvSpPr>
        <p:spPr bwMode="auto">
          <a:xfrm>
            <a:off x="2438400" y="6019800"/>
            <a:ext cx="549275" cy="304800"/>
          </a:xfrm>
          <a:prstGeom prst="rect">
            <a:avLst/>
          </a:prstGeom>
          <a:noFill/>
          <a:ln w="9525">
            <a:noFill/>
            <a:miter lim="800000"/>
            <a:headEnd/>
            <a:tailEnd/>
          </a:ln>
        </p:spPr>
        <p:txBody>
          <a:bodyPr wrap="none">
            <a:spAutoFit/>
          </a:bodyPr>
          <a:lstStyle/>
          <a:p>
            <a:r>
              <a:rPr lang="en-US" sz="1400" b="1"/>
              <a:t>AFD</a:t>
            </a:r>
            <a:endParaRPr lang="es-MX" sz="1400" b="1"/>
          </a:p>
        </p:txBody>
      </p:sp>
      <p:sp>
        <p:nvSpPr>
          <p:cNvPr id="25629" name="Text Box 34"/>
          <p:cNvSpPr txBox="1">
            <a:spLocks noChangeArrowheads="1"/>
          </p:cNvSpPr>
          <p:nvPr/>
        </p:nvSpPr>
        <p:spPr bwMode="auto">
          <a:xfrm>
            <a:off x="5334000" y="6096000"/>
            <a:ext cx="431800" cy="304800"/>
          </a:xfrm>
          <a:prstGeom prst="rect">
            <a:avLst/>
          </a:prstGeom>
          <a:noFill/>
          <a:ln w="9525">
            <a:noFill/>
            <a:miter lim="800000"/>
            <a:headEnd/>
            <a:tailEnd/>
          </a:ln>
        </p:spPr>
        <p:txBody>
          <a:bodyPr wrap="none">
            <a:spAutoFit/>
          </a:bodyPr>
          <a:lstStyle/>
          <a:p>
            <a:r>
              <a:rPr lang="en-US" sz="1400" b="1"/>
              <a:t>DT</a:t>
            </a:r>
            <a:endParaRPr lang="es-MX" sz="1400" b="1"/>
          </a:p>
        </p:txBody>
      </p:sp>
      <p:sp>
        <p:nvSpPr>
          <p:cNvPr id="30" name="29 Marcador de fecha"/>
          <p:cNvSpPr>
            <a:spLocks noGrp="1"/>
          </p:cNvSpPr>
          <p:nvPr>
            <p:ph type="dt" sz="half" idx="14"/>
          </p:nvPr>
        </p:nvSpPr>
        <p:spPr/>
        <p:txBody>
          <a:bodyPr/>
          <a:lstStyle/>
          <a:p>
            <a:fld id="{35830A10-2ABE-4226-B423-5CA40902CCFA}" type="datetime1">
              <a:rPr lang="es-ES" smtClean="0"/>
              <a:t>16/10/2013</a:t>
            </a:fld>
            <a:endParaRPr lang="es-ES"/>
          </a:p>
        </p:txBody>
      </p:sp>
      <p:sp>
        <p:nvSpPr>
          <p:cNvPr id="31" name="30 Marcador de número de diapositiva"/>
          <p:cNvSpPr>
            <a:spLocks noGrp="1"/>
          </p:cNvSpPr>
          <p:nvPr>
            <p:ph type="sldNum" sz="quarter" idx="15"/>
          </p:nvPr>
        </p:nvSpPr>
        <p:spPr/>
        <p:txBody>
          <a:bodyPr/>
          <a:lstStyle/>
          <a:p>
            <a:fld id="{7C5B789A-101F-4B80-8F92-8EE68ABBE870}" type="slidenum">
              <a:rPr lang="es-ES" smtClean="0"/>
              <a:t>23</a:t>
            </a:fld>
            <a:endParaRPr lang="es-ES"/>
          </a:p>
        </p:txBody>
      </p:sp>
      <p:sp>
        <p:nvSpPr>
          <p:cNvPr id="32" name="31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6627" name="Text Box 5"/>
          <p:cNvSpPr txBox="1">
            <a:spLocks noChangeArrowheads="1"/>
          </p:cNvSpPr>
          <p:nvPr/>
        </p:nvSpPr>
        <p:spPr bwMode="auto">
          <a:xfrm>
            <a:off x="1219200" y="1295400"/>
            <a:ext cx="7543800" cy="4629150"/>
          </a:xfrm>
          <a:prstGeom prst="rect">
            <a:avLst/>
          </a:prstGeom>
          <a:noFill/>
          <a:ln w="9525">
            <a:noFill/>
            <a:miter lim="800000"/>
            <a:headEnd/>
            <a:tailEnd/>
          </a:ln>
        </p:spPr>
        <p:txBody>
          <a:bodyPr>
            <a:spAutoFit/>
          </a:bodyPr>
          <a:lstStyle/>
          <a:p>
            <a:pPr marL="457200" indent="-457200">
              <a:spcBef>
                <a:spcPct val="50000"/>
              </a:spcBef>
            </a:pPr>
            <a:r>
              <a:rPr lang="en-US" sz="1800" b="1"/>
              <a:t>Atributos de los componentes léxicos</a:t>
            </a:r>
          </a:p>
          <a:p>
            <a:pPr marL="457200" indent="-457200">
              <a:spcBef>
                <a:spcPct val="50000"/>
              </a:spcBef>
            </a:pPr>
            <a:r>
              <a:rPr lang="en-US" sz="1800"/>
              <a:t>Cuando concuerda con un lexema más de un patrón el AL debe proporcionar información adicional sobre el lexema (atributos) p/e while es una palabra reservada pero también concuerda con el patrón de identificador.</a:t>
            </a:r>
          </a:p>
          <a:p>
            <a:pPr marL="457200" indent="-457200">
              <a:spcBef>
                <a:spcPct val="50000"/>
              </a:spcBef>
            </a:pPr>
            <a:r>
              <a:rPr lang="en-US" sz="1800"/>
              <a:t>En la práctica los componentes léxicos suelen tener un solo atributo, un apuntador a la entrada de la tabla de símbolos donde se guarda información sobre los componentes léxicos.</a:t>
            </a:r>
          </a:p>
          <a:p>
            <a:pPr marL="457200" indent="-457200">
              <a:spcBef>
                <a:spcPct val="50000"/>
              </a:spcBef>
            </a:pPr>
            <a:r>
              <a:rPr lang="en-US" sz="1800" b="1"/>
              <a:t>Identificación de palabras reservadas</a:t>
            </a:r>
          </a:p>
          <a:p>
            <a:pPr marL="457200" indent="-457200">
              <a:spcBef>
                <a:spcPct val="50000"/>
              </a:spcBef>
            </a:pPr>
            <a:r>
              <a:rPr lang="en-US" sz="1800"/>
              <a:t>Todas las palabras reservadas responden al mismo patrón que los identificadores, pero son tokens diferententes a los identificadores.</a:t>
            </a:r>
          </a:p>
          <a:p>
            <a:pPr marL="457200" indent="-457200">
              <a:spcBef>
                <a:spcPct val="50000"/>
              </a:spcBef>
            </a:pPr>
            <a:r>
              <a:rPr lang="en-US" sz="1800"/>
              <a:t>Enfoques:</a:t>
            </a:r>
          </a:p>
          <a:p>
            <a:pPr marL="457200" indent="-457200">
              <a:spcBef>
                <a:spcPct val="50000"/>
              </a:spcBef>
              <a:buFontTx/>
              <a:buAutoNum type="arabicPeriod"/>
            </a:pPr>
            <a:r>
              <a:rPr lang="en-US" sz="1800"/>
              <a:t>Buscar una solución práctica</a:t>
            </a:r>
          </a:p>
          <a:p>
            <a:pPr marL="457200" indent="-457200">
              <a:spcBef>
                <a:spcPct val="50000"/>
              </a:spcBef>
              <a:buFontTx/>
              <a:buAutoNum type="arabicPeriod"/>
            </a:pPr>
            <a:r>
              <a:rPr lang="en-US" sz="1800"/>
              <a:t>Integrar los DT de las PR en la máquina reconocedora</a:t>
            </a:r>
            <a:endParaRPr lang="es-MX" sz="1800"/>
          </a:p>
        </p:txBody>
      </p:sp>
      <p:sp>
        <p:nvSpPr>
          <p:cNvPr id="4" name="3 Marcador de fecha"/>
          <p:cNvSpPr>
            <a:spLocks noGrp="1"/>
          </p:cNvSpPr>
          <p:nvPr>
            <p:ph type="dt" sz="half" idx="14"/>
          </p:nvPr>
        </p:nvSpPr>
        <p:spPr/>
        <p:txBody>
          <a:bodyPr/>
          <a:lstStyle/>
          <a:p>
            <a:fld id="{2029579A-262C-489A-B7E7-A9B14B2AC0B7}"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24</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7651" name="Text Box 5"/>
          <p:cNvSpPr txBox="1">
            <a:spLocks noChangeArrowheads="1"/>
          </p:cNvSpPr>
          <p:nvPr/>
        </p:nvSpPr>
        <p:spPr bwMode="auto">
          <a:xfrm>
            <a:off x="1066800" y="1179513"/>
            <a:ext cx="7924800" cy="3621087"/>
          </a:xfrm>
          <a:prstGeom prst="rect">
            <a:avLst/>
          </a:prstGeom>
          <a:noFill/>
          <a:ln w="9525">
            <a:noFill/>
            <a:miter lim="800000"/>
            <a:headEnd/>
            <a:tailEnd/>
          </a:ln>
        </p:spPr>
        <p:txBody>
          <a:bodyPr>
            <a:spAutoFit/>
          </a:bodyPr>
          <a:lstStyle/>
          <a:p>
            <a:pPr>
              <a:spcBef>
                <a:spcPct val="50000"/>
              </a:spcBef>
            </a:pPr>
            <a:r>
              <a:rPr lang="en-US" sz="1800"/>
              <a:t>Pasos a seguir en la primera solución:</a:t>
            </a:r>
          </a:p>
          <a:p>
            <a:pPr>
              <a:spcBef>
                <a:spcPct val="50000"/>
              </a:spcBef>
            </a:pPr>
            <a:r>
              <a:rPr lang="en-US" sz="1800"/>
              <a:t>Iniciar la tabla de símbolos con todas las palabras reservadas, PR, (por orden alfabetico)</a:t>
            </a:r>
          </a:p>
          <a:p>
            <a:pPr>
              <a:spcBef>
                <a:spcPct val="50000"/>
              </a:spcBef>
            </a:pPr>
            <a:r>
              <a:rPr lang="en-US" sz="1800"/>
              <a:t>Cuando encuentra un token id, ir a la tabla donde se encuentran las PR y revisar si el token es una PR, si la encuentra entonces el token es una PR; sino la encuentra, entonces el token es un identificador el cual será añadido a la tabla de símbolos</a:t>
            </a:r>
          </a:p>
          <a:p>
            <a:pPr>
              <a:spcBef>
                <a:spcPct val="50000"/>
              </a:spcBef>
            </a:pPr>
            <a:r>
              <a:rPr lang="en-US" sz="1800"/>
              <a:t>Segunda solución:</a:t>
            </a:r>
          </a:p>
          <a:p>
            <a:pPr>
              <a:spcBef>
                <a:spcPct val="50000"/>
              </a:spcBef>
            </a:pPr>
            <a:r>
              <a:rPr lang="en-US" sz="1800"/>
              <a:t>Se utilizarán formalmente expresiones regulares y diagramas de transición.</a:t>
            </a:r>
          </a:p>
          <a:p>
            <a:pPr>
              <a:spcBef>
                <a:spcPct val="50000"/>
              </a:spcBef>
            </a:pPr>
            <a:r>
              <a:rPr lang="en-US" sz="1800"/>
              <a:t>Problema: una PR puede ser un prefijo de un ID</a:t>
            </a:r>
            <a:endParaRPr lang="en-US" sz="1600"/>
          </a:p>
          <a:p>
            <a:pPr>
              <a:spcBef>
                <a:spcPct val="50000"/>
              </a:spcBef>
            </a:pPr>
            <a:r>
              <a:rPr lang="en-US" sz="1600"/>
              <a:t>Ejemplo: </a:t>
            </a:r>
            <a:endParaRPr lang="es-MX" sz="1600"/>
          </a:p>
        </p:txBody>
      </p:sp>
      <p:sp>
        <p:nvSpPr>
          <p:cNvPr id="27652" name="Text Box 6"/>
          <p:cNvSpPr txBox="1">
            <a:spLocks noChangeArrowheads="1"/>
          </p:cNvSpPr>
          <p:nvPr/>
        </p:nvSpPr>
        <p:spPr bwMode="auto">
          <a:xfrm>
            <a:off x="3581400" y="5029200"/>
            <a:ext cx="273050" cy="304800"/>
          </a:xfrm>
          <a:prstGeom prst="rect">
            <a:avLst/>
          </a:prstGeom>
          <a:noFill/>
          <a:ln w="9525">
            <a:noFill/>
            <a:miter lim="800000"/>
            <a:headEnd/>
            <a:tailEnd/>
          </a:ln>
        </p:spPr>
        <p:txBody>
          <a:bodyPr wrap="none">
            <a:spAutoFit/>
          </a:bodyPr>
          <a:lstStyle/>
          <a:p>
            <a:r>
              <a:rPr lang="en-US" sz="1400"/>
              <a:t>0</a:t>
            </a:r>
            <a:endParaRPr lang="es-MX" sz="1400"/>
          </a:p>
        </p:txBody>
      </p:sp>
      <p:sp>
        <p:nvSpPr>
          <p:cNvPr id="27653" name="Text Box 7"/>
          <p:cNvSpPr txBox="1">
            <a:spLocks noChangeArrowheads="1"/>
          </p:cNvSpPr>
          <p:nvPr/>
        </p:nvSpPr>
        <p:spPr bwMode="auto">
          <a:xfrm>
            <a:off x="4527550" y="5029200"/>
            <a:ext cx="273050" cy="304800"/>
          </a:xfrm>
          <a:prstGeom prst="rect">
            <a:avLst/>
          </a:prstGeom>
          <a:noFill/>
          <a:ln w="9525">
            <a:noFill/>
            <a:miter lim="800000"/>
            <a:headEnd/>
            <a:tailEnd/>
          </a:ln>
        </p:spPr>
        <p:txBody>
          <a:bodyPr wrap="none">
            <a:spAutoFit/>
          </a:bodyPr>
          <a:lstStyle/>
          <a:p>
            <a:r>
              <a:rPr lang="en-US" sz="1400"/>
              <a:t>1</a:t>
            </a:r>
            <a:endParaRPr lang="es-MX" sz="1400"/>
          </a:p>
        </p:txBody>
      </p:sp>
      <p:sp>
        <p:nvSpPr>
          <p:cNvPr id="27654" name="Text Box 8"/>
          <p:cNvSpPr txBox="1">
            <a:spLocks noChangeArrowheads="1"/>
          </p:cNvSpPr>
          <p:nvPr/>
        </p:nvSpPr>
        <p:spPr bwMode="auto">
          <a:xfrm>
            <a:off x="5562600" y="5029200"/>
            <a:ext cx="273050" cy="304800"/>
          </a:xfrm>
          <a:prstGeom prst="rect">
            <a:avLst/>
          </a:prstGeom>
          <a:noFill/>
          <a:ln w="9525">
            <a:noFill/>
            <a:miter lim="800000"/>
            <a:headEnd/>
            <a:tailEnd/>
          </a:ln>
        </p:spPr>
        <p:txBody>
          <a:bodyPr wrap="none">
            <a:spAutoFit/>
          </a:bodyPr>
          <a:lstStyle/>
          <a:p>
            <a:r>
              <a:rPr lang="en-US" sz="1400"/>
              <a:t>2</a:t>
            </a:r>
            <a:endParaRPr lang="es-MX" sz="1400"/>
          </a:p>
        </p:txBody>
      </p:sp>
      <p:sp>
        <p:nvSpPr>
          <p:cNvPr id="27655" name="Oval 9"/>
          <p:cNvSpPr>
            <a:spLocks noChangeArrowheads="1"/>
          </p:cNvSpPr>
          <p:nvPr/>
        </p:nvSpPr>
        <p:spPr bwMode="auto">
          <a:xfrm>
            <a:off x="3581400" y="5029200"/>
            <a:ext cx="228600" cy="228600"/>
          </a:xfrm>
          <a:prstGeom prst="ellipse">
            <a:avLst/>
          </a:prstGeom>
          <a:noFill/>
          <a:ln w="9525">
            <a:solidFill>
              <a:schemeClr val="tx1"/>
            </a:solidFill>
            <a:round/>
            <a:headEnd/>
            <a:tailEnd/>
          </a:ln>
        </p:spPr>
        <p:txBody>
          <a:bodyPr wrap="none" anchor="ctr"/>
          <a:lstStyle/>
          <a:p>
            <a:endParaRPr lang="es-ES"/>
          </a:p>
        </p:txBody>
      </p:sp>
      <p:sp>
        <p:nvSpPr>
          <p:cNvPr id="27656" name="Oval 10"/>
          <p:cNvSpPr>
            <a:spLocks noChangeArrowheads="1"/>
          </p:cNvSpPr>
          <p:nvPr/>
        </p:nvSpPr>
        <p:spPr bwMode="auto">
          <a:xfrm>
            <a:off x="4527550" y="5029200"/>
            <a:ext cx="228600" cy="228600"/>
          </a:xfrm>
          <a:prstGeom prst="ellipse">
            <a:avLst/>
          </a:prstGeom>
          <a:noFill/>
          <a:ln w="9525">
            <a:solidFill>
              <a:schemeClr val="tx1"/>
            </a:solidFill>
            <a:round/>
            <a:headEnd/>
            <a:tailEnd/>
          </a:ln>
        </p:spPr>
        <p:txBody>
          <a:bodyPr wrap="none" anchor="ctr"/>
          <a:lstStyle/>
          <a:p>
            <a:endParaRPr lang="es-ES"/>
          </a:p>
        </p:txBody>
      </p:sp>
      <p:sp>
        <p:nvSpPr>
          <p:cNvPr id="27657" name="Oval 11"/>
          <p:cNvSpPr>
            <a:spLocks noChangeArrowheads="1"/>
          </p:cNvSpPr>
          <p:nvPr/>
        </p:nvSpPr>
        <p:spPr bwMode="auto">
          <a:xfrm>
            <a:off x="5562600" y="5029200"/>
            <a:ext cx="228600" cy="228600"/>
          </a:xfrm>
          <a:prstGeom prst="ellipse">
            <a:avLst/>
          </a:prstGeom>
          <a:noFill/>
          <a:ln w="9525">
            <a:solidFill>
              <a:schemeClr val="tx1"/>
            </a:solidFill>
            <a:round/>
            <a:headEnd/>
            <a:tailEnd/>
          </a:ln>
        </p:spPr>
        <p:txBody>
          <a:bodyPr wrap="none" anchor="ctr"/>
          <a:lstStyle/>
          <a:p>
            <a:endParaRPr lang="es-ES"/>
          </a:p>
        </p:txBody>
      </p:sp>
      <p:sp>
        <p:nvSpPr>
          <p:cNvPr id="27658" name="Oval 12"/>
          <p:cNvSpPr>
            <a:spLocks noChangeArrowheads="1"/>
          </p:cNvSpPr>
          <p:nvPr/>
        </p:nvSpPr>
        <p:spPr bwMode="auto">
          <a:xfrm>
            <a:off x="5486400" y="4953000"/>
            <a:ext cx="381000" cy="381000"/>
          </a:xfrm>
          <a:prstGeom prst="ellipse">
            <a:avLst/>
          </a:prstGeom>
          <a:noFill/>
          <a:ln w="9525">
            <a:solidFill>
              <a:schemeClr val="tx1"/>
            </a:solidFill>
            <a:round/>
            <a:headEnd/>
            <a:tailEnd/>
          </a:ln>
        </p:spPr>
        <p:txBody>
          <a:bodyPr wrap="none" anchor="ctr"/>
          <a:lstStyle/>
          <a:p>
            <a:endParaRPr lang="es-ES"/>
          </a:p>
        </p:txBody>
      </p:sp>
      <p:sp>
        <p:nvSpPr>
          <p:cNvPr id="27659" name="Line 13"/>
          <p:cNvSpPr>
            <a:spLocks noChangeShapeType="1"/>
          </p:cNvSpPr>
          <p:nvPr/>
        </p:nvSpPr>
        <p:spPr bwMode="auto">
          <a:xfrm>
            <a:off x="3810000" y="5181600"/>
            <a:ext cx="685800" cy="0"/>
          </a:xfrm>
          <a:prstGeom prst="line">
            <a:avLst/>
          </a:prstGeom>
          <a:noFill/>
          <a:ln w="9525">
            <a:solidFill>
              <a:schemeClr val="tx1"/>
            </a:solidFill>
            <a:round/>
            <a:headEnd/>
            <a:tailEnd type="triangle" w="med" len="med"/>
          </a:ln>
        </p:spPr>
        <p:txBody>
          <a:bodyPr wrap="none"/>
          <a:lstStyle/>
          <a:p>
            <a:endParaRPr lang="es-ES"/>
          </a:p>
        </p:txBody>
      </p:sp>
      <p:sp>
        <p:nvSpPr>
          <p:cNvPr id="27660" name="Line 14"/>
          <p:cNvSpPr>
            <a:spLocks noChangeShapeType="1"/>
          </p:cNvSpPr>
          <p:nvPr/>
        </p:nvSpPr>
        <p:spPr bwMode="auto">
          <a:xfrm>
            <a:off x="4800600" y="5181600"/>
            <a:ext cx="685800" cy="0"/>
          </a:xfrm>
          <a:prstGeom prst="line">
            <a:avLst/>
          </a:prstGeom>
          <a:noFill/>
          <a:ln w="9525">
            <a:solidFill>
              <a:schemeClr val="tx1"/>
            </a:solidFill>
            <a:round/>
            <a:headEnd/>
            <a:tailEnd type="triangle" w="med" len="med"/>
          </a:ln>
        </p:spPr>
        <p:txBody>
          <a:bodyPr wrap="none"/>
          <a:lstStyle/>
          <a:p>
            <a:endParaRPr lang="es-ES"/>
          </a:p>
        </p:txBody>
      </p:sp>
      <p:sp>
        <p:nvSpPr>
          <p:cNvPr id="27661" name="Text Box 15"/>
          <p:cNvSpPr txBox="1">
            <a:spLocks noChangeArrowheads="1"/>
          </p:cNvSpPr>
          <p:nvPr/>
        </p:nvSpPr>
        <p:spPr bwMode="auto">
          <a:xfrm>
            <a:off x="3881438" y="4876800"/>
            <a:ext cx="517525" cy="304800"/>
          </a:xfrm>
          <a:prstGeom prst="rect">
            <a:avLst/>
          </a:prstGeom>
          <a:noFill/>
          <a:ln w="9525">
            <a:noFill/>
            <a:miter lim="800000"/>
            <a:headEnd/>
            <a:tailEnd/>
          </a:ln>
        </p:spPr>
        <p:txBody>
          <a:bodyPr wrap="none">
            <a:spAutoFit/>
          </a:bodyPr>
          <a:lstStyle/>
          <a:p>
            <a:r>
              <a:rPr lang="en-US" sz="1400"/>
              <a:t>L-’i’</a:t>
            </a:r>
            <a:endParaRPr lang="es-MX" sz="1400"/>
          </a:p>
        </p:txBody>
      </p:sp>
      <p:sp>
        <p:nvSpPr>
          <p:cNvPr id="27662" name="Text Box 16"/>
          <p:cNvSpPr txBox="1">
            <a:spLocks noChangeArrowheads="1"/>
          </p:cNvSpPr>
          <p:nvPr/>
        </p:nvSpPr>
        <p:spPr bwMode="auto">
          <a:xfrm>
            <a:off x="4725988" y="4724400"/>
            <a:ext cx="455612" cy="304800"/>
          </a:xfrm>
          <a:prstGeom prst="rect">
            <a:avLst/>
          </a:prstGeom>
          <a:noFill/>
          <a:ln w="9525">
            <a:noFill/>
            <a:miter lim="800000"/>
            <a:headEnd/>
            <a:tailEnd/>
          </a:ln>
        </p:spPr>
        <p:txBody>
          <a:bodyPr wrap="none">
            <a:spAutoFit/>
          </a:bodyPr>
          <a:lstStyle/>
          <a:p>
            <a:r>
              <a:rPr lang="en-US" sz="1400"/>
              <a:t>L|D</a:t>
            </a:r>
            <a:endParaRPr lang="es-MX" sz="1400"/>
          </a:p>
        </p:txBody>
      </p:sp>
      <p:sp>
        <p:nvSpPr>
          <p:cNvPr id="27663" name="Text Box 17"/>
          <p:cNvSpPr txBox="1">
            <a:spLocks noChangeArrowheads="1"/>
          </p:cNvSpPr>
          <p:nvPr/>
        </p:nvSpPr>
        <p:spPr bwMode="auto">
          <a:xfrm>
            <a:off x="5029200" y="4953000"/>
            <a:ext cx="469900" cy="304800"/>
          </a:xfrm>
          <a:prstGeom prst="rect">
            <a:avLst/>
          </a:prstGeom>
          <a:noFill/>
          <a:ln w="9525">
            <a:noFill/>
            <a:miter lim="800000"/>
            <a:headEnd/>
            <a:tailEnd/>
          </a:ln>
        </p:spPr>
        <p:txBody>
          <a:bodyPr wrap="none">
            <a:spAutoFit/>
          </a:bodyPr>
          <a:lstStyle/>
          <a:p>
            <a:r>
              <a:rPr lang="en-US" sz="1400"/>
              <a:t>otro</a:t>
            </a:r>
            <a:endParaRPr lang="es-MX" sz="1400"/>
          </a:p>
        </p:txBody>
      </p:sp>
      <p:sp>
        <p:nvSpPr>
          <p:cNvPr id="27664" name="Text Box 18"/>
          <p:cNvSpPr txBox="1">
            <a:spLocks noChangeArrowheads="1"/>
          </p:cNvSpPr>
          <p:nvPr/>
        </p:nvSpPr>
        <p:spPr bwMode="auto">
          <a:xfrm>
            <a:off x="5791200" y="4876800"/>
            <a:ext cx="273050" cy="304800"/>
          </a:xfrm>
          <a:prstGeom prst="rect">
            <a:avLst/>
          </a:prstGeom>
          <a:noFill/>
          <a:ln w="9525">
            <a:noFill/>
            <a:miter lim="800000"/>
            <a:headEnd/>
            <a:tailEnd/>
          </a:ln>
        </p:spPr>
        <p:txBody>
          <a:bodyPr wrap="none">
            <a:spAutoFit/>
          </a:bodyPr>
          <a:lstStyle/>
          <a:p>
            <a:r>
              <a:rPr lang="en-US" sz="1400"/>
              <a:t>*</a:t>
            </a:r>
            <a:endParaRPr lang="es-MX" sz="1400"/>
          </a:p>
        </p:txBody>
      </p:sp>
      <p:cxnSp>
        <p:nvCxnSpPr>
          <p:cNvPr id="27665" name="AutoShape 19"/>
          <p:cNvCxnSpPr>
            <a:cxnSpLocks noChangeShapeType="1"/>
            <a:endCxn id="27656" idx="2"/>
          </p:cNvCxnSpPr>
          <p:nvPr/>
        </p:nvCxnSpPr>
        <p:spPr bwMode="auto">
          <a:xfrm rot="10800000" flipV="1">
            <a:off x="4527550" y="5103813"/>
            <a:ext cx="238125" cy="39687"/>
          </a:xfrm>
          <a:prstGeom prst="curvedConnector5">
            <a:avLst>
              <a:gd name="adj1" fmla="val 2000"/>
              <a:gd name="adj2" fmla="val -860005"/>
              <a:gd name="adj3" fmla="val 132667"/>
            </a:avLst>
          </a:prstGeom>
          <a:noFill/>
          <a:ln w="9525">
            <a:solidFill>
              <a:schemeClr val="tx1"/>
            </a:solidFill>
            <a:round/>
            <a:headEnd/>
            <a:tailEnd type="triangle" w="med" len="med"/>
          </a:ln>
        </p:spPr>
      </p:cxnSp>
      <p:sp>
        <p:nvSpPr>
          <p:cNvPr id="27666" name="Text Box 21"/>
          <p:cNvSpPr txBox="1">
            <a:spLocks noChangeArrowheads="1"/>
          </p:cNvSpPr>
          <p:nvPr/>
        </p:nvSpPr>
        <p:spPr bwMode="auto">
          <a:xfrm>
            <a:off x="1219200" y="5257800"/>
            <a:ext cx="2209800" cy="581025"/>
          </a:xfrm>
          <a:prstGeom prst="rect">
            <a:avLst/>
          </a:prstGeom>
          <a:noFill/>
          <a:ln w="9525">
            <a:noFill/>
            <a:miter lim="800000"/>
            <a:headEnd/>
            <a:tailEnd/>
          </a:ln>
        </p:spPr>
        <p:txBody>
          <a:bodyPr>
            <a:spAutoFit/>
          </a:bodyPr>
          <a:lstStyle/>
          <a:p>
            <a:r>
              <a:rPr lang="en-US" sz="1600"/>
              <a:t>L=letra D=digito otro=Caracteres-{L,D}</a:t>
            </a:r>
            <a:endParaRPr lang="es-MX" sz="1600"/>
          </a:p>
        </p:txBody>
      </p:sp>
      <p:sp>
        <p:nvSpPr>
          <p:cNvPr id="27667" name="Text Box 23"/>
          <p:cNvSpPr txBox="1">
            <a:spLocks noChangeArrowheads="1"/>
          </p:cNvSpPr>
          <p:nvPr/>
        </p:nvSpPr>
        <p:spPr bwMode="auto">
          <a:xfrm>
            <a:off x="6096000" y="4876800"/>
            <a:ext cx="331788" cy="304800"/>
          </a:xfrm>
          <a:prstGeom prst="rect">
            <a:avLst/>
          </a:prstGeom>
          <a:noFill/>
          <a:ln w="9525">
            <a:noFill/>
            <a:miter lim="800000"/>
            <a:headEnd/>
            <a:tailEnd/>
          </a:ln>
        </p:spPr>
        <p:txBody>
          <a:bodyPr wrap="none">
            <a:spAutoFit/>
          </a:bodyPr>
          <a:lstStyle/>
          <a:p>
            <a:r>
              <a:rPr lang="en-US" sz="1400"/>
              <a:t>Id</a:t>
            </a:r>
            <a:endParaRPr lang="es-MX" sz="1400"/>
          </a:p>
        </p:txBody>
      </p:sp>
      <p:sp>
        <p:nvSpPr>
          <p:cNvPr id="27668" name="Text Box 24"/>
          <p:cNvSpPr txBox="1">
            <a:spLocks noChangeArrowheads="1"/>
          </p:cNvSpPr>
          <p:nvPr/>
        </p:nvSpPr>
        <p:spPr bwMode="auto">
          <a:xfrm>
            <a:off x="4495800" y="5562600"/>
            <a:ext cx="273050" cy="304800"/>
          </a:xfrm>
          <a:prstGeom prst="rect">
            <a:avLst/>
          </a:prstGeom>
          <a:noFill/>
          <a:ln w="9525">
            <a:noFill/>
            <a:miter lim="800000"/>
            <a:headEnd/>
            <a:tailEnd/>
          </a:ln>
        </p:spPr>
        <p:txBody>
          <a:bodyPr wrap="none">
            <a:spAutoFit/>
          </a:bodyPr>
          <a:lstStyle/>
          <a:p>
            <a:r>
              <a:rPr lang="en-US" sz="1400"/>
              <a:t>3</a:t>
            </a:r>
            <a:endParaRPr lang="es-MX" sz="1400"/>
          </a:p>
        </p:txBody>
      </p:sp>
      <p:sp>
        <p:nvSpPr>
          <p:cNvPr id="27669" name="Oval 25"/>
          <p:cNvSpPr>
            <a:spLocks noChangeArrowheads="1"/>
          </p:cNvSpPr>
          <p:nvPr/>
        </p:nvSpPr>
        <p:spPr bwMode="auto">
          <a:xfrm>
            <a:off x="4495800" y="5562600"/>
            <a:ext cx="228600" cy="228600"/>
          </a:xfrm>
          <a:prstGeom prst="ellipse">
            <a:avLst/>
          </a:prstGeom>
          <a:noFill/>
          <a:ln w="9525">
            <a:solidFill>
              <a:schemeClr val="tx1"/>
            </a:solidFill>
            <a:round/>
            <a:headEnd/>
            <a:tailEnd/>
          </a:ln>
        </p:spPr>
        <p:txBody>
          <a:bodyPr wrap="none" anchor="ctr"/>
          <a:lstStyle/>
          <a:p>
            <a:endParaRPr lang="es-ES"/>
          </a:p>
        </p:txBody>
      </p:sp>
      <p:cxnSp>
        <p:nvCxnSpPr>
          <p:cNvPr id="27670" name="AutoShape 26"/>
          <p:cNvCxnSpPr>
            <a:cxnSpLocks noChangeShapeType="1"/>
            <a:stCxn id="27655" idx="4"/>
            <a:endCxn id="27669" idx="2"/>
          </p:cNvCxnSpPr>
          <p:nvPr/>
        </p:nvCxnSpPr>
        <p:spPr bwMode="auto">
          <a:xfrm rot="16200000" flipH="1">
            <a:off x="3886200" y="5067300"/>
            <a:ext cx="419100" cy="800100"/>
          </a:xfrm>
          <a:prstGeom prst="curvedConnector2">
            <a:avLst/>
          </a:prstGeom>
          <a:noFill/>
          <a:ln w="9525">
            <a:solidFill>
              <a:schemeClr val="tx1"/>
            </a:solidFill>
            <a:round/>
            <a:headEnd/>
            <a:tailEnd type="triangle" w="med" len="med"/>
          </a:ln>
        </p:spPr>
      </p:cxnSp>
      <p:sp>
        <p:nvSpPr>
          <p:cNvPr id="27671" name="Text Box 27"/>
          <p:cNvSpPr txBox="1">
            <a:spLocks noChangeArrowheads="1"/>
          </p:cNvSpPr>
          <p:nvPr/>
        </p:nvSpPr>
        <p:spPr bwMode="auto">
          <a:xfrm>
            <a:off x="3962400" y="5302250"/>
            <a:ext cx="377825" cy="336550"/>
          </a:xfrm>
          <a:prstGeom prst="rect">
            <a:avLst/>
          </a:prstGeom>
          <a:noFill/>
          <a:ln w="9525">
            <a:noFill/>
            <a:miter lim="800000"/>
            <a:headEnd/>
            <a:tailEnd/>
          </a:ln>
        </p:spPr>
        <p:txBody>
          <a:bodyPr wrap="none">
            <a:spAutoFit/>
          </a:bodyPr>
          <a:lstStyle/>
          <a:p>
            <a:r>
              <a:rPr lang="en-US" sz="1600"/>
              <a:t>‘i’</a:t>
            </a:r>
            <a:endParaRPr lang="es-MX" sz="1600"/>
          </a:p>
        </p:txBody>
      </p:sp>
      <p:sp>
        <p:nvSpPr>
          <p:cNvPr id="27672" name="Text Box 28"/>
          <p:cNvSpPr txBox="1">
            <a:spLocks noChangeArrowheads="1"/>
          </p:cNvSpPr>
          <p:nvPr/>
        </p:nvSpPr>
        <p:spPr bwMode="auto">
          <a:xfrm>
            <a:off x="5954713" y="5562600"/>
            <a:ext cx="273050" cy="304800"/>
          </a:xfrm>
          <a:prstGeom prst="rect">
            <a:avLst/>
          </a:prstGeom>
          <a:noFill/>
          <a:ln w="9525">
            <a:noFill/>
            <a:miter lim="800000"/>
            <a:headEnd/>
            <a:tailEnd/>
          </a:ln>
        </p:spPr>
        <p:txBody>
          <a:bodyPr wrap="none">
            <a:spAutoFit/>
          </a:bodyPr>
          <a:lstStyle/>
          <a:p>
            <a:r>
              <a:rPr lang="en-US" sz="1400"/>
              <a:t>4</a:t>
            </a:r>
            <a:endParaRPr lang="es-MX" sz="1400"/>
          </a:p>
        </p:txBody>
      </p:sp>
      <p:sp>
        <p:nvSpPr>
          <p:cNvPr id="27673" name="Oval 29"/>
          <p:cNvSpPr>
            <a:spLocks noChangeArrowheads="1"/>
          </p:cNvSpPr>
          <p:nvPr/>
        </p:nvSpPr>
        <p:spPr bwMode="auto">
          <a:xfrm>
            <a:off x="5954713" y="5562600"/>
            <a:ext cx="228600" cy="228600"/>
          </a:xfrm>
          <a:prstGeom prst="ellipse">
            <a:avLst/>
          </a:prstGeom>
          <a:noFill/>
          <a:ln w="9525">
            <a:solidFill>
              <a:schemeClr val="tx1"/>
            </a:solidFill>
            <a:round/>
            <a:headEnd/>
            <a:tailEnd/>
          </a:ln>
        </p:spPr>
        <p:txBody>
          <a:bodyPr wrap="none" anchor="ctr"/>
          <a:lstStyle/>
          <a:p>
            <a:endParaRPr lang="es-ES"/>
          </a:p>
        </p:txBody>
      </p:sp>
      <p:sp>
        <p:nvSpPr>
          <p:cNvPr id="27674" name="Text Box 30"/>
          <p:cNvSpPr txBox="1">
            <a:spLocks noChangeArrowheads="1"/>
          </p:cNvSpPr>
          <p:nvPr/>
        </p:nvSpPr>
        <p:spPr bwMode="auto">
          <a:xfrm>
            <a:off x="6869113" y="5562600"/>
            <a:ext cx="273050" cy="304800"/>
          </a:xfrm>
          <a:prstGeom prst="rect">
            <a:avLst/>
          </a:prstGeom>
          <a:noFill/>
          <a:ln w="9525">
            <a:noFill/>
            <a:miter lim="800000"/>
            <a:headEnd/>
            <a:tailEnd/>
          </a:ln>
        </p:spPr>
        <p:txBody>
          <a:bodyPr wrap="none">
            <a:spAutoFit/>
          </a:bodyPr>
          <a:lstStyle/>
          <a:p>
            <a:r>
              <a:rPr lang="en-US" sz="1400"/>
              <a:t>5</a:t>
            </a:r>
            <a:endParaRPr lang="es-MX" sz="1400"/>
          </a:p>
        </p:txBody>
      </p:sp>
      <p:sp>
        <p:nvSpPr>
          <p:cNvPr id="27675" name="Oval 31"/>
          <p:cNvSpPr>
            <a:spLocks noChangeArrowheads="1"/>
          </p:cNvSpPr>
          <p:nvPr/>
        </p:nvSpPr>
        <p:spPr bwMode="auto">
          <a:xfrm>
            <a:off x="6869113" y="5562600"/>
            <a:ext cx="228600" cy="228600"/>
          </a:xfrm>
          <a:prstGeom prst="ellipse">
            <a:avLst/>
          </a:prstGeom>
          <a:noFill/>
          <a:ln w="9525">
            <a:solidFill>
              <a:schemeClr val="tx1"/>
            </a:solidFill>
            <a:round/>
            <a:headEnd/>
            <a:tailEnd/>
          </a:ln>
        </p:spPr>
        <p:txBody>
          <a:bodyPr wrap="none" anchor="ctr"/>
          <a:lstStyle/>
          <a:p>
            <a:endParaRPr lang="es-ES"/>
          </a:p>
        </p:txBody>
      </p:sp>
      <p:sp>
        <p:nvSpPr>
          <p:cNvPr id="27676" name="Oval 32"/>
          <p:cNvSpPr>
            <a:spLocks noChangeArrowheads="1"/>
          </p:cNvSpPr>
          <p:nvPr/>
        </p:nvSpPr>
        <p:spPr bwMode="auto">
          <a:xfrm>
            <a:off x="6792913" y="5486400"/>
            <a:ext cx="381000" cy="381000"/>
          </a:xfrm>
          <a:prstGeom prst="ellipse">
            <a:avLst/>
          </a:prstGeom>
          <a:noFill/>
          <a:ln w="9525">
            <a:solidFill>
              <a:schemeClr val="tx1"/>
            </a:solidFill>
            <a:round/>
            <a:headEnd/>
            <a:tailEnd/>
          </a:ln>
        </p:spPr>
        <p:txBody>
          <a:bodyPr wrap="none" anchor="ctr"/>
          <a:lstStyle/>
          <a:p>
            <a:endParaRPr lang="es-ES"/>
          </a:p>
        </p:txBody>
      </p:sp>
      <p:sp>
        <p:nvSpPr>
          <p:cNvPr id="27677" name="Text Box 33"/>
          <p:cNvSpPr txBox="1">
            <a:spLocks noChangeArrowheads="1"/>
          </p:cNvSpPr>
          <p:nvPr/>
        </p:nvSpPr>
        <p:spPr bwMode="auto">
          <a:xfrm>
            <a:off x="7097713" y="5334000"/>
            <a:ext cx="273050" cy="304800"/>
          </a:xfrm>
          <a:prstGeom prst="rect">
            <a:avLst/>
          </a:prstGeom>
          <a:noFill/>
          <a:ln w="9525">
            <a:noFill/>
            <a:miter lim="800000"/>
            <a:headEnd/>
            <a:tailEnd/>
          </a:ln>
        </p:spPr>
        <p:txBody>
          <a:bodyPr wrap="none">
            <a:spAutoFit/>
          </a:bodyPr>
          <a:lstStyle/>
          <a:p>
            <a:r>
              <a:rPr lang="en-US" sz="1400"/>
              <a:t>*</a:t>
            </a:r>
            <a:endParaRPr lang="es-MX" sz="1400"/>
          </a:p>
        </p:txBody>
      </p:sp>
      <p:sp>
        <p:nvSpPr>
          <p:cNvPr id="27678" name="Line 34"/>
          <p:cNvSpPr>
            <a:spLocks noChangeShapeType="1"/>
          </p:cNvSpPr>
          <p:nvPr/>
        </p:nvSpPr>
        <p:spPr bwMode="auto">
          <a:xfrm>
            <a:off x="4724400" y="5638800"/>
            <a:ext cx="1219200" cy="0"/>
          </a:xfrm>
          <a:prstGeom prst="line">
            <a:avLst/>
          </a:prstGeom>
          <a:noFill/>
          <a:ln w="9525">
            <a:solidFill>
              <a:schemeClr val="tx1"/>
            </a:solidFill>
            <a:round/>
            <a:headEnd/>
            <a:tailEnd type="triangle" w="med" len="med"/>
          </a:ln>
        </p:spPr>
        <p:txBody>
          <a:bodyPr wrap="none"/>
          <a:lstStyle/>
          <a:p>
            <a:endParaRPr lang="es-ES"/>
          </a:p>
        </p:txBody>
      </p:sp>
      <p:sp>
        <p:nvSpPr>
          <p:cNvPr id="27679" name="Line 35"/>
          <p:cNvSpPr>
            <a:spLocks noChangeShapeType="1"/>
          </p:cNvSpPr>
          <p:nvPr/>
        </p:nvSpPr>
        <p:spPr bwMode="auto">
          <a:xfrm>
            <a:off x="6183313" y="5638800"/>
            <a:ext cx="609600" cy="0"/>
          </a:xfrm>
          <a:prstGeom prst="line">
            <a:avLst/>
          </a:prstGeom>
          <a:noFill/>
          <a:ln w="9525">
            <a:solidFill>
              <a:schemeClr val="tx1"/>
            </a:solidFill>
            <a:round/>
            <a:headEnd/>
            <a:tailEnd type="triangle" w="med" len="med"/>
          </a:ln>
        </p:spPr>
        <p:txBody>
          <a:bodyPr wrap="none"/>
          <a:lstStyle/>
          <a:p>
            <a:endParaRPr lang="es-ES"/>
          </a:p>
        </p:txBody>
      </p:sp>
      <p:sp>
        <p:nvSpPr>
          <p:cNvPr id="27680" name="Text Box 36"/>
          <p:cNvSpPr txBox="1">
            <a:spLocks noChangeArrowheads="1"/>
          </p:cNvSpPr>
          <p:nvPr/>
        </p:nvSpPr>
        <p:spPr bwMode="auto">
          <a:xfrm>
            <a:off x="5097463" y="5378450"/>
            <a:ext cx="388937" cy="336550"/>
          </a:xfrm>
          <a:prstGeom prst="rect">
            <a:avLst/>
          </a:prstGeom>
          <a:noFill/>
          <a:ln w="9525">
            <a:noFill/>
            <a:miter lim="800000"/>
            <a:headEnd/>
            <a:tailEnd/>
          </a:ln>
        </p:spPr>
        <p:txBody>
          <a:bodyPr wrap="none">
            <a:spAutoFit/>
          </a:bodyPr>
          <a:lstStyle/>
          <a:p>
            <a:r>
              <a:rPr lang="en-US" sz="1600"/>
              <a:t>‘f’</a:t>
            </a:r>
            <a:endParaRPr lang="es-MX" sz="1600"/>
          </a:p>
        </p:txBody>
      </p:sp>
      <p:sp>
        <p:nvSpPr>
          <p:cNvPr id="27681" name="Text Box 37"/>
          <p:cNvSpPr txBox="1">
            <a:spLocks noChangeArrowheads="1"/>
          </p:cNvSpPr>
          <p:nvPr/>
        </p:nvSpPr>
        <p:spPr bwMode="auto">
          <a:xfrm>
            <a:off x="6259513" y="5334000"/>
            <a:ext cx="512762" cy="336550"/>
          </a:xfrm>
          <a:prstGeom prst="rect">
            <a:avLst/>
          </a:prstGeom>
          <a:noFill/>
          <a:ln w="9525">
            <a:noFill/>
            <a:miter lim="800000"/>
            <a:headEnd/>
            <a:tailEnd/>
          </a:ln>
        </p:spPr>
        <p:txBody>
          <a:bodyPr wrap="none">
            <a:spAutoFit/>
          </a:bodyPr>
          <a:lstStyle/>
          <a:p>
            <a:r>
              <a:rPr lang="en-US" sz="1600"/>
              <a:t>otro</a:t>
            </a:r>
            <a:endParaRPr lang="es-MX" sz="1600"/>
          </a:p>
        </p:txBody>
      </p:sp>
      <p:sp>
        <p:nvSpPr>
          <p:cNvPr id="27682" name="Line 38"/>
          <p:cNvSpPr>
            <a:spLocks noChangeShapeType="1"/>
          </p:cNvSpPr>
          <p:nvPr/>
        </p:nvSpPr>
        <p:spPr bwMode="auto">
          <a:xfrm flipH="1">
            <a:off x="4267200" y="5791200"/>
            <a:ext cx="304800" cy="304800"/>
          </a:xfrm>
          <a:prstGeom prst="line">
            <a:avLst/>
          </a:prstGeom>
          <a:noFill/>
          <a:ln w="9525">
            <a:solidFill>
              <a:schemeClr val="tx1"/>
            </a:solidFill>
            <a:round/>
            <a:headEnd/>
            <a:tailEnd type="triangle" w="med" len="med"/>
          </a:ln>
        </p:spPr>
        <p:txBody>
          <a:bodyPr wrap="none"/>
          <a:lstStyle/>
          <a:p>
            <a:endParaRPr lang="es-ES"/>
          </a:p>
        </p:txBody>
      </p:sp>
      <p:sp>
        <p:nvSpPr>
          <p:cNvPr id="27683" name="Line 39"/>
          <p:cNvSpPr>
            <a:spLocks noChangeShapeType="1"/>
          </p:cNvSpPr>
          <p:nvPr/>
        </p:nvSpPr>
        <p:spPr bwMode="auto">
          <a:xfrm>
            <a:off x="4648200" y="5791200"/>
            <a:ext cx="304800" cy="304800"/>
          </a:xfrm>
          <a:prstGeom prst="line">
            <a:avLst/>
          </a:prstGeom>
          <a:noFill/>
          <a:ln w="9525">
            <a:solidFill>
              <a:schemeClr val="tx1"/>
            </a:solidFill>
            <a:round/>
            <a:headEnd/>
            <a:tailEnd type="triangle" w="med" len="med"/>
          </a:ln>
        </p:spPr>
        <p:txBody>
          <a:bodyPr wrap="none"/>
          <a:lstStyle/>
          <a:p>
            <a:endParaRPr lang="es-ES"/>
          </a:p>
        </p:txBody>
      </p:sp>
      <p:sp>
        <p:nvSpPr>
          <p:cNvPr id="27684" name="Line 40"/>
          <p:cNvSpPr>
            <a:spLocks noChangeShapeType="1"/>
          </p:cNvSpPr>
          <p:nvPr/>
        </p:nvSpPr>
        <p:spPr bwMode="auto">
          <a:xfrm>
            <a:off x="6030913" y="5791200"/>
            <a:ext cx="446087" cy="304800"/>
          </a:xfrm>
          <a:prstGeom prst="line">
            <a:avLst/>
          </a:prstGeom>
          <a:noFill/>
          <a:ln w="9525">
            <a:solidFill>
              <a:schemeClr val="tx1"/>
            </a:solidFill>
            <a:round/>
            <a:headEnd/>
            <a:tailEnd type="triangle" w="med" len="med"/>
          </a:ln>
        </p:spPr>
        <p:txBody>
          <a:bodyPr wrap="none"/>
          <a:lstStyle/>
          <a:p>
            <a:endParaRPr lang="es-ES"/>
          </a:p>
        </p:txBody>
      </p:sp>
      <p:sp>
        <p:nvSpPr>
          <p:cNvPr id="27685" name="Text Box 42"/>
          <p:cNvSpPr txBox="1">
            <a:spLocks noChangeArrowheads="1"/>
          </p:cNvSpPr>
          <p:nvPr/>
        </p:nvSpPr>
        <p:spPr bwMode="auto">
          <a:xfrm>
            <a:off x="4114800" y="6019800"/>
            <a:ext cx="427038" cy="336550"/>
          </a:xfrm>
          <a:prstGeom prst="rect">
            <a:avLst/>
          </a:prstGeom>
          <a:noFill/>
          <a:ln w="9525">
            <a:noFill/>
            <a:miter lim="800000"/>
            <a:headEnd/>
            <a:tailEnd/>
          </a:ln>
        </p:spPr>
        <p:txBody>
          <a:bodyPr wrap="none">
            <a:spAutoFit/>
          </a:bodyPr>
          <a:lstStyle/>
          <a:p>
            <a:r>
              <a:rPr lang="en-US" sz="1600"/>
              <a:t>a 1</a:t>
            </a:r>
            <a:endParaRPr lang="es-MX" sz="1600"/>
          </a:p>
        </p:txBody>
      </p:sp>
      <p:sp>
        <p:nvSpPr>
          <p:cNvPr id="27686" name="Text Box 43"/>
          <p:cNvSpPr txBox="1">
            <a:spLocks noChangeArrowheads="1"/>
          </p:cNvSpPr>
          <p:nvPr/>
        </p:nvSpPr>
        <p:spPr bwMode="auto">
          <a:xfrm>
            <a:off x="3651250" y="5715000"/>
            <a:ext cx="768350" cy="336550"/>
          </a:xfrm>
          <a:prstGeom prst="rect">
            <a:avLst/>
          </a:prstGeom>
          <a:noFill/>
          <a:ln w="9525">
            <a:noFill/>
            <a:miter lim="800000"/>
            <a:headEnd/>
            <a:tailEnd/>
          </a:ln>
        </p:spPr>
        <p:txBody>
          <a:bodyPr wrap="none">
            <a:spAutoFit/>
          </a:bodyPr>
          <a:lstStyle/>
          <a:p>
            <a:r>
              <a:rPr lang="en-US" sz="1600"/>
              <a:t>L-‘f’|D</a:t>
            </a:r>
            <a:endParaRPr lang="es-MX" sz="1600"/>
          </a:p>
        </p:txBody>
      </p:sp>
      <p:sp>
        <p:nvSpPr>
          <p:cNvPr id="27687" name="Text Box 44"/>
          <p:cNvSpPr txBox="1">
            <a:spLocks noChangeArrowheads="1"/>
          </p:cNvSpPr>
          <p:nvPr/>
        </p:nvSpPr>
        <p:spPr bwMode="auto">
          <a:xfrm>
            <a:off x="4651375" y="5683250"/>
            <a:ext cx="512763" cy="336550"/>
          </a:xfrm>
          <a:prstGeom prst="rect">
            <a:avLst/>
          </a:prstGeom>
          <a:noFill/>
          <a:ln w="9525">
            <a:noFill/>
            <a:miter lim="800000"/>
            <a:headEnd/>
            <a:tailEnd/>
          </a:ln>
        </p:spPr>
        <p:txBody>
          <a:bodyPr wrap="none">
            <a:spAutoFit/>
          </a:bodyPr>
          <a:lstStyle/>
          <a:p>
            <a:r>
              <a:rPr lang="en-US" sz="1600"/>
              <a:t>otro</a:t>
            </a:r>
            <a:endParaRPr lang="es-MX" sz="1600"/>
          </a:p>
        </p:txBody>
      </p:sp>
      <p:sp>
        <p:nvSpPr>
          <p:cNvPr id="27688" name="Text Box 45"/>
          <p:cNvSpPr txBox="1">
            <a:spLocks noChangeArrowheads="1"/>
          </p:cNvSpPr>
          <p:nvPr/>
        </p:nvSpPr>
        <p:spPr bwMode="auto">
          <a:xfrm>
            <a:off x="4648200" y="5988050"/>
            <a:ext cx="427038" cy="336550"/>
          </a:xfrm>
          <a:prstGeom prst="rect">
            <a:avLst/>
          </a:prstGeom>
          <a:noFill/>
          <a:ln w="9525">
            <a:noFill/>
            <a:miter lim="800000"/>
            <a:headEnd/>
            <a:tailEnd/>
          </a:ln>
        </p:spPr>
        <p:txBody>
          <a:bodyPr wrap="none">
            <a:spAutoFit/>
          </a:bodyPr>
          <a:lstStyle/>
          <a:p>
            <a:r>
              <a:rPr lang="en-US" sz="1600"/>
              <a:t>a 2</a:t>
            </a:r>
            <a:endParaRPr lang="es-MX" sz="1600"/>
          </a:p>
        </p:txBody>
      </p:sp>
      <p:sp>
        <p:nvSpPr>
          <p:cNvPr id="27689" name="Text Box 46"/>
          <p:cNvSpPr txBox="1">
            <a:spLocks noChangeArrowheads="1"/>
          </p:cNvSpPr>
          <p:nvPr/>
        </p:nvSpPr>
        <p:spPr bwMode="auto">
          <a:xfrm>
            <a:off x="7402513" y="5410200"/>
            <a:ext cx="598487" cy="304800"/>
          </a:xfrm>
          <a:prstGeom prst="rect">
            <a:avLst/>
          </a:prstGeom>
          <a:noFill/>
          <a:ln w="9525">
            <a:noFill/>
            <a:miter lim="800000"/>
            <a:headEnd/>
            <a:tailEnd/>
          </a:ln>
        </p:spPr>
        <p:txBody>
          <a:bodyPr wrap="none">
            <a:spAutoFit/>
          </a:bodyPr>
          <a:lstStyle/>
          <a:p>
            <a:r>
              <a:rPr lang="en-US" sz="1400"/>
              <a:t>PR_if</a:t>
            </a:r>
            <a:endParaRPr lang="es-MX" sz="1400"/>
          </a:p>
        </p:txBody>
      </p:sp>
      <p:sp>
        <p:nvSpPr>
          <p:cNvPr id="27690" name="Text Box 47"/>
          <p:cNvSpPr txBox="1">
            <a:spLocks noChangeArrowheads="1"/>
          </p:cNvSpPr>
          <p:nvPr/>
        </p:nvSpPr>
        <p:spPr bwMode="auto">
          <a:xfrm>
            <a:off x="5791200" y="5867400"/>
            <a:ext cx="495300" cy="336550"/>
          </a:xfrm>
          <a:prstGeom prst="rect">
            <a:avLst/>
          </a:prstGeom>
          <a:noFill/>
          <a:ln w="9525">
            <a:noFill/>
            <a:miter lim="800000"/>
            <a:headEnd/>
            <a:tailEnd/>
          </a:ln>
        </p:spPr>
        <p:txBody>
          <a:bodyPr wrap="none">
            <a:spAutoFit/>
          </a:bodyPr>
          <a:lstStyle/>
          <a:p>
            <a:r>
              <a:rPr lang="en-US" sz="1600"/>
              <a:t>L|D</a:t>
            </a:r>
            <a:endParaRPr lang="es-MX" sz="1600"/>
          </a:p>
        </p:txBody>
      </p:sp>
      <p:sp>
        <p:nvSpPr>
          <p:cNvPr id="27691" name="Text Box 48"/>
          <p:cNvSpPr txBox="1">
            <a:spLocks noChangeArrowheads="1"/>
          </p:cNvSpPr>
          <p:nvPr/>
        </p:nvSpPr>
        <p:spPr bwMode="auto">
          <a:xfrm>
            <a:off x="6553200" y="5943600"/>
            <a:ext cx="427038" cy="336550"/>
          </a:xfrm>
          <a:prstGeom prst="rect">
            <a:avLst/>
          </a:prstGeom>
          <a:noFill/>
          <a:ln w="9525">
            <a:noFill/>
            <a:miter lim="800000"/>
            <a:headEnd/>
            <a:tailEnd/>
          </a:ln>
        </p:spPr>
        <p:txBody>
          <a:bodyPr wrap="none">
            <a:spAutoFit/>
          </a:bodyPr>
          <a:lstStyle/>
          <a:p>
            <a:r>
              <a:rPr lang="en-US" sz="1600"/>
              <a:t>a 1</a:t>
            </a:r>
            <a:endParaRPr lang="es-MX" sz="1600"/>
          </a:p>
        </p:txBody>
      </p:sp>
      <p:sp>
        <p:nvSpPr>
          <p:cNvPr id="27692" name="Text Box 49"/>
          <p:cNvSpPr txBox="1">
            <a:spLocks noChangeArrowheads="1"/>
          </p:cNvSpPr>
          <p:nvPr/>
        </p:nvSpPr>
        <p:spPr bwMode="auto">
          <a:xfrm>
            <a:off x="1219200" y="4800600"/>
            <a:ext cx="2146300" cy="336550"/>
          </a:xfrm>
          <a:prstGeom prst="rect">
            <a:avLst/>
          </a:prstGeom>
          <a:noFill/>
          <a:ln w="9525">
            <a:noFill/>
            <a:miter lim="800000"/>
            <a:headEnd/>
            <a:tailEnd/>
          </a:ln>
        </p:spPr>
        <p:txBody>
          <a:bodyPr wrap="none">
            <a:spAutoFit/>
          </a:bodyPr>
          <a:lstStyle/>
          <a:p>
            <a:r>
              <a:rPr lang="en-US" sz="1600"/>
              <a:t>DT que revisa la PR ‘if’</a:t>
            </a:r>
            <a:endParaRPr lang="es-MX" sz="1600"/>
          </a:p>
        </p:txBody>
      </p:sp>
      <p:sp>
        <p:nvSpPr>
          <p:cNvPr id="45" name="44 Marcador de fecha"/>
          <p:cNvSpPr>
            <a:spLocks noGrp="1"/>
          </p:cNvSpPr>
          <p:nvPr>
            <p:ph type="dt" sz="half" idx="14"/>
          </p:nvPr>
        </p:nvSpPr>
        <p:spPr/>
        <p:txBody>
          <a:bodyPr/>
          <a:lstStyle/>
          <a:p>
            <a:fld id="{EB93D0CE-8135-4882-9C5E-81789B3FCE39}" type="datetime1">
              <a:rPr lang="es-ES" smtClean="0"/>
              <a:t>16/10/2013</a:t>
            </a:fld>
            <a:endParaRPr lang="es-ES"/>
          </a:p>
        </p:txBody>
      </p:sp>
      <p:sp>
        <p:nvSpPr>
          <p:cNvPr id="46" name="45 Marcador de número de diapositiva"/>
          <p:cNvSpPr>
            <a:spLocks noGrp="1"/>
          </p:cNvSpPr>
          <p:nvPr>
            <p:ph type="sldNum" sz="quarter" idx="15"/>
          </p:nvPr>
        </p:nvSpPr>
        <p:spPr/>
        <p:txBody>
          <a:bodyPr/>
          <a:lstStyle/>
          <a:p>
            <a:fld id="{7C5B789A-101F-4B80-8F92-8EE68ABBE870}" type="slidenum">
              <a:rPr lang="es-ES" smtClean="0"/>
              <a:t>25</a:t>
            </a:fld>
            <a:endParaRPr lang="es-ES"/>
          </a:p>
        </p:txBody>
      </p:sp>
      <p:sp>
        <p:nvSpPr>
          <p:cNvPr id="47" name="46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8675" name="Text Box 3"/>
          <p:cNvSpPr txBox="1">
            <a:spLocks noChangeArrowheads="1"/>
          </p:cNvSpPr>
          <p:nvPr/>
        </p:nvSpPr>
        <p:spPr bwMode="auto">
          <a:xfrm>
            <a:off x="1066800" y="1219200"/>
            <a:ext cx="7848600" cy="779463"/>
          </a:xfrm>
          <a:prstGeom prst="rect">
            <a:avLst/>
          </a:prstGeom>
          <a:noFill/>
          <a:ln w="9525">
            <a:noFill/>
            <a:miter lim="800000"/>
            <a:headEnd/>
            <a:tailEnd/>
          </a:ln>
        </p:spPr>
        <p:txBody>
          <a:bodyPr>
            <a:spAutoFit/>
          </a:bodyPr>
          <a:lstStyle/>
          <a:p>
            <a:pPr>
              <a:spcBef>
                <a:spcPct val="50000"/>
              </a:spcBef>
            </a:pPr>
            <a:r>
              <a:rPr lang="en-US" sz="1800" b="1"/>
              <a:t>Tabla de transición</a:t>
            </a:r>
          </a:p>
          <a:p>
            <a:pPr>
              <a:spcBef>
                <a:spcPct val="50000"/>
              </a:spcBef>
            </a:pPr>
            <a:r>
              <a:rPr lang="en-US" sz="1800"/>
              <a:t>Forma general</a:t>
            </a:r>
            <a:endParaRPr lang="es-MX" sz="1800"/>
          </a:p>
        </p:txBody>
      </p:sp>
      <p:graphicFrame>
        <p:nvGraphicFramePr>
          <p:cNvPr id="60485" name="Group 69"/>
          <p:cNvGraphicFramePr>
            <a:graphicFrameLocks noGrp="1"/>
          </p:cNvGraphicFramePr>
          <p:nvPr/>
        </p:nvGraphicFramePr>
        <p:xfrm>
          <a:off x="3124200" y="1752600"/>
          <a:ext cx="3352800" cy="914718"/>
        </p:xfrm>
        <a:graphic>
          <a:graphicData uri="http://schemas.openxmlformats.org/drawingml/2006/table">
            <a:tbl>
              <a:tblPr/>
              <a:tblGrid>
                <a:gridCol w="762000"/>
                <a:gridCol w="990600"/>
                <a:gridCol w="657225"/>
                <a:gridCol w="942975"/>
              </a:tblGrid>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Estado</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token</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retroceso</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99" name="Group 83"/>
          <p:cNvGraphicFramePr>
            <a:graphicFrameLocks noGrp="1"/>
          </p:cNvGraphicFramePr>
          <p:nvPr/>
        </p:nvGraphicFramePr>
        <p:xfrm>
          <a:off x="3886200" y="1371600"/>
          <a:ext cx="990600" cy="381000"/>
        </p:xfrm>
        <a:graphic>
          <a:graphicData uri="http://schemas.openxmlformats.org/drawingml/2006/table">
            <a:tbl>
              <a:tblPr/>
              <a:tblGrid>
                <a:gridCol w="9906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Entradas</a:t>
                      </a:r>
                      <a:endParaRPr kumimoji="0" lang="es-MX" sz="1600" b="0" i="0" u="none" strike="noStrike" cap="none" normalizeH="0" baseline="0" smtClean="0">
                        <a:ln>
                          <a:noFill/>
                        </a:ln>
                        <a:solidFill>
                          <a:schemeClr val="tx1"/>
                        </a:solidFill>
                        <a:effectLst>
                          <a:outerShdw blurRad="38100" dist="38100" dir="2700000" algn="tl">
                            <a:srgbClr val="C0C0C0"/>
                          </a:outerShdw>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99" name="Text Box 84"/>
          <p:cNvSpPr txBox="1">
            <a:spLocks noChangeArrowheads="1"/>
          </p:cNvSpPr>
          <p:nvPr/>
        </p:nvSpPr>
        <p:spPr bwMode="auto">
          <a:xfrm>
            <a:off x="1219200" y="2819400"/>
            <a:ext cx="5181600" cy="336550"/>
          </a:xfrm>
          <a:prstGeom prst="rect">
            <a:avLst/>
          </a:prstGeom>
          <a:noFill/>
          <a:ln w="9525">
            <a:noFill/>
            <a:miter lim="800000"/>
            <a:headEnd/>
            <a:tailEnd/>
          </a:ln>
        </p:spPr>
        <p:txBody>
          <a:bodyPr>
            <a:spAutoFit/>
          </a:bodyPr>
          <a:lstStyle/>
          <a:p>
            <a:pPr>
              <a:spcBef>
                <a:spcPct val="50000"/>
              </a:spcBef>
            </a:pPr>
            <a:r>
              <a:rPr lang="en-US" sz="1600"/>
              <a:t>Ejemplo: Obtener la tabla de transicion para el DT anterior</a:t>
            </a:r>
            <a:endParaRPr lang="es-MX" sz="1600"/>
          </a:p>
        </p:txBody>
      </p:sp>
      <p:graphicFrame>
        <p:nvGraphicFramePr>
          <p:cNvPr id="60674" name="Group 258"/>
          <p:cNvGraphicFramePr>
            <a:graphicFrameLocks noGrp="1"/>
          </p:cNvGraphicFramePr>
          <p:nvPr/>
        </p:nvGraphicFramePr>
        <p:xfrm>
          <a:off x="2286000" y="3276600"/>
          <a:ext cx="4876800" cy="2682240"/>
        </p:xfrm>
        <a:graphic>
          <a:graphicData uri="http://schemas.openxmlformats.org/drawingml/2006/table">
            <a:tbl>
              <a:tblPr/>
              <a:tblGrid>
                <a:gridCol w="884238"/>
                <a:gridCol w="411162"/>
                <a:gridCol w="457200"/>
                <a:gridCol w="381000"/>
                <a:gridCol w="381000"/>
                <a:gridCol w="609600"/>
                <a:gridCol w="762000"/>
                <a:gridCol w="990600"/>
              </a:tblGrid>
              <a:tr h="304800">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Entradas</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04800">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Estado</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otro</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token</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retroceso</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PR_if</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endParaRPr kumimoji="0" lang="es-MX"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78" name="Text Box 259"/>
          <p:cNvSpPr txBox="1">
            <a:spLocks noChangeArrowheads="1"/>
          </p:cNvSpPr>
          <p:nvPr/>
        </p:nvSpPr>
        <p:spPr bwMode="auto">
          <a:xfrm>
            <a:off x="1752600" y="6096000"/>
            <a:ext cx="6488113" cy="336550"/>
          </a:xfrm>
          <a:prstGeom prst="rect">
            <a:avLst/>
          </a:prstGeom>
          <a:noFill/>
          <a:ln w="9525">
            <a:noFill/>
            <a:miter lim="800000"/>
            <a:headEnd/>
            <a:tailEnd/>
          </a:ln>
        </p:spPr>
        <p:txBody>
          <a:bodyPr wrap="none">
            <a:spAutoFit/>
          </a:bodyPr>
          <a:lstStyle/>
          <a:p>
            <a:r>
              <a:rPr lang="en-US" sz="1600"/>
              <a:t>while ((Estado!= Final) || Error) Estado=TablaTransiciones[Estado, Entrada];</a:t>
            </a:r>
            <a:endParaRPr lang="es-MX" sz="1600"/>
          </a:p>
        </p:txBody>
      </p:sp>
      <p:sp>
        <p:nvSpPr>
          <p:cNvPr id="9" name="8 Marcador de fecha"/>
          <p:cNvSpPr>
            <a:spLocks noGrp="1"/>
          </p:cNvSpPr>
          <p:nvPr>
            <p:ph type="dt" sz="half" idx="14"/>
          </p:nvPr>
        </p:nvSpPr>
        <p:spPr/>
        <p:txBody>
          <a:bodyPr/>
          <a:lstStyle/>
          <a:p>
            <a:fld id="{107AA656-F1ED-4A68-9636-42BCD07C76C0}" type="datetime1">
              <a:rPr lang="es-ES" smtClean="0"/>
              <a:t>16/10/2013</a:t>
            </a:fld>
            <a:endParaRPr lang="es-ES"/>
          </a:p>
        </p:txBody>
      </p:sp>
      <p:sp>
        <p:nvSpPr>
          <p:cNvPr id="10" name="9 Marcador de número de diapositiva"/>
          <p:cNvSpPr>
            <a:spLocks noGrp="1"/>
          </p:cNvSpPr>
          <p:nvPr>
            <p:ph type="sldNum" sz="quarter" idx="15"/>
          </p:nvPr>
        </p:nvSpPr>
        <p:spPr/>
        <p:txBody>
          <a:bodyPr/>
          <a:lstStyle/>
          <a:p>
            <a:fld id="{7C5B789A-101F-4B80-8F92-8EE68ABBE870}" type="slidenum">
              <a:rPr lang="es-ES" smtClean="0"/>
              <a:t>26</a:t>
            </a:fld>
            <a:endParaRPr lang="es-ES"/>
          </a:p>
        </p:txBody>
      </p:sp>
      <p:sp>
        <p:nvSpPr>
          <p:cNvPr id="11" name="10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587750" y="381000"/>
            <a:ext cx="2155825" cy="457200"/>
          </a:xfrm>
          <a:prstGeom prst="rect">
            <a:avLst/>
          </a:prstGeom>
          <a:noFill/>
          <a:ln w="9525">
            <a:noFill/>
            <a:miter lim="800000"/>
            <a:headEnd/>
            <a:tailEnd/>
          </a:ln>
        </p:spPr>
        <p:txBody>
          <a:bodyPr wrap="none">
            <a:spAutoFit/>
          </a:bodyPr>
          <a:lstStyle/>
          <a:p>
            <a:r>
              <a:rPr lang="en-US" sz="2400" b="1"/>
              <a:t>Análisis Léxico</a:t>
            </a:r>
            <a:endParaRPr lang="es-ES" sz="2400" b="1"/>
          </a:p>
        </p:txBody>
      </p:sp>
      <p:sp>
        <p:nvSpPr>
          <p:cNvPr id="29699" name="Text Box 5"/>
          <p:cNvSpPr txBox="1">
            <a:spLocks noChangeArrowheads="1"/>
          </p:cNvSpPr>
          <p:nvPr/>
        </p:nvSpPr>
        <p:spPr bwMode="auto">
          <a:xfrm>
            <a:off x="1143000" y="1295400"/>
            <a:ext cx="7696200" cy="4411663"/>
          </a:xfrm>
          <a:prstGeom prst="rect">
            <a:avLst/>
          </a:prstGeom>
          <a:noFill/>
          <a:ln w="9525">
            <a:noFill/>
            <a:miter lim="800000"/>
            <a:headEnd/>
            <a:tailEnd/>
          </a:ln>
        </p:spPr>
        <p:txBody>
          <a:bodyPr>
            <a:spAutoFit/>
          </a:bodyPr>
          <a:lstStyle/>
          <a:p>
            <a:pPr marL="225425" indent="-225425">
              <a:spcBef>
                <a:spcPct val="50000"/>
              </a:spcBef>
            </a:pPr>
            <a:r>
              <a:rPr lang="en-US" sz="1800" b="1"/>
              <a:t>Implementación de analizadores léxicos</a:t>
            </a:r>
          </a:p>
          <a:p>
            <a:pPr marL="225425" indent="-225425">
              <a:spcBef>
                <a:spcPct val="50000"/>
              </a:spcBef>
            </a:pPr>
            <a:endParaRPr lang="en-US" sz="1800" b="1"/>
          </a:p>
          <a:p>
            <a:pPr marL="225425" indent="-225425">
              <a:spcBef>
                <a:spcPct val="20000"/>
              </a:spcBef>
              <a:buFontTx/>
              <a:buAutoNum type="arabicPeriod"/>
            </a:pPr>
            <a:r>
              <a:rPr lang="en-US" sz="1800"/>
              <a:t>Usar un generador automático de analizadores léxicos (LEX)</a:t>
            </a:r>
          </a:p>
          <a:p>
            <a:pPr marL="225425" indent="-225425">
              <a:spcBef>
                <a:spcPct val="20000"/>
              </a:spcBef>
            </a:pPr>
            <a:r>
              <a:rPr lang="en-US" sz="1800"/>
              <a:t>    Ventaja: comodidad y rapidez en el desarrollo</a:t>
            </a:r>
          </a:p>
          <a:p>
            <a:pPr marL="225425" indent="-225425">
              <a:spcBef>
                <a:spcPct val="20000"/>
              </a:spcBef>
            </a:pPr>
            <a:r>
              <a:rPr lang="en-US" sz="1800"/>
              <a:t>    Desventaja: ineficiencia del analizador resultante y mantenimiento complicado</a:t>
            </a:r>
          </a:p>
          <a:p>
            <a:pPr marL="225425" indent="-225425">
              <a:spcBef>
                <a:spcPct val="20000"/>
              </a:spcBef>
            </a:pPr>
            <a:endParaRPr lang="en-US" sz="1800"/>
          </a:p>
          <a:p>
            <a:pPr marL="225425" indent="-225425">
              <a:spcBef>
                <a:spcPct val="20000"/>
              </a:spcBef>
            </a:pPr>
            <a:r>
              <a:rPr lang="en-US" sz="1800"/>
              <a:t>2. Escribir el AL en un lenguaje de alto nivel</a:t>
            </a:r>
          </a:p>
          <a:p>
            <a:pPr marL="225425" indent="-225425">
              <a:spcBef>
                <a:spcPct val="20000"/>
              </a:spcBef>
            </a:pPr>
            <a:r>
              <a:rPr lang="en-US" sz="1800"/>
              <a:t>    Ventaja: más eficiente</a:t>
            </a:r>
          </a:p>
          <a:p>
            <a:pPr marL="225425" indent="-225425">
              <a:spcBef>
                <a:spcPct val="20000"/>
              </a:spcBef>
            </a:pPr>
            <a:r>
              <a:rPr lang="en-US" sz="1800"/>
              <a:t>    Desventaja: hay que hacerlo todo</a:t>
            </a:r>
          </a:p>
          <a:p>
            <a:pPr marL="225425" indent="-225425">
              <a:spcBef>
                <a:spcPct val="20000"/>
              </a:spcBef>
            </a:pPr>
            <a:endParaRPr lang="en-US" sz="1800"/>
          </a:p>
          <a:p>
            <a:pPr marL="225425" indent="-225425">
              <a:spcBef>
                <a:spcPct val="20000"/>
              </a:spcBef>
            </a:pPr>
            <a:r>
              <a:rPr lang="en-US" sz="1800"/>
              <a:t>3. Hacerlo en lenguaje ensamblador</a:t>
            </a:r>
          </a:p>
          <a:p>
            <a:pPr marL="225425" indent="-225425">
              <a:spcBef>
                <a:spcPct val="20000"/>
              </a:spcBef>
            </a:pPr>
            <a:r>
              <a:rPr lang="en-US" sz="1800"/>
              <a:t>    Ventaja: máxima eficiencia</a:t>
            </a:r>
          </a:p>
          <a:p>
            <a:pPr marL="225425" indent="-225425">
              <a:spcBef>
                <a:spcPct val="20000"/>
              </a:spcBef>
            </a:pPr>
            <a:r>
              <a:rPr lang="en-US" sz="1800"/>
              <a:t>     Desventaja: muy complicado de desarrollar    </a:t>
            </a:r>
            <a:endParaRPr lang="es-MX" sz="1800"/>
          </a:p>
        </p:txBody>
      </p:sp>
      <p:sp>
        <p:nvSpPr>
          <p:cNvPr id="58374" name="Rectangle 6"/>
          <p:cNvSpPr>
            <a:spLocks noGrp="1" noChangeArrowheads="1"/>
          </p:cNvSpPr>
          <p:nvPr>
            <p:ph type="title"/>
          </p:nvPr>
        </p:nvSpPr>
        <p:spPr bwMode="auto">
          <a:xfrm>
            <a:off x="685800" y="609600"/>
            <a:ext cx="7772400" cy="11430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smtClean="0"/>
              <a:t>                                                                                                                                                                                                                                                                                                                                                                                                                                                                                                                                                                                                                                                                                                                                                                                                                                                                                                                              </a:t>
            </a:r>
            <a:endParaRPr lang="es-MX" smtClean="0"/>
          </a:p>
        </p:txBody>
      </p:sp>
      <p:sp>
        <p:nvSpPr>
          <p:cNvPr id="5" name="4 Marcador de fecha"/>
          <p:cNvSpPr>
            <a:spLocks noGrp="1"/>
          </p:cNvSpPr>
          <p:nvPr>
            <p:ph type="dt" sz="half" idx="14"/>
          </p:nvPr>
        </p:nvSpPr>
        <p:spPr/>
        <p:txBody>
          <a:bodyPr/>
          <a:lstStyle/>
          <a:p>
            <a:fld id="{B6F5AAD2-0E0B-41E6-829C-9785A11AFA0F}" type="datetime1">
              <a:rPr lang="es-ES" smtClean="0"/>
              <a:t>16/10/2013</a:t>
            </a:fld>
            <a:endParaRPr lang="es-ES"/>
          </a:p>
        </p:txBody>
      </p:sp>
      <p:sp>
        <p:nvSpPr>
          <p:cNvPr id="6" name="5 Marcador de número de diapositiva"/>
          <p:cNvSpPr>
            <a:spLocks noGrp="1"/>
          </p:cNvSpPr>
          <p:nvPr>
            <p:ph type="sldNum" sz="quarter" idx="15"/>
          </p:nvPr>
        </p:nvSpPr>
        <p:spPr/>
        <p:txBody>
          <a:bodyPr/>
          <a:lstStyle/>
          <a:p>
            <a:fld id="{7C5B789A-101F-4B80-8F92-8EE68ABBE870}" type="slidenum">
              <a:rPr lang="es-ES" smtClean="0"/>
              <a:t>27</a:t>
            </a:fld>
            <a:endParaRPr lang="es-ES"/>
          </a:p>
        </p:txBody>
      </p:sp>
      <p:sp>
        <p:nvSpPr>
          <p:cNvPr id="7" name="6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0723" name="Text Box 5"/>
          <p:cNvSpPr txBox="1">
            <a:spLocks noChangeArrowheads="1"/>
          </p:cNvSpPr>
          <p:nvPr/>
        </p:nvSpPr>
        <p:spPr bwMode="auto">
          <a:xfrm>
            <a:off x="838200" y="1393825"/>
            <a:ext cx="7848600" cy="3940175"/>
          </a:xfrm>
          <a:prstGeom prst="rect">
            <a:avLst/>
          </a:prstGeom>
          <a:noFill/>
          <a:ln w="9525">
            <a:noFill/>
            <a:miter lim="800000"/>
            <a:headEnd/>
            <a:tailEnd/>
          </a:ln>
        </p:spPr>
        <p:txBody>
          <a:bodyPr>
            <a:spAutoFit/>
          </a:bodyPr>
          <a:lstStyle/>
          <a:p>
            <a:pPr marL="112713" indent="-112713">
              <a:spcBef>
                <a:spcPct val="50000"/>
              </a:spcBef>
            </a:pPr>
            <a:r>
              <a:rPr lang="en-US" sz="1800"/>
              <a:t>Se puede describir la sintaxis de las construcciones de los LP por medio de gramáticas independientes del contexto o notación BNF.</a:t>
            </a:r>
          </a:p>
          <a:p>
            <a:pPr marL="112713" indent="-112713">
              <a:spcBef>
                <a:spcPct val="50000"/>
              </a:spcBef>
              <a:buFontTx/>
              <a:buChar char="•"/>
            </a:pPr>
            <a:r>
              <a:rPr lang="en-US" sz="1800"/>
              <a:t>Una gramática da una especificación sintáctica precisa y fácil de entender de un LP</a:t>
            </a:r>
          </a:p>
          <a:p>
            <a:pPr marL="112713" indent="-112713">
              <a:spcBef>
                <a:spcPct val="50000"/>
              </a:spcBef>
              <a:buFontTx/>
              <a:buChar char="•"/>
            </a:pPr>
            <a:r>
              <a:rPr lang="en-US" sz="1800"/>
              <a:t>A partir de algunas clases de gramáticas se puede construir automáticamente un analizador sintáctico eficiente que determine si un programa fuente está sintácticamente bien formado</a:t>
            </a:r>
          </a:p>
          <a:p>
            <a:pPr marL="112713" indent="-112713">
              <a:spcBef>
                <a:spcPct val="50000"/>
              </a:spcBef>
              <a:buFontTx/>
              <a:buChar char="•"/>
            </a:pPr>
            <a:r>
              <a:rPr lang="en-US" sz="1800"/>
              <a:t>Una gramática diseñada adecuadamente imparte una estructura a un lenguaje de programación útil para la traducción de programas fuente a código objeto correcto y para la detección de errores</a:t>
            </a:r>
          </a:p>
          <a:p>
            <a:pPr marL="112713" indent="-112713">
              <a:spcBef>
                <a:spcPct val="50000"/>
              </a:spcBef>
              <a:buFontTx/>
              <a:buChar char="•"/>
            </a:pPr>
            <a:r>
              <a:rPr lang="en-US" sz="1800"/>
              <a:t>Los lenguajes evolucionan con el tiempo, adquiriendo nuevas construcciones y realizando tareas adicionales</a:t>
            </a:r>
            <a:endParaRPr lang="es-MX" sz="1800"/>
          </a:p>
        </p:txBody>
      </p:sp>
      <p:sp>
        <p:nvSpPr>
          <p:cNvPr id="4" name="3 Marcador de fecha"/>
          <p:cNvSpPr>
            <a:spLocks noGrp="1"/>
          </p:cNvSpPr>
          <p:nvPr>
            <p:ph type="dt" sz="half" idx="14"/>
          </p:nvPr>
        </p:nvSpPr>
        <p:spPr/>
        <p:txBody>
          <a:bodyPr/>
          <a:lstStyle/>
          <a:p>
            <a:fld id="{AA246B12-8401-4ADE-8D07-08AF99ECE607}"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28</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1747" name="Text Box 5"/>
          <p:cNvSpPr txBox="1">
            <a:spLocks noChangeArrowheads="1"/>
          </p:cNvSpPr>
          <p:nvPr/>
        </p:nvSpPr>
        <p:spPr bwMode="auto">
          <a:xfrm>
            <a:off x="685800" y="1371600"/>
            <a:ext cx="8153400" cy="1328738"/>
          </a:xfrm>
          <a:prstGeom prst="rect">
            <a:avLst/>
          </a:prstGeom>
          <a:noFill/>
          <a:ln w="9525">
            <a:noFill/>
            <a:miter lim="800000"/>
            <a:headEnd/>
            <a:tailEnd/>
          </a:ln>
        </p:spPr>
        <p:txBody>
          <a:bodyPr>
            <a:spAutoFit/>
          </a:bodyPr>
          <a:lstStyle/>
          <a:p>
            <a:pPr>
              <a:spcBef>
                <a:spcPct val="50000"/>
              </a:spcBef>
            </a:pPr>
            <a:r>
              <a:rPr lang="en-US" sz="1800" b="1"/>
              <a:t>La función del analiador sintáctico</a:t>
            </a:r>
          </a:p>
          <a:p>
            <a:pPr>
              <a:spcBef>
                <a:spcPct val="50000"/>
              </a:spcBef>
            </a:pPr>
            <a:r>
              <a:rPr lang="en-US" sz="1800"/>
              <a:t>La principal tarea del analizador sintáctico (o parser) no es comprobar que la sintaxis del programa fuente sea correcta, sino construir una representación interna de ese  programa y, en el caso de que sea un programa incorrecto, dar un mensaje de error.</a:t>
            </a:r>
            <a:endParaRPr lang="es-MX" sz="1800"/>
          </a:p>
        </p:txBody>
      </p:sp>
      <p:grpSp>
        <p:nvGrpSpPr>
          <p:cNvPr id="2" name="Group 24"/>
          <p:cNvGrpSpPr>
            <a:grpSpLocks/>
          </p:cNvGrpSpPr>
          <p:nvPr/>
        </p:nvGrpSpPr>
        <p:grpSpPr bwMode="auto">
          <a:xfrm>
            <a:off x="1371600" y="2743200"/>
            <a:ext cx="5867400" cy="1524000"/>
            <a:chOff x="336" y="1920"/>
            <a:chExt cx="3696" cy="960"/>
          </a:xfrm>
        </p:grpSpPr>
        <p:sp>
          <p:nvSpPr>
            <p:cNvPr id="31750" name="Text Box 7"/>
            <p:cNvSpPr txBox="1">
              <a:spLocks noChangeArrowheads="1"/>
            </p:cNvSpPr>
            <p:nvPr/>
          </p:nvSpPr>
          <p:spPr bwMode="auto">
            <a:xfrm>
              <a:off x="1008" y="2086"/>
              <a:ext cx="384" cy="218"/>
            </a:xfrm>
            <a:prstGeom prst="rect">
              <a:avLst/>
            </a:prstGeom>
            <a:noFill/>
            <a:ln w="9525">
              <a:solidFill>
                <a:schemeClr val="tx1"/>
              </a:solidFill>
              <a:miter lim="800000"/>
              <a:headEnd/>
              <a:tailEnd/>
            </a:ln>
          </p:spPr>
          <p:txBody>
            <a:bodyPr>
              <a:spAutoFit/>
            </a:bodyPr>
            <a:lstStyle/>
            <a:p>
              <a:pPr>
                <a:spcBef>
                  <a:spcPct val="50000"/>
                </a:spcBef>
              </a:pPr>
              <a:r>
                <a:rPr lang="en-US" sz="1600"/>
                <a:t>A.L.</a:t>
              </a:r>
              <a:endParaRPr lang="es-MX" sz="1600"/>
            </a:p>
          </p:txBody>
        </p:sp>
        <p:sp>
          <p:nvSpPr>
            <p:cNvPr id="31751" name="Text Box 8"/>
            <p:cNvSpPr txBox="1">
              <a:spLocks noChangeArrowheads="1"/>
            </p:cNvSpPr>
            <p:nvPr/>
          </p:nvSpPr>
          <p:spPr bwMode="auto">
            <a:xfrm>
              <a:off x="2064" y="2112"/>
              <a:ext cx="384" cy="218"/>
            </a:xfrm>
            <a:prstGeom prst="rect">
              <a:avLst/>
            </a:prstGeom>
            <a:noFill/>
            <a:ln w="9525">
              <a:solidFill>
                <a:schemeClr val="tx1"/>
              </a:solidFill>
              <a:miter lim="800000"/>
              <a:headEnd/>
              <a:tailEnd/>
            </a:ln>
          </p:spPr>
          <p:txBody>
            <a:bodyPr>
              <a:spAutoFit/>
            </a:bodyPr>
            <a:lstStyle/>
            <a:p>
              <a:pPr>
                <a:spcBef>
                  <a:spcPct val="50000"/>
                </a:spcBef>
              </a:pPr>
              <a:r>
                <a:rPr lang="en-US" sz="1600"/>
                <a:t>A.S.</a:t>
              </a:r>
              <a:endParaRPr lang="es-MX" sz="1600"/>
            </a:p>
          </p:txBody>
        </p:sp>
        <p:sp>
          <p:nvSpPr>
            <p:cNvPr id="31752" name="Text Box 9"/>
            <p:cNvSpPr txBox="1">
              <a:spLocks noChangeArrowheads="1"/>
            </p:cNvSpPr>
            <p:nvPr/>
          </p:nvSpPr>
          <p:spPr bwMode="auto">
            <a:xfrm>
              <a:off x="2448" y="2508"/>
              <a:ext cx="624" cy="372"/>
            </a:xfrm>
            <a:prstGeom prst="rect">
              <a:avLst/>
            </a:prstGeom>
            <a:noFill/>
            <a:ln w="9525">
              <a:solidFill>
                <a:schemeClr val="tx1"/>
              </a:solidFill>
              <a:miter lim="800000"/>
              <a:headEnd/>
              <a:tailEnd/>
            </a:ln>
          </p:spPr>
          <p:txBody>
            <a:bodyPr>
              <a:spAutoFit/>
            </a:bodyPr>
            <a:lstStyle/>
            <a:p>
              <a:pPr>
                <a:spcBef>
                  <a:spcPct val="50000"/>
                </a:spcBef>
              </a:pPr>
              <a:r>
                <a:rPr lang="en-US" sz="1600"/>
                <a:t>Tabla de símbolos</a:t>
              </a:r>
              <a:endParaRPr lang="es-MX" sz="1600"/>
            </a:p>
          </p:txBody>
        </p:sp>
        <p:sp>
          <p:nvSpPr>
            <p:cNvPr id="31753" name="Text Box 10"/>
            <p:cNvSpPr txBox="1">
              <a:spLocks noChangeArrowheads="1"/>
            </p:cNvSpPr>
            <p:nvPr/>
          </p:nvSpPr>
          <p:spPr bwMode="auto">
            <a:xfrm>
              <a:off x="3120" y="2016"/>
              <a:ext cx="576" cy="372"/>
            </a:xfrm>
            <a:prstGeom prst="rect">
              <a:avLst/>
            </a:prstGeom>
            <a:noFill/>
            <a:ln w="9525">
              <a:solidFill>
                <a:schemeClr val="tx1"/>
              </a:solidFill>
              <a:miter lim="800000"/>
              <a:headEnd/>
              <a:tailEnd/>
            </a:ln>
          </p:spPr>
          <p:txBody>
            <a:bodyPr>
              <a:spAutoFit/>
            </a:bodyPr>
            <a:lstStyle/>
            <a:p>
              <a:pPr>
                <a:spcBef>
                  <a:spcPct val="50000"/>
                </a:spcBef>
              </a:pPr>
              <a:r>
                <a:rPr lang="en-US" sz="1600"/>
                <a:t>Resto de etapas</a:t>
              </a:r>
              <a:endParaRPr lang="es-MX" sz="1600"/>
            </a:p>
          </p:txBody>
        </p:sp>
        <p:sp>
          <p:nvSpPr>
            <p:cNvPr id="31754" name="Text Box 11"/>
            <p:cNvSpPr txBox="1">
              <a:spLocks noChangeArrowheads="1"/>
            </p:cNvSpPr>
            <p:nvPr/>
          </p:nvSpPr>
          <p:spPr bwMode="auto">
            <a:xfrm>
              <a:off x="336" y="2016"/>
              <a:ext cx="528" cy="366"/>
            </a:xfrm>
            <a:prstGeom prst="rect">
              <a:avLst/>
            </a:prstGeom>
            <a:noFill/>
            <a:ln w="9525">
              <a:noFill/>
              <a:miter lim="800000"/>
              <a:headEnd/>
              <a:tailEnd/>
            </a:ln>
          </p:spPr>
          <p:txBody>
            <a:bodyPr>
              <a:spAutoFit/>
            </a:bodyPr>
            <a:lstStyle/>
            <a:p>
              <a:pPr>
                <a:spcBef>
                  <a:spcPct val="50000"/>
                </a:spcBef>
              </a:pPr>
              <a:r>
                <a:rPr lang="en-US" sz="1600"/>
                <a:t>Código fuente</a:t>
              </a:r>
              <a:endParaRPr lang="es-MX" sz="1600"/>
            </a:p>
          </p:txBody>
        </p:sp>
        <p:sp>
          <p:nvSpPr>
            <p:cNvPr id="31755" name="Text Box 12"/>
            <p:cNvSpPr txBox="1">
              <a:spLocks noChangeArrowheads="1"/>
            </p:cNvSpPr>
            <p:nvPr/>
          </p:nvSpPr>
          <p:spPr bwMode="auto">
            <a:xfrm>
              <a:off x="1488" y="1920"/>
              <a:ext cx="432" cy="212"/>
            </a:xfrm>
            <a:prstGeom prst="rect">
              <a:avLst/>
            </a:prstGeom>
            <a:noFill/>
            <a:ln w="9525">
              <a:noFill/>
              <a:miter lim="800000"/>
              <a:headEnd/>
              <a:tailEnd/>
            </a:ln>
          </p:spPr>
          <p:txBody>
            <a:bodyPr>
              <a:spAutoFit/>
            </a:bodyPr>
            <a:lstStyle/>
            <a:p>
              <a:pPr>
                <a:spcBef>
                  <a:spcPct val="50000"/>
                </a:spcBef>
              </a:pPr>
              <a:r>
                <a:rPr lang="en-US" sz="1600"/>
                <a:t>token</a:t>
              </a:r>
              <a:endParaRPr lang="es-MX" sz="1600"/>
            </a:p>
          </p:txBody>
        </p:sp>
        <p:sp>
          <p:nvSpPr>
            <p:cNvPr id="31756" name="Text Box 13"/>
            <p:cNvSpPr txBox="1">
              <a:spLocks noChangeArrowheads="1"/>
            </p:cNvSpPr>
            <p:nvPr/>
          </p:nvSpPr>
          <p:spPr bwMode="auto">
            <a:xfrm>
              <a:off x="1440" y="2256"/>
              <a:ext cx="624" cy="212"/>
            </a:xfrm>
            <a:prstGeom prst="rect">
              <a:avLst/>
            </a:prstGeom>
            <a:noFill/>
            <a:ln w="9525">
              <a:noFill/>
              <a:miter lim="800000"/>
              <a:headEnd/>
              <a:tailEnd/>
            </a:ln>
          </p:spPr>
          <p:txBody>
            <a:bodyPr>
              <a:spAutoFit/>
            </a:bodyPr>
            <a:lstStyle/>
            <a:p>
              <a:pPr>
                <a:spcBef>
                  <a:spcPct val="50000"/>
                </a:spcBef>
              </a:pPr>
              <a:r>
                <a:rPr lang="en-US" sz="1600"/>
                <a:t>siguiente</a:t>
              </a:r>
              <a:endParaRPr lang="es-MX" sz="1600"/>
            </a:p>
          </p:txBody>
        </p:sp>
        <p:sp>
          <p:nvSpPr>
            <p:cNvPr id="31757" name="Line 14"/>
            <p:cNvSpPr>
              <a:spLocks noChangeShapeType="1"/>
            </p:cNvSpPr>
            <p:nvPr/>
          </p:nvSpPr>
          <p:spPr bwMode="auto">
            <a:xfrm>
              <a:off x="768" y="2208"/>
              <a:ext cx="240" cy="0"/>
            </a:xfrm>
            <a:prstGeom prst="line">
              <a:avLst/>
            </a:prstGeom>
            <a:noFill/>
            <a:ln w="9525">
              <a:solidFill>
                <a:schemeClr val="tx1"/>
              </a:solidFill>
              <a:round/>
              <a:headEnd/>
              <a:tailEnd type="triangle" w="med" len="med"/>
            </a:ln>
          </p:spPr>
          <p:txBody>
            <a:bodyPr wrap="none"/>
            <a:lstStyle/>
            <a:p>
              <a:endParaRPr lang="es-ES"/>
            </a:p>
          </p:txBody>
        </p:sp>
        <p:sp>
          <p:nvSpPr>
            <p:cNvPr id="31758" name="Line 15"/>
            <p:cNvSpPr>
              <a:spLocks noChangeShapeType="1"/>
            </p:cNvSpPr>
            <p:nvPr/>
          </p:nvSpPr>
          <p:spPr bwMode="auto">
            <a:xfrm>
              <a:off x="1392" y="2160"/>
              <a:ext cx="672" cy="0"/>
            </a:xfrm>
            <a:prstGeom prst="line">
              <a:avLst/>
            </a:prstGeom>
            <a:noFill/>
            <a:ln w="9525">
              <a:solidFill>
                <a:schemeClr val="tx1"/>
              </a:solidFill>
              <a:round/>
              <a:headEnd/>
              <a:tailEnd type="triangle" w="med" len="med"/>
            </a:ln>
          </p:spPr>
          <p:txBody>
            <a:bodyPr wrap="none"/>
            <a:lstStyle/>
            <a:p>
              <a:endParaRPr lang="es-ES"/>
            </a:p>
          </p:txBody>
        </p:sp>
        <p:sp>
          <p:nvSpPr>
            <p:cNvPr id="31759" name="Line 16"/>
            <p:cNvSpPr>
              <a:spLocks noChangeShapeType="1"/>
            </p:cNvSpPr>
            <p:nvPr/>
          </p:nvSpPr>
          <p:spPr bwMode="auto">
            <a:xfrm flipH="1">
              <a:off x="1392" y="2256"/>
              <a:ext cx="672" cy="0"/>
            </a:xfrm>
            <a:prstGeom prst="line">
              <a:avLst/>
            </a:prstGeom>
            <a:noFill/>
            <a:ln w="9525">
              <a:solidFill>
                <a:schemeClr val="tx1"/>
              </a:solidFill>
              <a:round/>
              <a:headEnd/>
              <a:tailEnd type="triangle" w="med" len="med"/>
            </a:ln>
          </p:spPr>
          <p:txBody>
            <a:bodyPr wrap="none"/>
            <a:lstStyle/>
            <a:p>
              <a:endParaRPr lang="es-ES"/>
            </a:p>
          </p:txBody>
        </p:sp>
        <p:sp>
          <p:nvSpPr>
            <p:cNvPr id="31760" name="Line 20"/>
            <p:cNvSpPr>
              <a:spLocks noChangeShapeType="1"/>
            </p:cNvSpPr>
            <p:nvPr/>
          </p:nvSpPr>
          <p:spPr bwMode="auto">
            <a:xfrm>
              <a:off x="2304" y="2352"/>
              <a:ext cx="384" cy="144"/>
            </a:xfrm>
            <a:prstGeom prst="line">
              <a:avLst/>
            </a:prstGeom>
            <a:noFill/>
            <a:ln w="9525">
              <a:solidFill>
                <a:schemeClr val="tx1"/>
              </a:solidFill>
              <a:round/>
              <a:headEnd type="triangle" w="med" len="med"/>
              <a:tailEnd type="triangle" w="med" len="med"/>
            </a:ln>
          </p:spPr>
          <p:txBody>
            <a:bodyPr wrap="none"/>
            <a:lstStyle/>
            <a:p>
              <a:endParaRPr lang="es-ES"/>
            </a:p>
          </p:txBody>
        </p:sp>
        <p:sp>
          <p:nvSpPr>
            <p:cNvPr id="31761" name="Line 21"/>
            <p:cNvSpPr>
              <a:spLocks noChangeShapeType="1"/>
            </p:cNvSpPr>
            <p:nvPr/>
          </p:nvSpPr>
          <p:spPr bwMode="auto">
            <a:xfrm flipV="1">
              <a:off x="2880" y="2400"/>
              <a:ext cx="432" cy="96"/>
            </a:xfrm>
            <a:prstGeom prst="line">
              <a:avLst/>
            </a:prstGeom>
            <a:noFill/>
            <a:ln w="9525">
              <a:solidFill>
                <a:schemeClr val="tx1"/>
              </a:solidFill>
              <a:round/>
              <a:headEnd type="triangle" w="med" len="med"/>
              <a:tailEnd type="triangle" w="med" len="med"/>
            </a:ln>
          </p:spPr>
          <p:txBody>
            <a:bodyPr wrap="none"/>
            <a:lstStyle/>
            <a:p>
              <a:endParaRPr lang="es-ES"/>
            </a:p>
          </p:txBody>
        </p:sp>
        <p:sp>
          <p:nvSpPr>
            <p:cNvPr id="31762" name="Line 22"/>
            <p:cNvSpPr>
              <a:spLocks noChangeShapeType="1"/>
            </p:cNvSpPr>
            <p:nvPr/>
          </p:nvSpPr>
          <p:spPr bwMode="auto">
            <a:xfrm>
              <a:off x="2448" y="2208"/>
              <a:ext cx="672" cy="0"/>
            </a:xfrm>
            <a:prstGeom prst="line">
              <a:avLst/>
            </a:prstGeom>
            <a:noFill/>
            <a:ln w="9525" cap="rnd">
              <a:solidFill>
                <a:schemeClr val="tx1"/>
              </a:solidFill>
              <a:prstDash val="sysDot"/>
              <a:round/>
              <a:headEnd/>
              <a:tailEnd type="triangle" w="med" len="med"/>
            </a:ln>
          </p:spPr>
          <p:txBody>
            <a:bodyPr wrap="none"/>
            <a:lstStyle/>
            <a:p>
              <a:endParaRPr lang="es-ES"/>
            </a:p>
          </p:txBody>
        </p:sp>
        <p:sp>
          <p:nvSpPr>
            <p:cNvPr id="31763" name="Line 23"/>
            <p:cNvSpPr>
              <a:spLocks noChangeShapeType="1"/>
            </p:cNvSpPr>
            <p:nvPr/>
          </p:nvSpPr>
          <p:spPr bwMode="auto">
            <a:xfrm>
              <a:off x="3696" y="2208"/>
              <a:ext cx="336" cy="0"/>
            </a:xfrm>
            <a:prstGeom prst="line">
              <a:avLst/>
            </a:prstGeom>
            <a:noFill/>
            <a:ln w="9525">
              <a:solidFill>
                <a:schemeClr val="tx1"/>
              </a:solidFill>
              <a:round/>
              <a:headEnd/>
              <a:tailEnd type="triangle" w="med" len="med"/>
            </a:ln>
          </p:spPr>
          <p:txBody>
            <a:bodyPr wrap="none"/>
            <a:lstStyle/>
            <a:p>
              <a:endParaRPr lang="es-ES"/>
            </a:p>
          </p:txBody>
        </p:sp>
      </p:grpSp>
      <p:sp>
        <p:nvSpPr>
          <p:cNvPr id="31749" name="Text Box 25"/>
          <p:cNvSpPr txBox="1">
            <a:spLocks noChangeArrowheads="1"/>
          </p:cNvSpPr>
          <p:nvPr/>
        </p:nvSpPr>
        <p:spPr bwMode="auto">
          <a:xfrm>
            <a:off x="609600" y="4533900"/>
            <a:ext cx="8362950" cy="1768475"/>
          </a:xfrm>
          <a:prstGeom prst="rect">
            <a:avLst/>
          </a:prstGeom>
          <a:noFill/>
          <a:ln w="9525">
            <a:noFill/>
            <a:miter lim="800000"/>
            <a:headEnd/>
            <a:tailEnd/>
          </a:ln>
        </p:spPr>
        <p:txBody>
          <a:bodyPr wrap="none">
            <a:spAutoFit/>
          </a:bodyPr>
          <a:lstStyle/>
          <a:p>
            <a:pPr>
              <a:spcAft>
                <a:spcPct val="30000"/>
              </a:spcAft>
            </a:pPr>
            <a:r>
              <a:rPr lang="en-US" sz="1800"/>
              <a:t>El A.S. constituye el esqueleto principal del compilador</a:t>
            </a:r>
          </a:p>
          <a:p>
            <a:pPr>
              <a:spcAft>
                <a:spcPct val="30000"/>
              </a:spcAft>
            </a:pPr>
            <a:r>
              <a:rPr lang="en-US" sz="1800" b="1"/>
              <a:t>Tipos de Analizadores Sintácticos</a:t>
            </a:r>
          </a:p>
          <a:p>
            <a:pPr>
              <a:spcAft>
                <a:spcPct val="30000"/>
              </a:spcAft>
            </a:pPr>
            <a:r>
              <a:rPr lang="en-US" sz="1800" i="1"/>
              <a:t>Ascendentes</a:t>
            </a:r>
            <a:r>
              <a:rPr lang="en-US" sz="1800"/>
              <a:t>. Construyen árboles sintácticos a partir de las hojas y suben a la raíz</a:t>
            </a:r>
          </a:p>
          <a:p>
            <a:pPr>
              <a:spcAft>
                <a:spcPct val="20000"/>
              </a:spcAft>
            </a:pPr>
            <a:r>
              <a:rPr lang="en-US" sz="1800" i="1"/>
              <a:t>Descendentes</a:t>
            </a:r>
            <a:r>
              <a:rPr lang="en-US" sz="1800"/>
              <a:t>. Construyen árboles sintácticos  de la raíz a las hojas</a:t>
            </a:r>
          </a:p>
          <a:p>
            <a:pPr>
              <a:spcAft>
                <a:spcPct val="20000"/>
              </a:spcAft>
            </a:pPr>
            <a:r>
              <a:rPr lang="en-US" sz="1800"/>
              <a:t>En ambos casos se examina la entrada al A.S. de izquierda a derecha, un símbolo a la vez</a:t>
            </a:r>
            <a:endParaRPr lang="es-MX" sz="1800"/>
          </a:p>
        </p:txBody>
      </p:sp>
      <p:sp>
        <p:nvSpPr>
          <p:cNvPr id="20" name="19 Marcador de fecha"/>
          <p:cNvSpPr>
            <a:spLocks noGrp="1"/>
          </p:cNvSpPr>
          <p:nvPr>
            <p:ph type="dt" sz="half" idx="14"/>
          </p:nvPr>
        </p:nvSpPr>
        <p:spPr/>
        <p:txBody>
          <a:bodyPr/>
          <a:lstStyle/>
          <a:p>
            <a:fld id="{F41AFA94-2509-42B4-B751-644F8267F5E0}" type="datetime1">
              <a:rPr lang="es-ES" smtClean="0"/>
              <a:t>16/10/2013</a:t>
            </a:fld>
            <a:endParaRPr lang="es-ES"/>
          </a:p>
        </p:txBody>
      </p:sp>
      <p:sp>
        <p:nvSpPr>
          <p:cNvPr id="21" name="20 Marcador de número de diapositiva"/>
          <p:cNvSpPr>
            <a:spLocks noGrp="1"/>
          </p:cNvSpPr>
          <p:nvPr>
            <p:ph type="sldNum" sz="quarter" idx="15"/>
          </p:nvPr>
        </p:nvSpPr>
        <p:spPr/>
        <p:txBody>
          <a:bodyPr/>
          <a:lstStyle/>
          <a:p>
            <a:fld id="{7C5B789A-101F-4B80-8F92-8EE68ABBE870}" type="slidenum">
              <a:rPr lang="es-ES" smtClean="0"/>
              <a:t>29</a:t>
            </a:fld>
            <a:endParaRPr lang="es-ES"/>
          </a:p>
        </p:txBody>
      </p:sp>
      <p:sp>
        <p:nvSpPr>
          <p:cNvPr id="22" name="21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571472" y="1295400"/>
            <a:ext cx="8131203" cy="4401205"/>
          </a:xfrm>
          <a:prstGeom prst="rect">
            <a:avLst/>
          </a:prstGeom>
          <a:noFill/>
          <a:ln w="9525">
            <a:noFill/>
            <a:miter lim="800000"/>
            <a:headEnd/>
            <a:tailEnd/>
          </a:ln>
        </p:spPr>
        <p:txBody>
          <a:bodyPr wrap="square">
            <a:spAutoFit/>
          </a:bodyPr>
          <a:lstStyle/>
          <a:p>
            <a:pPr marL="112713" indent="-112713">
              <a:spcBef>
                <a:spcPct val="50000"/>
              </a:spcBef>
              <a:buFontTx/>
              <a:buChar char="•"/>
            </a:pPr>
            <a:r>
              <a:rPr lang="en-US" sz="2000" dirty="0" smtClean="0"/>
              <a:t>1959</a:t>
            </a:r>
            <a:r>
              <a:rPr lang="en-US" sz="2000" dirty="0"/>
              <a:t>, Rabin y Scott </a:t>
            </a:r>
            <a:r>
              <a:rPr lang="en-US" sz="2000" dirty="0" err="1"/>
              <a:t>proponen</a:t>
            </a:r>
            <a:r>
              <a:rPr lang="en-US" sz="2000" dirty="0"/>
              <a:t> el </a:t>
            </a:r>
            <a:r>
              <a:rPr lang="en-US" sz="2000" dirty="0" err="1"/>
              <a:t>empleo</a:t>
            </a:r>
            <a:r>
              <a:rPr lang="en-US" sz="2000" dirty="0"/>
              <a:t> de </a:t>
            </a:r>
            <a:r>
              <a:rPr lang="en-US" sz="2000" dirty="0" err="1"/>
              <a:t>AFD</a:t>
            </a:r>
            <a:r>
              <a:rPr lang="en-US" sz="2000" dirty="0"/>
              <a:t> y </a:t>
            </a:r>
            <a:r>
              <a:rPr lang="en-US" sz="2000" dirty="0" err="1"/>
              <a:t>AFN</a:t>
            </a:r>
            <a:r>
              <a:rPr lang="en-US" sz="2000" dirty="0"/>
              <a:t> </a:t>
            </a:r>
            <a:r>
              <a:rPr lang="en-US" sz="2000" dirty="0" err="1"/>
              <a:t>para</a:t>
            </a:r>
            <a:r>
              <a:rPr lang="en-US" sz="2000" dirty="0"/>
              <a:t> el </a:t>
            </a:r>
            <a:r>
              <a:rPr lang="en-US" sz="2000" dirty="0" err="1"/>
              <a:t>reconocimiento</a:t>
            </a:r>
            <a:r>
              <a:rPr lang="en-US" sz="2000" dirty="0"/>
              <a:t> </a:t>
            </a:r>
            <a:r>
              <a:rPr lang="en-US" sz="2000" dirty="0" err="1"/>
              <a:t>lexicográfico</a:t>
            </a:r>
            <a:r>
              <a:rPr lang="en-US" sz="2000" dirty="0"/>
              <a:t> de los </a:t>
            </a:r>
            <a:r>
              <a:rPr lang="en-US" sz="2000" dirty="0" err="1" smtClean="0"/>
              <a:t>lenguajes</a:t>
            </a:r>
            <a:endParaRPr lang="en-US" sz="2000" dirty="0" smtClean="0"/>
          </a:p>
          <a:p>
            <a:pPr marL="112713" indent="-112713">
              <a:spcBef>
                <a:spcPct val="50000"/>
              </a:spcBef>
              <a:buFontTx/>
              <a:buChar char="•"/>
            </a:pPr>
            <a:endParaRPr lang="en-US" sz="2000" dirty="0"/>
          </a:p>
          <a:p>
            <a:pPr marL="112713" indent="-112713">
              <a:spcBef>
                <a:spcPct val="50000"/>
              </a:spcBef>
              <a:buFontTx/>
              <a:buChar char="•"/>
            </a:pPr>
            <a:r>
              <a:rPr lang="en-US" sz="2000" dirty="0" err="1"/>
              <a:t>Aparece</a:t>
            </a:r>
            <a:r>
              <a:rPr lang="en-US" sz="2000" dirty="0"/>
              <a:t> </a:t>
            </a:r>
            <a:r>
              <a:rPr lang="en-US" sz="2000" dirty="0" err="1"/>
              <a:t>BNF</a:t>
            </a:r>
            <a:r>
              <a:rPr lang="en-US" sz="2000" dirty="0"/>
              <a:t> (Backus-1960, Naur-1963, Knuth-1964) </a:t>
            </a:r>
            <a:r>
              <a:rPr lang="en-US" sz="2000" dirty="0" err="1"/>
              <a:t>como</a:t>
            </a:r>
            <a:r>
              <a:rPr lang="en-US" sz="2000" dirty="0"/>
              <a:t> </a:t>
            </a:r>
            <a:r>
              <a:rPr lang="en-US" sz="2000" dirty="0" err="1"/>
              <a:t>una</a:t>
            </a:r>
            <a:r>
              <a:rPr lang="en-US" sz="2000" dirty="0"/>
              <a:t> </a:t>
            </a:r>
            <a:r>
              <a:rPr lang="en-US" sz="2000" dirty="0" err="1"/>
              <a:t>guía</a:t>
            </a:r>
            <a:r>
              <a:rPr lang="en-US" sz="2000" dirty="0"/>
              <a:t> </a:t>
            </a:r>
            <a:r>
              <a:rPr lang="en-US" sz="2000" dirty="0" err="1"/>
              <a:t>para</a:t>
            </a:r>
            <a:r>
              <a:rPr lang="en-US" sz="2000" dirty="0"/>
              <a:t> el </a:t>
            </a:r>
            <a:r>
              <a:rPr lang="en-US" sz="2000" dirty="0" err="1"/>
              <a:t>desarrollo</a:t>
            </a:r>
            <a:r>
              <a:rPr lang="en-US" sz="2000" dirty="0"/>
              <a:t> del </a:t>
            </a:r>
            <a:r>
              <a:rPr lang="en-US" sz="2000" dirty="0" err="1"/>
              <a:t>análisis</a:t>
            </a:r>
            <a:r>
              <a:rPr lang="en-US" sz="2000" dirty="0"/>
              <a:t> </a:t>
            </a:r>
            <a:r>
              <a:rPr lang="en-US" sz="2000" dirty="0" err="1" smtClean="0"/>
              <a:t>sintáctico</a:t>
            </a:r>
            <a:endParaRPr lang="en-US" sz="2000" dirty="0" smtClean="0"/>
          </a:p>
          <a:p>
            <a:pPr marL="112713" indent="-112713">
              <a:spcBef>
                <a:spcPct val="50000"/>
              </a:spcBef>
              <a:buFontTx/>
              <a:buChar char="•"/>
            </a:pPr>
            <a:endParaRPr lang="en-US" sz="2000" dirty="0"/>
          </a:p>
          <a:p>
            <a:pPr marL="112713" indent="-112713">
              <a:spcBef>
                <a:spcPct val="50000"/>
              </a:spcBef>
              <a:buFontTx/>
              <a:buChar char="•"/>
            </a:pPr>
            <a:r>
              <a:rPr lang="en-US" sz="2000" dirty="0"/>
              <a:t>1959, Sheridan describe un </a:t>
            </a:r>
            <a:r>
              <a:rPr lang="en-US" sz="2000" dirty="0" err="1"/>
              <a:t>método</a:t>
            </a:r>
            <a:r>
              <a:rPr lang="en-US" sz="2000" dirty="0"/>
              <a:t> de parsing de FORTRAN </a:t>
            </a:r>
            <a:r>
              <a:rPr lang="en-US" sz="2000" dirty="0" err="1"/>
              <a:t>para</a:t>
            </a:r>
            <a:r>
              <a:rPr lang="en-US" sz="2000" dirty="0"/>
              <a:t> </a:t>
            </a:r>
            <a:r>
              <a:rPr lang="en-US" sz="2000" dirty="0" err="1"/>
              <a:t>introducir</a:t>
            </a:r>
            <a:r>
              <a:rPr lang="en-US" sz="2000" dirty="0"/>
              <a:t> </a:t>
            </a:r>
            <a:r>
              <a:rPr lang="en-US" sz="2000" dirty="0" err="1"/>
              <a:t>paréntesis</a:t>
            </a:r>
            <a:r>
              <a:rPr lang="en-US" sz="2000" dirty="0"/>
              <a:t> en </a:t>
            </a:r>
            <a:r>
              <a:rPr lang="en-US" sz="2000" dirty="0" err="1"/>
              <a:t>una</a:t>
            </a:r>
            <a:r>
              <a:rPr lang="en-US" sz="2000" dirty="0"/>
              <a:t> </a:t>
            </a:r>
            <a:r>
              <a:rPr lang="en-US" sz="2000" dirty="0" err="1" smtClean="0"/>
              <a:t>expresión</a:t>
            </a:r>
            <a:endParaRPr lang="en-US" sz="2000" dirty="0" smtClean="0"/>
          </a:p>
          <a:p>
            <a:pPr marL="112713" indent="-112713">
              <a:spcBef>
                <a:spcPct val="50000"/>
              </a:spcBef>
              <a:buFontTx/>
              <a:buChar char="•"/>
            </a:pPr>
            <a:endParaRPr lang="en-US" sz="2000" dirty="0"/>
          </a:p>
          <a:p>
            <a:pPr marL="112713" indent="-112713">
              <a:spcBef>
                <a:spcPct val="50000"/>
              </a:spcBef>
              <a:buFontTx/>
              <a:buChar char="•"/>
            </a:pPr>
            <a:r>
              <a:rPr lang="en-US" sz="2000" dirty="0"/>
              <a:t>En los 60’s se </a:t>
            </a:r>
            <a:r>
              <a:rPr lang="en-US" sz="2000" dirty="0" err="1"/>
              <a:t>desarrollan</a:t>
            </a:r>
            <a:r>
              <a:rPr lang="en-US" sz="2000" dirty="0"/>
              <a:t> </a:t>
            </a:r>
            <a:r>
              <a:rPr lang="en-US" sz="2000" dirty="0" err="1"/>
              <a:t>diversos</a:t>
            </a:r>
            <a:r>
              <a:rPr lang="en-US" sz="2000" dirty="0"/>
              <a:t> </a:t>
            </a:r>
            <a:r>
              <a:rPr lang="en-US" sz="2000" dirty="0" err="1"/>
              <a:t>métodos</a:t>
            </a:r>
            <a:r>
              <a:rPr lang="en-US" sz="2000" dirty="0"/>
              <a:t> de parsers </a:t>
            </a:r>
            <a:r>
              <a:rPr lang="en-US" sz="2000" dirty="0" err="1"/>
              <a:t>ascendentes</a:t>
            </a:r>
            <a:r>
              <a:rPr lang="en-US" sz="2000" dirty="0"/>
              <a:t> y </a:t>
            </a:r>
            <a:r>
              <a:rPr lang="en-US" sz="2000" dirty="0" err="1"/>
              <a:t>descendentes</a:t>
            </a:r>
            <a:endParaRPr lang="es-ES" sz="2000" dirty="0"/>
          </a:p>
        </p:txBody>
      </p:sp>
      <p:sp>
        <p:nvSpPr>
          <p:cNvPr id="5123" name="Text Box 5"/>
          <p:cNvSpPr txBox="1">
            <a:spLocks noChangeArrowheads="1"/>
          </p:cNvSpPr>
          <p:nvPr/>
        </p:nvSpPr>
        <p:spPr bwMode="auto">
          <a:xfrm>
            <a:off x="1357290" y="471489"/>
            <a:ext cx="5943336" cy="646331"/>
          </a:xfrm>
          <a:prstGeom prst="rect">
            <a:avLst/>
          </a:prstGeom>
          <a:noFill/>
          <a:ln w="9525">
            <a:noFill/>
            <a:miter lim="800000"/>
            <a:headEnd/>
            <a:tailEnd/>
          </a:ln>
        </p:spPr>
        <p:txBody>
          <a:bodyPr wrap="square">
            <a:spAutoFit/>
          </a:bodyPr>
          <a:lstStyle/>
          <a:p>
            <a:r>
              <a:rPr lang="en-US" b="1" dirty="0" err="1" smtClean="0"/>
              <a:t>Historia</a:t>
            </a:r>
            <a:r>
              <a:rPr lang="en-US" b="1" dirty="0" smtClean="0"/>
              <a:t> </a:t>
            </a:r>
            <a:r>
              <a:rPr lang="en-US" b="1" dirty="0"/>
              <a:t>de los </a:t>
            </a:r>
            <a:r>
              <a:rPr lang="en-US" b="1" dirty="0" err="1"/>
              <a:t>compiladores</a:t>
            </a:r>
            <a:endParaRPr lang="en-US" b="1" dirty="0"/>
          </a:p>
          <a:p>
            <a:endParaRPr lang="es-ES" b="1" dirty="0"/>
          </a:p>
        </p:txBody>
      </p:sp>
      <p:sp>
        <p:nvSpPr>
          <p:cNvPr id="4" name="3 Marcador de fecha"/>
          <p:cNvSpPr>
            <a:spLocks noGrp="1"/>
          </p:cNvSpPr>
          <p:nvPr>
            <p:ph type="dt" sz="half" idx="14"/>
          </p:nvPr>
        </p:nvSpPr>
        <p:spPr/>
        <p:txBody>
          <a:bodyPr/>
          <a:lstStyle/>
          <a:p>
            <a:fld id="{201A7D7F-55B2-47F7-8028-31650F31DFFF}"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2771" name="Text Box 5"/>
          <p:cNvSpPr txBox="1">
            <a:spLocks noChangeArrowheads="1"/>
          </p:cNvSpPr>
          <p:nvPr/>
        </p:nvSpPr>
        <p:spPr bwMode="auto">
          <a:xfrm>
            <a:off x="685800" y="1219200"/>
            <a:ext cx="8077200" cy="5180013"/>
          </a:xfrm>
          <a:prstGeom prst="rect">
            <a:avLst/>
          </a:prstGeom>
          <a:noFill/>
          <a:ln w="9525">
            <a:noFill/>
            <a:miter lim="800000"/>
            <a:headEnd/>
            <a:tailEnd/>
          </a:ln>
        </p:spPr>
        <p:txBody>
          <a:bodyPr>
            <a:spAutoFit/>
          </a:bodyPr>
          <a:lstStyle/>
          <a:p>
            <a:pPr marL="112713" indent="-112713">
              <a:spcBef>
                <a:spcPct val="50000"/>
              </a:spcBef>
            </a:pPr>
            <a:r>
              <a:rPr lang="en-US" sz="1800" b="1"/>
              <a:t>Manejo de errores sintácticos</a:t>
            </a:r>
          </a:p>
          <a:p>
            <a:pPr marL="112713" indent="-112713">
              <a:spcBef>
                <a:spcPct val="50000"/>
              </a:spcBef>
            </a:pPr>
            <a:r>
              <a:rPr lang="en-US" sz="1800"/>
              <a:t>A menudo, gran parte de la detección y recuperación de errores en un compilador se centra en la fase de análisis sintáctico</a:t>
            </a:r>
          </a:p>
          <a:p>
            <a:pPr marL="112713" indent="-112713">
              <a:spcBef>
                <a:spcPct val="50000"/>
              </a:spcBef>
            </a:pPr>
            <a:r>
              <a:rPr lang="en-US" sz="1800"/>
              <a:t>Razones</a:t>
            </a:r>
          </a:p>
          <a:p>
            <a:pPr marL="112713" indent="-112713">
              <a:spcBef>
                <a:spcPct val="50000"/>
              </a:spcBef>
              <a:buFontTx/>
              <a:buChar char="•"/>
            </a:pPr>
            <a:r>
              <a:rPr lang="en-US" sz="1800"/>
              <a:t>La cadena de componentes léxicos no obedece las reglas gramaticales que definen al L.P.</a:t>
            </a:r>
          </a:p>
          <a:p>
            <a:pPr marL="112713" indent="-112713">
              <a:spcBef>
                <a:spcPct val="50000"/>
              </a:spcBef>
              <a:buFontTx/>
              <a:buChar char="•"/>
            </a:pPr>
            <a:r>
              <a:rPr lang="en-US" sz="1800"/>
              <a:t>Precisión en los métodos modernos de A.S.</a:t>
            </a:r>
          </a:p>
          <a:p>
            <a:pPr marL="112713" indent="-112713">
              <a:spcBef>
                <a:spcPct val="50000"/>
              </a:spcBef>
            </a:pPr>
            <a:r>
              <a:rPr lang="en-US" sz="1800"/>
              <a:t>El manejador de errores en  un A.S. tiene objetivos fáciles de establecer:</a:t>
            </a:r>
          </a:p>
          <a:p>
            <a:pPr marL="112713" indent="-112713">
              <a:spcBef>
                <a:spcPct val="50000"/>
              </a:spcBef>
              <a:buFontTx/>
              <a:buChar char="•"/>
            </a:pPr>
            <a:r>
              <a:rPr lang="en-US" sz="1800"/>
              <a:t>Debe informar de la presencia de errores con claridad y exactitud</a:t>
            </a:r>
          </a:p>
          <a:p>
            <a:pPr marL="112713" indent="-112713">
              <a:spcBef>
                <a:spcPct val="50000"/>
              </a:spcBef>
              <a:buFontTx/>
              <a:buChar char="•"/>
            </a:pPr>
            <a:r>
              <a:rPr lang="en-US" sz="1800"/>
              <a:t>Se debe recuperar de cada error con la suficiente rapidez como para detectar errores posteriores</a:t>
            </a:r>
          </a:p>
          <a:p>
            <a:pPr marL="112713" indent="-112713">
              <a:spcBef>
                <a:spcPct val="50000"/>
              </a:spcBef>
              <a:buFontTx/>
              <a:buChar char="•"/>
            </a:pPr>
            <a:r>
              <a:rPr lang="en-US" sz="1800"/>
              <a:t>No debe retrasar de manera significativa el procesamiento de programas correctos</a:t>
            </a:r>
          </a:p>
          <a:p>
            <a:pPr marL="112713" indent="-112713">
              <a:spcBef>
                <a:spcPct val="50000"/>
              </a:spcBef>
            </a:pPr>
            <a:r>
              <a:rPr lang="en-US" sz="1800"/>
              <a:t>El manejador de errores debe informar de la presencia de un error, indicando el lugar preciso en el programa, y si sabe cuál es el error, se incluye un mensaje.</a:t>
            </a:r>
            <a:endParaRPr lang="es-MX" sz="1800"/>
          </a:p>
        </p:txBody>
      </p:sp>
      <p:sp>
        <p:nvSpPr>
          <p:cNvPr id="4" name="3 Marcador de fecha"/>
          <p:cNvSpPr>
            <a:spLocks noGrp="1"/>
          </p:cNvSpPr>
          <p:nvPr>
            <p:ph type="dt" sz="half" idx="14"/>
          </p:nvPr>
        </p:nvSpPr>
        <p:spPr/>
        <p:txBody>
          <a:bodyPr/>
          <a:lstStyle/>
          <a:p>
            <a:fld id="{73567D0A-26F6-4EB7-BB64-001F710F1489}"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30</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3795" name="Text Box 5"/>
          <p:cNvSpPr txBox="1">
            <a:spLocks noChangeArrowheads="1"/>
          </p:cNvSpPr>
          <p:nvPr/>
        </p:nvSpPr>
        <p:spPr bwMode="auto">
          <a:xfrm>
            <a:off x="609600" y="1158875"/>
            <a:ext cx="8229600" cy="5318125"/>
          </a:xfrm>
          <a:prstGeom prst="rect">
            <a:avLst/>
          </a:prstGeom>
          <a:noFill/>
          <a:ln w="9525">
            <a:noFill/>
            <a:miter lim="800000"/>
            <a:headEnd/>
            <a:tailEnd/>
          </a:ln>
        </p:spPr>
        <p:txBody>
          <a:bodyPr>
            <a:spAutoFit/>
          </a:bodyPr>
          <a:lstStyle/>
          <a:p>
            <a:pPr marL="225425" indent="-225425">
              <a:spcBef>
                <a:spcPct val="50000"/>
              </a:spcBef>
            </a:pPr>
            <a:r>
              <a:rPr lang="en-US" sz="1800" b="1"/>
              <a:t>Opciones para implementar un parser</a:t>
            </a:r>
          </a:p>
          <a:p>
            <a:pPr marL="225425" indent="-225425">
              <a:spcBef>
                <a:spcPct val="50000"/>
              </a:spcBef>
              <a:buFontTx/>
              <a:buAutoNum type="arabicPeriod"/>
            </a:pPr>
            <a:r>
              <a:rPr lang="en-US" sz="1800"/>
              <a:t>“a mano”</a:t>
            </a:r>
          </a:p>
          <a:p>
            <a:pPr marL="225425" indent="-225425">
              <a:spcBef>
                <a:spcPct val="50000"/>
              </a:spcBef>
              <a:buFontTx/>
              <a:buAutoNum type="arabicPeriod"/>
            </a:pPr>
            <a:r>
              <a:rPr lang="en-US" sz="1800"/>
              <a:t>Utilizando un generador de analizadores sintácticos, por ejemplo YACC</a:t>
            </a:r>
          </a:p>
          <a:p>
            <a:pPr marL="225425" indent="-225425">
              <a:spcBef>
                <a:spcPct val="50000"/>
              </a:spcBef>
            </a:pPr>
            <a:r>
              <a:rPr lang="en-US" sz="1800" b="1"/>
              <a:t>Notación EBNF</a:t>
            </a:r>
          </a:p>
          <a:p>
            <a:pPr marL="225425" indent="-225425">
              <a:spcBef>
                <a:spcPct val="50000"/>
              </a:spcBef>
            </a:pPr>
            <a:r>
              <a:rPr lang="en-US" sz="1800"/>
              <a:t>Extended Backus-Naur Form. Objetivo, reducir el número de producciones en las gramáticas. Notaciones adicionales.</a:t>
            </a:r>
          </a:p>
          <a:p>
            <a:pPr marL="225425" indent="-225425">
              <a:spcBef>
                <a:spcPct val="50000"/>
              </a:spcBef>
              <a:buFontTx/>
              <a:buAutoNum type="arabicPeriod"/>
            </a:pPr>
            <a:r>
              <a:rPr lang="en-US" sz="1800" i="1"/>
              <a:t>Alternativas de una regla.</a:t>
            </a:r>
            <a:r>
              <a:rPr lang="en-US" sz="1800"/>
              <a:t> Se utiliza el símbolo “|” para separar las distintas posibilidades que definen al no terminal de la izquierda.</a:t>
            </a:r>
          </a:p>
          <a:p>
            <a:pPr marL="225425" indent="-225425">
              <a:spcBef>
                <a:spcPct val="50000"/>
              </a:spcBef>
            </a:pPr>
            <a:r>
              <a:rPr lang="en-US" sz="1800"/>
              <a:t>    </a:t>
            </a:r>
            <a:r>
              <a:rPr lang="en-US" sz="1600"/>
              <a:t>Ejemplo: Si S</a:t>
            </a:r>
            <a:r>
              <a:rPr lang="en-US" sz="1600">
                <a:sym typeface="Wingdings" pitchFamily="2" charset="2"/>
              </a:rPr>
              <a:t>a   y  SaSb   entonces se escribe como S a | aSb</a:t>
            </a:r>
          </a:p>
          <a:p>
            <a:pPr marL="225425" indent="-225425">
              <a:spcBef>
                <a:spcPct val="50000"/>
              </a:spcBef>
            </a:pPr>
            <a:r>
              <a:rPr lang="en-US" sz="1800">
                <a:sym typeface="Wingdings" pitchFamily="2" charset="2"/>
              </a:rPr>
              <a:t>2. </a:t>
            </a:r>
            <a:r>
              <a:rPr lang="en-US" sz="1800" i="1">
                <a:sym typeface="Wingdings" pitchFamily="2" charset="2"/>
              </a:rPr>
              <a:t>Llaves {}.</a:t>
            </a:r>
            <a:r>
              <a:rPr lang="en-US" sz="1800">
                <a:sym typeface="Wingdings" pitchFamily="2" charset="2"/>
              </a:rPr>
              <a:t> Lo que aparece dentro de ellos se repite de cero a n veces.</a:t>
            </a:r>
          </a:p>
          <a:p>
            <a:pPr marL="225425" indent="-225425">
              <a:spcBef>
                <a:spcPct val="50000"/>
              </a:spcBef>
            </a:pPr>
            <a:r>
              <a:rPr lang="en-US" sz="1800">
                <a:sym typeface="Wingdings" pitchFamily="2" charset="2"/>
              </a:rPr>
              <a:t>    </a:t>
            </a:r>
            <a:r>
              <a:rPr lang="en-US" sz="1600">
                <a:sym typeface="Wingdings" pitchFamily="2" charset="2"/>
              </a:rPr>
              <a:t>Ejemplo: Linea_dec  Tipo iden { , iden} ;</a:t>
            </a:r>
          </a:p>
          <a:p>
            <a:pPr marL="225425" indent="-225425">
              <a:spcBef>
                <a:spcPct val="50000"/>
              </a:spcBef>
            </a:pPr>
            <a:r>
              <a:rPr lang="en-US" sz="1800">
                <a:sym typeface="Wingdings" pitchFamily="2" charset="2"/>
              </a:rPr>
              <a:t>3. </a:t>
            </a:r>
            <a:r>
              <a:rPr lang="en-US" sz="1800" i="1">
                <a:sym typeface="Wingdings" pitchFamily="2" charset="2"/>
              </a:rPr>
              <a:t>Llaves con repetición especificada: { }</a:t>
            </a:r>
            <a:r>
              <a:rPr lang="en-US" sz="1800" i="1" baseline="30000">
                <a:sym typeface="Wingdings" pitchFamily="2" charset="2"/>
              </a:rPr>
              <a:t>y</a:t>
            </a:r>
            <a:r>
              <a:rPr lang="en-US" sz="1800" i="1" baseline="-25000">
                <a:sym typeface="Wingdings" pitchFamily="2" charset="2"/>
              </a:rPr>
              <a:t>x </a:t>
            </a:r>
            <a:r>
              <a:rPr lang="en-US" sz="1800" i="1">
                <a:sym typeface="Wingdings" pitchFamily="2" charset="2"/>
              </a:rPr>
              <a:t>.</a:t>
            </a:r>
            <a:r>
              <a:rPr lang="en-US" sz="1800">
                <a:sym typeface="Wingdings" pitchFamily="2" charset="2"/>
              </a:rPr>
              <a:t> Lo que aparece dentro de ellas se repite un número de veces comprendido entre x e y.</a:t>
            </a:r>
          </a:p>
          <a:p>
            <a:pPr marL="225425" indent="-225425">
              <a:spcBef>
                <a:spcPct val="50000"/>
              </a:spcBef>
            </a:pPr>
            <a:r>
              <a:rPr lang="en-US" sz="1800">
                <a:sym typeface="Wingdings" pitchFamily="2" charset="2"/>
              </a:rPr>
              <a:t>    </a:t>
            </a:r>
            <a:r>
              <a:rPr lang="en-US" sz="1600">
                <a:sym typeface="Wingdings" pitchFamily="2" charset="2"/>
              </a:rPr>
              <a:t>Ejemplo: iden  letra {digito | letra}</a:t>
            </a:r>
            <a:r>
              <a:rPr lang="en-US" sz="1600" baseline="30000">
                <a:sym typeface="Wingdings" pitchFamily="2" charset="2"/>
              </a:rPr>
              <a:t>7</a:t>
            </a:r>
            <a:r>
              <a:rPr lang="en-US" sz="1600" baseline="-25000">
                <a:sym typeface="Wingdings" pitchFamily="2" charset="2"/>
              </a:rPr>
              <a:t>0</a:t>
            </a:r>
            <a:endParaRPr lang="es-MX" sz="1600" baseline="-25000"/>
          </a:p>
        </p:txBody>
      </p:sp>
      <p:sp>
        <p:nvSpPr>
          <p:cNvPr id="4" name="3 Marcador de fecha"/>
          <p:cNvSpPr>
            <a:spLocks noGrp="1"/>
          </p:cNvSpPr>
          <p:nvPr>
            <p:ph type="dt" sz="half" idx="14"/>
          </p:nvPr>
        </p:nvSpPr>
        <p:spPr/>
        <p:txBody>
          <a:bodyPr/>
          <a:lstStyle/>
          <a:p>
            <a:fld id="{9870038D-ADC1-47B3-9574-54F99CAB9036}"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31</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4819" name="Text Box 5"/>
          <p:cNvSpPr txBox="1">
            <a:spLocks noChangeArrowheads="1"/>
          </p:cNvSpPr>
          <p:nvPr/>
        </p:nvSpPr>
        <p:spPr bwMode="auto">
          <a:xfrm>
            <a:off x="533400" y="1295400"/>
            <a:ext cx="8305800" cy="4537075"/>
          </a:xfrm>
          <a:prstGeom prst="rect">
            <a:avLst/>
          </a:prstGeom>
          <a:noFill/>
          <a:ln w="9525">
            <a:noFill/>
            <a:miter lim="800000"/>
            <a:headEnd/>
            <a:tailEnd/>
          </a:ln>
        </p:spPr>
        <p:txBody>
          <a:bodyPr>
            <a:spAutoFit/>
          </a:bodyPr>
          <a:lstStyle/>
          <a:p>
            <a:pPr marL="225425" indent="-225425">
              <a:spcBef>
                <a:spcPct val="50000"/>
              </a:spcBef>
            </a:pPr>
            <a:r>
              <a:rPr lang="en-US" sz="1800"/>
              <a:t>4. </a:t>
            </a:r>
            <a:r>
              <a:rPr lang="en-US" sz="1800" i="1"/>
              <a:t>Corchetes:[].</a:t>
            </a:r>
            <a:r>
              <a:rPr lang="en-US" sz="1800"/>
              <a:t> Es un caso particular de 3 ({}</a:t>
            </a:r>
            <a:r>
              <a:rPr lang="en-US" sz="1800" baseline="30000"/>
              <a:t>1</a:t>
            </a:r>
            <a:r>
              <a:rPr lang="en-US" sz="1800" baseline="-25000"/>
              <a:t>0</a:t>
            </a:r>
            <a:r>
              <a:rPr lang="en-US" sz="1800"/>
              <a:t>). Lo que esta dentro puede o no aparecer.</a:t>
            </a:r>
          </a:p>
          <a:p>
            <a:pPr marL="225425" indent="-225425">
              <a:spcBef>
                <a:spcPct val="50000"/>
              </a:spcBef>
            </a:pPr>
            <a:r>
              <a:rPr lang="en-US" sz="1800"/>
              <a:t>   </a:t>
            </a:r>
            <a:r>
              <a:rPr lang="en-US" sz="1600"/>
              <a:t> Ejemplo: prop_if </a:t>
            </a:r>
            <a:r>
              <a:rPr lang="en-US" sz="1600">
                <a:sym typeface="Wingdings" pitchFamily="2" charset="2"/>
              </a:rPr>
              <a:t> if condicion then bloque [else bloque]</a:t>
            </a:r>
          </a:p>
          <a:p>
            <a:pPr marL="225425" indent="-225425">
              <a:spcBef>
                <a:spcPct val="50000"/>
              </a:spcBef>
            </a:pPr>
            <a:r>
              <a:rPr lang="en-US" b="1">
                <a:sym typeface="Wingdings" pitchFamily="2" charset="2"/>
              </a:rPr>
              <a:t>Diseño de gramáticas para lenguajes de programación</a:t>
            </a:r>
          </a:p>
          <a:p>
            <a:pPr marL="225425" indent="-225425">
              <a:spcBef>
                <a:spcPct val="50000"/>
              </a:spcBef>
            </a:pPr>
            <a:r>
              <a:rPr lang="en-US" sz="1800" b="1">
                <a:sym typeface="Wingdings" pitchFamily="2" charset="2"/>
              </a:rPr>
              <a:t>1. Recursividad</a:t>
            </a:r>
          </a:p>
          <a:p>
            <a:pPr marL="225425" indent="-225425">
              <a:spcBef>
                <a:spcPct val="50000"/>
              </a:spcBef>
            </a:pPr>
            <a:r>
              <a:rPr lang="en-US" sz="1800">
                <a:sym typeface="Wingdings" pitchFamily="2" charset="2"/>
              </a:rPr>
              <a:t>Problema: Un compilador debe procesar correctamente un número infinito de programas, pero por otra parte la especificación sintáctica de un lenguaje debe ser finita.</a:t>
            </a:r>
          </a:p>
          <a:p>
            <a:pPr marL="225425" indent="-225425">
              <a:spcBef>
                <a:spcPct val="50000"/>
              </a:spcBef>
            </a:pPr>
            <a:r>
              <a:rPr lang="en-US" sz="1800">
                <a:sym typeface="Wingdings" pitchFamily="2" charset="2"/>
              </a:rPr>
              <a:t>Solución: Recursividad</a:t>
            </a:r>
          </a:p>
          <a:p>
            <a:pPr marL="225425" indent="-225425">
              <a:spcBef>
                <a:spcPct val="50000"/>
              </a:spcBef>
            </a:pPr>
            <a:r>
              <a:rPr lang="en-US" sz="1800" b="1">
                <a:sym typeface="Wingdings" pitchFamily="2" charset="2"/>
              </a:rPr>
              <a:t>Estructura de la recursividad</a:t>
            </a:r>
          </a:p>
          <a:p>
            <a:pPr marL="225425" indent="-225425">
              <a:spcBef>
                <a:spcPct val="50000"/>
              </a:spcBef>
              <a:buFontTx/>
              <a:buAutoNum type="arabicPeriod"/>
            </a:pPr>
            <a:r>
              <a:rPr lang="en-US" sz="1800">
                <a:sym typeface="Wingdings" pitchFamily="2" charset="2"/>
              </a:rPr>
              <a:t>Regla no recursiva que se define como caso base</a:t>
            </a:r>
          </a:p>
          <a:p>
            <a:pPr marL="225425" indent="-225425">
              <a:spcBef>
                <a:spcPct val="50000"/>
              </a:spcBef>
              <a:buFontTx/>
              <a:buAutoNum type="arabicPeriod"/>
            </a:pPr>
            <a:r>
              <a:rPr lang="en-US" sz="1800"/>
              <a:t>Una o mas reglas recursivas que permiten el crecimiento a partir del caso base</a:t>
            </a:r>
          </a:p>
        </p:txBody>
      </p:sp>
      <p:sp>
        <p:nvSpPr>
          <p:cNvPr id="4" name="3 Marcador de fecha"/>
          <p:cNvSpPr>
            <a:spLocks noGrp="1"/>
          </p:cNvSpPr>
          <p:nvPr>
            <p:ph type="dt" sz="half" idx="14"/>
          </p:nvPr>
        </p:nvSpPr>
        <p:spPr/>
        <p:txBody>
          <a:bodyPr/>
          <a:lstStyle/>
          <a:p>
            <a:fld id="{8102D06A-DE61-43BA-BDBC-97CAF3751935}"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32</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5843" name="Text Box 5"/>
          <p:cNvSpPr txBox="1">
            <a:spLocks noChangeArrowheads="1"/>
          </p:cNvSpPr>
          <p:nvPr/>
        </p:nvSpPr>
        <p:spPr bwMode="auto">
          <a:xfrm>
            <a:off x="533400" y="1371600"/>
            <a:ext cx="8305800" cy="396875"/>
          </a:xfrm>
          <a:prstGeom prst="rect">
            <a:avLst/>
          </a:prstGeom>
          <a:noFill/>
          <a:ln w="9525">
            <a:noFill/>
            <a:miter lim="800000"/>
            <a:headEnd/>
            <a:tailEnd/>
          </a:ln>
        </p:spPr>
        <p:txBody>
          <a:bodyPr>
            <a:spAutoFit/>
          </a:bodyPr>
          <a:lstStyle/>
          <a:p>
            <a:pPr>
              <a:spcBef>
                <a:spcPct val="50000"/>
              </a:spcBef>
            </a:pPr>
            <a:endParaRPr lang="es-MX"/>
          </a:p>
        </p:txBody>
      </p:sp>
      <p:sp>
        <p:nvSpPr>
          <p:cNvPr id="35844" name="Text Box 7"/>
          <p:cNvSpPr txBox="1">
            <a:spLocks noChangeArrowheads="1"/>
          </p:cNvSpPr>
          <p:nvPr/>
        </p:nvSpPr>
        <p:spPr bwMode="auto">
          <a:xfrm>
            <a:off x="533400" y="1219200"/>
            <a:ext cx="8305800" cy="5089525"/>
          </a:xfrm>
          <a:prstGeom prst="rect">
            <a:avLst/>
          </a:prstGeom>
          <a:noFill/>
          <a:ln w="9525">
            <a:noFill/>
            <a:miter lim="800000"/>
            <a:headEnd/>
            <a:tailEnd/>
          </a:ln>
        </p:spPr>
        <p:txBody>
          <a:bodyPr>
            <a:spAutoFit/>
          </a:bodyPr>
          <a:lstStyle/>
          <a:p>
            <a:pPr>
              <a:spcBef>
                <a:spcPct val="30000"/>
              </a:spcBef>
            </a:pPr>
            <a:r>
              <a:rPr lang="en-US" sz="1600" b="1"/>
              <a:t>Ejemplo:</a:t>
            </a:r>
            <a:r>
              <a:rPr lang="en-US" sz="1600"/>
              <a:t>  Gramática para definir un número entero</a:t>
            </a:r>
          </a:p>
          <a:p>
            <a:pPr marL="450850" lvl="1">
              <a:spcBef>
                <a:spcPct val="30000"/>
              </a:spcBef>
            </a:pPr>
            <a:r>
              <a:rPr lang="en-US" sz="1600"/>
              <a:t>Digito </a:t>
            </a:r>
            <a:r>
              <a:rPr lang="en-US" sz="1600">
                <a:sym typeface="Wingdings" pitchFamily="2" charset="2"/>
              </a:rPr>
              <a:t> 0 |1|2|…|9</a:t>
            </a:r>
            <a:br>
              <a:rPr lang="en-US" sz="1600">
                <a:sym typeface="Wingdings" pitchFamily="2" charset="2"/>
              </a:rPr>
            </a:br>
            <a:r>
              <a:rPr lang="en-US" sz="1600">
                <a:sym typeface="Wingdings" pitchFamily="2" charset="2"/>
              </a:rPr>
              <a:t>Entero  Digito Entero     </a:t>
            </a:r>
            <a:r>
              <a:rPr lang="en-US" sz="1600" i="1">
                <a:sym typeface="Wingdings" pitchFamily="2" charset="2"/>
              </a:rPr>
              <a:t>Regla recursiva</a:t>
            </a:r>
          </a:p>
          <a:p>
            <a:pPr marL="450850" lvl="1">
              <a:spcBef>
                <a:spcPct val="30000"/>
              </a:spcBef>
            </a:pPr>
            <a:r>
              <a:rPr lang="en-US" sz="1600">
                <a:sym typeface="Wingdings" pitchFamily="2" charset="2"/>
              </a:rPr>
              <a:t>Entero  Digito	        </a:t>
            </a:r>
            <a:r>
              <a:rPr lang="en-US" sz="1600" i="1">
                <a:sym typeface="Wingdings" pitchFamily="2" charset="2"/>
              </a:rPr>
              <a:t>Caso base</a:t>
            </a:r>
          </a:p>
          <a:p>
            <a:pPr>
              <a:spcBef>
                <a:spcPct val="30000"/>
              </a:spcBef>
            </a:pPr>
            <a:r>
              <a:rPr lang="en-US" sz="1800" b="1">
                <a:sym typeface="Wingdings" pitchFamily="2" charset="2"/>
              </a:rPr>
              <a:t>Definición.</a:t>
            </a:r>
            <a:r>
              <a:rPr lang="en-US" sz="1800">
                <a:sym typeface="Wingdings" pitchFamily="2" charset="2"/>
              </a:rPr>
              <a:t> Una gramática es recursiva, si podemos derivar una tira en la que nos vuelve a aparecer el símbolo no terminal que aparece en la parte izquierda de la regla de derivación. A </a:t>
            </a:r>
            <a:r>
              <a:rPr lang="en-US" sz="1800">
                <a:sym typeface="Symbol" pitchFamily="18" charset="2"/>
              </a:rPr>
              <a:t> A</a:t>
            </a:r>
          </a:p>
          <a:p>
            <a:pPr>
              <a:spcBef>
                <a:spcPct val="30000"/>
              </a:spcBef>
            </a:pPr>
            <a:r>
              <a:rPr lang="en-US" sz="1800">
                <a:sym typeface="Wingdings" pitchFamily="2" charset="2"/>
              </a:rPr>
              <a:t>A </a:t>
            </a:r>
            <a:r>
              <a:rPr lang="en-US" sz="1800">
                <a:sym typeface="Symbol" pitchFamily="18" charset="2"/>
              </a:rPr>
              <a:t> A	Recursividad izquierda</a:t>
            </a:r>
          </a:p>
          <a:p>
            <a:pPr>
              <a:spcBef>
                <a:spcPct val="30000"/>
              </a:spcBef>
            </a:pPr>
            <a:r>
              <a:rPr lang="en-US" sz="1800">
                <a:sym typeface="Wingdings" pitchFamily="2" charset="2"/>
              </a:rPr>
              <a:t>A </a:t>
            </a:r>
            <a:r>
              <a:rPr lang="en-US" sz="1800">
                <a:sym typeface="Symbol" pitchFamily="18" charset="2"/>
              </a:rPr>
              <a:t> A	Recursividad derecha</a:t>
            </a:r>
          </a:p>
          <a:p>
            <a:pPr>
              <a:spcBef>
                <a:spcPct val="30000"/>
              </a:spcBef>
            </a:pPr>
            <a:r>
              <a:rPr lang="en-US" sz="1800" b="1">
                <a:sym typeface="Wingdings" pitchFamily="2" charset="2"/>
              </a:rPr>
              <a:t>2. Ambig</a:t>
            </a:r>
            <a:r>
              <a:rPr lang="en-US" sz="1800" b="1">
                <a:cs typeface="Times New Roman" pitchFamily="18" charset="0"/>
                <a:sym typeface="Wingdings" pitchFamily="2" charset="2"/>
              </a:rPr>
              <a:t>üedad</a:t>
            </a:r>
          </a:p>
          <a:p>
            <a:pPr>
              <a:spcBef>
                <a:spcPct val="30000"/>
              </a:spcBef>
            </a:pPr>
            <a:r>
              <a:rPr lang="en-US" sz="1800">
                <a:cs typeface="Times New Roman" pitchFamily="18" charset="0"/>
                <a:sym typeface="Wingdings" pitchFamily="2" charset="2"/>
              </a:rPr>
              <a:t>Una gramática es ambigua si el lenguaje que define contiene alguna sentencia que tenga más de un único árbol de análisis sintáctico, es no ambigua cuando cualquier tira del lenguaje que representa, tiene un único árbol sintáctico.</a:t>
            </a:r>
          </a:p>
          <a:p>
            <a:pPr>
              <a:spcBef>
                <a:spcPct val="30000"/>
              </a:spcBef>
            </a:pPr>
            <a:r>
              <a:rPr lang="en-US" sz="1800">
                <a:cs typeface="Times New Roman" pitchFamily="18" charset="0"/>
                <a:sym typeface="Wingdings" pitchFamily="2" charset="2"/>
              </a:rPr>
              <a:t>No es posible construir analizadores sintácticos eficientes para gramáticas ambiguas.</a:t>
            </a:r>
          </a:p>
          <a:p>
            <a:pPr>
              <a:spcBef>
                <a:spcPct val="30000"/>
              </a:spcBef>
            </a:pPr>
            <a:r>
              <a:rPr lang="en-US" sz="1800">
                <a:cs typeface="Times New Roman" pitchFamily="18" charset="0"/>
                <a:sym typeface="Wingdings" pitchFamily="2" charset="2"/>
              </a:rPr>
              <a:t>No se disponen de técnicas para saber si una gramática es ambigua o no. La única forma de saberlo es encontrando una cadena con dos o más árboles sintácticos distintos</a:t>
            </a:r>
            <a:endParaRPr lang="es-MX" sz="1800">
              <a:sym typeface="Wingdings" pitchFamily="2" charset="2"/>
            </a:endParaRPr>
          </a:p>
        </p:txBody>
      </p:sp>
      <p:sp>
        <p:nvSpPr>
          <p:cNvPr id="35845" name="Text Box 9"/>
          <p:cNvSpPr txBox="1">
            <a:spLocks noChangeArrowheads="1"/>
          </p:cNvSpPr>
          <p:nvPr/>
        </p:nvSpPr>
        <p:spPr bwMode="auto">
          <a:xfrm>
            <a:off x="5334000" y="1371600"/>
            <a:ext cx="3429000" cy="825500"/>
          </a:xfrm>
          <a:prstGeom prst="rect">
            <a:avLst/>
          </a:prstGeom>
          <a:noFill/>
          <a:ln w="9525">
            <a:noFill/>
            <a:miter lim="800000"/>
            <a:headEnd/>
            <a:tailEnd/>
          </a:ln>
        </p:spPr>
        <p:txBody>
          <a:bodyPr>
            <a:spAutoFit/>
          </a:bodyPr>
          <a:lstStyle/>
          <a:p>
            <a:pPr>
              <a:spcBef>
                <a:spcPct val="50000"/>
              </a:spcBef>
            </a:pPr>
            <a:r>
              <a:rPr lang="en-US" sz="1600" b="1"/>
              <a:t>Nota:</a:t>
            </a:r>
            <a:r>
              <a:rPr lang="en-US" sz="1600"/>
              <a:t> En este caso la gramática es recursiva y el no terminal recursivo es </a:t>
            </a:r>
            <a:r>
              <a:rPr lang="en-US" sz="1600" i="1"/>
              <a:t>Entero</a:t>
            </a:r>
            <a:endParaRPr lang="es-MX" sz="1600" i="1"/>
          </a:p>
        </p:txBody>
      </p:sp>
      <p:sp>
        <p:nvSpPr>
          <p:cNvPr id="6" name="5 Marcador de fecha"/>
          <p:cNvSpPr>
            <a:spLocks noGrp="1"/>
          </p:cNvSpPr>
          <p:nvPr>
            <p:ph type="dt" sz="half" idx="14"/>
          </p:nvPr>
        </p:nvSpPr>
        <p:spPr/>
        <p:txBody>
          <a:bodyPr/>
          <a:lstStyle/>
          <a:p>
            <a:fld id="{49103356-EF89-4F1D-8EC2-4EF671197987}"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33</a:t>
            </a:fld>
            <a:endParaRPr lang="es-ES"/>
          </a:p>
        </p:txBody>
      </p:sp>
      <p:sp>
        <p:nvSpPr>
          <p:cNvPr id="8" name="7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6867" name="Text Box 5"/>
          <p:cNvSpPr txBox="1">
            <a:spLocks noChangeArrowheads="1"/>
          </p:cNvSpPr>
          <p:nvPr/>
        </p:nvSpPr>
        <p:spPr bwMode="auto">
          <a:xfrm>
            <a:off x="609600" y="1143000"/>
            <a:ext cx="8229600" cy="5437188"/>
          </a:xfrm>
          <a:prstGeom prst="rect">
            <a:avLst/>
          </a:prstGeom>
          <a:noFill/>
          <a:ln w="9525">
            <a:noFill/>
            <a:miter lim="800000"/>
            <a:headEnd/>
            <a:tailEnd/>
          </a:ln>
        </p:spPr>
        <p:txBody>
          <a:bodyPr>
            <a:spAutoFit/>
          </a:bodyPr>
          <a:lstStyle/>
          <a:p>
            <a:pPr>
              <a:spcBef>
                <a:spcPct val="50000"/>
              </a:spcBef>
            </a:pPr>
            <a:r>
              <a:rPr lang="en-US" sz="1800"/>
              <a:t>Algunas de las características que tiene las gramáticas ambiguas son las siguientes:</a:t>
            </a:r>
          </a:p>
          <a:p>
            <a:pPr>
              <a:spcBef>
                <a:spcPct val="50000"/>
              </a:spcBef>
              <a:buFontTx/>
              <a:buChar char="•"/>
            </a:pPr>
            <a:r>
              <a:rPr lang="en-US" sz="1800"/>
              <a:t> Gramáticas con ciclos simples o menos simples</a:t>
            </a:r>
          </a:p>
          <a:p>
            <a:pPr lvl="2"/>
            <a:r>
              <a:rPr lang="en-US" sz="1600"/>
              <a:t>S </a:t>
            </a:r>
            <a:r>
              <a:rPr lang="en-US" sz="1600">
                <a:sym typeface="Wingdings" pitchFamily="2" charset="2"/>
              </a:rPr>
              <a:t> A | a</a:t>
            </a:r>
          </a:p>
          <a:p>
            <a:pPr lvl="2">
              <a:spcBef>
                <a:spcPct val="20000"/>
              </a:spcBef>
            </a:pPr>
            <a:r>
              <a:rPr lang="en-US" sz="1600">
                <a:sym typeface="Wingdings" pitchFamily="2" charset="2"/>
              </a:rPr>
              <a:t>A  S</a:t>
            </a:r>
            <a:endParaRPr lang="en-US" sz="1600"/>
          </a:p>
          <a:p>
            <a:pPr>
              <a:spcBef>
                <a:spcPct val="20000"/>
              </a:spcBef>
              <a:buFontTx/>
              <a:buChar char="•"/>
            </a:pPr>
            <a:r>
              <a:rPr lang="en-US" sz="1800"/>
              <a:t> Alguna regla con una forma</a:t>
            </a:r>
          </a:p>
          <a:p>
            <a:pPr lvl="2">
              <a:spcBef>
                <a:spcPct val="20000"/>
              </a:spcBef>
            </a:pPr>
            <a:r>
              <a:rPr lang="en-US" sz="1600"/>
              <a:t>E </a:t>
            </a:r>
            <a:r>
              <a:rPr lang="en-US" sz="1600">
                <a:sym typeface="Wingdings" pitchFamily="2" charset="2"/>
              </a:rPr>
              <a:t> E … E</a:t>
            </a:r>
            <a:endParaRPr lang="en-US" sz="1600"/>
          </a:p>
          <a:p>
            <a:pPr>
              <a:spcBef>
                <a:spcPct val="20000"/>
              </a:spcBef>
              <a:buFontTx/>
              <a:buChar char="•"/>
            </a:pPr>
            <a:r>
              <a:rPr lang="en-US" sz="1800"/>
              <a:t> Un conjunto de reglas de forma parecida a:</a:t>
            </a:r>
          </a:p>
          <a:p>
            <a:pPr lvl="2"/>
            <a:r>
              <a:rPr lang="en-US" sz="1600"/>
              <a:t>S </a:t>
            </a:r>
            <a:r>
              <a:rPr lang="en-US" sz="1600">
                <a:sym typeface="Wingdings" pitchFamily="2" charset="2"/>
              </a:rPr>
              <a:t> A | B</a:t>
            </a:r>
          </a:p>
          <a:p>
            <a:pPr lvl="2"/>
            <a:r>
              <a:rPr lang="en-US" sz="1600">
                <a:sym typeface="Wingdings" pitchFamily="2" charset="2"/>
              </a:rPr>
              <a:t>A  B</a:t>
            </a:r>
            <a:endParaRPr lang="en-US" sz="1600"/>
          </a:p>
          <a:p>
            <a:pPr>
              <a:spcBef>
                <a:spcPct val="20000"/>
              </a:spcBef>
              <a:buFontTx/>
              <a:buChar char="•"/>
            </a:pPr>
            <a:r>
              <a:rPr lang="en-US" sz="1800"/>
              <a:t> Producciones recursivas en las que las variables no recursivas de la producción puedan derivar a la cadena vacía:</a:t>
            </a:r>
          </a:p>
          <a:p>
            <a:pPr lvl="2"/>
            <a:r>
              <a:rPr lang="en-US" sz="1600"/>
              <a:t>S </a:t>
            </a:r>
            <a:r>
              <a:rPr lang="en-US" sz="1600">
                <a:sym typeface="Wingdings" pitchFamily="2" charset="2"/>
              </a:rPr>
              <a:t> HRS | s</a:t>
            </a:r>
          </a:p>
          <a:p>
            <a:pPr lvl="2"/>
            <a:r>
              <a:rPr lang="en-US" sz="1600">
                <a:sym typeface="Wingdings" pitchFamily="2" charset="2"/>
              </a:rPr>
              <a:t>H  h | </a:t>
            </a:r>
            <a:r>
              <a:rPr lang="en-US" sz="1600">
                <a:sym typeface="Symbol" pitchFamily="18" charset="2"/>
              </a:rPr>
              <a:t></a:t>
            </a:r>
          </a:p>
          <a:p>
            <a:pPr lvl="2"/>
            <a:r>
              <a:rPr lang="en-US" sz="1600">
                <a:sym typeface="Symbol" pitchFamily="18" charset="2"/>
              </a:rPr>
              <a:t>R </a:t>
            </a:r>
            <a:r>
              <a:rPr lang="en-US" sz="1600">
                <a:sym typeface="Wingdings" pitchFamily="2" charset="2"/>
              </a:rPr>
              <a:t> r | </a:t>
            </a:r>
            <a:r>
              <a:rPr lang="en-US" sz="1600">
                <a:sym typeface="Symbol" pitchFamily="18" charset="2"/>
              </a:rPr>
              <a:t></a:t>
            </a:r>
            <a:endParaRPr lang="en-US" sz="1600"/>
          </a:p>
          <a:p>
            <a:pPr>
              <a:spcBef>
                <a:spcPct val="20000"/>
              </a:spcBef>
              <a:buFontTx/>
              <a:buChar char="•"/>
            </a:pPr>
            <a:r>
              <a:rPr lang="en-US" sz="1800"/>
              <a:t> Variables que puedan derivar a la cadena vacía y a la misma cadena de terminales, y que aparezcan juntas en la parte derecha de una regla o en alguna forma sentencial:</a:t>
            </a:r>
          </a:p>
          <a:p>
            <a:pPr lvl="2"/>
            <a:r>
              <a:rPr lang="en-US" sz="1600"/>
              <a:t>S </a:t>
            </a:r>
            <a:r>
              <a:rPr lang="en-US" sz="1600">
                <a:sym typeface="Wingdings" pitchFamily="2" charset="2"/>
              </a:rPr>
              <a:t> HR</a:t>
            </a:r>
          </a:p>
          <a:p>
            <a:pPr lvl="2"/>
            <a:r>
              <a:rPr lang="en-US" sz="1600">
                <a:sym typeface="Wingdings" pitchFamily="2" charset="2"/>
              </a:rPr>
              <a:t>H  h | </a:t>
            </a:r>
            <a:r>
              <a:rPr lang="en-US" sz="1600">
                <a:sym typeface="Symbol" pitchFamily="18" charset="2"/>
              </a:rPr>
              <a:t></a:t>
            </a:r>
          </a:p>
          <a:p>
            <a:pPr lvl="2"/>
            <a:r>
              <a:rPr lang="en-US" sz="1600"/>
              <a:t>R </a:t>
            </a:r>
            <a:r>
              <a:rPr lang="en-US" sz="1600">
                <a:sym typeface="Wingdings" pitchFamily="2" charset="2"/>
              </a:rPr>
              <a:t> r | h |  </a:t>
            </a:r>
            <a:r>
              <a:rPr lang="en-US" sz="1600">
                <a:sym typeface="Symbol" pitchFamily="18" charset="2"/>
              </a:rPr>
              <a:t></a:t>
            </a:r>
            <a:endParaRPr lang="es-MX" sz="1600"/>
          </a:p>
        </p:txBody>
      </p:sp>
      <p:sp>
        <p:nvSpPr>
          <p:cNvPr id="4" name="3 Marcador de fecha"/>
          <p:cNvSpPr>
            <a:spLocks noGrp="1"/>
          </p:cNvSpPr>
          <p:nvPr>
            <p:ph type="dt" sz="half" idx="14"/>
          </p:nvPr>
        </p:nvSpPr>
        <p:spPr/>
        <p:txBody>
          <a:bodyPr/>
          <a:lstStyle/>
          <a:p>
            <a:fld id="{F9D74A8B-BE58-4D6F-BDF9-C88A99C8B296}"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34</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7891" name="Text Box 5"/>
          <p:cNvSpPr txBox="1">
            <a:spLocks noChangeArrowheads="1"/>
          </p:cNvSpPr>
          <p:nvPr/>
        </p:nvSpPr>
        <p:spPr bwMode="auto">
          <a:xfrm>
            <a:off x="609600" y="1143000"/>
            <a:ext cx="5638800" cy="1803400"/>
          </a:xfrm>
          <a:prstGeom prst="rect">
            <a:avLst/>
          </a:prstGeom>
          <a:noFill/>
          <a:ln w="9525">
            <a:noFill/>
            <a:miter lim="800000"/>
            <a:headEnd/>
            <a:tailEnd/>
          </a:ln>
        </p:spPr>
        <p:txBody>
          <a:bodyPr>
            <a:spAutoFit/>
          </a:bodyPr>
          <a:lstStyle/>
          <a:p>
            <a:pPr>
              <a:spcBef>
                <a:spcPct val="50000"/>
              </a:spcBef>
            </a:pPr>
            <a:r>
              <a:rPr lang="en-US" sz="1600" b="1"/>
              <a:t>Ejemplo:</a:t>
            </a:r>
            <a:r>
              <a:rPr lang="en-US" sz="1600"/>
              <a:t> Sea la gramática</a:t>
            </a:r>
          </a:p>
          <a:p>
            <a:pPr lvl="2"/>
            <a:r>
              <a:rPr lang="en-US" sz="1600"/>
              <a:t>S </a:t>
            </a:r>
            <a:r>
              <a:rPr lang="en-US" sz="1600">
                <a:sym typeface="Wingdings" pitchFamily="2" charset="2"/>
              </a:rPr>
              <a:t> Aa | C</a:t>
            </a:r>
          </a:p>
          <a:p>
            <a:pPr lvl="2"/>
            <a:r>
              <a:rPr lang="en-US" sz="1600">
                <a:sym typeface="Wingdings" pitchFamily="2" charset="2"/>
              </a:rPr>
              <a:t>C S | Ac</a:t>
            </a:r>
          </a:p>
          <a:p>
            <a:pPr lvl="2"/>
            <a:r>
              <a:rPr lang="en-US" sz="1600">
                <a:sym typeface="Wingdings" pitchFamily="2" charset="2"/>
              </a:rPr>
              <a:t>A  a</a:t>
            </a:r>
          </a:p>
          <a:p>
            <a:r>
              <a:rPr lang="en-US" sz="1600">
                <a:sym typeface="Wingdings" pitchFamily="2" charset="2"/>
              </a:rPr>
              <a:t>La tira ‘aa’ tiene dos árboles sintácticos.</a:t>
            </a:r>
          </a:p>
          <a:p>
            <a:r>
              <a:rPr lang="en-US" sz="1600">
                <a:sym typeface="Wingdings" pitchFamily="2" charset="2"/>
              </a:rPr>
              <a:t>Para solucionar la ambig</a:t>
            </a:r>
            <a:r>
              <a:rPr lang="en-US" sz="1600">
                <a:cs typeface="Times New Roman" pitchFamily="18" charset="0"/>
                <a:sym typeface="Wingdings" pitchFamily="2" charset="2"/>
              </a:rPr>
              <a:t>üedad se deben modificar las reglas de producción de la gramática</a:t>
            </a:r>
            <a:endParaRPr lang="es-MX" sz="1600"/>
          </a:p>
        </p:txBody>
      </p:sp>
      <p:grpSp>
        <p:nvGrpSpPr>
          <p:cNvPr id="2" name="Group 24"/>
          <p:cNvGrpSpPr>
            <a:grpSpLocks/>
          </p:cNvGrpSpPr>
          <p:nvPr/>
        </p:nvGrpSpPr>
        <p:grpSpPr bwMode="auto">
          <a:xfrm>
            <a:off x="6405563" y="1524000"/>
            <a:ext cx="681037" cy="1341438"/>
            <a:chOff x="1472" y="2055"/>
            <a:chExt cx="429" cy="845"/>
          </a:xfrm>
        </p:grpSpPr>
        <p:sp>
          <p:nvSpPr>
            <p:cNvPr id="37906" name="Text Box 6"/>
            <p:cNvSpPr txBox="1">
              <a:spLocks noChangeArrowheads="1"/>
            </p:cNvSpPr>
            <p:nvPr/>
          </p:nvSpPr>
          <p:spPr bwMode="auto">
            <a:xfrm>
              <a:off x="1670" y="2055"/>
              <a:ext cx="187" cy="212"/>
            </a:xfrm>
            <a:prstGeom prst="rect">
              <a:avLst/>
            </a:prstGeom>
            <a:noFill/>
            <a:ln w="9525">
              <a:noFill/>
              <a:miter lim="800000"/>
              <a:headEnd/>
              <a:tailEnd/>
            </a:ln>
          </p:spPr>
          <p:txBody>
            <a:bodyPr wrap="none">
              <a:spAutoFit/>
            </a:bodyPr>
            <a:lstStyle/>
            <a:p>
              <a:r>
                <a:rPr lang="en-US" sz="1600"/>
                <a:t>S</a:t>
              </a:r>
              <a:endParaRPr lang="es-MX" sz="1600"/>
            </a:p>
          </p:txBody>
        </p:sp>
        <p:sp>
          <p:nvSpPr>
            <p:cNvPr id="37907" name="Text Box 7"/>
            <p:cNvSpPr txBox="1">
              <a:spLocks noChangeArrowheads="1"/>
            </p:cNvSpPr>
            <p:nvPr/>
          </p:nvSpPr>
          <p:spPr bwMode="auto">
            <a:xfrm>
              <a:off x="1472" y="2400"/>
              <a:ext cx="208" cy="212"/>
            </a:xfrm>
            <a:prstGeom prst="rect">
              <a:avLst/>
            </a:prstGeom>
            <a:noFill/>
            <a:ln w="9525">
              <a:noFill/>
              <a:miter lim="800000"/>
              <a:headEnd/>
              <a:tailEnd/>
            </a:ln>
          </p:spPr>
          <p:txBody>
            <a:bodyPr wrap="none">
              <a:spAutoFit/>
            </a:bodyPr>
            <a:lstStyle/>
            <a:p>
              <a:r>
                <a:rPr lang="en-US" sz="1600"/>
                <a:t>A</a:t>
              </a:r>
              <a:endParaRPr lang="es-MX" sz="1600"/>
            </a:p>
          </p:txBody>
        </p:sp>
        <p:sp>
          <p:nvSpPr>
            <p:cNvPr id="37908" name="Text Box 8"/>
            <p:cNvSpPr txBox="1">
              <a:spLocks noChangeArrowheads="1"/>
            </p:cNvSpPr>
            <p:nvPr/>
          </p:nvSpPr>
          <p:spPr bwMode="auto">
            <a:xfrm>
              <a:off x="1728" y="2400"/>
              <a:ext cx="173" cy="212"/>
            </a:xfrm>
            <a:prstGeom prst="rect">
              <a:avLst/>
            </a:prstGeom>
            <a:noFill/>
            <a:ln w="9525">
              <a:noFill/>
              <a:miter lim="800000"/>
              <a:headEnd/>
              <a:tailEnd/>
            </a:ln>
          </p:spPr>
          <p:txBody>
            <a:bodyPr wrap="none">
              <a:spAutoFit/>
            </a:bodyPr>
            <a:lstStyle/>
            <a:p>
              <a:r>
                <a:rPr lang="en-US" sz="1600"/>
                <a:t>a</a:t>
              </a:r>
              <a:endParaRPr lang="es-MX" sz="1600"/>
            </a:p>
          </p:txBody>
        </p:sp>
        <p:sp>
          <p:nvSpPr>
            <p:cNvPr id="37909" name="Text Box 15"/>
            <p:cNvSpPr txBox="1">
              <a:spLocks noChangeArrowheads="1"/>
            </p:cNvSpPr>
            <p:nvPr/>
          </p:nvSpPr>
          <p:spPr bwMode="auto">
            <a:xfrm>
              <a:off x="1488" y="2688"/>
              <a:ext cx="173" cy="212"/>
            </a:xfrm>
            <a:prstGeom prst="rect">
              <a:avLst/>
            </a:prstGeom>
            <a:noFill/>
            <a:ln w="9525">
              <a:noFill/>
              <a:miter lim="800000"/>
              <a:headEnd/>
              <a:tailEnd/>
            </a:ln>
          </p:spPr>
          <p:txBody>
            <a:bodyPr wrap="none">
              <a:spAutoFit/>
            </a:bodyPr>
            <a:lstStyle/>
            <a:p>
              <a:r>
                <a:rPr lang="en-US" sz="1600"/>
                <a:t>a</a:t>
              </a:r>
              <a:endParaRPr lang="es-MX" sz="1600"/>
            </a:p>
          </p:txBody>
        </p:sp>
        <p:sp>
          <p:nvSpPr>
            <p:cNvPr id="37910" name="Line 16"/>
            <p:cNvSpPr>
              <a:spLocks noChangeShapeType="1"/>
            </p:cNvSpPr>
            <p:nvPr/>
          </p:nvSpPr>
          <p:spPr bwMode="auto">
            <a:xfrm flipH="1">
              <a:off x="1584" y="2256"/>
              <a:ext cx="144" cy="192"/>
            </a:xfrm>
            <a:prstGeom prst="line">
              <a:avLst/>
            </a:prstGeom>
            <a:noFill/>
            <a:ln w="9525">
              <a:solidFill>
                <a:schemeClr val="tx1"/>
              </a:solidFill>
              <a:round/>
              <a:headEnd/>
              <a:tailEnd type="triangle" w="med" len="med"/>
            </a:ln>
          </p:spPr>
          <p:txBody>
            <a:bodyPr wrap="none"/>
            <a:lstStyle/>
            <a:p>
              <a:endParaRPr lang="es-ES"/>
            </a:p>
          </p:txBody>
        </p:sp>
        <p:sp>
          <p:nvSpPr>
            <p:cNvPr id="37911" name="Line 17"/>
            <p:cNvSpPr>
              <a:spLocks noChangeShapeType="1"/>
            </p:cNvSpPr>
            <p:nvPr/>
          </p:nvSpPr>
          <p:spPr bwMode="auto">
            <a:xfrm>
              <a:off x="1728" y="2256"/>
              <a:ext cx="96" cy="192"/>
            </a:xfrm>
            <a:prstGeom prst="line">
              <a:avLst/>
            </a:prstGeom>
            <a:noFill/>
            <a:ln w="9525">
              <a:solidFill>
                <a:schemeClr val="tx1"/>
              </a:solidFill>
              <a:round/>
              <a:headEnd/>
              <a:tailEnd type="triangle" w="med" len="med"/>
            </a:ln>
          </p:spPr>
          <p:txBody>
            <a:bodyPr wrap="none"/>
            <a:lstStyle/>
            <a:p>
              <a:endParaRPr lang="es-ES"/>
            </a:p>
          </p:txBody>
        </p:sp>
        <p:sp>
          <p:nvSpPr>
            <p:cNvPr id="37912" name="Line 18"/>
            <p:cNvSpPr>
              <a:spLocks noChangeShapeType="1"/>
            </p:cNvSpPr>
            <p:nvPr/>
          </p:nvSpPr>
          <p:spPr bwMode="auto">
            <a:xfrm>
              <a:off x="1584" y="2544"/>
              <a:ext cx="0" cy="192"/>
            </a:xfrm>
            <a:prstGeom prst="line">
              <a:avLst/>
            </a:prstGeom>
            <a:noFill/>
            <a:ln w="9525">
              <a:solidFill>
                <a:schemeClr val="tx1"/>
              </a:solidFill>
              <a:round/>
              <a:headEnd/>
              <a:tailEnd type="triangle" w="med" len="med"/>
            </a:ln>
          </p:spPr>
          <p:txBody>
            <a:bodyPr wrap="none"/>
            <a:lstStyle/>
            <a:p>
              <a:endParaRPr lang="es-ES"/>
            </a:p>
          </p:txBody>
        </p:sp>
      </p:grpSp>
      <p:grpSp>
        <p:nvGrpSpPr>
          <p:cNvPr id="3" name="Group 25"/>
          <p:cNvGrpSpPr>
            <a:grpSpLocks/>
          </p:cNvGrpSpPr>
          <p:nvPr/>
        </p:nvGrpSpPr>
        <p:grpSpPr bwMode="auto">
          <a:xfrm>
            <a:off x="7650163" y="1371600"/>
            <a:ext cx="884237" cy="1905000"/>
            <a:chOff x="2736" y="2016"/>
            <a:chExt cx="557" cy="1200"/>
          </a:xfrm>
        </p:grpSpPr>
        <p:sp>
          <p:nvSpPr>
            <p:cNvPr id="37895" name="Text Box 9"/>
            <p:cNvSpPr txBox="1">
              <a:spLocks noChangeArrowheads="1"/>
            </p:cNvSpPr>
            <p:nvPr/>
          </p:nvSpPr>
          <p:spPr bwMode="auto">
            <a:xfrm>
              <a:off x="2928" y="2016"/>
              <a:ext cx="187" cy="212"/>
            </a:xfrm>
            <a:prstGeom prst="rect">
              <a:avLst/>
            </a:prstGeom>
            <a:noFill/>
            <a:ln w="9525">
              <a:noFill/>
              <a:miter lim="800000"/>
              <a:headEnd/>
              <a:tailEnd/>
            </a:ln>
          </p:spPr>
          <p:txBody>
            <a:bodyPr wrap="none">
              <a:spAutoFit/>
            </a:bodyPr>
            <a:lstStyle/>
            <a:p>
              <a:r>
                <a:rPr lang="en-US" sz="1600"/>
                <a:t>S</a:t>
              </a:r>
              <a:endParaRPr lang="es-MX" sz="1600"/>
            </a:p>
          </p:txBody>
        </p:sp>
        <p:sp>
          <p:nvSpPr>
            <p:cNvPr id="37896" name="Text Box 10"/>
            <p:cNvSpPr txBox="1">
              <a:spLocks noChangeArrowheads="1"/>
            </p:cNvSpPr>
            <p:nvPr/>
          </p:nvSpPr>
          <p:spPr bwMode="auto">
            <a:xfrm>
              <a:off x="2928" y="2304"/>
              <a:ext cx="201" cy="212"/>
            </a:xfrm>
            <a:prstGeom prst="rect">
              <a:avLst/>
            </a:prstGeom>
            <a:noFill/>
            <a:ln w="9525">
              <a:noFill/>
              <a:miter lim="800000"/>
              <a:headEnd/>
              <a:tailEnd/>
            </a:ln>
          </p:spPr>
          <p:txBody>
            <a:bodyPr wrap="none">
              <a:spAutoFit/>
            </a:bodyPr>
            <a:lstStyle/>
            <a:p>
              <a:r>
                <a:rPr lang="en-US" sz="1600"/>
                <a:t>C</a:t>
              </a:r>
              <a:endParaRPr lang="es-MX" sz="1600"/>
            </a:p>
          </p:txBody>
        </p:sp>
        <p:sp>
          <p:nvSpPr>
            <p:cNvPr id="37897" name="Text Box 11"/>
            <p:cNvSpPr txBox="1">
              <a:spLocks noChangeArrowheads="1"/>
            </p:cNvSpPr>
            <p:nvPr/>
          </p:nvSpPr>
          <p:spPr bwMode="auto">
            <a:xfrm>
              <a:off x="2933" y="2544"/>
              <a:ext cx="187" cy="212"/>
            </a:xfrm>
            <a:prstGeom prst="rect">
              <a:avLst/>
            </a:prstGeom>
            <a:noFill/>
            <a:ln w="9525">
              <a:noFill/>
              <a:miter lim="800000"/>
              <a:headEnd/>
              <a:tailEnd/>
            </a:ln>
          </p:spPr>
          <p:txBody>
            <a:bodyPr wrap="none">
              <a:spAutoFit/>
            </a:bodyPr>
            <a:lstStyle/>
            <a:p>
              <a:r>
                <a:rPr lang="en-US" sz="1600"/>
                <a:t>S</a:t>
              </a:r>
              <a:endParaRPr lang="es-MX" sz="1600"/>
            </a:p>
          </p:txBody>
        </p:sp>
        <p:sp>
          <p:nvSpPr>
            <p:cNvPr id="37898" name="Text Box 12"/>
            <p:cNvSpPr txBox="1">
              <a:spLocks noChangeArrowheads="1"/>
            </p:cNvSpPr>
            <p:nvPr/>
          </p:nvSpPr>
          <p:spPr bwMode="auto">
            <a:xfrm>
              <a:off x="2736" y="2784"/>
              <a:ext cx="208" cy="212"/>
            </a:xfrm>
            <a:prstGeom prst="rect">
              <a:avLst/>
            </a:prstGeom>
            <a:noFill/>
            <a:ln w="9525">
              <a:noFill/>
              <a:miter lim="800000"/>
              <a:headEnd/>
              <a:tailEnd/>
            </a:ln>
          </p:spPr>
          <p:txBody>
            <a:bodyPr wrap="none">
              <a:spAutoFit/>
            </a:bodyPr>
            <a:lstStyle/>
            <a:p>
              <a:r>
                <a:rPr lang="en-US" sz="1600"/>
                <a:t>A</a:t>
              </a:r>
              <a:endParaRPr lang="es-MX" sz="1600"/>
            </a:p>
          </p:txBody>
        </p:sp>
        <p:sp>
          <p:nvSpPr>
            <p:cNvPr id="37899" name="Text Box 13"/>
            <p:cNvSpPr txBox="1">
              <a:spLocks noChangeArrowheads="1"/>
            </p:cNvSpPr>
            <p:nvPr/>
          </p:nvSpPr>
          <p:spPr bwMode="auto">
            <a:xfrm>
              <a:off x="3120" y="2784"/>
              <a:ext cx="173" cy="212"/>
            </a:xfrm>
            <a:prstGeom prst="rect">
              <a:avLst/>
            </a:prstGeom>
            <a:noFill/>
            <a:ln w="9525">
              <a:noFill/>
              <a:miter lim="800000"/>
              <a:headEnd/>
              <a:tailEnd/>
            </a:ln>
          </p:spPr>
          <p:txBody>
            <a:bodyPr wrap="none">
              <a:spAutoFit/>
            </a:bodyPr>
            <a:lstStyle/>
            <a:p>
              <a:r>
                <a:rPr lang="en-US" sz="1600"/>
                <a:t>a</a:t>
              </a:r>
              <a:endParaRPr lang="es-MX" sz="1600"/>
            </a:p>
          </p:txBody>
        </p:sp>
        <p:sp>
          <p:nvSpPr>
            <p:cNvPr id="37900" name="Text Box 14"/>
            <p:cNvSpPr txBox="1">
              <a:spLocks noChangeArrowheads="1"/>
            </p:cNvSpPr>
            <p:nvPr/>
          </p:nvSpPr>
          <p:spPr bwMode="auto">
            <a:xfrm>
              <a:off x="2736" y="3004"/>
              <a:ext cx="173" cy="212"/>
            </a:xfrm>
            <a:prstGeom prst="rect">
              <a:avLst/>
            </a:prstGeom>
            <a:noFill/>
            <a:ln w="9525">
              <a:noFill/>
              <a:miter lim="800000"/>
              <a:headEnd/>
              <a:tailEnd/>
            </a:ln>
          </p:spPr>
          <p:txBody>
            <a:bodyPr wrap="none">
              <a:spAutoFit/>
            </a:bodyPr>
            <a:lstStyle/>
            <a:p>
              <a:r>
                <a:rPr lang="en-US" sz="1600"/>
                <a:t>a</a:t>
              </a:r>
              <a:endParaRPr lang="es-MX" sz="1600"/>
            </a:p>
          </p:txBody>
        </p:sp>
        <p:sp>
          <p:nvSpPr>
            <p:cNvPr id="37901" name="Line 19"/>
            <p:cNvSpPr>
              <a:spLocks noChangeShapeType="1"/>
            </p:cNvSpPr>
            <p:nvPr/>
          </p:nvSpPr>
          <p:spPr bwMode="auto">
            <a:xfrm>
              <a:off x="3024" y="2160"/>
              <a:ext cx="0" cy="192"/>
            </a:xfrm>
            <a:prstGeom prst="line">
              <a:avLst/>
            </a:prstGeom>
            <a:noFill/>
            <a:ln w="9525">
              <a:solidFill>
                <a:schemeClr val="tx1"/>
              </a:solidFill>
              <a:round/>
              <a:headEnd/>
              <a:tailEnd type="triangle" w="med" len="med"/>
            </a:ln>
          </p:spPr>
          <p:txBody>
            <a:bodyPr wrap="none"/>
            <a:lstStyle/>
            <a:p>
              <a:endParaRPr lang="es-ES"/>
            </a:p>
          </p:txBody>
        </p:sp>
        <p:sp>
          <p:nvSpPr>
            <p:cNvPr id="37902" name="Line 20"/>
            <p:cNvSpPr>
              <a:spLocks noChangeShapeType="1"/>
            </p:cNvSpPr>
            <p:nvPr/>
          </p:nvSpPr>
          <p:spPr bwMode="auto">
            <a:xfrm>
              <a:off x="3024" y="2448"/>
              <a:ext cx="0" cy="144"/>
            </a:xfrm>
            <a:prstGeom prst="line">
              <a:avLst/>
            </a:prstGeom>
            <a:noFill/>
            <a:ln w="9525">
              <a:solidFill>
                <a:schemeClr val="tx1"/>
              </a:solidFill>
              <a:round/>
              <a:headEnd/>
              <a:tailEnd type="triangle" w="med" len="med"/>
            </a:ln>
          </p:spPr>
          <p:txBody>
            <a:bodyPr wrap="none"/>
            <a:lstStyle/>
            <a:p>
              <a:endParaRPr lang="es-ES"/>
            </a:p>
          </p:txBody>
        </p:sp>
        <p:sp>
          <p:nvSpPr>
            <p:cNvPr id="37903" name="Line 21"/>
            <p:cNvSpPr>
              <a:spLocks noChangeShapeType="1"/>
            </p:cNvSpPr>
            <p:nvPr/>
          </p:nvSpPr>
          <p:spPr bwMode="auto">
            <a:xfrm flipH="1">
              <a:off x="2832" y="2688"/>
              <a:ext cx="192" cy="144"/>
            </a:xfrm>
            <a:prstGeom prst="line">
              <a:avLst/>
            </a:prstGeom>
            <a:noFill/>
            <a:ln w="9525">
              <a:solidFill>
                <a:schemeClr val="tx1"/>
              </a:solidFill>
              <a:round/>
              <a:headEnd/>
              <a:tailEnd type="triangle" w="med" len="med"/>
            </a:ln>
          </p:spPr>
          <p:txBody>
            <a:bodyPr wrap="none"/>
            <a:lstStyle/>
            <a:p>
              <a:endParaRPr lang="es-ES"/>
            </a:p>
          </p:txBody>
        </p:sp>
        <p:sp>
          <p:nvSpPr>
            <p:cNvPr id="37904" name="Line 22"/>
            <p:cNvSpPr>
              <a:spLocks noChangeShapeType="1"/>
            </p:cNvSpPr>
            <p:nvPr/>
          </p:nvSpPr>
          <p:spPr bwMode="auto">
            <a:xfrm>
              <a:off x="3024" y="2688"/>
              <a:ext cx="144" cy="144"/>
            </a:xfrm>
            <a:prstGeom prst="line">
              <a:avLst/>
            </a:prstGeom>
            <a:noFill/>
            <a:ln w="9525">
              <a:solidFill>
                <a:schemeClr val="tx1"/>
              </a:solidFill>
              <a:round/>
              <a:headEnd/>
              <a:tailEnd type="triangle" w="med" len="med"/>
            </a:ln>
          </p:spPr>
          <p:txBody>
            <a:bodyPr wrap="none"/>
            <a:lstStyle/>
            <a:p>
              <a:endParaRPr lang="es-ES"/>
            </a:p>
          </p:txBody>
        </p:sp>
        <p:sp>
          <p:nvSpPr>
            <p:cNvPr id="37905" name="Line 23"/>
            <p:cNvSpPr>
              <a:spLocks noChangeShapeType="1"/>
            </p:cNvSpPr>
            <p:nvPr/>
          </p:nvSpPr>
          <p:spPr bwMode="auto">
            <a:xfrm>
              <a:off x="2832" y="2928"/>
              <a:ext cx="0" cy="144"/>
            </a:xfrm>
            <a:prstGeom prst="line">
              <a:avLst/>
            </a:prstGeom>
            <a:noFill/>
            <a:ln w="9525">
              <a:solidFill>
                <a:schemeClr val="tx1"/>
              </a:solidFill>
              <a:round/>
              <a:headEnd/>
              <a:tailEnd type="triangle" w="med" len="med"/>
            </a:ln>
          </p:spPr>
          <p:txBody>
            <a:bodyPr wrap="none"/>
            <a:lstStyle/>
            <a:p>
              <a:endParaRPr lang="es-ES"/>
            </a:p>
          </p:txBody>
        </p:sp>
      </p:grpSp>
      <p:sp>
        <p:nvSpPr>
          <p:cNvPr id="37894" name="Text Box 26"/>
          <p:cNvSpPr txBox="1">
            <a:spLocks noChangeArrowheads="1"/>
          </p:cNvSpPr>
          <p:nvPr/>
        </p:nvSpPr>
        <p:spPr bwMode="auto">
          <a:xfrm>
            <a:off x="609600" y="2971800"/>
            <a:ext cx="8305800" cy="3333750"/>
          </a:xfrm>
          <a:prstGeom prst="rect">
            <a:avLst/>
          </a:prstGeom>
          <a:noFill/>
          <a:ln w="9525">
            <a:noFill/>
            <a:miter lim="800000"/>
            <a:headEnd/>
            <a:tailEnd/>
          </a:ln>
        </p:spPr>
        <p:txBody>
          <a:bodyPr>
            <a:spAutoFit/>
          </a:bodyPr>
          <a:lstStyle/>
          <a:p>
            <a:pPr>
              <a:spcBef>
                <a:spcPct val="50000"/>
              </a:spcBef>
            </a:pPr>
            <a:r>
              <a:rPr lang="en-US" sz="1800" b="1"/>
              <a:t>3. Asociatividad y precedencia de operadores</a:t>
            </a:r>
          </a:p>
          <a:p>
            <a:pPr>
              <a:spcBef>
                <a:spcPct val="30000"/>
              </a:spcBef>
            </a:pPr>
            <a:r>
              <a:rPr lang="en-US" sz="1800"/>
              <a:t>    </a:t>
            </a:r>
            <a:r>
              <a:rPr lang="en-US" sz="1800" b="1"/>
              <a:t>Asociatividad</a:t>
            </a:r>
          </a:p>
          <a:p>
            <a:pPr>
              <a:spcBef>
                <a:spcPct val="30000"/>
              </a:spcBef>
            </a:pPr>
            <a:r>
              <a:rPr lang="en-US" sz="1800"/>
              <a:t>     La asociatividad de un operador se define cómo se operan tres o más operandos.</a:t>
            </a:r>
          </a:p>
          <a:p>
            <a:pPr>
              <a:spcBef>
                <a:spcPct val="30000"/>
              </a:spcBef>
            </a:pPr>
            <a:r>
              <a:rPr lang="en-US" sz="1800"/>
              <a:t>     Tipos de asociatividad:</a:t>
            </a:r>
          </a:p>
          <a:p>
            <a:pPr marL="450850" lvl="1" indent="6350">
              <a:spcBef>
                <a:spcPct val="30000"/>
              </a:spcBef>
              <a:buFontTx/>
              <a:buChar char="•"/>
            </a:pPr>
            <a:r>
              <a:rPr lang="en-US" sz="1800"/>
              <a:t> </a:t>
            </a:r>
            <a:r>
              <a:rPr lang="en-US" sz="1800" i="1"/>
              <a:t>Asociatividad izquierda</a:t>
            </a:r>
            <a:r>
              <a:rPr lang="en-US" sz="1800"/>
              <a:t> (se evalúa de izquierda a derecha)</a:t>
            </a:r>
          </a:p>
          <a:p>
            <a:pPr marL="450850" lvl="1" indent="6350">
              <a:spcBef>
                <a:spcPct val="30000"/>
              </a:spcBef>
              <a:buFontTx/>
              <a:buChar char="•"/>
            </a:pPr>
            <a:r>
              <a:rPr lang="en-US" sz="1800" i="1"/>
              <a:t>Asociatividad derecha</a:t>
            </a:r>
            <a:r>
              <a:rPr lang="en-US" sz="1800"/>
              <a:t> (se evalúa de derecha a izquierda)</a:t>
            </a:r>
          </a:p>
          <a:p>
            <a:pPr>
              <a:spcBef>
                <a:spcPct val="30000"/>
              </a:spcBef>
            </a:pPr>
            <a:r>
              <a:rPr lang="en-US" sz="1800"/>
              <a:t>     La asociatividad en una gramática se refleja  en el tipo de recursividad que se emplea. Si la </a:t>
            </a:r>
            <a:r>
              <a:rPr lang="en-US" sz="1800" i="1"/>
              <a:t>asociatividad del operador es por la izquierda</a:t>
            </a:r>
            <a:r>
              <a:rPr lang="en-US" sz="1800"/>
              <a:t>, la regla sintáctica en la que interviene dicho operador debe ser </a:t>
            </a:r>
            <a:r>
              <a:rPr lang="en-US" sz="1800" i="1"/>
              <a:t>recursiva por la izquierda</a:t>
            </a:r>
            <a:r>
              <a:rPr lang="en-US" sz="1800"/>
              <a:t>; en el caso de </a:t>
            </a:r>
            <a:r>
              <a:rPr lang="en-US" sz="1800" i="1"/>
              <a:t>asociatividad por la derecha</a:t>
            </a:r>
            <a:r>
              <a:rPr lang="en-US" sz="1800"/>
              <a:t> se utiliza </a:t>
            </a:r>
            <a:r>
              <a:rPr lang="en-US" sz="1800" i="1"/>
              <a:t>recursión por la derecha.</a:t>
            </a:r>
            <a:endParaRPr lang="es-MX" sz="1800" i="1"/>
          </a:p>
        </p:txBody>
      </p:sp>
      <p:sp>
        <p:nvSpPr>
          <p:cNvPr id="25" name="24 Marcador de fecha"/>
          <p:cNvSpPr>
            <a:spLocks noGrp="1"/>
          </p:cNvSpPr>
          <p:nvPr>
            <p:ph type="dt" sz="half" idx="14"/>
          </p:nvPr>
        </p:nvSpPr>
        <p:spPr/>
        <p:txBody>
          <a:bodyPr/>
          <a:lstStyle/>
          <a:p>
            <a:fld id="{68D056EE-FB5D-4524-A362-2D45B7258600}" type="datetime1">
              <a:rPr lang="es-ES" smtClean="0"/>
              <a:t>16/10/2013</a:t>
            </a:fld>
            <a:endParaRPr lang="es-ES"/>
          </a:p>
        </p:txBody>
      </p:sp>
      <p:sp>
        <p:nvSpPr>
          <p:cNvPr id="26" name="25 Marcador de número de diapositiva"/>
          <p:cNvSpPr>
            <a:spLocks noGrp="1"/>
          </p:cNvSpPr>
          <p:nvPr>
            <p:ph type="sldNum" sz="quarter" idx="15"/>
          </p:nvPr>
        </p:nvSpPr>
        <p:spPr/>
        <p:txBody>
          <a:bodyPr/>
          <a:lstStyle/>
          <a:p>
            <a:fld id="{7C5B789A-101F-4B80-8F92-8EE68ABBE870}" type="slidenum">
              <a:rPr lang="es-ES" smtClean="0"/>
              <a:t>35</a:t>
            </a:fld>
            <a:endParaRPr lang="es-ES"/>
          </a:p>
        </p:txBody>
      </p:sp>
      <p:sp>
        <p:nvSpPr>
          <p:cNvPr id="27" name="26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8915" name="Text Box 5"/>
          <p:cNvSpPr txBox="1">
            <a:spLocks noChangeArrowheads="1"/>
          </p:cNvSpPr>
          <p:nvPr/>
        </p:nvSpPr>
        <p:spPr bwMode="auto">
          <a:xfrm>
            <a:off x="609600" y="1295400"/>
            <a:ext cx="8305800" cy="3803650"/>
          </a:xfrm>
          <a:prstGeom prst="rect">
            <a:avLst/>
          </a:prstGeom>
          <a:noFill/>
          <a:ln w="9525">
            <a:noFill/>
            <a:miter lim="800000"/>
            <a:headEnd/>
            <a:tailEnd/>
          </a:ln>
        </p:spPr>
        <p:txBody>
          <a:bodyPr>
            <a:spAutoFit/>
          </a:bodyPr>
          <a:lstStyle/>
          <a:p>
            <a:pPr>
              <a:spcBef>
                <a:spcPct val="50000"/>
              </a:spcBef>
            </a:pPr>
            <a:r>
              <a:rPr lang="en-US" sz="1800" b="1"/>
              <a:t>Precedencia</a:t>
            </a:r>
          </a:p>
          <a:p>
            <a:pPr>
              <a:spcBef>
                <a:spcPct val="50000"/>
              </a:spcBef>
            </a:pPr>
            <a:r>
              <a:rPr lang="en-US" sz="1800"/>
              <a:t>La precedencia de un operador especifica el orden relativo de cada operador con respecto a los demás operadores.</a:t>
            </a:r>
          </a:p>
          <a:p>
            <a:pPr>
              <a:spcBef>
                <a:spcPct val="50000"/>
              </a:spcBef>
            </a:pPr>
            <a:r>
              <a:rPr lang="en-US" sz="1800"/>
              <a:t>La precedencia en una gramática se refleja de la siguiente manera: cuanto más </a:t>
            </a:r>
            <a:r>
              <a:rPr lang="en-US" sz="1800" i="1"/>
              <a:t>cerca</a:t>
            </a:r>
            <a:r>
              <a:rPr lang="en-US" sz="1800"/>
              <a:t> esté la producción de la del </a:t>
            </a:r>
            <a:r>
              <a:rPr lang="en-US" sz="1800" i="1"/>
              <a:t>símbolo inicial</a:t>
            </a:r>
            <a:r>
              <a:rPr lang="en-US" sz="1800"/>
              <a:t>, </a:t>
            </a:r>
            <a:r>
              <a:rPr lang="en-US" sz="1800" i="1"/>
              <a:t>menor será la precedencia</a:t>
            </a:r>
            <a:r>
              <a:rPr lang="en-US" sz="1800"/>
              <a:t> del operador.</a:t>
            </a:r>
          </a:p>
          <a:p>
            <a:pPr>
              <a:spcBef>
                <a:spcPct val="50000"/>
              </a:spcBef>
            </a:pPr>
            <a:r>
              <a:rPr lang="en-US" sz="1800" b="1"/>
              <a:t>Parentización</a:t>
            </a:r>
          </a:p>
          <a:p>
            <a:pPr>
              <a:spcBef>
                <a:spcPct val="50000"/>
              </a:spcBef>
            </a:pPr>
            <a:r>
              <a:rPr lang="en-US" sz="1800"/>
              <a:t>Los paréntesis son operadores especiales que tiene la máxima precedencia.</a:t>
            </a:r>
          </a:p>
          <a:p>
            <a:pPr>
              <a:spcBef>
                <a:spcPct val="50000"/>
              </a:spcBef>
            </a:pPr>
            <a:r>
              <a:rPr lang="en-US" sz="1800"/>
              <a:t>Para incluirlos en la gramática, se añade una variable que produzca expresiones entre paréntesis y los operandos (números, variables, etc.) a la mayor distancia posible del símbolo inicial. En esta producción se colocan los operadores unarios a no ser que tengan una precedencia menor.</a:t>
            </a:r>
            <a:endParaRPr lang="es-MX" sz="1800"/>
          </a:p>
        </p:txBody>
      </p:sp>
      <p:sp>
        <p:nvSpPr>
          <p:cNvPr id="4" name="3 Marcador de fecha"/>
          <p:cNvSpPr>
            <a:spLocks noGrp="1"/>
          </p:cNvSpPr>
          <p:nvPr>
            <p:ph type="dt" sz="half" idx="14"/>
          </p:nvPr>
        </p:nvSpPr>
        <p:spPr/>
        <p:txBody>
          <a:bodyPr/>
          <a:lstStyle/>
          <a:p>
            <a:fld id="{299081EB-3276-4F2C-8936-37158EAA5183}"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36</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3200400" y="381000"/>
            <a:ext cx="2579688" cy="457200"/>
          </a:xfrm>
          <a:prstGeom prst="rect">
            <a:avLst/>
          </a:prstGeom>
          <a:noFill/>
          <a:ln w="9525">
            <a:noFill/>
            <a:miter lim="800000"/>
            <a:headEnd/>
            <a:tailEnd/>
          </a:ln>
        </p:spPr>
        <p:txBody>
          <a:bodyPr wrap="none">
            <a:spAutoFit/>
          </a:bodyPr>
          <a:lstStyle/>
          <a:p>
            <a:r>
              <a:rPr lang="en-US" sz="2400" b="1"/>
              <a:t>Análisis Sintáctico</a:t>
            </a:r>
            <a:endParaRPr lang="es-ES" sz="2400" b="1"/>
          </a:p>
        </p:txBody>
      </p:sp>
      <p:sp>
        <p:nvSpPr>
          <p:cNvPr id="39939" name="Text Box 5"/>
          <p:cNvSpPr txBox="1">
            <a:spLocks noChangeArrowheads="1"/>
          </p:cNvSpPr>
          <p:nvPr/>
        </p:nvSpPr>
        <p:spPr bwMode="auto">
          <a:xfrm>
            <a:off x="609600" y="1143000"/>
            <a:ext cx="8305800" cy="5437188"/>
          </a:xfrm>
          <a:prstGeom prst="rect">
            <a:avLst/>
          </a:prstGeom>
          <a:noFill/>
          <a:ln w="9525">
            <a:noFill/>
            <a:miter lim="800000"/>
            <a:headEnd/>
            <a:tailEnd/>
          </a:ln>
        </p:spPr>
        <p:txBody>
          <a:bodyPr>
            <a:spAutoFit/>
          </a:bodyPr>
          <a:lstStyle/>
          <a:p>
            <a:pPr>
              <a:spcBef>
                <a:spcPct val="50000"/>
              </a:spcBef>
            </a:pPr>
            <a:r>
              <a:rPr lang="en-US" sz="1800" b="1"/>
              <a:t>Tipos de análisis sintáctico</a:t>
            </a:r>
          </a:p>
          <a:p>
            <a:pPr>
              <a:spcBef>
                <a:spcPct val="20000"/>
              </a:spcBef>
            </a:pPr>
            <a:r>
              <a:rPr lang="en-US" sz="1800"/>
              <a:t>Estrategias para construir el árbol sintáctico:</a:t>
            </a:r>
          </a:p>
          <a:p>
            <a:pPr>
              <a:spcBef>
                <a:spcPct val="20000"/>
              </a:spcBef>
              <a:buFontTx/>
              <a:buChar char="•"/>
            </a:pPr>
            <a:r>
              <a:rPr lang="en-US" sz="1800" i="1"/>
              <a:t>Análisis ascendente </a:t>
            </a:r>
          </a:p>
          <a:p>
            <a:pPr>
              <a:spcBef>
                <a:spcPct val="30000"/>
              </a:spcBef>
              <a:buFontTx/>
              <a:buChar char="•"/>
            </a:pPr>
            <a:r>
              <a:rPr lang="en-US" sz="1800" i="1"/>
              <a:t>Análisis descendente</a:t>
            </a:r>
          </a:p>
          <a:p>
            <a:pPr>
              <a:spcBef>
                <a:spcPct val="30000"/>
              </a:spcBef>
            </a:pPr>
            <a:r>
              <a:rPr lang="en-US" sz="1800"/>
              <a:t>Ambas estrategias recorren la cadena de entrada de izquierda a derecha una sola vez, y necesitan que la gramática no se ambigua.</a:t>
            </a:r>
          </a:p>
          <a:p>
            <a:pPr>
              <a:spcBef>
                <a:spcPct val="30000"/>
              </a:spcBef>
            </a:pPr>
            <a:r>
              <a:rPr lang="en-US" sz="1800"/>
              <a:t>Para las GLC los algoritmos de análisis sintáctico tienen un coste de </a:t>
            </a:r>
            <a:r>
              <a:rPr lang="en-US" sz="1800" i="1"/>
              <a:t>O(n</a:t>
            </a:r>
            <a:r>
              <a:rPr lang="en-US" sz="1800" i="1" baseline="30000"/>
              <a:t>3</a:t>
            </a:r>
            <a:r>
              <a:rPr lang="en-US" sz="1800" i="1"/>
              <a:t>)</a:t>
            </a:r>
            <a:r>
              <a:rPr lang="en-US" sz="1800"/>
              <a:t>, por lo tanto es necesario buscar subclases de gramáticas que permitan un análisis sintáctico en orden lineal.</a:t>
            </a:r>
          </a:p>
          <a:p>
            <a:pPr>
              <a:spcBef>
                <a:spcPct val="30000"/>
              </a:spcBef>
            </a:pPr>
            <a:r>
              <a:rPr lang="en-US" sz="1800"/>
              <a:t>Las estrategias anteriores son eficientes (tienen un coste lineal </a:t>
            </a:r>
            <a:r>
              <a:rPr lang="en-US" sz="1800" i="1"/>
              <a:t>O(n)</a:t>
            </a:r>
            <a:r>
              <a:rPr lang="en-US" sz="1800"/>
              <a:t>) pero no son capaces de trabajar con todo tipo de gramáticas. Algunas de las adecuadas son:</a:t>
            </a:r>
          </a:p>
          <a:p>
            <a:pPr>
              <a:spcBef>
                <a:spcPct val="20000"/>
              </a:spcBef>
              <a:buFontTx/>
              <a:buChar char="•"/>
            </a:pPr>
            <a:r>
              <a:rPr lang="en-US" sz="1800" i="1"/>
              <a:t>Análisis LL(n)</a:t>
            </a:r>
          </a:p>
          <a:p>
            <a:pPr>
              <a:spcBef>
                <a:spcPct val="20000"/>
              </a:spcBef>
              <a:buFontTx/>
              <a:buChar char="•"/>
            </a:pPr>
            <a:r>
              <a:rPr lang="en-US" sz="1800" i="1"/>
              <a:t>Análisis LR(n)</a:t>
            </a:r>
          </a:p>
          <a:p>
            <a:r>
              <a:rPr lang="en-US" sz="1600"/>
              <a:t>donde: </a:t>
            </a:r>
          </a:p>
          <a:p>
            <a:r>
              <a:rPr lang="en-US" sz="1600"/>
              <a:t>L </a:t>
            </a:r>
            <a:r>
              <a:rPr lang="en-US" sz="1600">
                <a:sym typeface="Wingdings" pitchFamily="2" charset="2"/>
              </a:rPr>
              <a:t> Left to Right: la secuencia de tokens de entrada se analiza de izquierda a derecha</a:t>
            </a:r>
          </a:p>
          <a:p>
            <a:r>
              <a:rPr lang="en-US" sz="1600">
                <a:sym typeface="Wingdings" pitchFamily="2" charset="2"/>
              </a:rPr>
              <a:t>L  Left-most (R = Right-most): utiliza las derivaciones más a la izquierda (a la derecha)</a:t>
            </a:r>
          </a:p>
          <a:p>
            <a:r>
              <a:rPr lang="en-US" sz="1600">
                <a:sym typeface="Wingdings" pitchFamily="2" charset="2"/>
              </a:rPr>
              <a:t>n  es el número de símbolos de entrada que es necesario conocer en cada momento para poder hacer el análisis.</a:t>
            </a:r>
            <a:endParaRPr lang="en-US" sz="1800" i="1"/>
          </a:p>
        </p:txBody>
      </p:sp>
      <p:sp>
        <p:nvSpPr>
          <p:cNvPr id="39940" name="Text Box 7"/>
          <p:cNvSpPr txBox="1">
            <a:spLocks noChangeArrowheads="1"/>
          </p:cNvSpPr>
          <p:nvPr/>
        </p:nvSpPr>
        <p:spPr bwMode="auto">
          <a:xfrm>
            <a:off x="3810000" y="4800600"/>
            <a:ext cx="1828800" cy="336550"/>
          </a:xfrm>
          <a:prstGeom prst="rect">
            <a:avLst/>
          </a:prstGeom>
          <a:noFill/>
          <a:ln w="9525">
            <a:noFill/>
            <a:miter lim="800000"/>
            <a:headEnd/>
            <a:tailEnd/>
          </a:ln>
        </p:spPr>
        <p:txBody>
          <a:bodyPr>
            <a:spAutoFit/>
          </a:bodyPr>
          <a:lstStyle/>
          <a:p>
            <a:r>
              <a:rPr lang="en-US" sz="1600">
                <a:sym typeface="Wingdings" pitchFamily="2" charset="2"/>
              </a:rPr>
              <a:t>.Se utilizan GLC</a:t>
            </a:r>
            <a:endParaRPr lang="es-MX"/>
          </a:p>
        </p:txBody>
      </p:sp>
      <p:sp>
        <p:nvSpPr>
          <p:cNvPr id="5" name="4 Marcador de fecha"/>
          <p:cNvSpPr>
            <a:spLocks noGrp="1"/>
          </p:cNvSpPr>
          <p:nvPr>
            <p:ph type="dt" sz="half" idx="14"/>
          </p:nvPr>
        </p:nvSpPr>
        <p:spPr/>
        <p:txBody>
          <a:bodyPr/>
          <a:lstStyle/>
          <a:p>
            <a:fld id="{089CF4D1-D22F-4D0A-AEA6-3B6397CBD412}" type="datetime1">
              <a:rPr lang="es-ES" smtClean="0"/>
              <a:t>16/10/2013</a:t>
            </a:fld>
            <a:endParaRPr lang="es-ES"/>
          </a:p>
        </p:txBody>
      </p:sp>
      <p:sp>
        <p:nvSpPr>
          <p:cNvPr id="6" name="5 Marcador de número de diapositiva"/>
          <p:cNvSpPr>
            <a:spLocks noGrp="1"/>
          </p:cNvSpPr>
          <p:nvPr>
            <p:ph type="sldNum" sz="quarter" idx="15"/>
          </p:nvPr>
        </p:nvSpPr>
        <p:spPr/>
        <p:txBody>
          <a:bodyPr/>
          <a:lstStyle/>
          <a:p>
            <a:fld id="{7C5B789A-101F-4B80-8F92-8EE68ABBE870}" type="slidenum">
              <a:rPr lang="es-ES" smtClean="0"/>
              <a:t>37</a:t>
            </a:fld>
            <a:endParaRPr lang="es-ES"/>
          </a:p>
        </p:txBody>
      </p:sp>
      <p:sp>
        <p:nvSpPr>
          <p:cNvPr id="7" name="6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0963" name="Text Box 5"/>
          <p:cNvSpPr txBox="1">
            <a:spLocks noChangeArrowheads="1"/>
          </p:cNvSpPr>
          <p:nvPr/>
        </p:nvSpPr>
        <p:spPr bwMode="auto">
          <a:xfrm>
            <a:off x="609600" y="1241425"/>
            <a:ext cx="8153400" cy="4930775"/>
          </a:xfrm>
          <a:prstGeom prst="rect">
            <a:avLst/>
          </a:prstGeom>
          <a:noFill/>
          <a:ln w="9525">
            <a:noFill/>
            <a:miter lim="800000"/>
            <a:headEnd/>
            <a:tailEnd/>
          </a:ln>
        </p:spPr>
        <p:txBody>
          <a:bodyPr>
            <a:spAutoFit/>
          </a:bodyPr>
          <a:lstStyle/>
          <a:p>
            <a:pPr>
              <a:spcBef>
                <a:spcPct val="50000"/>
              </a:spcBef>
            </a:pPr>
            <a:r>
              <a:rPr lang="en-US" sz="1800" b="1"/>
              <a:t>Gramáticas LL(1)</a:t>
            </a:r>
          </a:p>
          <a:p>
            <a:pPr>
              <a:spcBef>
                <a:spcPct val="50000"/>
              </a:spcBef>
            </a:pPr>
            <a:r>
              <a:rPr lang="en-US" sz="1800"/>
              <a:t>El análisis sintáctico descendente puede incluir retrocesos (backtracking), en la práctica esto no es necesario.</a:t>
            </a:r>
          </a:p>
          <a:p>
            <a:pPr lvl="1">
              <a:spcBef>
                <a:spcPct val="20000"/>
              </a:spcBef>
            </a:pPr>
            <a:r>
              <a:rPr lang="en-US" sz="1600"/>
              <a:t>Ejemplo:</a:t>
            </a:r>
          </a:p>
          <a:p>
            <a:pPr lvl="2">
              <a:spcBef>
                <a:spcPct val="10000"/>
              </a:spcBef>
            </a:pPr>
            <a:r>
              <a:rPr lang="en-US" sz="1600"/>
              <a:t>S </a:t>
            </a:r>
            <a:r>
              <a:rPr lang="en-US" sz="1600">
                <a:sym typeface="Wingdings" pitchFamily="2" charset="2"/>
              </a:rPr>
              <a:t> Ad</a:t>
            </a:r>
          </a:p>
          <a:p>
            <a:pPr lvl="2">
              <a:spcBef>
                <a:spcPct val="10000"/>
              </a:spcBef>
            </a:pPr>
            <a:r>
              <a:rPr lang="en-US" sz="1600">
                <a:sym typeface="Wingdings" pitchFamily="2" charset="2"/>
              </a:rPr>
              <a:t>A  ab | a  Analizar la cadena de entrada “cad”</a:t>
            </a:r>
          </a:p>
          <a:p>
            <a:pPr>
              <a:spcBef>
                <a:spcPct val="40000"/>
              </a:spcBef>
            </a:pPr>
            <a:r>
              <a:rPr lang="en-US" sz="1800" b="1"/>
              <a:t>Analizadores Sintácticos Predictivos (ASP)</a:t>
            </a:r>
          </a:p>
          <a:p>
            <a:pPr>
              <a:spcBef>
                <a:spcPct val="40000"/>
              </a:spcBef>
            </a:pPr>
            <a:r>
              <a:rPr lang="en-US" sz="1800"/>
              <a:t>Para que el algoritmo tenga una complejidad lineal, siempre debe saber qué regla se debe aplicar, no debe hacer backtracking. Por lo tanto, es necesario que el analizador realice una predicción de la regla a aplicar.</a:t>
            </a:r>
          </a:p>
          <a:p>
            <a:pPr>
              <a:spcBef>
                <a:spcPct val="40000"/>
              </a:spcBef>
            </a:pPr>
            <a:r>
              <a:rPr lang="en-US" sz="1800"/>
              <a:t>La alternativa apropiada debe poderse predecir sólo con ver el primer símbolo que produce.</a:t>
            </a:r>
          </a:p>
          <a:p>
            <a:pPr lvl="1">
              <a:spcBef>
                <a:spcPct val="40000"/>
              </a:spcBef>
            </a:pPr>
            <a:r>
              <a:rPr lang="en-US" sz="1600"/>
              <a:t>Ejemplo:</a:t>
            </a:r>
          </a:p>
          <a:p>
            <a:pPr lvl="2">
              <a:spcBef>
                <a:spcPct val="40000"/>
              </a:spcBef>
            </a:pPr>
            <a:r>
              <a:rPr lang="en-US" sz="1600"/>
              <a:t>Instruccion </a:t>
            </a:r>
            <a:r>
              <a:rPr lang="en-US" sz="1600">
                <a:sym typeface="Wingdings" pitchFamily="2" charset="2"/>
              </a:rPr>
              <a:t> printf ( arg_escritura ); | scanf (arg_lectura); | id = asigna;</a:t>
            </a:r>
          </a:p>
          <a:p>
            <a:pPr>
              <a:spcBef>
                <a:spcPct val="40000"/>
              </a:spcBef>
            </a:pPr>
            <a:r>
              <a:rPr lang="en-US" sz="1800"/>
              <a:t>En este tipo de analizadores se utilizan las gramáticas LL(1).</a:t>
            </a:r>
          </a:p>
        </p:txBody>
      </p:sp>
      <p:sp>
        <p:nvSpPr>
          <p:cNvPr id="4" name="3 Marcador de fecha"/>
          <p:cNvSpPr>
            <a:spLocks noGrp="1"/>
          </p:cNvSpPr>
          <p:nvPr>
            <p:ph type="dt" sz="half" idx="14"/>
          </p:nvPr>
        </p:nvSpPr>
        <p:spPr/>
        <p:txBody>
          <a:bodyPr/>
          <a:lstStyle/>
          <a:p>
            <a:fld id="{CB8FEA2B-313E-4B6B-912D-DE20B4C798DB}"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38</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1987" name="Text Box 5"/>
          <p:cNvSpPr txBox="1">
            <a:spLocks noChangeArrowheads="1"/>
          </p:cNvSpPr>
          <p:nvPr/>
        </p:nvSpPr>
        <p:spPr bwMode="auto">
          <a:xfrm>
            <a:off x="533400" y="1295400"/>
            <a:ext cx="8305800" cy="5057775"/>
          </a:xfrm>
          <a:prstGeom prst="rect">
            <a:avLst/>
          </a:prstGeom>
          <a:noFill/>
          <a:ln w="9525">
            <a:noFill/>
            <a:miter lim="800000"/>
            <a:headEnd/>
            <a:tailEnd/>
          </a:ln>
        </p:spPr>
        <p:txBody>
          <a:bodyPr>
            <a:spAutoFit/>
          </a:bodyPr>
          <a:lstStyle/>
          <a:p>
            <a:pPr>
              <a:spcBef>
                <a:spcPct val="40000"/>
              </a:spcBef>
            </a:pPr>
            <a:r>
              <a:rPr lang="en-US" sz="1600" b="1"/>
              <a:t>Analizadores Sintácticos Predictivos = Analizadores Sintácticos Descendentes sin Retroceso.</a:t>
            </a:r>
            <a:endParaRPr lang="es-MX" sz="1600" b="1"/>
          </a:p>
          <a:p>
            <a:pPr>
              <a:spcBef>
                <a:spcPct val="50000"/>
              </a:spcBef>
            </a:pPr>
            <a:r>
              <a:rPr lang="en-US" sz="1800" b="1"/>
              <a:t>Conjuntos de predicción</a:t>
            </a:r>
          </a:p>
          <a:p>
            <a:pPr>
              <a:spcBef>
                <a:spcPct val="50000"/>
              </a:spcBef>
            </a:pPr>
            <a:r>
              <a:rPr lang="en-US" sz="1800"/>
              <a:t>Son conjuntos de tokens que ayudan a predecir qué regla se debe aplicar para la variable que hay que derivar.</a:t>
            </a:r>
          </a:p>
          <a:p>
            <a:pPr>
              <a:spcBef>
                <a:spcPct val="50000"/>
              </a:spcBef>
            </a:pPr>
            <a:r>
              <a:rPr lang="en-US" sz="1800"/>
              <a:t>Para saber qué regla se debe aplicar en cada caso, el analizador consulta el siguiente token en la entrada y si pertenece al conjunto de predicción de una regla, aplica esa regla; sino se produce un mensaje de error.</a:t>
            </a:r>
          </a:p>
          <a:p>
            <a:pPr>
              <a:spcBef>
                <a:spcPct val="50000"/>
              </a:spcBef>
            </a:pPr>
            <a:r>
              <a:rPr lang="en-US" sz="1800"/>
              <a:t>Las gramáticas que pertencen al tipo LL(1) satisfacen lo siguiente:</a:t>
            </a:r>
          </a:p>
          <a:p>
            <a:pPr>
              <a:spcBef>
                <a:spcPct val="50000"/>
              </a:spcBef>
              <a:buFontTx/>
              <a:buChar char="•"/>
            </a:pPr>
            <a:r>
              <a:rPr lang="en-US" sz="1800"/>
              <a:t>La secuencia de tokens se analiza de izquierda a derehca</a:t>
            </a:r>
          </a:p>
          <a:p>
            <a:pPr>
              <a:spcBef>
                <a:spcPct val="50000"/>
              </a:spcBef>
              <a:buFontTx/>
              <a:buChar char="•"/>
            </a:pPr>
            <a:r>
              <a:rPr lang="en-US" sz="1800"/>
              <a:t>Utilizaremos la derivación del no terminal que aparezca más a la izquierda</a:t>
            </a:r>
          </a:p>
          <a:p>
            <a:pPr>
              <a:spcBef>
                <a:spcPct val="50000"/>
              </a:spcBef>
              <a:buFontTx/>
              <a:buChar char="•"/>
            </a:pPr>
            <a:r>
              <a:rPr lang="en-US" sz="1800"/>
              <a:t>Sólo tendremos que ver un token de la secuencia de entrada para saber qué producción seguir.</a:t>
            </a:r>
          </a:p>
          <a:p>
            <a:pPr lvl="1">
              <a:spcBef>
                <a:spcPct val="50000"/>
              </a:spcBef>
            </a:pPr>
            <a:r>
              <a:rPr lang="en-US" sz="1600"/>
              <a:t>Ejemplo:</a:t>
            </a:r>
          </a:p>
          <a:p>
            <a:pPr lvl="2">
              <a:spcBef>
                <a:spcPct val="50000"/>
              </a:spcBef>
            </a:pPr>
            <a:r>
              <a:rPr lang="en-US" sz="1600"/>
              <a:t>Lista_variables </a:t>
            </a:r>
            <a:r>
              <a:rPr lang="en-US" sz="1600">
                <a:sym typeface="Wingdings" pitchFamily="2" charset="2"/>
              </a:rPr>
              <a:t> id , Lista_variables | id      No pertenece a las gramáticas LL(1)</a:t>
            </a:r>
            <a:endParaRPr lang="es-MX" sz="1600"/>
          </a:p>
        </p:txBody>
      </p:sp>
      <p:sp>
        <p:nvSpPr>
          <p:cNvPr id="4" name="3 Marcador de fecha"/>
          <p:cNvSpPr>
            <a:spLocks noGrp="1"/>
          </p:cNvSpPr>
          <p:nvPr>
            <p:ph type="dt" sz="half" idx="14"/>
          </p:nvPr>
        </p:nvSpPr>
        <p:spPr/>
        <p:txBody>
          <a:bodyPr/>
          <a:lstStyle/>
          <a:p>
            <a:fld id="{2979203F-9898-4B64-B546-A87E577005C8}"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39</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214282" y="1000108"/>
            <a:ext cx="8488393" cy="4801314"/>
          </a:xfrm>
          <a:prstGeom prst="rect">
            <a:avLst/>
          </a:prstGeom>
          <a:noFill/>
          <a:ln w="9525">
            <a:noFill/>
            <a:miter lim="800000"/>
            <a:headEnd/>
            <a:tailEnd/>
          </a:ln>
        </p:spPr>
        <p:txBody>
          <a:bodyPr wrap="square">
            <a:spAutoFit/>
          </a:bodyPr>
          <a:lstStyle/>
          <a:p>
            <a:pPr marL="112713" indent="-112713">
              <a:spcBef>
                <a:spcPct val="50000"/>
              </a:spcBef>
              <a:buFont typeface="Arial" pitchFamily="34" charset="0"/>
              <a:buChar char="•"/>
            </a:pPr>
            <a:r>
              <a:rPr lang="en-US" dirty="0" smtClean="0"/>
              <a:t>1961</a:t>
            </a:r>
            <a:r>
              <a:rPr lang="en-US" dirty="0"/>
              <a:t>, se </a:t>
            </a:r>
            <a:r>
              <a:rPr lang="en-US" dirty="0" err="1"/>
              <a:t>usa</a:t>
            </a:r>
            <a:r>
              <a:rPr lang="en-US" dirty="0"/>
              <a:t> </a:t>
            </a:r>
            <a:r>
              <a:rPr lang="en-US" dirty="0" err="1"/>
              <a:t>por</a:t>
            </a:r>
            <a:r>
              <a:rPr lang="en-US" dirty="0"/>
              <a:t> </a:t>
            </a:r>
            <a:r>
              <a:rPr lang="en-US" dirty="0" err="1"/>
              <a:t>primera</a:t>
            </a:r>
            <a:r>
              <a:rPr lang="en-US" dirty="0"/>
              <a:t> </a:t>
            </a:r>
            <a:r>
              <a:rPr lang="en-US" dirty="0" err="1"/>
              <a:t>vez</a:t>
            </a:r>
            <a:r>
              <a:rPr lang="en-US" dirty="0"/>
              <a:t> un parsing </a:t>
            </a:r>
            <a:r>
              <a:rPr lang="en-US" dirty="0" err="1"/>
              <a:t>descendente</a:t>
            </a:r>
            <a:r>
              <a:rPr lang="en-US" dirty="0"/>
              <a:t> </a:t>
            </a:r>
            <a:r>
              <a:rPr lang="en-US" dirty="0" err="1" smtClean="0"/>
              <a:t>recursivo</a:t>
            </a:r>
            <a:endParaRPr lang="en-US" dirty="0" smtClean="0"/>
          </a:p>
          <a:p>
            <a:pPr marL="112713" indent="-112713">
              <a:spcBef>
                <a:spcPct val="50000"/>
              </a:spcBef>
              <a:buFontTx/>
              <a:buChar char="•"/>
            </a:pPr>
            <a:endParaRPr lang="en-US" dirty="0"/>
          </a:p>
          <a:p>
            <a:pPr marL="112713" indent="-112713">
              <a:spcBef>
                <a:spcPct val="50000"/>
              </a:spcBef>
              <a:buFontTx/>
              <a:buChar char="•"/>
            </a:pPr>
            <a:r>
              <a:rPr lang="en-US" dirty="0"/>
              <a:t>En los 60’s se </a:t>
            </a:r>
            <a:r>
              <a:rPr lang="en-US" dirty="0" err="1"/>
              <a:t>estudia</a:t>
            </a:r>
            <a:r>
              <a:rPr lang="en-US" dirty="0"/>
              <a:t> el </a:t>
            </a:r>
            <a:r>
              <a:rPr lang="en-US" dirty="0" err="1"/>
              <a:t>paso</a:t>
            </a:r>
            <a:r>
              <a:rPr lang="en-US" dirty="0"/>
              <a:t> de </a:t>
            </a:r>
            <a:r>
              <a:rPr lang="en-US" dirty="0" err="1"/>
              <a:t>parámetros</a:t>
            </a:r>
            <a:r>
              <a:rPr lang="en-US" dirty="0"/>
              <a:t> </a:t>
            </a:r>
            <a:r>
              <a:rPr lang="en-US" dirty="0" err="1"/>
              <a:t>por</a:t>
            </a:r>
            <a:r>
              <a:rPr lang="en-US" dirty="0"/>
              <a:t> </a:t>
            </a:r>
            <a:r>
              <a:rPr lang="en-US" dirty="0" err="1"/>
              <a:t>nombre</a:t>
            </a:r>
            <a:r>
              <a:rPr lang="en-US" dirty="0"/>
              <a:t>, valor y </a:t>
            </a:r>
            <a:r>
              <a:rPr lang="en-US" dirty="0" err="1"/>
              <a:t>referencia</a:t>
            </a:r>
            <a:r>
              <a:rPr lang="en-US" dirty="0"/>
              <a:t> y se </a:t>
            </a:r>
            <a:r>
              <a:rPr lang="en-US" dirty="0" err="1"/>
              <a:t>incluyen</a:t>
            </a:r>
            <a:r>
              <a:rPr lang="en-US" dirty="0"/>
              <a:t> los </a:t>
            </a:r>
            <a:r>
              <a:rPr lang="en-US" dirty="0" err="1"/>
              <a:t>procedimientos</a:t>
            </a:r>
            <a:r>
              <a:rPr lang="en-US" dirty="0"/>
              <a:t> </a:t>
            </a:r>
            <a:r>
              <a:rPr lang="en-US" dirty="0" err="1"/>
              <a:t>recursivos</a:t>
            </a:r>
            <a:r>
              <a:rPr lang="en-US" dirty="0"/>
              <a:t> </a:t>
            </a:r>
            <a:r>
              <a:rPr lang="en-US" dirty="0" err="1"/>
              <a:t>para</a:t>
            </a:r>
            <a:r>
              <a:rPr lang="en-US" dirty="0"/>
              <a:t> </a:t>
            </a:r>
            <a:r>
              <a:rPr lang="en-US" dirty="0" err="1"/>
              <a:t>Algol</a:t>
            </a:r>
            <a:r>
              <a:rPr lang="en-US" dirty="0"/>
              <a:t> </a:t>
            </a:r>
            <a:r>
              <a:rPr lang="en-US" dirty="0" smtClean="0"/>
              <a:t>60</a:t>
            </a:r>
          </a:p>
          <a:p>
            <a:pPr marL="112713" indent="-112713">
              <a:spcBef>
                <a:spcPct val="50000"/>
              </a:spcBef>
              <a:buFontTx/>
              <a:buChar char="•"/>
            </a:pPr>
            <a:endParaRPr lang="en-US" dirty="0"/>
          </a:p>
          <a:p>
            <a:pPr marL="112713" indent="-112713">
              <a:spcBef>
                <a:spcPct val="50000"/>
              </a:spcBef>
              <a:buFontTx/>
              <a:buChar char="•"/>
            </a:pPr>
            <a:r>
              <a:rPr lang="en-US" dirty="0" smtClean="0"/>
              <a:t>1968</a:t>
            </a:r>
            <a:r>
              <a:rPr lang="en-US" dirty="0"/>
              <a:t>, se </a:t>
            </a:r>
            <a:r>
              <a:rPr lang="en-US" dirty="0" err="1"/>
              <a:t>estudia</a:t>
            </a:r>
            <a:r>
              <a:rPr lang="en-US" dirty="0"/>
              <a:t> y </a:t>
            </a:r>
            <a:r>
              <a:rPr lang="en-US" dirty="0" err="1"/>
              <a:t>definen</a:t>
            </a:r>
            <a:r>
              <a:rPr lang="en-US" dirty="0"/>
              <a:t> </a:t>
            </a:r>
            <a:r>
              <a:rPr lang="en-US" dirty="0" err="1"/>
              <a:t>las</a:t>
            </a:r>
            <a:r>
              <a:rPr lang="en-US" dirty="0"/>
              <a:t> </a:t>
            </a:r>
            <a:r>
              <a:rPr lang="en-US" dirty="0" err="1"/>
              <a:t>GLC</a:t>
            </a:r>
            <a:r>
              <a:rPr lang="en-US" dirty="0"/>
              <a:t>, los parsers </a:t>
            </a:r>
            <a:r>
              <a:rPr lang="en-US" dirty="0" err="1"/>
              <a:t>predictivos</a:t>
            </a:r>
            <a:r>
              <a:rPr lang="en-US" dirty="0"/>
              <a:t> y la </a:t>
            </a:r>
            <a:r>
              <a:rPr lang="en-US" dirty="0" err="1"/>
              <a:t>eliminación</a:t>
            </a:r>
            <a:r>
              <a:rPr lang="en-US" dirty="0"/>
              <a:t> de </a:t>
            </a:r>
            <a:r>
              <a:rPr lang="en-US" dirty="0" err="1"/>
              <a:t>recursividad</a:t>
            </a:r>
            <a:r>
              <a:rPr lang="en-US" dirty="0"/>
              <a:t> </a:t>
            </a:r>
            <a:r>
              <a:rPr lang="en-US" dirty="0" err="1" smtClean="0"/>
              <a:t>izquierda</a:t>
            </a:r>
            <a:endParaRPr lang="en-US" dirty="0" smtClean="0"/>
          </a:p>
          <a:p>
            <a:pPr marL="112713" indent="-112713">
              <a:spcBef>
                <a:spcPct val="50000"/>
              </a:spcBef>
              <a:buFontTx/>
              <a:buChar char="•"/>
            </a:pPr>
            <a:endParaRPr lang="en-US" dirty="0"/>
          </a:p>
          <a:p>
            <a:pPr marL="112713" indent="-112713">
              <a:spcBef>
                <a:spcPct val="50000"/>
              </a:spcBef>
              <a:buFontTx/>
              <a:buChar char="•"/>
            </a:pPr>
            <a:r>
              <a:rPr lang="en-US" dirty="0"/>
              <a:t>1975, </a:t>
            </a:r>
            <a:r>
              <a:rPr lang="en-US" dirty="0" err="1"/>
              <a:t>aparece</a:t>
            </a:r>
            <a:r>
              <a:rPr lang="en-US" dirty="0"/>
              <a:t> </a:t>
            </a:r>
            <a:r>
              <a:rPr lang="en-US" dirty="0" err="1"/>
              <a:t>LEX</a:t>
            </a:r>
            <a:r>
              <a:rPr lang="en-US" dirty="0"/>
              <a:t> </a:t>
            </a:r>
            <a:r>
              <a:rPr lang="en-US" dirty="0" err="1"/>
              <a:t>generador</a:t>
            </a:r>
            <a:r>
              <a:rPr lang="en-US" dirty="0"/>
              <a:t> </a:t>
            </a:r>
            <a:r>
              <a:rPr lang="en-US" dirty="0" err="1"/>
              <a:t>automático</a:t>
            </a:r>
            <a:r>
              <a:rPr lang="en-US" dirty="0"/>
              <a:t> de </a:t>
            </a:r>
            <a:r>
              <a:rPr lang="en-US" dirty="0" err="1"/>
              <a:t>analizadores</a:t>
            </a:r>
            <a:r>
              <a:rPr lang="en-US" dirty="0"/>
              <a:t> </a:t>
            </a:r>
            <a:r>
              <a:rPr lang="en-US" dirty="0" err="1"/>
              <a:t>léxicos</a:t>
            </a:r>
            <a:r>
              <a:rPr lang="en-US" dirty="0"/>
              <a:t> a </a:t>
            </a:r>
            <a:r>
              <a:rPr lang="en-US" dirty="0" err="1"/>
              <a:t>partir</a:t>
            </a:r>
            <a:r>
              <a:rPr lang="en-US" dirty="0"/>
              <a:t> de </a:t>
            </a:r>
            <a:r>
              <a:rPr lang="en-US" dirty="0" err="1"/>
              <a:t>expresiones</a:t>
            </a:r>
            <a:r>
              <a:rPr lang="en-US" dirty="0"/>
              <a:t> </a:t>
            </a:r>
            <a:r>
              <a:rPr lang="en-US" dirty="0" err="1"/>
              <a:t>regulares</a:t>
            </a:r>
            <a:r>
              <a:rPr lang="en-US" dirty="0"/>
              <a:t> </a:t>
            </a:r>
            <a:r>
              <a:rPr lang="en-US" dirty="0" err="1"/>
              <a:t>bajo</a:t>
            </a:r>
            <a:r>
              <a:rPr lang="en-US" dirty="0"/>
              <a:t> </a:t>
            </a:r>
            <a:r>
              <a:rPr lang="en-US" dirty="0" smtClean="0"/>
              <a:t>UNIX</a:t>
            </a:r>
          </a:p>
          <a:p>
            <a:pPr marL="112713" indent="-112713">
              <a:spcBef>
                <a:spcPct val="50000"/>
              </a:spcBef>
              <a:buFontTx/>
              <a:buChar char="•"/>
            </a:pPr>
            <a:endParaRPr lang="en-US" dirty="0"/>
          </a:p>
          <a:p>
            <a:pPr marL="112713" indent="-112713">
              <a:spcBef>
                <a:spcPct val="50000"/>
              </a:spcBef>
              <a:buFontTx/>
              <a:buChar char="•"/>
            </a:pPr>
            <a:r>
              <a:rPr lang="en-US" dirty="0"/>
              <a:t>A </a:t>
            </a:r>
            <a:r>
              <a:rPr lang="en-US" dirty="0" err="1"/>
              <a:t>mitad</a:t>
            </a:r>
            <a:r>
              <a:rPr lang="en-US" dirty="0"/>
              <a:t> de los 70’s Johnson </a:t>
            </a:r>
            <a:r>
              <a:rPr lang="en-US" dirty="0" err="1"/>
              <a:t>crea</a:t>
            </a:r>
            <a:r>
              <a:rPr lang="en-US" dirty="0"/>
              <a:t> </a:t>
            </a:r>
            <a:r>
              <a:rPr lang="en-US" dirty="0" err="1"/>
              <a:t>YACC</a:t>
            </a:r>
            <a:r>
              <a:rPr lang="en-US" dirty="0"/>
              <a:t> </a:t>
            </a:r>
            <a:r>
              <a:rPr lang="en-US" dirty="0" err="1"/>
              <a:t>para</a:t>
            </a:r>
            <a:r>
              <a:rPr lang="en-US" dirty="0"/>
              <a:t> UNIX (</a:t>
            </a:r>
            <a:r>
              <a:rPr lang="en-US" dirty="0" err="1"/>
              <a:t>generador</a:t>
            </a:r>
            <a:r>
              <a:rPr lang="en-US" dirty="0"/>
              <a:t> de </a:t>
            </a:r>
            <a:r>
              <a:rPr lang="en-US" dirty="0" err="1"/>
              <a:t>analizadores</a:t>
            </a:r>
            <a:r>
              <a:rPr lang="en-US" dirty="0"/>
              <a:t> </a:t>
            </a:r>
            <a:r>
              <a:rPr lang="en-US" dirty="0" err="1"/>
              <a:t>sintácticos</a:t>
            </a:r>
            <a:r>
              <a:rPr lang="en-US" dirty="0" smtClean="0"/>
              <a:t>)</a:t>
            </a:r>
            <a:endParaRPr lang="en-US" dirty="0"/>
          </a:p>
        </p:txBody>
      </p:sp>
      <p:sp>
        <p:nvSpPr>
          <p:cNvPr id="6147" name="Text Box 5"/>
          <p:cNvSpPr txBox="1">
            <a:spLocks noChangeArrowheads="1"/>
          </p:cNvSpPr>
          <p:nvPr/>
        </p:nvSpPr>
        <p:spPr bwMode="auto">
          <a:xfrm>
            <a:off x="1785918" y="357166"/>
            <a:ext cx="4751622" cy="830997"/>
          </a:xfrm>
          <a:prstGeom prst="rect">
            <a:avLst/>
          </a:prstGeom>
          <a:noFill/>
          <a:ln w="9525">
            <a:noFill/>
            <a:miter lim="800000"/>
            <a:headEnd/>
            <a:tailEnd/>
          </a:ln>
        </p:spPr>
        <p:txBody>
          <a:bodyPr wrap="square">
            <a:spAutoFit/>
          </a:bodyPr>
          <a:lstStyle/>
          <a:p>
            <a:r>
              <a:rPr lang="en-US" sz="2400" b="1" dirty="0" err="1" smtClean="0"/>
              <a:t>Historia</a:t>
            </a:r>
            <a:r>
              <a:rPr lang="en-US" sz="2400" b="1" dirty="0" smtClean="0"/>
              <a:t> de los </a:t>
            </a:r>
            <a:r>
              <a:rPr lang="en-US" sz="2400" b="1" dirty="0" err="1" smtClean="0"/>
              <a:t>compiladores</a:t>
            </a:r>
            <a:endParaRPr lang="en-US" sz="2400" b="1" dirty="0" smtClean="0"/>
          </a:p>
          <a:p>
            <a:endParaRPr lang="es-ES" sz="2400" b="1" dirty="0"/>
          </a:p>
        </p:txBody>
      </p:sp>
      <p:sp>
        <p:nvSpPr>
          <p:cNvPr id="4" name="3 Marcador de fecha"/>
          <p:cNvSpPr>
            <a:spLocks noGrp="1"/>
          </p:cNvSpPr>
          <p:nvPr>
            <p:ph type="dt" sz="half" idx="14"/>
          </p:nvPr>
        </p:nvSpPr>
        <p:spPr/>
        <p:txBody>
          <a:bodyPr/>
          <a:lstStyle/>
          <a:p>
            <a:fld id="{B5AEE874-9F6E-4526-945E-CFDCADB5A701}"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3011" name="Text Box 6"/>
          <p:cNvSpPr txBox="1">
            <a:spLocks noChangeArrowheads="1"/>
          </p:cNvSpPr>
          <p:nvPr/>
        </p:nvSpPr>
        <p:spPr bwMode="auto">
          <a:xfrm>
            <a:off x="609600" y="1295400"/>
            <a:ext cx="8229600" cy="4659313"/>
          </a:xfrm>
          <a:prstGeom prst="rect">
            <a:avLst/>
          </a:prstGeom>
          <a:noFill/>
          <a:ln w="9525">
            <a:noFill/>
            <a:miter lim="800000"/>
            <a:headEnd/>
            <a:tailEnd/>
          </a:ln>
        </p:spPr>
        <p:txBody>
          <a:bodyPr>
            <a:spAutoFit/>
          </a:bodyPr>
          <a:lstStyle/>
          <a:p>
            <a:pPr>
              <a:spcBef>
                <a:spcPct val="50000"/>
              </a:spcBef>
            </a:pPr>
            <a:r>
              <a:rPr lang="en-US" b="1"/>
              <a:t>Cálculo de los conjuntos de predicción</a:t>
            </a:r>
          </a:p>
          <a:p>
            <a:pPr>
              <a:spcBef>
                <a:spcPct val="50000"/>
              </a:spcBef>
            </a:pPr>
            <a:r>
              <a:rPr lang="en-US" sz="1800"/>
              <a:t>Los conjuntos de predicción de una regla se calculan en función de los primeros símbolos que puede generar la parte derehca de esa regla, y a veces en función de los símbolos que pueden aparecer a continuación de la parte izquierda de la regla en una forma sentencial.</a:t>
            </a:r>
          </a:p>
          <a:p>
            <a:pPr>
              <a:spcBef>
                <a:spcPct val="50000"/>
              </a:spcBef>
            </a:pPr>
            <a:r>
              <a:rPr lang="en-US" sz="1800"/>
              <a:t>Los conjuntos de PRIMEROS Y SIGUIENTES  contienen símbolos terminales.</a:t>
            </a:r>
          </a:p>
          <a:p>
            <a:pPr>
              <a:spcBef>
                <a:spcPct val="50000"/>
              </a:spcBef>
            </a:pPr>
            <a:r>
              <a:rPr lang="en-US" sz="1800" b="1"/>
              <a:t>Cálculo del conjunto de PRIMEROS.</a:t>
            </a:r>
          </a:p>
          <a:p>
            <a:pPr>
              <a:spcBef>
                <a:spcPct val="50000"/>
              </a:spcBef>
            </a:pPr>
            <a:r>
              <a:rPr lang="en-US" sz="1800" b="1"/>
              <a:t>Definición:</a:t>
            </a:r>
            <a:r>
              <a:rPr lang="en-US" sz="1800"/>
              <a:t> </a:t>
            </a:r>
          </a:p>
          <a:p>
            <a:pPr lvl="1">
              <a:spcBef>
                <a:spcPct val="50000"/>
              </a:spcBef>
            </a:pPr>
            <a:r>
              <a:rPr lang="en-US" sz="1800"/>
              <a:t>Si </a:t>
            </a:r>
            <a:r>
              <a:rPr lang="en-US" sz="1800">
                <a:sym typeface="Symbol" pitchFamily="18" charset="2"/>
              </a:rPr>
              <a:t> es una forma sentencial compuesta por una concatenación de símbolos, PRIMEROS () es el conjunto de terminales (o ) que pueden aparecer iniciado las cadenas que pueden derivar de .</a:t>
            </a:r>
          </a:p>
          <a:p>
            <a:pPr>
              <a:spcBef>
                <a:spcPct val="50000"/>
              </a:spcBef>
            </a:pPr>
            <a:r>
              <a:rPr lang="en-US" sz="1800" b="1">
                <a:sym typeface="Symbol" pitchFamily="18" charset="2"/>
              </a:rPr>
              <a:t>Definición formal:</a:t>
            </a:r>
            <a:r>
              <a:rPr lang="en-US" sz="1800">
                <a:sym typeface="Symbol" pitchFamily="18" charset="2"/>
              </a:rPr>
              <a:t> </a:t>
            </a:r>
          </a:p>
          <a:p>
            <a:pPr lvl="1">
              <a:spcBef>
                <a:spcPct val="50000"/>
              </a:spcBef>
            </a:pPr>
            <a:r>
              <a:rPr lang="en-US" sz="1800">
                <a:sym typeface="Symbol" pitchFamily="18" charset="2"/>
              </a:rPr>
              <a:t>a  PRIMEROS() si a  (T  {}) |   * a para alguna tira .</a:t>
            </a:r>
            <a:endParaRPr lang="es-MX" sz="1800">
              <a:sym typeface="Symbol" pitchFamily="18" charset="2"/>
            </a:endParaRPr>
          </a:p>
        </p:txBody>
      </p:sp>
      <p:sp>
        <p:nvSpPr>
          <p:cNvPr id="4" name="3 Marcador de fecha"/>
          <p:cNvSpPr>
            <a:spLocks noGrp="1"/>
          </p:cNvSpPr>
          <p:nvPr>
            <p:ph type="dt" sz="half" idx="14"/>
          </p:nvPr>
        </p:nvSpPr>
        <p:spPr/>
        <p:txBody>
          <a:bodyPr/>
          <a:lstStyle/>
          <a:p>
            <a:fld id="{4D63409D-86CF-4B35-B169-8C5C4A845CEC}"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40</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4"/>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1030" name="Text Box 6"/>
          <p:cNvSpPr txBox="1">
            <a:spLocks noChangeArrowheads="1"/>
          </p:cNvSpPr>
          <p:nvPr/>
        </p:nvSpPr>
        <p:spPr bwMode="auto">
          <a:xfrm>
            <a:off x="609600" y="1219200"/>
            <a:ext cx="8229600" cy="5133975"/>
          </a:xfrm>
          <a:prstGeom prst="rect">
            <a:avLst/>
          </a:prstGeom>
          <a:noFill/>
          <a:ln w="9525">
            <a:noFill/>
            <a:miter lim="800000"/>
            <a:headEnd/>
            <a:tailEnd/>
          </a:ln>
        </p:spPr>
        <p:txBody>
          <a:bodyPr>
            <a:spAutoFit/>
          </a:bodyPr>
          <a:lstStyle/>
          <a:p>
            <a:pPr marL="225425" indent="-225425">
              <a:spcBef>
                <a:spcPct val="50000"/>
              </a:spcBef>
              <a:spcAft>
                <a:spcPct val="20000"/>
              </a:spcAft>
            </a:pPr>
            <a:r>
              <a:rPr lang="en-US" sz="1800" b="1"/>
              <a:t>Reglas para el cálculo del conjunto de los PRIMEROS</a:t>
            </a:r>
          </a:p>
          <a:p>
            <a:pPr marL="225425" indent="-225425">
              <a:spcBef>
                <a:spcPct val="20000"/>
              </a:spcBef>
              <a:buFontTx/>
              <a:buAutoNum type="arabicPeriod"/>
            </a:pPr>
            <a:r>
              <a:rPr lang="en-US" sz="1800"/>
              <a:t>Si </a:t>
            </a:r>
            <a:r>
              <a:rPr lang="en-US" sz="1800">
                <a:sym typeface="Symbol" pitchFamily="18" charset="2"/>
              </a:rPr>
              <a:t>  T, PRIMEROS()={}</a:t>
            </a:r>
          </a:p>
          <a:p>
            <a:pPr marL="225425" indent="-225425">
              <a:spcBef>
                <a:spcPct val="20000"/>
              </a:spcBef>
              <a:buFontTx/>
              <a:buAutoNum type="arabicPeriod"/>
            </a:pPr>
            <a:r>
              <a:rPr lang="en-US" sz="1800">
                <a:sym typeface="Symbol" pitchFamily="18" charset="2"/>
              </a:rPr>
              <a:t>Si   N:</a:t>
            </a:r>
          </a:p>
          <a:p>
            <a:pPr marL="627063" lvl="1" indent="-111125">
              <a:spcBef>
                <a:spcPct val="20000"/>
              </a:spcBef>
              <a:buFontTx/>
              <a:buChar char="•"/>
            </a:pPr>
            <a:r>
              <a:rPr lang="en-US" sz="1800">
                <a:sym typeface="Symbol" pitchFamily="18" charset="2"/>
              </a:rPr>
              <a:t>Inicialmente, PRIMEROS()=</a:t>
            </a:r>
          </a:p>
          <a:p>
            <a:pPr marL="627063" lvl="1" indent="-111125">
              <a:spcBef>
                <a:spcPct val="20000"/>
              </a:spcBef>
              <a:buFontTx/>
              <a:buChar char="•"/>
            </a:pPr>
            <a:r>
              <a:rPr lang="en-US" sz="1800">
                <a:sym typeface="Symbol" pitchFamily="18" charset="2"/>
              </a:rPr>
              <a:t>Si aparece la producción  </a:t>
            </a:r>
            <a:r>
              <a:rPr lang="en-US" sz="1800">
                <a:sym typeface="Wingdings" pitchFamily="2" charset="2"/>
              </a:rPr>
              <a:t> </a:t>
            </a:r>
            <a:r>
              <a:rPr lang="en-US" sz="1800">
                <a:sym typeface="Symbol" pitchFamily="18" charset="2"/>
              </a:rPr>
              <a:t>, PRIMEROS()=PRIMEROS()  {}</a:t>
            </a:r>
          </a:p>
          <a:p>
            <a:pPr marL="627063" lvl="1" indent="-111125">
              <a:spcBef>
                <a:spcPct val="20000"/>
              </a:spcBef>
              <a:buFontTx/>
              <a:buChar char="•"/>
            </a:pPr>
            <a:r>
              <a:rPr lang="en-US" sz="1800">
                <a:sym typeface="Symbol" pitchFamily="18" charset="2"/>
              </a:rPr>
              <a:t>Si  </a:t>
            </a:r>
            <a:r>
              <a:rPr lang="en-US" sz="1800">
                <a:sym typeface="Wingdings" pitchFamily="2" charset="2"/>
              </a:rPr>
              <a:t> a</a:t>
            </a:r>
            <a:r>
              <a:rPr lang="en-US" sz="1800" baseline="-25000">
                <a:sym typeface="Wingdings" pitchFamily="2" charset="2"/>
              </a:rPr>
              <a:t>1</a:t>
            </a:r>
            <a:r>
              <a:rPr lang="en-US" sz="1800">
                <a:sym typeface="Wingdings" pitchFamily="2" charset="2"/>
              </a:rPr>
              <a:t>a</a:t>
            </a:r>
            <a:r>
              <a:rPr lang="en-US" sz="1800" baseline="-25000">
                <a:sym typeface="Wingdings" pitchFamily="2" charset="2"/>
              </a:rPr>
              <a:t>2</a:t>
            </a:r>
            <a:r>
              <a:rPr lang="en-US" sz="1800">
                <a:sym typeface="Wingdings" pitchFamily="2" charset="2"/>
              </a:rPr>
              <a:t>…a</a:t>
            </a:r>
            <a:r>
              <a:rPr lang="en-US" sz="1800" baseline="-25000">
                <a:sym typeface="Wingdings" pitchFamily="2" charset="2"/>
              </a:rPr>
              <a:t>n</a:t>
            </a:r>
            <a:r>
              <a:rPr lang="en-US" sz="1800">
                <a:sym typeface="Wingdings" pitchFamily="2" charset="2"/>
              </a:rPr>
              <a:t> entonces PRIMEROS(</a:t>
            </a:r>
            <a:r>
              <a:rPr lang="en-US" sz="1800">
                <a:sym typeface="Symbol" pitchFamily="18" charset="2"/>
              </a:rPr>
              <a:t>)=PRIMEROS()  PRIMEROS(a</a:t>
            </a:r>
            <a:r>
              <a:rPr lang="en-US" sz="1800" baseline="-25000">
                <a:sym typeface="Symbol" pitchFamily="18" charset="2"/>
              </a:rPr>
              <a:t>1</a:t>
            </a:r>
            <a:r>
              <a:rPr lang="en-US" sz="1800">
                <a:sym typeface="Symbol" pitchFamily="18" charset="2"/>
              </a:rPr>
              <a:t>a</a:t>
            </a:r>
            <a:r>
              <a:rPr lang="en-US" sz="1800" baseline="-25000">
                <a:sym typeface="Symbol" pitchFamily="18" charset="2"/>
              </a:rPr>
              <a:t>2</a:t>
            </a:r>
            <a:r>
              <a:rPr lang="en-US" sz="1800">
                <a:sym typeface="Symbol" pitchFamily="18" charset="2"/>
              </a:rPr>
              <a:t>…a</a:t>
            </a:r>
            <a:r>
              <a:rPr lang="en-US" sz="1800" baseline="-25000">
                <a:sym typeface="Symbol" pitchFamily="18" charset="2"/>
              </a:rPr>
              <a:t>n</a:t>
            </a:r>
            <a:r>
              <a:rPr lang="en-US" sz="1800">
                <a:sym typeface="Symbol" pitchFamily="18" charset="2"/>
              </a:rPr>
              <a:t>) y para el cálculo de PRIMEROS(a</a:t>
            </a:r>
            <a:r>
              <a:rPr lang="en-US" sz="1800" baseline="-25000">
                <a:sym typeface="Symbol" pitchFamily="18" charset="2"/>
              </a:rPr>
              <a:t>1</a:t>
            </a:r>
            <a:r>
              <a:rPr lang="en-US" sz="1800">
                <a:sym typeface="Symbol" pitchFamily="18" charset="2"/>
              </a:rPr>
              <a:t>a</a:t>
            </a:r>
            <a:r>
              <a:rPr lang="en-US" sz="1800" baseline="-25000">
                <a:sym typeface="Symbol" pitchFamily="18" charset="2"/>
              </a:rPr>
              <a:t>2</a:t>
            </a:r>
            <a:r>
              <a:rPr lang="en-US" sz="1800">
                <a:sym typeface="Symbol" pitchFamily="18" charset="2"/>
              </a:rPr>
              <a:t>…a</a:t>
            </a:r>
            <a:r>
              <a:rPr lang="en-US" sz="1800" baseline="-25000">
                <a:sym typeface="Symbol" pitchFamily="18" charset="2"/>
              </a:rPr>
              <a:t>n</a:t>
            </a:r>
            <a:r>
              <a:rPr lang="en-US" sz="1800">
                <a:sym typeface="Symbol" pitchFamily="18" charset="2"/>
              </a:rPr>
              <a:t>) pueden darse dos casos:</a:t>
            </a:r>
          </a:p>
          <a:p>
            <a:pPr marL="1252538" lvl="2" indent="-165100">
              <a:spcBef>
                <a:spcPct val="20000"/>
              </a:spcBef>
              <a:buFont typeface="Wingdings" pitchFamily="2" charset="2"/>
              <a:buChar char="Ø"/>
            </a:pPr>
            <a:r>
              <a:rPr lang="en-US" sz="1800">
                <a:sym typeface="Symbol" pitchFamily="18" charset="2"/>
              </a:rPr>
              <a:t>Si   PRIMEROS(a</a:t>
            </a:r>
            <a:r>
              <a:rPr lang="en-US" sz="1800" baseline="-25000">
                <a:sym typeface="Symbol" pitchFamily="18" charset="2"/>
              </a:rPr>
              <a:t>1</a:t>
            </a:r>
            <a:r>
              <a:rPr lang="en-US" sz="1800">
                <a:sym typeface="Symbol" pitchFamily="18" charset="2"/>
              </a:rPr>
              <a:t>) entonces PRIMEROS() =PRIMEROS()  PRIMEROS(a</a:t>
            </a:r>
            <a:r>
              <a:rPr lang="en-US" sz="1800" baseline="-25000">
                <a:sym typeface="Symbol" pitchFamily="18" charset="2"/>
              </a:rPr>
              <a:t>1</a:t>
            </a:r>
            <a:r>
              <a:rPr lang="en-US" sz="1800">
                <a:sym typeface="Symbol" pitchFamily="18" charset="2"/>
              </a:rPr>
              <a:t>)</a:t>
            </a:r>
          </a:p>
          <a:p>
            <a:pPr marL="1252538" lvl="2" indent="-165100">
              <a:spcBef>
                <a:spcPct val="20000"/>
              </a:spcBef>
              <a:buFont typeface="Wingdings" pitchFamily="2" charset="2"/>
              <a:buChar char="Ø"/>
            </a:pPr>
            <a:r>
              <a:rPr lang="en-US" sz="1800">
                <a:sym typeface="Symbol" pitchFamily="18" charset="2"/>
              </a:rPr>
              <a:t>Si   PRIMEROS(a</a:t>
            </a:r>
            <a:r>
              <a:rPr lang="en-US" sz="1800" baseline="-25000">
                <a:sym typeface="Symbol" pitchFamily="18" charset="2"/>
              </a:rPr>
              <a:t>1</a:t>
            </a:r>
            <a:r>
              <a:rPr lang="en-US" sz="1800">
                <a:sym typeface="Symbol" pitchFamily="18" charset="2"/>
              </a:rPr>
              <a:t>) entonces PRIMEROS()= PRIMEROS()  (PRIMEROS(a</a:t>
            </a:r>
            <a:r>
              <a:rPr lang="en-US" sz="1800" baseline="-25000">
                <a:sym typeface="Symbol" pitchFamily="18" charset="2"/>
              </a:rPr>
              <a:t>1</a:t>
            </a:r>
            <a:r>
              <a:rPr lang="en-US" sz="1800">
                <a:sym typeface="Symbol" pitchFamily="18" charset="2"/>
              </a:rPr>
              <a:t>)-{})  PRIMEROS(a</a:t>
            </a:r>
            <a:r>
              <a:rPr lang="en-US" sz="1800" baseline="-25000">
                <a:sym typeface="Symbol" pitchFamily="18" charset="2"/>
              </a:rPr>
              <a:t>2</a:t>
            </a:r>
            <a:r>
              <a:rPr lang="en-US" sz="1800">
                <a:sym typeface="Symbol" pitchFamily="18" charset="2"/>
              </a:rPr>
              <a:t>…a</a:t>
            </a:r>
            <a:r>
              <a:rPr lang="en-US" sz="1800" baseline="-25000">
                <a:sym typeface="Symbol" pitchFamily="18" charset="2"/>
              </a:rPr>
              <a:t>n</a:t>
            </a:r>
            <a:r>
              <a:rPr lang="en-US" sz="1800">
                <a:sym typeface="Symbol" pitchFamily="18" charset="2"/>
              </a:rPr>
              <a:t>) y de nuevo pueden darse estos dos casos para PRIMEROS(a</a:t>
            </a:r>
            <a:r>
              <a:rPr lang="en-US" sz="1800" baseline="-25000">
                <a:sym typeface="Symbol" pitchFamily="18" charset="2"/>
              </a:rPr>
              <a:t>2</a:t>
            </a:r>
            <a:r>
              <a:rPr lang="en-US" sz="1800">
                <a:sym typeface="Symbol" pitchFamily="18" charset="2"/>
              </a:rPr>
              <a:t>…a</a:t>
            </a:r>
            <a:r>
              <a:rPr lang="en-US" sz="1800" baseline="-25000">
                <a:sym typeface="Symbol" pitchFamily="18" charset="2"/>
              </a:rPr>
              <a:t>n</a:t>
            </a:r>
            <a:r>
              <a:rPr lang="en-US" sz="1800">
                <a:sym typeface="Symbol" pitchFamily="18" charset="2"/>
              </a:rPr>
              <a:t>) y siguientes, hasta a</a:t>
            </a:r>
            <a:r>
              <a:rPr lang="en-US" sz="1800" baseline="-25000">
                <a:sym typeface="Symbol" pitchFamily="18" charset="2"/>
              </a:rPr>
              <a:t>n</a:t>
            </a:r>
            <a:r>
              <a:rPr lang="en-US" sz="1800">
                <a:sym typeface="Symbol" pitchFamily="18" charset="2"/>
              </a:rPr>
              <a:t>.</a:t>
            </a:r>
          </a:p>
          <a:p>
            <a:pPr marL="225425" indent="-225425">
              <a:spcBef>
                <a:spcPct val="20000"/>
              </a:spcBef>
            </a:pPr>
            <a:r>
              <a:rPr lang="en-US" sz="1800">
                <a:sym typeface="Symbol" pitchFamily="18" charset="2"/>
              </a:rPr>
              <a:t>    Si I,   PRIMEROS(a</a:t>
            </a:r>
            <a:r>
              <a:rPr lang="en-US" sz="1800" baseline="-25000">
                <a:sym typeface="Symbol" pitchFamily="18" charset="2"/>
              </a:rPr>
              <a:t>i</a:t>
            </a:r>
            <a:r>
              <a:rPr lang="en-US" sz="1800">
                <a:sym typeface="Symbol" pitchFamily="18" charset="2"/>
              </a:rPr>
              <a:t>) entonces PRIMEROS()=PRIMEROS()  {}</a:t>
            </a:r>
          </a:p>
          <a:p>
            <a:pPr marL="225425" indent="-225425">
              <a:spcBef>
                <a:spcPct val="20000"/>
              </a:spcBef>
            </a:pPr>
            <a:r>
              <a:rPr lang="en-US" sz="1800">
                <a:sym typeface="Symbol" pitchFamily="18" charset="2"/>
              </a:rPr>
              <a:t>3. Para recoger todos los casos posibles habría que considerar que</a:t>
            </a:r>
          </a:p>
          <a:p>
            <a:pPr marL="225425" indent="-225425">
              <a:spcBef>
                <a:spcPct val="20000"/>
              </a:spcBef>
            </a:pPr>
            <a:r>
              <a:rPr lang="en-US" sz="1800">
                <a:sym typeface="Symbol" pitchFamily="18" charset="2"/>
              </a:rPr>
              <a:t>    Si  </a:t>
            </a:r>
            <a:r>
              <a:rPr lang="en-US" sz="1800">
                <a:sym typeface="Wingdings" pitchFamily="2" charset="2"/>
              </a:rPr>
              <a:t> </a:t>
            </a:r>
            <a:r>
              <a:rPr lang="en-US" sz="1800">
                <a:sym typeface="Symbol" pitchFamily="18" charset="2"/>
              </a:rPr>
              <a:t></a:t>
            </a:r>
            <a:r>
              <a:rPr lang="en-US" sz="1800" baseline="-25000">
                <a:sym typeface="Symbol" pitchFamily="18" charset="2"/>
              </a:rPr>
              <a:t>1</a:t>
            </a:r>
            <a:r>
              <a:rPr lang="en-US" sz="1800">
                <a:sym typeface="Symbol" pitchFamily="18" charset="2"/>
              </a:rPr>
              <a:t> | </a:t>
            </a:r>
            <a:r>
              <a:rPr lang="en-US" sz="1800" baseline="-25000">
                <a:sym typeface="Symbol" pitchFamily="18" charset="2"/>
              </a:rPr>
              <a:t>2</a:t>
            </a:r>
            <a:r>
              <a:rPr lang="en-US" sz="1800">
                <a:sym typeface="Symbol" pitchFamily="18" charset="2"/>
              </a:rPr>
              <a:t> | … | </a:t>
            </a:r>
            <a:r>
              <a:rPr lang="en-US" sz="1800" baseline="-25000">
                <a:sym typeface="Symbol" pitchFamily="18" charset="2"/>
              </a:rPr>
              <a:t>n</a:t>
            </a:r>
            <a:r>
              <a:rPr lang="en-US" sz="1800">
                <a:sym typeface="Symbol" pitchFamily="18" charset="2"/>
              </a:rPr>
              <a:t> entonces PRIMEROS () =      PRIMEROS(</a:t>
            </a:r>
            <a:r>
              <a:rPr lang="en-US" sz="1800" baseline="-25000">
                <a:sym typeface="Symbol" pitchFamily="18" charset="2"/>
              </a:rPr>
              <a:t>i</a:t>
            </a:r>
            <a:r>
              <a:rPr lang="en-US" sz="1800">
                <a:sym typeface="Symbol" pitchFamily="18" charset="2"/>
              </a:rPr>
              <a:t>)</a:t>
            </a:r>
            <a:endParaRPr lang="es-MX" sz="1800">
              <a:sym typeface="Symbol" pitchFamily="18" charset="2"/>
            </a:endParaRPr>
          </a:p>
        </p:txBody>
      </p:sp>
      <p:graphicFrame>
        <p:nvGraphicFramePr>
          <p:cNvPr id="1026" name="Object 7"/>
          <p:cNvGraphicFramePr>
            <a:graphicFrameLocks noChangeAspect="1"/>
          </p:cNvGraphicFramePr>
          <p:nvPr/>
        </p:nvGraphicFramePr>
        <p:xfrm>
          <a:off x="4514850" y="3321050"/>
          <a:ext cx="114300" cy="215900"/>
        </p:xfrm>
        <a:graphic>
          <a:graphicData uri="http://schemas.openxmlformats.org/presentationml/2006/ole">
            <p:oleObj spid="_x0000_s1026" name="Ecuación" r:id="rId3" imgW="114120" imgH="215640" progId="Equation.3">
              <p:embed/>
            </p:oleObj>
          </a:graphicData>
        </a:graphic>
      </p:graphicFrame>
      <p:graphicFrame>
        <p:nvGraphicFramePr>
          <p:cNvPr id="1027" name="Object 10"/>
          <p:cNvGraphicFramePr>
            <a:graphicFrameLocks noChangeAspect="1"/>
          </p:cNvGraphicFramePr>
          <p:nvPr/>
        </p:nvGraphicFramePr>
        <p:xfrm>
          <a:off x="5715000" y="5664200"/>
          <a:ext cx="279400" cy="431800"/>
        </p:xfrm>
        <a:graphic>
          <a:graphicData uri="http://schemas.openxmlformats.org/presentationml/2006/ole">
            <p:oleObj spid="_x0000_s1027" name="Ecuación" r:id="rId4" imgW="279360" imgH="431640" progId="Equation.3">
              <p:embed/>
            </p:oleObj>
          </a:graphicData>
        </a:graphic>
      </p:graphicFrame>
      <p:graphicFrame>
        <p:nvGraphicFramePr>
          <p:cNvPr id="1028" name="Object 13"/>
          <p:cNvGraphicFramePr>
            <a:graphicFrameLocks noChangeAspect="1"/>
          </p:cNvGraphicFramePr>
          <p:nvPr/>
        </p:nvGraphicFramePr>
        <p:xfrm>
          <a:off x="4514850" y="3321050"/>
          <a:ext cx="114300" cy="215900"/>
        </p:xfrm>
        <a:graphic>
          <a:graphicData uri="http://schemas.openxmlformats.org/presentationml/2006/ole">
            <p:oleObj spid="_x0000_s1028" name="Ecuación" r:id="rId5" imgW="114120" imgH="215640" progId="Equation.3">
              <p:embed/>
            </p:oleObj>
          </a:graphicData>
        </a:graphic>
      </p:graphicFrame>
      <p:sp>
        <p:nvSpPr>
          <p:cNvPr id="7" name="6 Marcador de fecha"/>
          <p:cNvSpPr>
            <a:spLocks noGrp="1"/>
          </p:cNvSpPr>
          <p:nvPr>
            <p:ph type="dt" sz="half" idx="14"/>
          </p:nvPr>
        </p:nvSpPr>
        <p:spPr/>
        <p:txBody>
          <a:bodyPr/>
          <a:lstStyle/>
          <a:p>
            <a:fld id="{13F54790-F09A-4661-AA79-FE7890219C77}" type="datetime1">
              <a:rPr lang="es-ES" smtClean="0"/>
              <a:t>16/10/2013</a:t>
            </a:fld>
            <a:endParaRPr lang="es-ES"/>
          </a:p>
        </p:txBody>
      </p:sp>
      <p:sp>
        <p:nvSpPr>
          <p:cNvPr id="8" name="7 Marcador de número de diapositiva"/>
          <p:cNvSpPr>
            <a:spLocks noGrp="1"/>
          </p:cNvSpPr>
          <p:nvPr>
            <p:ph type="sldNum" sz="quarter" idx="15"/>
          </p:nvPr>
        </p:nvSpPr>
        <p:spPr/>
        <p:txBody>
          <a:bodyPr/>
          <a:lstStyle/>
          <a:p>
            <a:fld id="{7C5B789A-101F-4B80-8F92-8EE68ABBE870}" type="slidenum">
              <a:rPr lang="es-ES" smtClean="0"/>
              <a:t>41</a:t>
            </a:fld>
            <a:endParaRPr lang="es-ES"/>
          </a:p>
        </p:txBody>
      </p:sp>
      <p:sp>
        <p:nvSpPr>
          <p:cNvPr id="9" name="8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4035" name="Text Box 5"/>
          <p:cNvSpPr txBox="1">
            <a:spLocks noChangeArrowheads="1"/>
          </p:cNvSpPr>
          <p:nvPr/>
        </p:nvSpPr>
        <p:spPr bwMode="auto">
          <a:xfrm>
            <a:off x="457200" y="1143000"/>
            <a:ext cx="8458200" cy="5538788"/>
          </a:xfrm>
          <a:prstGeom prst="rect">
            <a:avLst/>
          </a:prstGeom>
          <a:noFill/>
          <a:ln w="9525">
            <a:noFill/>
            <a:miter lim="800000"/>
            <a:headEnd/>
            <a:tailEnd/>
          </a:ln>
        </p:spPr>
        <p:txBody>
          <a:bodyPr>
            <a:spAutoFit/>
          </a:bodyPr>
          <a:lstStyle/>
          <a:p>
            <a:pPr marL="288925" indent="-288925">
              <a:spcBef>
                <a:spcPct val="10000"/>
              </a:spcBef>
              <a:spcAft>
                <a:spcPct val="10000"/>
              </a:spcAft>
            </a:pPr>
            <a:r>
              <a:rPr lang="en-US" sz="1800" b="1"/>
              <a:t>Cálculo del conjunto de SIGUIENTES</a:t>
            </a:r>
            <a:r>
              <a:rPr lang="en-US" sz="1800"/>
              <a:t>.</a:t>
            </a:r>
          </a:p>
          <a:p>
            <a:pPr marL="862013" lvl="1" indent="-346075">
              <a:spcBef>
                <a:spcPct val="10000"/>
              </a:spcBef>
              <a:spcAft>
                <a:spcPct val="20000"/>
              </a:spcAft>
            </a:pPr>
            <a:r>
              <a:rPr lang="en-US" sz="1800"/>
              <a:t>En este caso se añade una producción inicial: X </a:t>
            </a:r>
            <a:r>
              <a:rPr lang="en-US" sz="1800">
                <a:sym typeface="Wingdings" pitchFamily="2" charset="2"/>
              </a:rPr>
              <a:t> S$</a:t>
            </a:r>
          </a:p>
          <a:p>
            <a:pPr marL="288925" indent="-288925">
              <a:spcBef>
                <a:spcPct val="10000"/>
              </a:spcBef>
            </a:pPr>
            <a:r>
              <a:rPr lang="en-US" sz="1800" b="1">
                <a:sym typeface="Wingdings" pitchFamily="2" charset="2"/>
              </a:rPr>
              <a:t>Definición:</a:t>
            </a:r>
          </a:p>
          <a:p>
            <a:pPr marL="288925" indent="-288925">
              <a:spcBef>
                <a:spcPct val="10000"/>
              </a:spcBef>
              <a:spcAft>
                <a:spcPct val="20000"/>
              </a:spcAft>
            </a:pPr>
            <a:r>
              <a:rPr lang="en-US" sz="1800">
                <a:sym typeface="Wingdings" pitchFamily="2" charset="2"/>
              </a:rPr>
              <a:t>Si A es un símbolo no terminal de la gramática, SIGUIENTES(A) es el conjunto de terminales que pueden aparecer a continuación de A en alguna forma sentencial derivada del símbolo inicial.</a:t>
            </a:r>
          </a:p>
          <a:p>
            <a:pPr marL="288925" indent="-288925">
              <a:spcBef>
                <a:spcPct val="10000"/>
              </a:spcBef>
            </a:pPr>
            <a:r>
              <a:rPr lang="en-US" sz="1800" b="1">
                <a:sym typeface="Wingdings" pitchFamily="2" charset="2"/>
              </a:rPr>
              <a:t>Definición formal:</a:t>
            </a:r>
          </a:p>
          <a:p>
            <a:pPr marL="862013" lvl="1" indent="-346075">
              <a:spcBef>
                <a:spcPct val="10000"/>
              </a:spcBef>
              <a:spcAft>
                <a:spcPct val="20000"/>
              </a:spcAft>
            </a:pPr>
            <a:r>
              <a:rPr lang="en-US" sz="1800">
                <a:sym typeface="Wingdings" pitchFamily="2" charset="2"/>
              </a:rPr>
              <a:t>a </a:t>
            </a:r>
            <a:r>
              <a:rPr lang="en-US" sz="1800">
                <a:sym typeface="Symbol" pitchFamily="18" charset="2"/>
              </a:rPr>
              <a:t> SIGUIENTES(A) si a  (T  {$}) |  S * Aa para algún par de tiras , .</a:t>
            </a:r>
          </a:p>
          <a:p>
            <a:pPr marL="288925" indent="-288925">
              <a:spcBef>
                <a:spcPct val="10000"/>
              </a:spcBef>
            </a:pPr>
            <a:r>
              <a:rPr lang="en-US" sz="1800" b="1">
                <a:sym typeface="Symbol" pitchFamily="18" charset="2"/>
              </a:rPr>
              <a:t>Reglas para el cálculo del conjunto de los SIGUIENTES</a:t>
            </a:r>
          </a:p>
          <a:p>
            <a:pPr marL="288925" indent="-288925">
              <a:spcBef>
                <a:spcPct val="10000"/>
              </a:spcBef>
              <a:buFontTx/>
              <a:buAutoNum type="arabicPeriod"/>
            </a:pPr>
            <a:r>
              <a:rPr lang="en-US" sz="1800">
                <a:sym typeface="Symbol" pitchFamily="18" charset="2"/>
              </a:rPr>
              <a:t>Inicialmente, SIGUIENTES(A)= </a:t>
            </a:r>
          </a:p>
          <a:p>
            <a:pPr marL="288925" indent="-288925">
              <a:spcBef>
                <a:spcPct val="10000"/>
              </a:spcBef>
              <a:buFontTx/>
              <a:buAutoNum type="arabicPeriod"/>
            </a:pPr>
            <a:r>
              <a:rPr lang="en-US" sz="1800">
                <a:sym typeface="Symbol" pitchFamily="18" charset="2"/>
              </a:rPr>
              <a:t>Si A es el símbolo inicial, entonces SIGUIENTES(A)=SIGUIENTES(A)  {$}</a:t>
            </a:r>
          </a:p>
          <a:p>
            <a:pPr marL="288925" indent="-288925">
              <a:spcBef>
                <a:spcPct val="10000"/>
              </a:spcBef>
              <a:buFontTx/>
              <a:buAutoNum type="arabicPeriod"/>
            </a:pPr>
            <a:r>
              <a:rPr lang="en-US" sz="1800" b="1">
                <a:sym typeface="Symbol" pitchFamily="18" charset="2"/>
              </a:rPr>
              <a:t>(s1)</a:t>
            </a:r>
            <a:r>
              <a:rPr lang="en-US" sz="1800">
                <a:sym typeface="Symbol" pitchFamily="18" charset="2"/>
              </a:rPr>
              <a:t> Para cada regla de la forma:</a:t>
            </a:r>
          </a:p>
          <a:p>
            <a:pPr marL="288925" indent="-288925">
              <a:spcBef>
                <a:spcPct val="10000"/>
              </a:spcBef>
            </a:pPr>
            <a:r>
              <a:rPr lang="en-US" sz="1800">
                <a:sym typeface="Symbol" pitchFamily="18" charset="2"/>
              </a:rPr>
              <a:t>    B </a:t>
            </a:r>
            <a:r>
              <a:rPr lang="en-US" sz="1800">
                <a:sym typeface="Wingdings" pitchFamily="2" charset="2"/>
              </a:rPr>
              <a:t> </a:t>
            </a:r>
            <a:r>
              <a:rPr lang="en-US" sz="1800">
                <a:sym typeface="Symbol" pitchFamily="18" charset="2"/>
              </a:rPr>
              <a:t>A entonces SIGUIENTES(A)=SIGUIENTES(A)  PRIMEROS()-{}</a:t>
            </a:r>
          </a:p>
          <a:p>
            <a:pPr marL="288925" indent="-288925">
              <a:spcBef>
                <a:spcPct val="10000"/>
              </a:spcBef>
            </a:pPr>
            <a:r>
              <a:rPr lang="en-US" sz="1800">
                <a:sym typeface="Symbol" pitchFamily="18" charset="2"/>
              </a:rPr>
              <a:t>4. </a:t>
            </a:r>
            <a:r>
              <a:rPr lang="en-US" sz="1800" b="1">
                <a:sym typeface="Symbol" pitchFamily="18" charset="2"/>
              </a:rPr>
              <a:t>(s2)</a:t>
            </a:r>
            <a:r>
              <a:rPr lang="en-US" sz="1800">
                <a:sym typeface="Symbol" pitchFamily="18" charset="2"/>
              </a:rPr>
              <a:t> Para cada regla de la forma:</a:t>
            </a:r>
          </a:p>
          <a:p>
            <a:pPr marL="288925" indent="-288925">
              <a:spcBef>
                <a:spcPct val="10000"/>
              </a:spcBef>
            </a:pPr>
            <a:r>
              <a:rPr lang="en-US" sz="1800">
                <a:sym typeface="Symbol" pitchFamily="18" charset="2"/>
              </a:rPr>
              <a:t>   B </a:t>
            </a:r>
            <a:r>
              <a:rPr lang="en-US" sz="1800">
                <a:sym typeface="Wingdings" pitchFamily="2" charset="2"/>
              </a:rPr>
              <a:t> </a:t>
            </a:r>
            <a:r>
              <a:rPr lang="en-US" sz="1800">
                <a:sym typeface="Symbol" pitchFamily="18" charset="2"/>
              </a:rPr>
              <a:t>A o bien B </a:t>
            </a:r>
            <a:r>
              <a:rPr lang="en-US" sz="1800">
                <a:sym typeface="Wingdings" pitchFamily="2" charset="2"/>
              </a:rPr>
              <a:t> </a:t>
            </a:r>
            <a:r>
              <a:rPr lang="en-US" sz="1800">
                <a:sym typeface="Symbol" pitchFamily="18" charset="2"/>
              </a:rPr>
              <a:t>A en la que   PRIMEROS() entonces SIGUIENTES(A)=SIGUIENTES(A)  SIGUIENTES(B)</a:t>
            </a:r>
          </a:p>
          <a:p>
            <a:pPr marL="288925" indent="-288925">
              <a:spcBef>
                <a:spcPct val="10000"/>
              </a:spcBef>
            </a:pPr>
            <a:r>
              <a:rPr lang="en-US" sz="1800">
                <a:sym typeface="Symbol" pitchFamily="18" charset="2"/>
              </a:rPr>
              <a:t>5. Repetir los pasos 3 y 4 hasta que no se puedan añadir más símbolos a SIGUIENTES(A)</a:t>
            </a:r>
          </a:p>
          <a:p>
            <a:pPr marL="288925" indent="-288925" algn="r">
              <a:spcBef>
                <a:spcPct val="10000"/>
              </a:spcBef>
            </a:pPr>
            <a:r>
              <a:rPr lang="en-US" sz="1400" b="1">
                <a:sym typeface="Symbol" pitchFamily="18" charset="2"/>
              </a:rPr>
              <a:t>Nota:</a:t>
            </a:r>
            <a:r>
              <a:rPr lang="en-US" sz="1400">
                <a:sym typeface="Symbol" pitchFamily="18" charset="2"/>
              </a:rPr>
              <a:t> Las reglas (s1) y (s2) no son excluyentes</a:t>
            </a:r>
            <a:endParaRPr lang="es-MX" sz="1400">
              <a:sym typeface="Symbol" pitchFamily="18" charset="2"/>
            </a:endParaRPr>
          </a:p>
        </p:txBody>
      </p:sp>
      <p:sp>
        <p:nvSpPr>
          <p:cNvPr id="4" name="3 Marcador de fecha"/>
          <p:cNvSpPr>
            <a:spLocks noGrp="1"/>
          </p:cNvSpPr>
          <p:nvPr>
            <p:ph type="dt" sz="half" idx="14"/>
          </p:nvPr>
        </p:nvSpPr>
        <p:spPr/>
        <p:txBody>
          <a:bodyPr/>
          <a:lstStyle/>
          <a:p>
            <a:fld id="{501C86C3-AD29-4E60-AA55-D6636A836C3D}"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42</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5"/>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5059" name="Text Box 6"/>
          <p:cNvSpPr txBox="1">
            <a:spLocks noChangeArrowheads="1"/>
          </p:cNvSpPr>
          <p:nvPr/>
        </p:nvSpPr>
        <p:spPr bwMode="auto">
          <a:xfrm>
            <a:off x="609600" y="1295400"/>
            <a:ext cx="8001000" cy="2979738"/>
          </a:xfrm>
          <a:prstGeom prst="rect">
            <a:avLst/>
          </a:prstGeom>
          <a:noFill/>
          <a:ln w="9525">
            <a:noFill/>
            <a:miter lim="800000"/>
            <a:headEnd/>
            <a:tailEnd/>
          </a:ln>
        </p:spPr>
        <p:txBody>
          <a:bodyPr>
            <a:spAutoFit/>
          </a:bodyPr>
          <a:lstStyle/>
          <a:p>
            <a:pPr>
              <a:spcBef>
                <a:spcPct val="50000"/>
              </a:spcBef>
            </a:pPr>
            <a:r>
              <a:rPr lang="en-US" sz="1800" b="1"/>
              <a:t>Cálculo del conjunto PREDICT</a:t>
            </a:r>
          </a:p>
          <a:p>
            <a:pPr>
              <a:spcBef>
                <a:spcPct val="50000"/>
              </a:spcBef>
            </a:pPr>
            <a:r>
              <a:rPr lang="en-US" sz="1800"/>
              <a:t>La función PREDICT se aplica a producciones de la gramática (A </a:t>
            </a:r>
            <a:r>
              <a:rPr lang="en-US" sz="1800">
                <a:sym typeface="Wingdings" pitchFamily="2" charset="2"/>
              </a:rPr>
              <a:t> </a:t>
            </a:r>
            <a:r>
              <a:rPr lang="en-US" sz="1800">
                <a:sym typeface="Symbol" pitchFamily="18" charset="2"/>
              </a:rPr>
              <a:t>) y devuelve un conjunto, llamado </a:t>
            </a:r>
            <a:r>
              <a:rPr lang="en-US" sz="1800" i="1">
                <a:sym typeface="Symbol" pitchFamily="18" charset="2"/>
              </a:rPr>
              <a:t>conjunto de predicción</a:t>
            </a:r>
            <a:r>
              <a:rPr lang="en-US" sz="1800">
                <a:sym typeface="Symbol" pitchFamily="18" charset="2"/>
              </a:rPr>
              <a:t>, que puede contener cualesquiera terminales de la gramática y el símbolo “$”, pero nunca puede contener .</a:t>
            </a:r>
          </a:p>
          <a:p>
            <a:pPr>
              <a:spcBef>
                <a:spcPct val="50000"/>
              </a:spcBef>
            </a:pPr>
            <a:r>
              <a:rPr lang="en-US" sz="1800" b="1">
                <a:sym typeface="Symbol" pitchFamily="18" charset="2"/>
              </a:rPr>
              <a:t>Reglas para el cálculo del conjunto PREDICT</a:t>
            </a:r>
          </a:p>
          <a:p>
            <a:pPr lvl="1">
              <a:spcBef>
                <a:spcPct val="50000"/>
              </a:spcBef>
            </a:pPr>
            <a:r>
              <a:rPr lang="en-US" sz="1800">
                <a:sym typeface="Symbol" pitchFamily="18" charset="2"/>
              </a:rPr>
              <a:t>PREDICT(A </a:t>
            </a:r>
            <a:r>
              <a:rPr lang="en-US" sz="1800">
                <a:sym typeface="Wingdings" pitchFamily="2" charset="2"/>
              </a:rPr>
              <a:t> </a:t>
            </a:r>
            <a:r>
              <a:rPr lang="en-US" sz="1800">
                <a:sym typeface="Symbol" pitchFamily="18" charset="2"/>
              </a:rPr>
              <a:t>) = </a:t>
            </a:r>
          </a:p>
          <a:p>
            <a:pPr lvl="1">
              <a:spcBef>
                <a:spcPct val="50000"/>
              </a:spcBef>
            </a:pPr>
            <a:r>
              <a:rPr lang="en-US" sz="1800">
                <a:sym typeface="Symbol" pitchFamily="18" charset="2"/>
              </a:rPr>
              <a:t>Si   PRIMEROS() entonces = (PRIMEROS()-{})  {SIGUIENTES(A)}</a:t>
            </a:r>
          </a:p>
          <a:p>
            <a:pPr lvl="1">
              <a:spcBef>
                <a:spcPct val="50000"/>
              </a:spcBef>
            </a:pPr>
            <a:r>
              <a:rPr lang="en-US" sz="1800">
                <a:sym typeface="Symbol" pitchFamily="18" charset="2"/>
              </a:rPr>
              <a:t>sino			            = PRIMEROS() </a:t>
            </a:r>
            <a:endParaRPr lang="es-MX" sz="1800">
              <a:sym typeface="Symbol" pitchFamily="18" charset="2"/>
            </a:endParaRPr>
          </a:p>
        </p:txBody>
      </p:sp>
      <p:sp>
        <p:nvSpPr>
          <p:cNvPr id="4" name="3 Marcador de fecha"/>
          <p:cNvSpPr>
            <a:spLocks noGrp="1"/>
          </p:cNvSpPr>
          <p:nvPr>
            <p:ph type="dt" sz="half" idx="14"/>
          </p:nvPr>
        </p:nvSpPr>
        <p:spPr/>
        <p:txBody>
          <a:bodyPr/>
          <a:lstStyle/>
          <a:p>
            <a:fld id="{178024D5-3DC7-461F-91D4-6D4101DF0ED1}"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43</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6083" name="Text Box 5"/>
          <p:cNvSpPr txBox="1">
            <a:spLocks noChangeArrowheads="1"/>
          </p:cNvSpPr>
          <p:nvPr/>
        </p:nvSpPr>
        <p:spPr bwMode="auto">
          <a:xfrm>
            <a:off x="762000" y="1219200"/>
            <a:ext cx="7924800" cy="5181600"/>
          </a:xfrm>
          <a:prstGeom prst="rect">
            <a:avLst/>
          </a:prstGeom>
          <a:noFill/>
          <a:ln w="9525">
            <a:noFill/>
            <a:miter lim="800000"/>
            <a:headEnd/>
            <a:tailEnd/>
          </a:ln>
        </p:spPr>
        <p:txBody>
          <a:bodyPr>
            <a:spAutoFit/>
          </a:bodyPr>
          <a:lstStyle/>
          <a:p>
            <a:pPr>
              <a:spcBef>
                <a:spcPct val="50000"/>
              </a:spcBef>
            </a:pPr>
            <a:r>
              <a:rPr lang="en-US" sz="1800" b="1"/>
              <a:t>La condición LL(1)</a:t>
            </a:r>
          </a:p>
          <a:p>
            <a:pPr>
              <a:spcBef>
                <a:spcPct val="50000"/>
              </a:spcBef>
            </a:pPr>
            <a:r>
              <a:rPr lang="en-US" sz="1800"/>
              <a:t>La condición LL(1) es necesaria y suficiente para poder construir un ASDP para una gramática.</a:t>
            </a:r>
          </a:p>
          <a:p>
            <a:pPr>
              <a:spcBef>
                <a:spcPct val="50000"/>
              </a:spcBef>
            </a:pPr>
            <a:r>
              <a:rPr lang="en-US" sz="1800"/>
              <a:t>Dadas todas las producciones de la gramática para un mismo no terminal:</a:t>
            </a:r>
          </a:p>
          <a:p>
            <a:pPr>
              <a:spcBef>
                <a:spcPct val="50000"/>
              </a:spcBef>
            </a:pPr>
            <a:r>
              <a:rPr lang="en-US" sz="1800"/>
              <a:t>A</a:t>
            </a:r>
            <a:r>
              <a:rPr lang="en-US" sz="1800">
                <a:sym typeface="Wingdings" pitchFamily="2" charset="2"/>
              </a:rPr>
              <a:t></a:t>
            </a:r>
            <a:r>
              <a:rPr lang="en-US" sz="1800">
                <a:cs typeface="Times New Roman" pitchFamily="18" charset="0"/>
                <a:sym typeface="Wingdings" pitchFamily="2" charset="2"/>
              </a:rPr>
              <a:t>α1| α2| …| αn   </a:t>
            </a:r>
            <a:r>
              <a:rPr lang="en-US" sz="1800">
                <a:cs typeface="Times New Roman" pitchFamily="18" charset="0"/>
                <a:sym typeface="Symbol" pitchFamily="18" charset="2"/>
              </a:rPr>
              <a:t>  N</a:t>
            </a:r>
          </a:p>
          <a:p>
            <a:pPr>
              <a:spcBef>
                <a:spcPct val="50000"/>
              </a:spcBef>
            </a:pPr>
            <a:r>
              <a:rPr lang="en-US" sz="1800">
                <a:cs typeface="Times New Roman" pitchFamily="18" charset="0"/>
                <a:sym typeface="Symbol" pitchFamily="18" charset="2"/>
              </a:rPr>
              <a:t>Se debe cumplir la siguiente condición:</a:t>
            </a:r>
          </a:p>
          <a:p>
            <a:pPr>
              <a:spcBef>
                <a:spcPct val="50000"/>
              </a:spcBef>
              <a:buFont typeface="Symbol" pitchFamily="18" charset="2"/>
              <a:buChar char="&quot;"/>
            </a:pPr>
            <a:r>
              <a:rPr lang="en-US" sz="1800">
                <a:cs typeface="Times New Roman" pitchFamily="18" charset="0"/>
                <a:sym typeface="Symbol" pitchFamily="18" charset="2"/>
              </a:rPr>
              <a:t>i,j (ij) PREDICT(A</a:t>
            </a:r>
            <a:r>
              <a:rPr lang="en-US" sz="1800">
                <a:cs typeface="Times New Roman" pitchFamily="18" charset="0"/>
                <a:sym typeface="Wingdings" pitchFamily="2" charset="2"/>
              </a:rPr>
              <a:t> αi) </a:t>
            </a:r>
            <a:r>
              <a:rPr lang="en-US" sz="1800">
                <a:cs typeface="Times New Roman" pitchFamily="18" charset="0"/>
                <a:sym typeface="Symbol" pitchFamily="18" charset="2"/>
              </a:rPr>
              <a:t> PREDICT(A</a:t>
            </a:r>
            <a:r>
              <a:rPr lang="en-US" sz="1800">
                <a:cs typeface="Times New Roman" pitchFamily="18" charset="0"/>
                <a:sym typeface="Wingdings" pitchFamily="2" charset="2"/>
              </a:rPr>
              <a:t> αj) = </a:t>
            </a:r>
            <a:r>
              <a:rPr lang="en-US" sz="1800">
                <a:cs typeface="Times New Roman" pitchFamily="18" charset="0"/>
                <a:sym typeface="Symbol" pitchFamily="18" charset="2"/>
              </a:rPr>
              <a:t></a:t>
            </a:r>
          </a:p>
          <a:p>
            <a:pPr>
              <a:spcBef>
                <a:spcPct val="50000"/>
              </a:spcBef>
              <a:buFont typeface="Symbol" pitchFamily="18" charset="2"/>
              <a:buNone/>
            </a:pPr>
            <a:r>
              <a:rPr lang="en-US" sz="1800" b="1">
                <a:cs typeface="Times New Roman" pitchFamily="18" charset="0"/>
                <a:sym typeface="Wingdings" pitchFamily="2" charset="2"/>
              </a:rPr>
              <a:t>Modificación de gramáticas no LL(1)</a:t>
            </a:r>
          </a:p>
          <a:p>
            <a:pPr>
              <a:spcBef>
                <a:spcPct val="50000"/>
              </a:spcBef>
              <a:buFont typeface="Symbol" pitchFamily="18" charset="2"/>
              <a:buNone/>
            </a:pPr>
            <a:r>
              <a:rPr lang="en-US" sz="1800">
                <a:cs typeface="Times New Roman" pitchFamily="18" charset="0"/>
                <a:sym typeface="Wingdings" pitchFamily="2" charset="2"/>
              </a:rPr>
              <a:t>1.Eliminación de la ambigüedad</a:t>
            </a:r>
          </a:p>
          <a:p>
            <a:pPr>
              <a:spcBef>
                <a:spcPct val="50000"/>
              </a:spcBef>
              <a:buFont typeface="Symbol" pitchFamily="18" charset="2"/>
              <a:buNone/>
            </a:pPr>
            <a:r>
              <a:rPr lang="en-US" sz="1800">
                <a:cs typeface="Times New Roman" pitchFamily="18" charset="0"/>
                <a:sym typeface="Wingdings" pitchFamily="2" charset="2"/>
              </a:rPr>
              <a:t>2. Factorización izquierda</a:t>
            </a:r>
          </a:p>
          <a:p>
            <a:pPr>
              <a:spcBef>
                <a:spcPct val="50000"/>
              </a:spcBef>
              <a:buFont typeface="Symbol" pitchFamily="18" charset="2"/>
              <a:buNone/>
            </a:pPr>
            <a:r>
              <a:rPr lang="en-US" sz="1800">
                <a:cs typeface="Times New Roman" pitchFamily="18" charset="0"/>
                <a:sym typeface="Wingdings" pitchFamily="2" charset="2"/>
              </a:rPr>
              <a:t>Aα</a:t>
            </a:r>
            <a:r>
              <a:rPr lang="en-US" sz="1800">
                <a:cs typeface="Times New Roman" pitchFamily="18" charset="0"/>
                <a:sym typeface="Symbol" pitchFamily="18" charset="2"/>
              </a:rPr>
              <a:t>1| </a:t>
            </a:r>
            <a:r>
              <a:rPr lang="en-US" sz="1800">
                <a:cs typeface="Times New Roman" pitchFamily="18" charset="0"/>
                <a:sym typeface="Wingdings" pitchFamily="2" charset="2"/>
              </a:rPr>
              <a:t>α</a:t>
            </a:r>
            <a:r>
              <a:rPr lang="en-US" sz="1800">
                <a:cs typeface="Times New Roman" pitchFamily="18" charset="0"/>
                <a:sym typeface="Symbol" pitchFamily="18" charset="2"/>
              </a:rPr>
              <a:t>2|…| </a:t>
            </a:r>
            <a:r>
              <a:rPr lang="en-US" sz="1800">
                <a:cs typeface="Times New Roman" pitchFamily="18" charset="0"/>
                <a:sym typeface="Wingdings" pitchFamily="2" charset="2"/>
              </a:rPr>
              <a:t>α</a:t>
            </a:r>
            <a:r>
              <a:rPr lang="en-US" sz="1800">
                <a:cs typeface="Times New Roman" pitchFamily="18" charset="0"/>
                <a:sym typeface="Symbol" pitchFamily="18" charset="2"/>
              </a:rPr>
              <a:t>n| i</a:t>
            </a:r>
          </a:p>
          <a:p>
            <a:pPr>
              <a:spcBef>
                <a:spcPct val="50000"/>
              </a:spcBef>
              <a:buFont typeface="Symbol" pitchFamily="18" charset="2"/>
              <a:buNone/>
            </a:pPr>
            <a:r>
              <a:rPr lang="en-US" sz="1800">
                <a:cs typeface="Times New Roman" pitchFamily="18" charset="0"/>
                <a:sym typeface="Symbol" pitchFamily="18" charset="2"/>
              </a:rPr>
              <a:t>Sustituir por:	A</a:t>
            </a:r>
            <a:r>
              <a:rPr lang="en-US" sz="1800">
                <a:cs typeface="Times New Roman" pitchFamily="18" charset="0"/>
                <a:sym typeface="Wingdings" pitchFamily="2" charset="2"/>
              </a:rPr>
              <a:t> α</a:t>
            </a:r>
            <a:r>
              <a:rPr lang="en-US" sz="1800">
                <a:cs typeface="Times New Roman" pitchFamily="18" charset="0"/>
                <a:sym typeface="Symbol" pitchFamily="18" charset="2"/>
              </a:rPr>
              <a:t>A’| I</a:t>
            </a:r>
          </a:p>
          <a:p>
            <a:pPr>
              <a:spcBef>
                <a:spcPct val="50000"/>
              </a:spcBef>
              <a:buFont typeface="Symbol" pitchFamily="18" charset="2"/>
              <a:buNone/>
            </a:pPr>
            <a:r>
              <a:rPr lang="en-US" sz="1800">
                <a:cs typeface="Times New Roman" pitchFamily="18" charset="0"/>
                <a:sym typeface="Symbol" pitchFamily="18" charset="2"/>
              </a:rPr>
              <a:t>		A’</a:t>
            </a:r>
            <a:r>
              <a:rPr lang="en-US" sz="1800">
                <a:cs typeface="Times New Roman" pitchFamily="18" charset="0"/>
                <a:sym typeface="Wingdings" pitchFamily="2" charset="2"/>
              </a:rPr>
              <a:t> </a:t>
            </a:r>
            <a:r>
              <a:rPr lang="en-US" sz="1800">
                <a:cs typeface="Times New Roman" pitchFamily="18" charset="0"/>
                <a:sym typeface="Symbol" pitchFamily="18" charset="2"/>
              </a:rPr>
              <a:t>1| 2|…| n</a:t>
            </a:r>
            <a:endParaRPr lang="es-MX" sz="1800">
              <a:cs typeface="Times New Roman" pitchFamily="18" charset="0"/>
              <a:sym typeface="Symbol" pitchFamily="18" charset="2"/>
            </a:endParaRPr>
          </a:p>
        </p:txBody>
      </p:sp>
      <p:sp>
        <p:nvSpPr>
          <p:cNvPr id="4" name="3 Marcador de fecha"/>
          <p:cNvSpPr>
            <a:spLocks noGrp="1"/>
          </p:cNvSpPr>
          <p:nvPr>
            <p:ph type="dt" sz="half" idx="14"/>
          </p:nvPr>
        </p:nvSpPr>
        <p:spPr/>
        <p:txBody>
          <a:bodyPr/>
          <a:lstStyle/>
          <a:p>
            <a:fld id="{49FBCCCC-0AD0-4E8E-8CB1-8CF62B327793}"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44</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7107" name="Text Box 5"/>
          <p:cNvSpPr txBox="1">
            <a:spLocks noChangeArrowheads="1"/>
          </p:cNvSpPr>
          <p:nvPr/>
        </p:nvSpPr>
        <p:spPr bwMode="auto">
          <a:xfrm>
            <a:off x="762000" y="1295400"/>
            <a:ext cx="8001000" cy="5287963"/>
          </a:xfrm>
          <a:prstGeom prst="rect">
            <a:avLst/>
          </a:prstGeom>
          <a:noFill/>
          <a:ln w="9525">
            <a:noFill/>
            <a:miter lim="800000"/>
            <a:headEnd/>
            <a:tailEnd/>
          </a:ln>
        </p:spPr>
        <p:txBody>
          <a:bodyPr>
            <a:spAutoFit/>
          </a:bodyPr>
          <a:lstStyle/>
          <a:p>
            <a:pPr marL="457200" indent="-457200">
              <a:spcBef>
                <a:spcPct val="50000"/>
              </a:spcBef>
            </a:pPr>
            <a:r>
              <a:rPr lang="en-US" sz="1800"/>
              <a:t>3. Eliminación de la recursividad izquierda</a:t>
            </a:r>
          </a:p>
          <a:p>
            <a:pPr marL="457200" indent="-457200">
              <a:spcBef>
                <a:spcPct val="50000"/>
              </a:spcBef>
              <a:buFont typeface="Symbol" pitchFamily="18" charset="2"/>
              <a:buNone/>
            </a:pPr>
            <a:r>
              <a:rPr lang="en-US" sz="1800">
                <a:cs typeface="Times New Roman" pitchFamily="18" charset="0"/>
                <a:sym typeface="Wingdings" pitchFamily="2" charset="2"/>
              </a:rPr>
              <a:t>AAα</a:t>
            </a:r>
            <a:r>
              <a:rPr lang="en-US" sz="1800">
                <a:cs typeface="Times New Roman" pitchFamily="18" charset="0"/>
                <a:sym typeface="Symbol" pitchFamily="18" charset="2"/>
              </a:rPr>
              <a:t>1| A</a:t>
            </a:r>
            <a:r>
              <a:rPr lang="en-US" sz="1800">
                <a:cs typeface="Times New Roman" pitchFamily="18" charset="0"/>
                <a:sym typeface="Wingdings" pitchFamily="2" charset="2"/>
              </a:rPr>
              <a:t>α</a:t>
            </a:r>
            <a:r>
              <a:rPr lang="en-US" sz="1800">
                <a:cs typeface="Times New Roman" pitchFamily="18" charset="0"/>
                <a:sym typeface="Symbol" pitchFamily="18" charset="2"/>
              </a:rPr>
              <a:t>2|…| A</a:t>
            </a:r>
            <a:r>
              <a:rPr lang="en-US" sz="1800">
                <a:cs typeface="Times New Roman" pitchFamily="18" charset="0"/>
                <a:sym typeface="Wingdings" pitchFamily="2" charset="2"/>
              </a:rPr>
              <a:t>α</a:t>
            </a:r>
            <a:r>
              <a:rPr lang="en-US" sz="1800">
                <a:cs typeface="Times New Roman" pitchFamily="18" charset="0"/>
                <a:sym typeface="Symbol" pitchFamily="18" charset="2"/>
              </a:rPr>
              <a:t>m| </a:t>
            </a:r>
            <a:r>
              <a:rPr lang="en-US" sz="1800">
                <a:cs typeface="Times New Roman" pitchFamily="18" charset="0"/>
                <a:sym typeface="Wingdings" pitchFamily="2" charset="2"/>
              </a:rPr>
              <a:t> </a:t>
            </a:r>
            <a:r>
              <a:rPr lang="en-US" sz="1800">
                <a:cs typeface="Times New Roman" pitchFamily="18" charset="0"/>
                <a:sym typeface="Symbol" pitchFamily="18" charset="2"/>
              </a:rPr>
              <a:t>1| 2|…| n</a:t>
            </a:r>
          </a:p>
          <a:p>
            <a:pPr marL="457200" indent="-457200">
              <a:spcBef>
                <a:spcPct val="50000"/>
              </a:spcBef>
              <a:buFont typeface="Symbol" pitchFamily="18" charset="2"/>
              <a:buNone/>
            </a:pPr>
            <a:r>
              <a:rPr lang="en-US" sz="1800">
                <a:cs typeface="Times New Roman" pitchFamily="18" charset="0"/>
                <a:sym typeface="Symbol" pitchFamily="18" charset="2"/>
              </a:rPr>
              <a:t>Sustituir por:	A</a:t>
            </a:r>
            <a:r>
              <a:rPr lang="en-US" sz="1800">
                <a:cs typeface="Times New Roman" pitchFamily="18" charset="0"/>
                <a:sym typeface="Wingdings" pitchFamily="2" charset="2"/>
              </a:rPr>
              <a:t>  </a:t>
            </a:r>
            <a:r>
              <a:rPr lang="en-US" sz="1800">
                <a:cs typeface="Times New Roman" pitchFamily="18" charset="0"/>
                <a:sym typeface="Symbol" pitchFamily="18" charset="2"/>
              </a:rPr>
              <a:t>1A’| 2A’|…| nA’| I</a:t>
            </a:r>
          </a:p>
          <a:p>
            <a:pPr marL="457200" indent="-457200">
              <a:spcBef>
                <a:spcPct val="50000"/>
              </a:spcBef>
              <a:buFont typeface="Symbol" pitchFamily="18" charset="2"/>
              <a:buNone/>
            </a:pPr>
            <a:r>
              <a:rPr lang="en-US" sz="1800">
                <a:cs typeface="Times New Roman" pitchFamily="18" charset="0"/>
                <a:sym typeface="Symbol" pitchFamily="18" charset="2"/>
              </a:rPr>
              <a:t>		A’</a:t>
            </a:r>
            <a:r>
              <a:rPr lang="en-US" sz="1800">
                <a:cs typeface="Times New Roman" pitchFamily="18" charset="0"/>
                <a:sym typeface="Wingdings" pitchFamily="2" charset="2"/>
              </a:rPr>
              <a:t> α</a:t>
            </a:r>
            <a:r>
              <a:rPr lang="en-US" sz="1800">
                <a:cs typeface="Times New Roman" pitchFamily="18" charset="0"/>
                <a:sym typeface="Symbol" pitchFamily="18" charset="2"/>
              </a:rPr>
              <a:t>1A’|</a:t>
            </a:r>
            <a:r>
              <a:rPr lang="en-US" sz="1800">
                <a:cs typeface="Times New Roman" pitchFamily="18" charset="0"/>
                <a:sym typeface="Wingdings" pitchFamily="2" charset="2"/>
              </a:rPr>
              <a:t>α</a:t>
            </a:r>
            <a:r>
              <a:rPr lang="en-US" sz="1800">
                <a:cs typeface="Times New Roman" pitchFamily="18" charset="0"/>
                <a:sym typeface="Symbol" pitchFamily="18" charset="2"/>
              </a:rPr>
              <a:t>2A’|…| </a:t>
            </a:r>
            <a:r>
              <a:rPr lang="en-US" sz="1800">
                <a:cs typeface="Times New Roman" pitchFamily="18" charset="0"/>
                <a:sym typeface="Wingdings" pitchFamily="2" charset="2"/>
              </a:rPr>
              <a:t>αmA’|</a:t>
            </a:r>
            <a:r>
              <a:rPr lang="en-US" sz="1800">
                <a:cs typeface="Times New Roman" pitchFamily="18" charset="0"/>
                <a:sym typeface="Symbol" pitchFamily="18" charset="2"/>
              </a:rPr>
              <a:t></a:t>
            </a:r>
            <a:endParaRPr lang="es-MX" sz="1800">
              <a:cs typeface="Times New Roman" pitchFamily="18" charset="0"/>
              <a:sym typeface="Symbol" pitchFamily="18" charset="2"/>
            </a:endParaRPr>
          </a:p>
          <a:p>
            <a:pPr marL="457200" indent="-457200">
              <a:spcBef>
                <a:spcPct val="50000"/>
              </a:spcBef>
            </a:pPr>
            <a:r>
              <a:rPr lang="en-US" sz="1800"/>
              <a:t>Eliminación de recursividad indirecta</a:t>
            </a:r>
          </a:p>
          <a:p>
            <a:pPr marL="457200" indent="-457200">
              <a:spcBef>
                <a:spcPct val="50000"/>
              </a:spcBef>
            </a:pPr>
            <a:r>
              <a:rPr lang="en-US" sz="1800"/>
              <a:t>Pasos:</a:t>
            </a:r>
          </a:p>
          <a:p>
            <a:pPr marL="457200" indent="-457200">
              <a:spcBef>
                <a:spcPct val="30000"/>
              </a:spcBef>
              <a:buFontTx/>
              <a:buAutoNum type="arabicPeriod"/>
            </a:pPr>
            <a:r>
              <a:rPr lang="en-US" sz="1800"/>
              <a:t>Ordenar los no terminales según A1.A2,…,An</a:t>
            </a:r>
          </a:p>
          <a:p>
            <a:pPr marL="457200" indent="-457200">
              <a:spcBef>
                <a:spcPct val="30000"/>
              </a:spcBef>
              <a:buFontTx/>
              <a:buAutoNum type="arabicPeriod"/>
            </a:pPr>
            <a:r>
              <a:rPr lang="en-US" sz="1800"/>
              <a:t>Desde I</a:t>
            </a:r>
            <a:r>
              <a:rPr lang="en-US" sz="1800">
                <a:sym typeface="Wingdings" pitchFamily="2" charset="2"/>
              </a:rPr>
              <a:t> 1 hasta n hacer</a:t>
            </a:r>
          </a:p>
          <a:p>
            <a:pPr marL="457200" indent="-457200">
              <a:spcBef>
                <a:spcPct val="30000"/>
              </a:spcBef>
            </a:pPr>
            <a:r>
              <a:rPr lang="en-US" sz="1800"/>
              <a:t>            Desde j</a:t>
            </a:r>
            <a:r>
              <a:rPr lang="en-US" sz="1800">
                <a:sym typeface="Wingdings" pitchFamily="2" charset="2"/>
              </a:rPr>
              <a:t>1 hasta I-1 hacer</a:t>
            </a:r>
          </a:p>
          <a:p>
            <a:pPr marL="457200" indent="-457200">
              <a:spcBef>
                <a:spcPct val="30000"/>
              </a:spcBef>
            </a:pPr>
            <a:r>
              <a:rPr lang="en-US" sz="1800">
                <a:sym typeface="Wingdings" pitchFamily="2" charset="2"/>
              </a:rPr>
              <a:t>                Sustituir cada AiAj</a:t>
            </a:r>
            <a:r>
              <a:rPr lang="en-US" sz="1800">
                <a:sym typeface="Symbol" pitchFamily="18" charset="2"/>
              </a:rPr>
              <a:t> por Ai</a:t>
            </a:r>
            <a:r>
              <a:rPr lang="en-US" sz="1800">
                <a:sym typeface="Wingdings" pitchFamily="2" charset="2"/>
              </a:rPr>
              <a:t></a:t>
            </a:r>
            <a:r>
              <a:rPr lang="en-US" sz="1800">
                <a:sym typeface="Symbol" pitchFamily="18" charset="2"/>
              </a:rPr>
              <a:t>1 | 2|…| k</a:t>
            </a:r>
          </a:p>
          <a:p>
            <a:pPr marL="457200" indent="-457200">
              <a:spcBef>
                <a:spcPct val="30000"/>
              </a:spcBef>
            </a:pPr>
            <a:r>
              <a:rPr lang="en-US" sz="1800">
                <a:sym typeface="Symbol" pitchFamily="18" charset="2"/>
              </a:rPr>
              <a:t>	        donde Aj </a:t>
            </a:r>
            <a:r>
              <a:rPr lang="en-US" sz="1800">
                <a:sym typeface="Wingdings" pitchFamily="2" charset="2"/>
              </a:rPr>
              <a:t> </a:t>
            </a:r>
            <a:r>
              <a:rPr lang="en-US" sz="1800">
                <a:sym typeface="Symbol" pitchFamily="18" charset="2"/>
              </a:rPr>
              <a:t>1 | 2 | … | k son las producciones actuales de Aj</a:t>
            </a:r>
          </a:p>
          <a:p>
            <a:pPr marL="457200" indent="-457200">
              <a:spcBef>
                <a:spcPct val="30000"/>
              </a:spcBef>
            </a:pPr>
            <a:r>
              <a:rPr lang="en-US" sz="1800">
                <a:sym typeface="Symbol" pitchFamily="18" charset="2"/>
              </a:rPr>
              <a:t>	    Eliminar la recursividad izquierda directa de la producción de Ai</a:t>
            </a:r>
          </a:p>
          <a:p>
            <a:pPr marL="457200" indent="-457200">
              <a:spcBef>
                <a:spcPct val="30000"/>
              </a:spcBef>
            </a:pPr>
            <a:r>
              <a:rPr lang="en-US" sz="1800">
                <a:sym typeface="Symbol" pitchFamily="18" charset="2"/>
              </a:rPr>
              <a:t>	  Fin_para</a:t>
            </a:r>
          </a:p>
          <a:p>
            <a:pPr marL="457200" indent="-457200">
              <a:spcBef>
                <a:spcPct val="30000"/>
              </a:spcBef>
            </a:pPr>
            <a:r>
              <a:rPr lang="en-US" sz="1800">
                <a:sym typeface="Symbol" pitchFamily="18" charset="2"/>
              </a:rPr>
              <a:t>      Fin_para</a:t>
            </a:r>
            <a:endParaRPr lang="es-MX" sz="1800">
              <a:sym typeface="Symbol" pitchFamily="18" charset="2"/>
            </a:endParaRPr>
          </a:p>
        </p:txBody>
      </p:sp>
      <p:sp>
        <p:nvSpPr>
          <p:cNvPr id="4" name="3 Marcador de fecha"/>
          <p:cNvSpPr>
            <a:spLocks noGrp="1"/>
          </p:cNvSpPr>
          <p:nvPr>
            <p:ph type="dt" sz="half" idx="14"/>
          </p:nvPr>
        </p:nvSpPr>
        <p:spPr/>
        <p:txBody>
          <a:bodyPr/>
          <a:lstStyle/>
          <a:p>
            <a:fld id="{00C4D6A7-64A6-4588-ABAC-D7598EAF5F91}"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45</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2438400" y="381000"/>
            <a:ext cx="4281488" cy="457200"/>
          </a:xfrm>
          <a:prstGeom prst="rect">
            <a:avLst/>
          </a:prstGeom>
          <a:noFill/>
          <a:ln w="9525">
            <a:noFill/>
            <a:miter lim="800000"/>
            <a:headEnd/>
            <a:tailEnd/>
          </a:ln>
        </p:spPr>
        <p:txBody>
          <a:bodyPr wrap="none">
            <a:spAutoFit/>
          </a:bodyPr>
          <a:lstStyle/>
          <a:p>
            <a:r>
              <a:rPr lang="en-US" sz="2400" b="1"/>
              <a:t>Análisis Sintáctico Descendente</a:t>
            </a:r>
            <a:endParaRPr lang="es-ES" sz="2400" b="1"/>
          </a:p>
        </p:txBody>
      </p:sp>
      <p:sp>
        <p:nvSpPr>
          <p:cNvPr id="48131" name="Text Box 5"/>
          <p:cNvSpPr txBox="1">
            <a:spLocks noChangeArrowheads="1"/>
          </p:cNvSpPr>
          <p:nvPr/>
        </p:nvSpPr>
        <p:spPr bwMode="auto">
          <a:xfrm>
            <a:off x="609600" y="1219200"/>
            <a:ext cx="8305800" cy="5321300"/>
          </a:xfrm>
          <a:prstGeom prst="rect">
            <a:avLst/>
          </a:prstGeom>
          <a:noFill/>
          <a:ln w="9525">
            <a:noFill/>
            <a:miter lim="800000"/>
            <a:headEnd/>
            <a:tailEnd/>
          </a:ln>
        </p:spPr>
        <p:txBody>
          <a:bodyPr>
            <a:spAutoFit/>
          </a:bodyPr>
          <a:lstStyle/>
          <a:p>
            <a:pPr>
              <a:spcBef>
                <a:spcPct val="10000"/>
              </a:spcBef>
            </a:pPr>
            <a:r>
              <a:rPr lang="en-US" sz="1800" b="1"/>
              <a:t>Algoritmo de ejecución del Analizador Descendente Dirigido por Tabla:</a:t>
            </a:r>
          </a:p>
          <a:p>
            <a:pPr>
              <a:spcBef>
                <a:spcPct val="10000"/>
              </a:spcBef>
            </a:pPr>
            <a:r>
              <a:rPr lang="en-US" sz="1400" u="sng"/>
              <a:t>Entrada:</a:t>
            </a:r>
            <a:r>
              <a:rPr lang="en-US" sz="1400"/>
              <a:t> cadena de elementos léxicos devueltos por el A.L.</a:t>
            </a:r>
          </a:p>
          <a:p>
            <a:pPr>
              <a:spcBef>
                <a:spcPct val="10000"/>
              </a:spcBef>
            </a:pPr>
            <a:r>
              <a:rPr lang="en-US" sz="1400" u="sng"/>
              <a:t>Salida</a:t>
            </a:r>
            <a:r>
              <a:rPr lang="en-US" sz="1400"/>
              <a:t>: producciones que construyen su árbol de análisis sintáctico</a:t>
            </a:r>
          </a:p>
          <a:p>
            <a:pPr>
              <a:spcBef>
                <a:spcPct val="10000"/>
              </a:spcBef>
            </a:pPr>
            <a:r>
              <a:rPr lang="en-US" sz="1400" b="1"/>
              <a:t>Pasos:</a:t>
            </a:r>
          </a:p>
          <a:p>
            <a:r>
              <a:rPr lang="en-US" sz="1400"/>
              <a:t>  push($)</a:t>
            </a:r>
          </a:p>
          <a:p>
            <a:r>
              <a:rPr lang="en-US" sz="1400"/>
              <a:t>  push(S)</a:t>
            </a:r>
          </a:p>
          <a:p>
            <a:r>
              <a:rPr lang="en-US" sz="1400"/>
              <a:t>  Repetir</a:t>
            </a:r>
          </a:p>
          <a:p>
            <a:r>
              <a:rPr lang="en-US" sz="1400"/>
              <a:t>     Sea A el símbolo en el tope de la pila</a:t>
            </a:r>
          </a:p>
          <a:p>
            <a:r>
              <a:rPr lang="en-US" sz="1400"/>
              <a:t>     Sea a símbolo de preanálisis</a:t>
            </a:r>
          </a:p>
          <a:p>
            <a:r>
              <a:rPr lang="en-US" sz="1400"/>
              <a:t>     Si A es un terminal o $ entonces</a:t>
            </a:r>
          </a:p>
          <a:p>
            <a:r>
              <a:rPr lang="en-US" sz="1400"/>
              <a:t>        Si A = a entonces</a:t>
            </a:r>
          </a:p>
          <a:p>
            <a:r>
              <a:rPr lang="en-US" sz="1400"/>
              <a:t>           pop(A)</a:t>
            </a:r>
          </a:p>
          <a:p>
            <a:r>
              <a:rPr lang="en-US" sz="1400"/>
              <a:t>           a:= analex()</a:t>
            </a:r>
          </a:p>
          <a:p>
            <a:r>
              <a:rPr lang="en-US" sz="1400"/>
              <a:t>       sino</a:t>
            </a:r>
          </a:p>
          <a:p>
            <a:r>
              <a:rPr lang="en-US" sz="1400"/>
              <a:t>          Error sintáctico (encontrado lexema, esperaba A)</a:t>
            </a:r>
          </a:p>
          <a:p>
            <a:r>
              <a:rPr lang="en-US" sz="1400"/>
              <a:t>       finsi</a:t>
            </a:r>
          </a:p>
          <a:p>
            <a:r>
              <a:rPr lang="en-US" sz="1400"/>
              <a:t>    sino /* Es un no terminal */</a:t>
            </a:r>
          </a:p>
          <a:p>
            <a:r>
              <a:rPr lang="en-US" sz="1400"/>
              <a:t>      Si Tabla[A,a]=A</a:t>
            </a:r>
            <a:r>
              <a:rPr lang="en-US" sz="1400">
                <a:sym typeface="Wingdings" pitchFamily="2" charset="2"/>
              </a:rPr>
              <a:t></a:t>
            </a:r>
            <a:r>
              <a:rPr lang="en-US" sz="1400">
                <a:sym typeface="Symbol" pitchFamily="18" charset="2"/>
              </a:rPr>
              <a:t>12…k entonces</a:t>
            </a:r>
          </a:p>
          <a:p>
            <a:r>
              <a:rPr lang="en-US" sz="1400">
                <a:sym typeface="Symbol" pitchFamily="18" charset="2"/>
              </a:rPr>
              <a:t>        pop(A)</a:t>
            </a:r>
          </a:p>
          <a:p>
            <a:r>
              <a:rPr lang="en-US" sz="1400">
                <a:sym typeface="Symbol" pitchFamily="18" charset="2"/>
              </a:rPr>
              <a:t>        Desde I:=k hasta 1 hacer push(I) findesde</a:t>
            </a:r>
          </a:p>
          <a:p>
            <a:r>
              <a:rPr lang="en-US" sz="1400">
                <a:sym typeface="Symbol" pitchFamily="18" charset="2"/>
              </a:rPr>
              <a:t>      sino</a:t>
            </a:r>
          </a:p>
          <a:p>
            <a:r>
              <a:rPr lang="en-US" sz="1400">
                <a:sym typeface="Symbol" pitchFamily="18" charset="2"/>
              </a:rPr>
              <a:t>         Error sintáctico</a:t>
            </a:r>
          </a:p>
          <a:p>
            <a:r>
              <a:rPr lang="en-US" sz="1400">
                <a:sym typeface="Symbol" pitchFamily="18" charset="2"/>
              </a:rPr>
              <a:t>     finsi</a:t>
            </a:r>
          </a:p>
          <a:p>
            <a:r>
              <a:rPr lang="en-US" sz="1400">
                <a:sym typeface="Symbol" pitchFamily="18" charset="2"/>
              </a:rPr>
              <a:t>  Hasta A=$ /* La pila esta vacía */</a:t>
            </a:r>
            <a:endParaRPr lang="es-MX" sz="1400">
              <a:sym typeface="Symbol" pitchFamily="18" charset="2"/>
            </a:endParaRPr>
          </a:p>
        </p:txBody>
      </p:sp>
      <p:sp>
        <p:nvSpPr>
          <p:cNvPr id="4" name="3 Marcador de fecha"/>
          <p:cNvSpPr>
            <a:spLocks noGrp="1"/>
          </p:cNvSpPr>
          <p:nvPr>
            <p:ph type="dt" sz="half" idx="14"/>
          </p:nvPr>
        </p:nvSpPr>
        <p:spPr/>
        <p:txBody>
          <a:bodyPr/>
          <a:lstStyle/>
          <a:p>
            <a:fld id="{DBC5B1B6-388F-425C-8264-31A64E8AF50D}"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46</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2438400" y="457200"/>
            <a:ext cx="4391025" cy="457200"/>
          </a:xfrm>
          <a:prstGeom prst="rect">
            <a:avLst/>
          </a:prstGeom>
          <a:noFill/>
          <a:ln w="9525">
            <a:noFill/>
            <a:miter lim="800000"/>
            <a:headEnd/>
            <a:tailEnd/>
          </a:ln>
        </p:spPr>
        <p:txBody>
          <a:bodyPr wrap="none">
            <a:spAutoFit/>
          </a:bodyPr>
          <a:lstStyle/>
          <a:p>
            <a:r>
              <a:rPr lang="en-US" sz="2400" b="1"/>
              <a:t>Traducción dirigida por sintaxis</a:t>
            </a:r>
            <a:endParaRPr lang="es-ES" sz="2400" b="1"/>
          </a:p>
        </p:txBody>
      </p:sp>
      <p:sp>
        <p:nvSpPr>
          <p:cNvPr id="49155" name="Text Box 5"/>
          <p:cNvSpPr txBox="1">
            <a:spLocks noChangeArrowheads="1"/>
          </p:cNvSpPr>
          <p:nvPr/>
        </p:nvSpPr>
        <p:spPr bwMode="auto">
          <a:xfrm>
            <a:off x="990600" y="1371600"/>
            <a:ext cx="7620000" cy="4217988"/>
          </a:xfrm>
          <a:prstGeom prst="rect">
            <a:avLst/>
          </a:prstGeom>
          <a:noFill/>
          <a:ln w="9525">
            <a:noFill/>
            <a:miter lim="800000"/>
            <a:headEnd/>
            <a:tailEnd/>
          </a:ln>
        </p:spPr>
        <p:txBody>
          <a:bodyPr>
            <a:spAutoFit/>
          </a:bodyPr>
          <a:lstStyle/>
          <a:p>
            <a:pPr>
              <a:spcBef>
                <a:spcPct val="50000"/>
              </a:spcBef>
            </a:pPr>
            <a:r>
              <a:rPr lang="en-US" sz="1800"/>
              <a:t>Una definición dirigida por sintaxis es un instrumento que nos permite planear las acciones que queremos que se realicen por el analizador gramatical al cumplimiento de ciertas reglas gramaticales.</a:t>
            </a:r>
          </a:p>
          <a:p>
            <a:pPr>
              <a:spcBef>
                <a:spcPct val="50000"/>
              </a:spcBef>
            </a:pPr>
            <a:r>
              <a:rPr lang="en-US" sz="1800"/>
              <a:t>Ejemplo:</a:t>
            </a:r>
          </a:p>
          <a:p>
            <a:pPr>
              <a:spcBef>
                <a:spcPct val="50000"/>
              </a:spcBef>
            </a:pPr>
            <a:r>
              <a:rPr lang="en-US" sz="1800"/>
              <a:t>E’ </a:t>
            </a:r>
            <a:r>
              <a:rPr lang="en-US" sz="1800">
                <a:sym typeface="Wingdings" pitchFamily="2" charset="2"/>
              </a:rPr>
              <a:t> E 		escribe(E.s)</a:t>
            </a:r>
          </a:p>
          <a:p>
            <a:pPr>
              <a:spcBef>
                <a:spcPct val="50000"/>
              </a:spcBef>
            </a:pPr>
            <a:r>
              <a:rPr lang="en-US" sz="1800">
                <a:sym typeface="Wingdings" pitchFamily="2" charset="2"/>
              </a:rPr>
              <a:t>E  E opsr T	E.s = concatena (E.s, T.s, opsr.o)</a:t>
            </a:r>
          </a:p>
          <a:p>
            <a:pPr>
              <a:spcBef>
                <a:spcPct val="50000"/>
              </a:spcBef>
            </a:pPr>
            <a:r>
              <a:rPr lang="en-US" sz="1800">
                <a:sym typeface="Wingdings" pitchFamily="2" charset="2"/>
              </a:rPr>
              <a:t>E  T		E.s = T.s</a:t>
            </a:r>
          </a:p>
          <a:p>
            <a:pPr>
              <a:spcBef>
                <a:spcPct val="50000"/>
              </a:spcBef>
            </a:pPr>
            <a:r>
              <a:rPr lang="en-US" sz="1800">
                <a:sym typeface="Wingdings" pitchFamily="2" charset="2"/>
              </a:rPr>
              <a:t>T  T opmd F	T.s = concatena (T.s, F.s, opmd.o)</a:t>
            </a:r>
          </a:p>
          <a:p>
            <a:pPr>
              <a:spcBef>
                <a:spcPct val="50000"/>
              </a:spcBef>
            </a:pPr>
            <a:r>
              <a:rPr lang="en-US" sz="1800">
                <a:sym typeface="Wingdings" pitchFamily="2" charset="2"/>
              </a:rPr>
              <a:t>T  F		T.s = F.s</a:t>
            </a:r>
          </a:p>
          <a:p>
            <a:pPr>
              <a:spcBef>
                <a:spcPct val="50000"/>
              </a:spcBef>
            </a:pPr>
            <a:r>
              <a:rPr lang="en-US" sz="1800">
                <a:sym typeface="Wingdings" pitchFamily="2" charset="2"/>
              </a:rPr>
              <a:t>F  (E)		F.s = E.s</a:t>
            </a:r>
          </a:p>
          <a:p>
            <a:pPr>
              <a:spcBef>
                <a:spcPct val="50000"/>
              </a:spcBef>
            </a:pPr>
            <a:r>
              <a:rPr lang="en-US" sz="1800">
                <a:sym typeface="Wingdings" pitchFamily="2" charset="2"/>
              </a:rPr>
              <a:t>F  numero	F.s = numero.s</a:t>
            </a:r>
            <a:endParaRPr lang="es-MX" sz="1800"/>
          </a:p>
        </p:txBody>
      </p:sp>
      <p:sp>
        <p:nvSpPr>
          <p:cNvPr id="4" name="3 Marcador de fecha"/>
          <p:cNvSpPr>
            <a:spLocks noGrp="1"/>
          </p:cNvSpPr>
          <p:nvPr>
            <p:ph type="dt" sz="half" idx="14"/>
          </p:nvPr>
        </p:nvSpPr>
        <p:spPr/>
        <p:txBody>
          <a:bodyPr/>
          <a:lstStyle/>
          <a:p>
            <a:fld id="{ACA5B0B9-0CEB-4033-ADE6-78B5467DA4B5}"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47</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2889250" y="457200"/>
            <a:ext cx="2597150" cy="457200"/>
          </a:xfrm>
          <a:prstGeom prst="rect">
            <a:avLst/>
          </a:prstGeom>
          <a:noFill/>
          <a:ln w="9525">
            <a:noFill/>
            <a:miter lim="800000"/>
            <a:headEnd/>
            <a:tailEnd/>
          </a:ln>
        </p:spPr>
        <p:txBody>
          <a:bodyPr wrap="none">
            <a:spAutoFit/>
          </a:bodyPr>
          <a:lstStyle/>
          <a:p>
            <a:r>
              <a:rPr lang="en-US" sz="2400" b="1"/>
              <a:t>Análisis semántico</a:t>
            </a:r>
            <a:endParaRPr lang="es-ES" sz="2400" b="1"/>
          </a:p>
        </p:txBody>
      </p:sp>
      <p:sp>
        <p:nvSpPr>
          <p:cNvPr id="50179" name="Text Box 5"/>
          <p:cNvSpPr txBox="1">
            <a:spLocks noChangeArrowheads="1"/>
          </p:cNvSpPr>
          <p:nvPr/>
        </p:nvSpPr>
        <p:spPr bwMode="auto">
          <a:xfrm>
            <a:off x="533400" y="2819400"/>
            <a:ext cx="2209800" cy="366713"/>
          </a:xfrm>
          <a:prstGeom prst="rect">
            <a:avLst/>
          </a:prstGeom>
          <a:noFill/>
          <a:ln w="9525">
            <a:noFill/>
            <a:miter lim="800000"/>
            <a:headEnd/>
            <a:tailEnd/>
          </a:ln>
        </p:spPr>
        <p:txBody>
          <a:bodyPr>
            <a:spAutoFit/>
          </a:bodyPr>
          <a:lstStyle/>
          <a:p>
            <a:pPr>
              <a:spcBef>
                <a:spcPct val="50000"/>
              </a:spcBef>
            </a:pPr>
            <a:r>
              <a:rPr lang="en-US" sz="1800"/>
              <a:t>Verificación de Tipos</a:t>
            </a:r>
            <a:endParaRPr lang="es-MX" sz="1800"/>
          </a:p>
        </p:txBody>
      </p:sp>
      <p:graphicFrame>
        <p:nvGraphicFramePr>
          <p:cNvPr id="80978" name="Group 82"/>
          <p:cNvGraphicFramePr>
            <a:graphicFrameLocks noGrp="1"/>
          </p:cNvGraphicFramePr>
          <p:nvPr/>
        </p:nvGraphicFramePr>
        <p:xfrm>
          <a:off x="1828800" y="3581400"/>
          <a:ext cx="1360488" cy="1220788"/>
        </p:xfrm>
        <a:graphic>
          <a:graphicData uri="http://schemas.openxmlformats.org/drawingml/2006/table">
            <a:tbl>
              <a:tblPr/>
              <a:tblGrid>
                <a:gridCol w="273050"/>
                <a:gridCol w="271463"/>
                <a:gridCol w="273050"/>
                <a:gridCol w="249237"/>
                <a:gridCol w="293688"/>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1</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3</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4</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1</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1</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3</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12" name="Text Box 77"/>
          <p:cNvSpPr txBox="1">
            <a:spLocks noChangeArrowheads="1"/>
          </p:cNvSpPr>
          <p:nvPr/>
        </p:nvSpPr>
        <p:spPr bwMode="auto">
          <a:xfrm>
            <a:off x="1752600" y="3276600"/>
            <a:ext cx="1546225" cy="304800"/>
          </a:xfrm>
          <a:prstGeom prst="rect">
            <a:avLst/>
          </a:prstGeom>
          <a:noFill/>
          <a:ln w="9525">
            <a:noFill/>
            <a:miter lim="800000"/>
            <a:headEnd/>
            <a:tailEnd/>
          </a:ln>
        </p:spPr>
        <p:txBody>
          <a:bodyPr wrap="none">
            <a:spAutoFit/>
          </a:bodyPr>
          <a:lstStyle/>
          <a:p>
            <a:r>
              <a:rPr lang="en-US" sz="1400"/>
              <a:t>Multiplicar/Dividir</a:t>
            </a:r>
            <a:endParaRPr lang="es-MX" sz="1400"/>
          </a:p>
        </p:txBody>
      </p:sp>
      <p:sp>
        <p:nvSpPr>
          <p:cNvPr id="50213" name="Text Box 79"/>
          <p:cNvSpPr txBox="1">
            <a:spLocks noChangeArrowheads="1"/>
          </p:cNvSpPr>
          <p:nvPr/>
        </p:nvSpPr>
        <p:spPr bwMode="auto">
          <a:xfrm>
            <a:off x="685800" y="3810000"/>
            <a:ext cx="879475" cy="639763"/>
          </a:xfrm>
          <a:prstGeom prst="rect">
            <a:avLst/>
          </a:prstGeom>
          <a:noFill/>
          <a:ln w="9525">
            <a:noFill/>
            <a:miter lim="800000"/>
            <a:headEnd/>
            <a:tailEnd/>
          </a:ln>
        </p:spPr>
        <p:txBody>
          <a:bodyPr wrap="none">
            <a:spAutoFit/>
          </a:bodyPr>
          <a:lstStyle/>
          <a:p>
            <a:pPr marL="176213" indent="-176213">
              <a:buFontTx/>
              <a:buAutoNum type="arabicPlain"/>
            </a:pPr>
            <a:r>
              <a:rPr lang="en-US" sz="1200"/>
              <a:t>Entero</a:t>
            </a:r>
          </a:p>
          <a:p>
            <a:pPr marL="176213" indent="-176213">
              <a:buFontTx/>
              <a:buAutoNum type="arabicPlain"/>
            </a:pPr>
            <a:r>
              <a:rPr lang="en-US" sz="1200"/>
              <a:t>Real</a:t>
            </a:r>
          </a:p>
          <a:p>
            <a:pPr marL="176213" indent="-176213">
              <a:buFontTx/>
              <a:buAutoNum type="arabicPlain"/>
            </a:pPr>
            <a:r>
              <a:rPr lang="en-US" sz="1200"/>
              <a:t>Caracter</a:t>
            </a:r>
            <a:endParaRPr lang="es-MX" sz="1200"/>
          </a:p>
        </p:txBody>
      </p:sp>
      <p:sp>
        <p:nvSpPr>
          <p:cNvPr id="50214" name="Text Box 83"/>
          <p:cNvSpPr txBox="1">
            <a:spLocks noChangeArrowheads="1"/>
          </p:cNvSpPr>
          <p:nvPr/>
        </p:nvSpPr>
        <p:spPr bwMode="auto">
          <a:xfrm>
            <a:off x="4724400" y="1309688"/>
            <a:ext cx="2819400" cy="366712"/>
          </a:xfrm>
          <a:prstGeom prst="rect">
            <a:avLst/>
          </a:prstGeom>
          <a:noFill/>
          <a:ln w="9525">
            <a:noFill/>
            <a:miter lim="800000"/>
            <a:headEnd/>
            <a:tailEnd/>
          </a:ln>
        </p:spPr>
        <p:txBody>
          <a:bodyPr>
            <a:spAutoFit/>
          </a:bodyPr>
          <a:lstStyle/>
          <a:p>
            <a:pPr>
              <a:spcBef>
                <a:spcPct val="50000"/>
              </a:spcBef>
            </a:pPr>
            <a:r>
              <a:rPr lang="en-US" sz="1800"/>
              <a:t>Declaración de Funciones</a:t>
            </a:r>
            <a:endParaRPr lang="es-MX" sz="1800"/>
          </a:p>
        </p:txBody>
      </p:sp>
      <p:graphicFrame>
        <p:nvGraphicFramePr>
          <p:cNvPr id="81103" name="Group 207"/>
          <p:cNvGraphicFramePr>
            <a:graphicFrameLocks noGrp="1"/>
          </p:cNvGraphicFramePr>
          <p:nvPr/>
        </p:nvGraphicFramePr>
        <p:xfrm>
          <a:off x="3886200" y="2133600"/>
          <a:ext cx="1600200" cy="1525588"/>
        </p:xfrm>
        <a:graphic>
          <a:graphicData uri="http://schemas.openxmlformats.org/drawingml/2006/table">
            <a:tbl>
              <a:tblPr/>
              <a:tblGrid>
                <a:gridCol w="304800"/>
                <a:gridCol w="762000"/>
                <a:gridCol w="260350"/>
                <a:gridCol w="27305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b</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3</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x</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Fun+2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Fun+1</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105" name="Group 209"/>
          <p:cNvGraphicFramePr>
            <a:graphicFrameLocks noGrp="1"/>
          </p:cNvGraphicFramePr>
          <p:nvPr/>
        </p:nvGraphicFramePr>
        <p:xfrm>
          <a:off x="6477000" y="2133600"/>
          <a:ext cx="817563" cy="1220788"/>
        </p:xfrm>
        <a:graphic>
          <a:graphicData uri="http://schemas.openxmlformats.org/drawingml/2006/table">
            <a:tbl>
              <a:tblPr/>
              <a:tblGrid>
                <a:gridCol w="273050"/>
                <a:gridCol w="271463"/>
                <a:gridCol w="27305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0</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b</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0</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w</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106" name="Group 210"/>
          <p:cNvGraphicFramePr>
            <a:graphicFrameLocks noGrp="1"/>
          </p:cNvGraphicFramePr>
          <p:nvPr/>
        </p:nvGraphicFramePr>
        <p:xfrm>
          <a:off x="6477000" y="3886200"/>
          <a:ext cx="817563" cy="1220788"/>
        </p:xfrm>
        <a:graphic>
          <a:graphicData uri="http://schemas.openxmlformats.org/drawingml/2006/table">
            <a:tbl>
              <a:tblPr/>
              <a:tblGrid>
                <a:gridCol w="273050"/>
                <a:gridCol w="271463"/>
                <a:gridCol w="27305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b</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1</a:t>
                      </a: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1" name="Text Box 203"/>
          <p:cNvSpPr txBox="1">
            <a:spLocks noChangeArrowheads="1"/>
          </p:cNvSpPr>
          <p:nvPr/>
        </p:nvSpPr>
        <p:spPr bwMode="auto">
          <a:xfrm>
            <a:off x="3657600" y="1600200"/>
            <a:ext cx="711200" cy="274638"/>
          </a:xfrm>
          <a:prstGeom prst="rect">
            <a:avLst/>
          </a:prstGeom>
          <a:noFill/>
          <a:ln w="9525">
            <a:noFill/>
            <a:miter lim="800000"/>
            <a:headEnd/>
            <a:tailEnd/>
          </a:ln>
        </p:spPr>
        <p:txBody>
          <a:bodyPr wrap="none">
            <a:spAutoFit/>
          </a:bodyPr>
          <a:lstStyle/>
          <a:p>
            <a:r>
              <a:rPr lang="en-US" sz="1200"/>
              <a:t>Variable</a:t>
            </a:r>
            <a:endParaRPr lang="es-MX" sz="1200"/>
          </a:p>
        </p:txBody>
      </p:sp>
      <p:sp>
        <p:nvSpPr>
          <p:cNvPr id="50292" name="Text Box 204"/>
          <p:cNvSpPr txBox="1">
            <a:spLocks noChangeArrowheads="1"/>
          </p:cNvSpPr>
          <p:nvPr/>
        </p:nvSpPr>
        <p:spPr bwMode="auto">
          <a:xfrm>
            <a:off x="4343400" y="1752600"/>
            <a:ext cx="473075" cy="274638"/>
          </a:xfrm>
          <a:prstGeom prst="rect">
            <a:avLst/>
          </a:prstGeom>
          <a:noFill/>
          <a:ln w="9525">
            <a:noFill/>
            <a:miter lim="800000"/>
            <a:headEnd/>
            <a:tailEnd/>
          </a:ln>
        </p:spPr>
        <p:txBody>
          <a:bodyPr wrap="none">
            <a:spAutoFit/>
          </a:bodyPr>
          <a:lstStyle/>
          <a:p>
            <a:r>
              <a:rPr lang="en-US" sz="1200"/>
              <a:t>Tipo</a:t>
            </a:r>
            <a:endParaRPr lang="es-MX" sz="1200"/>
          </a:p>
        </p:txBody>
      </p:sp>
      <p:sp>
        <p:nvSpPr>
          <p:cNvPr id="50293" name="Text Box 205"/>
          <p:cNvSpPr txBox="1">
            <a:spLocks noChangeArrowheads="1"/>
          </p:cNvSpPr>
          <p:nvPr/>
        </p:nvSpPr>
        <p:spPr bwMode="auto">
          <a:xfrm>
            <a:off x="3810000" y="3886200"/>
            <a:ext cx="938213" cy="274638"/>
          </a:xfrm>
          <a:prstGeom prst="rect">
            <a:avLst/>
          </a:prstGeom>
          <a:noFill/>
          <a:ln w="9525">
            <a:noFill/>
            <a:miter lim="800000"/>
            <a:headEnd/>
            <a:tailEnd/>
          </a:ln>
        </p:spPr>
        <p:txBody>
          <a:bodyPr wrap="none">
            <a:spAutoFit/>
          </a:bodyPr>
          <a:lstStyle/>
          <a:p>
            <a:r>
              <a:rPr lang="en-US" sz="1200"/>
              <a:t>Argumentos</a:t>
            </a:r>
            <a:endParaRPr lang="es-MX" sz="1200"/>
          </a:p>
        </p:txBody>
      </p:sp>
      <p:sp>
        <p:nvSpPr>
          <p:cNvPr id="50294" name="Text Box 208"/>
          <p:cNvSpPr txBox="1">
            <a:spLocks noChangeArrowheads="1"/>
          </p:cNvSpPr>
          <p:nvPr/>
        </p:nvSpPr>
        <p:spPr bwMode="auto">
          <a:xfrm>
            <a:off x="4876800" y="3962400"/>
            <a:ext cx="836613" cy="274638"/>
          </a:xfrm>
          <a:prstGeom prst="rect">
            <a:avLst/>
          </a:prstGeom>
          <a:noFill/>
          <a:ln w="9525">
            <a:noFill/>
            <a:miter lim="800000"/>
            <a:headEnd/>
            <a:tailEnd/>
          </a:ln>
        </p:spPr>
        <p:txBody>
          <a:bodyPr wrap="none">
            <a:spAutoFit/>
          </a:bodyPr>
          <a:lstStyle/>
          <a:p>
            <a:r>
              <a:rPr lang="en-US" sz="1200"/>
              <a:t>Apuntador</a:t>
            </a:r>
            <a:endParaRPr lang="es-MX" sz="1200"/>
          </a:p>
        </p:txBody>
      </p:sp>
      <p:sp>
        <p:nvSpPr>
          <p:cNvPr id="50295" name="Line 211"/>
          <p:cNvSpPr>
            <a:spLocks noChangeShapeType="1"/>
          </p:cNvSpPr>
          <p:nvPr/>
        </p:nvSpPr>
        <p:spPr bwMode="auto">
          <a:xfrm>
            <a:off x="3962400" y="1828800"/>
            <a:ext cx="76200" cy="381000"/>
          </a:xfrm>
          <a:prstGeom prst="line">
            <a:avLst/>
          </a:prstGeom>
          <a:noFill/>
          <a:ln w="9525">
            <a:solidFill>
              <a:schemeClr val="tx1"/>
            </a:solidFill>
            <a:round/>
            <a:headEnd/>
            <a:tailEnd type="triangle" w="med" len="med"/>
          </a:ln>
        </p:spPr>
        <p:txBody>
          <a:bodyPr wrap="none"/>
          <a:lstStyle/>
          <a:p>
            <a:endParaRPr lang="es-ES"/>
          </a:p>
        </p:txBody>
      </p:sp>
      <p:sp>
        <p:nvSpPr>
          <p:cNvPr id="50296" name="Line 213"/>
          <p:cNvSpPr>
            <a:spLocks noChangeShapeType="1"/>
          </p:cNvSpPr>
          <p:nvPr/>
        </p:nvSpPr>
        <p:spPr bwMode="auto">
          <a:xfrm flipH="1">
            <a:off x="4419600" y="1905000"/>
            <a:ext cx="152400" cy="457200"/>
          </a:xfrm>
          <a:prstGeom prst="line">
            <a:avLst/>
          </a:prstGeom>
          <a:noFill/>
          <a:ln w="9525">
            <a:solidFill>
              <a:schemeClr val="tx1"/>
            </a:solidFill>
            <a:round/>
            <a:headEnd/>
            <a:tailEnd type="triangle" w="med" len="med"/>
          </a:ln>
        </p:spPr>
        <p:txBody>
          <a:bodyPr wrap="none"/>
          <a:lstStyle/>
          <a:p>
            <a:endParaRPr lang="es-ES"/>
          </a:p>
        </p:txBody>
      </p:sp>
      <p:sp>
        <p:nvSpPr>
          <p:cNvPr id="50297" name="Line 214"/>
          <p:cNvSpPr>
            <a:spLocks noChangeShapeType="1"/>
          </p:cNvSpPr>
          <p:nvPr/>
        </p:nvSpPr>
        <p:spPr bwMode="auto">
          <a:xfrm flipV="1">
            <a:off x="4343400" y="3581400"/>
            <a:ext cx="381000" cy="304800"/>
          </a:xfrm>
          <a:prstGeom prst="line">
            <a:avLst/>
          </a:prstGeom>
          <a:noFill/>
          <a:ln w="9525">
            <a:solidFill>
              <a:schemeClr val="tx1"/>
            </a:solidFill>
            <a:round/>
            <a:headEnd/>
            <a:tailEnd type="triangle" w="med" len="med"/>
          </a:ln>
        </p:spPr>
        <p:txBody>
          <a:bodyPr wrap="none"/>
          <a:lstStyle/>
          <a:p>
            <a:endParaRPr lang="es-ES"/>
          </a:p>
        </p:txBody>
      </p:sp>
      <p:sp>
        <p:nvSpPr>
          <p:cNvPr id="50298" name="Line 215"/>
          <p:cNvSpPr>
            <a:spLocks noChangeShapeType="1"/>
          </p:cNvSpPr>
          <p:nvPr/>
        </p:nvSpPr>
        <p:spPr bwMode="auto">
          <a:xfrm flipV="1">
            <a:off x="5257800" y="2286000"/>
            <a:ext cx="1219200" cy="914400"/>
          </a:xfrm>
          <a:prstGeom prst="line">
            <a:avLst/>
          </a:prstGeom>
          <a:noFill/>
          <a:ln w="9525">
            <a:solidFill>
              <a:schemeClr val="tx1"/>
            </a:solidFill>
            <a:round/>
            <a:headEnd/>
            <a:tailEnd type="triangle" w="med" len="med"/>
          </a:ln>
        </p:spPr>
        <p:txBody>
          <a:bodyPr wrap="none"/>
          <a:lstStyle/>
          <a:p>
            <a:endParaRPr lang="es-ES"/>
          </a:p>
        </p:txBody>
      </p:sp>
      <p:sp>
        <p:nvSpPr>
          <p:cNvPr id="50299" name="Line 216"/>
          <p:cNvSpPr>
            <a:spLocks noChangeShapeType="1"/>
          </p:cNvSpPr>
          <p:nvPr/>
        </p:nvSpPr>
        <p:spPr bwMode="auto">
          <a:xfrm>
            <a:off x="5410200" y="3505200"/>
            <a:ext cx="1066800" cy="533400"/>
          </a:xfrm>
          <a:prstGeom prst="line">
            <a:avLst/>
          </a:prstGeom>
          <a:noFill/>
          <a:ln w="9525">
            <a:solidFill>
              <a:schemeClr val="tx1"/>
            </a:solidFill>
            <a:round/>
            <a:headEnd/>
            <a:tailEnd type="triangle" w="med" len="med"/>
          </a:ln>
        </p:spPr>
        <p:txBody>
          <a:bodyPr wrap="none"/>
          <a:lstStyle/>
          <a:p>
            <a:endParaRPr lang="es-ES"/>
          </a:p>
        </p:txBody>
      </p:sp>
      <p:sp>
        <p:nvSpPr>
          <p:cNvPr id="50300" name="Line 217"/>
          <p:cNvSpPr>
            <a:spLocks noChangeShapeType="1"/>
          </p:cNvSpPr>
          <p:nvPr/>
        </p:nvSpPr>
        <p:spPr bwMode="auto">
          <a:xfrm flipV="1">
            <a:off x="7315200" y="2514600"/>
            <a:ext cx="609600" cy="2438400"/>
          </a:xfrm>
          <a:prstGeom prst="line">
            <a:avLst/>
          </a:prstGeom>
          <a:noFill/>
          <a:ln w="9525">
            <a:solidFill>
              <a:schemeClr val="tx1"/>
            </a:solidFill>
            <a:round/>
            <a:headEnd/>
            <a:tailEnd type="triangle" w="med" len="med"/>
          </a:ln>
        </p:spPr>
        <p:txBody>
          <a:bodyPr wrap="none"/>
          <a:lstStyle/>
          <a:p>
            <a:endParaRPr lang="es-ES"/>
          </a:p>
        </p:txBody>
      </p:sp>
      <p:sp>
        <p:nvSpPr>
          <p:cNvPr id="50301" name="Line 218"/>
          <p:cNvSpPr>
            <a:spLocks noChangeShapeType="1"/>
          </p:cNvSpPr>
          <p:nvPr/>
        </p:nvSpPr>
        <p:spPr bwMode="auto">
          <a:xfrm flipV="1">
            <a:off x="7239000" y="2514600"/>
            <a:ext cx="685800" cy="685800"/>
          </a:xfrm>
          <a:prstGeom prst="line">
            <a:avLst/>
          </a:prstGeom>
          <a:noFill/>
          <a:ln w="9525">
            <a:solidFill>
              <a:schemeClr val="tx1"/>
            </a:solidFill>
            <a:round/>
            <a:headEnd/>
            <a:tailEnd type="triangle" w="med" len="med"/>
          </a:ln>
        </p:spPr>
        <p:txBody>
          <a:bodyPr wrap="none"/>
          <a:lstStyle/>
          <a:p>
            <a:endParaRPr lang="es-ES"/>
          </a:p>
        </p:txBody>
      </p:sp>
      <p:cxnSp>
        <p:nvCxnSpPr>
          <p:cNvPr id="50302" name="AutoShape 219"/>
          <p:cNvCxnSpPr>
            <a:cxnSpLocks noChangeShapeType="1"/>
            <a:stCxn id="50301" idx="1"/>
          </p:cNvCxnSpPr>
          <p:nvPr/>
        </p:nvCxnSpPr>
        <p:spPr bwMode="auto">
          <a:xfrm rot="5400000" flipH="1">
            <a:off x="6400007" y="991393"/>
            <a:ext cx="457200" cy="2589213"/>
          </a:xfrm>
          <a:prstGeom prst="curvedConnector2">
            <a:avLst/>
          </a:prstGeom>
          <a:noFill/>
          <a:ln w="9525">
            <a:solidFill>
              <a:schemeClr val="tx1"/>
            </a:solidFill>
            <a:round/>
            <a:headEnd/>
            <a:tailEnd type="triangle" w="med" len="med"/>
          </a:ln>
        </p:spPr>
      </p:cxnSp>
      <p:sp>
        <p:nvSpPr>
          <p:cNvPr id="23" name="22 Marcador de fecha"/>
          <p:cNvSpPr>
            <a:spLocks noGrp="1"/>
          </p:cNvSpPr>
          <p:nvPr>
            <p:ph type="dt" sz="half" idx="14"/>
          </p:nvPr>
        </p:nvSpPr>
        <p:spPr/>
        <p:txBody>
          <a:bodyPr/>
          <a:lstStyle/>
          <a:p>
            <a:fld id="{94EC3185-798C-43CB-B382-3593E75C2605}" type="datetime1">
              <a:rPr lang="es-ES" smtClean="0"/>
              <a:t>16/10/2013</a:t>
            </a:fld>
            <a:endParaRPr lang="es-ES"/>
          </a:p>
        </p:txBody>
      </p:sp>
      <p:sp>
        <p:nvSpPr>
          <p:cNvPr id="24" name="23 Marcador de número de diapositiva"/>
          <p:cNvSpPr>
            <a:spLocks noGrp="1"/>
          </p:cNvSpPr>
          <p:nvPr>
            <p:ph type="sldNum" sz="quarter" idx="15"/>
          </p:nvPr>
        </p:nvSpPr>
        <p:spPr/>
        <p:txBody>
          <a:bodyPr/>
          <a:lstStyle/>
          <a:p>
            <a:fld id="{7C5B789A-101F-4B80-8F92-8EE68ABBE870}" type="slidenum">
              <a:rPr lang="es-ES" smtClean="0"/>
              <a:t>48</a:t>
            </a:fld>
            <a:endParaRPr lang="es-ES"/>
          </a:p>
        </p:txBody>
      </p:sp>
      <p:sp>
        <p:nvSpPr>
          <p:cNvPr id="25" name="2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889250" y="457200"/>
            <a:ext cx="2597150" cy="457200"/>
          </a:xfrm>
          <a:prstGeom prst="rect">
            <a:avLst/>
          </a:prstGeom>
          <a:noFill/>
          <a:ln w="9525">
            <a:noFill/>
            <a:miter lim="800000"/>
            <a:headEnd/>
            <a:tailEnd/>
          </a:ln>
        </p:spPr>
        <p:txBody>
          <a:bodyPr wrap="none">
            <a:spAutoFit/>
          </a:bodyPr>
          <a:lstStyle/>
          <a:p>
            <a:r>
              <a:rPr lang="en-US" sz="2400" b="1"/>
              <a:t>Análisis semántico</a:t>
            </a:r>
            <a:endParaRPr lang="es-ES" sz="2400" b="1"/>
          </a:p>
        </p:txBody>
      </p:sp>
      <p:sp>
        <p:nvSpPr>
          <p:cNvPr id="51203" name="Text Box 3"/>
          <p:cNvSpPr txBox="1">
            <a:spLocks noChangeArrowheads="1"/>
          </p:cNvSpPr>
          <p:nvPr/>
        </p:nvSpPr>
        <p:spPr bwMode="auto">
          <a:xfrm>
            <a:off x="685800" y="1295400"/>
            <a:ext cx="8001000" cy="396875"/>
          </a:xfrm>
          <a:prstGeom prst="rect">
            <a:avLst/>
          </a:prstGeom>
          <a:noFill/>
          <a:ln w="9525">
            <a:noFill/>
            <a:miter lim="800000"/>
            <a:headEnd/>
            <a:tailEnd/>
          </a:ln>
        </p:spPr>
        <p:txBody>
          <a:bodyPr>
            <a:spAutoFit/>
          </a:bodyPr>
          <a:lstStyle/>
          <a:p>
            <a:pPr>
              <a:spcBef>
                <a:spcPct val="50000"/>
              </a:spcBef>
            </a:pPr>
            <a:endParaRPr lang="es-ES"/>
          </a:p>
        </p:txBody>
      </p:sp>
      <p:sp>
        <p:nvSpPr>
          <p:cNvPr id="51204" name="Text Box 4"/>
          <p:cNvSpPr txBox="1">
            <a:spLocks noChangeArrowheads="1"/>
          </p:cNvSpPr>
          <p:nvPr/>
        </p:nvSpPr>
        <p:spPr bwMode="auto">
          <a:xfrm>
            <a:off x="685800" y="1295400"/>
            <a:ext cx="7848600" cy="1371600"/>
          </a:xfrm>
          <a:prstGeom prst="rect">
            <a:avLst/>
          </a:prstGeom>
          <a:noFill/>
          <a:ln w="9525">
            <a:noFill/>
            <a:miter lim="800000"/>
            <a:headEnd/>
            <a:tailEnd/>
          </a:ln>
        </p:spPr>
        <p:txBody>
          <a:bodyPr>
            <a:spAutoFit/>
          </a:bodyPr>
          <a:lstStyle/>
          <a:p>
            <a:pPr>
              <a:spcBef>
                <a:spcPct val="50000"/>
              </a:spcBef>
            </a:pPr>
            <a:r>
              <a:rPr lang="es-MX" sz="1800" b="1"/>
              <a:t>Código intermedio</a:t>
            </a:r>
          </a:p>
          <a:p>
            <a:pPr>
              <a:spcBef>
                <a:spcPct val="50000"/>
              </a:spcBef>
            </a:pPr>
            <a:r>
              <a:rPr lang="es-MX" sz="1400"/>
              <a:t>Iteracion    -&gt; MIENTRAS expresion REPITE orden FMIENTRAS</a:t>
            </a:r>
          </a:p>
          <a:p>
            <a:pPr>
              <a:spcBef>
                <a:spcPct val="50000"/>
              </a:spcBef>
            </a:pPr>
            <a:r>
              <a:rPr lang="es-MX" sz="1400"/>
              <a:t>	-&gt; REPITE orden HASTA QUE expresion FREPITE</a:t>
            </a:r>
          </a:p>
          <a:p>
            <a:pPr>
              <a:spcBef>
                <a:spcPct val="50000"/>
              </a:spcBef>
            </a:pPr>
            <a:r>
              <a:rPr lang="es-MX" sz="1600"/>
              <a:t>En el caso de MIENTRAS-REPITE:</a:t>
            </a:r>
            <a:endParaRPr lang="es-ES" sz="1600"/>
          </a:p>
        </p:txBody>
      </p:sp>
      <p:sp>
        <p:nvSpPr>
          <p:cNvPr id="51205" name="Text Box 5"/>
          <p:cNvSpPr txBox="1">
            <a:spLocks noChangeArrowheads="1"/>
          </p:cNvSpPr>
          <p:nvPr/>
        </p:nvSpPr>
        <p:spPr bwMode="auto">
          <a:xfrm>
            <a:off x="1295400" y="3276600"/>
            <a:ext cx="838200" cy="466725"/>
          </a:xfrm>
          <a:prstGeom prst="rect">
            <a:avLst/>
          </a:prstGeom>
          <a:noFill/>
          <a:ln w="9525">
            <a:solidFill>
              <a:schemeClr val="tx1"/>
            </a:solidFill>
            <a:miter lim="800000"/>
            <a:headEnd/>
            <a:tailEnd/>
          </a:ln>
        </p:spPr>
        <p:txBody>
          <a:bodyPr>
            <a:spAutoFit/>
          </a:bodyPr>
          <a:lstStyle/>
          <a:p>
            <a:pPr>
              <a:spcBef>
                <a:spcPct val="50000"/>
              </a:spcBef>
            </a:pPr>
            <a:r>
              <a:rPr lang="es-MX" sz="1200"/>
              <a:t>Evaluar expresión</a:t>
            </a:r>
            <a:endParaRPr lang="es-ES" sz="1200"/>
          </a:p>
        </p:txBody>
      </p:sp>
      <p:sp>
        <p:nvSpPr>
          <p:cNvPr id="51206" name="Text Box 6"/>
          <p:cNvSpPr txBox="1">
            <a:spLocks noChangeArrowheads="1"/>
          </p:cNvSpPr>
          <p:nvPr/>
        </p:nvSpPr>
        <p:spPr bwMode="auto">
          <a:xfrm>
            <a:off x="1295400" y="4572000"/>
            <a:ext cx="838200" cy="284163"/>
          </a:xfrm>
          <a:prstGeom prst="rect">
            <a:avLst/>
          </a:prstGeom>
          <a:noFill/>
          <a:ln w="9525">
            <a:solidFill>
              <a:schemeClr val="tx1"/>
            </a:solidFill>
            <a:miter lim="800000"/>
            <a:headEnd/>
            <a:tailEnd/>
          </a:ln>
        </p:spPr>
        <p:txBody>
          <a:bodyPr>
            <a:spAutoFit/>
          </a:bodyPr>
          <a:lstStyle/>
          <a:p>
            <a:pPr>
              <a:spcBef>
                <a:spcPct val="50000"/>
              </a:spcBef>
            </a:pPr>
            <a:r>
              <a:rPr lang="es-MX" sz="1200"/>
              <a:t>Orden</a:t>
            </a:r>
            <a:endParaRPr lang="es-ES" sz="1200"/>
          </a:p>
        </p:txBody>
      </p:sp>
      <p:sp>
        <p:nvSpPr>
          <p:cNvPr id="51207" name="Text Box 7"/>
          <p:cNvSpPr txBox="1">
            <a:spLocks noChangeArrowheads="1"/>
          </p:cNvSpPr>
          <p:nvPr/>
        </p:nvSpPr>
        <p:spPr bwMode="auto">
          <a:xfrm>
            <a:off x="1371600" y="3962400"/>
            <a:ext cx="717550" cy="274638"/>
          </a:xfrm>
          <a:prstGeom prst="rect">
            <a:avLst/>
          </a:prstGeom>
          <a:noFill/>
          <a:ln w="9525">
            <a:noFill/>
            <a:miter lim="800000"/>
            <a:headEnd/>
            <a:tailEnd/>
          </a:ln>
        </p:spPr>
        <p:txBody>
          <a:bodyPr>
            <a:spAutoFit/>
          </a:bodyPr>
          <a:lstStyle/>
          <a:p>
            <a:pPr>
              <a:spcBef>
                <a:spcPct val="50000"/>
              </a:spcBef>
            </a:pPr>
            <a:r>
              <a:rPr lang="es-MX" sz="1200"/>
              <a:t>¿Falsa?</a:t>
            </a:r>
            <a:endParaRPr lang="es-ES" sz="1200"/>
          </a:p>
        </p:txBody>
      </p:sp>
      <p:sp>
        <p:nvSpPr>
          <p:cNvPr id="51208" name="Line 8"/>
          <p:cNvSpPr>
            <a:spLocks noChangeShapeType="1"/>
          </p:cNvSpPr>
          <p:nvPr/>
        </p:nvSpPr>
        <p:spPr bwMode="auto">
          <a:xfrm flipH="1">
            <a:off x="1295400" y="3886200"/>
            <a:ext cx="381000" cy="228600"/>
          </a:xfrm>
          <a:prstGeom prst="line">
            <a:avLst/>
          </a:prstGeom>
          <a:noFill/>
          <a:ln w="9525">
            <a:solidFill>
              <a:schemeClr val="tx1"/>
            </a:solidFill>
            <a:round/>
            <a:headEnd/>
            <a:tailEnd/>
          </a:ln>
        </p:spPr>
        <p:txBody>
          <a:bodyPr wrap="none"/>
          <a:lstStyle/>
          <a:p>
            <a:endParaRPr lang="es-ES"/>
          </a:p>
        </p:txBody>
      </p:sp>
      <p:sp>
        <p:nvSpPr>
          <p:cNvPr id="51209" name="Line 9"/>
          <p:cNvSpPr>
            <a:spLocks noChangeShapeType="1"/>
          </p:cNvSpPr>
          <p:nvPr/>
        </p:nvSpPr>
        <p:spPr bwMode="auto">
          <a:xfrm>
            <a:off x="1676400" y="3886200"/>
            <a:ext cx="381000" cy="228600"/>
          </a:xfrm>
          <a:prstGeom prst="line">
            <a:avLst/>
          </a:prstGeom>
          <a:noFill/>
          <a:ln w="9525">
            <a:solidFill>
              <a:schemeClr val="tx1"/>
            </a:solidFill>
            <a:round/>
            <a:headEnd/>
            <a:tailEnd/>
          </a:ln>
        </p:spPr>
        <p:txBody>
          <a:bodyPr wrap="none"/>
          <a:lstStyle/>
          <a:p>
            <a:endParaRPr lang="es-ES"/>
          </a:p>
        </p:txBody>
      </p:sp>
      <p:sp>
        <p:nvSpPr>
          <p:cNvPr id="51210" name="Line 10"/>
          <p:cNvSpPr>
            <a:spLocks noChangeShapeType="1"/>
          </p:cNvSpPr>
          <p:nvPr/>
        </p:nvSpPr>
        <p:spPr bwMode="auto">
          <a:xfrm>
            <a:off x="1295400" y="4114800"/>
            <a:ext cx="381000" cy="228600"/>
          </a:xfrm>
          <a:prstGeom prst="line">
            <a:avLst/>
          </a:prstGeom>
          <a:noFill/>
          <a:ln w="9525">
            <a:solidFill>
              <a:schemeClr val="tx1"/>
            </a:solidFill>
            <a:round/>
            <a:headEnd/>
            <a:tailEnd/>
          </a:ln>
        </p:spPr>
        <p:txBody>
          <a:bodyPr wrap="none"/>
          <a:lstStyle/>
          <a:p>
            <a:endParaRPr lang="es-ES"/>
          </a:p>
        </p:txBody>
      </p:sp>
      <p:sp>
        <p:nvSpPr>
          <p:cNvPr id="51211" name="Line 11"/>
          <p:cNvSpPr>
            <a:spLocks noChangeShapeType="1"/>
          </p:cNvSpPr>
          <p:nvPr/>
        </p:nvSpPr>
        <p:spPr bwMode="auto">
          <a:xfrm flipV="1">
            <a:off x="1676400" y="4114800"/>
            <a:ext cx="381000" cy="228600"/>
          </a:xfrm>
          <a:prstGeom prst="line">
            <a:avLst/>
          </a:prstGeom>
          <a:noFill/>
          <a:ln w="9525">
            <a:solidFill>
              <a:schemeClr val="tx1"/>
            </a:solidFill>
            <a:round/>
            <a:headEnd/>
            <a:tailEnd/>
          </a:ln>
        </p:spPr>
        <p:txBody>
          <a:bodyPr wrap="none"/>
          <a:lstStyle/>
          <a:p>
            <a:endParaRPr lang="es-ES"/>
          </a:p>
        </p:txBody>
      </p:sp>
      <p:sp>
        <p:nvSpPr>
          <p:cNvPr id="51212" name="Line 14"/>
          <p:cNvSpPr>
            <a:spLocks noChangeShapeType="1"/>
          </p:cNvSpPr>
          <p:nvPr/>
        </p:nvSpPr>
        <p:spPr bwMode="auto">
          <a:xfrm>
            <a:off x="1676400" y="3048000"/>
            <a:ext cx="0" cy="228600"/>
          </a:xfrm>
          <a:prstGeom prst="line">
            <a:avLst/>
          </a:prstGeom>
          <a:noFill/>
          <a:ln w="9525">
            <a:solidFill>
              <a:schemeClr val="tx1"/>
            </a:solidFill>
            <a:round/>
            <a:headEnd/>
            <a:tailEnd type="triangle" w="med" len="med"/>
          </a:ln>
        </p:spPr>
        <p:txBody>
          <a:bodyPr wrap="none"/>
          <a:lstStyle/>
          <a:p>
            <a:endParaRPr lang="es-ES"/>
          </a:p>
        </p:txBody>
      </p:sp>
      <p:sp>
        <p:nvSpPr>
          <p:cNvPr id="51213" name="Line 15"/>
          <p:cNvSpPr>
            <a:spLocks noChangeShapeType="1"/>
          </p:cNvSpPr>
          <p:nvPr/>
        </p:nvSpPr>
        <p:spPr bwMode="auto">
          <a:xfrm>
            <a:off x="1676400" y="3733800"/>
            <a:ext cx="0" cy="152400"/>
          </a:xfrm>
          <a:prstGeom prst="line">
            <a:avLst/>
          </a:prstGeom>
          <a:noFill/>
          <a:ln w="9525">
            <a:solidFill>
              <a:schemeClr val="tx1"/>
            </a:solidFill>
            <a:round/>
            <a:headEnd/>
            <a:tailEnd type="triangle" w="med" len="med"/>
          </a:ln>
        </p:spPr>
        <p:txBody>
          <a:bodyPr wrap="none"/>
          <a:lstStyle/>
          <a:p>
            <a:endParaRPr lang="es-ES"/>
          </a:p>
        </p:txBody>
      </p:sp>
      <p:sp>
        <p:nvSpPr>
          <p:cNvPr id="51214" name="Line 16"/>
          <p:cNvSpPr>
            <a:spLocks noChangeShapeType="1"/>
          </p:cNvSpPr>
          <p:nvPr/>
        </p:nvSpPr>
        <p:spPr bwMode="auto">
          <a:xfrm>
            <a:off x="1676400" y="4343400"/>
            <a:ext cx="0" cy="228600"/>
          </a:xfrm>
          <a:prstGeom prst="line">
            <a:avLst/>
          </a:prstGeom>
          <a:noFill/>
          <a:ln w="9525">
            <a:solidFill>
              <a:schemeClr val="tx1"/>
            </a:solidFill>
            <a:round/>
            <a:headEnd/>
            <a:tailEnd type="triangle" w="med" len="med"/>
          </a:ln>
        </p:spPr>
        <p:txBody>
          <a:bodyPr wrap="none"/>
          <a:lstStyle/>
          <a:p>
            <a:endParaRPr lang="es-ES"/>
          </a:p>
        </p:txBody>
      </p:sp>
      <p:sp>
        <p:nvSpPr>
          <p:cNvPr id="51215" name="Line 17"/>
          <p:cNvSpPr>
            <a:spLocks noChangeShapeType="1"/>
          </p:cNvSpPr>
          <p:nvPr/>
        </p:nvSpPr>
        <p:spPr bwMode="auto">
          <a:xfrm>
            <a:off x="1676400" y="4876800"/>
            <a:ext cx="0" cy="304800"/>
          </a:xfrm>
          <a:prstGeom prst="line">
            <a:avLst/>
          </a:prstGeom>
          <a:noFill/>
          <a:ln w="9525">
            <a:solidFill>
              <a:schemeClr val="tx1"/>
            </a:solidFill>
            <a:round/>
            <a:headEnd/>
            <a:tailEnd/>
          </a:ln>
        </p:spPr>
        <p:txBody>
          <a:bodyPr wrap="none"/>
          <a:lstStyle/>
          <a:p>
            <a:endParaRPr lang="es-ES"/>
          </a:p>
        </p:txBody>
      </p:sp>
      <p:sp>
        <p:nvSpPr>
          <p:cNvPr id="51216" name="Line 18"/>
          <p:cNvSpPr>
            <a:spLocks noChangeShapeType="1"/>
          </p:cNvSpPr>
          <p:nvPr/>
        </p:nvSpPr>
        <p:spPr bwMode="auto">
          <a:xfrm>
            <a:off x="1676400" y="5181600"/>
            <a:ext cx="762000" cy="0"/>
          </a:xfrm>
          <a:prstGeom prst="line">
            <a:avLst/>
          </a:prstGeom>
          <a:noFill/>
          <a:ln w="9525">
            <a:solidFill>
              <a:schemeClr val="tx1"/>
            </a:solidFill>
            <a:round/>
            <a:headEnd/>
            <a:tailEnd/>
          </a:ln>
        </p:spPr>
        <p:txBody>
          <a:bodyPr wrap="none"/>
          <a:lstStyle/>
          <a:p>
            <a:endParaRPr lang="es-ES"/>
          </a:p>
        </p:txBody>
      </p:sp>
      <p:sp>
        <p:nvSpPr>
          <p:cNvPr id="51217" name="Line 19"/>
          <p:cNvSpPr>
            <a:spLocks noChangeShapeType="1"/>
          </p:cNvSpPr>
          <p:nvPr/>
        </p:nvSpPr>
        <p:spPr bwMode="auto">
          <a:xfrm flipV="1">
            <a:off x="2438400" y="3124200"/>
            <a:ext cx="0" cy="2057400"/>
          </a:xfrm>
          <a:prstGeom prst="line">
            <a:avLst/>
          </a:prstGeom>
          <a:noFill/>
          <a:ln w="9525">
            <a:solidFill>
              <a:schemeClr val="tx1"/>
            </a:solidFill>
            <a:round/>
            <a:headEnd/>
            <a:tailEnd/>
          </a:ln>
        </p:spPr>
        <p:txBody>
          <a:bodyPr wrap="none"/>
          <a:lstStyle/>
          <a:p>
            <a:endParaRPr lang="es-ES"/>
          </a:p>
        </p:txBody>
      </p:sp>
      <p:sp>
        <p:nvSpPr>
          <p:cNvPr id="51218" name="Line 20"/>
          <p:cNvSpPr>
            <a:spLocks noChangeShapeType="1"/>
          </p:cNvSpPr>
          <p:nvPr/>
        </p:nvSpPr>
        <p:spPr bwMode="auto">
          <a:xfrm flipH="1">
            <a:off x="914400" y="4114800"/>
            <a:ext cx="381000" cy="0"/>
          </a:xfrm>
          <a:prstGeom prst="line">
            <a:avLst/>
          </a:prstGeom>
          <a:noFill/>
          <a:ln w="9525">
            <a:solidFill>
              <a:schemeClr val="tx1"/>
            </a:solidFill>
            <a:round/>
            <a:headEnd/>
            <a:tailEnd/>
          </a:ln>
        </p:spPr>
        <p:txBody>
          <a:bodyPr wrap="none"/>
          <a:lstStyle/>
          <a:p>
            <a:endParaRPr lang="es-ES"/>
          </a:p>
        </p:txBody>
      </p:sp>
      <p:sp>
        <p:nvSpPr>
          <p:cNvPr id="51219" name="Line 21"/>
          <p:cNvSpPr>
            <a:spLocks noChangeShapeType="1"/>
          </p:cNvSpPr>
          <p:nvPr/>
        </p:nvSpPr>
        <p:spPr bwMode="auto">
          <a:xfrm>
            <a:off x="914400" y="4114800"/>
            <a:ext cx="0" cy="1371600"/>
          </a:xfrm>
          <a:prstGeom prst="line">
            <a:avLst/>
          </a:prstGeom>
          <a:noFill/>
          <a:ln w="9525">
            <a:solidFill>
              <a:schemeClr val="tx1"/>
            </a:solidFill>
            <a:round/>
            <a:headEnd/>
            <a:tailEnd/>
          </a:ln>
        </p:spPr>
        <p:txBody>
          <a:bodyPr wrap="none"/>
          <a:lstStyle/>
          <a:p>
            <a:endParaRPr lang="es-ES"/>
          </a:p>
        </p:txBody>
      </p:sp>
      <p:sp>
        <p:nvSpPr>
          <p:cNvPr id="51220" name="Line 22"/>
          <p:cNvSpPr>
            <a:spLocks noChangeShapeType="1"/>
          </p:cNvSpPr>
          <p:nvPr/>
        </p:nvSpPr>
        <p:spPr bwMode="auto">
          <a:xfrm>
            <a:off x="914400" y="5486400"/>
            <a:ext cx="762000" cy="0"/>
          </a:xfrm>
          <a:prstGeom prst="line">
            <a:avLst/>
          </a:prstGeom>
          <a:noFill/>
          <a:ln w="9525">
            <a:solidFill>
              <a:schemeClr val="tx1"/>
            </a:solidFill>
            <a:round/>
            <a:headEnd/>
            <a:tailEnd/>
          </a:ln>
        </p:spPr>
        <p:txBody>
          <a:bodyPr wrap="none"/>
          <a:lstStyle/>
          <a:p>
            <a:endParaRPr lang="es-ES"/>
          </a:p>
        </p:txBody>
      </p:sp>
      <p:sp>
        <p:nvSpPr>
          <p:cNvPr id="51221" name="Line 23"/>
          <p:cNvSpPr>
            <a:spLocks noChangeShapeType="1"/>
          </p:cNvSpPr>
          <p:nvPr/>
        </p:nvSpPr>
        <p:spPr bwMode="auto">
          <a:xfrm flipH="1">
            <a:off x="1676400" y="3124200"/>
            <a:ext cx="762000" cy="0"/>
          </a:xfrm>
          <a:prstGeom prst="line">
            <a:avLst/>
          </a:prstGeom>
          <a:noFill/>
          <a:ln w="9525">
            <a:solidFill>
              <a:schemeClr val="tx1"/>
            </a:solidFill>
            <a:round/>
            <a:headEnd/>
            <a:tailEnd type="triangle" w="med" len="med"/>
          </a:ln>
        </p:spPr>
        <p:txBody>
          <a:bodyPr wrap="none"/>
          <a:lstStyle/>
          <a:p>
            <a:endParaRPr lang="es-ES"/>
          </a:p>
        </p:txBody>
      </p:sp>
      <p:sp>
        <p:nvSpPr>
          <p:cNvPr id="51222" name="Line 24"/>
          <p:cNvSpPr>
            <a:spLocks noChangeShapeType="1"/>
          </p:cNvSpPr>
          <p:nvPr/>
        </p:nvSpPr>
        <p:spPr bwMode="auto">
          <a:xfrm>
            <a:off x="1676400" y="5486400"/>
            <a:ext cx="0" cy="609600"/>
          </a:xfrm>
          <a:prstGeom prst="line">
            <a:avLst/>
          </a:prstGeom>
          <a:noFill/>
          <a:ln w="9525">
            <a:solidFill>
              <a:schemeClr val="tx1"/>
            </a:solidFill>
            <a:round/>
            <a:headEnd/>
            <a:tailEnd type="triangle" w="med" len="med"/>
          </a:ln>
        </p:spPr>
        <p:txBody>
          <a:bodyPr wrap="none"/>
          <a:lstStyle/>
          <a:p>
            <a:endParaRPr lang="es-ES"/>
          </a:p>
        </p:txBody>
      </p:sp>
      <p:sp>
        <p:nvSpPr>
          <p:cNvPr id="51223" name="Text Box 25"/>
          <p:cNvSpPr txBox="1">
            <a:spLocks noChangeArrowheads="1"/>
          </p:cNvSpPr>
          <p:nvPr/>
        </p:nvSpPr>
        <p:spPr bwMode="auto">
          <a:xfrm>
            <a:off x="1676400" y="4267200"/>
            <a:ext cx="336550" cy="274638"/>
          </a:xfrm>
          <a:prstGeom prst="rect">
            <a:avLst/>
          </a:prstGeom>
          <a:noFill/>
          <a:ln w="9525">
            <a:noFill/>
            <a:miter lim="800000"/>
            <a:headEnd/>
            <a:tailEnd/>
          </a:ln>
        </p:spPr>
        <p:txBody>
          <a:bodyPr wrap="none">
            <a:spAutoFit/>
          </a:bodyPr>
          <a:lstStyle/>
          <a:p>
            <a:r>
              <a:rPr lang="es-MX" sz="1200"/>
              <a:t>no</a:t>
            </a:r>
            <a:endParaRPr lang="es-ES" sz="1200"/>
          </a:p>
        </p:txBody>
      </p:sp>
      <p:sp>
        <p:nvSpPr>
          <p:cNvPr id="51224" name="Text Box 26"/>
          <p:cNvSpPr txBox="1">
            <a:spLocks noChangeArrowheads="1"/>
          </p:cNvSpPr>
          <p:nvPr/>
        </p:nvSpPr>
        <p:spPr bwMode="auto">
          <a:xfrm>
            <a:off x="990600" y="3886200"/>
            <a:ext cx="285750" cy="274638"/>
          </a:xfrm>
          <a:prstGeom prst="rect">
            <a:avLst/>
          </a:prstGeom>
          <a:noFill/>
          <a:ln w="9525">
            <a:noFill/>
            <a:miter lim="800000"/>
            <a:headEnd/>
            <a:tailEnd/>
          </a:ln>
        </p:spPr>
        <p:txBody>
          <a:bodyPr wrap="none">
            <a:spAutoFit/>
          </a:bodyPr>
          <a:lstStyle/>
          <a:p>
            <a:r>
              <a:rPr lang="es-MX" sz="1200"/>
              <a:t>si</a:t>
            </a:r>
            <a:endParaRPr lang="es-ES" sz="1200"/>
          </a:p>
        </p:txBody>
      </p:sp>
      <p:sp>
        <p:nvSpPr>
          <p:cNvPr id="51225" name="Text Box 28"/>
          <p:cNvSpPr txBox="1">
            <a:spLocks noChangeArrowheads="1"/>
          </p:cNvSpPr>
          <p:nvPr/>
        </p:nvSpPr>
        <p:spPr bwMode="auto">
          <a:xfrm>
            <a:off x="990600" y="4114800"/>
            <a:ext cx="260350" cy="274638"/>
          </a:xfrm>
          <a:prstGeom prst="rect">
            <a:avLst/>
          </a:prstGeom>
          <a:noFill/>
          <a:ln w="9525">
            <a:noFill/>
            <a:miter lim="800000"/>
            <a:headEnd/>
            <a:tailEnd/>
          </a:ln>
        </p:spPr>
        <p:txBody>
          <a:bodyPr wrap="none">
            <a:spAutoFit/>
          </a:bodyPr>
          <a:lstStyle/>
          <a:p>
            <a:r>
              <a:rPr lang="es-MX" sz="1200"/>
              <a:t>2</a:t>
            </a:r>
            <a:endParaRPr lang="es-ES" sz="1200"/>
          </a:p>
        </p:txBody>
      </p:sp>
      <p:sp>
        <p:nvSpPr>
          <p:cNvPr id="51226" name="Text Box 29"/>
          <p:cNvSpPr txBox="1">
            <a:spLocks noChangeArrowheads="1"/>
          </p:cNvSpPr>
          <p:nvPr/>
        </p:nvSpPr>
        <p:spPr bwMode="auto">
          <a:xfrm>
            <a:off x="1828800" y="5181600"/>
            <a:ext cx="260350" cy="274638"/>
          </a:xfrm>
          <a:prstGeom prst="rect">
            <a:avLst/>
          </a:prstGeom>
          <a:noFill/>
          <a:ln w="9525">
            <a:noFill/>
            <a:miter lim="800000"/>
            <a:headEnd/>
            <a:tailEnd/>
          </a:ln>
        </p:spPr>
        <p:txBody>
          <a:bodyPr wrap="none">
            <a:spAutoFit/>
          </a:bodyPr>
          <a:lstStyle/>
          <a:p>
            <a:r>
              <a:rPr lang="es-MX" sz="1200"/>
              <a:t>3</a:t>
            </a:r>
            <a:endParaRPr lang="es-ES" sz="1200"/>
          </a:p>
        </p:txBody>
      </p:sp>
      <p:sp>
        <p:nvSpPr>
          <p:cNvPr id="51227" name="Oval 31"/>
          <p:cNvSpPr>
            <a:spLocks noChangeArrowheads="1"/>
          </p:cNvSpPr>
          <p:nvPr/>
        </p:nvSpPr>
        <p:spPr bwMode="auto">
          <a:xfrm>
            <a:off x="990600" y="4114800"/>
            <a:ext cx="228600" cy="228600"/>
          </a:xfrm>
          <a:prstGeom prst="ellipse">
            <a:avLst/>
          </a:prstGeom>
          <a:noFill/>
          <a:ln w="9525">
            <a:solidFill>
              <a:schemeClr val="tx1"/>
            </a:solidFill>
            <a:round/>
            <a:headEnd/>
            <a:tailEnd/>
          </a:ln>
        </p:spPr>
        <p:txBody>
          <a:bodyPr wrap="none" anchor="ctr"/>
          <a:lstStyle/>
          <a:p>
            <a:endParaRPr lang="es-ES"/>
          </a:p>
        </p:txBody>
      </p:sp>
      <p:sp>
        <p:nvSpPr>
          <p:cNvPr id="51228" name="Oval 32"/>
          <p:cNvSpPr>
            <a:spLocks noChangeArrowheads="1"/>
          </p:cNvSpPr>
          <p:nvPr/>
        </p:nvSpPr>
        <p:spPr bwMode="auto">
          <a:xfrm>
            <a:off x="1828800" y="5181600"/>
            <a:ext cx="228600" cy="228600"/>
          </a:xfrm>
          <a:prstGeom prst="ellipse">
            <a:avLst/>
          </a:prstGeom>
          <a:noFill/>
          <a:ln w="9525">
            <a:solidFill>
              <a:schemeClr val="tx1"/>
            </a:solidFill>
            <a:round/>
            <a:headEnd/>
            <a:tailEnd/>
          </a:ln>
        </p:spPr>
        <p:txBody>
          <a:bodyPr wrap="none" anchor="ctr"/>
          <a:lstStyle/>
          <a:p>
            <a:endParaRPr lang="es-ES"/>
          </a:p>
        </p:txBody>
      </p:sp>
      <p:sp>
        <p:nvSpPr>
          <p:cNvPr id="51229" name="Text Box 33"/>
          <p:cNvSpPr txBox="1">
            <a:spLocks noChangeArrowheads="1"/>
          </p:cNvSpPr>
          <p:nvPr/>
        </p:nvSpPr>
        <p:spPr bwMode="auto">
          <a:xfrm>
            <a:off x="1371600" y="2971800"/>
            <a:ext cx="260350" cy="274638"/>
          </a:xfrm>
          <a:prstGeom prst="rect">
            <a:avLst/>
          </a:prstGeom>
          <a:noFill/>
          <a:ln w="9525">
            <a:noFill/>
            <a:miter lim="800000"/>
            <a:headEnd/>
            <a:tailEnd/>
          </a:ln>
        </p:spPr>
        <p:txBody>
          <a:bodyPr wrap="none">
            <a:spAutoFit/>
          </a:bodyPr>
          <a:lstStyle/>
          <a:p>
            <a:r>
              <a:rPr lang="es-MX" sz="1200"/>
              <a:t>1</a:t>
            </a:r>
            <a:endParaRPr lang="es-ES" sz="1200"/>
          </a:p>
        </p:txBody>
      </p:sp>
      <p:sp>
        <p:nvSpPr>
          <p:cNvPr id="51230" name="Oval 34"/>
          <p:cNvSpPr>
            <a:spLocks noChangeArrowheads="1"/>
          </p:cNvSpPr>
          <p:nvPr/>
        </p:nvSpPr>
        <p:spPr bwMode="auto">
          <a:xfrm>
            <a:off x="1371600" y="2971800"/>
            <a:ext cx="228600" cy="228600"/>
          </a:xfrm>
          <a:prstGeom prst="ellipse">
            <a:avLst/>
          </a:prstGeom>
          <a:noFill/>
          <a:ln w="9525">
            <a:solidFill>
              <a:schemeClr val="tx1"/>
            </a:solidFill>
            <a:round/>
            <a:headEnd/>
            <a:tailEnd/>
          </a:ln>
        </p:spPr>
        <p:txBody>
          <a:bodyPr wrap="none" anchor="ctr"/>
          <a:lstStyle/>
          <a:p>
            <a:endParaRPr lang="es-ES"/>
          </a:p>
        </p:txBody>
      </p:sp>
      <p:sp>
        <p:nvSpPr>
          <p:cNvPr id="51231" name="Text Box 35"/>
          <p:cNvSpPr txBox="1">
            <a:spLocks noChangeArrowheads="1"/>
          </p:cNvSpPr>
          <p:nvPr/>
        </p:nvSpPr>
        <p:spPr bwMode="auto">
          <a:xfrm>
            <a:off x="2743200" y="2743200"/>
            <a:ext cx="2355850" cy="942975"/>
          </a:xfrm>
          <a:prstGeom prst="rect">
            <a:avLst/>
          </a:prstGeom>
          <a:noFill/>
          <a:ln w="9525">
            <a:noFill/>
            <a:miter lim="800000"/>
            <a:headEnd/>
            <a:tailEnd/>
          </a:ln>
        </p:spPr>
        <p:txBody>
          <a:bodyPr wrap="none">
            <a:spAutoFit/>
          </a:bodyPr>
          <a:lstStyle/>
          <a:p>
            <a:r>
              <a:rPr lang="es-MX" sz="1400"/>
              <a:t>Iteracion -&gt; MIENTRAS (1) </a:t>
            </a:r>
          </a:p>
          <a:p>
            <a:r>
              <a:rPr lang="es-MX" sz="1400"/>
              <a:t>	expresion (2)</a:t>
            </a:r>
          </a:p>
          <a:p>
            <a:r>
              <a:rPr lang="es-MX" sz="1400"/>
              <a:t>	REPITE orden </a:t>
            </a:r>
          </a:p>
          <a:p>
            <a:r>
              <a:rPr lang="es-MX" sz="1400"/>
              <a:t>	FMIENTRAS (3)</a:t>
            </a:r>
            <a:endParaRPr lang="es-ES" sz="1400"/>
          </a:p>
        </p:txBody>
      </p:sp>
      <p:sp>
        <p:nvSpPr>
          <p:cNvPr id="51232" name="Text Box 36"/>
          <p:cNvSpPr txBox="1">
            <a:spLocks noChangeArrowheads="1"/>
          </p:cNvSpPr>
          <p:nvPr/>
        </p:nvSpPr>
        <p:spPr bwMode="auto">
          <a:xfrm>
            <a:off x="2895600" y="3733800"/>
            <a:ext cx="2901950" cy="2219325"/>
          </a:xfrm>
          <a:prstGeom prst="rect">
            <a:avLst/>
          </a:prstGeom>
          <a:noFill/>
          <a:ln w="9525">
            <a:noFill/>
            <a:miter lim="800000"/>
            <a:headEnd/>
            <a:tailEnd/>
          </a:ln>
        </p:spPr>
        <p:txBody>
          <a:bodyPr wrap="none">
            <a:spAutoFit/>
          </a:bodyPr>
          <a:lstStyle/>
          <a:p>
            <a:r>
              <a:rPr lang="es-MX" sz="1400"/>
              <a:t>(1)</a:t>
            </a:r>
          </a:p>
          <a:p>
            <a:r>
              <a:rPr lang="es-MX" sz="1400"/>
              <a:t>    inicio_mientras=Genera_etiqueta();</a:t>
            </a:r>
          </a:p>
          <a:p>
            <a:r>
              <a:rPr lang="es-MX" sz="1400"/>
              <a:t>    fin_mientras=Genera_etiqueta();</a:t>
            </a:r>
          </a:p>
          <a:p>
            <a:r>
              <a:rPr lang="es-MX" sz="1400"/>
              <a:t>    Escribe(inicio_mientras,”:”);</a:t>
            </a:r>
          </a:p>
          <a:p>
            <a:r>
              <a:rPr lang="es-MX" sz="1400"/>
              <a:t>(2)</a:t>
            </a:r>
          </a:p>
          <a:p>
            <a:r>
              <a:rPr lang="es-MX" sz="1400"/>
              <a:t>    Escribe(“CMP”, Expresion.I,0);</a:t>
            </a:r>
          </a:p>
          <a:p>
            <a:r>
              <a:rPr lang="es-MX" sz="1400"/>
              <a:t>    Escribe(“JZ”,fin_mientras);</a:t>
            </a:r>
          </a:p>
          <a:p>
            <a:r>
              <a:rPr lang="es-MX" sz="1400"/>
              <a:t>(3)</a:t>
            </a:r>
          </a:p>
          <a:p>
            <a:r>
              <a:rPr lang="es-MX" sz="1400"/>
              <a:t>    Escribe(“JMP”,inicio_mientras);</a:t>
            </a:r>
          </a:p>
          <a:p>
            <a:r>
              <a:rPr lang="es-MX" sz="1400"/>
              <a:t>    Escribe(fin_mientras,”:”);</a:t>
            </a:r>
            <a:endParaRPr lang="es-ES" sz="1400"/>
          </a:p>
        </p:txBody>
      </p:sp>
      <p:grpSp>
        <p:nvGrpSpPr>
          <p:cNvPr id="2" name="Group 37"/>
          <p:cNvGrpSpPr>
            <a:grpSpLocks/>
          </p:cNvGrpSpPr>
          <p:nvPr/>
        </p:nvGrpSpPr>
        <p:grpSpPr bwMode="auto">
          <a:xfrm>
            <a:off x="5943600" y="2819400"/>
            <a:ext cx="2133600" cy="2655888"/>
            <a:chOff x="2016" y="1741"/>
            <a:chExt cx="1344" cy="1673"/>
          </a:xfrm>
        </p:grpSpPr>
        <p:sp>
          <p:nvSpPr>
            <p:cNvPr id="51235" name="Text Box 38"/>
            <p:cNvSpPr txBox="1">
              <a:spLocks noChangeArrowheads="1"/>
            </p:cNvSpPr>
            <p:nvPr/>
          </p:nvSpPr>
          <p:spPr bwMode="auto">
            <a:xfrm>
              <a:off x="2256" y="1981"/>
              <a:ext cx="727" cy="179"/>
            </a:xfrm>
            <a:prstGeom prst="rect">
              <a:avLst/>
            </a:prstGeom>
            <a:noFill/>
            <a:ln w="9525">
              <a:solidFill>
                <a:schemeClr val="tx1"/>
              </a:solidFill>
              <a:miter lim="800000"/>
              <a:headEnd/>
              <a:tailEnd/>
            </a:ln>
          </p:spPr>
          <p:txBody>
            <a:bodyPr wrap="none">
              <a:spAutoFit/>
            </a:bodyPr>
            <a:lstStyle/>
            <a:p>
              <a:r>
                <a:rPr lang="es-MX" sz="1200"/>
                <a:t>Inicio_mientras</a:t>
              </a:r>
              <a:endParaRPr lang="es-ES" sz="1200"/>
            </a:p>
          </p:txBody>
        </p:sp>
        <p:sp>
          <p:nvSpPr>
            <p:cNvPr id="51236" name="Text Box 39"/>
            <p:cNvSpPr txBox="1">
              <a:spLocks noChangeArrowheads="1"/>
            </p:cNvSpPr>
            <p:nvPr/>
          </p:nvSpPr>
          <p:spPr bwMode="auto">
            <a:xfrm>
              <a:off x="2160" y="2269"/>
              <a:ext cx="918" cy="179"/>
            </a:xfrm>
            <a:prstGeom prst="rect">
              <a:avLst/>
            </a:prstGeom>
            <a:noFill/>
            <a:ln w="9525">
              <a:solidFill>
                <a:schemeClr val="tx1"/>
              </a:solidFill>
              <a:miter lim="800000"/>
              <a:headEnd/>
              <a:tailEnd/>
            </a:ln>
          </p:spPr>
          <p:txBody>
            <a:bodyPr wrap="none">
              <a:spAutoFit/>
            </a:bodyPr>
            <a:lstStyle/>
            <a:p>
              <a:r>
                <a:rPr lang="es-MX" sz="1200"/>
                <a:t>Código de expresión</a:t>
              </a:r>
              <a:endParaRPr lang="es-ES" sz="1200"/>
            </a:p>
          </p:txBody>
        </p:sp>
        <p:sp>
          <p:nvSpPr>
            <p:cNvPr id="51237" name="Text Box 40"/>
            <p:cNvSpPr txBox="1">
              <a:spLocks noChangeArrowheads="1"/>
            </p:cNvSpPr>
            <p:nvPr/>
          </p:nvSpPr>
          <p:spPr bwMode="auto">
            <a:xfrm>
              <a:off x="2208" y="2538"/>
              <a:ext cx="810" cy="294"/>
            </a:xfrm>
            <a:prstGeom prst="rect">
              <a:avLst/>
            </a:prstGeom>
            <a:noFill/>
            <a:ln w="9525">
              <a:solidFill>
                <a:schemeClr val="tx1"/>
              </a:solidFill>
              <a:miter lim="800000"/>
              <a:headEnd/>
              <a:tailEnd/>
            </a:ln>
          </p:spPr>
          <p:txBody>
            <a:bodyPr wrap="none">
              <a:spAutoFit/>
            </a:bodyPr>
            <a:lstStyle/>
            <a:p>
              <a:r>
                <a:rPr lang="es-MX" sz="1200"/>
                <a:t>CMP Expresión,0</a:t>
              </a:r>
            </a:p>
            <a:p>
              <a:r>
                <a:rPr lang="es-MX" sz="1200"/>
                <a:t>JZ fin_mientras</a:t>
              </a:r>
              <a:endParaRPr lang="es-ES" sz="1200"/>
            </a:p>
          </p:txBody>
        </p:sp>
        <p:sp>
          <p:nvSpPr>
            <p:cNvPr id="51238" name="Text Box 41"/>
            <p:cNvSpPr txBox="1">
              <a:spLocks noChangeArrowheads="1"/>
            </p:cNvSpPr>
            <p:nvPr/>
          </p:nvSpPr>
          <p:spPr bwMode="auto">
            <a:xfrm>
              <a:off x="2256" y="2893"/>
              <a:ext cx="763" cy="179"/>
            </a:xfrm>
            <a:prstGeom prst="rect">
              <a:avLst/>
            </a:prstGeom>
            <a:noFill/>
            <a:ln w="9525">
              <a:solidFill>
                <a:schemeClr val="tx1"/>
              </a:solidFill>
              <a:miter lim="800000"/>
              <a:headEnd/>
              <a:tailEnd/>
            </a:ln>
          </p:spPr>
          <p:txBody>
            <a:bodyPr wrap="none">
              <a:spAutoFit/>
            </a:bodyPr>
            <a:lstStyle/>
            <a:p>
              <a:r>
                <a:rPr lang="es-MX" sz="1200"/>
                <a:t>Código de orden</a:t>
              </a:r>
              <a:endParaRPr lang="es-ES" sz="1200"/>
            </a:p>
          </p:txBody>
        </p:sp>
        <p:sp>
          <p:nvSpPr>
            <p:cNvPr id="51239" name="Text Box 42"/>
            <p:cNvSpPr txBox="1">
              <a:spLocks noChangeArrowheads="1"/>
            </p:cNvSpPr>
            <p:nvPr/>
          </p:nvSpPr>
          <p:spPr bwMode="auto">
            <a:xfrm>
              <a:off x="2208" y="3120"/>
              <a:ext cx="921" cy="294"/>
            </a:xfrm>
            <a:prstGeom prst="rect">
              <a:avLst/>
            </a:prstGeom>
            <a:noFill/>
            <a:ln w="9525">
              <a:solidFill>
                <a:schemeClr val="tx1"/>
              </a:solidFill>
              <a:miter lim="800000"/>
              <a:headEnd/>
              <a:tailEnd/>
            </a:ln>
          </p:spPr>
          <p:txBody>
            <a:bodyPr wrap="none">
              <a:spAutoFit/>
            </a:bodyPr>
            <a:lstStyle/>
            <a:p>
              <a:r>
                <a:rPr lang="es-MX" sz="1200"/>
                <a:t>JMP inicio_mientras</a:t>
              </a:r>
            </a:p>
            <a:p>
              <a:r>
                <a:rPr lang="es-MX" sz="1200"/>
                <a:t>Fin_mientras</a:t>
              </a:r>
              <a:endParaRPr lang="es-ES" sz="1200"/>
            </a:p>
          </p:txBody>
        </p:sp>
        <p:sp>
          <p:nvSpPr>
            <p:cNvPr id="51240" name="Line 43"/>
            <p:cNvSpPr>
              <a:spLocks noChangeShapeType="1"/>
            </p:cNvSpPr>
            <p:nvPr/>
          </p:nvSpPr>
          <p:spPr bwMode="auto">
            <a:xfrm>
              <a:off x="3120" y="3264"/>
              <a:ext cx="240" cy="0"/>
            </a:xfrm>
            <a:prstGeom prst="line">
              <a:avLst/>
            </a:prstGeom>
            <a:noFill/>
            <a:ln w="9525">
              <a:solidFill>
                <a:schemeClr val="tx1"/>
              </a:solidFill>
              <a:round/>
              <a:headEnd/>
              <a:tailEnd/>
            </a:ln>
          </p:spPr>
          <p:txBody>
            <a:bodyPr wrap="none"/>
            <a:lstStyle/>
            <a:p>
              <a:endParaRPr lang="es-ES"/>
            </a:p>
          </p:txBody>
        </p:sp>
        <p:sp>
          <p:nvSpPr>
            <p:cNvPr id="51241" name="Line 44"/>
            <p:cNvSpPr>
              <a:spLocks noChangeShapeType="1"/>
            </p:cNvSpPr>
            <p:nvPr/>
          </p:nvSpPr>
          <p:spPr bwMode="auto">
            <a:xfrm flipV="1">
              <a:off x="3360" y="2064"/>
              <a:ext cx="0" cy="1200"/>
            </a:xfrm>
            <a:prstGeom prst="line">
              <a:avLst/>
            </a:prstGeom>
            <a:noFill/>
            <a:ln w="9525">
              <a:solidFill>
                <a:schemeClr val="tx1"/>
              </a:solidFill>
              <a:round/>
              <a:headEnd/>
              <a:tailEnd/>
            </a:ln>
          </p:spPr>
          <p:txBody>
            <a:bodyPr wrap="none"/>
            <a:lstStyle/>
            <a:p>
              <a:endParaRPr lang="es-ES"/>
            </a:p>
          </p:txBody>
        </p:sp>
        <p:sp>
          <p:nvSpPr>
            <p:cNvPr id="51242" name="Line 45"/>
            <p:cNvSpPr>
              <a:spLocks noChangeShapeType="1"/>
            </p:cNvSpPr>
            <p:nvPr/>
          </p:nvSpPr>
          <p:spPr bwMode="auto">
            <a:xfrm flipH="1">
              <a:off x="2016" y="2730"/>
              <a:ext cx="192" cy="0"/>
            </a:xfrm>
            <a:prstGeom prst="line">
              <a:avLst/>
            </a:prstGeom>
            <a:noFill/>
            <a:ln w="9525">
              <a:solidFill>
                <a:schemeClr val="tx1"/>
              </a:solidFill>
              <a:round/>
              <a:headEnd/>
              <a:tailEnd/>
            </a:ln>
          </p:spPr>
          <p:txBody>
            <a:bodyPr wrap="none"/>
            <a:lstStyle/>
            <a:p>
              <a:endParaRPr lang="es-ES"/>
            </a:p>
          </p:txBody>
        </p:sp>
        <p:sp>
          <p:nvSpPr>
            <p:cNvPr id="51243" name="Line 46"/>
            <p:cNvSpPr>
              <a:spLocks noChangeShapeType="1"/>
            </p:cNvSpPr>
            <p:nvPr/>
          </p:nvSpPr>
          <p:spPr bwMode="auto">
            <a:xfrm>
              <a:off x="2016" y="2736"/>
              <a:ext cx="0" cy="576"/>
            </a:xfrm>
            <a:prstGeom prst="line">
              <a:avLst/>
            </a:prstGeom>
            <a:noFill/>
            <a:ln w="9525">
              <a:solidFill>
                <a:schemeClr val="tx1"/>
              </a:solidFill>
              <a:round/>
              <a:headEnd/>
              <a:tailEnd/>
            </a:ln>
          </p:spPr>
          <p:txBody>
            <a:bodyPr wrap="none"/>
            <a:lstStyle/>
            <a:p>
              <a:endParaRPr lang="es-ES"/>
            </a:p>
          </p:txBody>
        </p:sp>
        <p:sp>
          <p:nvSpPr>
            <p:cNvPr id="51244" name="Line 47"/>
            <p:cNvSpPr>
              <a:spLocks noChangeShapeType="1"/>
            </p:cNvSpPr>
            <p:nvPr/>
          </p:nvSpPr>
          <p:spPr bwMode="auto">
            <a:xfrm>
              <a:off x="2640" y="1741"/>
              <a:ext cx="0" cy="240"/>
            </a:xfrm>
            <a:prstGeom prst="line">
              <a:avLst/>
            </a:prstGeom>
            <a:noFill/>
            <a:ln w="9525">
              <a:solidFill>
                <a:schemeClr val="tx1"/>
              </a:solidFill>
              <a:round/>
              <a:headEnd/>
              <a:tailEnd type="triangle" w="med" len="med"/>
            </a:ln>
          </p:spPr>
          <p:txBody>
            <a:bodyPr wrap="none"/>
            <a:lstStyle/>
            <a:p>
              <a:endParaRPr lang="es-ES"/>
            </a:p>
          </p:txBody>
        </p:sp>
        <p:sp>
          <p:nvSpPr>
            <p:cNvPr id="51245" name="Line 48"/>
            <p:cNvSpPr>
              <a:spLocks noChangeShapeType="1"/>
            </p:cNvSpPr>
            <p:nvPr/>
          </p:nvSpPr>
          <p:spPr bwMode="auto">
            <a:xfrm flipH="1">
              <a:off x="2976" y="2064"/>
              <a:ext cx="384" cy="0"/>
            </a:xfrm>
            <a:prstGeom prst="line">
              <a:avLst/>
            </a:prstGeom>
            <a:noFill/>
            <a:ln w="9525">
              <a:solidFill>
                <a:schemeClr val="tx1"/>
              </a:solidFill>
              <a:round/>
              <a:headEnd/>
              <a:tailEnd type="triangle" w="med" len="med"/>
            </a:ln>
          </p:spPr>
          <p:txBody>
            <a:bodyPr wrap="none"/>
            <a:lstStyle/>
            <a:p>
              <a:endParaRPr lang="es-ES"/>
            </a:p>
          </p:txBody>
        </p:sp>
        <p:sp>
          <p:nvSpPr>
            <p:cNvPr id="51246" name="Line 49"/>
            <p:cNvSpPr>
              <a:spLocks noChangeShapeType="1"/>
            </p:cNvSpPr>
            <p:nvPr/>
          </p:nvSpPr>
          <p:spPr bwMode="auto">
            <a:xfrm>
              <a:off x="2016" y="3312"/>
              <a:ext cx="192" cy="0"/>
            </a:xfrm>
            <a:prstGeom prst="line">
              <a:avLst/>
            </a:prstGeom>
            <a:noFill/>
            <a:ln w="9525">
              <a:solidFill>
                <a:schemeClr val="tx1"/>
              </a:solidFill>
              <a:round/>
              <a:headEnd/>
              <a:tailEnd type="triangle" w="med" len="med"/>
            </a:ln>
          </p:spPr>
          <p:txBody>
            <a:bodyPr wrap="none"/>
            <a:lstStyle/>
            <a:p>
              <a:endParaRPr lang="es-ES"/>
            </a:p>
          </p:txBody>
        </p:sp>
      </p:grpSp>
      <p:sp>
        <p:nvSpPr>
          <p:cNvPr id="51234" name="Line 50"/>
          <p:cNvSpPr>
            <a:spLocks noChangeShapeType="1"/>
          </p:cNvSpPr>
          <p:nvPr/>
        </p:nvSpPr>
        <p:spPr bwMode="auto">
          <a:xfrm>
            <a:off x="7010400" y="5486400"/>
            <a:ext cx="0" cy="304800"/>
          </a:xfrm>
          <a:prstGeom prst="line">
            <a:avLst/>
          </a:prstGeom>
          <a:noFill/>
          <a:ln w="9525">
            <a:solidFill>
              <a:schemeClr val="tx1"/>
            </a:solidFill>
            <a:round/>
            <a:headEnd/>
            <a:tailEnd type="triangle" w="med" len="med"/>
          </a:ln>
        </p:spPr>
        <p:txBody>
          <a:bodyPr wrap="none"/>
          <a:lstStyle/>
          <a:p>
            <a:endParaRPr lang="es-ES"/>
          </a:p>
        </p:txBody>
      </p:sp>
      <p:sp>
        <p:nvSpPr>
          <p:cNvPr id="47" name="46 Marcador de fecha"/>
          <p:cNvSpPr>
            <a:spLocks noGrp="1"/>
          </p:cNvSpPr>
          <p:nvPr>
            <p:ph type="dt" sz="half" idx="10"/>
          </p:nvPr>
        </p:nvSpPr>
        <p:spPr/>
        <p:txBody>
          <a:bodyPr/>
          <a:lstStyle/>
          <a:p>
            <a:fld id="{D61D2C3B-5733-4E89-9C6E-39FE8EF2F93E}" type="datetime1">
              <a:rPr lang="es-ES" smtClean="0"/>
              <a:t>16/10/2013</a:t>
            </a:fld>
            <a:endParaRPr lang="es-ES"/>
          </a:p>
        </p:txBody>
      </p:sp>
      <p:sp>
        <p:nvSpPr>
          <p:cNvPr id="48" name="47 Marcador de número de diapositiva"/>
          <p:cNvSpPr>
            <a:spLocks noGrp="1"/>
          </p:cNvSpPr>
          <p:nvPr>
            <p:ph type="sldNum" sz="quarter" idx="12"/>
          </p:nvPr>
        </p:nvSpPr>
        <p:spPr/>
        <p:txBody>
          <a:bodyPr/>
          <a:lstStyle/>
          <a:p>
            <a:fld id="{7C5B789A-101F-4B80-8F92-8EE68ABBE870}" type="slidenum">
              <a:rPr lang="es-ES" smtClean="0"/>
              <a:t>49</a:t>
            </a:fld>
            <a:endParaRPr lang="es-ES"/>
          </a:p>
        </p:txBody>
      </p:sp>
      <p:sp>
        <p:nvSpPr>
          <p:cNvPr id="49" name="48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857356" y="381001"/>
            <a:ext cx="4874203" cy="830997"/>
          </a:xfrm>
          <a:prstGeom prst="rect">
            <a:avLst/>
          </a:prstGeom>
          <a:noFill/>
          <a:ln w="9525">
            <a:noFill/>
            <a:miter lim="800000"/>
            <a:headEnd/>
            <a:tailEnd/>
          </a:ln>
        </p:spPr>
        <p:txBody>
          <a:bodyPr wrap="square">
            <a:spAutoFit/>
          </a:bodyPr>
          <a:lstStyle/>
          <a:p>
            <a:r>
              <a:rPr lang="en-US" sz="2400" b="1" dirty="0" err="1" smtClean="0"/>
              <a:t>Conceptos</a:t>
            </a:r>
            <a:r>
              <a:rPr lang="en-US" sz="2400" b="1" dirty="0" smtClean="0"/>
              <a:t> </a:t>
            </a:r>
            <a:r>
              <a:rPr lang="en-US" sz="2400" b="1" dirty="0" err="1" smtClean="0"/>
              <a:t>Básicos</a:t>
            </a:r>
            <a:endParaRPr lang="en-US" sz="2400" b="1" dirty="0" smtClean="0"/>
          </a:p>
          <a:p>
            <a:endParaRPr lang="es-ES" sz="2400" b="1" dirty="0"/>
          </a:p>
        </p:txBody>
      </p:sp>
      <p:sp>
        <p:nvSpPr>
          <p:cNvPr id="7171" name="Text Box 5"/>
          <p:cNvSpPr txBox="1">
            <a:spLocks noChangeArrowheads="1"/>
          </p:cNvSpPr>
          <p:nvPr/>
        </p:nvSpPr>
        <p:spPr bwMode="auto">
          <a:xfrm>
            <a:off x="214282" y="1071546"/>
            <a:ext cx="8548718" cy="5493812"/>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1800" b="1" i="1" dirty="0" err="1" smtClean="0"/>
              <a:t>Traductor</a:t>
            </a:r>
            <a:r>
              <a:rPr lang="en-US" sz="1800" dirty="0"/>
              <a:t>. </a:t>
            </a:r>
            <a:r>
              <a:rPr lang="en-US" sz="1800" dirty="0" err="1" smtClean="0"/>
              <a:t>programa</a:t>
            </a:r>
            <a:r>
              <a:rPr lang="en-US" sz="1800" dirty="0" smtClean="0"/>
              <a:t> </a:t>
            </a:r>
            <a:r>
              <a:rPr lang="en-US" sz="1800" dirty="0" err="1"/>
              <a:t>que</a:t>
            </a:r>
            <a:r>
              <a:rPr lang="en-US" sz="1800" dirty="0"/>
              <a:t> </a:t>
            </a:r>
            <a:r>
              <a:rPr lang="en-US" sz="1800" dirty="0" err="1" smtClean="0"/>
              <a:t>tieen</a:t>
            </a:r>
            <a:r>
              <a:rPr lang="en-US" sz="1800" dirty="0" smtClean="0"/>
              <a:t> </a:t>
            </a:r>
            <a:r>
              <a:rPr lang="en-US" sz="1800" dirty="0" err="1" smtClean="0"/>
              <a:t>como</a:t>
            </a:r>
            <a:r>
              <a:rPr lang="en-US" sz="1800" dirty="0" smtClean="0"/>
              <a:t> </a:t>
            </a:r>
            <a:r>
              <a:rPr lang="en-US" sz="1800" dirty="0" err="1"/>
              <a:t>entrada</a:t>
            </a:r>
            <a:r>
              <a:rPr lang="en-US" sz="1800" dirty="0"/>
              <a:t> un </a:t>
            </a:r>
            <a:r>
              <a:rPr lang="en-US" sz="1800" dirty="0" err="1" smtClean="0"/>
              <a:t>programa</a:t>
            </a:r>
            <a:r>
              <a:rPr lang="en-US" sz="1800" dirty="0" smtClean="0"/>
              <a:t> en </a:t>
            </a:r>
            <a:r>
              <a:rPr lang="en-US" sz="1800" dirty="0"/>
              <a:t>un </a:t>
            </a:r>
            <a:r>
              <a:rPr lang="en-US" sz="1800" dirty="0" err="1"/>
              <a:t>lenguaje</a:t>
            </a:r>
            <a:r>
              <a:rPr lang="en-US" sz="1800" dirty="0"/>
              <a:t> </a:t>
            </a:r>
            <a:r>
              <a:rPr lang="en-US" sz="1800" dirty="0" err="1" smtClean="0"/>
              <a:t>fuente</a:t>
            </a:r>
            <a:r>
              <a:rPr lang="en-US" sz="1800" dirty="0" smtClean="0"/>
              <a:t> </a:t>
            </a:r>
            <a:r>
              <a:rPr lang="en-US" sz="1800" dirty="0"/>
              <a:t>y </a:t>
            </a:r>
            <a:r>
              <a:rPr lang="en-US" sz="1800" dirty="0" err="1" smtClean="0"/>
              <a:t>entrega</a:t>
            </a:r>
            <a:r>
              <a:rPr lang="en-US" sz="1800" dirty="0" smtClean="0"/>
              <a:t> </a:t>
            </a:r>
            <a:r>
              <a:rPr lang="en-US" sz="1800" dirty="0" err="1" smtClean="0"/>
              <a:t>como</a:t>
            </a:r>
            <a:r>
              <a:rPr lang="en-US" sz="1800" dirty="0" smtClean="0"/>
              <a:t> </a:t>
            </a:r>
            <a:r>
              <a:rPr lang="en-US" sz="1800" dirty="0" err="1"/>
              <a:t>salida</a:t>
            </a:r>
            <a:r>
              <a:rPr lang="en-US" sz="1800" dirty="0"/>
              <a:t> un </a:t>
            </a:r>
            <a:r>
              <a:rPr lang="en-US" sz="1800" dirty="0" err="1"/>
              <a:t>programa</a:t>
            </a:r>
            <a:r>
              <a:rPr lang="en-US" sz="1800" dirty="0"/>
              <a:t> </a:t>
            </a:r>
            <a:r>
              <a:rPr lang="en-US" sz="1800" dirty="0" err="1"/>
              <a:t>equivalente</a:t>
            </a:r>
            <a:r>
              <a:rPr lang="en-US" sz="1800" dirty="0"/>
              <a:t> en </a:t>
            </a:r>
            <a:r>
              <a:rPr lang="en-US" sz="1800" dirty="0" err="1"/>
              <a:t>otro</a:t>
            </a:r>
            <a:r>
              <a:rPr lang="en-US" sz="1800" dirty="0"/>
              <a:t> </a:t>
            </a:r>
            <a:r>
              <a:rPr lang="en-US" sz="1800" dirty="0" err="1"/>
              <a:t>lenguaje</a:t>
            </a:r>
            <a:r>
              <a:rPr lang="en-US" sz="1800" dirty="0"/>
              <a:t>, el </a:t>
            </a:r>
            <a:r>
              <a:rPr lang="en-US" sz="1800" dirty="0" err="1"/>
              <a:t>lenguaje</a:t>
            </a:r>
            <a:r>
              <a:rPr lang="en-US" sz="1800" dirty="0"/>
              <a:t> </a:t>
            </a:r>
            <a:r>
              <a:rPr lang="en-US" sz="1800" dirty="0" err="1"/>
              <a:t>objeto</a:t>
            </a:r>
            <a:r>
              <a:rPr lang="en-US" sz="1800" dirty="0"/>
              <a:t>.</a:t>
            </a:r>
          </a:p>
          <a:p>
            <a:pPr>
              <a:spcBef>
                <a:spcPct val="50000"/>
              </a:spcBef>
            </a:pPr>
            <a:r>
              <a:rPr lang="en-US" sz="1800" dirty="0"/>
              <a:t>Si el </a:t>
            </a:r>
            <a:r>
              <a:rPr lang="en-US" sz="1800" dirty="0" err="1"/>
              <a:t>lenguaje</a:t>
            </a:r>
            <a:r>
              <a:rPr lang="en-US" sz="1800" dirty="0"/>
              <a:t> </a:t>
            </a:r>
            <a:r>
              <a:rPr lang="en-US" sz="1800" dirty="0" err="1"/>
              <a:t>fuente</a:t>
            </a:r>
            <a:r>
              <a:rPr lang="en-US" sz="1800" dirty="0"/>
              <a:t> de un </a:t>
            </a:r>
            <a:r>
              <a:rPr lang="en-US" sz="1800" dirty="0" err="1"/>
              <a:t>lenguaje</a:t>
            </a:r>
            <a:r>
              <a:rPr lang="en-US" sz="1800" dirty="0"/>
              <a:t> de </a:t>
            </a:r>
            <a:r>
              <a:rPr lang="en-US" sz="1800" dirty="0" err="1"/>
              <a:t>programación</a:t>
            </a:r>
            <a:r>
              <a:rPr lang="en-US" sz="1800" dirty="0"/>
              <a:t> de alto </a:t>
            </a:r>
            <a:r>
              <a:rPr lang="en-US" sz="1800" dirty="0" err="1"/>
              <a:t>nivel</a:t>
            </a:r>
            <a:r>
              <a:rPr lang="en-US" sz="1800" dirty="0"/>
              <a:t> y el </a:t>
            </a:r>
            <a:r>
              <a:rPr lang="en-US" sz="1800" dirty="0" err="1"/>
              <a:t>objeto</a:t>
            </a:r>
            <a:r>
              <a:rPr lang="en-US" sz="1800" dirty="0"/>
              <a:t> un </a:t>
            </a:r>
            <a:r>
              <a:rPr lang="en-US" sz="1800" dirty="0" err="1"/>
              <a:t>lenguaje</a:t>
            </a:r>
            <a:r>
              <a:rPr lang="en-US" sz="1800" dirty="0"/>
              <a:t> de </a:t>
            </a:r>
            <a:r>
              <a:rPr lang="en-US" sz="1800" dirty="0" err="1"/>
              <a:t>bajo</a:t>
            </a:r>
            <a:r>
              <a:rPr lang="en-US" sz="1800" dirty="0"/>
              <a:t> </a:t>
            </a:r>
            <a:r>
              <a:rPr lang="en-US" sz="1800" dirty="0" err="1"/>
              <a:t>nivel</a:t>
            </a:r>
            <a:r>
              <a:rPr lang="en-US" sz="1800" dirty="0"/>
              <a:t> (</a:t>
            </a:r>
            <a:r>
              <a:rPr lang="en-US" sz="1800" dirty="0" err="1"/>
              <a:t>ensamblador</a:t>
            </a:r>
            <a:r>
              <a:rPr lang="en-US" sz="1800" dirty="0"/>
              <a:t> o </a:t>
            </a:r>
            <a:r>
              <a:rPr lang="en-US" sz="1800" dirty="0" err="1"/>
              <a:t>código</a:t>
            </a:r>
            <a:r>
              <a:rPr lang="en-US" sz="1800" dirty="0"/>
              <a:t> de </a:t>
            </a:r>
            <a:r>
              <a:rPr lang="en-US" sz="1800" dirty="0" err="1"/>
              <a:t>máquina</a:t>
            </a:r>
            <a:r>
              <a:rPr lang="en-US" sz="1800" dirty="0"/>
              <a:t>), al </a:t>
            </a:r>
            <a:r>
              <a:rPr lang="en-US" sz="1800" dirty="0" err="1"/>
              <a:t>traductor</a:t>
            </a:r>
            <a:r>
              <a:rPr lang="en-US" sz="1800" dirty="0"/>
              <a:t> se le </a:t>
            </a:r>
            <a:r>
              <a:rPr lang="en-US" sz="1800" dirty="0" err="1"/>
              <a:t>denomina</a:t>
            </a:r>
            <a:r>
              <a:rPr lang="en-US" sz="1800" dirty="0"/>
              <a:t> </a:t>
            </a:r>
            <a:r>
              <a:rPr lang="en-US" sz="1800" b="1" i="1" dirty="0" err="1"/>
              <a:t>compilador</a:t>
            </a:r>
            <a:r>
              <a:rPr lang="en-US" sz="1800" dirty="0" smtClean="0"/>
              <a:t>.</a:t>
            </a:r>
          </a:p>
          <a:p>
            <a:pPr>
              <a:spcBef>
                <a:spcPct val="50000"/>
              </a:spcBef>
            </a:pPr>
            <a:endParaRPr lang="en-US" sz="1800" dirty="0"/>
          </a:p>
          <a:p>
            <a:pPr>
              <a:spcBef>
                <a:spcPct val="50000"/>
              </a:spcBef>
            </a:pPr>
            <a:r>
              <a:rPr lang="en-US" sz="1800" b="1" i="1" dirty="0" err="1"/>
              <a:t>Ensamblador</a:t>
            </a:r>
            <a:r>
              <a:rPr lang="en-US" sz="1800" dirty="0"/>
              <a:t>. Es un </a:t>
            </a:r>
            <a:r>
              <a:rPr lang="en-US" sz="1800" dirty="0" err="1"/>
              <a:t>programa</a:t>
            </a:r>
            <a:r>
              <a:rPr lang="en-US" sz="1800" dirty="0"/>
              <a:t> </a:t>
            </a:r>
            <a:r>
              <a:rPr lang="en-US" sz="1800" dirty="0" err="1"/>
              <a:t>traductor</a:t>
            </a:r>
            <a:r>
              <a:rPr lang="en-US" sz="1800" dirty="0"/>
              <a:t> </a:t>
            </a:r>
            <a:r>
              <a:rPr lang="en-US" sz="1800" dirty="0" err="1"/>
              <a:t>cuyo</a:t>
            </a:r>
            <a:r>
              <a:rPr lang="en-US" sz="1800" dirty="0"/>
              <a:t> </a:t>
            </a:r>
            <a:r>
              <a:rPr lang="en-US" sz="1800" dirty="0" err="1"/>
              <a:t>lenguaje</a:t>
            </a:r>
            <a:r>
              <a:rPr lang="en-US" sz="1800" dirty="0"/>
              <a:t> </a:t>
            </a:r>
            <a:r>
              <a:rPr lang="en-US" sz="1800" dirty="0" err="1"/>
              <a:t>fuente</a:t>
            </a:r>
            <a:r>
              <a:rPr lang="en-US" sz="1800" dirty="0"/>
              <a:t> </a:t>
            </a:r>
            <a:r>
              <a:rPr lang="en-US" sz="1800" dirty="0" err="1"/>
              <a:t>es</a:t>
            </a:r>
            <a:r>
              <a:rPr lang="en-US" sz="1800" dirty="0"/>
              <a:t> el </a:t>
            </a:r>
            <a:r>
              <a:rPr lang="en-US" sz="1800" dirty="0" err="1"/>
              <a:t>lenguaje</a:t>
            </a:r>
            <a:r>
              <a:rPr lang="en-US" sz="1800" dirty="0"/>
              <a:t> </a:t>
            </a:r>
            <a:r>
              <a:rPr lang="en-US" sz="1800" dirty="0" err="1"/>
              <a:t>ensamblador</a:t>
            </a:r>
            <a:r>
              <a:rPr lang="en-US" sz="1800" dirty="0" smtClean="0"/>
              <a:t>.</a:t>
            </a:r>
          </a:p>
          <a:p>
            <a:pPr>
              <a:spcBef>
                <a:spcPct val="50000"/>
              </a:spcBef>
            </a:pPr>
            <a:endParaRPr lang="en-US" sz="1800" dirty="0"/>
          </a:p>
          <a:p>
            <a:pPr>
              <a:spcBef>
                <a:spcPct val="50000"/>
              </a:spcBef>
            </a:pPr>
            <a:r>
              <a:rPr lang="en-US" sz="1800" b="1" i="1" dirty="0" err="1"/>
              <a:t>Intérprete</a:t>
            </a:r>
            <a:r>
              <a:rPr lang="en-US" sz="1800" dirty="0"/>
              <a:t>. Es un </a:t>
            </a:r>
            <a:r>
              <a:rPr lang="en-US" sz="1800" dirty="0" err="1"/>
              <a:t>programa</a:t>
            </a:r>
            <a:r>
              <a:rPr lang="en-US" sz="1800" dirty="0"/>
              <a:t> </a:t>
            </a:r>
            <a:r>
              <a:rPr lang="en-US" sz="1800" dirty="0" err="1"/>
              <a:t>que</a:t>
            </a:r>
            <a:r>
              <a:rPr lang="en-US" sz="1800" dirty="0"/>
              <a:t> no genera un </a:t>
            </a:r>
            <a:r>
              <a:rPr lang="en-US" sz="1800" dirty="0" err="1"/>
              <a:t>programa</a:t>
            </a:r>
            <a:r>
              <a:rPr lang="en-US" sz="1800" dirty="0"/>
              <a:t> </a:t>
            </a:r>
            <a:r>
              <a:rPr lang="en-US" sz="1800" dirty="0" err="1"/>
              <a:t>equivalente</a:t>
            </a:r>
            <a:r>
              <a:rPr lang="en-US" sz="1800" dirty="0"/>
              <a:t>, </a:t>
            </a:r>
            <a:r>
              <a:rPr lang="en-US" sz="1800" dirty="0" err="1"/>
              <a:t>sino</a:t>
            </a:r>
            <a:r>
              <a:rPr lang="en-US" sz="1800" dirty="0"/>
              <a:t> </a:t>
            </a:r>
            <a:r>
              <a:rPr lang="en-US" sz="1800" dirty="0" err="1"/>
              <a:t>que</a:t>
            </a:r>
            <a:r>
              <a:rPr lang="en-US" sz="1800" dirty="0"/>
              <a:t> </a:t>
            </a:r>
            <a:r>
              <a:rPr lang="en-US" sz="1800" dirty="0" err="1"/>
              <a:t>toma</a:t>
            </a:r>
            <a:r>
              <a:rPr lang="en-US" sz="1800" dirty="0"/>
              <a:t> </a:t>
            </a:r>
            <a:r>
              <a:rPr lang="en-US" sz="1800" dirty="0" err="1"/>
              <a:t>una</a:t>
            </a:r>
            <a:r>
              <a:rPr lang="en-US" sz="1800" dirty="0"/>
              <a:t> </a:t>
            </a:r>
            <a:r>
              <a:rPr lang="en-US" sz="1800" dirty="0" err="1"/>
              <a:t>sentencia</a:t>
            </a:r>
            <a:r>
              <a:rPr lang="en-US" sz="1800" dirty="0"/>
              <a:t> del </a:t>
            </a:r>
            <a:r>
              <a:rPr lang="en-US" sz="1800" dirty="0" err="1"/>
              <a:t>programa</a:t>
            </a:r>
            <a:r>
              <a:rPr lang="en-US" sz="1800" dirty="0"/>
              <a:t> </a:t>
            </a:r>
            <a:r>
              <a:rPr lang="en-US" sz="1800" dirty="0" err="1"/>
              <a:t>fuente</a:t>
            </a:r>
            <a:r>
              <a:rPr lang="en-US" sz="1800" dirty="0"/>
              <a:t> en un </a:t>
            </a:r>
            <a:r>
              <a:rPr lang="en-US" sz="1800" dirty="0" err="1"/>
              <a:t>lenguaje</a:t>
            </a:r>
            <a:r>
              <a:rPr lang="en-US" sz="1800" dirty="0"/>
              <a:t> de alto </a:t>
            </a:r>
            <a:r>
              <a:rPr lang="en-US" sz="1800" dirty="0" err="1"/>
              <a:t>nivel</a:t>
            </a:r>
            <a:r>
              <a:rPr lang="en-US" sz="1800" dirty="0"/>
              <a:t> y la traduce al </a:t>
            </a:r>
            <a:r>
              <a:rPr lang="en-US" sz="1800" dirty="0" err="1"/>
              <a:t>código</a:t>
            </a:r>
            <a:r>
              <a:rPr lang="en-US" sz="1800" dirty="0"/>
              <a:t> </a:t>
            </a:r>
            <a:r>
              <a:rPr lang="en-US" sz="1800" dirty="0" err="1"/>
              <a:t>equivalente</a:t>
            </a:r>
            <a:r>
              <a:rPr lang="en-US" sz="1800" dirty="0"/>
              <a:t> y al </a:t>
            </a:r>
            <a:r>
              <a:rPr lang="en-US" sz="1800" dirty="0" err="1"/>
              <a:t>mismo</a:t>
            </a:r>
            <a:r>
              <a:rPr lang="en-US" sz="1800" dirty="0"/>
              <a:t> </a:t>
            </a:r>
            <a:r>
              <a:rPr lang="en-US" sz="1800" dirty="0" err="1"/>
              <a:t>tiempo</a:t>
            </a:r>
            <a:r>
              <a:rPr lang="en-US" sz="1800" dirty="0"/>
              <a:t> lo </a:t>
            </a:r>
            <a:r>
              <a:rPr lang="en-US" sz="1800" dirty="0" err="1"/>
              <a:t>ejecuta</a:t>
            </a:r>
            <a:r>
              <a:rPr lang="en-US" sz="1800" dirty="0"/>
              <a:t>.</a:t>
            </a:r>
          </a:p>
          <a:p>
            <a:pPr>
              <a:spcBef>
                <a:spcPct val="50000"/>
              </a:spcBef>
            </a:pPr>
            <a:r>
              <a:rPr lang="en-US" sz="1800" dirty="0"/>
              <a:t>En un principio </a:t>
            </a:r>
            <a:r>
              <a:rPr lang="en-US" sz="1800" dirty="0" err="1"/>
              <a:t>debido</a:t>
            </a:r>
            <a:r>
              <a:rPr lang="en-US" sz="1800" dirty="0"/>
              <a:t> a la </a:t>
            </a:r>
            <a:r>
              <a:rPr lang="en-US" sz="1800" dirty="0" err="1"/>
              <a:t>escasez</a:t>
            </a:r>
            <a:r>
              <a:rPr lang="en-US" sz="1800" dirty="0"/>
              <a:t> de </a:t>
            </a:r>
            <a:r>
              <a:rPr lang="en-US" sz="1800" dirty="0" err="1"/>
              <a:t>memoria</a:t>
            </a:r>
            <a:r>
              <a:rPr lang="en-US" sz="1800" dirty="0"/>
              <a:t> se </a:t>
            </a:r>
            <a:r>
              <a:rPr lang="en-US" sz="1800" dirty="0" err="1"/>
              <a:t>utilizaban</a:t>
            </a:r>
            <a:r>
              <a:rPr lang="en-US" sz="1800" dirty="0"/>
              <a:t> </a:t>
            </a:r>
            <a:r>
              <a:rPr lang="en-US" sz="1800" dirty="0" err="1"/>
              <a:t>más</a:t>
            </a:r>
            <a:r>
              <a:rPr lang="en-US" sz="1800" dirty="0"/>
              <a:t> los </a:t>
            </a:r>
            <a:r>
              <a:rPr lang="en-US" sz="1800" dirty="0" err="1"/>
              <a:t>intérpretes</a:t>
            </a:r>
            <a:r>
              <a:rPr lang="en-US" sz="1800" dirty="0"/>
              <a:t>, </a:t>
            </a:r>
            <a:r>
              <a:rPr lang="en-US" sz="1800" dirty="0" err="1"/>
              <a:t>ahora</a:t>
            </a:r>
            <a:r>
              <a:rPr lang="en-US" sz="1800" dirty="0"/>
              <a:t> se </a:t>
            </a:r>
            <a:r>
              <a:rPr lang="en-US" sz="1800" dirty="0" err="1"/>
              <a:t>usan</a:t>
            </a:r>
            <a:r>
              <a:rPr lang="en-US" sz="1800" dirty="0"/>
              <a:t> </a:t>
            </a:r>
            <a:r>
              <a:rPr lang="en-US" sz="1800" dirty="0" err="1"/>
              <a:t>más</a:t>
            </a:r>
            <a:r>
              <a:rPr lang="en-US" sz="1800" dirty="0"/>
              <a:t> los </a:t>
            </a:r>
            <a:r>
              <a:rPr lang="en-US" sz="1800" dirty="0" err="1"/>
              <a:t>compiladores</a:t>
            </a:r>
            <a:r>
              <a:rPr lang="en-US" sz="1800" dirty="0"/>
              <a:t> (a </a:t>
            </a:r>
            <a:r>
              <a:rPr lang="en-US" sz="1800" dirty="0" err="1"/>
              <a:t>excepción</a:t>
            </a:r>
            <a:r>
              <a:rPr lang="en-US" sz="1800" dirty="0"/>
              <a:t> de JAVA)</a:t>
            </a:r>
          </a:p>
          <a:p>
            <a:pPr>
              <a:spcBef>
                <a:spcPct val="50000"/>
              </a:spcBef>
            </a:pPr>
            <a:endParaRPr lang="es-ES" sz="1800" dirty="0"/>
          </a:p>
        </p:txBody>
      </p:sp>
      <p:sp>
        <p:nvSpPr>
          <p:cNvPr id="4" name="3 Marcador de fecha"/>
          <p:cNvSpPr>
            <a:spLocks noGrp="1"/>
          </p:cNvSpPr>
          <p:nvPr>
            <p:ph type="dt" sz="half" idx="14"/>
          </p:nvPr>
        </p:nvSpPr>
        <p:spPr/>
        <p:txBody>
          <a:bodyPr/>
          <a:lstStyle/>
          <a:p>
            <a:fld id="{B99D34C6-5594-42B0-9893-AD2E6EA1B65D}" type="datetime1">
              <a:rPr lang="es-ES" smtClean="0"/>
              <a:t>16/10/2013</a:t>
            </a:fld>
            <a:endParaRPr lang="es-ES"/>
          </a:p>
        </p:txBody>
      </p:sp>
      <p:sp>
        <p:nvSpPr>
          <p:cNvPr id="5" name="4 Marcador de número de diapositiva"/>
          <p:cNvSpPr>
            <a:spLocks noGrp="1"/>
          </p:cNvSpPr>
          <p:nvPr>
            <p:ph type="sldNum" sz="quarter" idx="15"/>
          </p:nvPr>
        </p:nvSpPr>
        <p:spPr/>
        <p:txBody>
          <a:bodyPr/>
          <a:lstStyle/>
          <a:p>
            <a:fld id="{7C5B789A-101F-4B80-8F92-8EE68ABBE870}" type="slidenum">
              <a:rPr lang="es-ES" smtClean="0"/>
              <a:t>5</a:t>
            </a:fld>
            <a:endParaRPr lang="es-ES"/>
          </a:p>
        </p:txBody>
      </p:sp>
      <p:sp>
        <p:nvSpPr>
          <p:cNvPr id="6" name="5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7"/>
          <p:cNvSpPr txBox="1">
            <a:spLocks noChangeArrowheads="1"/>
          </p:cNvSpPr>
          <p:nvPr/>
        </p:nvSpPr>
        <p:spPr bwMode="auto">
          <a:xfrm>
            <a:off x="685800" y="1295400"/>
            <a:ext cx="8001000" cy="396875"/>
          </a:xfrm>
          <a:prstGeom prst="rect">
            <a:avLst/>
          </a:prstGeom>
          <a:noFill/>
          <a:ln w="9525">
            <a:noFill/>
            <a:miter lim="800000"/>
            <a:headEnd/>
            <a:tailEnd/>
          </a:ln>
        </p:spPr>
        <p:txBody>
          <a:bodyPr>
            <a:spAutoFit/>
          </a:bodyPr>
          <a:lstStyle/>
          <a:p>
            <a:pPr>
              <a:spcBef>
                <a:spcPct val="50000"/>
              </a:spcBef>
            </a:pPr>
            <a:endParaRPr lang="es-ES"/>
          </a:p>
        </p:txBody>
      </p:sp>
      <p:sp>
        <p:nvSpPr>
          <p:cNvPr id="52227" name="Text Box 18"/>
          <p:cNvSpPr txBox="1">
            <a:spLocks noChangeArrowheads="1"/>
          </p:cNvSpPr>
          <p:nvPr/>
        </p:nvSpPr>
        <p:spPr bwMode="auto">
          <a:xfrm>
            <a:off x="685800" y="1295400"/>
            <a:ext cx="7848600" cy="1052513"/>
          </a:xfrm>
          <a:prstGeom prst="rect">
            <a:avLst/>
          </a:prstGeom>
          <a:noFill/>
          <a:ln w="9525">
            <a:noFill/>
            <a:miter lim="800000"/>
            <a:headEnd/>
            <a:tailEnd/>
          </a:ln>
        </p:spPr>
        <p:txBody>
          <a:bodyPr>
            <a:spAutoFit/>
          </a:bodyPr>
          <a:lstStyle/>
          <a:p>
            <a:pPr>
              <a:spcBef>
                <a:spcPct val="50000"/>
              </a:spcBef>
            </a:pPr>
            <a:r>
              <a:rPr lang="es-MX" sz="1800" b="1"/>
              <a:t>Código intermedio</a:t>
            </a:r>
          </a:p>
          <a:p>
            <a:pPr>
              <a:spcBef>
                <a:spcPct val="50000"/>
              </a:spcBef>
            </a:pPr>
            <a:endParaRPr lang="es-MX" sz="1400"/>
          </a:p>
          <a:p>
            <a:pPr>
              <a:spcBef>
                <a:spcPct val="50000"/>
              </a:spcBef>
            </a:pPr>
            <a:r>
              <a:rPr lang="es-MX" sz="1600"/>
              <a:t>En el caso de REPITE-HASTA:</a:t>
            </a:r>
            <a:endParaRPr lang="es-ES" sz="1600"/>
          </a:p>
        </p:txBody>
      </p:sp>
      <p:sp>
        <p:nvSpPr>
          <p:cNvPr id="52228" name="Text Box 45"/>
          <p:cNvSpPr txBox="1">
            <a:spLocks noChangeArrowheads="1"/>
          </p:cNvSpPr>
          <p:nvPr/>
        </p:nvSpPr>
        <p:spPr bwMode="auto">
          <a:xfrm>
            <a:off x="838200" y="2819400"/>
            <a:ext cx="3087688" cy="730250"/>
          </a:xfrm>
          <a:prstGeom prst="rect">
            <a:avLst/>
          </a:prstGeom>
          <a:noFill/>
          <a:ln w="9525">
            <a:noFill/>
            <a:miter lim="800000"/>
            <a:headEnd/>
            <a:tailEnd/>
          </a:ln>
        </p:spPr>
        <p:txBody>
          <a:bodyPr wrap="none">
            <a:spAutoFit/>
          </a:bodyPr>
          <a:lstStyle/>
          <a:p>
            <a:r>
              <a:rPr lang="es-MX" sz="1400"/>
              <a:t>Iteracion -&gt; REPITE (1) orden </a:t>
            </a:r>
          </a:p>
          <a:p>
            <a:r>
              <a:rPr lang="es-MX" sz="1400"/>
              <a:t>	HASTA QUE expresion (2)</a:t>
            </a:r>
          </a:p>
          <a:p>
            <a:r>
              <a:rPr lang="es-MX" sz="1400"/>
              <a:t>	FREPITE</a:t>
            </a:r>
            <a:endParaRPr lang="es-ES" sz="1400"/>
          </a:p>
        </p:txBody>
      </p:sp>
      <p:sp>
        <p:nvSpPr>
          <p:cNvPr id="52229" name="Text Box 46"/>
          <p:cNvSpPr txBox="1">
            <a:spLocks noChangeArrowheads="1"/>
          </p:cNvSpPr>
          <p:nvPr/>
        </p:nvSpPr>
        <p:spPr bwMode="auto">
          <a:xfrm>
            <a:off x="4724400" y="2819400"/>
            <a:ext cx="2693988" cy="1368425"/>
          </a:xfrm>
          <a:prstGeom prst="rect">
            <a:avLst/>
          </a:prstGeom>
          <a:noFill/>
          <a:ln w="9525">
            <a:noFill/>
            <a:miter lim="800000"/>
            <a:headEnd/>
            <a:tailEnd/>
          </a:ln>
        </p:spPr>
        <p:txBody>
          <a:bodyPr wrap="none">
            <a:spAutoFit/>
          </a:bodyPr>
          <a:lstStyle/>
          <a:p>
            <a:r>
              <a:rPr lang="es-MX" sz="1400"/>
              <a:t>(1)</a:t>
            </a:r>
          </a:p>
          <a:p>
            <a:r>
              <a:rPr lang="es-MX" sz="1400"/>
              <a:t>    inicio_repite=Genera_etiqueta();</a:t>
            </a:r>
          </a:p>
          <a:p>
            <a:r>
              <a:rPr lang="es-MX" sz="1400"/>
              <a:t>    Escribe(inicio_repite,”:”);</a:t>
            </a:r>
          </a:p>
          <a:p>
            <a:r>
              <a:rPr lang="es-MX" sz="1400"/>
              <a:t>(2)</a:t>
            </a:r>
          </a:p>
          <a:p>
            <a:r>
              <a:rPr lang="es-MX" sz="1400"/>
              <a:t>    Escribe(“CMP”, Expresion.I,0);</a:t>
            </a:r>
          </a:p>
          <a:p>
            <a:r>
              <a:rPr lang="es-MX" sz="1400"/>
              <a:t>    Escribe(“JZ”,inicio_repite);</a:t>
            </a:r>
          </a:p>
        </p:txBody>
      </p:sp>
      <p:sp>
        <p:nvSpPr>
          <p:cNvPr id="6" name="5 Marcador de fecha"/>
          <p:cNvSpPr>
            <a:spLocks noGrp="1"/>
          </p:cNvSpPr>
          <p:nvPr>
            <p:ph type="dt" sz="half" idx="10"/>
          </p:nvPr>
        </p:nvSpPr>
        <p:spPr/>
        <p:txBody>
          <a:bodyPr/>
          <a:lstStyle/>
          <a:p>
            <a:fld id="{D892980B-CA92-45A8-803C-86583C303001}" type="datetime1">
              <a:rPr lang="es-ES" smtClean="0"/>
              <a:t>16/10/2013</a:t>
            </a:fld>
            <a:endParaRPr lang="es-ES"/>
          </a:p>
        </p:txBody>
      </p:sp>
      <p:sp>
        <p:nvSpPr>
          <p:cNvPr id="7" name="6 Marcador de número de diapositiva"/>
          <p:cNvSpPr>
            <a:spLocks noGrp="1"/>
          </p:cNvSpPr>
          <p:nvPr>
            <p:ph type="sldNum" sz="quarter" idx="12"/>
          </p:nvPr>
        </p:nvSpPr>
        <p:spPr/>
        <p:txBody>
          <a:bodyPr/>
          <a:lstStyle/>
          <a:p>
            <a:fld id="{7C5B789A-101F-4B80-8F92-8EE68ABBE870}" type="slidenum">
              <a:rPr lang="es-ES" smtClean="0"/>
              <a:t>50</a:t>
            </a:fld>
            <a:endParaRPr lang="es-ES"/>
          </a:p>
        </p:txBody>
      </p:sp>
      <p:sp>
        <p:nvSpPr>
          <p:cNvPr id="8" name="7 Marcador de pie de página"/>
          <p:cNvSpPr>
            <a:spLocks noGrp="1"/>
          </p:cNvSpPr>
          <p:nvPr>
            <p:ph type="ftr" sz="quarter" idx="11"/>
          </p:nvPr>
        </p:nvSpPr>
        <p:spPr/>
        <p:txBody>
          <a:bodyPr/>
          <a:lstStyle/>
          <a:p>
            <a:r>
              <a:rPr lang="es-ES" smtClean="0"/>
              <a:t>Teoría de Compiladores, Fundamentos de Ciencias de la Computación</a:t>
            </a:r>
            <a:endParaRPr lang="es-E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1"/>
          <p:cNvSpPr>
            <a:spLocks noGrp="1" noChangeArrowheads="1"/>
          </p:cNvSpPr>
          <p:nvPr>
            <p:ph type="title"/>
          </p:nvPr>
        </p:nvSpPr>
        <p:spPr>
          <a:xfrm>
            <a:off x="1979613" y="1557338"/>
            <a:ext cx="6916737" cy="1295400"/>
          </a:xfrm>
        </p:spPr>
        <p:txBody>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Compiladores</a:t>
            </a:r>
          </a:p>
        </p:txBody>
      </p:sp>
      <p:sp>
        <p:nvSpPr>
          <p:cNvPr id="5" name="Rectangle 4"/>
          <p:cNvSpPr>
            <a:spLocks noGrp="1" noChangeArrowheads="1"/>
          </p:cNvSpPr>
          <p:nvPr>
            <p:ph type="ftr" idx="11"/>
          </p:nvPr>
        </p:nvSpPr>
        <p:spPr>
          <a:ln/>
        </p:spPr>
        <p:txBody>
          <a:bodyPr/>
          <a:lstStyle/>
          <a:p>
            <a:r>
              <a:rPr lang="es-ES" smtClean="0"/>
              <a:t>Teoría de Compiladores, Fundamentos de Ciencias de la Computación</a:t>
            </a:r>
            <a:endParaRPr lang="es-ES"/>
          </a:p>
        </p:txBody>
      </p:sp>
      <p:sp>
        <p:nvSpPr>
          <p:cNvPr id="6" name="Rectangle 5"/>
          <p:cNvSpPr>
            <a:spLocks noGrp="1" noChangeArrowheads="1"/>
          </p:cNvSpPr>
          <p:nvPr>
            <p:ph type="sldNum" idx="12"/>
          </p:nvPr>
        </p:nvSpPr>
        <p:spPr>
          <a:ln/>
        </p:spPr>
        <p:txBody>
          <a:bodyPr/>
          <a:lstStyle/>
          <a:p>
            <a:pPr>
              <a:defRPr/>
            </a:pPr>
            <a:fld id="{6256540E-8E16-4518-9534-1CA741CECDE2}" type="slidenum">
              <a:rPr lang="es-ES"/>
              <a:pPr>
                <a:defRPr/>
              </a:pPr>
              <a:t>51</a:t>
            </a:fld>
            <a:endParaRPr lang="es-ES"/>
          </a:p>
        </p:txBody>
      </p:sp>
      <p:sp>
        <p:nvSpPr>
          <p:cNvPr id="2053" name="Rectangle 2"/>
          <p:cNvSpPr>
            <a:spLocks noGrp="1" noChangeArrowheads="1"/>
          </p:cNvSpPr>
          <p:nvPr>
            <p:ph type="subTitle" idx="4294967295"/>
          </p:nvPr>
        </p:nvSpPr>
        <p:spPr>
          <a:xfrm>
            <a:off x="2159000" y="3600450"/>
            <a:ext cx="6985000" cy="2060575"/>
          </a:xfrm>
        </p:spPr>
        <p:txBody>
          <a:bodyPr>
            <a:normAutofit/>
          </a:bodyPr>
          <a:lstStyle/>
          <a:p>
            <a:pPr marL="0" indent="0" algn="ctr">
              <a:lnSpc>
                <a:spcPct val="80000"/>
              </a:lnSpc>
              <a:spcBef>
                <a:spcPts val="900"/>
              </a:spcBef>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smtClean="0"/>
              <a:t>CENEVAL</a:t>
            </a:r>
          </a:p>
          <a:p>
            <a:pPr marL="0" indent="0" algn="r">
              <a:lnSpc>
                <a:spcPct val="80000"/>
              </a:lnSpc>
              <a:spcBef>
                <a:spcPts val="500"/>
              </a:spcBef>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smtClean="0"/>
              <a:t>	</a:t>
            </a:r>
            <a:r>
              <a:rPr lang="en-GB" sz="2000" smtClean="0"/>
              <a:t> </a:t>
            </a:r>
          </a:p>
          <a:p>
            <a:pPr marL="0" indent="0" algn="r">
              <a:lnSpc>
                <a:spcPct val="80000"/>
              </a:lnSpc>
              <a:spcBef>
                <a:spcPts val="500"/>
              </a:spcBef>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smtClean="0"/>
          </a:p>
          <a:p>
            <a:pPr marL="0" indent="0" algn="r">
              <a:lnSpc>
                <a:spcPct val="80000"/>
              </a:lnSpc>
              <a:spcBef>
                <a:spcPts val="500"/>
              </a:spcBef>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400" smtClean="0"/>
          </a:p>
          <a:p>
            <a:pPr marL="0" indent="0" algn="r">
              <a:lnSpc>
                <a:spcPct val="80000"/>
              </a:lnSpc>
              <a:spcBef>
                <a:spcPts val="500"/>
              </a:spcBef>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400" smtClean="0"/>
          </a:p>
          <a:p>
            <a:pPr marL="0" indent="0" algn="r">
              <a:lnSpc>
                <a:spcPct val="80000"/>
              </a:lnSpc>
              <a:spcBef>
                <a:spcPts val="500"/>
              </a:spcBef>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smtClean="0"/>
              <a:t>Otoño 2010</a:t>
            </a:r>
          </a:p>
          <a:p>
            <a:pPr marL="0" indent="0">
              <a:lnSpc>
                <a:spcPct val="80000"/>
              </a:lnSpc>
              <a:spcBef>
                <a:spcPts val="500"/>
              </a:spcBef>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400" smtClean="0"/>
          </a:p>
        </p:txBody>
      </p:sp>
      <p:sp>
        <p:nvSpPr>
          <p:cNvPr id="2051" name="4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413F04C-B43C-46E7-A14F-D9896BC342B4}"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s-ES" sz="1400">
              <a:solidFill>
                <a:srgbClr val="080808"/>
              </a:solidFill>
              <a:cs typeface="Arial" charset="0"/>
            </a:endParaRPr>
          </a:p>
        </p:txBody>
      </p:sp>
      <p:sp>
        <p:nvSpPr>
          <p:cNvPr id="7" name="6 Marcador de fecha"/>
          <p:cNvSpPr>
            <a:spLocks noGrp="1"/>
          </p:cNvSpPr>
          <p:nvPr>
            <p:ph type="dt" idx="10"/>
          </p:nvPr>
        </p:nvSpPr>
        <p:spPr/>
        <p:txBody>
          <a:bodyPr/>
          <a:lstStyle/>
          <a:p>
            <a:fld id="{643590BE-487C-42FC-82E8-2A5407598F65}"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sz="quarter" idx="1"/>
          </p:nvPr>
        </p:nvSpPr>
        <p:spPr>
          <a:xfrm>
            <a:off x="1524000" y="1773238"/>
            <a:ext cx="7388225" cy="4776787"/>
          </a:xfrm>
        </p:spPr>
        <p:txBody>
          <a:bodyPr/>
          <a:lstStyle/>
          <a:p>
            <a:pPr algn="ctr">
              <a:buFont typeface="Times New Roman" pitchFamily="18" charset="0"/>
              <a:buNone/>
            </a:pPr>
            <a:r>
              <a:rPr lang="es-MX" sz="6000" smtClean="0">
                <a:solidFill>
                  <a:schemeClr val="tx1"/>
                </a:solidFill>
              </a:rPr>
              <a:t>Tipos </a:t>
            </a:r>
          </a:p>
          <a:p>
            <a:pPr algn="ctr">
              <a:buFont typeface="Times New Roman" pitchFamily="18" charset="0"/>
              <a:buNone/>
            </a:pPr>
            <a:r>
              <a:rPr lang="es-MX" sz="6000" smtClean="0">
                <a:solidFill>
                  <a:schemeClr val="tx1"/>
                </a:solidFill>
              </a:rPr>
              <a:t>de </a:t>
            </a:r>
          </a:p>
          <a:p>
            <a:pPr algn="ctr">
              <a:buFont typeface="Times New Roman" pitchFamily="18" charset="0"/>
              <a:buNone/>
            </a:pPr>
            <a:r>
              <a:rPr lang="es-MX" sz="6000" smtClean="0">
                <a:solidFill>
                  <a:schemeClr val="tx1"/>
                </a:solidFill>
              </a:rPr>
              <a:t>Traductores</a:t>
            </a:r>
            <a:endParaRPr lang="es-ES" sz="6000" smtClean="0">
              <a:solidFill>
                <a:schemeClr val="tx1"/>
              </a:solidFill>
            </a:endParaRPr>
          </a:p>
        </p:txBody>
      </p:sp>
      <p:sp>
        <p:nvSpPr>
          <p:cNvPr id="4" name="Rectangle 5"/>
          <p:cNvSpPr>
            <a:spLocks noGrp="1" noChangeArrowheads="1"/>
          </p:cNvSpPr>
          <p:nvPr>
            <p:ph type="sldNum" sz="quarter" idx="15"/>
          </p:nvPr>
        </p:nvSpPr>
        <p:spPr>
          <a:ln/>
        </p:spPr>
        <p:txBody>
          <a:bodyPr/>
          <a:lstStyle/>
          <a:p>
            <a:pPr>
              <a:defRPr/>
            </a:pPr>
            <a:fld id="{C6621B1F-7911-4C05-8860-10C2C2A2F8EA}" type="slidenum">
              <a:rPr lang="es-ES"/>
              <a:pPr>
                <a:defRPr/>
              </a:pPr>
              <a:t>52</a:t>
            </a:fld>
            <a:endParaRPr lang="es-ES"/>
          </a:p>
        </p:txBody>
      </p:sp>
      <p:sp>
        <p:nvSpPr>
          <p:cNvPr id="3"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5" name="4 Marcador de fecha"/>
          <p:cNvSpPr>
            <a:spLocks noGrp="1"/>
          </p:cNvSpPr>
          <p:nvPr>
            <p:ph type="dt" sz="half" idx="14"/>
          </p:nvPr>
        </p:nvSpPr>
        <p:spPr/>
        <p:txBody>
          <a:bodyPr/>
          <a:lstStyle/>
          <a:p>
            <a:fld id="{AC63142A-2E97-4451-906F-54D8A7AE2EB8}" type="datetime1">
              <a:rPr lang="es-ES" smtClean="0"/>
              <a:t>16/10/2013</a:t>
            </a:fld>
            <a:endParaRPr lang="es-E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
          <p:cNvSpPr>
            <a:spLocks noGrp="1" noChangeArrowheads="1"/>
          </p:cNvSpPr>
          <p:nvPr>
            <p:ph type="title"/>
          </p:nvPr>
        </p:nvSpPr>
        <p:spPr>
          <a:xfrm>
            <a:off x="1524000"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b="1" i="1" smtClean="0"/>
              <a:t>Compilador</a:t>
            </a:r>
            <a:endParaRPr lang="es-MX" smtClean="0"/>
          </a:p>
        </p:txBody>
      </p:sp>
      <p:sp>
        <p:nvSpPr>
          <p:cNvPr id="9221" name="Rectangle 2"/>
          <p:cNvSpPr>
            <a:spLocks noGrp="1" noChangeArrowheads="1"/>
          </p:cNvSpPr>
          <p:nvPr>
            <p:ph sz="quarter" idx="1"/>
          </p:nvPr>
        </p:nvSpPr>
        <p:spPr>
          <a:xfrm>
            <a:off x="1524000" y="1295400"/>
            <a:ext cx="7391400" cy="4870450"/>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Lenguaje de alto nivel a lenguaje de bajo nivel.</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p:txBody>
      </p:sp>
      <p:sp>
        <p:nvSpPr>
          <p:cNvPr id="8" name="Rectangle 5"/>
          <p:cNvSpPr>
            <a:spLocks noGrp="1" noChangeArrowheads="1"/>
          </p:cNvSpPr>
          <p:nvPr>
            <p:ph type="sldNum" sz="quarter" idx="15"/>
          </p:nvPr>
        </p:nvSpPr>
        <p:spPr>
          <a:ln/>
        </p:spPr>
        <p:txBody>
          <a:bodyPr/>
          <a:lstStyle/>
          <a:p>
            <a:pPr>
              <a:defRPr/>
            </a:pPr>
            <a:fld id="{0FCAAAA6-0422-49B0-B3EE-4857C26990C6}" type="slidenum">
              <a:rPr lang="es-ES"/>
              <a:pPr>
                <a:defRPr/>
              </a:pPr>
              <a:t>53</a:t>
            </a:fld>
            <a:endParaRPr lang="es-ES"/>
          </a:p>
        </p:txBody>
      </p:sp>
      <p:sp>
        <p:nvSpPr>
          <p:cNvPr id="7"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9219"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D5794D4-742F-4A9E-9CF4-9D7FAF649128}"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s-ES" sz="1400">
              <a:solidFill>
                <a:srgbClr val="080808"/>
              </a:solidFill>
              <a:cs typeface="Arial" charset="0"/>
            </a:endParaRPr>
          </a:p>
        </p:txBody>
      </p:sp>
      <p:pic>
        <p:nvPicPr>
          <p:cNvPr id="9225" name="Picture 9" descr="CompiladoresInterpretes"/>
          <p:cNvPicPr>
            <a:picLocks noChangeAspect="1" noChangeArrowheads="1"/>
          </p:cNvPicPr>
          <p:nvPr/>
        </p:nvPicPr>
        <p:blipFill>
          <a:blip r:embed="rId3"/>
          <a:srcRect/>
          <a:stretch>
            <a:fillRect/>
          </a:stretch>
        </p:blipFill>
        <p:spPr bwMode="auto">
          <a:xfrm>
            <a:off x="1692275" y="2997200"/>
            <a:ext cx="4065588" cy="3052763"/>
          </a:xfrm>
          <a:prstGeom prst="rect">
            <a:avLst/>
          </a:prstGeom>
          <a:noFill/>
        </p:spPr>
      </p:pic>
      <p:pic>
        <p:nvPicPr>
          <p:cNvPr id="9226" name="Picture 3"/>
          <p:cNvPicPr>
            <a:picLocks noChangeAspect="1" noChangeArrowheads="1"/>
          </p:cNvPicPr>
          <p:nvPr/>
        </p:nvPicPr>
        <p:blipFill>
          <a:blip r:embed="rId4"/>
          <a:srcRect/>
          <a:stretch>
            <a:fillRect/>
          </a:stretch>
        </p:blipFill>
        <p:spPr bwMode="auto">
          <a:xfrm>
            <a:off x="6156325" y="3068638"/>
            <a:ext cx="2592388" cy="2579687"/>
          </a:xfrm>
          <a:prstGeom prst="rect">
            <a:avLst/>
          </a:prstGeom>
          <a:noFill/>
          <a:ln w="9525">
            <a:noFill/>
            <a:round/>
            <a:headEnd/>
            <a:tailEnd/>
          </a:ln>
        </p:spPr>
      </p:pic>
      <p:sp>
        <p:nvSpPr>
          <p:cNvPr id="9" name="8 Marcador de fecha"/>
          <p:cNvSpPr>
            <a:spLocks noGrp="1"/>
          </p:cNvSpPr>
          <p:nvPr>
            <p:ph type="dt" sz="half" idx="14"/>
          </p:nvPr>
        </p:nvSpPr>
        <p:spPr/>
        <p:txBody>
          <a:bodyPr/>
          <a:lstStyle/>
          <a:p>
            <a:fld id="{BE467548-9B07-45D3-853B-47E397AA08E9}"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
          <p:cNvSpPr>
            <a:spLocks noGrp="1" noChangeArrowheads="1"/>
          </p:cNvSpPr>
          <p:nvPr>
            <p:ph type="title"/>
          </p:nvPr>
        </p:nvSpPr>
        <p:spPr>
          <a:xfrm>
            <a:off x="1524000" y="-17463"/>
            <a:ext cx="7381875" cy="1435101"/>
          </a:xfrm>
        </p:spPr>
        <p:txBody>
          <a:bodyPr/>
          <a:lstStyle/>
          <a:p>
            <a:r>
              <a:rPr lang="es-MX" b="1" i="1" smtClean="0"/>
              <a:t>Ensamblador</a:t>
            </a:r>
            <a:endParaRPr lang="es-ES" smtClean="0"/>
          </a:p>
        </p:txBody>
      </p:sp>
      <p:sp>
        <p:nvSpPr>
          <p:cNvPr id="10245" name="Rectangle 2"/>
          <p:cNvSpPr>
            <a:spLocks noGrp="1" noChangeArrowheads="1"/>
          </p:cNvSpPr>
          <p:nvPr>
            <p:ph sz="quarter" idx="1"/>
          </p:nvPr>
        </p:nvSpPr>
        <p:spPr>
          <a:xfrm>
            <a:off x="1524000" y="1295400"/>
            <a:ext cx="7391400" cy="4797425"/>
          </a:xfrm>
        </p:spPr>
        <p:txBody>
          <a:bodyPr/>
          <a:lstStyle/>
          <a:p>
            <a:pPr>
              <a:buClr>
                <a:srgbClr val="3C605F"/>
              </a:buClr>
              <a:buSzPct val="75000"/>
              <a:buFont typeface="Wingdings" pitchFamily="2" charset="2"/>
              <a:buChar char=""/>
            </a:pPr>
            <a:r>
              <a:rPr lang="es-MX" smtClean="0"/>
              <a:t>Lenguaje ensamblador a lenguaje de bajo nivel.</a:t>
            </a:r>
          </a:p>
          <a:p>
            <a:pPr>
              <a:buClrTx/>
              <a:buSzTx/>
              <a:buFontTx/>
              <a:buNone/>
            </a:pPr>
            <a:endParaRPr lang="es-MX" b="1" i="1" smtClean="0"/>
          </a:p>
          <a:p>
            <a:pPr>
              <a:buClrTx/>
              <a:buSzTx/>
              <a:buFontTx/>
              <a:buNone/>
            </a:pPr>
            <a:endParaRPr lang="es-MX" b="1" i="1" smtClean="0"/>
          </a:p>
        </p:txBody>
      </p:sp>
      <p:sp>
        <p:nvSpPr>
          <p:cNvPr id="7" name="Rectangle 5"/>
          <p:cNvSpPr>
            <a:spLocks noGrp="1" noChangeArrowheads="1"/>
          </p:cNvSpPr>
          <p:nvPr>
            <p:ph type="sldNum" sz="quarter" idx="15"/>
          </p:nvPr>
        </p:nvSpPr>
        <p:spPr>
          <a:ln/>
        </p:spPr>
        <p:txBody>
          <a:bodyPr/>
          <a:lstStyle/>
          <a:p>
            <a:pPr>
              <a:defRPr/>
            </a:pPr>
            <a:fld id="{75747E51-AF29-4073-9861-29385C7CB08B}" type="slidenum">
              <a:rPr lang="es-ES"/>
              <a:pPr>
                <a:defRPr/>
              </a:pPr>
              <a:t>54</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10243"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0FAD133-D3E2-4BE9-959C-35862D05E7BB}"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s-ES" sz="1400">
              <a:solidFill>
                <a:srgbClr val="080808"/>
              </a:solidFill>
              <a:cs typeface="Arial" charset="0"/>
            </a:endParaRPr>
          </a:p>
        </p:txBody>
      </p:sp>
      <p:pic>
        <p:nvPicPr>
          <p:cNvPr id="10246" name="Picture 3"/>
          <p:cNvPicPr>
            <a:picLocks noChangeAspect="1" noChangeArrowheads="1"/>
          </p:cNvPicPr>
          <p:nvPr/>
        </p:nvPicPr>
        <p:blipFill>
          <a:blip r:embed="rId3"/>
          <a:srcRect/>
          <a:stretch>
            <a:fillRect/>
          </a:stretch>
        </p:blipFill>
        <p:spPr bwMode="auto">
          <a:xfrm>
            <a:off x="3203575" y="2492375"/>
            <a:ext cx="3116263" cy="3586163"/>
          </a:xfrm>
          <a:prstGeom prst="rect">
            <a:avLst/>
          </a:prstGeom>
          <a:noFill/>
          <a:ln w="9525">
            <a:noFill/>
            <a:round/>
            <a:headEnd/>
            <a:tailEnd/>
          </a:ln>
        </p:spPr>
      </p:pic>
      <p:sp>
        <p:nvSpPr>
          <p:cNvPr id="8" name="7 Marcador de fecha"/>
          <p:cNvSpPr>
            <a:spLocks noGrp="1"/>
          </p:cNvSpPr>
          <p:nvPr>
            <p:ph type="dt" sz="half" idx="14"/>
          </p:nvPr>
        </p:nvSpPr>
        <p:spPr/>
        <p:txBody>
          <a:bodyPr/>
          <a:lstStyle/>
          <a:p>
            <a:fld id="{071EECF6-6C1B-49F1-AD95-EDCC590CC219}"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
          <p:cNvSpPr>
            <a:spLocks noGrp="1" noChangeArrowheads="1"/>
          </p:cNvSpPr>
          <p:nvPr>
            <p:ph type="title"/>
          </p:nvPr>
        </p:nvSpPr>
        <p:spPr>
          <a:xfrm>
            <a:off x="1524000" y="-17463"/>
            <a:ext cx="7381875" cy="1435101"/>
          </a:xfrm>
        </p:spPr>
        <p:txBody>
          <a:bodyPr/>
          <a:lstStyle/>
          <a:p>
            <a:r>
              <a:rPr lang="es-MX" b="1" i="1" smtClean="0"/>
              <a:t>Intérprete</a:t>
            </a:r>
            <a:endParaRPr lang="es-ES" smtClean="0"/>
          </a:p>
        </p:txBody>
      </p:sp>
      <p:sp>
        <p:nvSpPr>
          <p:cNvPr id="11269" name="Rectangle 2"/>
          <p:cNvSpPr>
            <a:spLocks noGrp="1" noChangeArrowheads="1"/>
          </p:cNvSpPr>
          <p:nvPr>
            <p:ph sz="quarter" idx="1"/>
          </p:nvPr>
        </p:nvSpPr>
        <p:spPr>
          <a:xfrm>
            <a:off x="1524000" y="1295400"/>
            <a:ext cx="7391400" cy="4870450"/>
          </a:xfrm>
        </p:spPr>
        <p:txBody>
          <a:bodyPr/>
          <a:lstStyle/>
          <a:p>
            <a:pPr>
              <a:buClr>
                <a:srgbClr val="3C605F"/>
              </a:buClr>
              <a:buSzPct val="75000"/>
              <a:buFont typeface="Wingdings" pitchFamily="2" charset="2"/>
              <a:buChar char=""/>
            </a:pPr>
            <a:r>
              <a:rPr lang="es-MX" smtClean="0"/>
              <a:t>Traduce el código equivalente y al mismo tiempo lo ejecuta.</a:t>
            </a:r>
          </a:p>
          <a:p>
            <a:pPr>
              <a:buClrTx/>
              <a:buSzTx/>
              <a:buFontTx/>
              <a:buNone/>
            </a:pPr>
            <a:endParaRPr lang="es-MX" smtClean="0"/>
          </a:p>
        </p:txBody>
      </p:sp>
      <p:sp>
        <p:nvSpPr>
          <p:cNvPr id="7" name="Rectangle 5"/>
          <p:cNvSpPr>
            <a:spLocks noGrp="1" noChangeArrowheads="1"/>
          </p:cNvSpPr>
          <p:nvPr>
            <p:ph type="sldNum" sz="quarter" idx="15"/>
          </p:nvPr>
        </p:nvSpPr>
        <p:spPr>
          <a:ln/>
        </p:spPr>
        <p:txBody>
          <a:bodyPr/>
          <a:lstStyle/>
          <a:p>
            <a:pPr>
              <a:defRPr/>
            </a:pPr>
            <a:fld id="{4C7F1F3C-6486-4BB9-A8EF-3D32EFC0E6A6}" type="slidenum">
              <a:rPr lang="es-ES"/>
              <a:pPr>
                <a:defRPr/>
              </a:pPr>
              <a:t>55</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11267"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DCFCB80-74ED-4ABB-B4A7-A39BD7D41BF6}"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s-ES" sz="1400">
              <a:solidFill>
                <a:srgbClr val="080808"/>
              </a:solidFill>
              <a:cs typeface="Arial" charset="0"/>
            </a:endParaRPr>
          </a:p>
        </p:txBody>
      </p:sp>
      <p:pic>
        <p:nvPicPr>
          <p:cNvPr id="11270" name="Picture 3"/>
          <p:cNvPicPr>
            <a:picLocks noChangeAspect="1" noChangeArrowheads="1"/>
          </p:cNvPicPr>
          <p:nvPr/>
        </p:nvPicPr>
        <p:blipFill>
          <a:blip r:embed="rId3"/>
          <a:srcRect/>
          <a:stretch>
            <a:fillRect/>
          </a:stretch>
        </p:blipFill>
        <p:spPr bwMode="auto">
          <a:xfrm>
            <a:off x="2843213" y="2781300"/>
            <a:ext cx="4572000" cy="3429000"/>
          </a:xfrm>
          <a:prstGeom prst="rect">
            <a:avLst/>
          </a:prstGeom>
          <a:noFill/>
          <a:ln w="9525">
            <a:noFill/>
            <a:round/>
            <a:headEnd/>
            <a:tailEnd/>
          </a:ln>
        </p:spPr>
      </p:pic>
      <p:sp>
        <p:nvSpPr>
          <p:cNvPr id="8" name="7 Marcador de fecha"/>
          <p:cNvSpPr>
            <a:spLocks noGrp="1"/>
          </p:cNvSpPr>
          <p:nvPr>
            <p:ph type="dt" sz="half" idx="14"/>
          </p:nvPr>
        </p:nvSpPr>
        <p:spPr/>
        <p:txBody>
          <a:bodyPr/>
          <a:lstStyle/>
          <a:p>
            <a:fld id="{AA0C7FC0-0F21-4D9F-A11D-E95F5F0D8030}"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
          <p:cNvSpPr>
            <a:spLocks noGrp="1" noChangeArrowheads="1"/>
          </p:cNvSpPr>
          <p:nvPr>
            <p:ph type="title"/>
          </p:nvPr>
        </p:nvSpPr>
        <p:spPr>
          <a:xfrm>
            <a:off x="1524000"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Fases (Strong)</a:t>
            </a:r>
          </a:p>
        </p:txBody>
      </p:sp>
      <p:sp>
        <p:nvSpPr>
          <p:cNvPr id="7173" name="Rectangle 2"/>
          <p:cNvSpPr>
            <a:spLocks noGrp="1" noChangeArrowheads="1"/>
          </p:cNvSpPr>
          <p:nvPr>
            <p:ph sz="quarter" idx="1"/>
          </p:nvPr>
        </p:nvSpPr>
        <p:spPr>
          <a:xfrm>
            <a:off x="785786" y="1357298"/>
            <a:ext cx="7391400" cy="4870450"/>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dirty="0" smtClean="0"/>
              <a:t>Front-</a:t>
            </a:r>
            <a:r>
              <a:rPr lang="es-MX" dirty="0" err="1" smtClean="0"/>
              <a:t>End</a:t>
            </a:r>
            <a:r>
              <a:rPr lang="es-MX" dirty="0" smtClean="0"/>
              <a:t>: Analizar el código fuente</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dirty="0" smtClean="0"/>
          </a:p>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dirty="0" smtClean="0"/>
              <a:t>Back-</a:t>
            </a:r>
            <a:r>
              <a:rPr lang="es-MX" dirty="0" err="1" smtClean="0"/>
              <a:t>End</a:t>
            </a:r>
            <a:r>
              <a:rPr lang="es-MX" dirty="0" smtClean="0"/>
              <a:t>: Generar el código objeto</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dirty="0" smtClean="0"/>
          </a:p>
        </p:txBody>
      </p:sp>
      <p:sp>
        <p:nvSpPr>
          <p:cNvPr id="9" name="Rectangle 5"/>
          <p:cNvSpPr>
            <a:spLocks noGrp="1" noChangeArrowheads="1"/>
          </p:cNvSpPr>
          <p:nvPr>
            <p:ph type="sldNum" sz="quarter" idx="15"/>
          </p:nvPr>
        </p:nvSpPr>
        <p:spPr>
          <a:ln/>
        </p:spPr>
        <p:txBody>
          <a:bodyPr/>
          <a:lstStyle/>
          <a:p>
            <a:pPr>
              <a:defRPr/>
            </a:pPr>
            <a:fld id="{FD06049E-A529-4049-8A83-A3DF0491A7D8}" type="slidenum">
              <a:rPr lang="es-ES"/>
              <a:pPr>
                <a:defRPr/>
              </a:pPr>
              <a:t>56</a:t>
            </a:fld>
            <a:endParaRPr lang="es-ES"/>
          </a:p>
        </p:txBody>
      </p:sp>
      <p:sp>
        <p:nvSpPr>
          <p:cNvPr id="8"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7171"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2141126-5566-44EB-83DB-437BB5078F02}"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s-ES" sz="1400">
              <a:solidFill>
                <a:srgbClr val="080808"/>
              </a:solidFill>
              <a:cs typeface="Arial" charset="0"/>
            </a:endParaRPr>
          </a:p>
        </p:txBody>
      </p:sp>
      <p:pic>
        <p:nvPicPr>
          <p:cNvPr id="7174" name="Picture 3"/>
          <p:cNvPicPr>
            <a:picLocks noChangeAspect="1" noChangeArrowheads="1"/>
          </p:cNvPicPr>
          <p:nvPr/>
        </p:nvPicPr>
        <p:blipFill>
          <a:blip r:embed="rId3"/>
          <a:srcRect/>
          <a:stretch>
            <a:fillRect/>
          </a:stretch>
        </p:blipFill>
        <p:spPr bwMode="auto">
          <a:xfrm>
            <a:off x="6156325" y="3500438"/>
            <a:ext cx="2787650" cy="2819400"/>
          </a:xfrm>
          <a:prstGeom prst="rect">
            <a:avLst/>
          </a:prstGeom>
          <a:noFill/>
          <a:ln w="9525">
            <a:noFill/>
            <a:round/>
            <a:headEnd/>
            <a:tailEnd/>
          </a:ln>
        </p:spPr>
      </p:pic>
      <p:pic>
        <p:nvPicPr>
          <p:cNvPr id="7175" name="Picture 4"/>
          <p:cNvPicPr>
            <a:picLocks noChangeAspect="1" noChangeArrowheads="1"/>
          </p:cNvPicPr>
          <p:nvPr/>
        </p:nvPicPr>
        <p:blipFill>
          <a:blip r:embed="rId4"/>
          <a:srcRect/>
          <a:stretch>
            <a:fillRect/>
          </a:stretch>
        </p:blipFill>
        <p:spPr bwMode="auto">
          <a:xfrm>
            <a:off x="1763713" y="3573463"/>
            <a:ext cx="3222625" cy="2417762"/>
          </a:xfrm>
          <a:prstGeom prst="rect">
            <a:avLst/>
          </a:prstGeom>
          <a:noFill/>
          <a:ln w="9525">
            <a:noFill/>
            <a:round/>
            <a:headEnd/>
            <a:tailEnd/>
          </a:ln>
        </p:spPr>
      </p:pic>
      <p:pic>
        <p:nvPicPr>
          <p:cNvPr id="7176" name="Picture 5"/>
          <p:cNvPicPr>
            <a:picLocks noChangeAspect="1" noChangeArrowheads="1"/>
          </p:cNvPicPr>
          <p:nvPr/>
        </p:nvPicPr>
        <p:blipFill>
          <a:blip r:embed="rId5"/>
          <a:srcRect/>
          <a:stretch>
            <a:fillRect/>
          </a:stretch>
        </p:blipFill>
        <p:spPr bwMode="auto">
          <a:xfrm>
            <a:off x="5076825" y="4508500"/>
            <a:ext cx="1008063" cy="1008063"/>
          </a:xfrm>
          <a:prstGeom prst="rect">
            <a:avLst/>
          </a:prstGeom>
          <a:noFill/>
          <a:ln w="9525">
            <a:noFill/>
            <a:round/>
            <a:headEnd/>
            <a:tailEnd/>
          </a:ln>
        </p:spPr>
      </p:pic>
      <p:sp>
        <p:nvSpPr>
          <p:cNvPr id="10" name="9 Marcador de fecha"/>
          <p:cNvSpPr>
            <a:spLocks noGrp="1"/>
          </p:cNvSpPr>
          <p:nvPr>
            <p:ph type="dt" sz="half" idx="14"/>
          </p:nvPr>
        </p:nvSpPr>
        <p:spPr/>
        <p:txBody>
          <a:bodyPr/>
          <a:lstStyle/>
          <a:p>
            <a:fld id="{C749F8DF-2171-4B46-9379-DF7EF3BC0548}"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s-MX" smtClean="0"/>
              <a:t>Ejemplo</a:t>
            </a:r>
            <a:endParaRPr lang="es-ES" smtClean="0"/>
          </a:p>
        </p:txBody>
      </p:sp>
      <p:pic>
        <p:nvPicPr>
          <p:cNvPr id="231427" name="Picture 3"/>
          <p:cNvPicPr>
            <a:picLocks noGrp="1" noChangeAspect="1" noChangeArrowheads="1"/>
          </p:cNvPicPr>
          <p:nvPr>
            <p:ph sz="quarter" idx="1"/>
          </p:nvPr>
        </p:nvPicPr>
        <p:blipFill>
          <a:blip r:embed="rId2"/>
          <a:stretch>
            <a:fillRect/>
          </a:stretch>
        </p:blipFill>
        <p:spPr>
          <a:xfrm>
            <a:off x="1513685" y="2210080"/>
            <a:ext cx="5354630" cy="3653865"/>
          </a:xfrm>
          <a:noFill/>
          <a:ln/>
        </p:spPr>
      </p:pic>
      <p:sp>
        <p:nvSpPr>
          <p:cNvPr id="5" name="Rectangle 5"/>
          <p:cNvSpPr>
            <a:spLocks noGrp="1" noChangeArrowheads="1"/>
          </p:cNvSpPr>
          <p:nvPr>
            <p:ph type="sldNum" sz="quarter" idx="15"/>
          </p:nvPr>
        </p:nvSpPr>
        <p:spPr>
          <a:ln/>
        </p:spPr>
        <p:txBody>
          <a:bodyPr/>
          <a:lstStyle/>
          <a:p>
            <a:pPr>
              <a:defRPr/>
            </a:pPr>
            <a:fld id="{558BC7B0-3487-4FA5-957B-2C4A5DEFCD3B}" type="slidenum">
              <a:rPr lang="es-ES"/>
              <a:pPr>
                <a:defRPr/>
              </a:pPr>
              <a:t>57</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79116F93-8325-4F7E-BF74-F761AE4FA947}" type="datetime1">
              <a:rPr lang="es-ES" smtClean="0"/>
              <a:t>16/10/2013</a:t>
            </a:fld>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s-MX" smtClean="0"/>
              <a:t>Ejemplo</a:t>
            </a:r>
            <a:endParaRPr lang="es-ES" smtClean="0"/>
          </a:p>
        </p:txBody>
      </p:sp>
      <p:pic>
        <p:nvPicPr>
          <p:cNvPr id="232451" name="Picture 3"/>
          <p:cNvPicPr>
            <a:picLocks noGrp="1" noChangeAspect="1" noChangeArrowheads="1"/>
          </p:cNvPicPr>
          <p:nvPr>
            <p:ph sz="quarter" idx="1"/>
          </p:nvPr>
        </p:nvPicPr>
        <p:blipFill>
          <a:blip r:embed="rId2"/>
          <a:stretch>
            <a:fillRect/>
          </a:stretch>
        </p:blipFill>
        <p:spPr>
          <a:xfrm>
            <a:off x="2115670" y="2894012"/>
            <a:ext cx="4150659" cy="2286000"/>
          </a:xfrm>
          <a:noFill/>
          <a:ln/>
        </p:spPr>
      </p:pic>
      <p:sp>
        <p:nvSpPr>
          <p:cNvPr id="5" name="Rectangle 5"/>
          <p:cNvSpPr>
            <a:spLocks noGrp="1" noChangeArrowheads="1"/>
          </p:cNvSpPr>
          <p:nvPr>
            <p:ph type="sldNum" sz="quarter" idx="15"/>
          </p:nvPr>
        </p:nvSpPr>
        <p:spPr>
          <a:ln/>
        </p:spPr>
        <p:txBody>
          <a:bodyPr/>
          <a:lstStyle/>
          <a:p>
            <a:pPr>
              <a:defRPr/>
            </a:pPr>
            <a:fld id="{37875C20-3E7A-4BE3-AEAB-22815A9700F5}" type="slidenum">
              <a:rPr lang="es-ES"/>
              <a:pPr>
                <a:defRPr/>
              </a:pPr>
              <a:t>58</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B553A6ED-E08A-4306-B9A9-CE962E50F2FE}" type="datetime1">
              <a:rPr lang="es-ES" smtClean="0"/>
              <a:t>16/10/2013</a:t>
            </a:fld>
            <a:endParaRPr lang="es-E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s-MX" smtClean="0"/>
              <a:t>Etapas</a:t>
            </a:r>
            <a:endParaRPr lang="es-ES" smtClean="0"/>
          </a:p>
        </p:txBody>
      </p:sp>
      <p:sp>
        <p:nvSpPr>
          <p:cNvPr id="5" name="Rectangle 5"/>
          <p:cNvSpPr>
            <a:spLocks noGrp="1" noChangeArrowheads="1"/>
          </p:cNvSpPr>
          <p:nvPr>
            <p:ph type="sldNum" sz="quarter" idx="15"/>
          </p:nvPr>
        </p:nvSpPr>
        <p:spPr>
          <a:ln/>
        </p:spPr>
        <p:txBody>
          <a:bodyPr/>
          <a:lstStyle/>
          <a:p>
            <a:pPr>
              <a:defRPr/>
            </a:pPr>
            <a:fld id="{A76E72E1-1F99-4823-852B-FCAC59B27300}" type="slidenum">
              <a:rPr lang="es-ES"/>
              <a:pPr>
                <a:defRPr/>
              </a:pPr>
              <a:t>59</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pic>
        <p:nvPicPr>
          <p:cNvPr id="180229" name="Picture 5" descr="fasescompil2"/>
          <p:cNvPicPr>
            <a:picLocks noChangeAspect="1" noChangeArrowheads="1"/>
          </p:cNvPicPr>
          <p:nvPr/>
        </p:nvPicPr>
        <p:blipFill>
          <a:blip r:embed="rId2"/>
          <a:srcRect/>
          <a:stretch>
            <a:fillRect/>
          </a:stretch>
        </p:blipFill>
        <p:spPr bwMode="auto">
          <a:xfrm>
            <a:off x="1835150" y="1196975"/>
            <a:ext cx="6911975" cy="5359400"/>
          </a:xfrm>
          <a:prstGeom prst="rect">
            <a:avLst/>
          </a:prstGeom>
          <a:noFill/>
        </p:spPr>
      </p:pic>
      <p:sp>
        <p:nvSpPr>
          <p:cNvPr id="6" name="5 Marcador de fecha"/>
          <p:cNvSpPr>
            <a:spLocks noGrp="1"/>
          </p:cNvSpPr>
          <p:nvPr>
            <p:ph type="dt" sz="half" idx="14"/>
          </p:nvPr>
        </p:nvSpPr>
        <p:spPr/>
        <p:txBody>
          <a:bodyPr/>
          <a:lstStyle/>
          <a:p>
            <a:fld id="{693DBC72-9B2C-4E97-8AC6-2F2679D25288}" type="datetime1">
              <a:rPr lang="es-ES" smtClean="0"/>
              <a:t>16/10/2013</a:t>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sz="quarter" idx="1"/>
          </p:nvPr>
        </p:nvSpPr>
        <p:spPr>
          <a:xfrm>
            <a:off x="500034" y="571480"/>
            <a:ext cx="7391400" cy="4797425"/>
          </a:xfrm>
        </p:spPr>
        <p:txBody>
          <a:bodyPr/>
          <a:lstStyle/>
          <a:p>
            <a:pPr marL="606425" indent="-606425">
              <a:buClr>
                <a:srgbClr val="3C605F"/>
              </a:buClr>
              <a:buSzPct val="75000"/>
              <a:buNone/>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b="1" u="sng" dirty="0" smtClean="0"/>
              <a:t>Tipos de Compiladores</a:t>
            </a:r>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endParaRPr lang="es-MX" b="1" u="sng" dirty="0" smtClean="0"/>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b="1" u="sng" dirty="0" smtClean="0"/>
              <a:t>Compilador </a:t>
            </a:r>
            <a:r>
              <a:rPr lang="es-MX" b="1" u="sng" dirty="0" smtClean="0"/>
              <a:t>cruzado:</a:t>
            </a:r>
            <a:r>
              <a:rPr lang="es-MX" dirty="0" smtClean="0"/>
              <a:t> Se trabaja en una plataforma y genera ejecutables para otra.</a:t>
            </a:r>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endParaRPr lang="es-MX" dirty="0" smtClean="0"/>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ES" dirty="0" smtClean="0"/>
              <a:t>Construir compilador de Pascal </a:t>
            </a:r>
          </a:p>
          <a:p>
            <a:pPr lvl="1">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ES" dirty="0" smtClean="0"/>
              <a:t>Genere código para </a:t>
            </a:r>
            <a:r>
              <a:rPr lang="es-ES" b="1" dirty="0" smtClean="0">
                <a:hlinkClick r:id="rId3"/>
              </a:rPr>
              <a:t>MS-DOS</a:t>
            </a:r>
            <a:r>
              <a:rPr lang="es-ES" dirty="0" smtClean="0"/>
              <a:t> </a:t>
            </a:r>
          </a:p>
          <a:p>
            <a:pPr lvl="1">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ES" dirty="0" smtClean="0"/>
              <a:t>Funcione en </a:t>
            </a:r>
            <a:r>
              <a:rPr lang="es-ES" b="1" dirty="0" smtClean="0">
                <a:hlinkClick r:id="rId4"/>
              </a:rPr>
              <a:t>Linux</a:t>
            </a:r>
            <a:r>
              <a:rPr lang="es-ES" dirty="0" smtClean="0"/>
              <a:t> </a:t>
            </a:r>
          </a:p>
          <a:p>
            <a:pPr lvl="1">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ES" dirty="0" smtClean="0"/>
              <a:t>Escrito en C++. </a:t>
            </a:r>
            <a:endParaRPr lang="es-MX" dirty="0" smtClean="0"/>
          </a:p>
          <a:p>
            <a:pPr marL="606425" indent="-606425">
              <a:buClrTx/>
              <a:buSzTx/>
              <a:buFontTx/>
              <a:buNone/>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endParaRPr lang="es-MX" dirty="0" smtClean="0"/>
          </a:p>
        </p:txBody>
      </p:sp>
      <p:sp>
        <p:nvSpPr>
          <p:cNvPr id="7" name="Rectangle 5"/>
          <p:cNvSpPr>
            <a:spLocks noGrp="1" noChangeArrowheads="1"/>
          </p:cNvSpPr>
          <p:nvPr>
            <p:ph type="sldNum" sz="quarter" idx="15"/>
          </p:nvPr>
        </p:nvSpPr>
        <p:spPr>
          <a:ln/>
        </p:spPr>
        <p:txBody>
          <a:bodyPr/>
          <a:lstStyle/>
          <a:p>
            <a:pPr>
              <a:defRPr/>
            </a:pPr>
            <a:fld id="{DC76CEC8-8FE8-4D68-987F-D481F7806699}" type="slidenum">
              <a:rPr lang="es-ES"/>
              <a:pPr>
                <a:defRPr/>
              </a:pPr>
              <a:t>6</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16387"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FE794B6-7F61-4A3A-9DA5-A14C0E061480}"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s-ES" sz="1400">
              <a:solidFill>
                <a:srgbClr val="080808"/>
              </a:solidFill>
              <a:cs typeface="Arial" charset="0"/>
            </a:endParaRPr>
          </a:p>
        </p:txBody>
      </p:sp>
      <p:pic>
        <p:nvPicPr>
          <p:cNvPr id="16394" name="Picture 10" descr="Casio-IT-800-RGC-35-Rugged-Industrial-PDA">
            <a:hlinkClick r:id="rId5"/>
          </p:cNvPr>
          <p:cNvPicPr>
            <a:picLocks noChangeAspect="1" noChangeArrowheads="1"/>
          </p:cNvPicPr>
          <p:nvPr/>
        </p:nvPicPr>
        <p:blipFill>
          <a:blip r:embed="rId6"/>
          <a:srcRect/>
          <a:stretch>
            <a:fillRect/>
          </a:stretch>
        </p:blipFill>
        <p:spPr bwMode="auto">
          <a:xfrm>
            <a:off x="2285984" y="4429132"/>
            <a:ext cx="2643206" cy="2148140"/>
          </a:xfrm>
          <a:prstGeom prst="rect">
            <a:avLst/>
          </a:prstGeom>
          <a:noFill/>
        </p:spPr>
      </p:pic>
      <p:pic>
        <p:nvPicPr>
          <p:cNvPr id="16396" name="Picture 12" descr="carputer-computadora-auto"/>
          <p:cNvPicPr>
            <a:picLocks noChangeAspect="1" noChangeArrowheads="1"/>
          </p:cNvPicPr>
          <p:nvPr/>
        </p:nvPicPr>
        <p:blipFill>
          <a:blip r:embed="rId7"/>
          <a:srcRect/>
          <a:stretch>
            <a:fillRect/>
          </a:stretch>
        </p:blipFill>
        <p:spPr bwMode="auto">
          <a:xfrm>
            <a:off x="5357818" y="2928934"/>
            <a:ext cx="3187693" cy="1992309"/>
          </a:xfrm>
          <a:prstGeom prst="rect">
            <a:avLst/>
          </a:prstGeom>
          <a:noFill/>
        </p:spPr>
      </p:pic>
      <p:sp>
        <p:nvSpPr>
          <p:cNvPr id="8" name="7 Marcador de fecha"/>
          <p:cNvSpPr>
            <a:spLocks noGrp="1"/>
          </p:cNvSpPr>
          <p:nvPr>
            <p:ph type="dt" sz="half" idx="14"/>
          </p:nvPr>
        </p:nvSpPr>
        <p:spPr/>
        <p:txBody>
          <a:bodyPr/>
          <a:lstStyle/>
          <a:p>
            <a:fld id="{1AB1B9B9-B556-4ED3-B7CB-5AC7C732A30B}"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1"/>
          <p:cNvSpPr>
            <a:spLocks noGrp="1" noChangeArrowheads="1"/>
          </p:cNvSpPr>
          <p:nvPr>
            <p:ph type="title"/>
          </p:nvPr>
        </p:nvSpPr>
        <p:spPr>
          <a:xfrm>
            <a:off x="1524000"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Tabla de símbolos</a:t>
            </a:r>
          </a:p>
        </p:txBody>
      </p:sp>
      <p:sp>
        <p:nvSpPr>
          <p:cNvPr id="32773" name="Rectangle 2"/>
          <p:cNvSpPr>
            <a:spLocks noGrp="1" noChangeArrowheads="1"/>
          </p:cNvSpPr>
          <p:nvPr>
            <p:ph sz="quarter" idx="1"/>
          </p:nvPr>
        </p:nvSpPr>
        <p:spPr>
          <a:xfrm>
            <a:off x="1524000" y="1295400"/>
            <a:ext cx="7391400" cy="5257800"/>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Contiene información de los objetos que se encuentran en el texto fuente</a:t>
            </a:r>
          </a:p>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739775" lvl="1" indent="-28257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Variables</a:t>
            </a:r>
          </a:p>
          <a:p>
            <a:pPr marL="739775" lvl="1" indent="-28257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Etiquetas</a:t>
            </a:r>
          </a:p>
          <a:p>
            <a:pPr marL="739775" lvl="1" indent="-28257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Declaraciones de tipos</a:t>
            </a:r>
          </a:p>
          <a:p>
            <a:pPr marL="739775" lvl="1" indent="-28257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etc</a:t>
            </a:r>
            <a:r>
              <a:rPr lang="es-ES" smtClean="0"/>
              <a:t> </a:t>
            </a:r>
          </a:p>
        </p:txBody>
      </p:sp>
      <p:sp>
        <p:nvSpPr>
          <p:cNvPr id="6" name="Rectangle 5"/>
          <p:cNvSpPr>
            <a:spLocks noGrp="1" noChangeArrowheads="1"/>
          </p:cNvSpPr>
          <p:nvPr>
            <p:ph type="sldNum" sz="quarter" idx="15"/>
          </p:nvPr>
        </p:nvSpPr>
        <p:spPr>
          <a:ln/>
        </p:spPr>
        <p:txBody>
          <a:bodyPr/>
          <a:lstStyle/>
          <a:p>
            <a:pPr>
              <a:defRPr/>
            </a:pPr>
            <a:fld id="{AEC83188-E235-4815-9BD5-B5D09E630C16}" type="slidenum">
              <a:rPr lang="es-ES"/>
              <a:pPr>
                <a:defRPr/>
              </a:pPr>
              <a:t>60</a:t>
            </a:fld>
            <a:endParaRPr lang="es-ES"/>
          </a:p>
        </p:txBody>
      </p:sp>
      <p:sp>
        <p:nvSpPr>
          <p:cNvPr id="5"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2771"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862ED08-BE46-4793-BFA8-318E5738C13B}"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s-ES" sz="1400">
              <a:solidFill>
                <a:srgbClr val="080808"/>
              </a:solidFill>
              <a:cs typeface="Arial" charset="0"/>
            </a:endParaRPr>
          </a:p>
        </p:txBody>
      </p:sp>
      <p:sp>
        <p:nvSpPr>
          <p:cNvPr id="7" name="6 Marcador de fecha"/>
          <p:cNvSpPr>
            <a:spLocks noGrp="1"/>
          </p:cNvSpPr>
          <p:nvPr>
            <p:ph type="dt" sz="half" idx="14"/>
          </p:nvPr>
        </p:nvSpPr>
        <p:spPr/>
        <p:txBody>
          <a:bodyPr/>
          <a:lstStyle/>
          <a:p>
            <a:fld id="{C2891DDE-A8B2-435D-BA87-A71F62DF0071}"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sz="quarter" idx="1"/>
          </p:nvPr>
        </p:nvSpPr>
        <p:spPr>
          <a:xfrm>
            <a:off x="1524000" y="1295400"/>
            <a:ext cx="7391400" cy="4941888"/>
          </a:xfrm>
        </p:spPr>
        <p:txBody>
          <a:bodyPr anchor="t"/>
          <a:lstStyle/>
          <a:p>
            <a:pPr marL="339725" indent="-339725">
              <a:spcBef>
                <a:spcPts val="8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s-MX" sz="3200" smtClean="0"/>
              <a:t>inserta, consulta, borra, etc.</a:t>
            </a:r>
          </a:p>
          <a:p>
            <a:pPr marL="339725" indent="-339725">
              <a:spcBef>
                <a:spcPts val="8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s-MX" sz="3200" smtClean="0"/>
          </a:p>
          <a:p>
            <a:pPr marL="339725" indent="-339725">
              <a:spcBef>
                <a:spcPts val="8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s-MX" sz="3200" smtClean="0"/>
          </a:p>
        </p:txBody>
      </p:sp>
      <p:sp>
        <p:nvSpPr>
          <p:cNvPr id="7" name="Rectangle 5"/>
          <p:cNvSpPr>
            <a:spLocks noGrp="1" noChangeArrowheads="1"/>
          </p:cNvSpPr>
          <p:nvPr>
            <p:ph type="sldNum" sz="quarter" idx="15"/>
          </p:nvPr>
        </p:nvSpPr>
        <p:spPr>
          <a:ln/>
        </p:spPr>
        <p:txBody>
          <a:bodyPr/>
          <a:lstStyle/>
          <a:p>
            <a:pPr>
              <a:defRPr/>
            </a:pPr>
            <a:fld id="{72B8DFE3-396F-4354-8C3F-720980630631}" type="slidenum">
              <a:rPr lang="es-ES"/>
              <a:pPr>
                <a:defRPr/>
              </a:pPr>
              <a:t>61</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3795"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B384A76-B60F-4981-AE00-443C29A1837C}"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s-ES" sz="1400">
              <a:solidFill>
                <a:srgbClr val="080808"/>
              </a:solidFill>
              <a:cs typeface="Arial" charset="0"/>
            </a:endParaRPr>
          </a:p>
        </p:txBody>
      </p:sp>
      <p:pic>
        <p:nvPicPr>
          <p:cNvPr id="33797" name="Picture 2"/>
          <p:cNvPicPr>
            <a:picLocks noChangeAspect="1" noChangeArrowheads="1"/>
          </p:cNvPicPr>
          <p:nvPr/>
        </p:nvPicPr>
        <p:blipFill>
          <a:blip r:embed="rId3"/>
          <a:srcRect/>
          <a:stretch>
            <a:fillRect/>
          </a:stretch>
        </p:blipFill>
        <p:spPr bwMode="auto">
          <a:xfrm>
            <a:off x="1763713" y="2060575"/>
            <a:ext cx="8426450" cy="2447925"/>
          </a:xfrm>
          <a:prstGeom prst="rect">
            <a:avLst/>
          </a:prstGeom>
          <a:noFill/>
          <a:ln w="9525">
            <a:noFill/>
            <a:round/>
            <a:headEnd/>
            <a:tailEnd/>
          </a:ln>
        </p:spPr>
      </p:pic>
      <p:pic>
        <p:nvPicPr>
          <p:cNvPr id="33798" name="Picture 3"/>
          <p:cNvPicPr>
            <a:picLocks noChangeAspect="1" noChangeArrowheads="1"/>
          </p:cNvPicPr>
          <p:nvPr/>
        </p:nvPicPr>
        <p:blipFill>
          <a:blip r:embed="rId4"/>
          <a:srcRect/>
          <a:stretch>
            <a:fillRect/>
          </a:stretch>
        </p:blipFill>
        <p:spPr bwMode="auto">
          <a:xfrm>
            <a:off x="5148263" y="3032125"/>
            <a:ext cx="3024187" cy="2368550"/>
          </a:xfrm>
          <a:prstGeom prst="rect">
            <a:avLst/>
          </a:prstGeom>
          <a:noFill/>
          <a:ln w="9525">
            <a:noFill/>
            <a:round/>
            <a:headEnd/>
            <a:tailEnd/>
          </a:ln>
        </p:spPr>
      </p:pic>
      <p:sp>
        <p:nvSpPr>
          <p:cNvPr id="8" name="7 Marcador de fecha"/>
          <p:cNvSpPr>
            <a:spLocks noGrp="1"/>
          </p:cNvSpPr>
          <p:nvPr>
            <p:ph type="dt" sz="half" idx="14"/>
          </p:nvPr>
        </p:nvSpPr>
        <p:spPr/>
        <p:txBody>
          <a:bodyPr/>
          <a:lstStyle/>
          <a:p>
            <a:fld id="{872A4B40-1049-4A9D-8E5A-3A7D9DC7E5FE}"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
          <p:cNvSpPr>
            <a:spLocks noGrp="1" noChangeArrowheads="1"/>
          </p:cNvSpPr>
          <p:nvPr>
            <p:ph type="title"/>
          </p:nvPr>
        </p:nvSpPr>
        <p:spPr>
          <a:xfrm>
            <a:off x="1524000"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Manejo de errores</a:t>
            </a:r>
          </a:p>
        </p:txBody>
      </p:sp>
      <p:sp>
        <p:nvSpPr>
          <p:cNvPr id="34821" name="Rectangle 2"/>
          <p:cNvSpPr>
            <a:spLocks noGrp="1" noChangeArrowheads="1"/>
          </p:cNvSpPr>
          <p:nvPr>
            <p:ph sz="quarter" idx="1"/>
          </p:nvPr>
        </p:nvSpPr>
        <p:spPr>
          <a:xfrm>
            <a:off x="1524000" y="1295400"/>
            <a:ext cx="7391400" cy="4941888"/>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Algunos  errores ocultan otros.</a:t>
            </a:r>
          </a:p>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Un error provoca una avalancha de errores que se solucionan con el primero.</a:t>
            </a:r>
          </a:p>
        </p:txBody>
      </p:sp>
      <p:sp>
        <p:nvSpPr>
          <p:cNvPr id="7" name="Rectangle 5"/>
          <p:cNvSpPr>
            <a:spLocks noGrp="1" noChangeArrowheads="1"/>
          </p:cNvSpPr>
          <p:nvPr>
            <p:ph type="sldNum" sz="quarter" idx="15"/>
          </p:nvPr>
        </p:nvSpPr>
        <p:spPr>
          <a:ln/>
        </p:spPr>
        <p:txBody>
          <a:bodyPr/>
          <a:lstStyle/>
          <a:p>
            <a:pPr>
              <a:defRPr/>
            </a:pPr>
            <a:fld id="{03C96F8D-B02E-403E-9E26-204C9184992B}" type="slidenum">
              <a:rPr lang="es-ES"/>
              <a:pPr>
                <a:defRPr/>
              </a:pPr>
              <a:t>62</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4819"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DE109C0-CA73-4554-8EC5-63FCC1F2EADB}"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s-ES" sz="1400">
              <a:solidFill>
                <a:srgbClr val="080808"/>
              </a:solidFill>
              <a:cs typeface="Arial" charset="0"/>
            </a:endParaRPr>
          </a:p>
        </p:txBody>
      </p:sp>
      <p:pic>
        <p:nvPicPr>
          <p:cNvPr id="34822" name="Picture 3"/>
          <p:cNvPicPr>
            <a:picLocks noChangeAspect="1" noChangeArrowheads="1"/>
          </p:cNvPicPr>
          <p:nvPr/>
        </p:nvPicPr>
        <p:blipFill>
          <a:blip r:embed="rId3"/>
          <a:srcRect/>
          <a:stretch>
            <a:fillRect/>
          </a:stretch>
        </p:blipFill>
        <p:spPr bwMode="auto">
          <a:xfrm>
            <a:off x="3563938" y="3500438"/>
            <a:ext cx="3671887" cy="2719387"/>
          </a:xfrm>
          <a:prstGeom prst="rect">
            <a:avLst/>
          </a:prstGeom>
          <a:noFill/>
          <a:ln w="9525">
            <a:noFill/>
            <a:round/>
            <a:headEnd/>
            <a:tailEnd/>
          </a:ln>
        </p:spPr>
      </p:pic>
      <p:sp>
        <p:nvSpPr>
          <p:cNvPr id="8" name="7 Marcador de fecha"/>
          <p:cNvSpPr>
            <a:spLocks noGrp="1"/>
          </p:cNvSpPr>
          <p:nvPr>
            <p:ph type="dt" sz="half" idx="14"/>
          </p:nvPr>
        </p:nvSpPr>
        <p:spPr/>
        <p:txBody>
          <a:bodyPr/>
          <a:lstStyle/>
          <a:p>
            <a:fld id="{E5B2F2D9-67C3-44D3-AC51-CD6A49BC43E8}"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1"/>
          <p:cNvSpPr>
            <a:spLocks noGrp="1" noChangeArrowheads="1"/>
          </p:cNvSpPr>
          <p:nvPr>
            <p:ph type="title"/>
          </p:nvPr>
        </p:nvSpPr>
        <p:spPr>
          <a:xfrm>
            <a:off x="1524000" y="14288"/>
            <a:ext cx="7381875" cy="1190625"/>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3600" smtClean="0"/>
              <a:t>Como se especifica un compilador</a:t>
            </a:r>
          </a:p>
        </p:txBody>
      </p:sp>
      <p:sp>
        <p:nvSpPr>
          <p:cNvPr id="35845" name="Rectangle 2"/>
          <p:cNvSpPr>
            <a:spLocks noGrp="1" noChangeArrowheads="1"/>
          </p:cNvSpPr>
          <p:nvPr>
            <p:ph sz="quarter" idx="1"/>
          </p:nvPr>
        </p:nvSpPr>
        <p:spPr>
          <a:xfrm>
            <a:off x="1524000" y="1295400"/>
            <a:ext cx="7391400" cy="4941888"/>
          </a:xfrm>
        </p:spPr>
        <p:txBody>
          <a:bodyPr/>
          <a:lstStyle/>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endParaRPr lang="es-MX" smtClean="0"/>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Lenguaje fuente</a:t>
            </a:r>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Lenguaje objeto</a:t>
            </a:r>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Sistema operativo sobre el que funcionará.</a:t>
            </a:r>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Lenguaje usado para construirlo</a:t>
            </a:r>
          </a:p>
        </p:txBody>
      </p:sp>
      <p:sp>
        <p:nvSpPr>
          <p:cNvPr id="8" name="Rectangle 5"/>
          <p:cNvSpPr>
            <a:spLocks noGrp="1" noChangeArrowheads="1"/>
          </p:cNvSpPr>
          <p:nvPr>
            <p:ph type="sldNum" sz="quarter" idx="15"/>
          </p:nvPr>
        </p:nvSpPr>
        <p:spPr>
          <a:ln/>
        </p:spPr>
        <p:txBody>
          <a:bodyPr/>
          <a:lstStyle/>
          <a:p>
            <a:pPr>
              <a:defRPr/>
            </a:pPr>
            <a:fld id="{6E6B443E-6EFC-48F9-B8A7-5895D04E54FB}" type="slidenum">
              <a:rPr lang="es-ES"/>
              <a:pPr>
                <a:defRPr/>
              </a:pPr>
              <a:t>63</a:t>
            </a:fld>
            <a:endParaRPr lang="es-ES"/>
          </a:p>
        </p:txBody>
      </p:sp>
      <p:sp>
        <p:nvSpPr>
          <p:cNvPr id="7"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5843"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C5D6FE2-526E-4F85-920D-A936DFC41025}"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s-ES" sz="1400">
              <a:solidFill>
                <a:srgbClr val="080808"/>
              </a:solidFill>
              <a:cs typeface="Arial" charset="0"/>
            </a:endParaRPr>
          </a:p>
        </p:txBody>
      </p:sp>
      <p:sp>
        <p:nvSpPr>
          <p:cNvPr id="35847" name="AutoShape 7"/>
          <p:cNvSpPr>
            <a:spLocks/>
          </p:cNvSpPr>
          <p:nvPr/>
        </p:nvSpPr>
        <p:spPr bwMode="auto">
          <a:xfrm>
            <a:off x="5219700" y="1628775"/>
            <a:ext cx="936625" cy="1223963"/>
          </a:xfrm>
          <a:prstGeom prst="leftBrace">
            <a:avLst>
              <a:gd name="adj1" fmla="val 10890"/>
              <a:gd name="adj2" fmla="val 50000"/>
            </a:avLst>
          </a:prstGeom>
          <a:noFill/>
          <a:ln w="76200">
            <a:solidFill>
              <a:srgbClr val="0033CC"/>
            </a:solidFill>
            <a:round/>
            <a:headEnd/>
            <a:tailEnd/>
          </a:ln>
        </p:spPr>
        <p:txBody>
          <a:bodyPr/>
          <a:lstStyle/>
          <a:p>
            <a:endParaRPr lang="es-ES"/>
          </a:p>
        </p:txBody>
      </p:sp>
      <p:sp>
        <p:nvSpPr>
          <p:cNvPr id="35848" name="Text Box 8"/>
          <p:cNvSpPr txBox="1">
            <a:spLocks noChangeArrowheads="1"/>
          </p:cNvSpPr>
          <p:nvPr/>
        </p:nvSpPr>
        <p:spPr bwMode="auto">
          <a:xfrm>
            <a:off x="5867400" y="1700213"/>
            <a:ext cx="1152525" cy="1192212"/>
          </a:xfrm>
          <a:prstGeom prst="rect">
            <a:avLst/>
          </a:prstGeom>
          <a:noFill/>
          <a:ln w="9525">
            <a:noFill/>
            <a:miter lim="800000"/>
            <a:headEnd/>
            <a:tailEnd/>
          </a:ln>
          <a:effectLst/>
        </p:spPr>
        <p:txBody>
          <a:bodyPr>
            <a:spAutoFit/>
          </a:bodyPr>
          <a:lstStyle/>
          <a:p>
            <a:pPr>
              <a:spcBef>
                <a:spcPct val="50000"/>
              </a:spcBef>
            </a:pPr>
            <a:r>
              <a:rPr lang="es-MX" sz="1800"/>
              <a:t>Léxico</a:t>
            </a:r>
          </a:p>
          <a:p>
            <a:pPr>
              <a:spcBef>
                <a:spcPct val="50000"/>
              </a:spcBef>
            </a:pPr>
            <a:r>
              <a:rPr lang="es-MX" sz="1800"/>
              <a:t>Sintaxis</a:t>
            </a:r>
          </a:p>
          <a:p>
            <a:pPr>
              <a:spcBef>
                <a:spcPct val="50000"/>
              </a:spcBef>
            </a:pPr>
            <a:r>
              <a:rPr lang="es-MX" sz="1800"/>
              <a:t>Semántica</a:t>
            </a:r>
            <a:endParaRPr lang="es-ES" sz="1800"/>
          </a:p>
        </p:txBody>
      </p:sp>
      <p:sp>
        <p:nvSpPr>
          <p:cNvPr id="9" name="8 Marcador de fecha"/>
          <p:cNvSpPr>
            <a:spLocks noGrp="1"/>
          </p:cNvSpPr>
          <p:nvPr>
            <p:ph type="dt" sz="half" idx="14"/>
          </p:nvPr>
        </p:nvSpPr>
        <p:spPr/>
        <p:txBody>
          <a:bodyPr/>
          <a:lstStyle/>
          <a:p>
            <a:fld id="{D0A7DD46-795E-4CEE-A500-2574972EC509}"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
          <p:cNvSpPr>
            <a:spLocks noGrp="1" noChangeArrowheads="1"/>
          </p:cNvSpPr>
          <p:nvPr>
            <p:ph type="title"/>
          </p:nvPr>
        </p:nvSpPr>
        <p:spPr>
          <a:xfrm>
            <a:off x="1524000"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b="1" smtClean="0"/>
              <a:t>Especificación léxica</a:t>
            </a:r>
            <a:endParaRPr lang="es-MX" smtClean="0"/>
          </a:p>
        </p:txBody>
      </p:sp>
      <p:sp>
        <p:nvSpPr>
          <p:cNvPr id="36869" name="Rectangle 2"/>
          <p:cNvSpPr>
            <a:spLocks noGrp="1" noChangeArrowheads="1"/>
          </p:cNvSpPr>
          <p:nvPr>
            <p:ph sz="quarter" idx="1"/>
          </p:nvPr>
        </p:nvSpPr>
        <p:spPr>
          <a:xfrm>
            <a:off x="1524000" y="1295400"/>
            <a:ext cx="7391400" cy="4941888"/>
          </a:xfrm>
        </p:spPr>
        <p:txBody>
          <a:bodyPr/>
          <a:lstStyle/>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Se especifican los componentes léxicos (tokens), para ello se usan </a:t>
            </a:r>
          </a:p>
          <a:p>
            <a:pPr marL="606425" indent="-606425">
              <a:buClr>
                <a:srgbClr val="3C605F"/>
              </a:buClr>
              <a:buSzPct val="75000"/>
              <a:buFont typeface="Wingdings" pitchFamily="2" charset="2"/>
              <a:buNone/>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    e. r.</a:t>
            </a:r>
          </a:p>
        </p:txBody>
      </p:sp>
      <p:sp>
        <p:nvSpPr>
          <p:cNvPr id="7" name="Rectangle 5"/>
          <p:cNvSpPr>
            <a:spLocks noGrp="1" noChangeArrowheads="1"/>
          </p:cNvSpPr>
          <p:nvPr>
            <p:ph type="sldNum" sz="quarter" idx="15"/>
          </p:nvPr>
        </p:nvSpPr>
        <p:spPr>
          <a:ln/>
        </p:spPr>
        <p:txBody>
          <a:bodyPr/>
          <a:lstStyle/>
          <a:p>
            <a:pPr>
              <a:defRPr/>
            </a:pPr>
            <a:fld id="{C102E6F5-E673-4B45-A25F-A369F44FF375}" type="slidenum">
              <a:rPr lang="es-ES"/>
              <a:pPr>
                <a:defRPr/>
              </a:pPr>
              <a:t>64</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6867"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2C222CF-4CC1-4531-A28A-955C5807FE25}"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s-ES" sz="1400">
              <a:solidFill>
                <a:srgbClr val="080808"/>
              </a:solidFill>
              <a:cs typeface="Arial" charset="0"/>
            </a:endParaRPr>
          </a:p>
        </p:txBody>
      </p:sp>
      <p:pic>
        <p:nvPicPr>
          <p:cNvPr id="36870" name="Picture 3"/>
          <p:cNvPicPr>
            <a:picLocks noChangeAspect="1" noChangeArrowheads="1"/>
          </p:cNvPicPr>
          <p:nvPr/>
        </p:nvPicPr>
        <p:blipFill>
          <a:blip r:embed="rId3"/>
          <a:srcRect/>
          <a:stretch>
            <a:fillRect/>
          </a:stretch>
        </p:blipFill>
        <p:spPr bwMode="auto">
          <a:xfrm>
            <a:off x="2700338" y="2857500"/>
            <a:ext cx="5256212" cy="3479800"/>
          </a:xfrm>
          <a:prstGeom prst="rect">
            <a:avLst/>
          </a:prstGeom>
          <a:noFill/>
          <a:ln w="9525">
            <a:noFill/>
            <a:round/>
            <a:headEnd/>
            <a:tailEnd/>
          </a:ln>
        </p:spPr>
      </p:pic>
      <p:sp>
        <p:nvSpPr>
          <p:cNvPr id="8" name="7 Marcador de fecha"/>
          <p:cNvSpPr>
            <a:spLocks noGrp="1"/>
          </p:cNvSpPr>
          <p:nvPr>
            <p:ph type="dt" sz="half" idx="14"/>
          </p:nvPr>
        </p:nvSpPr>
        <p:spPr/>
        <p:txBody>
          <a:bodyPr/>
          <a:lstStyle/>
          <a:p>
            <a:fld id="{05D87498-B777-4B65-9D75-37E706D74D88}"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
          <p:cNvSpPr>
            <a:spLocks noGrp="1" noChangeArrowheads="1"/>
          </p:cNvSpPr>
          <p:nvPr>
            <p:ph type="title"/>
          </p:nvPr>
        </p:nvSpPr>
        <p:spPr>
          <a:xfrm>
            <a:off x="1524000" y="-107950"/>
            <a:ext cx="7381875" cy="14351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b="1" smtClean="0"/>
              <a:t>Especificación sintáctica</a:t>
            </a:r>
          </a:p>
        </p:txBody>
      </p:sp>
      <p:sp>
        <p:nvSpPr>
          <p:cNvPr id="37893" name="Rectangle 2"/>
          <p:cNvSpPr>
            <a:spLocks noGrp="1" noChangeArrowheads="1"/>
          </p:cNvSpPr>
          <p:nvPr>
            <p:ph sz="quarter" idx="1"/>
          </p:nvPr>
        </p:nvSpPr>
        <p:spPr>
          <a:xfrm>
            <a:off x="1524000" y="1295400"/>
            <a:ext cx="7391400" cy="4870450"/>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Se detalla la estructura (sintaxis). Para lo cual se utiliza una GLC.</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p:txBody>
      </p:sp>
      <p:sp>
        <p:nvSpPr>
          <p:cNvPr id="7" name="Rectangle 5"/>
          <p:cNvSpPr>
            <a:spLocks noGrp="1" noChangeArrowheads="1"/>
          </p:cNvSpPr>
          <p:nvPr>
            <p:ph type="sldNum" sz="quarter" idx="15"/>
          </p:nvPr>
        </p:nvSpPr>
        <p:spPr>
          <a:ln/>
        </p:spPr>
        <p:txBody>
          <a:bodyPr/>
          <a:lstStyle/>
          <a:p>
            <a:pPr>
              <a:defRPr/>
            </a:pPr>
            <a:fld id="{C0A0E419-387E-4FBC-9A59-4828B1200AE3}" type="slidenum">
              <a:rPr lang="es-ES"/>
              <a:pPr>
                <a:defRPr/>
              </a:pPr>
              <a:t>65</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7891"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55C3CB2-99B6-4293-BFE3-C390D05DF88B}"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s-ES" sz="1400">
              <a:solidFill>
                <a:srgbClr val="080808"/>
              </a:solidFill>
              <a:cs typeface="Arial" charset="0"/>
            </a:endParaRPr>
          </a:p>
        </p:txBody>
      </p:sp>
      <p:sp>
        <p:nvSpPr>
          <p:cNvPr id="37894" name="Rectangle 3"/>
          <p:cNvSpPr>
            <a:spLocks noChangeArrowheads="1"/>
          </p:cNvSpPr>
          <p:nvPr/>
        </p:nvSpPr>
        <p:spPr bwMode="auto">
          <a:xfrm>
            <a:off x="2268538" y="3429000"/>
            <a:ext cx="5903912" cy="1922463"/>
          </a:xfrm>
          <a:prstGeom prst="rect">
            <a:avLst/>
          </a:prstGeom>
          <a:noFill/>
          <a:ln w="9525">
            <a:noFill/>
            <a:round/>
            <a:headEnd/>
            <a:tailEnd/>
          </a:ln>
        </p:spPr>
        <p:txBody>
          <a:bodyPr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b="1" i="1">
                <a:solidFill>
                  <a:srgbClr val="080808"/>
                </a:solidFill>
              </a:rPr>
              <a:t>S </a:t>
            </a:r>
            <a:r>
              <a:rPr lang="es-MX" sz="4000" b="1">
                <a:solidFill>
                  <a:srgbClr val="080808"/>
                </a:solidFill>
                <a:latin typeface="Symbol" pitchFamily="18" charset="2"/>
              </a:rPr>
              <a:t></a:t>
            </a:r>
            <a:r>
              <a:rPr lang="es-MX" sz="4000" b="1">
                <a:solidFill>
                  <a:srgbClr val="080808"/>
                </a:solidFill>
              </a:rPr>
              <a:t> </a:t>
            </a:r>
            <a:r>
              <a:rPr lang="es-MX" sz="4000" b="1" i="1">
                <a:solidFill>
                  <a:srgbClr val="080808"/>
                </a:solidFill>
              </a:rPr>
              <a:t>aSa</a:t>
            </a:r>
            <a:r>
              <a:rPr lang="es-MX" sz="4000" b="1">
                <a:solidFill>
                  <a:srgbClr val="080808"/>
                </a:solidFill>
              </a:rPr>
              <a:t> | </a:t>
            </a:r>
            <a:r>
              <a:rPr lang="es-MX" sz="4000" b="1" i="1">
                <a:solidFill>
                  <a:srgbClr val="080808"/>
                </a:solidFill>
              </a:rPr>
              <a:t>bSb</a:t>
            </a:r>
            <a:r>
              <a:rPr lang="es-MX" sz="4000" b="1">
                <a:solidFill>
                  <a:srgbClr val="080808"/>
                </a:solidFill>
              </a:rPr>
              <a:t> | </a:t>
            </a:r>
            <a:r>
              <a:rPr lang="es-MX" sz="4000" b="1" i="1">
                <a:solidFill>
                  <a:srgbClr val="080808"/>
                </a:solidFill>
              </a:rPr>
              <a:t>A</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b="1" i="1">
                <a:solidFill>
                  <a:srgbClr val="080808"/>
                </a:solidFill>
              </a:rPr>
              <a:t>A </a:t>
            </a:r>
            <a:r>
              <a:rPr lang="es-MX" sz="4000" b="1">
                <a:solidFill>
                  <a:srgbClr val="080808"/>
                </a:solidFill>
                <a:latin typeface="Symbol" pitchFamily="18" charset="2"/>
              </a:rPr>
              <a:t></a:t>
            </a:r>
            <a:r>
              <a:rPr lang="es-MX" sz="4000" b="1">
                <a:solidFill>
                  <a:srgbClr val="080808"/>
                </a:solidFill>
              </a:rPr>
              <a:t> </a:t>
            </a:r>
            <a:r>
              <a:rPr lang="es-MX" sz="4000" b="1" i="1">
                <a:solidFill>
                  <a:srgbClr val="080808"/>
                </a:solidFill>
              </a:rPr>
              <a:t>aBb</a:t>
            </a:r>
            <a:r>
              <a:rPr lang="es-MX" sz="4000" b="1">
                <a:solidFill>
                  <a:srgbClr val="080808"/>
                </a:solidFill>
              </a:rPr>
              <a:t> | </a:t>
            </a:r>
            <a:r>
              <a:rPr lang="es-MX" sz="4000" b="1" i="1">
                <a:solidFill>
                  <a:srgbClr val="080808"/>
                </a:solidFill>
              </a:rPr>
              <a:t>bBa</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b="1" i="1">
                <a:solidFill>
                  <a:srgbClr val="080808"/>
                </a:solidFill>
              </a:rPr>
              <a:t>B </a:t>
            </a:r>
            <a:r>
              <a:rPr lang="es-MX" sz="4000" b="1">
                <a:solidFill>
                  <a:srgbClr val="080808"/>
                </a:solidFill>
                <a:latin typeface="Symbol" pitchFamily="18" charset="2"/>
              </a:rPr>
              <a:t></a:t>
            </a:r>
            <a:r>
              <a:rPr lang="es-MX" sz="4000" b="1">
                <a:solidFill>
                  <a:srgbClr val="080808"/>
                </a:solidFill>
              </a:rPr>
              <a:t> </a:t>
            </a:r>
            <a:r>
              <a:rPr lang="es-MX" sz="4000" b="1" i="1">
                <a:solidFill>
                  <a:srgbClr val="080808"/>
                </a:solidFill>
              </a:rPr>
              <a:t>aB</a:t>
            </a:r>
            <a:r>
              <a:rPr lang="es-MX" sz="4000" b="1">
                <a:solidFill>
                  <a:srgbClr val="080808"/>
                </a:solidFill>
              </a:rPr>
              <a:t> | </a:t>
            </a:r>
            <a:r>
              <a:rPr lang="es-MX" sz="4000" b="1" i="1">
                <a:solidFill>
                  <a:srgbClr val="080808"/>
                </a:solidFill>
              </a:rPr>
              <a:t>bB</a:t>
            </a:r>
            <a:r>
              <a:rPr lang="es-MX" sz="4000" b="1">
                <a:solidFill>
                  <a:srgbClr val="080808"/>
                </a:solidFill>
              </a:rPr>
              <a:t> | </a:t>
            </a:r>
            <a:r>
              <a:rPr lang="es-MX" sz="4000" b="1">
                <a:solidFill>
                  <a:srgbClr val="080808"/>
                </a:solidFill>
                <a:latin typeface="Symbol" pitchFamily="18" charset="2"/>
              </a:rPr>
              <a:t></a:t>
            </a:r>
          </a:p>
        </p:txBody>
      </p:sp>
      <p:sp>
        <p:nvSpPr>
          <p:cNvPr id="8" name="7 Marcador de fecha"/>
          <p:cNvSpPr>
            <a:spLocks noGrp="1"/>
          </p:cNvSpPr>
          <p:nvPr>
            <p:ph type="dt" sz="half" idx="14"/>
          </p:nvPr>
        </p:nvSpPr>
        <p:spPr/>
        <p:txBody>
          <a:bodyPr/>
          <a:lstStyle/>
          <a:p>
            <a:fld id="{D7700314-487E-4EAB-A0B5-AB36918AAE06}"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1"/>
          <p:cNvSpPr>
            <a:spLocks noGrp="1" noChangeArrowheads="1"/>
          </p:cNvSpPr>
          <p:nvPr>
            <p:ph type="title"/>
          </p:nvPr>
        </p:nvSpPr>
        <p:spPr>
          <a:xfrm>
            <a:off x="1116013" y="-107950"/>
            <a:ext cx="7789862" cy="14351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b="1" smtClean="0"/>
              <a:t>Especificación Semántica</a:t>
            </a:r>
          </a:p>
        </p:txBody>
      </p:sp>
      <p:sp>
        <p:nvSpPr>
          <p:cNvPr id="38917" name="Rectangle 2"/>
          <p:cNvSpPr>
            <a:spLocks noGrp="1" noChangeArrowheads="1"/>
          </p:cNvSpPr>
          <p:nvPr>
            <p:ph sz="quarter" idx="1"/>
          </p:nvPr>
        </p:nvSpPr>
        <p:spPr>
          <a:xfrm>
            <a:off x="1524000" y="1295400"/>
            <a:ext cx="7391400" cy="4725988"/>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Se describe el significado de cada construcción sintáctica y las reglas semánticas que deben cumplirse.</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p:txBody>
      </p:sp>
      <p:sp>
        <p:nvSpPr>
          <p:cNvPr id="7" name="Rectangle 5"/>
          <p:cNvSpPr>
            <a:spLocks noGrp="1" noChangeArrowheads="1"/>
          </p:cNvSpPr>
          <p:nvPr>
            <p:ph type="sldNum" sz="quarter" idx="15"/>
          </p:nvPr>
        </p:nvSpPr>
        <p:spPr>
          <a:ln/>
        </p:spPr>
        <p:txBody>
          <a:bodyPr/>
          <a:lstStyle/>
          <a:p>
            <a:pPr>
              <a:defRPr/>
            </a:pPr>
            <a:fld id="{35E8AE37-C687-49CB-995C-FCA098F0B0E8}" type="slidenum">
              <a:rPr lang="es-ES"/>
              <a:pPr>
                <a:defRPr/>
              </a:pPr>
              <a:t>66</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8915"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731E4D1-76F6-456B-8D0F-5F347C729229}"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s-ES" sz="1400">
              <a:solidFill>
                <a:srgbClr val="080808"/>
              </a:solidFill>
              <a:cs typeface="Arial" charset="0"/>
            </a:endParaRPr>
          </a:p>
        </p:txBody>
      </p:sp>
      <p:pic>
        <p:nvPicPr>
          <p:cNvPr id="38920" name="Picture 8" descr="reglas-para-programadores-hay-tabla"/>
          <p:cNvPicPr>
            <a:picLocks noChangeAspect="1" noChangeArrowheads="1"/>
          </p:cNvPicPr>
          <p:nvPr/>
        </p:nvPicPr>
        <p:blipFill>
          <a:blip r:embed="rId3"/>
          <a:srcRect/>
          <a:stretch>
            <a:fillRect/>
          </a:stretch>
        </p:blipFill>
        <p:spPr bwMode="auto">
          <a:xfrm>
            <a:off x="2843213" y="2924175"/>
            <a:ext cx="4248150" cy="3397250"/>
          </a:xfrm>
          <a:prstGeom prst="rect">
            <a:avLst/>
          </a:prstGeom>
          <a:noFill/>
        </p:spPr>
      </p:pic>
      <p:sp>
        <p:nvSpPr>
          <p:cNvPr id="8" name="7 Marcador de fecha"/>
          <p:cNvSpPr>
            <a:spLocks noGrp="1"/>
          </p:cNvSpPr>
          <p:nvPr>
            <p:ph type="dt" sz="half" idx="14"/>
          </p:nvPr>
        </p:nvSpPr>
        <p:spPr/>
        <p:txBody>
          <a:bodyPr/>
          <a:lstStyle/>
          <a:p>
            <a:fld id="{392B940B-464E-42C8-AB33-FA62DEF60532}"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sz="quarter" idx="1"/>
          </p:nvPr>
        </p:nvSpPr>
        <p:spPr/>
        <p:txBody>
          <a:bodyPr/>
          <a:lstStyle/>
          <a:p>
            <a:pPr algn="ctr">
              <a:buFont typeface="Times New Roman" pitchFamily="18" charset="0"/>
              <a:buNone/>
            </a:pPr>
            <a:endParaRPr lang="es-MX" sz="6000" smtClean="0"/>
          </a:p>
          <a:p>
            <a:pPr algn="ctr">
              <a:buFont typeface="Times New Roman" pitchFamily="18" charset="0"/>
              <a:buNone/>
            </a:pPr>
            <a:r>
              <a:rPr lang="es-MX" sz="6000" smtClean="0"/>
              <a:t>Análisis Léxico</a:t>
            </a:r>
          </a:p>
          <a:p>
            <a:pPr algn="ctr">
              <a:buFont typeface="Times New Roman" pitchFamily="18" charset="0"/>
              <a:buNone/>
            </a:pPr>
            <a:r>
              <a:rPr lang="es-MX" sz="6000" smtClean="0"/>
              <a:t> (scanner)</a:t>
            </a:r>
            <a:endParaRPr lang="es-ES" sz="6000" smtClean="0"/>
          </a:p>
        </p:txBody>
      </p:sp>
      <p:sp>
        <p:nvSpPr>
          <p:cNvPr id="4" name="Rectangle 5"/>
          <p:cNvSpPr>
            <a:spLocks noGrp="1" noChangeArrowheads="1"/>
          </p:cNvSpPr>
          <p:nvPr>
            <p:ph type="sldNum" sz="quarter" idx="15"/>
          </p:nvPr>
        </p:nvSpPr>
        <p:spPr>
          <a:ln/>
        </p:spPr>
        <p:txBody>
          <a:bodyPr/>
          <a:lstStyle/>
          <a:p>
            <a:pPr>
              <a:defRPr/>
            </a:pPr>
            <a:fld id="{65AE75C6-E76C-4047-9471-BEFA288D3AD6}" type="slidenum">
              <a:rPr lang="es-ES"/>
              <a:pPr>
                <a:defRPr/>
              </a:pPr>
              <a:t>67</a:t>
            </a:fld>
            <a:endParaRPr lang="es-ES"/>
          </a:p>
        </p:txBody>
      </p:sp>
      <p:sp>
        <p:nvSpPr>
          <p:cNvPr id="3"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5" name="4 Marcador de fecha"/>
          <p:cNvSpPr>
            <a:spLocks noGrp="1"/>
          </p:cNvSpPr>
          <p:nvPr>
            <p:ph type="dt" sz="half" idx="14"/>
          </p:nvPr>
        </p:nvSpPr>
        <p:spPr/>
        <p:txBody>
          <a:bodyPr/>
          <a:lstStyle/>
          <a:p>
            <a:fld id="{9858A104-7AE5-4DCB-8959-85D5A18761E8}" type="datetime1">
              <a:rPr lang="es-ES" smtClean="0"/>
              <a:t>16/10/2013</a:t>
            </a:fld>
            <a:endParaRPr lang="es-E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CE1F3A76-D6EC-4CE1-9016-0242FD9E2445}" type="slidenum">
              <a:rPr lang="es-ES"/>
              <a:pPr>
                <a:defRPr/>
              </a:pPr>
              <a:t>68</a:t>
            </a:fld>
            <a:endParaRPr lang="es-ES"/>
          </a:p>
        </p:txBody>
      </p:sp>
      <p:sp>
        <p:nvSpPr>
          <p:cNvPr id="182277" name="Rectangle 2"/>
          <p:cNvSpPr>
            <a:spLocks noGrp="1" noChangeArrowheads="1"/>
          </p:cNvSpPr>
          <p:nvPr>
            <p:ph type="body" idx="4294967295"/>
          </p:nvPr>
        </p:nvSpPr>
        <p:spPr>
          <a:xfrm>
            <a:off x="1752600" y="1295400"/>
            <a:ext cx="7391400" cy="5257800"/>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Lee los caracteres uno a uno </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Forma grupos de caracteres con alguna relación entre sí (tokens).</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p:txBody>
      </p:sp>
      <p:sp>
        <p:nvSpPr>
          <p:cNvPr id="182274"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182275"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BA2C56E-1A87-46AF-8C58-988E06F1EE85}"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s-ES" sz="1400">
              <a:solidFill>
                <a:srgbClr val="080808"/>
              </a:solidFill>
              <a:cs typeface="Arial" charset="0"/>
            </a:endParaRPr>
          </a:p>
        </p:txBody>
      </p:sp>
      <p:pic>
        <p:nvPicPr>
          <p:cNvPr id="182278" name="Picture 3"/>
          <p:cNvPicPr>
            <a:picLocks noChangeAspect="1" noChangeArrowheads="1"/>
          </p:cNvPicPr>
          <p:nvPr/>
        </p:nvPicPr>
        <p:blipFill>
          <a:blip r:embed="rId3"/>
          <a:srcRect/>
          <a:stretch>
            <a:fillRect/>
          </a:stretch>
        </p:blipFill>
        <p:spPr bwMode="auto">
          <a:xfrm>
            <a:off x="3492500" y="3978275"/>
            <a:ext cx="2663825" cy="1882775"/>
          </a:xfrm>
          <a:prstGeom prst="rect">
            <a:avLst/>
          </a:prstGeom>
          <a:noFill/>
          <a:ln w="9525">
            <a:noFill/>
            <a:round/>
            <a:headEnd/>
            <a:tailEnd/>
          </a:ln>
        </p:spPr>
      </p:pic>
      <p:sp>
        <p:nvSpPr>
          <p:cNvPr id="8" name="7 Marcador de fecha"/>
          <p:cNvSpPr>
            <a:spLocks noGrp="1"/>
          </p:cNvSpPr>
          <p:nvPr>
            <p:ph type="dt" sz="half" idx="10"/>
          </p:nvPr>
        </p:nvSpPr>
        <p:spPr/>
        <p:txBody>
          <a:bodyPr/>
          <a:lstStyle/>
          <a:p>
            <a:fld id="{3D804393-CFCA-4B32-9FF0-64CF3AD50BBF}"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s-MX" smtClean="0"/>
              <a:t>Funciones</a:t>
            </a:r>
            <a:endParaRPr lang="es-ES" smtClean="0"/>
          </a:p>
        </p:txBody>
      </p:sp>
      <p:sp>
        <p:nvSpPr>
          <p:cNvPr id="186371" name="Rectangle 3"/>
          <p:cNvSpPr>
            <a:spLocks noGrp="1" noChangeArrowheads="1"/>
          </p:cNvSpPr>
          <p:nvPr>
            <p:ph sz="quarter" idx="1"/>
          </p:nvPr>
        </p:nvSpPr>
        <p:spPr/>
        <p:txBody>
          <a:bodyPr/>
          <a:lstStyle/>
          <a:p>
            <a:pPr eaLnBrk="1" hangingPunct="1"/>
            <a:r>
              <a:rPr lang="es-MX" smtClean="0"/>
              <a:t>Maneja el fichero del programa fuente: abrir, leer y cerrar. </a:t>
            </a:r>
          </a:p>
          <a:p>
            <a:pPr eaLnBrk="1" hangingPunct="1"/>
            <a:endParaRPr lang="es-MX" smtClean="0"/>
          </a:p>
          <a:p>
            <a:pPr eaLnBrk="1" hangingPunct="1"/>
            <a:r>
              <a:rPr lang="es-MX" smtClean="0"/>
              <a:t>Rechaza cualquier texto en el que aparezcan caracteres ilegales (</a:t>
            </a:r>
            <a:r>
              <a:rPr lang="es-MX" b="1" smtClean="0"/>
              <a:t>€</a:t>
            </a:r>
            <a:r>
              <a:rPr lang="es-MX" smtClean="0"/>
              <a:t>)</a:t>
            </a:r>
          </a:p>
          <a:p>
            <a:pPr eaLnBrk="1" hangingPunct="1"/>
            <a:endParaRPr lang="es-MX" smtClean="0"/>
          </a:p>
          <a:p>
            <a:pPr eaLnBrk="1" hangingPunct="1"/>
            <a:r>
              <a:rPr lang="es-MX" smtClean="0"/>
              <a:t>Rechaza cualquier combinación ilegal</a:t>
            </a:r>
          </a:p>
          <a:p>
            <a:pPr eaLnBrk="1" hangingPunct="1">
              <a:buFont typeface="Times New Roman" pitchFamily="18" charset="0"/>
              <a:buNone/>
            </a:pPr>
            <a:r>
              <a:rPr lang="es-MX" smtClean="0"/>
              <a:t>  (32.)</a:t>
            </a:r>
          </a:p>
          <a:p>
            <a:pPr eaLnBrk="1" hangingPunct="1">
              <a:buFont typeface="Times New Roman" pitchFamily="18" charset="0"/>
              <a:buNone/>
            </a:pPr>
            <a:endParaRPr lang="es-MX" smtClean="0"/>
          </a:p>
        </p:txBody>
      </p:sp>
      <p:sp>
        <p:nvSpPr>
          <p:cNvPr id="5" name="Rectangle 5"/>
          <p:cNvSpPr>
            <a:spLocks noGrp="1" noChangeArrowheads="1"/>
          </p:cNvSpPr>
          <p:nvPr>
            <p:ph type="sldNum" sz="quarter" idx="15"/>
          </p:nvPr>
        </p:nvSpPr>
        <p:spPr>
          <a:ln/>
        </p:spPr>
        <p:txBody>
          <a:bodyPr/>
          <a:lstStyle/>
          <a:p>
            <a:pPr>
              <a:defRPr/>
            </a:pPr>
            <a:fld id="{AB268ECD-8537-44E1-AD52-1428F70F12B8}" type="slidenum">
              <a:rPr lang="es-ES"/>
              <a:pPr>
                <a:defRPr/>
              </a:pPr>
              <a:t>69</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F135971D-B068-44C9-B3BE-62D83A0729E1}" type="datetime1">
              <a:rPr lang="es-ES" smtClean="0"/>
              <a:t>16/10/2013</a:t>
            </a:fld>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sz="quarter" idx="1"/>
          </p:nvPr>
        </p:nvSpPr>
        <p:spPr>
          <a:xfrm>
            <a:off x="571472" y="500042"/>
            <a:ext cx="7391400" cy="4870450"/>
          </a:xfrm>
        </p:spPr>
        <p:txBody>
          <a:bodyPr/>
          <a:lstStyle/>
          <a:p>
            <a:pPr>
              <a:buClr>
                <a:srgbClr val="3C605F"/>
              </a:buClr>
              <a:buSzPct val="75000"/>
              <a:buFont typeface="Wingdings" pitchFamily="2" charset="2"/>
              <a:buChar char=""/>
            </a:pPr>
            <a:r>
              <a:rPr lang="es-MX" b="1" u="sng" dirty="0" smtClean="0"/>
              <a:t>Compiladores con montador:</a:t>
            </a:r>
            <a:r>
              <a:rPr lang="es-MX" dirty="0" smtClean="0"/>
              <a:t> Compila distintos módulos de forma independiente y después los enlaza.</a:t>
            </a:r>
          </a:p>
        </p:txBody>
      </p:sp>
      <p:sp>
        <p:nvSpPr>
          <p:cNvPr id="6" name="Rectangle 5"/>
          <p:cNvSpPr>
            <a:spLocks noGrp="1" noChangeArrowheads="1"/>
          </p:cNvSpPr>
          <p:nvPr>
            <p:ph type="sldNum" sz="quarter" idx="15"/>
          </p:nvPr>
        </p:nvSpPr>
        <p:spPr>
          <a:ln/>
        </p:spPr>
        <p:txBody>
          <a:bodyPr/>
          <a:lstStyle/>
          <a:p>
            <a:pPr>
              <a:defRPr/>
            </a:pPr>
            <a:fld id="{FD9337BD-05F0-4387-993C-A8E9936B4C77}" type="slidenum">
              <a:rPr lang="es-ES"/>
              <a:pPr>
                <a:defRPr/>
              </a:pPr>
              <a:t>7</a:t>
            </a:fld>
            <a:endParaRPr lang="es-ES"/>
          </a:p>
        </p:txBody>
      </p:sp>
      <p:sp>
        <p:nvSpPr>
          <p:cNvPr id="17411"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27983B5-0B2A-475A-8697-016C2C70A989}"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s-ES" sz="1400">
              <a:solidFill>
                <a:srgbClr val="080808"/>
              </a:solidFill>
              <a:cs typeface="Arial" charset="0"/>
            </a:endParaRPr>
          </a:p>
        </p:txBody>
      </p:sp>
      <p:pic>
        <p:nvPicPr>
          <p:cNvPr id="17430" name="Picture 22" descr="Compilacion%20Funcionamiento%20del%20compilador%20C++"/>
          <p:cNvPicPr>
            <a:picLocks noChangeAspect="1" noChangeArrowheads="1"/>
          </p:cNvPicPr>
          <p:nvPr/>
        </p:nvPicPr>
        <p:blipFill>
          <a:blip r:embed="rId3"/>
          <a:srcRect/>
          <a:stretch>
            <a:fillRect/>
          </a:stretch>
        </p:blipFill>
        <p:spPr bwMode="auto">
          <a:xfrm>
            <a:off x="1142976" y="2071678"/>
            <a:ext cx="5143536" cy="4115219"/>
          </a:xfrm>
          <a:prstGeom prst="rect">
            <a:avLst/>
          </a:prstGeom>
          <a:noFill/>
        </p:spPr>
      </p:pic>
      <p:sp>
        <p:nvSpPr>
          <p:cNvPr id="7" name="6 Marcador de fecha"/>
          <p:cNvSpPr>
            <a:spLocks noGrp="1"/>
          </p:cNvSpPr>
          <p:nvPr>
            <p:ph type="dt" sz="half" idx="14"/>
          </p:nvPr>
        </p:nvSpPr>
        <p:spPr/>
        <p:txBody>
          <a:bodyPr/>
          <a:lstStyle/>
          <a:p>
            <a:fld id="{1DBF555E-89BA-4FE1-817F-81B94EBF9309}" type="datetime1">
              <a:rPr lang="es-ES" smtClean="0"/>
              <a:t>16/10/2013</a:t>
            </a:fld>
            <a:endParaRPr lang="es-ES"/>
          </a:p>
        </p:txBody>
      </p:sp>
      <p:sp>
        <p:nvSpPr>
          <p:cNvPr id="8" name="7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sz="quarter" idx="1"/>
          </p:nvPr>
        </p:nvSpPr>
        <p:spPr/>
        <p:txBody>
          <a:bodyPr/>
          <a:lstStyle/>
          <a:p>
            <a:pPr eaLnBrk="1" hangingPunct="1"/>
            <a:r>
              <a:rPr lang="es-MX" smtClean="0"/>
              <a:t>Ignora elementos innecesarios para la siguiente fase, como tabuladores, comentarios, espacios en blanco, etc. </a:t>
            </a:r>
          </a:p>
          <a:p>
            <a:endParaRPr lang="es-ES" smtClean="0"/>
          </a:p>
        </p:txBody>
      </p:sp>
      <p:sp>
        <p:nvSpPr>
          <p:cNvPr id="5" name="Rectangle 5"/>
          <p:cNvSpPr>
            <a:spLocks noGrp="1" noChangeArrowheads="1"/>
          </p:cNvSpPr>
          <p:nvPr>
            <p:ph type="sldNum" sz="quarter" idx="15"/>
          </p:nvPr>
        </p:nvSpPr>
        <p:spPr>
          <a:ln/>
        </p:spPr>
        <p:txBody>
          <a:bodyPr/>
          <a:lstStyle/>
          <a:p>
            <a:pPr>
              <a:defRPr/>
            </a:pPr>
            <a:fld id="{5613821D-4E1D-4AA4-B9EC-2E7BE13D619D}" type="slidenum">
              <a:rPr lang="es-ES"/>
              <a:pPr>
                <a:defRPr/>
              </a:pPr>
              <a:t>70</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pic>
        <p:nvPicPr>
          <p:cNvPr id="188420" name="Picture 2">
            <a:hlinkClick r:id="rId2"/>
          </p:cNvPr>
          <p:cNvPicPr>
            <a:picLocks noChangeAspect="1" noChangeArrowheads="1"/>
          </p:cNvPicPr>
          <p:nvPr/>
        </p:nvPicPr>
        <p:blipFill>
          <a:blip r:embed="rId3"/>
          <a:srcRect/>
          <a:stretch>
            <a:fillRect/>
          </a:stretch>
        </p:blipFill>
        <p:spPr bwMode="auto">
          <a:xfrm>
            <a:off x="4140200" y="3716338"/>
            <a:ext cx="2312988" cy="2447925"/>
          </a:xfrm>
          <a:prstGeom prst="rect">
            <a:avLst/>
          </a:prstGeom>
          <a:noFill/>
          <a:ln w="9525">
            <a:noFill/>
            <a:round/>
            <a:headEnd/>
            <a:tailEnd/>
          </a:ln>
        </p:spPr>
      </p:pic>
      <p:sp>
        <p:nvSpPr>
          <p:cNvPr id="6" name="5 Marcador de fecha"/>
          <p:cNvSpPr>
            <a:spLocks noGrp="1"/>
          </p:cNvSpPr>
          <p:nvPr>
            <p:ph type="dt" sz="half" idx="14"/>
          </p:nvPr>
        </p:nvSpPr>
        <p:spPr/>
        <p:txBody>
          <a:bodyPr/>
          <a:lstStyle/>
          <a:p>
            <a:fld id="{5641FA59-5100-422E-8EC9-7B0AE7BB1172}" type="datetime1">
              <a:rPr lang="es-ES" smtClean="0"/>
              <a:t>16/10/2013</a:t>
            </a:fld>
            <a:endParaRPr lang="es-E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s-MX" smtClean="0"/>
              <a:t>Ejemplo</a:t>
            </a:r>
            <a:endParaRPr lang="es-ES" smtClean="0"/>
          </a:p>
        </p:txBody>
      </p:sp>
      <p:pic>
        <p:nvPicPr>
          <p:cNvPr id="190468" name="Picture 3"/>
          <p:cNvPicPr>
            <a:picLocks noGrp="1" noChangeAspect="1" noChangeArrowheads="1"/>
          </p:cNvPicPr>
          <p:nvPr>
            <p:ph sz="quarter" idx="1"/>
          </p:nvPr>
        </p:nvPicPr>
        <p:blipFill>
          <a:blip r:embed="rId2"/>
          <a:stretch>
            <a:fillRect/>
          </a:stretch>
        </p:blipFill>
        <p:spPr>
          <a:xfrm>
            <a:off x="2033286" y="3070346"/>
            <a:ext cx="4315428" cy="1933333"/>
          </a:xfrm>
          <a:noFill/>
          <a:ln/>
        </p:spPr>
      </p:pic>
      <p:sp>
        <p:nvSpPr>
          <p:cNvPr id="6" name="Rectangle 5"/>
          <p:cNvSpPr>
            <a:spLocks noGrp="1" noChangeArrowheads="1"/>
          </p:cNvSpPr>
          <p:nvPr>
            <p:ph type="sldNum" sz="quarter" idx="15"/>
          </p:nvPr>
        </p:nvSpPr>
        <p:spPr>
          <a:ln/>
        </p:spPr>
        <p:txBody>
          <a:bodyPr/>
          <a:lstStyle/>
          <a:p>
            <a:pPr>
              <a:defRPr/>
            </a:pPr>
            <a:fld id="{D2EF06D4-A1C9-4E78-B4DB-04E8F8AB7851}" type="slidenum">
              <a:rPr lang="es-ES"/>
              <a:pPr>
                <a:defRPr/>
              </a:pPr>
              <a:t>71</a:t>
            </a:fld>
            <a:endParaRPr lang="es-ES"/>
          </a:p>
        </p:txBody>
      </p:sp>
      <p:sp>
        <p:nvSpPr>
          <p:cNvPr id="5"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pic>
        <p:nvPicPr>
          <p:cNvPr id="190470" name="Picture 6"/>
          <p:cNvPicPr>
            <a:picLocks noChangeAspect="1" noChangeArrowheads="1"/>
          </p:cNvPicPr>
          <p:nvPr/>
        </p:nvPicPr>
        <p:blipFill>
          <a:blip r:embed="rId3"/>
          <a:srcRect/>
          <a:stretch>
            <a:fillRect/>
          </a:stretch>
        </p:blipFill>
        <p:spPr bwMode="auto">
          <a:xfrm>
            <a:off x="1800225" y="1439863"/>
            <a:ext cx="7019925" cy="1079500"/>
          </a:xfrm>
          <a:prstGeom prst="rect">
            <a:avLst/>
          </a:prstGeom>
          <a:noFill/>
        </p:spPr>
      </p:pic>
      <p:sp>
        <p:nvSpPr>
          <p:cNvPr id="7" name="6 Marcador de fecha"/>
          <p:cNvSpPr>
            <a:spLocks noGrp="1"/>
          </p:cNvSpPr>
          <p:nvPr>
            <p:ph type="dt" sz="half" idx="14"/>
          </p:nvPr>
        </p:nvSpPr>
        <p:spPr/>
        <p:txBody>
          <a:bodyPr/>
          <a:lstStyle/>
          <a:p>
            <a:fld id="{F256A976-B176-481B-9AD6-A3F981548442}" type="datetime1">
              <a:rPr lang="es-ES" smtClean="0"/>
              <a:t>16/10/2013</a:t>
            </a:fld>
            <a:endParaRPr lang="es-E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sz="quarter" idx="1"/>
          </p:nvPr>
        </p:nvSpPr>
        <p:spPr/>
        <p:txBody>
          <a:bodyPr/>
          <a:lstStyle/>
          <a:p>
            <a:pPr eaLnBrk="1" hangingPunct="1"/>
            <a:r>
              <a:rPr lang="es-MX" smtClean="0"/>
              <a:t>En la cadena </a:t>
            </a:r>
          </a:p>
          <a:p>
            <a:pPr eaLnBrk="1" hangingPunct="1">
              <a:buFont typeface="Times New Roman" pitchFamily="18" charset="0"/>
              <a:buNone/>
            </a:pPr>
            <a:r>
              <a:rPr lang="es-MX" smtClean="0"/>
              <a:t>                     Grande  / 307&gt;=</a:t>
            </a:r>
          </a:p>
          <a:p>
            <a:pPr eaLnBrk="1" hangingPunct="1">
              <a:buFont typeface="Times New Roman" pitchFamily="18" charset="0"/>
              <a:buNone/>
            </a:pPr>
            <a:r>
              <a:rPr lang="es-MX" smtClean="0"/>
              <a:t>                  </a:t>
            </a:r>
            <a:r>
              <a:rPr lang="es-MX" sz="2400" smtClean="0"/>
              <a:t>identificador</a:t>
            </a:r>
            <a:r>
              <a:rPr lang="es-MX" smtClean="0"/>
              <a:t>     </a:t>
            </a:r>
          </a:p>
          <a:p>
            <a:pPr eaLnBrk="1" hangingPunct="1">
              <a:spcBef>
                <a:spcPts val="450"/>
              </a:spcBef>
              <a:buFont typeface="Times New Roman" pitchFamily="18" charset="0"/>
              <a:buNone/>
            </a:pPr>
            <a:r>
              <a:rPr lang="es-MX" smtClean="0"/>
              <a:t>              		    </a:t>
            </a:r>
            <a:r>
              <a:rPr lang="es-MX" sz="1800" smtClean="0"/>
              <a:t> ver si no es prefijo de ningún otro</a:t>
            </a:r>
          </a:p>
          <a:p>
            <a:pPr eaLnBrk="1" hangingPunct="1">
              <a:spcBef>
                <a:spcPts val="450"/>
              </a:spcBef>
              <a:buFont typeface="Times New Roman" pitchFamily="18" charset="0"/>
              <a:buNone/>
            </a:pPr>
            <a:endParaRPr lang="es-MX" sz="1800" smtClean="0"/>
          </a:p>
          <a:p>
            <a:pPr eaLnBrk="1" hangingPunct="1"/>
            <a:r>
              <a:rPr lang="es-MX" smtClean="0"/>
              <a:t>Debe tratar de leer el token mas largo</a:t>
            </a:r>
          </a:p>
          <a:p>
            <a:endParaRPr lang="es-ES" smtClean="0"/>
          </a:p>
        </p:txBody>
      </p:sp>
      <p:sp>
        <p:nvSpPr>
          <p:cNvPr id="7" name="Rectangle 5"/>
          <p:cNvSpPr>
            <a:spLocks noGrp="1" noChangeArrowheads="1"/>
          </p:cNvSpPr>
          <p:nvPr>
            <p:ph type="sldNum" sz="quarter" idx="15"/>
          </p:nvPr>
        </p:nvSpPr>
        <p:spPr>
          <a:ln/>
        </p:spPr>
        <p:txBody>
          <a:bodyPr/>
          <a:lstStyle/>
          <a:p>
            <a:pPr>
              <a:defRPr/>
            </a:pPr>
            <a:fld id="{CD678467-D2F8-4F94-B45D-A262ED288B1E}" type="slidenum">
              <a:rPr lang="es-ES"/>
              <a:pPr>
                <a:defRPr/>
              </a:pPr>
              <a:t>72</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191493" name="Line 5"/>
          <p:cNvSpPr>
            <a:spLocks noChangeShapeType="1"/>
          </p:cNvSpPr>
          <p:nvPr/>
        </p:nvSpPr>
        <p:spPr bwMode="auto">
          <a:xfrm flipV="1">
            <a:off x="5651500" y="2312988"/>
            <a:ext cx="0" cy="360362"/>
          </a:xfrm>
          <a:prstGeom prst="line">
            <a:avLst/>
          </a:prstGeom>
          <a:noFill/>
          <a:ln w="57150">
            <a:solidFill>
              <a:srgbClr val="0033CC"/>
            </a:solidFill>
            <a:round/>
            <a:headEnd/>
            <a:tailEnd type="triangle" w="med" len="med"/>
          </a:ln>
          <a:effectLst/>
        </p:spPr>
        <p:txBody>
          <a:bodyPr/>
          <a:lstStyle/>
          <a:p>
            <a:endParaRPr lang="es-ES"/>
          </a:p>
        </p:txBody>
      </p:sp>
      <p:sp>
        <p:nvSpPr>
          <p:cNvPr id="191494" name="Line 6"/>
          <p:cNvSpPr>
            <a:spLocks noChangeShapeType="1"/>
          </p:cNvSpPr>
          <p:nvPr/>
        </p:nvSpPr>
        <p:spPr bwMode="auto">
          <a:xfrm flipV="1">
            <a:off x="5867400" y="2492375"/>
            <a:ext cx="0" cy="720725"/>
          </a:xfrm>
          <a:prstGeom prst="line">
            <a:avLst/>
          </a:prstGeom>
          <a:noFill/>
          <a:ln w="57150">
            <a:solidFill>
              <a:srgbClr val="0033CC"/>
            </a:solidFill>
            <a:round/>
            <a:headEnd/>
            <a:tailEnd type="triangle" w="med" len="med"/>
          </a:ln>
          <a:effectLst/>
        </p:spPr>
        <p:txBody>
          <a:bodyPr/>
          <a:lstStyle/>
          <a:p>
            <a:endParaRPr lang="es-ES"/>
          </a:p>
        </p:txBody>
      </p:sp>
      <p:sp>
        <p:nvSpPr>
          <p:cNvPr id="191495" name="Line 7"/>
          <p:cNvSpPr>
            <a:spLocks noChangeShapeType="1"/>
          </p:cNvSpPr>
          <p:nvPr/>
        </p:nvSpPr>
        <p:spPr bwMode="auto">
          <a:xfrm flipH="1" flipV="1">
            <a:off x="7235825" y="2312988"/>
            <a:ext cx="1476375" cy="1728787"/>
          </a:xfrm>
          <a:prstGeom prst="line">
            <a:avLst/>
          </a:prstGeom>
          <a:noFill/>
          <a:ln w="57150">
            <a:solidFill>
              <a:srgbClr val="0033CC"/>
            </a:solidFill>
            <a:round/>
            <a:headEnd/>
            <a:tailEnd type="triangle" w="med" len="med"/>
          </a:ln>
          <a:effectLst/>
        </p:spPr>
        <p:txBody>
          <a:bodyPr/>
          <a:lstStyle/>
          <a:p>
            <a:endParaRPr lang="es-ES"/>
          </a:p>
        </p:txBody>
      </p:sp>
      <p:sp>
        <p:nvSpPr>
          <p:cNvPr id="8" name="7 Marcador de fecha"/>
          <p:cNvSpPr>
            <a:spLocks noGrp="1"/>
          </p:cNvSpPr>
          <p:nvPr>
            <p:ph type="dt" sz="half" idx="14"/>
          </p:nvPr>
        </p:nvSpPr>
        <p:spPr/>
        <p:txBody>
          <a:bodyPr/>
          <a:lstStyle/>
          <a:p>
            <a:fld id="{D86544AD-3110-4A99-BC82-CDBB8F24CA17}" type="datetime1">
              <a:rPr lang="es-ES" smtClean="0"/>
              <a:t>16/10/2013</a:t>
            </a:fld>
            <a:endParaRPr lang="es-E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s-MX" smtClean="0"/>
              <a:t>Ejemplo</a:t>
            </a:r>
            <a:endParaRPr lang="es-ES" smtClean="0"/>
          </a:p>
        </p:txBody>
      </p:sp>
      <p:sp>
        <p:nvSpPr>
          <p:cNvPr id="227331" name="Rectangle 3"/>
          <p:cNvSpPr>
            <a:spLocks noGrp="1" noChangeArrowheads="1"/>
          </p:cNvSpPr>
          <p:nvPr>
            <p:ph sz="quarter" idx="1"/>
          </p:nvPr>
        </p:nvSpPr>
        <p:spPr/>
        <p:txBody>
          <a:bodyPr/>
          <a:lstStyle/>
          <a:p>
            <a:endParaRPr lang="es-ES" smtClean="0"/>
          </a:p>
        </p:txBody>
      </p:sp>
      <p:sp>
        <p:nvSpPr>
          <p:cNvPr id="6" name="Rectangle 5"/>
          <p:cNvSpPr>
            <a:spLocks noGrp="1" noChangeArrowheads="1"/>
          </p:cNvSpPr>
          <p:nvPr>
            <p:ph type="sldNum" sz="quarter" idx="15"/>
          </p:nvPr>
        </p:nvSpPr>
        <p:spPr>
          <a:ln/>
        </p:spPr>
        <p:txBody>
          <a:bodyPr/>
          <a:lstStyle/>
          <a:p>
            <a:pPr>
              <a:defRPr/>
            </a:pPr>
            <a:fld id="{F5DC6380-C2A6-4A19-8855-8056C076AC84}" type="slidenum">
              <a:rPr lang="es-ES"/>
              <a:pPr>
                <a:defRPr/>
              </a:pPr>
              <a:t>73</a:t>
            </a:fld>
            <a:endParaRPr lang="es-ES"/>
          </a:p>
        </p:txBody>
      </p:sp>
      <p:sp>
        <p:nvSpPr>
          <p:cNvPr id="5"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pic>
        <p:nvPicPr>
          <p:cNvPr id="227418" name="Picture 90" descr="000225638"/>
          <p:cNvPicPr>
            <a:picLocks noChangeAspect="1" noChangeArrowheads="1"/>
          </p:cNvPicPr>
          <p:nvPr/>
        </p:nvPicPr>
        <p:blipFill>
          <a:blip r:embed="rId2"/>
          <a:srcRect/>
          <a:stretch>
            <a:fillRect/>
          </a:stretch>
        </p:blipFill>
        <p:spPr bwMode="auto">
          <a:xfrm>
            <a:off x="1979613" y="1412875"/>
            <a:ext cx="5472112" cy="3841750"/>
          </a:xfrm>
          <a:prstGeom prst="rect">
            <a:avLst/>
          </a:prstGeom>
          <a:noFill/>
        </p:spPr>
      </p:pic>
      <p:sp>
        <p:nvSpPr>
          <p:cNvPr id="7" name="6 Marcador de fecha"/>
          <p:cNvSpPr>
            <a:spLocks noGrp="1"/>
          </p:cNvSpPr>
          <p:nvPr>
            <p:ph type="dt" sz="half" idx="14"/>
          </p:nvPr>
        </p:nvSpPr>
        <p:spPr/>
        <p:txBody>
          <a:bodyPr/>
          <a:lstStyle/>
          <a:p>
            <a:fld id="{B10D769A-0D33-47FC-AE24-F5440E9BD7C1}" type="datetime1">
              <a:rPr lang="es-ES" smtClean="0"/>
              <a:t>16/10/2013</a:t>
            </a:fld>
            <a:endParaRPr lang="es-E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524000" y="-46038"/>
            <a:ext cx="7381875" cy="1312863"/>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encuentra errores léxicos</a:t>
            </a:r>
          </a:p>
        </p:txBody>
      </p:sp>
      <p:sp>
        <p:nvSpPr>
          <p:cNvPr id="2" name="Rectangle 2"/>
          <p:cNvSpPr>
            <a:spLocks noGrp="1" noChangeArrowheads="1"/>
          </p:cNvSpPr>
          <p:nvPr>
            <p:ph sz="quarter" idx="1"/>
          </p:nvPr>
        </p:nvSpPr>
        <p:spPr>
          <a:xfrm>
            <a:off x="1524000" y="1052513"/>
            <a:ext cx="7391400" cy="5113337"/>
          </a:xfrm>
        </p:spPr>
        <p:txBody>
          <a:bodyPr lIns="91440" tIns="45720" rIns="91440" bIns="45720"/>
          <a:lstStyle/>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#include &lt;stdio.h&gt;</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#includ &lt;conio.h&gt;</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main()</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char ç;</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int x, g#4, *ap, ma[10], ç;</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float y, r;</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1600" smtClean="0"/>
              <a:t>   ap=&amp;y </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1600" smtClean="0"/>
              <a:t>   ma=ap;</a:t>
            </a:r>
            <a:endParaRPr lang="es-ES" sz="1600" smtClean="0"/>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clrscr();</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printf( Da el valor de x: ");</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scan(" %d ",&amp;x);</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print(" Da el valor de y: );</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scanf(“ " %d,&amp;y);</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x = y +;</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Y= x + ap;</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r = x + y;</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printf( \n El resultado es : %f ",r);</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   getch();</a:t>
            </a:r>
          </a:p>
          <a:p>
            <a:pPr marL="339725" indent="-339725">
              <a:lnSpc>
                <a:spcPct val="80000"/>
              </a:lnSpc>
              <a:spcBef>
                <a:spcPts val="500"/>
              </a:spcBef>
              <a:buClr>
                <a:srgbClr val="3C605F"/>
              </a:buClr>
              <a:buSzPct val="7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1600" smtClean="0"/>
              <a:t>}</a:t>
            </a:r>
          </a:p>
        </p:txBody>
      </p:sp>
      <p:sp>
        <p:nvSpPr>
          <p:cNvPr id="6" name="Rectangle 5"/>
          <p:cNvSpPr>
            <a:spLocks noGrp="1" noChangeArrowheads="1"/>
          </p:cNvSpPr>
          <p:nvPr>
            <p:ph type="sldNum" sz="quarter" idx="15"/>
          </p:nvPr>
        </p:nvSpPr>
        <p:spPr>
          <a:ln/>
        </p:spPr>
        <p:txBody>
          <a:bodyPr/>
          <a:lstStyle/>
          <a:p>
            <a:pPr>
              <a:defRPr/>
            </a:pPr>
            <a:fld id="{B800BC27-602B-462D-869B-7CB81BC222D5}" type="slidenum">
              <a:rPr lang="es-ES"/>
              <a:pPr>
                <a:defRPr/>
              </a:pPr>
              <a:t>74</a:t>
            </a:fld>
            <a:endParaRPr lang="es-ES"/>
          </a:p>
        </p:txBody>
      </p:sp>
      <p:sp>
        <p:nvSpPr>
          <p:cNvPr id="5"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39939"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DC30F70-A257-46D1-B542-74835CF58E28}"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s-ES" sz="1400">
              <a:solidFill>
                <a:srgbClr val="080808"/>
              </a:solidFill>
              <a:cs typeface="Arial" charset="0"/>
            </a:endParaRPr>
          </a:p>
        </p:txBody>
      </p:sp>
      <p:sp>
        <p:nvSpPr>
          <p:cNvPr id="7" name="6 Marcador de fecha"/>
          <p:cNvSpPr>
            <a:spLocks noGrp="1"/>
          </p:cNvSpPr>
          <p:nvPr>
            <p:ph type="dt" sz="half" idx="14"/>
          </p:nvPr>
        </p:nvSpPr>
        <p:spPr/>
        <p:txBody>
          <a:bodyPr/>
          <a:lstStyle/>
          <a:p>
            <a:fld id="{D44C7B93-C2F5-486A-B370-598984CE5D0B}"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40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additive="repl">
                                        <p:cTn id="4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additive="repl">
                                        <p:cTn id="4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additive="repl">
                                        <p:cTn id="5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additive="repl">
                                        <p:cTn id="5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fill="hold" nodeType="clickEffect">
                                  <p:stCondLst>
                                    <p:cond delay="0"/>
                                  </p:stCondLst>
                                  <p:childTnLst>
                                    <p:set>
                                      <p:cBhvr additive="repl">
                                        <p:cTn id="5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fill="hold" nodeType="clickEffect">
                                  <p:stCondLst>
                                    <p:cond delay="0"/>
                                  </p:stCondLst>
                                  <p:childTnLst>
                                    <p:set>
                                      <p:cBhvr additive="repl">
                                        <p:cTn id="6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fill="hold" nodeType="clickEffect">
                                  <p:stCondLst>
                                    <p:cond delay="0"/>
                                  </p:stCondLst>
                                  <p:childTnLst>
                                    <p:set>
                                      <p:cBhvr additive="repl">
                                        <p:cTn id="6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fill="hold" nodeType="clickEffect">
                                  <p:stCondLst>
                                    <p:cond delay="0"/>
                                  </p:stCondLst>
                                  <p:childTnLst>
                                    <p:set>
                                      <p:cBhvr additive="repl">
                                        <p:cTn id="7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fill="hold" nodeType="clickEffect">
                                  <p:stCondLst>
                                    <p:cond delay="0"/>
                                  </p:stCondLst>
                                  <p:childTnLst>
                                    <p:set>
                                      <p:cBhvr additive="repl">
                                        <p:cTn id="7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fill="hold" nodeType="clickEffect">
                                  <p:stCondLst>
                                    <p:cond delay="0"/>
                                  </p:stCondLst>
                                  <p:childTnLst>
                                    <p:set>
                                      <p:cBhvr additive="repl">
                                        <p:cTn id="7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p:nvPr>
        </p:nvSpPr>
        <p:spPr>
          <a:xfrm>
            <a:off x="1524000" y="-46038"/>
            <a:ext cx="7381875" cy="1312863"/>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Análisis Sintáctico (Parser)</a:t>
            </a:r>
          </a:p>
        </p:txBody>
      </p:sp>
      <p:sp>
        <p:nvSpPr>
          <p:cNvPr id="23557" name="Rectangle 2"/>
          <p:cNvSpPr>
            <a:spLocks noGrp="1" noChangeArrowheads="1"/>
          </p:cNvSpPr>
          <p:nvPr>
            <p:ph sz="quarter" idx="1"/>
          </p:nvPr>
        </p:nvSpPr>
        <p:spPr>
          <a:xfrm>
            <a:off x="1524000" y="1295400"/>
            <a:ext cx="7391400" cy="4870450"/>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i="1" smtClean="0"/>
              <a:t>Tokens </a:t>
            </a:r>
            <a:r>
              <a:rPr lang="es-MX" smtClean="0"/>
              <a:t> llegan en el orden correcto</a:t>
            </a:r>
          </a:p>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p:txBody>
      </p:sp>
      <p:sp>
        <p:nvSpPr>
          <p:cNvPr id="7" name="Rectangle 5"/>
          <p:cNvSpPr>
            <a:spLocks noGrp="1" noChangeArrowheads="1"/>
          </p:cNvSpPr>
          <p:nvPr>
            <p:ph type="sldNum" sz="quarter" idx="15"/>
          </p:nvPr>
        </p:nvSpPr>
        <p:spPr>
          <a:ln/>
        </p:spPr>
        <p:txBody>
          <a:bodyPr/>
          <a:lstStyle/>
          <a:p>
            <a:pPr>
              <a:defRPr/>
            </a:pPr>
            <a:fld id="{32C6A78D-4B7F-4ADE-812D-2668FBAC7660}" type="slidenum">
              <a:rPr lang="es-ES"/>
              <a:pPr>
                <a:defRPr/>
              </a:pPr>
              <a:t>75</a:t>
            </a:fld>
            <a:endParaRPr lang="es-ES"/>
          </a:p>
        </p:txBody>
      </p:sp>
      <p:sp>
        <p:nvSpPr>
          <p:cNvPr id="6"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23555"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6C442BB-36C2-476D-ACB9-C19B9B3AE43A}"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s-ES" sz="1400">
              <a:solidFill>
                <a:srgbClr val="080808"/>
              </a:solidFill>
              <a:cs typeface="Arial" charset="0"/>
            </a:endParaRPr>
          </a:p>
        </p:txBody>
      </p:sp>
      <p:pic>
        <p:nvPicPr>
          <p:cNvPr id="23558" name="Picture 3"/>
          <p:cNvPicPr>
            <a:picLocks noChangeAspect="1" noChangeArrowheads="1"/>
          </p:cNvPicPr>
          <p:nvPr/>
        </p:nvPicPr>
        <p:blipFill>
          <a:blip r:embed="rId3"/>
          <a:srcRect/>
          <a:stretch>
            <a:fillRect/>
          </a:stretch>
        </p:blipFill>
        <p:spPr bwMode="auto">
          <a:xfrm>
            <a:off x="1979613" y="2781300"/>
            <a:ext cx="6180137" cy="3403600"/>
          </a:xfrm>
          <a:prstGeom prst="rect">
            <a:avLst/>
          </a:prstGeom>
          <a:noFill/>
          <a:ln w="9525">
            <a:noFill/>
            <a:round/>
            <a:headEnd/>
            <a:tailEnd/>
          </a:ln>
        </p:spPr>
      </p:pic>
      <p:sp>
        <p:nvSpPr>
          <p:cNvPr id="8" name="7 Marcador de fecha"/>
          <p:cNvSpPr>
            <a:spLocks noGrp="1"/>
          </p:cNvSpPr>
          <p:nvPr>
            <p:ph type="dt" sz="half" idx="14"/>
          </p:nvPr>
        </p:nvSpPr>
        <p:spPr/>
        <p:txBody>
          <a:bodyPr/>
          <a:lstStyle/>
          <a:p>
            <a:fld id="{F77481DE-ED01-472C-A026-B1CCB684EA3B}"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sz="quarter" idx="1"/>
          </p:nvPr>
        </p:nvSpPr>
        <p:spPr>
          <a:xfrm>
            <a:off x="1524000" y="1295400"/>
            <a:ext cx="7391400" cy="4870450"/>
          </a:xfrm>
        </p:spPr>
        <p:txBody>
          <a:bodyPr anchor="t"/>
          <a:lstStyle/>
          <a:p>
            <a:pPr marL="339725" indent="-339725">
              <a:spcBef>
                <a:spcPts val="8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3200" smtClean="0"/>
              <a:t>Hace explícito el orden jerárquico de los operadores</a:t>
            </a:r>
          </a:p>
          <a:p>
            <a:pPr marL="339725" indent="-339725">
              <a:spcBef>
                <a:spcPts val="8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z="3200" smtClean="0"/>
          </a:p>
          <a:p>
            <a:pPr marL="339725" indent="-339725" eaLnBrk="1" hangingPunct="1">
              <a:spcBef>
                <a:spcPts val="725"/>
              </a:spcBef>
              <a:buFont typeface="Century Gothic"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3200" smtClean="0">
                <a:solidFill>
                  <a:srgbClr val="000000"/>
                </a:solidFill>
              </a:rPr>
              <a:t>Agrupa los lexemas suministrados por el A.L. con el fin de reconocer frases.</a:t>
            </a:r>
          </a:p>
          <a:p>
            <a:pPr marL="339725" indent="-339725">
              <a:spcBef>
                <a:spcPts val="8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z="3200" smtClean="0"/>
          </a:p>
          <a:p>
            <a:pPr marL="339725" indent="-339725">
              <a:spcBef>
                <a:spcPts val="8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z="3200" smtClean="0"/>
          </a:p>
          <a:p>
            <a:pPr marL="339725" indent="-339725">
              <a:spcBef>
                <a:spcPts val="8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z="3200" smtClean="0"/>
          </a:p>
        </p:txBody>
      </p:sp>
      <p:sp>
        <p:nvSpPr>
          <p:cNvPr id="6" name="Rectangle 5"/>
          <p:cNvSpPr>
            <a:spLocks noGrp="1" noChangeArrowheads="1"/>
          </p:cNvSpPr>
          <p:nvPr>
            <p:ph type="sldNum" sz="quarter" idx="15"/>
          </p:nvPr>
        </p:nvSpPr>
        <p:spPr>
          <a:ln/>
        </p:spPr>
        <p:txBody>
          <a:bodyPr/>
          <a:lstStyle/>
          <a:p>
            <a:pPr>
              <a:defRPr/>
            </a:pPr>
            <a:fld id="{C081C617-9202-4447-8503-39A9BCC65BAE}" type="slidenum">
              <a:rPr lang="es-ES"/>
              <a:pPr>
                <a:defRPr/>
              </a:pPr>
              <a:t>76</a:t>
            </a:fld>
            <a:endParaRPr lang="es-ES"/>
          </a:p>
        </p:txBody>
      </p:sp>
      <p:sp>
        <p:nvSpPr>
          <p:cNvPr id="5"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24579"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66B0DCD-785D-41D7-8AA1-C7B8700267D2}"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s-ES" sz="1400">
              <a:solidFill>
                <a:srgbClr val="080808"/>
              </a:solidFill>
              <a:cs typeface="Arial" charset="0"/>
            </a:endParaRPr>
          </a:p>
        </p:txBody>
      </p:sp>
      <p:sp>
        <p:nvSpPr>
          <p:cNvPr id="24584" name="Text Box 1"/>
          <p:cNvSpPr txBox="1">
            <a:spLocks noChangeArrowheads="1"/>
          </p:cNvSpPr>
          <p:nvPr/>
        </p:nvSpPr>
        <p:spPr bwMode="auto">
          <a:xfrm>
            <a:off x="827088" y="333375"/>
            <a:ext cx="7772400" cy="1006475"/>
          </a:xfrm>
          <a:prstGeom prst="rect">
            <a:avLst/>
          </a:prstGeom>
          <a:noFill/>
          <a:ln w="9525">
            <a:noFill/>
            <a:round/>
            <a:headEnd/>
            <a:tailEnd/>
          </a:ln>
        </p:spPr>
        <p:txBody>
          <a:bodyPr lIns="92160" tIns="46080" rIns="92160" bIns="46080" anchor="b"/>
          <a:lstStyle/>
          <a:p>
            <a:pPr eaLnBrk="1" hangingPunct="1">
              <a:buClr>
                <a:srgbClr val="FF0000"/>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3600" b="1">
                <a:solidFill>
                  <a:schemeClr val="tx1"/>
                </a:solidFill>
                <a:latin typeface="Georgia" pitchFamily="18" charset="0"/>
              </a:rPr>
              <a:t>Funciones</a:t>
            </a:r>
          </a:p>
        </p:txBody>
      </p:sp>
      <p:sp>
        <p:nvSpPr>
          <p:cNvPr id="7" name="6 Marcador de fecha"/>
          <p:cNvSpPr>
            <a:spLocks noGrp="1"/>
          </p:cNvSpPr>
          <p:nvPr>
            <p:ph type="dt" sz="half" idx="14"/>
          </p:nvPr>
        </p:nvSpPr>
        <p:spPr/>
        <p:txBody>
          <a:bodyPr/>
          <a:lstStyle/>
          <a:p>
            <a:fld id="{21CAE22B-5894-415C-9D65-6F301EDEF07A}"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1CCB3494-A327-491D-B842-1C3EF6AE5BCB}" type="slidenum">
              <a:rPr lang="es-ES"/>
              <a:pPr>
                <a:defRPr/>
              </a:pPr>
              <a:t>77</a:t>
            </a:fld>
            <a:endParaRPr lang="es-ES"/>
          </a:p>
        </p:txBody>
      </p:sp>
      <p:sp>
        <p:nvSpPr>
          <p:cNvPr id="96258" name="Text Box 1"/>
          <p:cNvSpPr txBox="1">
            <a:spLocks noChangeArrowheads="1"/>
          </p:cNvSpPr>
          <p:nvPr/>
        </p:nvSpPr>
        <p:spPr bwMode="auto">
          <a:xfrm>
            <a:off x="827088" y="333375"/>
            <a:ext cx="7772400" cy="1006475"/>
          </a:xfrm>
          <a:prstGeom prst="rect">
            <a:avLst/>
          </a:prstGeom>
          <a:noFill/>
          <a:ln w="9525">
            <a:noFill/>
            <a:round/>
            <a:headEnd/>
            <a:tailEnd/>
          </a:ln>
        </p:spPr>
        <p:txBody>
          <a:bodyPr lIns="92160" tIns="46080" rIns="92160" bIns="46080" anchor="b"/>
          <a:lstStyle/>
          <a:p>
            <a:pPr eaLnBrk="1" hangingPunct="1">
              <a:buClr>
                <a:srgbClr val="FF0000"/>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3600" b="1">
                <a:solidFill>
                  <a:schemeClr val="tx1"/>
                </a:solidFill>
                <a:latin typeface="Georgia" pitchFamily="18" charset="0"/>
              </a:rPr>
              <a:t>Funciones</a:t>
            </a:r>
          </a:p>
        </p:txBody>
      </p:sp>
      <p:sp>
        <p:nvSpPr>
          <p:cNvPr id="96259" name="Text Box 2"/>
          <p:cNvSpPr txBox="1">
            <a:spLocks noChangeArrowheads="1"/>
          </p:cNvSpPr>
          <p:nvPr/>
        </p:nvSpPr>
        <p:spPr bwMode="auto">
          <a:xfrm>
            <a:off x="1692275" y="1752600"/>
            <a:ext cx="6765925" cy="4343400"/>
          </a:xfrm>
          <a:prstGeom prst="rect">
            <a:avLst/>
          </a:prstGeom>
          <a:noFill/>
          <a:ln w="9525">
            <a:noFill/>
            <a:round/>
            <a:headEnd/>
            <a:tailEnd/>
          </a:ln>
        </p:spPr>
        <p:txBody>
          <a:bodyPr lIns="92160" tIns="46080" rIns="92160" bIns="46080"/>
          <a:lstStyle/>
          <a:p>
            <a:pPr marL="336550" indent="-336550" eaLnBrk="1" hangingPunct="1">
              <a:spcBef>
                <a:spcPts val="725"/>
              </a:spcBef>
              <a:buFont typeface="Century Gothic" pitchFamily="34"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s-MX" sz="3200">
                <a:solidFill>
                  <a:srgbClr val="000000"/>
                </a:solidFill>
                <a:latin typeface="Tahoma" pitchFamily="34" charset="0"/>
              </a:rPr>
              <a:t>Construye una representación interna del  programa.</a:t>
            </a:r>
          </a:p>
          <a:p>
            <a:pPr marL="336550" indent="-336550" eaLnBrk="1" hangingPunct="1">
              <a:spcBef>
                <a:spcPts val="725"/>
              </a:spcBef>
              <a:buFont typeface="Century Gothic" pitchFamily="34" charset="0"/>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s-ES_tradnl" sz="3200">
              <a:solidFill>
                <a:srgbClr val="000000"/>
              </a:solidFill>
              <a:latin typeface="Tahoma" pitchFamily="34" charset="0"/>
            </a:endParaRPr>
          </a:p>
          <a:p>
            <a:pPr marL="336550" indent="-336550" eaLnBrk="1" hangingPunct="1">
              <a:spcBef>
                <a:spcPts val="725"/>
              </a:spcBef>
              <a:buFont typeface="Century Gothic" pitchFamily="34" charset="0"/>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s-ES_tradnl" sz="3200">
              <a:solidFill>
                <a:srgbClr val="000000"/>
              </a:solidFill>
              <a:latin typeface="Tahoma" pitchFamily="34" charset="0"/>
            </a:endParaRPr>
          </a:p>
          <a:p>
            <a:pPr marL="336550" indent="-336550" eaLnBrk="1" hangingPunct="1">
              <a:spcBef>
                <a:spcPts val="725"/>
              </a:spcBef>
              <a:buFont typeface="Century Gothic" pitchFamily="34" charset="0"/>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s-ES_tradnl" sz="3200">
              <a:solidFill>
                <a:srgbClr val="000000"/>
              </a:solidFill>
              <a:latin typeface="Tahoma" pitchFamily="34" charset="0"/>
            </a:endParaRPr>
          </a:p>
          <a:p>
            <a:pPr marL="336550" indent="-336550" eaLnBrk="1" hangingPunct="1">
              <a:spcBef>
                <a:spcPts val="725"/>
              </a:spcBef>
              <a:buFont typeface="Century Gothic" pitchFamily="34" charset="0"/>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s-ES_tradnl" sz="2900">
              <a:solidFill>
                <a:srgbClr val="000000"/>
              </a:solidFill>
              <a:latin typeface="Century Gothic" pitchFamily="34" charset="0"/>
            </a:endParaRPr>
          </a:p>
          <a:p>
            <a:pPr marL="336550" indent="-336550" eaLnBrk="1" hangingPunct="1">
              <a:spcBef>
                <a:spcPts val="725"/>
              </a:spcBef>
              <a:buFont typeface="Century Gothic" pitchFamily="34" charset="0"/>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s-MX" sz="2900">
              <a:solidFill>
                <a:srgbClr val="000000"/>
              </a:solidFill>
              <a:latin typeface="Century Gothic" pitchFamily="34" charset="0"/>
            </a:endParaRPr>
          </a:p>
        </p:txBody>
      </p:sp>
      <p:pic>
        <p:nvPicPr>
          <p:cNvPr id="96260" name="Picture 3"/>
          <p:cNvPicPr>
            <a:picLocks noChangeAspect="1" noChangeArrowheads="1"/>
          </p:cNvPicPr>
          <p:nvPr/>
        </p:nvPicPr>
        <p:blipFill>
          <a:blip r:embed="rId3"/>
          <a:srcRect/>
          <a:stretch>
            <a:fillRect/>
          </a:stretch>
        </p:blipFill>
        <p:spPr bwMode="auto">
          <a:xfrm>
            <a:off x="2051050" y="3284538"/>
            <a:ext cx="6600825" cy="3014662"/>
          </a:xfrm>
          <a:prstGeom prst="rect">
            <a:avLst/>
          </a:prstGeom>
          <a:noFill/>
          <a:ln w="9525">
            <a:noFill/>
            <a:round/>
            <a:headEnd/>
            <a:tailEnd/>
          </a:ln>
        </p:spPr>
      </p:pic>
      <p:pic>
        <p:nvPicPr>
          <p:cNvPr id="96261" name="Picture 2"/>
          <p:cNvPicPr>
            <a:picLocks noChangeAspect="1" noChangeArrowheads="1"/>
          </p:cNvPicPr>
          <p:nvPr/>
        </p:nvPicPr>
        <p:blipFill>
          <a:blip r:embed="rId4"/>
          <a:srcRect/>
          <a:stretch>
            <a:fillRect/>
          </a:stretch>
        </p:blipFill>
        <p:spPr bwMode="auto">
          <a:xfrm>
            <a:off x="2771775" y="2997200"/>
            <a:ext cx="5486400" cy="347663"/>
          </a:xfrm>
          <a:prstGeom prst="rect">
            <a:avLst/>
          </a:prstGeom>
          <a:noFill/>
          <a:ln w="9525">
            <a:noFill/>
            <a:round/>
            <a:headEnd/>
            <a:tailEnd/>
          </a:ln>
        </p:spPr>
      </p:pic>
      <p:sp>
        <p:nvSpPr>
          <p:cNvPr id="8" name="7 Marcador de fecha"/>
          <p:cNvSpPr>
            <a:spLocks noGrp="1"/>
          </p:cNvSpPr>
          <p:nvPr>
            <p:ph type="dt" sz="half" idx="10"/>
          </p:nvPr>
        </p:nvSpPr>
        <p:spPr/>
        <p:txBody>
          <a:bodyPr/>
          <a:lstStyle/>
          <a:p>
            <a:fld id="{47C10BCE-514C-4A5F-A6CE-E4F31C6591FA}"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5" name="Rectangle 5"/>
          <p:cNvSpPr>
            <a:spLocks noGrp="1" noChangeArrowheads="1"/>
          </p:cNvSpPr>
          <p:nvPr>
            <p:ph type="sldNum" sz="quarter" idx="12"/>
          </p:nvPr>
        </p:nvSpPr>
        <p:spPr>
          <a:ln/>
        </p:spPr>
        <p:txBody>
          <a:bodyPr/>
          <a:lstStyle/>
          <a:p>
            <a:pPr>
              <a:defRPr/>
            </a:pPr>
            <a:fld id="{64E9781B-2141-4A58-A4DF-EEC675B65DCD}" type="slidenum">
              <a:rPr lang="es-ES"/>
              <a:pPr>
                <a:defRPr/>
              </a:pPr>
              <a:t>78</a:t>
            </a:fld>
            <a:endParaRPr lang="es-ES"/>
          </a:p>
        </p:txBody>
      </p:sp>
      <p:sp>
        <p:nvSpPr>
          <p:cNvPr id="98306" name="Text Box 1"/>
          <p:cNvSpPr txBox="1">
            <a:spLocks noChangeArrowheads="1"/>
          </p:cNvSpPr>
          <p:nvPr/>
        </p:nvSpPr>
        <p:spPr bwMode="auto">
          <a:xfrm>
            <a:off x="685800" y="555625"/>
            <a:ext cx="7772400" cy="641350"/>
          </a:xfrm>
          <a:prstGeom prst="rect">
            <a:avLst/>
          </a:prstGeom>
          <a:noFill/>
          <a:ln w="9525">
            <a:noFill/>
            <a:round/>
            <a:headEnd/>
            <a:tailEnd/>
          </a:ln>
        </p:spPr>
        <p:txBody>
          <a:bodyPr lIns="92160" tIns="46080" rIns="92160" bIns="46080" anchor="b"/>
          <a:lstStyle/>
          <a:p>
            <a:pPr eaLnBrk="1" hangingPunct="1">
              <a:buClr>
                <a:srgbClr val="FF0000"/>
              </a:buClr>
              <a:buFont typeface="Century Gothic"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3600" b="1">
                <a:solidFill>
                  <a:schemeClr val="tx1"/>
                </a:solidFill>
                <a:latin typeface="Century Gothic" pitchFamily="34" charset="0"/>
              </a:rPr>
              <a:t>Funciones</a:t>
            </a:r>
          </a:p>
        </p:txBody>
      </p:sp>
      <p:sp>
        <p:nvSpPr>
          <p:cNvPr id="98307" name="Text Box 2"/>
          <p:cNvSpPr txBox="1">
            <a:spLocks noChangeArrowheads="1"/>
          </p:cNvSpPr>
          <p:nvPr/>
        </p:nvSpPr>
        <p:spPr bwMode="auto">
          <a:xfrm>
            <a:off x="1763713" y="1752600"/>
            <a:ext cx="6694487" cy="4343400"/>
          </a:xfrm>
          <a:prstGeom prst="rect">
            <a:avLst/>
          </a:prstGeom>
          <a:noFill/>
          <a:ln w="9525">
            <a:noFill/>
            <a:round/>
            <a:headEnd/>
            <a:tailEnd/>
          </a:ln>
        </p:spPr>
        <p:txBody>
          <a:bodyPr lIns="92160" tIns="46080" rIns="92160" bIns="46080"/>
          <a:lstStyle/>
          <a:p>
            <a:pPr marL="336550" indent="-336550" eaLnBrk="1" hangingPunct="1">
              <a:spcBef>
                <a:spcPts val="725"/>
              </a:spcBef>
              <a:buFont typeface="Century Gothic" pitchFamily="34" charset="0"/>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s-MX" sz="3200">
                <a:solidFill>
                  <a:srgbClr val="000000"/>
                </a:solidFill>
                <a:latin typeface="Tahoma" pitchFamily="34" charset="0"/>
              </a:rPr>
              <a:t>  Si la sucesión de símbolos que representan los tokens es generada por la gramática correspondiente al lenguaje.</a:t>
            </a:r>
          </a:p>
        </p:txBody>
      </p:sp>
      <p:sp>
        <p:nvSpPr>
          <p:cNvPr id="6" name="5 Marcador de fecha"/>
          <p:cNvSpPr>
            <a:spLocks noGrp="1"/>
          </p:cNvSpPr>
          <p:nvPr>
            <p:ph type="dt" sz="half" idx="10"/>
          </p:nvPr>
        </p:nvSpPr>
        <p:spPr/>
        <p:txBody>
          <a:bodyPr/>
          <a:lstStyle/>
          <a:p>
            <a:fld id="{AFC6D20C-13D1-456E-AA04-356A3A5BC4C9}"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s-MX" smtClean="0"/>
              <a:t>Encuentra errores sintácticos</a:t>
            </a:r>
            <a:endParaRPr lang="es-ES" smtClean="0"/>
          </a:p>
        </p:txBody>
      </p:sp>
      <p:sp>
        <p:nvSpPr>
          <p:cNvPr id="192515" name="Rectangle 3"/>
          <p:cNvSpPr>
            <a:spLocks noGrp="1" noChangeArrowheads="1"/>
          </p:cNvSpPr>
          <p:nvPr>
            <p:ph sz="quarter" idx="1"/>
          </p:nvPr>
        </p:nvSpPr>
        <p:spPr/>
        <p:txBody>
          <a:bodyPr>
            <a:normAutofit lnSpcReduction="10000"/>
          </a:bodyPr>
          <a:lstStyle/>
          <a:p>
            <a:pPr>
              <a:lnSpc>
                <a:spcPct val="80000"/>
              </a:lnSpc>
              <a:spcBef>
                <a:spcPts val="500"/>
              </a:spcBef>
              <a:buClr>
                <a:srgbClr val="3C605F"/>
              </a:buClr>
              <a:buSzPct val="75000"/>
              <a:buFont typeface="Wingdings" pitchFamily="2" charset="2"/>
              <a:buNone/>
            </a:pPr>
            <a:r>
              <a:rPr lang="es-ES" sz="1600" smtClean="0"/>
              <a:t>#include &lt;stdio.h&gt;</a:t>
            </a:r>
          </a:p>
          <a:p>
            <a:pPr>
              <a:lnSpc>
                <a:spcPct val="80000"/>
              </a:lnSpc>
              <a:spcBef>
                <a:spcPts val="500"/>
              </a:spcBef>
              <a:buClr>
                <a:srgbClr val="3C605F"/>
              </a:buClr>
              <a:buSzPct val="75000"/>
              <a:buFont typeface="Wingdings" pitchFamily="2" charset="2"/>
              <a:buNone/>
            </a:pPr>
            <a:r>
              <a:rPr lang="es-ES" sz="1600" smtClean="0"/>
              <a:t>#includ &lt;conio.h&gt;</a:t>
            </a:r>
          </a:p>
          <a:p>
            <a:pPr>
              <a:lnSpc>
                <a:spcPct val="80000"/>
              </a:lnSpc>
              <a:spcBef>
                <a:spcPts val="500"/>
              </a:spcBef>
              <a:buClr>
                <a:srgbClr val="3C605F"/>
              </a:buClr>
              <a:buSzPct val="75000"/>
              <a:buFont typeface="Wingdings" pitchFamily="2" charset="2"/>
              <a:buNone/>
            </a:pPr>
            <a:r>
              <a:rPr lang="es-ES" sz="1600" smtClean="0"/>
              <a:t>main()</a:t>
            </a:r>
          </a:p>
          <a:p>
            <a:pPr>
              <a:lnSpc>
                <a:spcPct val="80000"/>
              </a:lnSpc>
              <a:spcBef>
                <a:spcPts val="500"/>
              </a:spcBef>
              <a:buClr>
                <a:srgbClr val="3C605F"/>
              </a:buClr>
              <a:buSzPct val="75000"/>
              <a:buFont typeface="Wingdings" pitchFamily="2" charset="2"/>
              <a:buNone/>
            </a:pPr>
            <a:r>
              <a:rPr lang="es-ES" sz="1600" smtClean="0"/>
              <a:t>{ ç</a:t>
            </a:r>
          </a:p>
          <a:p>
            <a:pPr>
              <a:lnSpc>
                <a:spcPct val="80000"/>
              </a:lnSpc>
              <a:spcBef>
                <a:spcPts val="500"/>
              </a:spcBef>
              <a:buClr>
                <a:srgbClr val="3C605F"/>
              </a:buClr>
              <a:buSzPct val="75000"/>
              <a:buFont typeface="Wingdings" pitchFamily="2" charset="2"/>
              <a:buNone/>
            </a:pPr>
            <a:r>
              <a:rPr lang="es-ES" sz="1600" smtClean="0"/>
              <a:t>   int x, g#4, *ap, ma[10], ç;</a:t>
            </a:r>
          </a:p>
          <a:p>
            <a:pPr>
              <a:lnSpc>
                <a:spcPct val="80000"/>
              </a:lnSpc>
              <a:spcBef>
                <a:spcPts val="500"/>
              </a:spcBef>
              <a:buClr>
                <a:srgbClr val="3C605F"/>
              </a:buClr>
              <a:buSzPct val="75000"/>
              <a:buFont typeface="Wingdings" pitchFamily="2" charset="2"/>
              <a:buNone/>
            </a:pPr>
            <a:r>
              <a:rPr lang="es-ES" sz="1600" smtClean="0"/>
              <a:t>   float y, r;</a:t>
            </a:r>
          </a:p>
          <a:p>
            <a:pPr>
              <a:lnSpc>
                <a:spcPct val="80000"/>
              </a:lnSpc>
              <a:spcBef>
                <a:spcPts val="500"/>
              </a:spcBef>
              <a:buClr>
                <a:srgbClr val="3C605F"/>
              </a:buClr>
              <a:buSzPct val="75000"/>
              <a:buFont typeface="Wingdings" pitchFamily="2" charset="2"/>
              <a:buNone/>
            </a:pPr>
            <a:r>
              <a:rPr lang="es-MX" sz="1600" smtClean="0"/>
              <a:t>   ap=&amp;y </a:t>
            </a:r>
          </a:p>
          <a:p>
            <a:pPr>
              <a:lnSpc>
                <a:spcPct val="80000"/>
              </a:lnSpc>
              <a:spcBef>
                <a:spcPts val="500"/>
              </a:spcBef>
              <a:buClr>
                <a:srgbClr val="3C605F"/>
              </a:buClr>
              <a:buSzPct val="75000"/>
              <a:buFont typeface="Wingdings" pitchFamily="2" charset="2"/>
              <a:buNone/>
            </a:pPr>
            <a:r>
              <a:rPr lang="es-MX" sz="1600" smtClean="0"/>
              <a:t>   ma=ap;</a:t>
            </a:r>
            <a:endParaRPr lang="es-ES" sz="1600" smtClean="0"/>
          </a:p>
          <a:p>
            <a:pPr>
              <a:lnSpc>
                <a:spcPct val="80000"/>
              </a:lnSpc>
              <a:spcBef>
                <a:spcPts val="500"/>
              </a:spcBef>
              <a:buClr>
                <a:srgbClr val="3C605F"/>
              </a:buClr>
              <a:buSzPct val="75000"/>
              <a:buFont typeface="Wingdings" pitchFamily="2" charset="2"/>
              <a:buNone/>
            </a:pPr>
            <a:r>
              <a:rPr lang="es-ES" sz="1600" smtClean="0"/>
              <a:t>   clrscr();</a:t>
            </a:r>
          </a:p>
          <a:p>
            <a:pPr>
              <a:lnSpc>
                <a:spcPct val="80000"/>
              </a:lnSpc>
              <a:spcBef>
                <a:spcPts val="500"/>
              </a:spcBef>
              <a:buClr>
                <a:srgbClr val="3C605F"/>
              </a:buClr>
              <a:buSzPct val="75000"/>
              <a:buFont typeface="Wingdings" pitchFamily="2" charset="2"/>
              <a:buNone/>
            </a:pPr>
            <a:r>
              <a:rPr lang="es-ES" sz="1600" smtClean="0"/>
              <a:t>   printf( Da el valor de x: ");</a:t>
            </a:r>
          </a:p>
          <a:p>
            <a:pPr>
              <a:lnSpc>
                <a:spcPct val="80000"/>
              </a:lnSpc>
              <a:spcBef>
                <a:spcPts val="500"/>
              </a:spcBef>
              <a:buClr>
                <a:srgbClr val="3C605F"/>
              </a:buClr>
              <a:buSzPct val="75000"/>
              <a:buFont typeface="Wingdings" pitchFamily="2" charset="2"/>
              <a:buNone/>
            </a:pPr>
            <a:r>
              <a:rPr lang="es-ES" sz="1600" smtClean="0"/>
              <a:t>   scan(" %d ",&amp;x);</a:t>
            </a:r>
          </a:p>
          <a:p>
            <a:pPr>
              <a:lnSpc>
                <a:spcPct val="80000"/>
              </a:lnSpc>
              <a:spcBef>
                <a:spcPts val="500"/>
              </a:spcBef>
              <a:buClr>
                <a:srgbClr val="3C605F"/>
              </a:buClr>
              <a:buSzPct val="75000"/>
              <a:buFont typeface="Wingdings" pitchFamily="2" charset="2"/>
              <a:buNone/>
            </a:pPr>
            <a:r>
              <a:rPr lang="es-ES" sz="1600" smtClean="0"/>
              <a:t>   print(" Da el valor de y: );</a:t>
            </a:r>
          </a:p>
          <a:p>
            <a:pPr>
              <a:lnSpc>
                <a:spcPct val="80000"/>
              </a:lnSpc>
              <a:spcBef>
                <a:spcPts val="500"/>
              </a:spcBef>
              <a:buClr>
                <a:srgbClr val="3C605F"/>
              </a:buClr>
              <a:buSzPct val="75000"/>
              <a:buFont typeface="Wingdings" pitchFamily="2" charset="2"/>
              <a:buNone/>
            </a:pPr>
            <a:r>
              <a:rPr lang="es-ES" sz="1600" smtClean="0"/>
              <a:t>   scanf(“ " %d,&amp;y);</a:t>
            </a:r>
          </a:p>
          <a:p>
            <a:pPr>
              <a:lnSpc>
                <a:spcPct val="80000"/>
              </a:lnSpc>
              <a:spcBef>
                <a:spcPts val="500"/>
              </a:spcBef>
              <a:buClr>
                <a:srgbClr val="3C605F"/>
              </a:buClr>
              <a:buSzPct val="75000"/>
              <a:buFont typeface="Wingdings" pitchFamily="2" charset="2"/>
              <a:buNone/>
            </a:pPr>
            <a:r>
              <a:rPr lang="es-ES" sz="1600" smtClean="0"/>
              <a:t>   x = y +;</a:t>
            </a:r>
          </a:p>
          <a:p>
            <a:pPr>
              <a:lnSpc>
                <a:spcPct val="80000"/>
              </a:lnSpc>
              <a:spcBef>
                <a:spcPts val="500"/>
              </a:spcBef>
              <a:buClr>
                <a:srgbClr val="3C605F"/>
              </a:buClr>
              <a:buSzPct val="75000"/>
              <a:buFont typeface="Wingdings" pitchFamily="2" charset="2"/>
              <a:buNone/>
            </a:pPr>
            <a:r>
              <a:rPr lang="es-ES" sz="1600" smtClean="0"/>
              <a:t>   Y= x + ap;</a:t>
            </a:r>
          </a:p>
          <a:p>
            <a:pPr>
              <a:lnSpc>
                <a:spcPct val="80000"/>
              </a:lnSpc>
              <a:spcBef>
                <a:spcPts val="500"/>
              </a:spcBef>
              <a:buClr>
                <a:srgbClr val="3C605F"/>
              </a:buClr>
              <a:buSzPct val="75000"/>
              <a:buFont typeface="Wingdings" pitchFamily="2" charset="2"/>
              <a:buNone/>
            </a:pPr>
            <a:r>
              <a:rPr lang="es-ES" sz="1600" smtClean="0"/>
              <a:t>   r = x + y;</a:t>
            </a:r>
          </a:p>
          <a:p>
            <a:pPr>
              <a:lnSpc>
                <a:spcPct val="80000"/>
              </a:lnSpc>
              <a:spcBef>
                <a:spcPts val="500"/>
              </a:spcBef>
              <a:buClr>
                <a:srgbClr val="3C605F"/>
              </a:buClr>
              <a:buSzPct val="75000"/>
              <a:buFont typeface="Wingdings" pitchFamily="2" charset="2"/>
              <a:buNone/>
            </a:pPr>
            <a:r>
              <a:rPr lang="es-ES" sz="1600" smtClean="0"/>
              <a:t>   printf( \n El resultado es : %f ",r);</a:t>
            </a:r>
          </a:p>
          <a:p>
            <a:pPr>
              <a:lnSpc>
                <a:spcPct val="80000"/>
              </a:lnSpc>
              <a:spcBef>
                <a:spcPts val="500"/>
              </a:spcBef>
              <a:buClr>
                <a:srgbClr val="3C605F"/>
              </a:buClr>
              <a:buSzPct val="75000"/>
              <a:buFont typeface="Wingdings" pitchFamily="2" charset="2"/>
              <a:buNone/>
            </a:pPr>
            <a:r>
              <a:rPr lang="es-ES" sz="1600" smtClean="0"/>
              <a:t>   getch();</a:t>
            </a:r>
          </a:p>
          <a:p>
            <a:pPr>
              <a:lnSpc>
                <a:spcPct val="80000"/>
              </a:lnSpc>
              <a:spcBef>
                <a:spcPts val="500"/>
              </a:spcBef>
              <a:buClr>
                <a:srgbClr val="3C605F"/>
              </a:buClr>
              <a:buSzPct val="75000"/>
              <a:buFont typeface="Wingdings" pitchFamily="2" charset="2"/>
              <a:buNone/>
            </a:pPr>
            <a:r>
              <a:rPr lang="es-ES" sz="1600" smtClean="0"/>
              <a:t>}</a:t>
            </a:r>
          </a:p>
          <a:p>
            <a:pPr>
              <a:lnSpc>
                <a:spcPct val="80000"/>
              </a:lnSpc>
            </a:pPr>
            <a:endParaRPr lang="es-ES" sz="1600" smtClean="0"/>
          </a:p>
        </p:txBody>
      </p:sp>
      <p:sp>
        <p:nvSpPr>
          <p:cNvPr id="5" name="Rectangle 5"/>
          <p:cNvSpPr>
            <a:spLocks noGrp="1" noChangeArrowheads="1"/>
          </p:cNvSpPr>
          <p:nvPr>
            <p:ph type="sldNum" sz="quarter" idx="15"/>
          </p:nvPr>
        </p:nvSpPr>
        <p:spPr>
          <a:ln/>
        </p:spPr>
        <p:txBody>
          <a:bodyPr/>
          <a:lstStyle/>
          <a:p>
            <a:pPr>
              <a:defRPr/>
            </a:pPr>
            <a:fld id="{3F05DEE5-9FAA-4CE6-8959-52CBEBE72E8D}" type="slidenum">
              <a:rPr lang="es-ES"/>
              <a:pPr>
                <a:defRPr/>
              </a:pPr>
              <a:t>79</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205AE9AC-F7C8-4CE8-9DA2-FBD6D8F2476C}" type="datetime1">
              <a:rPr lang="es-ES" smtClean="0"/>
              <a:t>16/10/2013</a:t>
            </a:fld>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sz="quarter" idx="1"/>
          </p:nvPr>
        </p:nvSpPr>
        <p:spPr>
          <a:xfrm>
            <a:off x="500034" y="571480"/>
            <a:ext cx="7467600" cy="4873752"/>
          </a:xfrm>
        </p:spPr>
        <p:txBody>
          <a:bodyPr/>
          <a:lstStyle/>
          <a:p>
            <a:pPr>
              <a:buClr>
                <a:srgbClr val="3C605F"/>
              </a:buClr>
              <a:buSzPct val="75000"/>
              <a:buFont typeface="Wingdings" pitchFamily="2" charset="2"/>
              <a:buChar char=""/>
            </a:pPr>
            <a:r>
              <a:rPr lang="es-MX" b="1" u="sng" dirty="0" err="1" smtClean="0"/>
              <a:t>Autocompilador</a:t>
            </a:r>
            <a:r>
              <a:rPr lang="es-MX" b="1" u="sng" dirty="0" smtClean="0"/>
              <a:t>:</a:t>
            </a:r>
            <a:r>
              <a:rPr lang="es-MX" dirty="0" smtClean="0"/>
              <a:t> Compilador de compiladores</a:t>
            </a:r>
          </a:p>
          <a:p>
            <a:endParaRPr lang="es-ES" dirty="0" smtClean="0"/>
          </a:p>
        </p:txBody>
      </p:sp>
      <p:sp>
        <p:nvSpPr>
          <p:cNvPr id="5" name="Rectangle 5"/>
          <p:cNvSpPr>
            <a:spLocks noGrp="1" noChangeArrowheads="1"/>
          </p:cNvSpPr>
          <p:nvPr>
            <p:ph type="sldNum" sz="quarter" idx="15"/>
          </p:nvPr>
        </p:nvSpPr>
        <p:spPr>
          <a:ln/>
        </p:spPr>
        <p:txBody>
          <a:bodyPr/>
          <a:lstStyle/>
          <a:p>
            <a:pPr>
              <a:defRPr/>
            </a:pPr>
            <a:fld id="{3265C9BA-55FA-485D-A602-1829BAF821EE}" type="slidenum">
              <a:rPr lang="es-ES"/>
              <a:pPr>
                <a:defRPr/>
              </a:pPr>
              <a:t>8</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pic>
        <p:nvPicPr>
          <p:cNvPr id="179211" name="Picture 11" descr="lex%20%20%20yacc%20(A%20Nutshell%20handbook)%2026"/>
          <p:cNvPicPr>
            <a:picLocks noChangeAspect="1" noChangeArrowheads="1"/>
          </p:cNvPicPr>
          <p:nvPr/>
        </p:nvPicPr>
        <p:blipFill>
          <a:blip r:embed="rId2"/>
          <a:srcRect/>
          <a:stretch>
            <a:fillRect/>
          </a:stretch>
        </p:blipFill>
        <p:spPr bwMode="auto">
          <a:xfrm>
            <a:off x="3000365" y="1645267"/>
            <a:ext cx="3071834" cy="4669808"/>
          </a:xfrm>
          <a:prstGeom prst="rect">
            <a:avLst/>
          </a:prstGeom>
          <a:noFill/>
        </p:spPr>
      </p:pic>
      <p:sp>
        <p:nvSpPr>
          <p:cNvPr id="6" name="5 Marcador de fecha"/>
          <p:cNvSpPr>
            <a:spLocks noGrp="1"/>
          </p:cNvSpPr>
          <p:nvPr>
            <p:ph type="dt" sz="half" idx="14"/>
          </p:nvPr>
        </p:nvSpPr>
        <p:spPr/>
        <p:txBody>
          <a:bodyPr/>
          <a:lstStyle/>
          <a:p>
            <a:fld id="{1450F812-AF6F-4984-8B66-494131C0E4F5}" type="datetime1">
              <a:rPr lang="es-ES" smtClean="0"/>
              <a:t>16/10/2013</a:t>
            </a:fld>
            <a:endParaRPr lang="es-E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5" name="Rectangle 5"/>
          <p:cNvSpPr>
            <a:spLocks noGrp="1" noChangeArrowheads="1"/>
          </p:cNvSpPr>
          <p:nvPr>
            <p:ph type="sldNum" sz="quarter" idx="12"/>
          </p:nvPr>
        </p:nvSpPr>
        <p:spPr>
          <a:ln/>
        </p:spPr>
        <p:txBody>
          <a:bodyPr/>
          <a:lstStyle/>
          <a:p>
            <a:pPr>
              <a:defRPr/>
            </a:pPr>
            <a:fld id="{5B621BA7-0E97-46E3-BA4E-AEA3012D78E3}" type="slidenum">
              <a:rPr lang="es-ES"/>
              <a:pPr>
                <a:defRPr/>
              </a:pPr>
              <a:t>80</a:t>
            </a:fld>
            <a:endParaRPr lang="es-ES"/>
          </a:p>
        </p:txBody>
      </p:sp>
      <p:sp>
        <p:nvSpPr>
          <p:cNvPr id="149506" name="Rectangle 1"/>
          <p:cNvSpPr>
            <a:spLocks noGrp="1" noChangeArrowheads="1"/>
          </p:cNvSpPr>
          <p:nvPr>
            <p:ph type="title" idx="4294967295"/>
          </p:nvPr>
        </p:nvSpPr>
        <p:spPr>
          <a:xfrm>
            <a:off x="0" y="400050"/>
            <a:ext cx="7772400" cy="579438"/>
          </a:xfrm>
        </p:spPr>
        <p:txBody>
          <a:bodyPr lIns="92160" tIns="46080" rIns="92160" bIns="46080" anchor="b">
            <a:normAutofit fontScale="90000"/>
          </a:bodyPr>
          <a:lstStyle/>
          <a:p>
            <a:pPr>
              <a:buClr>
                <a:srgbClr val="FF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smtClean="0">
                <a:solidFill>
                  <a:schemeClr val="tx1"/>
                </a:solidFill>
              </a:rPr>
              <a:t>Ambiguedad</a:t>
            </a:r>
          </a:p>
        </p:txBody>
      </p:sp>
      <p:sp>
        <p:nvSpPr>
          <p:cNvPr id="149507" name="Rectangle 2"/>
          <p:cNvSpPr>
            <a:spLocks noGrp="1" noChangeArrowheads="1"/>
          </p:cNvSpPr>
          <p:nvPr>
            <p:ph type="body" idx="4294967295"/>
          </p:nvPr>
        </p:nvSpPr>
        <p:spPr>
          <a:xfrm>
            <a:off x="1870075" y="1341438"/>
            <a:ext cx="7273925" cy="4754562"/>
          </a:xfrm>
        </p:spPr>
        <p:txBody>
          <a:bodyPr lIns="92160" tIns="46080" rIns="92160" bIns="46080"/>
          <a:lstStyle/>
          <a:p>
            <a:pPr marL="336550" indent="-3365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Si el L(G) que define contiene alguna sentencia que tenga más de un único árbol de análisis sintáctico.</a:t>
            </a:r>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endParaRPr lang="es-MX" smtClean="0"/>
          </a:p>
          <a:p>
            <a:pPr marL="336550" indent="-3365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endParaRPr lang="es-MX" smtClean="0"/>
          </a:p>
        </p:txBody>
      </p:sp>
      <p:sp>
        <p:nvSpPr>
          <p:cNvPr id="6" name="5 Marcador de fecha"/>
          <p:cNvSpPr>
            <a:spLocks noGrp="1"/>
          </p:cNvSpPr>
          <p:nvPr>
            <p:ph type="dt" sz="half" idx="10"/>
          </p:nvPr>
        </p:nvSpPr>
        <p:spPr/>
        <p:txBody>
          <a:bodyPr/>
          <a:lstStyle/>
          <a:p>
            <a:fld id="{54249886-7237-4211-AC74-74C54086FBD7}"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6" name="Rectangle 5"/>
          <p:cNvSpPr>
            <a:spLocks noGrp="1" noChangeArrowheads="1"/>
          </p:cNvSpPr>
          <p:nvPr>
            <p:ph type="sldNum" sz="quarter" idx="12"/>
          </p:nvPr>
        </p:nvSpPr>
        <p:spPr>
          <a:ln/>
        </p:spPr>
        <p:txBody>
          <a:bodyPr/>
          <a:lstStyle/>
          <a:p>
            <a:pPr>
              <a:defRPr/>
            </a:pPr>
            <a:fld id="{9C1BF7E2-3D23-4D79-B7D3-A650AC889A5B}" type="slidenum">
              <a:rPr lang="es-ES"/>
              <a:pPr>
                <a:defRPr/>
              </a:pPr>
              <a:t>81</a:t>
            </a:fld>
            <a:endParaRPr lang="es-ES"/>
          </a:p>
        </p:txBody>
      </p:sp>
      <p:sp>
        <p:nvSpPr>
          <p:cNvPr id="151554" name="Rectangle 1"/>
          <p:cNvSpPr>
            <a:spLocks noGrp="1" noChangeArrowheads="1"/>
          </p:cNvSpPr>
          <p:nvPr>
            <p:ph type="title" idx="4294967295"/>
          </p:nvPr>
        </p:nvSpPr>
        <p:spPr>
          <a:xfrm>
            <a:off x="0" y="400050"/>
            <a:ext cx="7772400" cy="579438"/>
          </a:xfrm>
        </p:spPr>
        <p:txBody>
          <a:bodyPr lIns="92160" tIns="46080" rIns="92160" bIns="46080" anchor="b">
            <a:normAutofit fontScale="90000"/>
          </a:bodyPr>
          <a:lstStyle/>
          <a:p>
            <a:pPr>
              <a:buClr>
                <a:srgbClr val="FF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smtClean="0">
                <a:solidFill>
                  <a:schemeClr val="tx1"/>
                </a:solidFill>
              </a:rPr>
              <a:t>Ejemplo</a:t>
            </a:r>
          </a:p>
        </p:txBody>
      </p:sp>
      <p:sp>
        <p:nvSpPr>
          <p:cNvPr id="151555" name="Rectangle 2"/>
          <p:cNvSpPr>
            <a:spLocks noGrp="1" noChangeArrowheads="1"/>
          </p:cNvSpPr>
          <p:nvPr>
            <p:ph type="body" idx="4294967295"/>
          </p:nvPr>
        </p:nvSpPr>
        <p:spPr>
          <a:xfrm>
            <a:off x="2014538" y="1052513"/>
            <a:ext cx="7129462" cy="5043487"/>
          </a:xfrm>
        </p:spPr>
        <p:txBody>
          <a:bodyPr lIns="92160" tIns="46080" rIns="92160" bIns="46080"/>
          <a:lstStyle/>
          <a:p>
            <a:pPr marL="336550" indent="-3365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Sea G:</a:t>
            </a:r>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endParaRPr lang="es-MX" smtClean="0"/>
          </a:p>
          <a:p>
            <a:pPr marL="336550" indent="-3365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E </a:t>
            </a:r>
            <a:r>
              <a:rPr lang="es-MX" sz="1200" smtClean="0">
                <a:latin typeface="Symbol" pitchFamily="18" charset="2"/>
              </a:rPr>
              <a:t></a:t>
            </a:r>
            <a:r>
              <a:rPr lang="es-MX" smtClean="0"/>
              <a:t>  E + E | E * E | (</a:t>
            </a:r>
            <a:r>
              <a:rPr lang="es-MX" smtClean="0">
                <a:latin typeface="Arial" charset="0"/>
              </a:rPr>
              <a:t>ε</a:t>
            </a:r>
            <a:r>
              <a:rPr lang="es-MX" smtClean="0"/>
              <a:t>) | número</a:t>
            </a:r>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endParaRPr lang="es-MX" smtClean="0"/>
          </a:p>
          <a:p>
            <a:pPr marL="336550" indent="-3365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Se puede generar la tira 2+3*5  que tiene dos posibles árboles sintácticos.</a:t>
            </a:r>
          </a:p>
        </p:txBody>
      </p:sp>
      <p:sp>
        <p:nvSpPr>
          <p:cNvPr id="151556" name="Line 3"/>
          <p:cNvSpPr>
            <a:spLocks noChangeShapeType="1"/>
          </p:cNvSpPr>
          <p:nvPr/>
        </p:nvSpPr>
        <p:spPr bwMode="auto">
          <a:xfrm>
            <a:off x="2555875" y="2565400"/>
            <a:ext cx="360363" cy="1588"/>
          </a:xfrm>
          <a:prstGeom prst="line">
            <a:avLst/>
          </a:prstGeom>
          <a:noFill/>
          <a:ln w="9360">
            <a:solidFill>
              <a:srgbClr val="000000"/>
            </a:solidFill>
            <a:miter lim="800000"/>
            <a:headEnd/>
            <a:tailEnd type="triangle" w="med" len="med"/>
          </a:ln>
        </p:spPr>
        <p:txBody>
          <a:bodyPr/>
          <a:lstStyle/>
          <a:p>
            <a:endParaRPr lang="es-ES"/>
          </a:p>
        </p:txBody>
      </p:sp>
      <p:sp>
        <p:nvSpPr>
          <p:cNvPr id="7" name="6 Marcador de fecha"/>
          <p:cNvSpPr>
            <a:spLocks noGrp="1"/>
          </p:cNvSpPr>
          <p:nvPr>
            <p:ph type="dt" sz="half" idx="10"/>
          </p:nvPr>
        </p:nvSpPr>
        <p:spPr/>
        <p:txBody>
          <a:bodyPr/>
          <a:lstStyle/>
          <a:p>
            <a:fld id="{C1FBB217-A6A3-4817-AF2C-FF731CAAB4DC}"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6" name="Rectangle 5"/>
          <p:cNvSpPr>
            <a:spLocks noGrp="1" noChangeArrowheads="1"/>
          </p:cNvSpPr>
          <p:nvPr>
            <p:ph type="sldNum" sz="quarter" idx="12"/>
          </p:nvPr>
        </p:nvSpPr>
        <p:spPr>
          <a:ln/>
        </p:spPr>
        <p:txBody>
          <a:bodyPr/>
          <a:lstStyle/>
          <a:p>
            <a:pPr>
              <a:defRPr/>
            </a:pPr>
            <a:fld id="{698A68C9-91B7-4B87-BBAB-EA2DFFB57352}" type="slidenum">
              <a:rPr lang="es-ES"/>
              <a:pPr>
                <a:defRPr/>
              </a:pPr>
              <a:t>82</a:t>
            </a:fld>
            <a:endParaRPr lang="es-ES"/>
          </a:p>
        </p:txBody>
      </p:sp>
      <p:sp>
        <p:nvSpPr>
          <p:cNvPr id="153602" name="Rectangle 1"/>
          <p:cNvSpPr>
            <a:spLocks noGrp="1" noChangeArrowheads="1"/>
          </p:cNvSpPr>
          <p:nvPr>
            <p:ph type="title" idx="4294967295"/>
          </p:nvPr>
        </p:nvSpPr>
        <p:spPr>
          <a:xfrm>
            <a:off x="0" y="400050"/>
            <a:ext cx="7772400" cy="579438"/>
          </a:xfrm>
        </p:spPr>
        <p:txBody>
          <a:bodyPr lIns="92160" tIns="46080" rIns="92160" bIns="46080" anchor="b">
            <a:normAutofit fontScale="90000"/>
          </a:bodyPr>
          <a:lstStyle/>
          <a:p>
            <a:pPr>
              <a:buClr>
                <a:srgbClr val="FF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smtClean="0">
                <a:solidFill>
                  <a:schemeClr val="tx1"/>
                </a:solidFill>
              </a:rPr>
              <a:t>Ejercicio</a:t>
            </a:r>
          </a:p>
        </p:txBody>
      </p:sp>
      <p:pic>
        <p:nvPicPr>
          <p:cNvPr id="153604" name="Picture 3"/>
          <p:cNvPicPr>
            <a:picLocks noChangeAspect="1" noChangeArrowheads="1"/>
          </p:cNvPicPr>
          <p:nvPr/>
        </p:nvPicPr>
        <p:blipFill>
          <a:blip r:embed="rId3"/>
          <a:srcRect/>
          <a:stretch>
            <a:fillRect/>
          </a:stretch>
        </p:blipFill>
        <p:spPr bwMode="auto">
          <a:xfrm>
            <a:off x="1835150" y="1196975"/>
            <a:ext cx="6805613" cy="4922838"/>
          </a:xfrm>
          <a:prstGeom prst="rect">
            <a:avLst/>
          </a:prstGeom>
          <a:noFill/>
          <a:ln w="9525">
            <a:noFill/>
            <a:round/>
            <a:headEnd/>
            <a:tailEnd/>
          </a:ln>
        </p:spPr>
      </p:pic>
      <p:sp>
        <p:nvSpPr>
          <p:cNvPr id="7" name="6 Marcador de fecha"/>
          <p:cNvSpPr>
            <a:spLocks noGrp="1"/>
          </p:cNvSpPr>
          <p:nvPr>
            <p:ph type="dt" sz="half" idx="10"/>
          </p:nvPr>
        </p:nvSpPr>
        <p:spPr/>
        <p:txBody>
          <a:bodyPr/>
          <a:lstStyle/>
          <a:p>
            <a:fld id="{27E47D6F-8630-4E9A-9710-1CBF4ABD5B88}"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5" name="Rectangle 5"/>
          <p:cNvSpPr>
            <a:spLocks noGrp="1" noChangeArrowheads="1"/>
          </p:cNvSpPr>
          <p:nvPr>
            <p:ph type="sldNum" sz="quarter" idx="12"/>
          </p:nvPr>
        </p:nvSpPr>
        <p:spPr>
          <a:ln/>
        </p:spPr>
        <p:txBody>
          <a:bodyPr/>
          <a:lstStyle/>
          <a:p>
            <a:pPr>
              <a:defRPr/>
            </a:pPr>
            <a:fld id="{872A39DE-8AB2-4EA7-8411-0DA5789EF944}" type="slidenum">
              <a:rPr lang="es-ES"/>
              <a:pPr>
                <a:defRPr/>
              </a:pPr>
              <a:t>83</a:t>
            </a:fld>
            <a:endParaRPr lang="es-ES"/>
          </a:p>
        </p:txBody>
      </p:sp>
      <p:sp>
        <p:nvSpPr>
          <p:cNvPr id="165890" name="Rectangle 1"/>
          <p:cNvSpPr>
            <a:spLocks noGrp="1" noChangeArrowheads="1"/>
          </p:cNvSpPr>
          <p:nvPr>
            <p:ph type="title" idx="4294967295"/>
          </p:nvPr>
        </p:nvSpPr>
        <p:spPr>
          <a:xfrm>
            <a:off x="0" y="400050"/>
            <a:ext cx="7772400" cy="579438"/>
          </a:xfrm>
        </p:spPr>
        <p:txBody>
          <a:bodyPr lIns="92160" tIns="46080" rIns="92160" bIns="46080" anchor="b">
            <a:normAutofit fontScale="90000"/>
          </a:bodyPr>
          <a:lstStyle/>
          <a:p>
            <a:pPr>
              <a:buClr>
                <a:srgbClr val="FF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smtClean="0">
                <a:solidFill>
                  <a:schemeClr val="tx1"/>
                </a:solidFill>
              </a:rPr>
              <a:t>Para la G</a:t>
            </a:r>
          </a:p>
        </p:txBody>
      </p:sp>
      <p:sp>
        <p:nvSpPr>
          <p:cNvPr id="165891" name="Rectangle 2"/>
          <p:cNvSpPr>
            <a:spLocks noGrp="1" noChangeArrowheads="1"/>
          </p:cNvSpPr>
          <p:nvPr>
            <p:ph type="body" idx="4294967295"/>
          </p:nvPr>
        </p:nvSpPr>
        <p:spPr>
          <a:xfrm>
            <a:off x="1870075" y="1052513"/>
            <a:ext cx="7273925" cy="4897437"/>
          </a:xfrm>
        </p:spPr>
        <p:txBody>
          <a:bodyPr lIns="92160" tIns="46080" rIns="92160" bIns="46080">
            <a:normAutofit lnSpcReduction="10000"/>
          </a:bodyPr>
          <a:lstStyle/>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E </a:t>
            </a:r>
            <a:r>
              <a:rPr lang="es-MX" sz="3600" smtClean="0">
                <a:latin typeface="Symbol" pitchFamily="18" charset="2"/>
              </a:rPr>
              <a:t></a:t>
            </a:r>
            <a:r>
              <a:rPr lang="es-MX" sz="3600" smtClean="0">
                <a:latin typeface="Arial" charset="0"/>
              </a:rPr>
              <a:t>E + T</a:t>
            </a:r>
          </a:p>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E </a:t>
            </a:r>
            <a:r>
              <a:rPr lang="es-MX" sz="3600" smtClean="0">
                <a:latin typeface="Symbol" pitchFamily="18" charset="2"/>
              </a:rPr>
              <a:t></a:t>
            </a:r>
            <a:r>
              <a:rPr lang="es-MX" sz="3600" smtClean="0">
                <a:latin typeface="Arial" charset="0"/>
              </a:rPr>
              <a:t>E </a:t>
            </a:r>
            <a:r>
              <a:rPr lang="es-MX" sz="3600" smtClean="0">
                <a:latin typeface="Symbol" pitchFamily="18" charset="2"/>
              </a:rPr>
              <a:t></a:t>
            </a:r>
            <a:r>
              <a:rPr lang="es-MX" sz="3600" smtClean="0">
                <a:latin typeface="Arial" charset="0"/>
              </a:rPr>
              <a:t>T</a:t>
            </a:r>
          </a:p>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E </a:t>
            </a:r>
            <a:r>
              <a:rPr lang="es-MX" sz="3600" smtClean="0">
                <a:latin typeface="Symbol" pitchFamily="18" charset="2"/>
              </a:rPr>
              <a:t></a:t>
            </a:r>
            <a:r>
              <a:rPr lang="es-MX" sz="3600" smtClean="0">
                <a:latin typeface="Arial" charset="0"/>
              </a:rPr>
              <a:t>T</a:t>
            </a:r>
          </a:p>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T </a:t>
            </a:r>
            <a:r>
              <a:rPr lang="es-MX" sz="3600" smtClean="0">
                <a:latin typeface="Symbol" pitchFamily="18" charset="2"/>
              </a:rPr>
              <a:t></a:t>
            </a:r>
            <a:r>
              <a:rPr lang="es-MX" sz="3600" smtClean="0">
                <a:latin typeface="Arial" charset="0"/>
              </a:rPr>
              <a:t>F </a:t>
            </a:r>
            <a:r>
              <a:rPr lang="es-MX" sz="3600" smtClean="0">
                <a:latin typeface="Symbol" pitchFamily="18" charset="2"/>
              </a:rPr>
              <a:t></a:t>
            </a:r>
            <a:r>
              <a:rPr lang="es-MX" sz="3600" smtClean="0">
                <a:latin typeface="Arial" charset="0"/>
              </a:rPr>
              <a:t>T</a:t>
            </a:r>
          </a:p>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T </a:t>
            </a:r>
            <a:r>
              <a:rPr lang="es-MX" sz="3600" smtClean="0">
                <a:latin typeface="Symbol" pitchFamily="18" charset="2"/>
              </a:rPr>
              <a:t></a:t>
            </a:r>
            <a:r>
              <a:rPr lang="es-MX" sz="3600" smtClean="0">
                <a:latin typeface="Arial" charset="0"/>
              </a:rPr>
              <a:t>F / T</a:t>
            </a:r>
          </a:p>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T </a:t>
            </a:r>
            <a:r>
              <a:rPr lang="es-MX" sz="3600" smtClean="0">
                <a:latin typeface="Symbol" pitchFamily="18" charset="2"/>
              </a:rPr>
              <a:t></a:t>
            </a:r>
            <a:r>
              <a:rPr lang="es-MX" sz="3600" smtClean="0">
                <a:latin typeface="Arial" charset="0"/>
              </a:rPr>
              <a:t>F</a:t>
            </a:r>
          </a:p>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F </a:t>
            </a:r>
            <a:r>
              <a:rPr lang="es-MX" sz="3600" smtClean="0">
                <a:latin typeface="Symbol" pitchFamily="18" charset="2"/>
              </a:rPr>
              <a:t></a:t>
            </a:r>
            <a:r>
              <a:rPr lang="es-MX" sz="3600" smtClean="0">
                <a:latin typeface="Arial" charset="0"/>
              </a:rPr>
              <a:t>( E )</a:t>
            </a:r>
            <a:r>
              <a:rPr lang="ar-SA" sz="3600" smtClean="0">
                <a:latin typeface="Arial" charset="0"/>
                <a:cs typeface="Arial" charset="0"/>
              </a:rPr>
              <a:t>‏</a:t>
            </a:r>
            <a:endParaRPr lang="es-MX" sz="3600" smtClean="0">
              <a:latin typeface="Arial" charset="0"/>
            </a:endParaRPr>
          </a:p>
          <a:p>
            <a:pPr marL="736600" lvl="1" indent="-279400">
              <a:buFont typeface="Times New Roman" pitchFamily="18" charset="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s-MX" sz="3600" smtClean="0">
                <a:latin typeface="Arial" charset="0"/>
              </a:rPr>
              <a:t>F </a:t>
            </a:r>
            <a:r>
              <a:rPr lang="es-MX" sz="3600" smtClean="0">
                <a:latin typeface="Symbol" pitchFamily="18" charset="2"/>
              </a:rPr>
              <a:t></a:t>
            </a:r>
            <a:r>
              <a:rPr lang="es-MX" sz="3600" smtClean="0">
                <a:latin typeface="Arial" charset="0"/>
              </a:rPr>
              <a:t>número</a:t>
            </a:r>
          </a:p>
        </p:txBody>
      </p:sp>
      <p:sp>
        <p:nvSpPr>
          <p:cNvPr id="6" name="5 Marcador de fecha"/>
          <p:cNvSpPr>
            <a:spLocks noGrp="1"/>
          </p:cNvSpPr>
          <p:nvPr>
            <p:ph type="dt" sz="half" idx="10"/>
          </p:nvPr>
        </p:nvSpPr>
        <p:spPr/>
        <p:txBody>
          <a:bodyPr/>
          <a:lstStyle/>
          <a:p>
            <a:fld id="{AC56D707-1975-4093-8B1A-609C592EACBC}"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5" name="Rectangle 5"/>
          <p:cNvSpPr>
            <a:spLocks noGrp="1" noChangeArrowheads="1"/>
          </p:cNvSpPr>
          <p:nvPr>
            <p:ph type="sldNum" sz="quarter" idx="12"/>
          </p:nvPr>
        </p:nvSpPr>
        <p:spPr>
          <a:ln/>
        </p:spPr>
        <p:txBody>
          <a:bodyPr/>
          <a:lstStyle/>
          <a:p>
            <a:pPr>
              <a:defRPr/>
            </a:pPr>
            <a:fld id="{AE06904B-F010-4773-9BB3-A77D009B0B93}" type="slidenum">
              <a:rPr lang="es-ES"/>
              <a:pPr>
                <a:defRPr/>
              </a:pPr>
              <a:t>84</a:t>
            </a:fld>
            <a:endParaRPr lang="es-ES"/>
          </a:p>
        </p:txBody>
      </p:sp>
      <p:sp>
        <p:nvSpPr>
          <p:cNvPr id="167938" name="Rectangle 1"/>
          <p:cNvSpPr>
            <a:spLocks noGrp="1" noChangeArrowheads="1"/>
          </p:cNvSpPr>
          <p:nvPr>
            <p:ph type="title" idx="4294967295"/>
          </p:nvPr>
        </p:nvSpPr>
        <p:spPr>
          <a:xfrm>
            <a:off x="0" y="400050"/>
            <a:ext cx="7772400" cy="579438"/>
          </a:xfrm>
        </p:spPr>
        <p:txBody>
          <a:bodyPr lIns="92160" tIns="46080" rIns="92160" bIns="46080" anchor="b">
            <a:normAutofit fontScale="90000"/>
          </a:bodyPr>
          <a:lstStyle/>
          <a:p>
            <a:pPr>
              <a:buClr>
                <a:srgbClr val="FF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smtClean="0"/>
              <a:t>Verifica si la entrada </a:t>
            </a:r>
          </a:p>
        </p:txBody>
      </p:sp>
      <p:sp>
        <p:nvSpPr>
          <p:cNvPr id="167939" name="Rectangle 2"/>
          <p:cNvSpPr>
            <a:spLocks noGrp="1" noChangeArrowheads="1"/>
          </p:cNvSpPr>
          <p:nvPr>
            <p:ph type="body" idx="4294967295"/>
          </p:nvPr>
        </p:nvSpPr>
        <p:spPr>
          <a:xfrm>
            <a:off x="1943100" y="1052513"/>
            <a:ext cx="7200900" cy="5043487"/>
          </a:xfrm>
        </p:spPr>
        <p:txBody>
          <a:bodyPr lIns="92160" tIns="46080" rIns="92160" bIns="46080"/>
          <a:lstStyle/>
          <a:p>
            <a:pPr marL="336550" indent="-3365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endParaRPr lang="es-MX" smtClean="0"/>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        </a:t>
            </a:r>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        12 – 4 -6 / 2 / 2</a:t>
            </a:r>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endParaRPr lang="es-MX" smtClean="0"/>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  ¿Pertenece al L generado por la G?</a:t>
            </a:r>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endParaRPr lang="es-MX" smtClean="0"/>
          </a:p>
          <a:p>
            <a:pPr marL="336550" indent="-33655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s-MX" smtClean="0"/>
              <a:t>  Realiza la derivación por la izquierda y el árbol sintáctico</a:t>
            </a:r>
          </a:p>
        </p:txBody>
      </p:sp>
      <p:sp>
        <p:nvSpPr>
          <p:cNvPr id="6" name="5 Marcador de fecha"/>
          <p:cNvSpPr>
            <a:spLocks noGrp="1"/>
          </p:cNvSpPr>
          <p:nvPr>
            <p:ph type="dt" sz="half" idx="10"/>
          </p:nvPr>
        </p:nvSpPr>
        <p:spPr/>
        <p:txBody>
          <a:bodyPr/>
          <a:lstStyle/>
          <a:p>
            <a:fld id="{0E814743-B4EF-486D-8BB4-9CC935945D04}"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13" name="Rectangle 5"/>
          <p:cNvSpPr>
            <a:spLocks noGrp="1" noChangeArrowheads="1"/>
          </p:cNvSpPr>
          <p:nvPr>
            <p:ph type="sldNum" sz="quarter" idx="12"/>
          </p:nvPr>
        </p:nvSpPr>
        <p:spPr>
          <a:ln/>
        </p:spPr>
        <p:txBody>
          <a:bodyPr/>
          <a:lstStyle/>
          <a:p>
            <a:pPr>
              <a:defRPr/>
            </a:pPr>
            <a:fld id="{8E4F7566-31C7-41B7-86CE-E4319CAF2178}" type="slidenum">
              <a:rPr lang="es-ES"/>
              <a:pPr>
                <a:defRPr/>
              </a:pPr>
              <a:t>85</a:t>
            </a:fld>
            <a:endParaRPr lang="es-ES"/>
          </a:p>
        </p:txBody>
      </p:sp>
      <p:sp>
        <p:nvSpPr>
          <p:cNvPr id="193540" name="Rectangle 1"/>
          <p:cNvSpPr>
            <a:spLocks noGrp="1" noChangeArrowheads="1"/>
          </p:cNvSpPr>
          <p:nvPr>
            <p:ph type="title" idx="4294967295"/>
          </p:nvPr>
        </p:nvSpPr>
        <p:spPr>
          <a:xfrm>
            <a:off x="1762125" y="-17463"/>
            <a:ext cx="7381875" cy="1435101"/>
          </a:xfrm>
        </p:spPr>
        <p:txBody>
          <a:bodyPr/>
          <a:lstStyle/>
          <a:p>
            <a:r>
              <a:rPr lang="es-MX" smtClean="0"/>
              <a:t>G´s LL(1)</a:t>
            </a:r>
            <a:endParaRPr lang="es-ES" smtClean="0"/>
          </a:p>
        </p:txBody>
      </p:sp>
      <p:sp>
        <p:nvSpPr>
          <p:cNvPr id="193541" name="Rectangle 2"/>
          <p:cNvSpPr>
            <a:spLocks noGrp="1" noChangeArrowheads="1"/>
          </p:cNvSpPr>
          <p:nvPr>
            <p:ph type="body" idx="4294967295"/>
          </p:nvPr>
        </p:nvSpPr>
        <p:spPr>
          <a:xfrm>
            <a:off x="1752600" y="1295400"/>
            <a:ext cx="7391400" cy="5257800"/>
          </a:xfrm>
        </p:spPr>
        <p:txBody>
          <a:bodyPr/>
          <a:lstStyle/>
          <a:p>
            <a:pPr>
              <a:buClrTx/>
              <a:buSzTx/>
              <a:buFontTx/>
              <a:buNone/>
            </a:pPr>
            <a:r>
              <a:rPr lang="es-MX" smtClean="0"/>
              <a:t>                         L L (1)</a:t>
            </a:r>
          </a:p>
        </p:txBody>
      </p:sp>
      <p:sp>
        <p:nvSpPr>
          <p:cNvPr id="193538"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193539"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0482E96-317D-49DE-8E10-5FAD07E15EF1}"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s-ES" sz="1400">
              <a:solidFill>
                <a:srgbClr val="080808"/>
              </a:solidFill>
              <a:cs typeface="Arial" charset="0"/>
            </a:endParaRPr>
          </a:p>
        </p:txBody>
      </p:sp>
      <p:sp>
        <p:nvSpPr>
          <p:cNvPr id="193542" name="Text Box 6"/>
          <p:cNvSpPr txBox="1">
            <a:spLocks noChangeArrowheads="1"/>
          </p:cNvSpPr>
          <p:nvPr/>
        </p:nvSpPr>
        <p:spPr bwMode="auto">
          <a:xfrm>
            <a:off x="3059113" y="2205038"/>
            <a:ext cx="1081087" cy="3013075"/>
          </a:xfrm>
          <a:prstGeom prst="rect">
            <a:avLst/>
          </a:prstGeom>
          <a:noFill/>
          <a:ln w="9525">
            <a:noFill/>
            <a:miter lim="800000"/>
            <a:headEnd/>
            <a:tailEnd/>
          </a:ln>
          <a:effectLst/>
        </p:spPr>
        <p:txBody>
          <a:bodyPr>
            <a:spAutoFit/>
          </a:bodyPr>
          <a:lstStyle/>
          <a:p>
            <a:pPr>
              <a:spcBef>
                <a:spcPct val="50000"/>
              </a:spcBef>
            </a:pPr>
            <a:r>
              <a:rPr lang="es-MX">
                <a:solidFill>
                  <a:schemeClr val="tx1"/>
                </a:solidFill>
              </a:rPr>
              <a:t>Análisis de izq. a der. de la cadena de entrada</a:t>
            </a:r>
            <a:endParaRPr lang="es-ES">
              <a:solidFill>
                <a:schemeClr val="tx1"/>
              </a:solidFill>
            </a:endParaRPr>
          </a:p>
        </p:txBody>
      </p:sp>
      <p:sp>
        <p:nvSpPr>
          <p:cNvPr id="193543" name="Line 7"/>
          <p:cNvSpPr>
            <a:spLocks noChangeShapeType="1"/>
          </p:cNvSpPr>
          <p:nvPr/>
        </p:nvSpPr>
        <p:spPr bwMode="auto">
          <a:xfrm flipV="1">
            <a:off x="4067175" y="1844675"/>
            <a:ext cx="647700" cy="431800"/>
          </a:xfrm>
          <a:prstGeom prst="line">
            <a:avLst/>
          </a:prstGeom>
          <a:noFill/>
          <a:ln w="9525">
            <a:solidFill>
              <a:schemeClr val="tx1"/>
            </a:solidFill>
            <a:round/>
            <a:headEnd/>
            <a:tailEnd type="triangle" w="med" len="med"/>
          </a:ln>
          <a:effectLst/>
        </p:spPr>
        <p:txBody>
          <a:bodyPr/>
          <a:lstStyle/>
          <a:p>
            <a:endParaRPr lang="es-ES"/>
          </a:p>
        </p:txBody>
      </p:sp>
      <p:sp>
        <p:nvSpPr>
          <p:cNvPr id="193544" name="Text Box 8"/>
          <p:cNvSpPr txBox="1">
            <a:spLocks noChangeArrowheads="1"/>
          </p:cNvSpPr>
          <p:nvPr/>
        </p:nvSpPr>
        <p:spPr bwMode="auto">
          <a:xfrm>
            <a:off x="4716463" y="2349500"/>
            <a:ext cx="936625" cy="1552575"/>
          </a:xfrm>
          <a:prstGeom prst="rect">
            <a:avLst/>
          </a:prstGeom>
          <a:noFill/>
          <a:ln w="9525">
            <a:noFill/>
            <a:miter lim="800000"/>
            <a:headEnd/>
            <a:tailEnd/>
          </a:ln>
          <a:effectLst/>
        </p:spPr>
        <p:txBody>
          <a:bodyPr>
            <a:spAutoFit/>
          </a:bodyPr>
          <a:lstStyle/>
          <a:p>
            <a:pPr>
              <a:spcBef>
                <a:spcPct val="50000"/>
              </a:spcBef>
            </a:pPr>
            <a:r>
              <a:rPr lang="es-MX">
                <a:solidFill>
                  <a:schemeClr val="tx1"/>
                </a:solidFill>
              </a:rPr>
              <a:t>Derivación por la izq.</a:t>
            </a:r>
            <a:endParaRPr lang="es-ES">
              <a:solidFill>
                <a:schemeClr val="tx1"/>
              </a:solidFill>
            </a:endParaRPr>
          </a:p>
        </p:txBody>
      </p:sp>
      <p:sp>
        <p:nvSpPr>
          <p:cNvPr id="193545" name="Line 9"/>
          <p:cNvSpPr>
            <a:spLocks noChangeShapeType="1"/>
          </p:cNvSpPr>
          <p:nvPr/>
        </p:nvSpPr>
        <p:spPr bwMode="auto">
          <a:xfrm flipH="1" flipV="1">
            <a:off x="5219700" y="1773238"/>
            <a:ext cx="0" cy="647700"/>
          </a:xfrm>
          <a:prstGeom prst="line">
            <a:avLst/>
          </a:prstGeom>
          <a:noFill/>
          <a:ln w="9525">
            <a:solidFill>
              <a:schemeClr val="tx1"/>
            </a:solidFill>
            <a:round/>
            <a:headEnd/>
            <a:tailEnd type="triangle" w="med" len="med"/>
          </a:ln>
          <a:effectLst/>
        </p:spPr>
        <p:txBody>
          <a:bodyPr/>
          <a:lstStyle/>
          <a:p>
            <a:endParaRPr lang="es-ES"/>
          </a:p>
        </p:txBody>
      </p:sp>
      <p:sp>
        <p:nvSpPr>
          <p:cNvPr id="193546" name="Text Box 10"/>
          <p:cNvSpPr txBox="1">
            <a:spLocks noChangeArrowheads="1"/>
          </p:cNvSpPr>
          <p:nvPr/>
        </p:nvSpPr>
        <p:spPr bwMode="auto">
          <a:xfrm>
            <a:off x="6516688" y="2205038"/>
            <a:ext cx="1368425" cy="1552575"/>
          </a:xfrm>
          <a:prstGeom prst="rect">
            <a:avLst/>
          </a:prstGeom>
          <a:noFill/>
          <a:ln w="9525">
            <a:noFill/>
            <a:miter lim="800000"/>
            <a:headEnd/>
            <a:tailEnd/>
          </a:ln>
          <a:effectLst/>
        </p:spPr>
        <p:txBody>
          <a:bodyPr>
            <a:spAutoFit/>
          </a:bodyPr>
          <a:lstStyle/>
          <a:p>
            <a:pPr>
              <a:spcBef>
                <a:spcPct val="50000"/>
              </a:spcBef>
            </a:pPr>
            <a:r>
              <a:rPr lang="es-MX">
                <a:solidFill>
                  <a:schemeClr val="tx1"/>
                </a:solidFill>
              </a:rPr>
              <a:t>Basta con ver un solo token</a:t>
            </a:r>
            <a:endParaRPr lang="es-ES">
              <a:solidFill>
                <a:schemeClr val="tx1"/>
              </a:solidFill>
            </a:endParaRPr>
          </a:p>
        </p:txBody>
      </p:sp>
      <p:sp>
        <p:nvSpPr>
          <p:cNvPr id="193547" name="Line 11"/>
          <p:cNvSpPr>
            <a:spLocks noChangeShapeType="1"/>
          </p:cNvSpPr>
          <p:nvPr/>
        </p:nvSpPr>
        <p:spPr bwMode="auto">
          <a:xfrm flipH="1" flipV="1">
            <a:off x="5724525" y="1844675"/>
            <a:ext cx="1008063" cy="360363"/>
          </a:xfrm>
          <a:prstGeom prst="line">
            <a:avLst/>
          </a:prstGeom>
          <a:noFill/>
          <a:ln w="9525">
            <a:solidFill>
              <a:schemeClr val="tx1"/>
            </a:solidFill>
            <a:round/>
            <a:headEnd/>
            <a:tailEnd type="triangle" w="med" len="med"/>
          </a:ln>
          <a:effectLst/>
        </p:spPr>
        <p:txBody>
          <a:bodyPr/>
          <a:lstStyle/>
          <a:p>
            <a:endParaRPr lang="es-ES"/>
          </a:p>
        </p:txBody>
      </p:sp>
      <p:sp>
        <p:nvSpPr>
          <p:cNvPr id="14" name="13 Marcador de fecha"/>
          <p:cNvSpPr>
            <a:spLocks noGrp="1"/>
          </p:cNvSpPr>
          <p:nvPr>
            <p:ph type="dt" sz="half" idx="10"/>
          </p:nvPr>
        </p:nvSpPr>
        <p:spPr/>
        <p:txBody>
          <a:bodyPr/>
          <a:lstStyle/>
          <a:p>
            <a:fld id="{C2B598C7-7675-4E88-AB8B-5B4248951320}"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s-MX" smtClean="0"/>
              <a:t>No es LL(1)</a:t>
            </a:r>
            <a:endParaRPr lang="es-ES" smtClean="0"/>
          </a:p>
        </p:txBody>
      </p:sp>
      <p:sp>
        <p:nvSpPr>
          <p:cNvPr id="195587" name="Rectangle 3"/>
          <p:cNvSpPr>
            <a:spLocks noGrp="1" noChangeArrowheads="1"/>
          </p:cNvSpPr>
          <p:nvPr>
            <p:ph sz="quarter" idx="1"/>
          </p:nvPr>
        </p:nvSpPr>
        <p:spPr/>
        <p:txBody>
          <a:bodyPr/>
          <a:lstStyle/>
          <a:p>
            <a:pPr marL="609600" indent="-609600">
              <a:buFont typeface="Times New Roman" pitchFamily="18" charset="0"/>
              <a:buNone/>
            </a:pPr>
            <a:r>
              <a:rPr lang="es-MX" smtClean="0"/>
              <a:t>Si  la G tiene</a:t>
            </a:r>
          </a:p>
          <a:p>
            <a:pPr marL="609600" indent="-609600">
              <a:buFont typeface="Times New Roman" pitchFamily="18" charset="0"/>
              <a:buAutoNum type="arabicPeriod"/>
            </a:pPr>
            <a:r>
              <a:rPr lang="es-MX" smtClean="0"/>
              <a:t>Ambigüedad</a:t>
            </a:r>
          </a:p>
          <a:p>
            <a:pPr marL="609600" indent="-609600">
              <a:buFont typeface="Times New Roman" pitchFamily="18" charset="0"/>
              <a:buAutoNum type="arabicPeriod"/>
            </a:pPr>
            <a:r>
              <a:rPr lang="es-MX" smtClean="0"/>
              <a:t>Factores por la izquierda</a:t>
            </a:r>
          </a:p>
          <a:p>
            <a:pPr marL="609600" indent="-609600">
              <a:buFont typeface="Times New Roman" pitchFamily="18" charset="0"/>
              <a:buAutoNum type="arabicPeriod"/>
            </a:pPr>
            <a:r>
              <a:rPr lang="es-MX" smtClean="0"/>
              <a:t>Recursividad izquierda</a:t>
            </a:r>
            <a:endParaRPr lang="es-ES" smtClean="0"/>
          </a:p>
        </p:txBody>
      </p:sp>
      <p:sp>
        <p:nvSpPr>
          <p:cNvPr id="5" name="Rectangle 5"/>
          <p:cNvSpPr>
            <a:spLocks noGrp="1" noChangeArrowheads="1"/>
          </p:cNvSpPr>
          <p:nvPr>
            <p:ph type="sldNum" sz="quarter" idx="15"/>
          </p:nvPr>
        </p:nvSpPr>
        <p:spPr>
          <a:ln/>
        </p:spPr>
        <p:txBody>
          <a:bodyPr/>
          <a:lstStyle/>
          <a:p>
            <a:pPr>
              <a:defRPr/>
            </a:pPr>
            <a:fld id="{4992E232-C8D9-4408-96BA-E66FFF65E32D}" type="slidenum">
              <a:rPr lang="es-ES"/>
              <a:pPr>
                <a:defRPr/>
              </a:pPr>
              <a:t>86</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99AAE469-3A72-4AB5-A573-18853D372C37}" type="datetime1">
              <a:rPr lang="es-ES" smtClean="0"/>
              <a:t>16/10/2013</a:t>
            </a:fld>
            <a:endParaRPr lang="es-E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s-GT" smtClean="0"/>
              <a:t>Ejemplo</a:t>
            </a:r>
          </a:p>
        </p:txBody>
      </p:sp>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288C82B4-1D5B-463F-AC43-82B991E83595}" type="slidenum">
              <a:rPr lang="es-ES"/>
              <a:pPr>
                <a:defRPr/>
              </a:pPr>
              <a:t>87</a:t>
            </a:fld>
            <a:endParaRPr lang="es-ES"/>
          </a:p>
        </p:txBody>
      </p:sp>
      <p:sp>
        <p:nvSpPr>
          <p:cNvPr id="230403" name="Rectangle 3"/>
          <p:cNvSpPr>
            <a:spLocks noGrp="1" noChangeArrowheads="1"/>
          </p:cNvSpPr>
          <p:nvPr>
            <p:ph sz="quarter" idx="1"/>
          </p:nvPr>
        </p:nvSpPr>
        <p:spPr>
          <a:xfrm>
            <a:off x="1524000" y="1649413"/>
            <a:ext cx="2932113" cy="2384425"/>
          </a:xfrm>
        </p:spPr>
        <p:txBody>
          <a:bodyPr/>
          <a:lstStyle/>
          <a:p>
            <a:pPr>
              <a:lnSpc>
                <a:spcPct val="90000"/>
              </a:lnSpc>
              <a:buFont typeface="Times New Roman" pitchFamily="18" charset="0"/>
              <a:buNone/>
            </a:pPr>
            <a:r>
              <a:rPr lang="es-GT" sz="2400" i="1" smtClean="0"/>
              <a:t>E</a:t>
            </a:r>
            <a:r>
              <a:rPr lang="es-GT" sz="2400" smtClean="0"/>
              <a:t> =&gt; </a:t>
            </a:r>
            <a:r>
              <a:rPr lang="es-GT" sz="2400" i="1" smtClean="0"/>
              <a:t>TE’ </a:t>
            </a:r>
          </a:p>
          <a:p>
            <a:pPr>
              <a:lnSpc>
                <a:spcPct val="90000"/>
              </a:lnSpc>
              <a:buFont typeface="Times New Roman" pitchFamily="18" charset="0"/>
              <a:buNone/>
            </a:pPr>
            <a:r>
              <a:rPr lang="es-GT" sz="2400" i="1" smtClean="0"/>
              <a:t>E’ </a:t>
            </a:r>
            <a:r>
              <a:rPr lang="es-GT" sz="2400" smtClean="0"/>
              <a:t>=&gt; </a:t>
            </a:r>
            <a:r>
              <a:rPr lang="es-GT" sz="2400" b="1" smtClean="0"/>
              <a:t>+</a:t>
            </a:r>
            <a:r>
              <a:rPr lang="es-GT" sz="2400" i="1" smtClean="0"/>
              <a:t>TE’ </a:t>
            </a:r>
            <a:r>
              <a:rPr lang="es-GT" sz="2400" smtClean="0"/>
              <a:t>| </a:t>
            </a:r>
            <a:r>
              <a:rPr lang="es-GT" sz="2400" b="1" smtClean="0"/>
              <a:t>nil</a:t>
            </a:r>
          </a:p>
          <a:p>
            <a:pPr>
              <a:lnSpc>
                <a:spcPct val="90000"/>
              </a:lnSpc>
              <a:buFont typeface="Times New Roman" pitchFamily="18" charset="0"/>
              <a:buNone/>
            </a:pPr>
            <a:r>
              <a:rPr lang="es-GT" sz="2400" i="1" smtClean="0"/>
              <a:t>T</a:t>
            </a:r>
            <a:r>
              <a:rPr lang="es-GT" sz="2400" smtClean="0"/>
              <a:t> =&gt; </a:t>
            </a:r>
            <a:r>
              <a:rPr lang="es-GT" sz="2400" i="1" smtClean="0"/>
              <a:t>FT’ </a:t>
            </a:r>
          </a:p>
          <a:p>
            <a:pPr>
              <a:lnSpc>
                <a:spcPct val="90000"/>
              </a:lnSpc>
              <a:buFont typeface="Times New Roman" pitchFamily="18" charset="0"/>
              <a:buNone/>
            </a:pPr>
            <a:r>
              <a:rPr lang="es-GT" sz="2400" i="1" smtClean="0"/>
              <a:t>T’ </a:t>
            </a:r>
            <a:r>
              <a:rPr lang="es-GT" sz="2400" smtClean="0"/>
              <a:t>=&gt; </a:t>
            </a:r>
            <a:r>
              <a:rPr lang="es-GT" sz="2400" b="1" smtClean="0"/>
              <a:t>*</a:t>
            </a:r>
            <a:r>
              <a:rPr lang="es-GT" sz="2400" i="1" smtClean="0"/>
              <a:t>FT’ </a:t>
            </a:r>
            <a:r>
              <a:rPr lang="es-GT" sz="2400" smtClean="0"/>
              <a:t>| </a:t>
            </a:r>
            <a:r>
              <a:rPr lang="es-GT" sz="2400" b="1" smtClean="0"/>
              <a:t>nil</a:t>
            </a:r>
            <a:endParaRPr lang="es-GT" sz="2400" i="1" smtClean="0"/>
          </a:p>
          <a:p>
            <a:pPr>
              <a:lnSpc>
                <a:spcPct val="90000"/>
              </a:lnSpc>
              <a:buFont typeface="Times New Roman" pitchFamily="18" charset="0"/>
              <a:buNone/>
            </a:pPr>
            <a:r>
              <a:rPr lang="es-GT" sz="2400" i="1" smtClean="0"/>
              <a:t>F</a:t>
            </a:r>
            <a:r>
              <a:rPr lang="es-GT" sz="2400" smtClean="0"/>
              <a:t> =&gt; </a:t>
            </a:r>
            <a:r>
              <a:rPr lang="es-GT" sz="2400" b="1" smtClean="0"/>
              <a:t>(</a:t>
            </a:r>
            <a:r>
              <a:rPr lang="es-GT" sz="2400" i="1" smtClean="0"/>
              <a:t>E</a:t>
            </a:r>
            <a:r>
              <a:rPr lang="es-GT" sz="2400" b="1" smtClean="0"/>
              <a:t>)</a:t>
            </a:r>
            <a:r>
              <a:rPr lang="es-GT" sz="2400" smtClean="0"/>
              <a:t> | </a:t>
            </a:r>
            <a:r>
              <a:rPr lang="es-GT" sz="2400" b="1" smtClean="0"/>
              <a:t>id</a:t>
            </a:r>
          </a:p>
          <a:p>
            <a:pPr>
              <a:lnSpc>
                <a:spcPct val="90000"/>
              </a:lnSpc>
              <a:buFont typeface="Times New Roman" pitchFamily="18" charset="0"/>
              <a:buNone/>
            </a:pPr>
            <a:endParaRPr lang="es-GT" sz="2400" smtClean="0"/>
          </a:p>
        </p:txBody>
      </p:sp>
      <p:graphicFrame>
        <p:nvGraphicFramePr>
          <p:cNvPr id="230404" name="Object 4"/>
          <p:cNvGraphicFramePr>
            <a:graphicFrameLocks noChangeAspect="1"/>
          </p:cNvGraphicFramePr>
          <p:nvPr/>
        </p:nvGraphicFramePr>
        <p:xfrm>
          <a:off x="228600" y="3962400"/>
          <a:ext cx="5584825" cy="1455738"/>
        </p:xfrm>
        <a:graphic>
          <a:graphicData uri="http://schemas.openxmlformats.org/presentationml/2006/ole">
            <p:oleObj spid="_x0000_s2050" name="Hoja de cálculo" r:id="rId3" imgW="4443840" imgH="1156680" progId="Excel.Sheet.8">
              <p:embed/>
            </p:oleObj>
          </a:graphicData>
        </a:graphic>
      </p:graphicFrame>
      <p:graphicFrame>
        <p:nvGraphicFramePr>
          <p:cNvPr id="230405" name="Object 5"/>
          <p:cNvGraphicFramePr>
            <a:graphicFrameLocks noChangeAspect="1"/>
          </p:cNvGraphicFramePr>
          <p:nvPr/>
        </p:nvGraphicFramePr>
        <p:xfrm>
          <a:off x="5892800" y="1524000"/>
          <a:ext cx="2870200" cy="3679825"/>
        </p:xfrm>
        <a:graphic>
          <a:graphicData uri="http://schemas.openxmlformats.org/presentationml/2006/ole">
            <p:oleObj spid="_x0000_s2051" name="Hoja de cálculo" r:id="rId4" imgW="2288160" imgH="2929320" progId="Excel.Sheet.8">
              <p:embed/>
            </p:oleObj>
          </a:graphicData>
        </a:graphic>
      </p:graphicFrame>
      <p:sp>
        <p:nvSpPr>
          <p:cNvPr id="8" name="7 Marcador de fecha"/>
          <p:cNvSpPr>
            <a:spLocks noGrp="1"/>
          </p:cNvSpPr>
          <p:nvPr>
            <p:ph type="dt" sz="half" idx="10"/>
          </p:nvPr>
        </p:nvSpPr>
        <p:spPr/>
        <p:txBody>
          <a:bodyPr/>
          <a:lstStyle/>
          <a:p>
            <a:fld id="{3766AEE8-7C0E-46E5-B447-004C3C4BABD2}" type="datetime1">
              <a:rPr lang="es-ES" smtClean="0"/>
              <a:t>16/10/2013</a:t>
            </a:fld>
            <a:endParaRPr lang="es-E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821F2168-65F7-4134-829B-1DAAD6290D50}" type="slidenum">
              <a:rPr lang="es-ES"/>
              <a:pPr>
                <a:defRPr/>
              </a:pPr>
              <a:t>88</a:t>
            </a:fld>
            <a:endParaRPr lang="es-ES"/>
          </a:p>
        </p:txBody>
      </p:sp>
      <p:sp>
        <p:nvSpPr>
          <p:cNvPr id="196612" name="Rectangle 1"/>
          <p:cNvSpPr>
            <a:spLocks noGrp="1" noChangeArrowheads="1"/>
          </p:cNvSpPr>
          <p:nvPr>
            <p:ph type="title" idx="4294967295"/>
          </p:nvPr>
        </p:nvSpPr>
        <p:spPr>
          <a:xfrm>
            <a:off x="1762125" y="-46038"/>
            <a:ext cx="7381875" cy="1312863"/>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4000" b="1" smtClean="0"/>
              <a:t>Análisis semántico (A.SM.)</a:t>
            </a:r>
            <a:r>
              <a:rPr lang="ar-SA" sz="4000" b="1" smtClean="0">
                <a:cs typeface="Arial" charset="0"/>
              </a:rPr>
              <a:t>‏</a:t>
            </a:r>
            <a:endParaRPr lang="es-MX" sz="4000" b="1" smtClean="0"/>
          </a:p>
        </p:txBody>
      </p:sp>
      <p:sp>
        <p:nvSpPr>
          <p:cNvPr id="196613" name="Rectangle 2"/>
          <p:cNvSpPr>
            <a:spLocks noGrp="1" noChangeArrowheads="1"/>
          </p:cNvSpPr>
          <p:nvPr>
            <p:ph type="body" idx="4294967295"/>
          </p:nvPr>
        </p:nvSpPr>
        <p:spPr>
          <a:xfrm>
            <a:off x="1752600" y="1295400"/>
            <a:ext cx="7391400" cy="5257800"/>
          </a:xfrm>
        </p:spPr>
        <p:txBody>
          <a:bodyPr/>
          <a:lstStyle/>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Comprueba que los operadores pertenecen al conjunto de operadores posibles</a:t>
            </a:r>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endParaRPr lang="es-MX" smtClean="0"/>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Compatibilidad entre operandos.</a:t>
            </a:r>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endParaRPr lang="es-MX" smtClean="0"/>
          </a:p>
          <a:p>
            <a:pPr marL="606425" indent="-606425">
              <a:buClr>
                <a:srgbClr val="3C605F"/>
              </a:buClr>
              <a:buSzPct val="75000"/>
              <a:buFont typeface="Wingdings" pitchFamily="2" charset="2"/>
              <a:buChar char=""/>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s-MX" smtClean="0"/>
              <a:t>En operadores polimorficos determina cuál es el aplicable</a:t>
            </a:r>
            <a:r>
              <a:rPr lang="es-ES" smtClean="0"/>
              <a:t> </a:t>
            </a:r>
          </a:p>
        </p:txBody>
      </p:sp>
      <p:sp>
        <p:nvSpPr>
          <p:cNvPr id="196610"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196611"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BBE0FE4-016E-4B52-8E1A-652291353A65}"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s-ES" sz="1400">
              <a:solidFill>
                <a:srgbClr val="080808"/>
              </a:solidFill>
              <a:cs typeface="Arial" charset="0"/>
            </a:endParaRPr>
          </a:p>
        </p:txBody>
      </p:sp>
      <p:sp>
        <p:nvSpPr>
          <p:cNvPr id="8" name="7 Marcador de fecha"/>
          <p:cNvSpPr>
            <a:spLocks noGrp="1"/>
          </p:cNvSpPr>
          <p:nvPr>
            <p:ph type="dt" sz="half" idx="10"/>
          </p:nvPr>
        </p:nvSpPr>
        <p:spPr/>
        <p:txBody>
          <a:bodyPr/>
          <a:lstStyle/>
          <a:p>
            <a:fld id="{8B16F4EB-9FF7-4A07-9D48-3512306DD88A}"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BE4770CA-636F-4CAD-B250-23E7F873D39D}" type="slidenum">
              <a:rPr lang="es-ES"/>
              <a:pPr>
                <a:defRPr/>
              </a:pPr>
              <a:t>89</a:t>
            </a:fld>
            <a:endParaRPr lang="es-ES"/>
          </a:p>
        </p:txBody>
      </p:sp>
      <p:sp>
        <p:nvSpPr>
          <p:cNvPr id="198660" name="Rectangle 1"/>
          <p:cNvSpPr>
            <a:spLocks noGrp="1" noChangeArrowheads="1"/>
          </p:cNvSpPr>
          <p:nvPr>
            <p:ph type="title" idx="4294967295"/>
          </p:nvPr>
        </p:nvSpPr>
        <p:spPr>
          <a:xfrm>
            <a:off x="1762125" y="-17463"/>
            <a:ext cx="7381875" cy="1435101"/>
          </a:xfrm>
        </p:spPr>
        <p:txBody>
          <a:bodyPr/>
          <a:lstStyle/>
          <a:p>
            <a:r>
              <a:rPr lang="es-MX" smtClean="0"/>
              <a:t>Salida</a:t>
            </a:r>
            <a:endParaRPr lang="es-ES" smtClean="0"/>
          </a:p>
        </p:txBody>
      </p:sp>
      <p:sp>
        <p:nvSpPr>
          <p:cNvPr id="198658"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198659"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1D82F3A-1993-4C82-A246-E6213B9051DC}"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s-ES" sz="1400">
              <a:solidFill>
                <a:srgbClr val="080808"/>
              </a:solidFill>
              <a:cs typeface="Arial" charset="0"/>
            </a:endParaRPr>
          </a:p>
        </p:txBody>
      </p:sp>
      <p:pic>
        <p:nvPicPr>
          <p:cNvPr id="198661" name="Picture 2"/>
          <p:cNvPicPr>
            <a:picLocks noChangeAspect="1" noChangeArrowheads="1"/>
          </p:cNvPicPr>
          <p:nvPr/>
        </p:nvPicPr>
        <p:blipFill>
          <a:blip r:embed="rId3"/>
          <a:srcRect/>
          <a:stretch>
            <a:fillRect/>
          </a:stretch>
        </p:blipFill>
        <p:spPr bwMode="auto">
          <a:xfrm>
            <a:off x="1547813" y="1628775"/>
            <a:ext cx="7315200" cy="4343400"/>
          </a:xfrm>
          <a:prstGeom prst="rect">
            <a:avLst/>
          </a:prstGeom>
          <a:noFill/>
          <a:ln w="9525">
            <a:noFill/>
            <a:round/>
            <a:headEnd/>
            <a:tailEnd/>
          </a:ln>
        </p:spPr>
      </p:pic>
      <p:sp>
        <p:nvSpPr>
          <p:cNvPr id="8" name="7 Marcador de fecha"/>
          <p:cNvSpPr>
            <a:spLocks noGrp="1"/>
          </p:cNvSpPr>
          <p:nvPr>
            <p:ph type="dt" sz="half" idx="10"/>
          </p:nvPr>
        </p:nvSpPr>
        <p:spPr/>
        <p:txBody>
          <a:bodyPr/>
          <a:lstStyle/>
          <a:p>
            <a:fld id="{B69D32D7-A4DC-4798-8C0F-CE3BB3E4A402}"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sz="quarter" idx="1"/>
          </p:nvPr>
        </p:nvSpPr>
        <p:spPr>
          <a:xfrm>
            <a:off x="500034" y="785794"/>
            <a:ext cx="7467600" cy="4873752"/>
          </a:xfrm>
        </p:spPr>
        <p:txBody>
          <a:bodyPr/>
          <a:lstStyle/>
          <a:p>
            <a:pPr>
              <a:buClr>
                <a:srgbClr val="3C605F"/>
              </a:buClr>
              <a:buSzPct val="75000"/>
              <a:buFont typeface="Wingdings" pitchFamily="2" charset="2"/>
              <a:buChar char=""/>
            </a:pPr>
            <a:r>
              <a:rPr lang="es-MX" b="1" u="sng" dirty="0" smtClean="0"/>
              <a:t>Descompilador:</a:t>
            </a:r>
            <a:r>
              <a:rPr lang="es-MX" dirty="0" smtClean="0"/>
              <a:t> Traduce código máquina a un lenguaje de alto nivel. </a:t>
            </a:r>
          </a:p>
          <a:p>
            <a:endParaRPr lang="es-ES" dirty="0" smtClean="0"/>
          </a:p>
        </p:txBody>
      </p:sp>
      <p:sp>
        <p:nvSpPr>
          <p:cNvPr id="5" name="Rectangle 5"/>
          <p:cNvSpPr>
            <a:spLocks noGrp="1" noChangeArrowheads="1"/>
          </p:cNvSpPr>
          <p:nvPr>
            <p:ph type="sldNum" sz="quarter" idx="15"/>
          </p:nvPr>
        </p:nvSpPr>
        <p:spPr>
          <a:ln/>
        </p:spPr>
        <p:txBody>
          <a:bodyPr/>
          <a:lstStyle/>
          <a:p>
            <a:pPr>
              <a:defRPr/>
            </a:pPr>
            <a:fld id="{5AF7AE20-E956-4C5C-9D8B-57D8D8ABE872}" type="slidenum">
              <a:rPr lang="es-ES"/>
              <a:pPr>
                <a:defRPr/>
              </a:pPr>
              <a:t>9</a:t>
            </a:fld>
            <a:endParaRPr lang="es-ES"/>
          </a:p>
        </p:txBody>
      </p:sp>
      <p:sp>
        <p:nvSpPr>
          <p:cNvPr id="4" name="Rectangle 4"/>
          <p:cNvSpPr>
            <a:spLocks noGrp="1" noChangeArrowheads="1"/>
          </p:cNvSpPr>
          <p:nvPr>
            <p:ph type="ftr" sz="quarter" idx="16"/>
          </p:nvPr>
        </p:nvSpPr>
        <p:spPr>
          <a:ln/>
        </p:spPr>
        <p:txBody>
          <a:bodyPr/>
          <a:lstStyle/>
          <a:p>
            <a:r>
              <a:rPr lang="es-ES" smtClean="0"/>
              <a:t>Teoría de Compiladores, Fundamentos de Ciencias de la Computación</a:t>
            </a:r>
            <a:endParaRPr lang="es-ES"/>
          </a:p>
        </p:txBody>
      </p:sp>
      <p:pic>
        <p:nvPicPr>
          <p:cNvPr id="178183" name="Picture 7" descr="La CoCo y el lenguaje de mÃ¡quina"/>
          <p:cNvPicPr>
            <a:picLocks noChangeAspect="1" noChangeArrowheads="1"/>
          </p:cNvPicPr>
          <p:nvPr/>
        </p:nvPicPr>
        <p:blipFill>
          <a:blip r:embed="rId2"/>
          <a:srcRect/>
          <a:stretch>
            <a:fillRect/>
          </a:stretch>
        </p:blipFill>
        <p:spPr bwMode="auto">
          <a:xfrm>
            <a:off x="1857356" y="3286124"/>
            <a:ext cx="4176712" cy="2716213"/>
          </a:xfrm>
          <a:prstGeom prst="rect">
            <a:avLst/>
          </a:prstGeom>
          <a:noFill/>
        </p:spPr>
      </p:pic>
      <p:sp>
        <p:nvSpPr>
          <p:cNvPr id="6" name="5 Marcador de fecha"/>
          <p:cNvSpPr>
            <a:spLocks noGrp="1"/>
          </p:cNvSpPr>
          <p:nvPr>
            <p:ph type="dt" sz="half" idx="14"/>
          </p:nvPr>
        </p:nvSpPr>
        <p:spPr/>
        <p:txBody>
          <a:bodyPr/>
          <a:lstStyle/>
          <a:p>
            <a:fld id="{863F6B1D-1372-4455-8663-FB855510F23B}" type="datetime1">
              <a:rPr lang="es-ES" smtClean="0"/>
              <a:t>16/10/2013</a:t>
            </a:fld>
            <a:endParaRPr lang="es-E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EF110B46-7885-4332-9264-2A91E09DED0B}" type="slidenum">
              <a:rPr lang="es-ES"/>
              <a:pPr>
                <a:defRPr/>
              </a:pPr>
              <a:t>90</a:t>
            </a:fld>
            <a:endParaRPr lang="es-ES"/>
          </a:p>
        </p:txBody>
      </p:sp>
      <p:sp>
        <p:nvSpPr>
          <p:cNvPr id="200708" name="Rectangle 1"/>
          <p:cNvSpPr>
            <a:spLocks noGrp="1" noChangeArrowheads="1"/>
          </p:cNvSpPr>
          <p:nvPr>
            <p:ph type="title" idx="4294967295"/>
          </p:nvPr>
        </p:nvSpPr>
        <p:spPr>
          <a:xfrm>
            <a:off x="1762125" y="14288"/>
            <a:ext cx="7381875" cy="1190625"/>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z="3600" smtClean="0"/>
              <a:t>Generación de Código Intermedio</a:t>
            </a:r>
          </a:p>
        </p:txBody>
      </p:sp>
      <p:sp>
        <p:nvSpPr>
          <p:cNvPr id="200709" name="Rectangle 2"/>
          <p:cNvSpPr>
            <a:spLocks noGrp="1" noChangeArrowheads="1"/>
          </p:cNvSpPr>
          <p:nvPr>
            <p:ph type="body" idx="4294967295"/>
          </p:nvPr>
        </p:nvSpPr>
        <p:spPr>
          <a:xfrm>
            <a:off x="1752600" y="1295400"/>
            <a:ext cx="7391400" cy="5257800"/>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El uso de un lenguaje intermedio permite construir en mucho menos tiempo un compilador.</a:t>
            </a:r>
          </a:p>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Transforma un árbol de análisis semántico en una representación en lenguaje intermedio.</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p:txBody>
      </p:sp>
      <p:sp>
        <p:nvSpPr>
          <p:cNvPr id="200706"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200707"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0D63DFB-2C95-4CAE-BFA2-49231BF20EC2}"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es-ES" sz="1400">
              <a:solidFill>
                <a:srgbClr val="080808"/>
              </a:solidFill>
              <a:cs typeface="Arial" charset="0"/>
            </a:endParaRPr>
          </a:p>
        </p:txBody>
      </p:sp>
      <p:sp>
        <p:nvSpPr>
          <p:cNvPr id="8" name="7 Marcador de fecha"/>
          <p:cNvSpPr>
            <a:spLocks noGrp="1"/>
          </p:cNvSpPr>
          <p:nvPr>
            <p:ph type="dt" sz="half" idx="10"/>
          </p:nvPr>
        </p:nvSpPr>
        <p:spPr/>
        <p:txBody>
          <a:bodyPr/>
          <a:lstStyle/>
          <a:p>
            <a:fld id="{C839CC1B-6E88-49B7-B1E2-1C546442D644}"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8" name="Rectangle 5"/>
          <p:cNvSpPr>
            <a:spLocks noGrp="1" noChangeArrowheads="1"/>
          </p:cNvSpPr>
          <p:nvPr>
            <p:ph type="sldNum" sz="quarter" idx="12"/>
          </p:nvPr>
        </p:nvSpPr>
        <p:spPr>
          <a:ln/>
        </p:spPr>
        <p:txBody>
          <a:bodyPr/>
          <a:lstStyle/>
          <a:p>
            <a:pPr>
              <a:defRPr/>
            </a:pPr>
            <a:fld id="{66448E33-BF87-4347-B3DD-FD5B99F8E62C}" type="slidenum">
              <a:rPr lang="es-ES"/>
              <a:pPr>
                <a:defRPr/>
              </a:pPr>
              <a:t>91</a:t>
            </a:fld>
            <a:endParaRPr lang="es-ES"/>
          </a:p>
        </p:txBody>
      </p:sp>
      <p:sp>
        <p:nvSpPr>
          <p:cNvPr id="30721" name="Rectangle 1"/>
          <p:cNvSpPr>
            <a:spLocks noGrp="1" noChangeArrowheads="1"/>
          </p:cNvSpPr>
          <p:nvPr>
            <p:ph type="title" idx="4294967295"/>
          </p:nvPr>
        </p:nvSpPr>
        <p:spPr>
          <a:xfrm>
            <a:off x="1762125"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Ejemplo</a:t>
            </a:r>
          </a:p>
        </p:txBody>
      </p:sp>
      <p:sp>
        <p:nvSpPr>
          <p:cNvPr id="2" name="Rectangle 2"/>
          <p:cNvSpPr>
            <a:spLocks noGrp="1" noChangeArrowheads="1"/>
          </p:cNvSpPr>
          <p:nvPr>
            <p:ph type="body" idx="4294967295"/>
          </p:nvPr>
        </p:nvSpPr>
        <p:spPr>
          <a:xfrm>
            <a:off x="1752600" y="1295400"/>
            <a:ext cx="7391400" cy="5257800"/>
          </a:xfrm>
        </p:spPr>
        <p:txBody>
          <a:bodyPr lIns="91440" tIns="45720" rIns="91440" bIns="45720"/>
          <a:lstStyle/>
          <a:p>
            <a:pPr>
              <a:buFont typeface="Times New Roman" pitchFamily="18"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While (A&gt;B) AND (A&lt;=2*B-5)</a:t>
            </a:r>
            <a:r>
              <a:rPr lang="ar-SA" smtClean="0">
                <a:cs typeface="Arial" charset="0"/>
              </a:rPr>
              <a:t>‏</a:t>
            </a:r>
            <a:endParaRPr lang="es-MX" smtClean="0"/>
          </a:p>
          <a:p>
            <a:pPr>
              <a:buFont typeface="Times New Roman" pitchFamily="18"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 Do A := A + B</a:t>
            </a:r>
          </a:p>
        </p:txBody>
      </p:sp>
      <p:sp>
        <p:nvSpPr>
          <p:cNvPr id="204802"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204803"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F630D19-8314-42EF-AFB5-4AE377E70083}"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es-ES" sz="1400">
              <a:solidFill>
                <a:srgbClr val="080808"/>
              </a:solidFill>
              <a:cs typeface="Arial" charset="0"/>
            </a:endParaRPr>
          </a:p>
        </p:txBody>
      </p:sp>
      <p:sp>
        <p:nvSpPr>
          <p:cNvPr id="204806" name="Text Box 3"/>
          <p:cNvSpPr txBox="1">
            <a:spLocks noChangeArrowheads="1"/>
          </p:cNvSpPr>
          <p:nvPr/>
        </p:nvSpPr>
        <p:spPr bwMode="auto">
          <a:xfrm>
            <a:off x="2559050" y="2565400"/>
            <a:ext cx="3375025" cy="3386138"/>
          </a:xfrm>
          <a:prstGeom prst="rect">
            <a:avLst/>
          </a:prstGeom>
          <a:noFill/>
          <a:ln w="9525">
            <a:noFill/>
            <a:round/>
            <a:headEnd/>
            <a:tailEnd/>
          </a:ln>
        </p:spPr>
        <p:txBody>
          <a:bodyPr wrap="none" lIns="90000" tIns="46800" rIns="90000" bIns="46800">
            <a:spAutoFit/>
          </a:bodyP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L1: IF A&gt;B GOTO L2</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       GOTO L3</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L2: T1:= 2*B</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       T2:= T1-5</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        IF A&lt;=T2 GOTO L4</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        GOTO L3</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L4: A:= A+B</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       GOTO L1</a:t>
            </a:r>
          </a:p>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a:solidFill>
                  <a:srgbClr val="080808"/>
                </a:solidFill>
              </a:rPr>
              <a:t>L3: ....</a:t>
            </a:r>
          </a:p>
        </p:txBody>
      </p:sp>
      <p:sp>
        <p:nvSpPr>
          <p:cNvPr id="9" name="8 Marcador de fecha"/>
          <p:cNvSpPr>
            <a:spLocks noGrp="1"/>
          </p:cNvSpPr>
          <p:nvPr>
            <p:ph type="dt" sz="half" idx="10"/>
          </p:nvPr>
        </p:nvSpPr>
        <p:spPr/>
        <p:txBody>
          <a:bodyPr/>
          <a:lstStyle/>
          <a:p>
            <a:fld id="{99E49F31-5AE9-465B-9ED7-A332C57A3021}"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07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D5E92032-1519-4B56-A727-536EEFE9AD53}" type="slidenum">
              <a:rPr lang="es-ES"/>
              <a:pPr>
                <a:defRPr/>
              </a:pPr>
              <a:t>92</a:t>
            </a:fld>
            <a:endParaRPr lang="es-ES"/>
          </a:p>
        </p:txBody>
      </p:sp>
      <p:sp>
        <p:nvSpPr>
          <p:cNvPr id="206852" name="Rectangle 1"/>
          <p:cNvSpPr>
            <a:spLocks noGrp="1" noChangeArrowheads="1"/>
          </p:cNvSpPr>
          <p:nvPr>
            <p:ph type="title" idx="4294967295"/>
          </p:nvPr>
        </p:nvSpPr>
        <p:spPr>
          <a:xfrm>
            <a:off x="1762125"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Optimización de Código</a:t>
            </a:r>
          </a:p>
        </p:txBody>
      </p:sp>
      <p:sp>
        <p:nvSpPr>
          <p:cNvPr id="206853" name="Rectangle 2"/>
          <p:cNvSpPr>
            <a:spLocks noGrp="1" noChangeArrowheads="1"/>
          </p:cNvSpPr>
          <p:nvPr>
            <p:ph type="body" idx="4294967295"/>
          </p:nvPr>
        </p:nvSpPr>
        <p:spPr>
          <a:xfrm>
            <a:off x="1752600" y="1295400"/>
            <a:ext cx="7391400" cy="5257800"/>
          </a:xfrm>
        </p:spPr>
        <p:txBody>
          <a:bodyPr/>
          <a:lstStyle/>
          <a:p>
            <a:pPr marL="339725" indent="-339725">
              <a:lnSpc>
                <a:spcPct val="90000"/>
              </a:lnSpc>
              <a:spcBef>
                <a:spcPts val="7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800" smtClean="0"/>
              <a:t>Más rápido en la ejecución y que necesite menos memoria.</a:t>
            </a:r>
          </a:p>
          <a:p>
            <a:pPr marL="339725" indent="-339725">
              <a:lnSpc>
                <a:spcPct val="90000"/>
              </a:lnSpc>
              <a:spcBef>
                <a:spcPts val="7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800" smtClean="0"/>
              <a:t>Ejemplo de optimizaciones locales:</a:t>
            </a:r>
          </a:p>
          <a:p>
            <a:pPr marL="739775" lvl="1" indent="-282575">
              <a:lnSpc>
                <a:spcPct val="90000"/>
              </a:lnSpc>
              <a:spcBef>
                <a:spcPts val="6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400" smtClean="0"/>
              <a:t>eliminar algunos saltos</a:t>
            </a:r>
          </a:p>
          <a:p>
            <a:pPr marL="739775" lvl="1" indent="-282575">
              <a:lnSpc>
                <a:spcPct val="90000"/>
              </a:lnSpc>
              <a:spcBef>
                <a:spcPts val="6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400" smtClean="0"/>
              <a:t>eliminar expresiones comunes</a:t>
            </a:r>
          </a:p>
          <a:p>
            <a:pPr marL="739775" lvl="1" indent="-282575">
              <a:lnSpc>
                <a:spcPct val="90000"/>
              </a:lnSpc>
              <a:spcBef>
                <a:spcPts val="600"/>
              </a:spcBef>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400" smtClean="0"/>
              <a:t>optimizaciones de bucle</a:t>
            </a:r>
          </a:p>
          <a:p>
            <a:pPr marL="339725" indent="-339725">
              <a:lnSpc>
                <a:spcPct val="90000"/>
              </a:lnSpc>
              <a:spcBef>
                <a:spcPts val="7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800" smtClean="0"/>
              <a:t>Ejemplo:</a:t>
            </a:r>
          </a:p>
          <a:p>
            <a:pPr marL="339725" indent="-339725">
              <a:lnSpc>
                <a:spcPct val="90000"/>
              </a:lnSpc>
              <a:spcBef>
                <a:spcPts val="7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800" smtClean="0"/>
              <a:t>    repeat		≈    B:= 1</a:t>
            </a:r>
          </a:p>
          <a:p>
            <a:pPr marL="339725" indent="-339725">
              <a:lnSpc>
                <a:spcPct val="90000"/>
              </a:lnSpc>
              <a:spcBef>
                <a:spcPts val="7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800" smtClean="0"/>
              <a:t>        B:= 1		       repeat</a:t>
            </a:r>
          </a:p>
          <a:p>
            <a:pPr marL="339725" indent="-339725">
              <a:lnSpc>
                <a:spcPct val="90000"/>
              </a:lnSpc>
              <a:spcBef>
                <a:spcPts val="7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800" smtClean="0"/>
              <a:t>        A:= A – B		   A:= A-B</a:t>
            </a:r>
          </a:p>
          <a:p>
            <a:pPr marL="339725" indent="-339725">
              <a:lnSpc>
                <a:spcPct val="90000"/>
              </a:lnSpc>
              <a:spcBef>
                <a:spcPts val="700"/>
              </a:spcBef>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z="2800" smtClean="0"/>
              <a:t>    until A:= 0	       until A:= 0</a:t>
            </a:r>
          </a:p>
        </p:txBody>
      </p:sp>
      <p:sp>
        <p:nvSpPr>
          <p:cNvPr id="206850"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206851"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2E735B5-3FE7-4234-8BA0-BF9991DCD317}"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92</a:t>
            </a:fld>
            <a:endParaRPr lang="es-ES" sz="1400">
              <a:solidFill>
                <a:srgbClr val="080808"/>
              </a:solidFill>
              <a:cs typeface="Arial" charset="0"/>
            </a:endParaRPr>
          </a:p>
        </p:txBody>
      </p:sp>
      <p:sp>
        <p:nvSpPr>
          <p:cNvPr id="8" name="7 Marcador de fecha"/>
          <p:cNvSpPr>
            <a:spLocks noGrp="1"/>
          </p:cNvSpPr>
          <p:nvPr>
            <p:ph type="dt" sz="half" idx="10"/>
          </p:nvPr>
        </p:nvSpPr>
        <p:spPr/>
        <p:txBody>
          <a:bodyPr/>
          <a:lstStyle/>
          <a:p>
            <a:fld id="{8F3D0847-5180-445F-9D23-B913AC98CBA4}"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11"/>
          </p:nvPr>
        </p:nvSpPr>
        <p:spPr>
          <a:ln/>
        </p:spPr>
        <p:txBody>
          <a:bodyPr/>
          <a:lstStyle/>
          <a:p>
            <a:r>
              <a:rPr lang="es-ES" smtClean="0"/>
              <a:t>Teoría de Compiladores, Fundamentos de Ciencias de la Computación</a:t>
            </a:r>
            <a:endParaRPr lang="es-ES"/>
          </a:p>
        </p:txBody>
      </p:sp>
      <p:sp>
        <p:nvSpPr>
          <p:cNvPr id="7" name="Rectangle 5"/>
          <p:cNvSpPr>
            <a:spLocks noGrp="1" noChangeArrowheads="1"/>
          </p:cNvSpPr>
          <p:nvPr>
            <p:ph type="sldNum" sz="quarter" idx="12"/>
          </p:nvPr>
        </p:nvSpPr>
        <p:spPr>
          <a:ln/>
        </p:spPr>
        <p:txBody>
          <a:bodyPr/>
          <a:lstStyle/>
          <a:p>
            <a:pPr>
              <a:defRPr/>
            </a:pPr>
            <a:fld id="{4AF0BB7B-5641-4650-9C22-0DD26622D584}" type="slidenum">
              <a:rPr lang="es-ES"/>
              <a:pPr>
                <a:defRPr/>
              </a:pPr>
              <a:t>93</a:t>
            </a:fld>
            <a:endParaRPr lang="es-ES"/>
          </a:p>
        </p:txBody>
      </p:sp>
      <p:sp>
        <p:nvSpPr>
          <p:cNvPr id="208900" name="Rectangle 1"/>
          <p:cNvSpPr>
            <a:spLocks noGrp="1" noChangeArrowheads="1"/>
          </p:cNvSpPr>
          <p:nvPr>
            <p:ph type="title" idx="4294967295"/>
          </p:nvPr>
        </p:nvSpPr>
        <p:spPr>
          <a:xfrm>
            <a:off x="1762125" y="76200"/>
            <a:ext cx="7381875" cy="10668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smtClean="0"/>
              <a:t>Generación de código </a:t>
            </a:r>
          </a:p>
        </p:txBody>
      </p:sp>
      <p:sp>
        <p:nvSpPr>
          <p:cNvPr id="208901" name="Rectangle 2"/>
          <p:cNvSpPr>
            <a:spLocks noGrp="1" noChangeArrowheads="1"/>
          </p:cNvSpPr>
          <p:nvPr>
            <p:ph type="body" idx="4294967295"/>
          </p:nvPr>
        </p:nvSpPr>
        <p:spPr>
          <a:xfrm>
            <a:off x="1752600" y="1295400"/>
            <a:ext cx="7391400" cy="6056313"/>
          </a:xfrm>
        </p:spPr>
        <p:txBody>
          <a:bodyPr/>
          <a:lstStyle/>
          <a:p>
            <a:pPr marL="339725" indent="-339725">
              <a:buClr>
                <a:srgbClr val="3C605F"/>
              </a:buClr>
              <a:buSzPct val="75000"/>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MX" smtClean="0"/>
              <a:t>Consiste en generar código objeto (código máquina o ensamblador para la maquina considerada).</a:t>
            </a:r>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a:p>
            <a:pPr marL="339725" indent="-339725">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MX" smtClean="0"/>
          </a:p>
        </p:txBody>
      </p:sp>
      <p:sp>
        <p:nvSpPr>
          <p:cNvPr id="208898" name="4 Marcador de pie de página"/>
          <p:cNvSpPr txBox="1">
            <a:spLocks noGrp="1"/>
          </p:cNvSpPr>
          <p:nvPr/>
        </p:nvSpPr>
        <p:spPr bwMode="auto">
          <a:xfrm>
            <a:off x="3124200" y="6245225"/>
            <a:ext cx="2892425" cy="473075"/>
          </a:xfrm>
          <a:prstGeom prst="rect">
            <a:avLst/>
          </a:prstGeom>
          <a:noFill/>
          <a:ln w="9525">
            <a:noFill/>
            <a:round/>
            <a:headEnd/>
            <a:tailEnd/>
          </a:ln>
        </p:spPr>
        <p:txBody>
          <a:bodyPr lIns="90000" tIns="46800" rIns="90000" bIns="4680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80808"/>
                </a:solidFill>
              </a:rPr>
              <a:t>M.C. Yolanda Moyao Martínez</a:t>
            </a:r>
          </a:p>
        </p:txBody>
      </p:sp>
      <p:sp>
        <p:nvSpPr>
          <p:cNvPr id="208899" name="5 Marcador de número de diapositiva"/>
          <p:cNvSpPr txBox="1">
            <a:spLocks noGrp="1"/>
          </p:cNvSpPr>
          <p:nvPr/>
        </p:nvSpPr>
        <p:spPr bwMode="auto">
          <a:xfrm>
            <a:off x="6553200" y="6245225"/>
            <a:ext cx="2130425" cy="473075"/>
          </a:xfrm>
          <a:prstGeom prst="rect">
            <a:avLst/>
          </a:prstGeom>
          <a:noFill/>
          <a:ln w="9525">
            <a:noFill/>
            <a:round/>
            <a:headEnd/>
            <a:tailEnd/>
          </a:ln>
        </p:spPr>
        <p:txBody>
          <a:bodyPr lIns="90000" tIns="46800" rIns="90000" bIns="46800"/>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11B75CA-CE22-4A97-915C-92218DEFB3E4}" type="slidenum">
              <a:rPr lang="es-ES" sz="1400">
                <a:solidFill>
                  <a:srgbClr val="080808"/>
                </a:solidFill>
                <a:cs typeface="Arial" charset="0"/>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93</a:t>
            </a:fld>
            <a:endParaRPr lang="es-ES" sz="1400">
              <a:solidFill>
                <a:srgbClr val="080808"/>
              </a:solidFill>
              <a:cs typeface="Arial" charset="0"/>
            </a:endParaRPr>
          </a:p>
        </p:txBody>
      </p:sp>
      <p:sp>
        <p:nvSpPr>
          <p:cNvPr id="8" name="7 Marcador de fecha"/>
          <p:cNvSpPr>
            <a:spLocks noGrp="1"/>
          </p:cNvSpPr>
          <p:nvPr>
            <p:ph type="dt" sz="half" idx="10"/>
          </p:nvPr>
        </p:nvSpPr>
        <p:spPr/>
        <p:txBody>
          <a:bodyPr/>
          <a:lstStyle/>
          <a:p>
            <a:fld id="{31660094-DCF4-4796-B5BA-C6477DD43DBE}" type="datetime1">
              <a:rPr lang="es-ES" smtClean="0"/>
              <a:t>16/10/2013</a:t>
            </a:fld>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s-ES"/>
              <a:t>Procesadores de Lenguajes</a:t>
            </a:r>
          </a:p>
        </p:txBody>
      </p:sp>
      <p:sp>
        <p:nvSpPr>
          <p:cNvPr id="2051" name="Rectangle 3"/>
          <p:cNvSpPr>
            <a:spLocks noGrp="1" noChangeArrowheads="1"/>
          </p:cNvSpPr>
          <p:nvPr>
            <p:ph type="subTitle" idx="1"/>
          </p:nvPr>
        </p:nvSpPr>
        <p:spPr/>
        <p:txBody>
          <a:bodyPr/>
          <a:lstStyle/>
          <a:p>
            <a:r>
              <a:rPr lang="es-ES"/>
              <a:t>Tema 1: Introducción</a:t>
            </a:r>
          </a:p>
        </p:txBody>
      </p:sp>
      <p:pic>
        <p:nvPicPr>
          <p:cNvPr id="2053" name="Picture 5" descr="logo90">
            <a:hlinkClick r:id="rId2"/>
          </p:cNvPr>
          <p:cNvPicPr>
            <a:picLocks noChangeAspect="1" noChangeArrowheads="1"/>
          </p:cNvPicPr>
          <p:nvPr/>
        </p:nvPicPr>
        <p:blipFill>
          <a:blip r:embed="rId3"/>
          <a:srcRect/>
          <a:stretch>
            <a:fillRect/>
          </a:stretch>
        </p:blipFill>
        <p:spPr bwMode="auto">
          <a:xfrm>
            <a:off x="7812088" y="333375"/>
            <a:ext cx="942975" cy="942975"/>
          </a:xfrm>
          <a:prstGeom prst="rect">
            <a:avLst/>
          </a:prstGeom>
          <a:noFill/>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es-ES"/>
              <a:t>Índice</a:t>
            </a:r>
          </a:p>
        </p:txBody>
      </p:sp>
      <p:sp>
        <p:nvSpPr>
          <p:cNvPr id="18435" name="Rectangle 3"/>
          <p:cNvSpPr>
            <a:spLocks noGrp="1" noChangeArrowheads="1"/>
          </p:cNvSpPr>
          <p:nvPr>
            <p:ph sz="quarter" idx="1"/>
          </p:nvPr>
        </p:nvSpPr>
        <p:spPr/>
        <p:txBody>
          <a:bodyPr/>
          <a:lstStyle/>
          <a:p>
            <a:r>
              <a:rPr lang="es-ES"/>
              <a:t>Definición de compilador</a:t>
            </a:r>
          </a:p>
          <a:p>
            <a:r>
              <a:rPr lang="es-ES"/>
              <a:t>Tipos de compiladores</a:t>
            </a:r>
          </a:p>
          <a:p>
            <a:r>
              <a:rPr lang="es-ES"/>
              <a:t>Historia de los compiladores</a:t>
            </a:r>
          </a:p>
          <a:p>
            <a:r>
              <a:rPr lang="es-ES"/>
              <a:t>Estructura de un compilador</a:t>
            </a:r>
          </a:p>
          <a:p>
            <a:r>
              <a:rPr lang="es-ES"/>
              <a:t>Especificación de compiladores</a:t>
            </a:r>
          </a:p>
          <a:p>
            <a:r>
              <a:rPr lang="es-ES"/>
              <a:t>Aplicaciones de los compiladores</a:t>
            </a:r>
          </a:p>
          <a:p>
            <a:endParaRPr lang="es-ES"/>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4923372B-7BCE-43DD-9D86-7A075EAA2CC7}"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95</a:t>
            </a:fld>
            <a:endParaRPr lang="es-E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p:txBody>
          <a:bodyPr/>
          <a:lstStyle/>
          <a:p>
            <a:r>
              <a:rPr lang="es-ES"/>
              <a:t>Definición de compilador</a:t>
            </a:r>
          </a:p>
        </p:txBody>
      </p:sp>
      <p:sp>
        <p:nvSpPr>
          <p:cNvPr id="34819" name="Rectangle 3"/>
          <p:cNvSpPr>
            <a:spLocks noGrp="1" noChangeArrowheads="1"/>
          </p:cNvSpPr>
          <p:nvPr>
            <p:ph sz="quarter" idx="1"/>
          </p:nvPr>
        </p:nvSpPr>
        <p:spPr/>
        <p:txBody>
          <a:bodyPr/>
          <a:lstStyle/>
          <a:p>
            <a:r>
              <a:rPr lang="es-ES"/>
              <a:t>Traductor: Programa que toma como entrada un texto escrito (llamado fuente) y da como salida otro texto (llamado objeto).</a:t>
            </a:r>
          </a:p>
          <a:p>
            <a:r>
              <a:rPr lang="es-ES"/>
              <a:t>Compilador: Traductor cuyo fuente es un lenguaje de alto nivel y cuyo objeto es un lenguaje de bajo nivel.</a:t>
            </a:r>
          </a:p>
          <a:p>
            <a:r>
              <a:rPr lang="es-ES"/>
              <a:t>Interprete: Compilador que ejecuta al mismo tiempo que traduce.</a:t>
            </a:r>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F343E71F-4625-41E9-9FE4-FBC01F02DE76}"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96</a:t>
            </a:fld>
            <a:endParaRPr lang="es-E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r>
              <a:rPr lang="es-ES"/>
              <a:t>Definición de compilador</a:t>
            </a:r>
          </a:p>
        </p:txBody>
      </p:sp>
      <p:sp>
        <p:nvSpPr>
          <p:cNvPr id="35843" name="Rectangle 3"/>
          <p:cNvSpPr>
            <a:spLocks noGrp="1" noChangeArrowheads="1"/>
          </p:cNvSpPr>
          <p:nvPr>
            <p:ph sz="quarter" idx="1"/>
          </p:nvPr>
        </p:nvSpPr>
        <p:spPr/>
        <p:txBody>
          <a:bodyPr/>
          <a:lstStyle/>
          <a:p>
            <a:r>
              <a:rPr lang="es-ES"/>
              <a:t>Ventajas de los compiladores frente a los interpretes</a:t>
            </a:r>
          </a:p>
          <a:p>
            <a:pPr lvl="1"/>
            <a:r>
              <a:rPr lang="es-ES"/>
              <a:t>Solo se compilan una vez</a:t>
            </a:r>
          </a:p>
          <a:p>
            <a:pPr lvl="1"/>
            <a:r>
              <a:rPr lang="es-ES"/>
              <a:t>Ejecución más rápida</a:t>
            </a:r>
          </a:p>
          <a:p>
            <a:pPr lvl="1"/>
            <a:r>
              <a:rPr lang="es-ES"/>
              <a:t>Optimización de código e Información del error más detallada.</a:t>
            </a:r>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ECC8E94E-F5EE-4C0B-B302-2F55C271DC11}"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97</a:t>
            </a:fld>
            <a:endParaRPr lang="es-E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p:txBody>
          <a:bodyPr/>
          <a:lstStyle/>
          <a:p>
            <a:r>
              <a:rPr lang="es-ES"/>
              <a:t>Definición de compilador</a:t>
            </a:r>
          </a:p>
        </p:txBody>
      </p:sp>
      <p:sp>
        <p:nvSpPr>
          <p:cNvPr id="36867" name="Rectangle 3"/>
          <p:cNvSpPr>
            <a:spLocks noGrp="1" noChangeArrowheads="1"/>
          </p:cNvSpPr>
          <p:nvPr>
            <p:ph sz="quarter" idx="1"/>
          </p:nvPr>
        </p:nvSpPr>
        <p:spPr/>
        <p:txBody>
          <a:bodyPr/>
          <a:lstStyle/>
          <a:p>
            <a:r>
              <a:rPr lang="es-ES"/>
              <a:t>Ventajas de los Interpretes frente a los Compiladores</a:t>
            </a:r>
          </a:p>
          <a:p>
            <a:pPr lvl="1"/>
            <a:r>
              <a:rPr lang="es-ES"/>
              <a:t>Menor coste espacial</a:t>
            </a:r>
          </a:p>
          <a:p>
            <a:pPr lvl="1"/>
            <a:r>
              <a:rPr lang="es-ES"/>
              <a:t>Mayor interactividad en desarrollo</a:t>
            </a:r>
          </a:p>
          <a:p>
            <a:pPr lvl="1"/>
            <a:r>
              <a:rPr lang="es-ES"/>
              <a:t>Añadir código “en caliente”</a:t>
            </a:r>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B3A17D61-459E-4056-8A23-0B2145AE86C5}"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98</a:t>
            </a:fld>
            <a:endParaRPr lang="es-E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p:txBody>
          <a:bodyPr/>
          <a:lstStyle/>
          <a:p>
            <a:r>
              <a:rPr lang="es-ES"/>
              <a:t>Tipos de Compiladores</a:t>
            </a:r>
          </a:p>
        </p:txBody>
      </p:sp>
      <p:sp>
        <p:nvSpPr>
          <p:cNvPr id="37891" name="Rectangle 3"/>
          <p:cNvSpPr>
            <a:spLocks noGrp="1" noChangeArrowheads="1"/>
          </p:cNvSpPr>
          <p:nvPr>
            <p:ph sz="quarter" idx="1"/>
          </p:nvPr>
        </p:nvSpPr>
        <p:spPr/>
        <p:txBody>
          <a:bodyPr/>
          <a:lstStyle/>
          <a:p>
            <a:r>
              <a:rPr lang="es-ES"/>
              <a:t>Ensamblador</a:t>
            </a:r>
          </a:p>
          <a:p>
            <a:r>
              <a:rPr lang="es-ES"/>
              <a:t>Compilador cruzado</a:t>
            </a:r>
          </a:p>
          <a:p>
            <a:r>
              <a:rPr lang="es-ES"/>
              <a:t>Compilador con montador</a:t>
            </a:r>
          </a:p>
          <a:p>
            <a:r>
              <a:rPr lang="es-ES"/>
              <a:t>Autocompilador</a:t>
            </a:r>
          </a:p>
          <a:p>
            <a:r>
              <a:rPr lang="es-ES"/>
              <a:t>Metacompilador</a:t>
            </a:r>
          </a:p>
          <a:p>
            <a:r>
              <a:rPr lang="es-ES"/>
              <a:t>Decompilador</a:t>
            </a:r>
          </a:p>
        </p:txBody>
      </p:sp>
      <p:sp>
        <p:nvSpPr>
          <p:cNvPr id="5" name="4 Marcador de pie de página"/>
          <p:cNvSpPr>
            <a:spLocks noGrp="1"/>
          </p:cNvSpPr>
          <p:nvPr>
            <p:ph type="ftr" sz="quarter" idx="16"/>
          </p:nvPr>
        </p:nvSpPr>
        <p:spPr/>
        <p:txBody>
          <a:bodyPr/>
          <a:lstStyle/>
          <a:p>
            <a:r>
              <a:rPr lang="es-ES" smtClean="0"/>
              <a:t>Teoría de Compiladores, Fundamentos de Ciencias de la Computación</a:t>
            </a:r>
            <a:endParaRPr lang="es-ES"/>
          </a:p>
        </p:txBody>
      </p:sp>
      <p:sp>
        <p:nvSpPr>
          <p:cNvPr id="6" name="5 Marcador de fecha"/>
          <p:cNvSpPr>
            <a:spLocks noGrp="1"/>
          </p:cNvSpPr>
          <p:nvPr>
            <p:ph type="dt" sz="half" idx="14"/>
          </p:nvPr>
        </p:nvSpPr>
        <p:spPr/>
        <p:txBody>
          <a:bodyPr/>
          <a:lstStyle/>
          <a:p>
            <a:fld id="{5A4752A9-007F-4A52-B159-284E307C8D32}" type="datetime1">
              <a:rPr lang="es-ES" smtClean="0"/>
              <a:t>16/10/2013</a:t>
            </a:fld>
            <a:endParaRPr lang="es-ES"/>
          </a:p>
        </p:txBody>
      </p:sp>
      <p:sp>
        <p:nvSpPr>
          <p:cNvPr id="7" name="6 Marcador de número de diapositiva"/>
          <p:cNvSpPr>
            <a:spLocks noGrp="1"/>
          </p:cNvSpPr>
          <p:nvPr>
            <p:ph type="sldNum" sz="quarter" idx="15"/>
          </p:nvPr>
        </p:nvSpPr>
        <p:spPr/>
        <p:txBody>
          <a:bodyPr/>
          <a:lstStyle/>
          <a:p>
            <a:fld id="{7C5B789A-101F-4B80-8F92-8EE68ABBE870}" type="slidenum">
              <a:rPr lang="es-ES" smtClean="0"/>
              <a:t>99</a:t>
            </a:fld>
            <a:endParaRPr lang="es-E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TotalTime>
  <Words>7739</Words>
  <Application>Microsoft Office PowerPoint</Application>
  <PresentationFormat>Presentación en pantalla (4:3)</PresentationFormat>
  <Paragraphs>1462</Paragraphs>
  <Slides>112</Slides>
  <Notes>33</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112</vt:i4>
      </vt:variant>
    </vt:vector>
  </HeadingPairs>
  <TitlesOfParts>
    <vt:vector size="115" baseType="lpstr">
      <vt:lpstr>Mirador</vt:lpstr>
      <vt:lpstr>Ecuación</vt:lpstr>
      <vt:lpstr>Hoja de cálculo</vt:lpstr>
      <vt:lpstr>Compiladores </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 </vt:lpstr>
      <vt:lpstr>Diapositiva 23</vt:lpstr>
      <vt:lpstr>Diapositiva 24</vt:lpstr>
      <vt:lpstr>Diapositiva 25</vt:lpstr>
      <vt:lpstr>Diapositiva 26</vt:lpstr>
      <vt:lpstr>                                                                                                                                                                                                                                                                                                                                                                                                                                                                                                                                                                                                                                                                                                                                                                                                                                                                                                                              </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Compiladores</vt:lpstr>
      <vt:lpstr>Diapositiva 52</vt:lpstr>
      <vt:lpstr>Compilador</vt:lpstr>
      <vt:lpstr>Ensamblador</vt:lpstr>
      <vt:lpstr>Intérprete</vt:lpstr>
      <vt:lpstr>Fases (Strong)</vt:lpstr>
      <vt:lpstr>Ejemplo</vt:lpstr>
      <vt:lpstr>Ejemplo</vt:lpstr>
      <vt:lpstr>Etapas</vt:lpstr>
      <vt:lpstr>Tabla de símbolos</vt:lpstr>
      <vt:lpstr>Diapositiva 61</vt:lpstr>
      <vt:lpstr>Manejo de errores</vt:lpstr>
      <vt:lpstr>Como se especifica un compilador</vt:lpstr>
      <vt:lpstr>Especificación léxica</vt:lpstr>
      <vt:lpstr>Especificación sintáctica</vt:lpstr>
      <vt:lpstr>Especificación Semántica</vt:lpstr>
      <vt:lpstr>Diapositiva 67</vt:lpstr>
      <vt:lpstr>Diapositiva 68</vt:lpstr>
      <vt:lpstr>Funciones</vt:lpstr>
      <vt:lpstr>Diapositiva 70</vt:lpstr>
      <vt:lpstr>Ejemplo</vt:lpstr>
      <vt:lpstr>Diapositiva 72</vt:lpstr>
      <vt:lpstr>Ejemplo</vt:lpstr>
      <vt:lpstr>encuentra errores léxicos</vt:lpstr>
      <vt:lpstr>Análisis Sintáctico (Parser)</vt:lpstr>
      <vt:lpstr>Diapositiva 76</vt:lpstr>
      <vt:lpstr>Diapositiva 77</vt:lpstr>
      <vt:lpstr>Diapositiva 78</vt:lpstr>
      <vt:lpstr>Encuentra errores sintácticos</vt:lpstr>
      <vt:lpstr>Ambiguedad</vt:lpstr>
      <vt:lpstr>Ejemplo</vt:lpstr>
      <vt:lpstr>Ejercicio</vt:lpstr>
      <vt:lpstr>Para la G</vt:lpstr>
      <vt:lpstr>Verifica si la entrada </vt:lpstr>
      <vt:lpstr>G´s LL(1)</vt:lpstr>
      <vt:lpstr>No es LL(1)</vt:lpstr>
      <vt:lpstr>Ejemplo</vt:lpstr>
      <vt:lpstr>Análisis semántico (A.SM.)‏</vt:lpstr>
      <vt:lpstr>Salida</vt:lpstr>
      <vt:lpstr>Generación de Código Intermedio</vt:lpstr>
      <vt:lpstr>Ejemplo</vt:lpstr>
      <vt:lpstr>Optimización de Código</vt:lpstr>
      <vt:lpstr>Generación de código </vt:lpstr>
      <vt:lpstr>Procesadores de Lenguajes</vt:lpstr>
      <vt:lpstr>Índice</vt:lpstr>
      <vt:lpstr>Definición de compilador</vt:lpstr>
      <vt:lpstr>Definición de compilador</vt:lpstr>
      <vt:lpstr>Definición de compilador</vt:lpstr>
      <vt:lpstr>Tipos de Compiladores</vt:lpstr>
      <vt:lpstr>Historia de los compiladores</vt:lpstr>
      <vt:lpstr>Estructura de un compilador</vt:lpstr>
      <vt:lpstr>Estructura de un compilador</vt:lpstr>
      <vt:lpstr>Estructura de un compilador</vt:lpstr>
      <vt:lpstr>Estructura de un compilador</vt:lpstr>
      <vt:lpstr>Estructura de un compilador</vt:lpstr>
      <vt:lpstr>Estructura de un compilador</vt:lpstr>
      <vt:lpstr>Estructura de un compilador</vt:lpstr>
      <vt:lpstr>Estructura de un compilador</vt:lpstr>
      <vt:lpstr>Estructura de un compilador</vt:lpstr>
      <vt:lpstr>Estructura de un compilador</vt:lpstr>
      <vt:lpstr>Especificación de un compilador</vt:lpstr>
      <vt:lpstr>Aplicaciones de las técnicas de compilación</vt:lpstr>
    </vt:vector>
  </TitlesOfParts>
  <Company>FACE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Compiladores </dc:title>
  <dc:creator>Brunny Troncoso</dc:creator>
  <cp:lastModifiedBy>Brunny Troncoso</cp:lastModifiedBy>
  <cp:revision>3</cp:revision>
  <dcterms:created xsi:type="dcterms:W3CDTF">2013-10-16T14:25:00Z</dcterms:created>
  <dcterms:modified xsi:type="dcterms:W3CDTF">2013-10-16T14:48:33Z</dcterms:modified>
</cp:coreProperties>
</file>