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1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CBAB8-7902-4790-B051-2EA4DFFB3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2AEDDB-CF01-4109-A729-14173046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453866-FC5B-47AB-9F98-9FED7913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7DC51-3B8F-4816-8663-D8A7C7F8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A868E-A2D2-4848-8D71-C302EA4F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505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76F0A-5C18-48E5-A5B4-08F85867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30C8ED-C661-49D2-A0E0-8DC8BF2AD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1F37E9-E9C9-4447-A9BF-3AE8B8CF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14DB3-A648-4B3F-A586-A2662B6D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645CB-E909-46CB-B2C0-691DC338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35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B005B0-78C4-4458-867A-2597B130C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C8CC8C-77E9-4799-BDDF-437902D11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47CE0-9DEF-41E5-B9A0-7F7B8EE0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ED7B8-FD34-4E3B-88BA-8761290D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72804-026D-4345-B9CC-83307AA1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326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18F2D-B07D-4675-8925-DD05C8EF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D632A-3650-4746-9203-39AE50F4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386EDE-9D18-4955-B8AB-0B34C8CA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110B0-1532-4F84-B094-A27FF2FD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1A477-C5DE-49ED-AB08-54E14BE0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539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B3BDC-8D39-4507-B55A-429F27B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18E68F-7955-4E9A-818A-36AB2B84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27009C-2F90-4946-B746-80600E44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D45D1-82D9-4449-B4A7-CC9F6AC3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327065-B0ED-41C2-8CFD-249B8E23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58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4CFC7-E026-4DBD-BE3C-E8598A6E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6ED5EB-7FFD-42C8-9D0D-A325DD86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EDC8BD-96F5-4101-A1F4-C8AA50D9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7477F9-9445-4D4E-936B-0558A510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53C62E-BDF4-4A8A-B12B-2EE9673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7548B8-751B-4E09-B8A9-60E0DD8C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509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B6469-E19F-4A3A-95C9-092542EA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E4E8C6-71BD-44F5-9ACE-AA55FBDA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6BD633-1416-4387-9C9D-134294AC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47286-6AEF-4B96-A182-1FBB5E5A7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2F16CB-6BBA-4BD2-884B-19855F44F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B5E964-576E-46FB-A768-50FF14B2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341B56-C43D-41A9-99F5-8184B2E0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F0961C-47F3-4799-B7C2-E6D33102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23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F45F8-1336-48D1-ABFD-447A2770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26B37C-286D-478D-810C-D7F807B4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F00AFC-C326-4868-BAA0-79E8D00F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32FF5B-9FCC-4F7D-BCFE-14753DDE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74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714FBE-0151-42C8-9099-6C4CA294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2E1F54-6045-4A48-9DC3-0574F27C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0DF4DA-6138-47B1-9AF2-1AA2CBE1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241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73E7A-96EC-44F3-8EDD-61F61D2E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D5127-2C14-443F-93A7-18E1055AD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E7B186-2BEC-41C0-AB5C-C54316178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C90D5B-D466-4C62-A45B-13F28B77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21CB69-3BAF-4E72-85FA-485B7283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E5BF51-7F4C-4B5B-ACCD-2C1AEBE6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204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F548B-748D-49BC-9DEF-2827DEB4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80BB6C-FA0C-4F9D-9F04-F35BFA5BC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F67E0-8D56-4FC2-8D58-BE1954FC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00C1F-91B1-4ADA-83C8-D82C570C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A15461-51E6-4A1D-A051-D4FC02C9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A7DFF0-D68E-4EA8-A06C-03EEA5C1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635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BB825A-F004-4418-BED7-50CBEF73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282485-E20B-4C48-B096-33FD838B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1D48F-5B12-455A-BCC3-8E6AD4E7B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2C13-FD0F-4AFF-AF72-64B3AE8E397D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CD2DD-AEBB-4711-9270-0BB237952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9BFDBA-9337-4592-B276-1804EB318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824C-D221-4BEF-BE94-47CE1640A39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90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5938A-C82E-40FE-BB94-26ADD2468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sz="2800" b="1" dirty="0"/>
              <a:t>EJERCICIO DE VARIABLE CUANTITATIVA CONTINUA</a:t>
            </a:r>
            <a:br>
              <a:rPr lang="es-CL" sz="2800" b="1" dirty="0"/>
            </a:br>
            <a:r>
              <a:rPr lang="es-CL" sz="2800" b="1" dirty="0"/>
              <a:t>Se tiene la siguiente muestra representativa de una población:</a:t>
            </a:r>
            <a:br>
              <a:rPr lang="es-CL" sz="2800" b="1" dirty="0"/>
            </a:br>
            <a:r>
              <a:rPr lang="es-CL" sz="2800" b="1" dirty="0"/>
              <a:t>peso de los computadores en kg:</a:t>
            </a:r>
            <a:br>
              <a:rPr lang="es-CL" sz="2800" b="1" dirty="0"/>
            </a:br>
            <a:r>
              <a:rPr lang="es-CL" sz="2800" b="1" dirty="0"/>
              <a:t>1,2     1,2     1,3     1,7     1,8    2,1     2,3     1,5     1,6     2,2     2,4  </a:t>
            </a:r>
            <a:br>
              <a:rPr lang="es-CL" sz="2800" b="1" dirty="0"/>
            </a:br>
            <a:r>
              <a:rPr lang="es-CL" sz="2800" b="1" dirty="0"/>
              <a:t>2,6     2,1    2,4     2,3     1,9     1,8    1,2     1,3     1,7     1,5     2,0</a:t>
            </a:r>
            <a:br>
              <a:rPr lang="es-CL" sz="2800" b="1" dirty="0"/>
            </a:br>
            <a:r>
              <a:rPr lang="es-CL" sz="2800" b="1" dirty="0"/>
              <a:t>2,3     2,1    2,4     2,5     2,6     2,1    1,3     1,5     1,2     1,8     1,3</a:t>
            </a:r>
            <a:br>
              <a:rPr lang="es-CL" sz="2800" b="1" dirty="0"/>
            </a:br>
            <a:br>
              <a:rPr lang="es-CL" sz="2800" b="1" dirty="0"/>
            </a:br>
            <a:endParaRPr lang="es-CL" sz="2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2D424F-1C0C-4A38-9E95-CA25F9482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1855"/>
            <a:ext cx="9144000" cy="219594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dirty="0"/>
              <a:t>Determinar:</a:t>
            </a:r>
          </a:p>
          <a:p>
            <a:pPr marL="342900" indent="-342900" algn="just">
              <a:buFontTx/>
              <a:buChar char="-"/>
            </a:pPr>
            <a:r>
              <a:rPr lang="es-CL" dirty="0"/>
              <a:t>Variable en estudio y su clasificación: Sea X variable en estudio que representa el peso </a:t>
            </a:r>
          </a:p>
          <a:p>
            <a:pPr marL="342900" indent="-342900" algn="just">
              <a:buFontTx/>
              <a:buChar char="-"/>
            </a:pPr>
            <a:r>
              <a:rPr lang="es-CL" dirty="0"/>
              <a:t>Unidad o elemento de observación: computadores</a:t>
            </a:r>
          </a:p>
          <a:p>
            <a:pPr marL="342900" indent="-342900" algn="just">
              <a:buFontTx/>
              <a:buChar char="-"/>
            </a:pPr>
            <a:r>
              <a:rPr lang="es-CL" dirty="0"/>
              <a:t>Población o muestra: muestra</a:t>
            </a:r>
          </a:p>
          <a:p>
            <a:pPr marL="342900" indent="-342900" algn="just">
              <a:buFontTx/>
              <a:buChar char="-"/>
            </a:pPr>
            <a:r>
              <a:rPr lang="es-CL" dirty="0"/>
              <a:t>Tamaño de la muestra: n=33</a:t>
            </a:r>
          </a:p>
          <a:p>
            <a:pPr marL="342900" indent="-342900" algn="just"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7564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7C8AD-918B-4D82-9349-3E4F9778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¿HOMOGENEIDAD?</a:t>
            </a:r>
            <a:endParaRPr lang="es-CL" sz="2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66EDB-9451-4CD4-9448-9FD74A08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Obtendremos aquí los estadísticos o estadígrafos de dispersión:</a:t>
            </a:r>
          </a:p>
          <a:p>
            <a:pPr marL="0" indent="0">
              <a:buNone/>
            </a:pPr>
            <a:r>
              <a:rPr lang="es-ES" dirty="0"/>
              <a:t>Varianza =S2 =( ∑ ( mi – media)2(fi)) / n-1</a:t>
            </a:r>
          </a:p>
          <a:p>
            <a:pPr marL="0" indent="0">
              <a:buNone/>
            </a:pPr>
            <a:r>
              <a:rPr lang="es-ES" dirty="0"/>
              <a:t>                = 5,693/ 32  =  0,178</a:t>
            </a:r>
          </a:p>
          <a:p>
            <a:pPr marL="0" indent="0">
              <a:buNone/>
            </a:pPr>
            <a:r>
              <a:rPr lang="es-ES" dirty="0"/>
              <a:t>Desviación estándar o desviación típica = raíz cuadrada de la varianza = </a:t>
            </a:r>
          </a:p>
          <a:p>
            <a:pPr marL="0" indent="0">
              <a:buNone/>
            </a:pPr>
            <a:r>
              <a:rPr lang="es-ES" dirty="0"/>
              <a:t>                  S = 0,422</a:t>
            </a:r>
          </a:p>
          <a:p>
            <a:pPr marL="0" indent="0">
              <a:buNone/>
            </a:pPr>
            <a:r>
              <a:rPr lang="es-ES" dirty="0"/>
              <a:t>Coeficiente de variación porcentual o coeficiente de variabilidad porcentual = CV%  =  (S / media) 100   = 0,422 / 1,859 *100 =</a:t>
            </a:r>
          </a:p>
          <a:p>
            <a:pPr marL="0" indent="0">
              <a:buNone/>
            </a:pPr>
            <a:r>
              <a:rPr lang="es-ES" dirty="0"/>
              <a:t>                                  = 22,7 % </a:t>
            </a:r>
          </a:p>
          <a:p>
            <a:pPr marL="0" indent="0">
              <a:buNone/>
            </a:pPr>
            <a:r>
              <a:rPr lang="es-ES" dirty="0"/>
              <a:t>Los datos muestrales son muy homogéneos.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1469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96C9F-493D-4809-9A68-B6A35F49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b="1" dirty="0"/>
              <a:t>Estadísticos de posición</a:t>
            </a:r>
            <a:r>
              <a:rPr lang="es-ES" sz="2800" dirty="0"/>
              <a:t>:</a:t>
            </a:r>
            <a:br>
              <a:rPr lang="es-ES" sz="2800" dirty="0"/>
            </a:br>
            <a:r>
              <a:rPr lang="es-ES" sz="2800" dirty="0"/>
              <a:t>mediana  = 1,867</a:t>
            </a:r>
            <a:br>
              <a:rPr lang="es-ES" sz="2800" dirty="0"/>
            </a:br>
            <a:r>
              <a:rPr lang="es-ES" sz="2800" dirty="0"/>
              <a:t>cuartiles</a:t>
            </a:r>
            <a:br>
              <a:rPr lang="es-ES" sz="2800" dirty="0"/>
            </a:br>
            <a:r>
              <a:rPr lang="es-ES" sz="2800" dirty="0"/>
              <a:t>percentiles</a:t>
            </a:r>
            <a:endParaRPr lang="es-CL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8A6A7-A7F7-4029-A8CF-1B733446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Cuartiles.-</a:t>
            </a:r>
          </a:p>
          <a:p>
            <a:r>
              <a:rPr lang="es-ES" dirty="0"/>
              <a:t>Q1 =</a:t>
            </a:r>
          </a:p>
          <a:p>
            <a:r>
              <a:rPr lang="es-ES" dirty="0"/>
              <a:t>Q2= mediana = 1,867</a:t>
            </a:r>
          </a:p>
          <a:p>
            <a:r>
              <a:rPr lang="es-ES" dirty="0"/>
              <a:t>Q3 = </a:t>
            </a:r>
          </a:p>
          <a:p>
            <a:r>
              <a:rPr lang="es-ES" dirty="0" err="1"/>
              <a:t>Calulando</a:t>
            </a:r>
            <a:r>
              <a:rPr lang="es-ES" dirty="0"/>
              <a:t> cuartiles:</a:t>
            </a:r>
          </a:p>
          <a:p>
            <a:endParaRPr lang="es-ES" dirty="0"/>
          </a:p>
          <a:p>
            <a:r>
              <a:rPr lang="es-ES" dirty="0"/>
              <a:t>n/4 = 33 /4 = 8,25 datos habrá en cada grupo (cuartiles son 4 grupos en los que se divide la muestra ordenada, en este caso en la tabla de </a:t>
            </a:r>
            <a:r>
              <a:rPr lang="es-ES" dirty="0" err="1"/>
              <a:t>frec</a:t>
            </a:r>
            <a:r>
              <a:rPr lang="es-ES" dirty="0"/>
              <a:t> respectiva)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7007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68EE6-637C-4A21-9818-104B84E2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9C66D-4C97-4A06-BACD-A48274CB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n/4=33/4 = 8,25 datos.</a:t>
            </a:r>
          </a:p>
          <a:p>
            <a:r>
              <a:rPr lang="es-ES" dirty="0"/>
              <a:t>Aplicaremos la formula de la mediana generalizando a cuartiles:</a:t>
            </a:r>
          </a:p>
          <a:p>
            <a:r>
              <a:rPr lang="es-ES" dirty="0"/>
              <a:t>Q1 =Li donde esta la primera cuarta parte de los datos +( (n/4  -Fren ac </a:t>
            </a:r>
            <a:r>
              <a:rPr lang="es-ES" dirty="0" err="1"/>
              <a:t>ant</a:t>
            </a:r>
            <a:r>
              <a:rPr lang="es-ES" dirty="0"/>
              <a:t>) / </a:t>
            </a:r>
            <a:r>
              <a:rPr lang="es-ES" dirty="0" err="1"/>
              <a:t>frec</a:t>
            </a:r>
            <a:r>
              <a:rPr lang="es-ES" dirty="0"/>
              <a:t> </a:t>
            </a:r>
            <a:r>
              <a:rPr lang="es-ES" dirty="0" err="1"/>
              <a:t>abs</a:t>
            </a:r>
            <a:r>
              <a:rPr lang="es-ES" dirty="0"/>
              <a:t> del intervalo Li ) amplitud del intervalo Li</a:t>
            </a:r>
          </a:p>
          <a:p>
            <a:r>
              <a:rPr lang="es-ES" dirty="0"/>
              <a:t>Q1 = 1,545 +( (8,25 – 8)/4) 0,23 = </a:t>
            </a:r>
          </a:p>
          <a:p>
            <a:r>
              <a:rPr lang="es-ES" dirty="0"/>
              <a:t>      =  1,545  + 0,014   =  1,559</a:t>
            </a:r>
          </a:p>
          <a:p>
            <a:endParaRPr lang="es-ES" dirty="0"/>
          </a:p>
          <a:p>
            <a:r>
              <a:rPr lang="es-ES" dirty="0"/>
              <a:t>Q2= mediana = 1,867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463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0B6D1-A069-473D-8287-1A43DD7F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7EC94-7B4F-4F60-B549-CFF75941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Q3   ya avanzamos ¾ partes de los datos, es decir :  3(n/ 4) = 3( 8,25) = </a:t>
            </a:r>
          </a:p>
          <a:p>
            <a:r>
              <a:rPr lang="es-ES" dirty="0"/>
              <a:t>              24,75 que vemos donde esta contenido en la columna de</a:t>
            </a:r>
          </a:p>
          <a:p>
            <a:r>
              <a:rPr lang="es-ES" dirty="0"/>
              <a:t>               </a:t>
            </a:r>
            <a:r>
              <a:rPr lang="es-ES" dirty="0" err="1"/>
              <a:t>freuencias</a:t>
            </a:r>
            <a:r>
              <a:rPr lang="es-ES" dirty="0"/>
              <a:t> absolutas acumuladas, esta en el 5 intervalo, luego</a:t>
            </a:r>
          </a:p>
          <a:p>
            <a:r>
              <a:rPr lang="es-ES" dirty="0"/>
              <a:t>                nuestro Q3 será:</a:t>
            </a:r>
          </a:p>
          <a:p>
            <a:endParaRPr lang="es-ES" dirty="0"/>
          </a:p>
          <a:p>
            <a:r>
              <a:rPr lang="es-ES" dirty="0"/>
              <a:t>Q3 = 2,235 +  ((3(n/4) – </a:t>
            </a:r>
            <a:r>
              <a:rPr lang="es-ES" dirty="0" err="1"/>
              <a:t>frec</a:t>
            </a:r>
            <a:r>
              <a:rPr lang="es-ES" dirty="0"/>
              <a:t> ac anterior)/</a:t>
            </a:r>
            <a:r>
              <a:rPr lang="es-ES" dirty="0" err="1"/>
              <a:t>frec</a:t>
            </a:r>
            <a:r>
              <a:rPr lang="es-ES" dirty="0"/>
              <a:t> </a:t>
            </a:r>
            <a:r>
              <a:rPr lang="es-ES" dirty="0" err="1"/>
              <a:t>interv</a:t>
            </a:r>
            <a:r>
              <a:rPr lang="es-ES" dirty="0"/>
              <a:t>  Li) amplitud=</a:t>
            </a:r>
          </a:p>
          <a:p>
            <a:r>
              <a:rPr lang="es-ES" dirty="0"/>
              <a:t>      = 2,235  + ((3(8,25) – 23)/4) 0,23 = 2,235 + ((24,75 -23)/4)0,23=</a:t>
            </a:r>
          </a:p>
          <a:p>
            <a:r>
              <a:rPr lang="es-ES" dirty="0"/>
              <a:t>      = 2,235 + 0,1006 = 2,3356</a:t>
            </a:r>
          </a:p>
          <a:p>
            <a:endParaRPr lang="es-E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048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6DEF5-DD30-451C-A436-CAB41434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b="1" dirty="0"/>
              <a:t>PERCENTILES</a:t>
            </a:r>
            <a:br>
              <a:rPr lang="es-ES" sz="2400" b="1" dirty="0"/>
            </a:br>
            <a:endParaRPr lang="es-CL" sz="2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92771-0F41-4A1F-96A3-ED53BED1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DIVIDIREMOS LA MUESTRA EN 100 PARTES IGUALES:</a:t>
            </a:r>
          </a:p>
          <a:p>
            <a:r>
              <a:rPr lang="es-ES" dirty="0"/>
              <a:t>n/100  = 33/100 = 0,33 datos en cada grupo</a:t>
            </a:r>
          </a:p>
          <a:p>
            <a:endParaRPr lang="es-ES" dirty="0"/>
          </a:p>
          <a:p>
            <a:r>
              <a:rPr lang="es-ES" dirty="0"/>
              <a:t>Obtendremos los percentiles usando la formula de la mediana adaptada al respectivo percentil:</a:t>
            </a:r>
          </a:p>
          <a:p>
            <a:r>
              <a:rPr lang="es-ES" dirty="0"/>
              <a:t>Calcularemos el percentil 79   P79:</a:t>
            </a:r>
          </a:p>
          <a:p>
            <a:r>
              <a:rPr lang="es-ES" dirty="0"/>
              <a:t>P79 = Li del intervalo donde esta la 79 </a:t>
            </a:r>
            <a:r>
              <a:rPr lang="es-ES" dirty="0" err="1"/>
              <a:t>ava</a:t>
            </a:r>
            <a:r>
              <a:rPr lang="es-ES" dirty="0"/>
              <a:t> parte + (( 79(n/100) – </a:t>
            </a:r>
            <a:r>
              <a:rPr lang="es-ES" dirty="0" err="1"/>
              <a:t>Frec</a:t>
            </a:r>
            <a:r>
              <a:rPr lang="es-ES" dirty="0"/>
              <a:t> ac </a:t>
            </a:r>
            <a:r>
              <a:rPr lang="es-ES" dirty="0" err="1"/>
              <a:t>ant</a:t>
            </a:r>
            <a:r>
              <a:rPr lang="es-ES" dirty="0"/>
              <a:t>) / </a:t>
            </a:r>
            <a:r>
              <a:rPr lang="es-ES" dirty="0" err="1"/>
              <a:t>frec</a:t>
            </a:r>
            <a:r>
              <a:rPr lang="es-ES" dirty="0"/>
              <a:t> ab respectiva Li ) amplitud respectiva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416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F39BF-C82D-47C3-9A50-9992EE9E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C8B73-A7C2-46E8-BEC7-382D1B83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Busquemos el dato de frecuencia acu respectivo , es decir 0,33 por 79 = 26,07, en la tabla de frecuencias en la columna de </a:t>
            </a:r>
            <a:r>
              <a:rPr lang="es-ES" dirty="0" err="1"/>
              <a:t>frec</a:t>
            </a:r>
            <a:r>
              <a:rPr lang="es-ES" dirty="0"/>
              <a:t> </a:t>
            </a:r>
            <a:r>
              <a:rPr lang="es-ES" dirty="0" err="1"/>
              <a:t>abs</a:t>
            </a:r>
            <a:r>
              <a:rPr lang="es-ES" dirty="0"/>
              <a:t> acumuladas:</a:t>
            </a:r>
          </a:p>
          <a:p>
            <a:pPr marL="0" indent="0">
              <a:buNone/>
            </a:pPr>
            <a:r>
              <a:rPr lang="es-CL" dirty="0"/>
              <a:t>Este valor se encuentra en el 5 </a:t>
            </a:r>
            <a:r>
              <a:rPr lang="es-CL" dirty="0" err="1"/>
              <a:t>to</a:t>
            </a:r>
            <a:r>
              <a:rPr lang="es-CL" dirty="0"/>
              <a:t> intervalo, luego:</a:t>
            </a:r>
          </a:p>
          <a:p>
            <a:pPr marL="0" indent="0">
              <a:buNone/>
            </a:pPr>
            <a:r>
              <a:rPr lang="es-CL" dirty="0"/>
              <a:t>P79 = 2,235 + (( 26,07 – 23 ) / 4)0,23 = </a:t>
            </a:r>
          </a:p>
          <a:p>
            <a:pPr marL="0" indent="0">
              <a:buNone/>
            </a:pPr>
            <a:r>
              <a:rPr lang="es-CL" dirty="0"/>
              <a:t>           2,235  + 0,177  = 2,412</a:t>
            </a:r>
          </a:p>
        </p:txBody>
      </p:sp>
    </p:spTree>
    <p:extLst>
      <p:ext uri="{BB962C8B-B14F-4D97-AF65-F5344CB8AC3E}">
        <p14:creationId xmlns:p14="http://schemas.microsoft.com/office/powerpoint/2010/main" val="358321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0C200-6CB3-44B5-8641-E1225CE6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800" b="1" dirty="0"/>
              <a:t>GRÁFICOS ADECUADOS</a:t>
            </a:r>
            <a:br>
              <a:rPr lang="es-ES" sz="2800" dirty="0"/>
            </a:br>
            <a:r>
              <a:rPr lang="es-ES" sz="2800" dirty="0"/>
              <a:t>- HISTOGRAMA</a:t>
            </a:r>
            <a:br>
              <a:rPr lang="es-ES" sz="2800" dirty="0"/>
            </a:br>
            <a:r>
              <a:rPr lang="es-ES" sz="2800" dirty="0"/>
              <a:t>- POLIGONO DE FRECUANCIAS</a:t>
            </a:r>
            <a:br>
              <a:rPr lang="es-ES" sz="2800" dirty="0"/>
            </a:br>
            <a:r>
              <a:rPr lang="es-ES" sz="2800" dirty="0"/>
              <a:t>- CIRCULAR</a:t>
            </a:r>
            <a:endParaRPr lang="es-CL" sz="28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13300-FE79-48D4-96CC-1641127F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78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D9D02-2623-4F5B-B5E2-1E6E0287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4" y="748145"/>
            <a:ext cx="10453255" cy="5428818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-ordenar los datos en la correspondiente tabla de frecuencias</a:t>
            </a:r>
          </a:p>
          <a:p>
            <a:pPr>
              <a:buFontTx/>
              <a:buChar char="-"/>
            </a:pPr>
            <a:r>
              <a:rPr lang="es-CL" dirty="0"/>
              <a:t>Todas las frecuencias</a:t>
            </a:r>
          </a:p>
          <a:p>
            <a:pPr>
              <a:buFontTx/>
              <a:buChar char="-"/>
            </a:pPr>
            <a:endParaRPr lang="es-CL" dirty="0"/>
          </a:p>
          <a:p>
            <a:pPr>
              <a:buFontTx/>
              <a:buChar char="-"/>
            </a:pPr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BEF9966-81CB-47FB-A03A-1ECC0193F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18142"/>
              </p:ext>
            </p:extLst>
          </p:nvPr>
        </p:nvGraphicFramePr>
        <p:xfrm>
          <a:off x="1177637" y="1777848"/>
          <a:ext cx="9010071" cy="377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53">
                  <a:extLst>
                    <a:ext uri="{9D8B030D-6E8A-4147-A177-3AD203B41FA5}">
                      <a16:colId xmlns:a16="http://schemas.microsoft.com/office/drawing/2014/main" val="482732589"/>
                    </a:ext>
                  </a:extLst>
                </a:gridCol>
                <a:gridCol w="1287153">
                  <a:extLst>
                    <a:ext uri="{9D8B030D-6E8A-4147-A177-3AD203B41FA5}">
                      <a16:colId xmlns:a16="http://schemas.microsoft.com/office/drawing/2014/main" val="214439499"/>
                    </a:ext>
                  </a:extLst>
                </a:gridCol>
                <a:gridCol w="1287153">
                  <a:extLst>
                    <a:ext uri="{9D8B030D-6E8A-4147-A177-3AD203B41FA5}">
                      <a16:colId xmlns:a16="http://schemas.microsoft.com/office/drawing/2014/main" val="1303944059"/>
                    </a:ext>
                  </a:extLst>
                </a:gridCol>
                <a:gridCol w="1287153">
                  <a:extLst>
                    <a:ext uri="{9D8B030D-6E8A-4147-A177-3AD203B41FA5}">
                      <a16:colId xmlns:a16="http://schemas.microsoft.com/office/drawing/2014/main" val="2534227873"/>
                    </a:ext>
                  </a:extLst>
                </a:gridCol>
                <a:gridCol w="1287153">
                  <a:extLst>
                    <a:ext uri="{9D8B030D-6E8A-4147-A177-3AD203B41FA5}">
                      <a16:colId xmlns:a16="http://schemas.microsoft.com/office/drawing/2014/main" val="1142581262"/>
                    </a:ext>
                  </a:extLst>
                </a:gridCol>
                <a:gridCol w="1287153">
                  <a:extLst>
                    <a:ext uri="{9D8B030D-6E8A-4147-A177-3AD203B41FA5}">
                      <a16:colId xmlns:a16="http://schemas.microsoft.com/office/drawing/2014/main" val="292761990"/>
                    </a:ext>
                  </a:extLst>
                </a:gridCol>
                <a:gridCol w="1287153">
                  <a:extLst>
                    <a:ext uri="{9D8B030D-6E8A-4147-A177-3AD203B41FA5}">
                      <a16:colId xmlns:a16="http://schemas.microsoft.com/office/drawing/2014/main" val="1021866946"/>
                    </a:ext>
                  </a:extLst>
                </a:gridCol>
              </a:tblGrid>
              <a:tr h="1214734">
                <a:tc>
                  <a:txBody>
                    <a:bodyPr/>
                    <a:lstStyle/>
                    <a:p>
                      <a:r>
                        <a:rPr lang="es-CL" dirty="0"/>
                        <a:t>K = </a:t>
                      </a:r>
                      <a:r>
                        <a:rPr lang="es-CL" dirty="0" err="1"/>
                        <a:t>n°</a:t>
                      </a:r>
                      <a:r>
                        <a:rPr lang="es-CL" dirty="0"/>
                        <a:t> de intervalos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Limites</a:t>
                      </a:r>
                    </a:p>
                    <a:p>
                      <a:r>
                        <a:rPr lang="es-CL" dirty="0"/>
                        <a:t>Li            </a:t>
                      </a:r>
                      <a:r>
                        <a:rPr lang="es-CL" dirty="0" err="1"/>
                        <a:t>Ls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mi = marca de 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fi= frecuencia absoluta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Frec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abs</a:t>
                      </a:r>
                      <a:r>
                        <a:rPr lang="es-CL" dirty="0"/>
                        <a:t>. acumulada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frec</a:t>
                      </a:r>
                      <a:r>
                        <a:rPr lang="es-CL" dirty="0"/>
                        <a:t> relativa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err="1"/>
                        <a:t>Frec</a:t>
                      </a:r>
                      <a:r>
                        <a:rPr lang="es-CL" dirty="0"/>
                        <a:t>. </a:t>
                      </a:r>
                      <a:r>
                        <a:rPr lang="es-CL" dirty="0" err="1"/>
                        <a:t>Abs</a:t>
                      </a:r>
                      <a:r>
                        <a:rPr lang="es-CL" dirty="0"/>
                        <a:t>. Rel. % Acumulada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4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1,2  - 1,43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684851"/>
                  </a:ext>
                </a:extLst>
              </a:tr>
              <a:tr h="127462"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1,43 -1,66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1,545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08974"/>
                  </a:ext>
                </a:extLst>
              </a:tr>
              <a:tr h="229985"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1,66 -1,89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1,775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48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1,89 -2,12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2,005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1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2,12 – 2,35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2,235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85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2,35 – 2,58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2,465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3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95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3E90B-1F16-4A6B-BDF1-4CFF8CC4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Continuación de tabla de frecuencias:</a:t>
            </a:r>
            <a:br>
              <a:rPr lang="es-ES" sz="1800" dirty="0"/>
            </a:br>
            <a:endParaRPr lang="es-CL" sz="1800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F62BBA2-6F76-47C2-B0DB-F5AC1F652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153006"/>
              </p:ext>
            </p:extLst>
          </p:nvPr>
        </p:nvGraphicFramePr>
        <p:xfrm>
          <a:off x="1089992" y="1245705"/>
          <a:ext cx="7338394" cy="569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342">
                  <a:extLst>
                    <a:ext uri="{9D8B030D-6E8A-4147-A177-3AD203B41FA5}">
                      <a16:colId xmlns:a16="http://schemas.microsoft.com/office/drawing/2014/main" val="3452915196"/>
                    </a:ext>
                  </a:extLst>
                </a:gridCol>
                <a:gridCol w="1048342">
                  <a:extLst>
                    <a:ext uri="{9D8B030D-6E8A-4147-A177-3AD203B41FA5}">
                      <a16:colId xmlns:a16="http://schemas.microsoft.com/office/drawing/2014/main" val="583613953"/>
                    </a:ext>
                  </a:extLst>
                </a:gridCol>
                <a:gridCol w="1048342">
                  <a:extLst>
                    <a:ext uri="{9D8B030D-6E8A-4147-A177-3AD203B41FA5}">
                      <a16:colId xmlns:a16="http://schemas.microsoft.com/office/drawing/2014/main" val="2725287313"/>
                    </a:ext>
                  </a:extLst>
                </a:gridCol>
                <a:gridCol w="1048342">
                  <a:extLst>
                    <a:ext uri="{9D8B030D-6E8A-4147-A177-3AD203B41FA5}">
                      <a16:colId xmlns:a16="http://schemas.microsoft.com/office/drawing/2014/main" val="3368688427"/>
                    </a:ext>
                  </a:extLst>
                </a:gridCol>
                <a:gridCol w="1048342">
                  <a:extLst>
                    <a:ext uri="{9D8B030D-6E8A-4147-A177-3AD203B41FA5}">
                      <a16:colId xmlns:a16="http://schemas.microsoft.com/office/drawing/2014/main" val="618763198"/>
                    </a:ext>
                  </a:extLst>
                </a:gridCol>
                <a:gridCol w="1048342">
                  <a:extLst>
                    <a:ext uri="{9D8B030D-6E8A-4147-A177-3AD203B41FA5}">
                      <a16:colId xmlns:a16="http://schemas.microsoft.com/office/drawing/2014/main" val="3108864965"/>
                    </a:ext>
                  </a:extLst>
                </a:gridCol>
                <a:gridCol w="1048342">
                  <a:extLst>
                    <a:ext uri="{9D8B030D-6E8A-4147-A177-3AD203B41FA5}">
                      <a16:colId xmlns:a16="http://schemas.microsoft.com/office/drawing/2014/main" val="630427698"/>
                    </a:ext>
                  </a:extLst>
                </a:gridCol>
              </a:tblGrid>
              <a:tr h="372100">
                <a:tc>
                  <a:txBody>
                    <a:bodyPr/>
                    <a:lstStyle/>
                    <a:p>
                      <a:r>
                        <a:rPr lang="es-ES" dirty="0"/>
                        <a:t>k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 = marca de clase=</a:t>
                      </a:r>
                    </a:p>
                    <a:p>
                      <a:r>
                        <a:rPr lang="es-ES" dirty="0"/>
                        <a:t> (</a:t>
                      </a:r>
                      <a:r>
                        <a:rPr lang="es-ES" b="0" dirty="0"/>
                        <a:t> </a:t>
                      </a:r>
                      <a:r>
                        <a:rPr lang="es-ES" dirty="0" err="1"/>
                        <a:t>li+ls</a:t>
                      </a:r>
                      <a:r>
                        <a:rPr lang="es-ES" dirty="0"/>
                        <a:t>)/2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frec</a:t>
                      </a:r>
                      <a:r>
                        <a:rPr lang="es-ES" dirty="0"/>
                        <a:t> absoluta</a:t>
                      </a:r>
                    </a:p>
                    <a:p>
                      <a:r>
                        <a:rPr lang="es-ES" dirty="0"/>
                        <a:t>fi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Frec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abs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acumuld</a:t>
                      </a:r>
                      <a:r>
                        <a:rPr lang="es-CL" dirty="0"/>
                        <a:t>Fi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 *fi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(mi – media)2 fi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51690"/>
                  </a:ext>
                </a:extLst>
              </a:tr>
              <a:tr h="37210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1,315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1,315*8=10,52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(1,315 -1,859)2* (8)= 2,367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40941"/>
                  </a:ext>
                </a:extLst>
              </a:tr>
              <a:tr h="37210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1,545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1,545*4=6,18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(1,545-1,859)2*4= 0,394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99997"/>
                  </a:ext>
                </a:extLst>
              </a:tr>
              <a:tr h="37210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1,775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8,875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0,035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468371"/>
                  </a:ext>
                </a:extLst>
              </a:tr>
              <a:tr h="372100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2,005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12,03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0,128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00584"/>
                  </a:ext>
                </a:extLst>
              </a:tr>
              <a:tr h="372100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2,235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8,94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0,566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06462"/>
                  </a:ext>
                </a:extLst>
              </a:tr>
              <a:tr h="372100"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2,465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14,79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2,203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87449"/>
                  </a:ext>
                </a:extLst>
              </a:tr>
              <a:tr h="37210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∑fi=n=33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∑ =61,335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∑ = 5,693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1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56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DC1F8-9EFA-48EE-A50A-A7EB7360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Sobre los  Intervalos: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E3D4E-43F0-4AC8-8BD2-D9B96D67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Uso de paréntesis : estos se utilizan de acuerdo al criterio de trabajo del investigador: Cerrado en los limites inferiores  o en los limites superiores.</a:t>
            </a:r>
          </a:p>
          <a:p>
            <a:endParaRPr lang="es-CL" dirty="0"/>
          </a:p>
          <a:p>
            <a:r>
              <a:rPr lang="es-CL" dirty="0"/>
              <a:t>En caso de tablas dadas , la amplitud debiera calcularse para cada intervalo como: limite superior menos limite inferior</a:t>
            </a:r>
          </a:p>
        </p:txBody>
      </p:sp>
    </p:spTree>
    <p:extLst>
      <p:ext uri="{BB962C8B-B14F-4D97-AF65-F5344CB8AC3E}">
        <p14:creationId xmlns:p14="http://schemas.microsoft.com/office/powerpoint/2010/main" val="199565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559B4-96CE-41FB-9B34-E3363E76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1745A-8F26-4B29-95E6-F7232560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K= </a:t>
            </a:r>
            <a:r>
              <a:rPr lang="es-CL" dirty="0" err="1"/>
              <a:t>n°</a:t>
            </a:r>
            <a:r>
              <a:rPr lang="es-CL" dirty="0"/>
              <a:t> de intervalos= 1+3,3log n =1+3,3 log 33 = 6,01 </a:t>
            </a:r>
          </a:p>
          <a:p>
            <a:pPr marL="0" indent="0">
              <a:buNone/>
            </a:pPr>
            <a:r>
              <a:rPr lang="es-CL" dirty="0" err="1"/>
              <a:t>ó</a:t>
            </a:r>
            <a:r>
              <a:rPr lang="es-CL" dirty="0"/>
              <a:t>  k= √33= 5,74</a:t>
            </a:r>
          </a:p>
          <a:p>
            <a:pPr marL="0" indent="0">
              <a:buNone/>
            </a:pPr>
            <a:r>
              <a:rPr lang="es-CL" dirty="0"/>
              <a:t>Como es </a:t>
            </a:r>
            <a:r>
              <a:rPr lang="es-CL" dirty="0" err="1"/>
              <a:t>n°</a:t>
            </a:r>
            <a:r>
              <a:rPr lang="es-CL" dirty="0"/>
              <a:t> de intervalos </a:t>
            </a:r>
            <a:r>
              <a:rPr lang="es-CL" dirty="0" err="1"/>
              <a:t>apróx</a:t>
            </a:r>
            <a:r>
              <a:rPr lang="es-CL" dirty="0"/>
              <a:t> a 6</a:t>
            </a:r>
          </a:p>
          <a:p>
            <a:pPr marL="0" indent="0">
              <a:buNone/>
            </a:pPr>
            <a:r>
              <a:rPr lang="es-CL" dirty="0"/>
              <a:t>Limites:  Li= limite inferior</a:t>
            </a:r>
          </a:p>
          <a:p>
            <a:pPr marL="0" indent="0">
              <a:buNone/>
            </a:pPr>
            <a:r>
              <a:rPr lang="es-CL" dirty="0"/>
              <a:t>                </a:t>
            </a:r>
            <a:r>
              <a:rPr lang="es-CL" dirty="0" err="1"/>
              <a:t>Ls</a:t>
            </a:r>
            <a:r>
              <a:rPr lang="es-CL" dirty="0"/>
              <a:t> = limite superior</a:t>
            </a:r>
          </a:p>
          <a:p>
            <a:pPr marL="0" indent="0">
              <a:buNone/>
            </a:pPr>
            <a:r>
              <a:rPr lang="es-CL" dirty="0"/>
              <a:t>Limite inferior de primer intervalo= menor valor muestral =1,2</a:t>
            </a:r>
          </a:p>
          <a:p>
            <a:pPr marL="0" indent="0">
              <a:buNone/>
            </a:pPr>
            <a:r>
              <a:rPr lang="es-CL" dirty="0"/>
              <a:t>Limite inferior de segundo intervalo= limite inferior primer intervalo + amplitud</a:t>
            </a:r>
          </a:p>
          <a:p>
            <a:pPr marL="0" indent="0">
              <a:buNone/>
            </a:pPr>
            <a:r>
              <a:rPr lang="es-CL" dirty="0"/>
              <a:t>Amplitud= recorrido/k = (dato mayor  - dato menor)/6 =  (2,6 – 1,2)/6=0,23</a:t>
            </a:r>
          </a:p>
        </p:txBody>
      </p:sp>
    </p:spTree>
    <p:extLst>
      <p:ext uri="{BB962C8B-B14F-4D97-AF65-F5344CB8AC3E}">
        <p14:creationId xmlns:p14="http://schemas.microsoft.com/office/powerpoint/2010/main" val="329694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C1A66-8B4F-46C7-9747-49CFD410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62895-27A0-483D-9F6B-8510C6ED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Limite inferior segundo intervalo = 1,2 + amplitud= 1,2 + 0,23= 1,43</a:t>
            </a:r>
          </a:p>
          <a:p>
            <a:endParaRPr lang="es-CL" dirty="0"/>
          </a:p>
          <a:p>
            <a:r>
              <a:rPr lang="es-CL" dirty="0"/>
              <a:t>Marca de clase = (limite inferior +limite superior)/2 = promedio de cada intervalo </a:t>
            </a:r>
          </a:p>
          <a:p>
            <a:r>
              <a:rPr lang="es-CL" dirty="0"/>
              <a:t> m1= (1,2 +1,43)/2 = 1,315</a:t>
            </a:r>
          </a:p>
          <a:p>
            <a:r>
              <a:rPr lang="es-CL" dirty="0"/>
              <a:t> m2= (1,43+1,66)/2= 1,545</a:t>
            </a:r>
          </a:p>
          <a:p>
            <a:r>
              <a:rPr lang="es-CL" dirty="0"/>
              <a:t>                                               m2 –m1= 1,545-1,315= 0,23 = amplitud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3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EEDAE-A6CE-4C1B-8088-4BBA5807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062AA-C5F1-494B-A880-F8B6A915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Frecuencia absoluta :  cuantos datos muestrales están contenidos en cada intervalo. Tenemos limites con dos y  tres decimales, nuestra  muestra esta con un decimal, por lo que no deberíamos tener inconveniente en ubicarlos en los intervalos.</a:t>
            </a:r>
          </a:p>
          <a:p>
            <a:r>
              <a:rPr lang="es-CL" dirty="0"/>
              <a:t>El dato mayor  es 2,6  lo incorporamos en el ultimo intervalo.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701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71776-AF56-4C4B-BF63-AF81D9C1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1600" b="1" dirty="0"/>
              <a:t> -Trabajo con frecuencias:</a:t>
            </a:r>
            <a:br>
              <a:rPr lang="es-ES" sz="1600" dirty="0"/>
            </a:br>
            <a:br>
              <a:rPr lang="es-ES" sz="1600" dirty="0"/>
            </a:br>
            <a:r>
              <a:rPr lang="es-ES" sz="1600" b="1" dirty="0"/>
              <a:t>a) ¿Qué porcentaje de computadores pesa entre 1,43  y 2,35 kg?     57,58 %</a:t>
            </a:r>
            <a:br>
              <a:rPr lang="es-ES" sz="1600" b="1" dirty="0"/>
            </a:br>
            <a:br>
              <a:rPr lang="es-ES" sz="1600" b="1" dirty="0"/>
            </a:br>
            <a:r>
              <a:rPr lang="es-ES" sz="1600" b="1" dirty="0"/>
              <a:t>b) ¿Qué porcentaje de computadores pesa en promedio 1,775 kg?    15%</a:t>
            </a:r>
            <a:br>
              <a:rPr lang="es-ES" sz="1600" b="1" dirty="0"/>
            </a:br>
            <a:br>
              <a:rPr lang="es-ES" sz="1600" b="1" dirty="0"/>
            </a:br>
            <a:r>
              <a:rPr lang="es-ES" sz="1600" b="1" dirty="0"/>
              <a:t>c) ¿Qué porcentaje de computadores pesan  2,12 kg  o más?  30,3 %</a:t>
            </a:r>
            <a:br>
              <a:rPr lang="es-ES" sz="1600" dirty="0"/>
            </a:br>
            <a:br>
              <a:rPr lang="es-ES" sz="1600" dirty="0"/>
            </a:br>
            <a:br>
              <a:rPr lang="es-ES" sz="1600" dirty="0"/>
            </a:br>
            <a:br>
              <a:rPr lang="es-ES" sz="1600" dirty="0"/>
            </a:br>
            <a:endParaRPr lang="es-CL" sz="1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93790-2A3E-4692-A19D-8C93BD91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sz="1600" b="1" dirty="0"/>
              <a:t>Estadísticos  de tendencia central</a:t>
            </a:r>
          </a:p>
          <a:p>
            <a:r>
              <a:rPr lang="es-CL" sz="1600" b="1" dirty="0"/>
              <a:t>  media = x con barrita sobre =  (∑  mi  fi ) / n    =  61,335 / 33  =  1,859</a:t>
            </a:r>
          </a:p>
          <a:p>
            <a:endParaRPr lang="es-CL" sz="1600" b="1" dirty="0"/>
          </a:p>
          <a:p>
            <a:r>
              <a:rPr lang="es-CL" sz="1600" b="1" dirty="0"/>
              <a:t>   moda  =   marca de clase del intervalo con mayor frecuencia absoluta  =  m1 = x = 1,315</a:t>
            </a:r>
          </a:p>
          <a:p>
            <a:endParaRPr lang="es-CL" sz="1600" b="1" dirty="0"/>
          </a:p>
          <a:p>
            <a:r>
              <a:rPr lang="es-CL" sz="1600" b="1" dirty="0"/>
              <a:t>  mediana = Li intervalo mitad muestra  + ( ( n/2  -  </a:t>
            </a:r>
            <a:r>
              <a:rPr lang="es-CL" sz="1600" b="1" dirty="0" err="1"/>
              <a:t>Frec</a:t>
            </a:r>
            <a:r>
              <a:rPr lang="es-CL" sz="1600" b="1" dirty="0"/>
              <a:t> Ac </a:t>
            </a:r>
            <a:r>
              <a:rPr lang="es-CL" sz="1600" b="1" dirty="0" err="1"/>
              <a:t>anterio</a:t>
            </a:r>
            <a:r>
              <a:rPr lang="es-CL" sz="1600" b="1" dirty="0"/>
              <a:t> a Li)  / </a:t>
            </a:r>
            <a:r>
              <a:rPr lang="es-CL" sz="1600" b="1" dirty="0" err="1"/>
              <a:t>frec</a:t>
            </a:r>
            <a:r>
              <a:rPr lang="es-CL" sz="1600" b="1" dirty="0"/>
              <a:t> </a:t>
            </a:r>
            <a:r>
              <a:rPr lang="es-CL" sz="1600" b="1" dirty="0" err="1"/>
              <a:t>abs</a:t>
            </a:r>
            <a:r>
              <a:rPr lang="es-CL" sz="1600" b="1" dirty="0"/>
              <a:t> intervalo mitad muestra)*amplitud </a:t>
            </a:r>
          </a:p>
          <a:p>
            <a:pPr marL="0" indent="0">
              <a:buNone/>
            </a:pPr>
            <a:endParaRPr lang="es-CL" sz="1600" b="1" dirty="0"/>
          </a:p>
          <a:p>
            <a:pPr marL="0" indent="0">
              <a:buNone/>
            </a:pPr>
            <a:r>
              <a:rPr lang="es-CL" sz="1600" b="1" dirty="0"/>
              <a:t>      análisis para obtener la mediana:</a:t>
            </a:r>
          </a:p>
          <a:p>
            <a:pPr marL="0" indent="0">
              <a:buNone/>
            </a:pPr>
            <a:r>
              <a:rPr lang="es-CL" sz="1600" b="1" dirty="0"/>
              <a:t>      mitad de la muestra = n/2  = 33/2  = 16,5     vamos con este valor a la tabla a ver frecuencia </a:t>
            </a:r>
            <a:r>
              <a:rPr lang="es-CL" sz="1600" b="1" dirty="0" err="1"/>
              <a:t>abs</a:t>
            </a:r>
            <a:r>
              <a:rPr lang="es-CL" sz="1600" b="1" dirty="0"/>
              <a:t> acumulada donde esta</a:t>
            </a:r>
          </a:p>
          <a:p>
            <a:pPr marL="0" indent="0">
              <a:buNone/>
            </a:pPr>
            <a:r>
              <a:rPr lang="es-CL" sz="1600" b="1" dirty="0"/>
              <a:t>      contenido este valor de n/2   : en el tercer intervalo esta la </a:t>
            </a:r>
            <a:r>
              <a:rPr lang="es-CL" sz="1600" b="1" dirty="0" err="1"/>
              <a:t>frec</a:t>
            </a:r>
            <a:r>
              <a:rPr lang="es-CL" sz="1600" b="1" dirty="0"/>
              <a:t> </a:t>
            </a:r>
            <a:r>
              <a:rPr lang="es-CL" sz="1600" b="1" dirty="0" err="1"/>
              <a:t>abs</a:t>
            </a:r>
            <a:r>
              <a:rPr lang="es-CL" sz="1600" b="1" dirty="0"/>
              <a:t> acumulada 17, que contiene al valor 16,5, luego en</a:t>
            </a:r>
          </a:p>
          <a:p>
            <a:pPr marL="0" indent="0">
              <a:buNone/>
            </a:pPr>
            <a:r>
              <a:rPr lang="es-CL" sz="1600" b="1" dirty="0"/>
              <a:t>     este intervalo encontraremos el valor de la mediana, aplicamos la formula:</a:t>
            </a:r>
          </a:p>
          <a:p>
            <a:pPr marL="0" indent="0">
              <a:buNone/>
            </a:pPr>
            <a:r>
              <a:rPr lang="es-CL" sz="1600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4719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8BD1F-40B7-4AA1-B24F-B4482C36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000" b="1" dirty="0"/>
              <a:t>Mediana   =  1,66  +( ( 16,5  -  12 )/  5) 0,23  =  1,66 + 0,207 = 1,867 </a:t>
            </a:r>
            <a:endParaRPr lang="es-CL" sz="2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D6EDE2-BB25-40BF-B41D-DE5D6556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¿SIMETRIA?:</a:t>
            </a:r>
          </a:p>
          <a:p>
            <a:r>
              <a:rPr lang="es-ES" dirty="0"/>
              <a:t>Media     = 1,859</a:t>
            </a:r>
          </a:p>
          <a:p>
            <a:r>
              <a:rPr lang="es-ES" dirty="0"/>
              <a:t>Mediana = 1,867</a:t>
            </a:r>
          </a:p>
          <a:p>
            <a:r>
              <a:rPr lang="es-ES" dirty="0"/>
              <a:t>Moda      =  1,315</a:t>
            </a:r>
          </a:p>
          <a:p>
            <a:r>
              <a:rPr lang="es-ES" dirty="0"/>
              <a:t>Los tres estadísticos o estadígrafos son diferentes luego nuestros datos muestrales presentan ASIMETRIA  o SESGO.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4117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1283</Words>
  <Application>Microsoft Office PowerPoint</Application>
  <PresentationFormat>Panorámica</PresentationFormat>
  <Paragraphs>191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EJERCICIO DE VARIABLE CUANTITATIVA CONTINUA Se tiene la siguiente muestra representativa de una población: peso de los computadores en kg: 1,2     1,2     1,3     1,7     1,8    2,1     2,3     1,5     1,6     2,2     2,4   2,6     2,1    2,4     2,3     1,9     1,8    1,2     1,3     1,7     1,5     2,0 2,3     2,1    2,4     2,5     2,6     2,1    1,3     1,5     1,2     1,8     1,3  </vt:lpstr>
      <vt:lpstr>Presentación de PowerPoint</vt:lpstr>
      <vt:lpstr>Continuación de tabla de frecuencias: </vt:lpstr>
      <vt:lpstr>Sobre los  Intervalos:</vt:lpstr>
      <vt:lpstr>Presentación de PowerPoint</vt:lpstr>
      <vt:lpstr>Presentación de PowerPoint</vt:lpstr>
      <vt:lpstr>Presentación de PowerPoint</vt:lpstr>
      <vt:lpstr> -Trabajo con frecuencias:  a) ¿Qué porcentaje de computadores pesa entre 1,43  y 2,35 kg?     57,58 %  b) ¿Qué porcentaje de computadores pesa en promedio 1,775 kg?    15%  c) ¿Qué porcentaje de computadores pesan  2,12 kg  o más?  30,3 %    </vt:lpstr>
      <vt:lpstr>Mediana   =  1,66  +( ( 16,5  -  12 )/  5) 0,23  =  1,66 + 0,207 = 1,867 </vt:lpstr>
      <vt:lpstr>¿HOMOGENEIDAD?</vt:lpstr>
      <vt:lpstr>Estadísticos de posición: mediana  = 1,867 cuartiles percentiles</vt:lpstr>
      <vt:lpstr>Presentación de PowerPoint</vt:lpstr>
      <vt:lpstr>Presentación de PowerPoint</vt:lpstr>
      <vt:lpstr>PERCENTILES </vt:lpstr>
      <vt:lpstr>Presentación de PowerPoint</vt:lpstr>
      <vt:lpstr>GRÁFICOS ADECUADOS - HISTOGRAMA - POLIGONO DE FRECUANCIAS - CIRCULAR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DE VARIABLE CUANTITATIVA CONTINUA Se tiene la siguiente muestra representativa de una población: peso de los computadores en kg: 1,2     1,2     1,3     1,7     1,8    2,1     2,3     1,5     1,6     2,2     2,4   2,6     2,1    2,4     2,3     1,9     1,8    1,2     1,3     1,7     1,5     2,0 2,3     2,1    2,4     2,5     2,6     2,1    1,3     1,5     1,2     1,8     1,3</dc:title>
  <dc:creator>Angelica</dc:creator>
  <cp:lastModifiedBy>Angelica</cp:lastModifiedBy>
  <cp:revision>24</cp:revision>
  <dcterms:created xsi:type="dcterms:W3CDTF">2020-05-04T22:55:52Z</dcterms:created>
  <dcterms:modified xsi:type="dcterms:W3CDTF">2020-06-16T19:36:44Z</dcterms:modified>
</cp:coreProperties>
</file>