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ica" initials="A" lastIdx="1" clrIdx="0">
    <p:extLst>
      <p:ext uri="{19B8F6BF-5375-455C-9EA6-DF929625EA0E}">
        <p15:presenceInfo xmlns:p15="http://schemas.microsoft.com/office/powerpoint/2012/main" userId="Angel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C2561-166C-4CC7-A6CE-F257E867A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D32BE7-0675-4089-B176-288A4DFFD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81E64-144D-469D-BC50-BE7A97ED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1F99A-8E3A-4C63-81C5-E8D8F1AB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387D0-733C-4C29-AF80-DC1DC8AF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782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4BAD8-53B4-47CA-B620-78A4CAFD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FA82AA-FF0B-48E8-AF45-A9EB7C023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0CBA7-4C56-471B-84A5-1EAC2CFA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E43F7-464E-4275-8AB4-47008815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06BCB-B57F-4285-8071-3E78795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51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B83384-5887-410E-92A5-84AA0837E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AD71DC-063F-4EA7-B01C-438D17A1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E6262-D614-4E8F-A4E2-32254677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F49D3-F753-4F8C-84A3-82179B97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3053C-5BA2-45D1-96D4-F4E87E8C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45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0ECF-3F0A-42AA-BA99-89DDC415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B4F502-2675-48B1-82C5-5B1E9A34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98A76A-6BD9-454E-9706-7223CF0D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88D17-720B-4D46-BA2C-8D02E4E1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CAC3E-432C-4061-9791-C355E98B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8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05FFB-D695-4A81-BF07-E8C6A98B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88B81-0BA8-4608-AE5F-CEF0EA9B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E201A-74C6-4F04-AEA5-004461C2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37359-530E-492C-9F1B-83AA66C0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F479F-EE31-4632-BBAA-B55F8F5A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3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7AD6B-639B-4E68-A131-12C4112E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8C5C4-3C23-4C52-A432-ED50589C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3D22E9-A98B-4DD3-B8FE-A88363360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E16A0-8C63-4207-B24A-521D2D2C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EE57F-B42D-48CB-A60E-7FADB7EC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92FAB-7036-424A-8071-23FA9A9F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39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FCB48-7C7F-441C-B27B-7DB94430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7C47E-EB43-4509-9C79-FF7EEC76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5AD4C-57FA-40F5-9116-E823529E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E9BC49-2EEB-496E-88E7-5FF7301E3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FEA181-C2D8-4A59-9ECF-EA34814F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B3E16B-ACAD-4D05-A48A-BB2B2ED2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B507FF-31D3-403C-AC79-5615806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2FF314-0B6E-44AD-AE5A-9125CA6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51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C5549-C7B6-41D7-9904-E6AEC1EF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B052F2-9DE9-4328-98A9-34FA0FF7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29B233-9401-4C23-9292-734626D9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1D1480-B2D7-4F73-B5CD-CE8658E9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571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BA02E1-18F8-4D8B-B4D1-F341E421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8B399C-A191-464A-BB7A-802128B1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3DB057-D948-415A-B407-DF840278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46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BAF68-6A41-4D7C-BA85-0F7FC3EF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9A1F2-D66B-4658-926A-91FF03F43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CA5EF-F0F0-4EE3-82FD-139CB4D75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D6BB21-1903-47DF-88D3-02DAF7E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27BC6-93B1-4B9F-B4D2-8B779C72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514D2D-4E2A-4F43-8491-75C4C2A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64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EA43E-7A5D-4849-84C0-6A36E7B6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21DC7D-68DC-4FC1-8909-F784301CA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8829ED-681D-4260-B8F3-CD80F645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B3C067-B96A-441D-845B-8948B90B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489519-6962-4517-B3E6-402073CC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5D920B-1B59-4051-B8C0-CB3C28FB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483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E88996-7D5B-4CB2-86BF-5BDB7E32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CA14C-E84E-475F-9381-9442C938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A43C3-549E-470D-B448-036F4EA90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E5304-38EC-4C4F-AB38-6E29D286CA83}" type="datetimeFigureOut">
              <a:rPr lang="es-CL" smtClean="0"/>
              <a:t>11-06-2020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7A519-E66F-4580-9E83-E11737387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EEECB-5489-433A-A0B8-8BAD3AAA5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C1E4-D04A-4D1B-B1C7-5098669FA64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05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8CA0B-9E37-4247-ADA6-0A41B6A1C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EJEMPLO DE DIAGRAMA TALLO HOJA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C0342-2A62-4CA5-B2E9-6616B8C6E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3CFF2B2-93D8-4761-A87D-2375F6C22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22414"/>
              </p:ext>
            </p:extLst>
          </p:nvPr>
        </p:nvGraphicFramePr>
        <p:xfrm>
          <a:off x="4763729" y="3602038"/>
          <a:ext cx="39230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338">
                  <a:extLst>
                    <a:ext uri="{9D8B030D-6E8A-4147-A177-3AD203B41FA5}">
                      <a16:colId xmlns:a16="http://schemas.microsoft.com/office/drawing/2014/main" val="2592922733"/>
                    </a:ext>
                  </a:extLst>
                </a:gridCol>
                <a:gridCol w="1519733">
                  <a:extLst>
                    <a:ext uri="{9D8B030D-6E8A-4147-A177-3AD203B41FA5}">
                      <a16:colId xmlns:a16="http://schemas.microsoft.com/office/drawing/2014/main" val="340619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Xi </a:t>
                      </a:r>
                      <a:r>
                        <a:rPr lang="es-CL" dirty="0" err="1"/>
                        <a:t>N°</a:t>
                      </a:r>
                      <a:r>
                        <a:rPr lang="es-CL" dirty="0"/>
                        <a:t> DE 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Fi </a:t>
                      </a:r>
                      <a:r>
                        <a:rPr lang="es-CL" dirty="0" err="1"/>
                        <a:t>n°</a:t>
                      </a:r>
                      <a:r>
                        <a:rPr lang="es-CL" dirty="0"/>
                        <a:t> DE CASAS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9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6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4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0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6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94B78-2EC2-4CF2-93FA-E609915A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C5BDEF0-DB4B-4B44-8100-C589B026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55485"/>
              </p:ext>
            </p:extLst>
          </p:nvPr>
        </p:nvGraphicFramePr>
        <p:xfrm>
          <a:off x="2133600" y="1855303"/>
          <a:ext cx="7076660" cy="274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165">
                  <a:extLst>
                    <a:ext uri="{9D8B030D-6E8A-4147-A177-3AD203B41FA5}">
                      <a16:colId xmlns:a16="http://schemas.microsoft.com/office/drawing/2014/main" val="1206537518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3221986585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1137811629"/>
                    </a:ext>
                  </a:extLst>
                </a:gridCol>
                <a:gridCol w="1769165">
                  <a:extLst>
                    <a:ext uri="{9D8B030D-6E8A-4147-A177-3AD203B41FA5}">
                      <a16:colId xmlns:a16="http://schemas.microsoft.com/office/drawing/2014/main" val="2254570384"/>
                    </a:ext>
                  </a:extLst>
                </a:gridCol>
              </a:tblGrid>
              <a:tr h="507693">
                <a:tc>
                  <a:txBody>
                    <a:bodyPr/>
                    <a:lstStyle/>
                    <a:p>
                      <a:r>
                        <a:rPr lang="es-CL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x: clase de variable: </a:t>
                      </a:r>
                      <a:r>
                        <a:rPr lang="es-CL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n°</a:t>
                      </a:r>
                      <a:r>
                        <a:rPr lang="es-CL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de computadores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f</a:t>
                      </a:r>
                      <a:r>
                        <a:rPr lang="es-CL" b="0" dirty="0"/>
                        <a:t>: frecuencias absolutas: </a:t>
                      </a:r>
                      <a:r>
                        <a:rPr lang="es-CL" b="0" dirty="0" err="1"/>
                        <a:t>n°</a:t>
                      </a:r>
                      <a:r>
                        <a:rPr lang="es-CL" b="0" dirty="0"/>
                        <a:t> de casas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 err="1"/>
                        <a:t>Frec</a:t>
                      </a:r>
                      <a:r>
                        <a:rPr lang="es-CL" b="0" dirty="0"/>
                        <a:t> </a:t>
                      </a:r>
                      <a:r>
                        <a:rPr lang="es-CL" b="0" dirty="0" err="1"/>
                        <a:t>abs</a:t>
                      </a:r>
                      <a:r>
                        <a:rPr lang="es-CL" b="0" dirty="0"/>
                        <a:t>  acumuladas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15381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s-C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658246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s-CL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453548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s-CL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16925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s-CL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08446"/>
                  </a:ext>
                </a:extLst>
              </a:tr>
              <a:tr h="365893">
                <a:tc>
                  <a:txBody>
                    <a:bodyPr/>
                    <a:lstStyle/>
                    <a:p>
                      <a:r>
                        <a:rPr lang="es-C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2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2998-4AD4-43F5-AC18-2FEEA3A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940D7-7DD2-49FD-A7E2-3A0A7C815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   TALLO / HOJAS    0  1  2  3  4  5  6  7  8  9 </a:t>
            </a:r>
          </a:p>
          <a:p>
            <a:pPr marL="0" indent="0">
              <a:buNone/>
            </a:pPr>
            <a:r>
              <a:rPr lang="es-CL" dirty="0"/>
              <a:t>-----------------------------------------------------------------------   </a:t>
            </a:r>
          </a:p>
          <a:p>
            <a:r>
              <a:rPr lang="es-CL" dirty="0"/>
              <a:t>      10             2    2    5     5     5</a:t>
            </a:r>
          </a:p>
          <a:p>
            <a:r>
              <a:rPr lang="es-CL" dirty="0"/>
              <a:t>       20        </a:t>
            </a:r>
          </a:p>
          <a:p>
            <a:r>
              <a:rPr lang="es-CL" dirty="0"/>
              <a:t>       30            6    6    6    6    6     6   </a:t>
            </a:r>
          </a:p>
          <a:p>
            <a:r>
              <a:rPr lang="es-CL" dirty="0"/>
              <a:t>       40            1    1</a:t>
            </a:r>
          </a:p>
          <a:p>
            <a:r>
              <a:rPr lang="es-CL" dirty="0"/>
              <a:t>       50            0</a:t>
            </a:r>
          </a:p>
        </p:txBody>
      </p:sp>
    </p:spTree>
    <p:extLst>
      <p:ext uri="{BB962C8B-B14F-4D97-AF65-F5344CB8AC3E}">
        <p14:creationId xmlns:p14="http://schemas.microsoft.com/office/powerpoint/2010/main" val="257819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7B270-3E5F-4607-93CC-F850DAAE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Respecto al análisis del diagrama tallo hoja: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50397-D523-4309-AB14-32CE64A1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Solo análisis visual</a:t>
            </a:r>
          </a:p>
          <a:p>
            <a:r>
              <a:rPr lang="es-CL" dirty="0"/>
              <a:t>Que se debería visualizar: una curva normal por sobre las frecuencias</a:t>
            </a:r>
          </a:p>
          <a:p>
            <a:r>
              <a:rPr lang="es-CL" dirty="0"/>
              <a:t>En nuestro caso no se visualiza, luego nuestros datos muestrales no tendrían un comportamiento normal,  presentan una asimetría, hay más datos altos, lejanos al dato menor.</a:t>
            </a:r>
          </a:p>
        </p:txBody>
      </p:sp>
    </p:spTree>
    <p:extLst>
      <p:ext uri="{BB962C8B-B14F-4D97-AF65-F5344CB8AC3E}">
        <p14:creationId xmlns:p14="http://schemas.microsoft.com/office/powerpoint/2010/main" val="209901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64146-2C07-4A9A-802D-01B3025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/>
              <a:t>DIAGRAMA DE CAJA</a:t>
            </a:r>
            <a:br>
              <a:rPr lang="es-CL" b="1" dirty="0"/>
            </a:br>
            <a:r>
              <a:rPr lang="es-CL" sz="2400" b="1" dirty="0"/>
              <a:t>para hacer un diagrama de caja utilizamos los cuartiles : </a:t>
            </a:r>
            <a:r>
              <a:rPr lang="es-CL" sz="2400" b="1" dirty="0" err="1"/>
              <a:t>Qi</a:t>
            </a:r>
            <a:r>
              <a:rPr lang="es-CL" sz="2400" b="1" dirty="0"/>
              <a:t>   . ESTADISTICOS DE POSICIÓN. División de los datos muestrales ordenados en cuatro grupos iguales, los datos divisorios representan los cuartiles.</a:t>
            </a:r>
            <a:endParaRPr lang="es-CL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E4679-55BB-4813-BF34-17FF3EB5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CL" dirty="0"/>
              <a:t>Q1   = </a:t>
            </a:r>
          </a:p>
          <a:p>
            <a:r>
              <a:rPr lang="es-CL" dirty="0"/>
              <a:t>Q2   = MEDIANA</a:t>
            </a:r>
          </a:p>
          <a:p>
            <a:r>
              <a:rPr lang="es-CL" dirty="0"/>
              <a:t>Q3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TENEMOS  n = 14 DATOS</a:t>
            </a:r>
          </a:p>
          <a:p>
            <a:r>
              <a:rPr lang="es-CL" dirty="0"/>
              <a:t>MEDIANA  n/2 = 14/2 = 7 luego   mediana = x= 36 = Q2</a:t>
            </a:r>
          </a:p>
          <a:p>
            <a:endParaRPr lang="es-CL" dirty="0"/>
          </a:p>
          <a:p>
            <a:r>
              <a:rPr lang="es-CL" dirty="0"/>
              <a:t>Cuartiles: </a:t>
            </a:r>
            <a:r>
              <a:rPr lang="es-CL" dirty="0" err="1"/>
              <a:t>Qi</a:t>
            </a:r>
            <a:r>
              <a:rPr lang="es-CL" dirty="0"/>
              <a:t>    Q1:     n/4 = 14/4 =3,5   luego Q1=  15</a:t>
            </a:r>
          </a:p>
          <a:p>
            <a:r>
              <a:rPr lang="es-CL" dirty="0"/>
              <a:t>                          Q3:    3*(n/4) = 3*(3,5) =10,5         luego Q3= 36</a:t>
            </a:r>
          </a:p>
        </p:txBody>
      </p:sp>
    </p:spTree>
    <p:extLst>
      <p:ext uri="{BB962C8B-B14F-4D97-AF65-F5344CB8AC3E}">
        <p14:creationId xmlns:p14="http://schemas.microsoft.com/office/powerpoint/2010/main" val="102072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4156-D385-4C30-BA4E-F91BCE7C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i="1" u="sng" dirty="0"/>
              <a:t>Regla empírica de </a:t>
            </a:r>
            <a:r>
              <a:rPr lang="es-CL" b="1" i="1" u="sng" dirty="0" err="1"/>
              <a:t>Shebyshev</a:t>
            </a:r>
            <a:endParaRPr lang="es-CL" b="1" i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9FEEA-75CE-431D-B0CE-687B8206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CL" dirty="0"/>
              <a:t>Sea x una variable que cumple condiciones de simetría y homogeneidad , es decir tiene un comportamiento normal.</a:t>
            </a:r>
          </a:p>
          <a:p>
            <a:r>
              <a:rPr lang="es-CL" dirty="0"/>
              <a:t>Con media  3 y varianza 4</a:t>
            </a:r>
          </a:p>
          <a:p>
            <a:endParaRPr lang="es-CL" dirty="0"/>
          </a:p>
          <a:p>
            <a:r>
              <a:rPr lang="es-CL" b="1" dirty="0"/>
              <a:t>Aproximadamente el 65% de los datos estará entre un valor x1  y un valor x2 , tal que :</a:t>
            </a:r>
          </a:p>
          <a:p>
            <a:r>
              <a:rPr lang="es-CL" dirty="0"/>
              <a:t>X1 = media – una desviación estándar  = 3-2 = 1</a:t>
            </a:r>
          </a:p>
          <a:p>
            <a:r>
              <a:rPr lang="es-CL" dirty="0"/>
              <a:t>X2 = media + una desviación estándar  = 3+2 =5</a:t>
            </a:r>
          </a:p>
          <a:p>
            <a:r>
              <a:rPr lang="es-CL" dirty="0"/>
              <a:t>Luego: El 65%  de los datos estará entre X= 1 y   X=  5</a:t>
            </a:r>
          </a:p>
          <a:p>
            <a:endParaRPr lang="es-CL" dirty="0"/>
          </a:p>
          <a:p>
            <a:r>
              <a:rPr lang="es-CL" b="1" dirty="0"/>
              <a:t>Aproximadamente el 75% de los datos estará entre valore x1 y x2 , tal que: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7917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F83A-06C9-47F2-A9E1-B054D9C1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9B70A-36A7-43A5-A0E1-1AE4A75C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X1= media – 2 veces la desviación estándar </a:t>
            </a:r>
          </a:p>
          <a:p>
            <a:r>
              <a:rPr lang="es-CL" dirty="0"/>
              <a:t>X2= media + 2 veces la desviación estándar</a:t>
            </a:r>
          </a:p>
          <a:p>
            <a:endParaRPr lang="es-CL" dirty="0"/>
          </a:p>
          <a:p>
            <a:r>
              <a:rPr lang="es-CL" sz="2400" b="1" dirty="0"/>
              <a:t>Aproximadamente</a:t>
            </a:r>
            <a:r>
              <a:rPr lang="es-CL" b="1" dirty="0"/>
              <a:t> el 95% de los datos estará entre valores X1  y X2, tales que</a:t>
            </a:r>
            <a:r>
              <a:rPr lang="es-CL" dirty="0"/>
              <a:t>:</a:t>
            </a:r>
          </a:p>
          <a:p>
            <a:r>
              <a:rPr lang="es-CL" dirty="0"/>
              <a:t>X1= media - 3 desviaciones estándar  =3-6 = -3</a:t>
            </a:r>
          </a:p>
          <a:p>
            <a:r>
              <a:rPr lang="es-CL" dirty="0"/>
              <a:t>X2= media + 3 desviaciones estándar = 3+6= 9</a:t>
            </a:r>
          </a:p>
          <a:p>
            <a:r>
              <a:rPr lang="es-CL" dirty="0"/>
              <a:t>Luego : El 95% de los datos estará  entre X1 = -3  y    X2= 9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97208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437</Words>
  <Application>Microsoft Office PowerPoint</Application>
  <PresentationFormat>Panorámica</PresentationFormat>
  <Paragraphs>69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DE DIAGRAMA TALLO HOJA</vt:lpstr>
      <vt:lpstr>Presentación de PowerPoint</vt:lpstr>
      <vt:lpstr>Presentación de PowerPoint</vt:lpstr>
      <vt:lpstr>Respecto al análisis del diagrama tallo hoja:</vt:lpstr>
      <vt:lpstr>DIAGRAMA DE CAJA para hacer un diagrama de caja utilizamos los cuartiles : Qi   . ESTADISTICOS DE POSICIÓN. División de los datos muestrales ordenados en cuatro grupos iguales, los datos divisorios representan los cuartiles.</vt:lpstr>
      <vt:lpstr>Regla empírica de Shebyshev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DIAGRAMA TALLO HOJA</dc:title>
  <dc:creator>Angelica</dc:creator>
  <cp:lastModifiedBy>Angelica</cp:lastModifiedBy>
  <cp:revision>13</cp:revision>
  <dcterms:created xsi:type="dcterms:W3CDTF">2020-04-30T00:32:26Z</dcterms:created>
  <dcterms:modified xsi:type="dcterms:W3CDTF">2020-06-11T22:58:47Z</dcterms:modified>
</cp:coreProperties>
</file>