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68" d="100"/>
          <a:sy n="68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A798-3E53-4235-84FE-714E70E100A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7387-7708-4D76-A936-EE7B0C8EFB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1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A798-3E53-4235-84FE-714E70E100A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7387-7708-4D76-A936-EE7B0C8EFB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A798-3E53-4235-84FE-714E70E100A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7387-7708-4D76-A936-EE7B0C8EFB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1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A798-3E53-4235-84FE-714E70E100A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7387-7708-4D76-A936-EE7B0C8EFB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3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A798-3E53-4235-84FE-714E70E100A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7387-7708-4D76-A936-EE7B0C8EFB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3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A798-3E53-4235-84FE-714E70E100A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7387-7708-4D76-A936-EE7B0C8EFB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4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A798-3E53-4235-84FE-714E70E100A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7387-7708-4D76-A936-EE7B0C8EFB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6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A798-3E53-4235-84FE-714E70E100A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7387-7708-4D76-A936-EE7B0C8EFB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4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A798-3E53-4235-84FE-714E70E100A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7387-7708-4D76-A936-EE7B0C8EFB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3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A798-3E53-4235-84FE-714E70E100A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7387-7708-4D76-A936-EE7B0C8EFB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3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A798-3E53-4235-84FE-714E70E100A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7387-7708-4D76-A936-EE7B0C8EFB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5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5A798-3E53-4235-84FE-714E70E100A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37387-7708-4D76-A936-EE7B0C8EFB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9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3382" y="1288473"/>
            <a:ext cx="8894618" cy="2221489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aplicación de estadística descriptiva en  variables cuantitativas discretas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A)   Se tiene la siguiente muestra representativa de la población:</a:t>
            </a:r>
          </a:p>
          <a:p>
            <a:r>
              <a:rPr lang="es-ES" dirty="0"/>
              <a:t>Numero de computadores por casa en concepción:</a:t>
            </a:r>
          </a:p>
          <a:p>
            <a:pPr marL="457200" indent="-457200">
              <a:buAutoNum type="arabicPlain" startAt="4"/>
            </a:pPr>
            <a:r>
              <a:rPr lang="es-ES" dirty="0"/>
              <a:t>5   3   2   1   4    5   4    4   3    1      0     4   0     2</a:t>
            </a:r>
          </a:p>
          <a:p>
            <a:pPr marL="457200" indent="-457200">
              <a:buAutoNum type="arabicPlain" startAt="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4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A9586-4674-49DC-8FFD-70E44522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6.-Frecuencias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7F1B2-28C0-4112-9095-9D042377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Presentadas en la tabla respectiva</a:t>
            </a:r>
          </a:p>
        </p:txBody>
      </p:sp>
    </p:spTree>
    <p:extLst>
      <p:ext uri="{BB962C8B-B14F-4D97-AF65-F5344CB8AC3E}">
        <p14:creationId xmlns:p14="http://schemas.microsoft.com/office/powerpoint/2010/main" val="225301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7.-Simetría</a:t>
            </a:r>
            <a:br>
              <a:rPr lang="es-ES" dirty="0"/>
            </a:br>
            <a:r>
              <a:rPr lang="es-ES" dirty="0"/>
              <a:t>8.- Homogeneidad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67189"/>
            <a:ext cx="10515600" cy="4351338"/>
          </a:xfrm>
        </p:spPr>
        <p:txBody>
          <a:bodyPr/>
          <a:lstStyle/>
          <a:p>
            <a:r>
              <a:rPr lang="es-ES" b="1" dirty="0"/>
              <a:t>7.-Simetría</a:t>
            </a:r>
            <a:r>
              <a:rPr lang="es-ES" dirty="0"/>
              <a:t>: si media = mediana = moda</a:t>
            </a:r>
          </a:p>
          <a:p>
            <a:r>
              <a:rPr lang="es-ES" dirty="0"/>
              <a:t>En nuestro ejemplo media 2,8   menor  a la  mediana=3  menor a la    moda =4</a:t>
            </a:r>
          </a:p>
          <a:p>
            <a:r>
              <a:rPr lang="es-ES" dirty="0"/>
              <a:t>Luego no hay simetría, hay asimetría positiva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/>
              <a:t>8.-Homogeneidad</a:t>
            </a:r>
            <a:r>
              <a:rPr lang="es-ES" dirty="0"/>
              <a:t> :       CV%  entre 35%   y 45 %</a:t>
            </a:r>
          </a:p>
          <a:p>
            <a:r>
              <a:rPr lang="es-ES" dirty="0"/>
              <a:t>En nuestro caso es muy superior a 45 %  luego nuestros datos son muy heterogéneos</a:t>
            </a:r>
          </a:p>
          <a:p>
            <a:r>
              <a:rPr lang="es-ES" dirty="0"/>
              <a:t>Si el CV%  es inferior a 35 %  los datos son muy homogéneos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89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4EBAD-6E04-42F2-953E-7D28A109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C) Gráficos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6209B9-E20B-4C77-B905-932C1B621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a) Se realiza uno de los tres gráficos para </a:t>
            </a:r>
            <a:r>
              <a:rPr lang="es-CL" b="1" dirty="0"/>
              <a:t>representar</a:t>
            </a:r>
            <a:r>
              <a:rPr lang="es-CL" dirty="0"/>
              <a:t> los datos:</a:t>
            </a:r>
          </a:p>
          <a:p>
            <a:pPr marL="0" indent="0">
              <a:buNone/>
            </a:pPr>
            <a:r>
              <a:rPr lang="es-CL" dirty="0"/>
              <a:t>       de líneas                      de barras                     circular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2615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B5771-EADB-46B9-88A2-3E75494E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D)  Propiedades de la media y la varianza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A926C-1A11-4DDD-9F9A-2BED8EEBB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Propiedades de la media:</a:t>
            </a:r>
          </a:p>
          <a:p>
            <a:r>
              <a:rPr lang="es-CL" dirty="0"/>
              <a:t>Nuestros datos están entre  0  y 5  con un media de  2,8</a:t>
            </a:r>
          </a:p>
          <a:p>
            <a:r>
              <a:rPr lang="es-CL" dirty="0"/>
              <a:t>Si  le agregamos un dato más : un 8  superior a 5 el promedio ahora es de 3,125  mayor a 2,8. Razón: agregamos un número extremo.</a:t>
            </a:r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Sea ahora la nueva variable   y  =  2 + 3X</a:t>
            </a:r>
          </a:p>
          <a:p>
            <a:r>
              <a:rPr lang="es-CL" dirty="0"/>
              <a:t>La media de y es  =  2 + 3(media de X) = 2+ 3(2,8) = 10,4</a:t>
            </a:r>
          </a:p>
          <a:p>
            <a:r>
              <a:rPr lang="es-CL" dirty="0"/>
              <a:t>La varianza de y es =  9 ( varianza de X) = 9 ( 40,4) = 363,6</a:t>
            </a:r>
          </a:p>
          <a:p>
            <a:pPr marL="0" indent="0">
              <a:buNone/>
            </a:pPr>
            <a:r>
              <a:rPr lang="es-CL" dirty="0"/>
              <a:t>   La varianza de una contante es cero.</a:t>
            </a:r>
          </a:p>
        </p:txBody>
      </p:sp>
    </p:spTree>
    <p:extLst>
      <p:ext uri="{BB962C8B-B14F-4D97-AF65-F5344CB8AC3E}">
        <p14:creationId xmlns:p14="http://schemas.microsoft.com/office/powerpoint/2010/main" val="62296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B) Determinar: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/>
              <a:t>1.- variable en estudio  y su clasificación</a:t>
            </a:r>
          </a:p>
          <a:p>
            <a:r>
              <a:rPr lang="es-ES" dirty="0"/>
              <a:t>2.- unidad  o elemento de observación</a:t>
            </a:r>
          </a:p>
          <a:p>
            <a:r>
              <a:rPr lang="es-ES" dirty="0"/>
              <a:t>3.-población o muestra,  tamaño de la muestra (n)</a:t>
            </a:r>
          </a:p>
          <a:p>
            <a:r>
              <a:rPr lang="es-ES" dirty="0"/>
              <a:t>4.- ordenamiento de los datos  Tabla o distribución de frecuencia respectiva</a:t>
            </a:r>
          </a:p>
          <a:p>
            <a:r>
              <a:rPr lang="es-ES" dirty="0"/>
              <a:t>5.- a) estadísticos de tendencia central: media, mediana, moda</a:t>
            </a:r>
          </a:p>
          <a:p>
            <a:pPr marL="0" indent="0">
              <a:buNone/>
            </a:pPr>
            <a:r>
              <a:rPr lang="es-ES" dirty="0"/>
              <a:t>            b)estadísticos de dispersión: varianza, desviación estándar, coeficiente de</a:t>
            </a:r>
          </a:p>
          <a:p>
            <a:pPr marL="0" indent="0">
              <a:buNone/>
            </a:pPr>
            <a:r>
              <a:rPr lang="es-ES" dirty="0"/>
              <a:t>            variación o de variabilidad.</a:t>
            </a:r>
          </a:p>
          <a:p>
            <a:pPr marL="0" indent="0">
              <a:buNone/>
            </a:pPr>
            <a:r>
              <a:rPr lang="es-ES" dirty="0"/>
              <a:t>           c)estadísticos de posición: mediana, cuartiles, quintiles, deciles, percentiles</a:t>
            </a:r>
          </a:p>
          <a:p>
            <a:pPr marL="0" indent="0">
              <a:buNone/>
            </a:pPr>
            <a:r>
              <a:rPr lang="es-ES" dirty="0"/>
              <a:t>.       6.- frecuencias: absoluta, absoluta relativa, absoluta relativa%, absoluta</a:t>
            </a:r>
          </a:p>
          <a:p>
            <a:pPr marL="0" indent="0">
              <a:buNone/>
            </a:pPr>
            <a:r>
              <a:rPr lang="es-ES" dirty="0"/>
              <a:t>           acumulada, absoluta acumulada relativa %</a:t>
            </a:r>
          </a:p>
          <a:p>
            <a:pPr marL="0" indent="0">
              <a:buNone/>
            </a:pPr>
            <a:r>
              <a:rPr lang="es-ES" dirty="0"/>
              <a:t>.        7.- Simetría:  media=mediana=moda</a:t>
            </a:r>
          </a:p>
          <a:p>
            <a:pPr marL="0" indent="0">
              <a:buNone/>
            </a:pPr>
            <a:r>
              <a:rPr lang="es-ES" dirty="0"/>
              <a:t>            asimetría  o sesgo   si : media &lt; mediana &lt; moda    </a:t>
            </a:r>
            <a:r>
              <a:rPr lang="es-ES" dirty="0" err="1"/>
              <a:t>ó</a:t>
            </a:r>
            <a:r>
              <a:rPr lang="es-ES" dirty="0"/>
              <a:t>     media &gt; mediana  &gt;moda</a:t>
            </a:r>
          </a:p>
          <a:p>
            <a:pPr marL="0" indent="0">
              <a:buNone/>
            </a:pPr>
            <a:r>
              <a:rPr lang="es-ES" dirty="0"/>
              <a:t>.         8.- homogeneidad  normal:  CV% aproximado a:    35%  &lt; CV% &lt; 45  empíricamente</a:t>
            </a:r>
          </a:p>
          <a:p>
            <a:pPr marL="0" indent="0">
              <a:buNone/>
            </a:pPr>
            <a:r>
              <a:rPr lang="es-ES" dirty="0"/>
              <a:t>            datos muy homogéneos   si CV% &lt; 35%</a:t>
            </a:r>
          </a:p>
          <a:p>
            <a:pPr marL="0" indent="0">
              <a:buNone/>
            </a:pPr>
            <a:r>
              <a:rPr lang="es-ES" dirty="0"/>
              <a:t>            datos   heterogéneos      si   CV%  &gt; 45 %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2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C) Graficas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a) Graficar adecuadamente para representar los datos muestrales:  grafico de líneas, de barras separadas, circular.</a:t>
            </a:r>
          </a:p>
          <a:p>
            <a:r>
              <a:rPr lang="es-ES" dirty="0"/>
              <a:t>b) Diagramas para análisis exploratorio de datos: tallo hoja,  de caja.</a:t>
            </a:r>
          </a:p>
          <a:p>
            <a:r>
              <a:rPr lang="es-ES" dirty="0"/>
              <a:t>c) Suponiendo homogeneidad : aplicar regla empírica de </a:t>
            </a:r>
            <a:r>
              <a:rPr lang="es-ES" dirty="0" err="1"/>
              <a:t>shebyshev</a:t>
            </a: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0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D) Propiedades de la media   y   la varianza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media es </a:t>
            </a:r>
            <a:r>
              <a:rPr lang="en-US" dirty="0" err="1"/>
              <a:t>muy</a:t>
            </a:r>
            <a:r>
              <a:rPr lang="en-US" dirty="0"/>
              <a:t> sensible a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extremos</a:t>
            </a:r>
            <a:endParaRPr lang="en-US" dirty="0"/>
          </a:p>
          <a:p>
            <a:r>
              <a:rPr lang="en-US" dirty="0"/>
              <a:t>La media de una </a:t>
            </a:r>
            <a:r>
              <a:rPr lang="en-US" dirty="0" err="1"/>
              <a:t>constante</a:t>
            </a:r>
            <a:r>
              <a:rPr lang="en-US" dirty="0"/>
              <a:t> es </a:t>
            </a:r>
            <a:r>
              <a:rPr lang="en-US" dirty="0" err="1"/>
              <a:t>igual</a:t>
            </a:r>
            <a:r>
              <a:rPr lang="en-US" dirty="0"/>
              <a:t> a la </a:t>
            </a:r>
            <a:r>
              <a:rPr lang="en-US" dirty="0" err="1"/>
              <a:t>constante</a:t>
            </a:r>
            <a:endParaRPr lang="en-US" dirty="0"/>
          </a:p>
          <a:p>
            <a:r>
              <a:rPr lang="en-US" dirty="0"/>
              <a:t>Si se </a:t>
            </a:r>
            <a:r>
              <a:rPr lang="en-US" dirty="0" err="1"/>
              <a:t>tiene</a:t>
            </a:r>
            <a:r>
              <a:rPr lang="en-US" dirty="0"/>
              <a:t>  una </a:t>
            </a:r>
            <a:r>
              <a:rPr lang="en-US" dirty="0" err="1"/>
              <a:t>nueva</a:t>
            </a:r>
            <a:r>
              <a:rPr lang="en-US" dirty="0"/>
              <a:t> variable  y = a +</a:t>
            </a:r>
            <a:r>
              <a:rPr lang="en-US" dirty="0" err="1"/>
              <a:t>bX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la media de y = a + b(media de X)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varianza</a:t>
            </a:r>
            <a:r>
              <a:rPr lang="en-US" dirty="0"/>
              <a:t> de y  = </a:t>
            </a:r>
            <a:r>
              <a:rPr lang="en-US" dirty="0" err="1"/>
              <a:t>bcuadrado</a:t>
            </a:r>
            <a:r>
              <a:rPr lang="en-US" dirty="0"/>
              <a:t>(</a:t>
            </a:r>
            <a:r>
              <a:rPr lang="en-US" dirty="0" err="1"/>
              <a:t>varianza</a:t>
            </a:r>
            <a:r>
              <a:rPr lang="en-US" dirty="0"/>
              <a:t> de X)</a:t>
            </a:r>
          </a:p>
        </p:txBody>
      </p:sp>
    </p:spTree>
    <p:extLst>
      <p:ext uri="{BB962C8B-B14F-4D97-AF65-F5344CB8AC3E}">
        <p14:creationId xmlns:p14="http://schemas.microsoft.com/office/powerpoint/2010/main" val="272429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B) Desarrollo:</a:t>
            </a:r>
            <a:br>
              <a:rPr lang="es-E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1.-Sea X la variable en estudio, que representa el  NUMERO  de computadores por casa ,  variable cuantitativa discreta.</a:t>
            </a:r>
          </a:p>
          <a:p>
            <a:r>
              <a:rPr lang="es-ES" dirty="0"/>
              <a:t>2.- unidad o elemento de observación:  casa</a:t>
            </a:r>
          </a:p>
          <a:p>
            <a:r>
              <a:rPr lang="es-ES" dirty="0"/>
              <a:t>3.- muestra,   tamaño =n= 15</a:t>
            </a:r>
          </a:p>
          <a:p>
            <a:r>
              <a:rPr lang="es-ES" dirty="0"/>
              <a:t>4.- Tabla de frecuencias respectiva:</a:t>
            </a:r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8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673586"/>
              </p:ext>
            </p:extLst>
          </p:nvPr>
        </p:nvGraphicFramePr>
        <p:xfrm>
          <a:off x="838200" y="1690688"/>
          <a:ext cx="10515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82502687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460827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3710006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6027326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5598929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82783961"/>
                    </a:ext>
                  </a:extLst>
                </a:gridCol>
                <a:gridCol w="1582882">
                  <a:extLst>
                    <a:ext uri="{9D8B030D-6E8A-4147-A177-3AD203B41FA5}">
                      <a16:colId xmlns:a16="http://schemas.microsoft.com/office/drawing/2014/main" val="4127961292"/>
                    </a:ext>
                  </a:extLst>
                </a:gridCol>
                <a:gridCol w="1046018">
                  <a:extLst>
                    <a:ext uri="{9D8B030D-6E8A-4147-A177-3AD203B41FA5}">
                      <a16:colId xmlns:a16="http://schemas.microsoft.com/office/drawing/2014/main" val="748323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Xi clase de dato: </a:t>
                      </a:r>
                      <a:r>
                        <a:rPr lang="es-ES" dirty="0" err="1"/>
                        <a:t>N°</a:t>
                      </a:r>
                      <a:r>
                        <a:rPr lang="es-ES" dirty="0"/>
                        <a:t> de </a:t>
                      </a:r>
                      <a:r>
                        <a:rPr lang="es-ES" dirty="0" err="1"/>
                        <a:t>comput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fi </a:t>
                      </a:r>
                      <a:r>
                        <a:rPr lang="es-ES" dirty="0" err="1"/>
                        <a:t>frec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frec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rel</a:t>
                      </a:r>
                      <a:r>
                        <a:rPr lang="es-ES" dirty="0"/>
                        <a:t>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Frec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abs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acum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Xi*fi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(xi-media)2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(xi</a:t>
                      </a:r>
                      <a:r>
                        <a:rPr lang="es-ES" baseline="0" dirty="0"/>
                        <a:t> –media)2* fi 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7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(0-2,8)2=7,84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7,84*2=15,68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62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(1-2,8)2=3,24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3,24*2=6,48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35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(2-2,8)2=0,64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0,64*2=1,28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8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(3-2,8)2=0,04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0,04*2=0,08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698366"/>
                  </a:ext>
                </a:extLst>
              </a:tr>
              <a:tr h="477462"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(4-2,8)2=1,44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1,44*5=7,2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62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(5-2,8)2=4,84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4,84*2=9,68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05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94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9146" y="316200"/>
            <a:ext cx="10515600" cy="1325563"/>
          </a:xfrm>
        </p:spPr>
        <p:txBody>
          <a:bodyPr/>
          <a:lstStyle/>
          <a:p>
            <a:r>
              <a:rPr lang="es-ES" dirty="0"/>
              <a:t>5.- a)Estadísticos de tendencia central</a:t>
            </a:r>
            <a:br>
              <a:rPr lang="es-E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Media =( sumatoria de xi por fi)/ sumatoria de las fi  = 42/15 = 2,8</a:t>
            </a:r>
          </a:p>
          <a:p>
            <a:r>
              <a:rPr lang="es-ES" dirty="0"/>
              <a:t>Sumatoria de las fi = n = tamaño de la muestra</a:t>
            </a:r>
          </a:p>
          <a:p>
            <a:r>
              <a:rPr lang="es-ES" dirty="0"/>
              <a:t>El promedio de </a:t>
            </a:r>
            <a:r>
              <a:rPr lang="es-ES" dirty="0" err="1"/>
              <a:t>comp</a:t>
            </a:r>
            <a:r>
              <a:rPr lang="es-ES" dirty="0"/>
              <a:t> por casa es de 3 ( v. cuantitativa discreta)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Mediana = es el dato central con los datos ordenados = 3</a:t>
            </a:r>
          </a:p>
          <a:p>
            <a:r>
              <a:rPr lang="es-ES" dirty="0"/>
              <a:t> 0 0 1 1 2 2 3 </a:t>
            </a:r>
            <a:r>
              <a:rPr lang="es-ES" b="1" dirty="0"/>
              <a:t>3</a:t>
            </a:r>
            <a:r>
              <a:rPr lang="es-ES" dirty="0"/>
              <a:t> 4 4 4 4  4 5 5</a:t>
            </a:r>
          </a:p>
          <a:p>
            <a:r>
              <a:rPr lang="es-ES" dirty="0"/>
              <a:t>El 50% de las casas que poseen más computadores, como mínimo tienen 3 computadores</a:t>
            </a:r>
          </a:p>
          <a:p>
            <a:r>
              <a:rPr lang="es-ES" dirty="0"/>
              <a:t>Moda =  dato que mas se repite = 4   ,  el numero de </a:t>
            </a:r>
            <a:r>
              <a:rPr lang="es-ES" dirty="0" err="1"/>
              <a:t>comp.</a:t>
            </a:r>
            <a:r>
              <a:rPr lang="es-ES" dirty="0"/>
              <a:t> Que mas casa tienen es 4 aparatos.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5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b)Estadísticos de dispersión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Varianza=  ( sumatoria  de xi menos la media ) al cuadrado por fi =40,4</a:t>
            </a:r>
          </a:p>
          <a:p>
            <a:endParaRPr lang="es-ES" dirty="0"/>
          </a:p>
          <a:p>
            <a:r>
              <a:rPr lang="es-ES" dirty="0"/>
              <a:t>Desviación estándar o desviación típica= Raíz cuadrada de la varianza= 6,36</a:t>
            </a:r>
          </a:p>
          <a:p>
            <a:endParaRPr lang="es-ES" dirty="0"/>
          </a:p>
          <a:p>
            <a:r>
              <a:rPr lang="es-ES" dirty="0"/>
              <a:t>Coeficiente de variación o de variabilidad = CV  (desviación estándar)/ media = 6,36/ 2,8   =  2,27    CV%= </a:t>
            </a:r>
            <a:r>
              <a:rPr lang="es-ES" dirty="0" err="1"/>
              <a:t>coef</a:t>
            </a:r>
            <a:r>
              <a:rPr lang="es-ES" dirty="0"/>
              <a:t> de </a:t>
            </a:r>
            <a:r>
              <a:rPr lang="es-ES" dirty="0" err="1"/>
              <a:t>var</a:t>
            </a:r>
            <a:r>
              <a:rPr lang="es-ES" dirty="0"/>
              <a:t>. porcentual =227%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70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c)Estadísticos de posición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Mediana  =  3</a:t>
            </a:r>
          </a:p>
          <a:p>
            <a:r>
              <a:rPr lang="es-ES" dirty="0"/>
              <a:t>Cuartiles  :  los datos </a:t>
            </a:r>
            <a:r>
              <a:rPr lang="es-ES" dirty="0" err="1"/>
              <a:t>muestrales</a:t>
            </a:r>
            <a:r>
              <a:rPr lang="es-ES" dirty="0"/>
              <a:t>  agrupados en cuatro o divididos en cuatro grupos y los datos divisorios son los cuartiles:  Q1, Q2 y Q3</a:t>
            </a:r>
          </a:p>
          <a:p>
            <a:r>
              <a:rPr lang="es-ES" dirty="0"/>
              <a:t>Q1  = 1</a:t>
            </a:r>
          </a:p>
          <a:p>
            <a:r>
              <a:rPr lang="es-ES" dirty="0"/>
              <a:t>Q2 =  3</a:t>
            </a:r>
          </a:p>
          <a:p>
            <a:r>
              <a:rPr lang="es-ES" dirty="0"/>
              <a:t>Q3 = 4</a:t>
            </a:r>
          </a:p>
          <a:p>
            <a:endParaRPr lang="es-ES" dirty="0"/>
          </a:p>
          <a:p>
            <a:r>
              <a:rPr lang="es-ES" dirty="0"/>
              <a:t>Percentiles : los datos divididos en 100 partes o grupos , P1,P2, …….P99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99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931</Words>
  <Application>Microsoft Office PowerPoint</Application>
  <PresentationFormat>Panorámica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Ejemplo aplicación de estadística descriptiva en  variables cuantitativas discretas</vt:lpstr>
      <vt:lpstr>B) Determinar:</vt:lpstr>
      <vt:lpstr>C) Graficas</vt:lpstr>
      <vt:lpstr>D) Propiedades de la media   y   la varianza</vt:lpstr>
      <vt:lpstr>B) Desarrollo: </vt:lpstr>
      <vt:lpstr>Presentación de PowerPoint</vt:lpstr>
      <vt:lpstr>5.- a)Estadísticos de tendencia central </vt:lpstr>
      <vt:lpstr>b)Estadísticos de dispersión</vt:lpstr>
      <vt:lpstr>c)Estadísticos de posición</vt:lpstr>
      <vt:lpstr>6.-Frecuencias</vt:lpstr>
      <vt:lpstr>7.-Simetría 8.- Homogeneidad</vt:lpstr>
      <vt:lpstr>C) Gráficos</vt:lpstr>
      <vt:lpstr>D)  Propiedades de la media y la varianza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 aplicación de estadística descriptiva en  variables cuantitativas discretas</dc:title>
  <dc:creator>Jorge</dc:creator>
  <cp:lastModifiedBy>Angelica</cp:lastModifiedBy>
  <cp:revision>17</cp:revision>
  <dcterms:created xsi:type="dcterms:W3CDTF">2020-04-28T02:43:37Z</dcterms:created>
  <dcterms:modified xsi:type="dcterms:W3CDTF">2020-06-02T22:07:40Z</dcterms:modified>
</cp:coreProperties>
</file>