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frec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Hoja1!$A$2:$A$5</c:f>
              <c:numCache>
                <c:formatCode>General</c:formatCode>
                <c:ptCount val="4"/>
                <c:pt idx="0">
                  <c:v>3</c:v>
                </c:pt>
                <c:pt idx="1">
                  <c:v>5</c:v>
                </c:pt>
                <c:pt idx="2">
                  <c:v>9</c:v>
                </c:pt>
                <c:pt idx="3">
                  <c:v>10</c:v>
                </c:pt>
              </c:numCache>
            </c:numRef>
          </c:cat>
          <c:val>
            <c:numRef>
              <c:f>Hoja1!$B$2:$B$5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4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CA-4C2A-9FCA-C0B1EAE422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0611920"/>
        <c:axId val="310615200"/>
      </c:barChart>
      <c:catAx>
        <c:axId val="310611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310615200"/>
        <c:crosses val="autoZero"/>
        <c:auto val="1"/>
        <c:lblAlgn val="ctr"/>
        <c:lblOffset val="100"/>
        <c:noMultiLvlLbl val="0"/>
      </c:catAx>
      <c:valAx>
        <c:axId val="310615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310611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9271357792232493"/>
          <c:y val="0.87559274871315451"/>
          <c:w val="4.3425862528053583E-2"/>
          <c:h val="4.0622447624156066E-2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Columna1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numRef>
              <c:f>Hoja1!$A$2:$A$5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4</c:v>
                </c:pt>
                <c:pt idx="3">
                  <c:v>2</c:v>
                </c:pt>
              </c:numCache>
            </c:numRef>
          </c:cat>
          <c:val>
            <c:numRef>
              <c:f>Hoja1!$B$2:$B$5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0-C593-4E67-94F0-60373AA2D240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Columna2</c:v>
                </c:pt>
              </c:strCache>
            </c:strRef>
          </c:tx>
          <c:spPr>
            <a:solidFill>
              <a:schemeClr val="accent2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numRef>
              <c:f>Hoja1!$A$2:$A$5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4</c:v>
                </c:pt>
                <c:pt idx="3">
                  <c:v>2</c:v>
                </c:pt>
              </c:numCache>
            </c:numRef>
          </c:cat>
          <c:val>
            <c:numRef>
              <c:f>Hoja1!$C$2:$C$5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C593-4E67-94F0-60373AA2D2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39069728"/>
        <c:axId val="539068416"/>
      </c:barChart>
      <c:valAx>
        <c:axId val="5390684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539069728"/>
        <c:crosses val="autoZero"/>
        <c:crossBetween val="between"/>
      </c:valAx>
      <c:catAx>
        <c:axId val="53906972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539068416"/>
        <c:crosses val="autoZero"/>
        <c:auto val="1"/>
        <c:lblAlgn val="ctr"/>
        <c:lblOffset val="100"/>
        <c:noMultiLvlLbl val="0"/>
      </c:cat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E0F-4E78-B9E0-25EF8683C42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E0F-4E78-B9E0-25EF8683C42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E0F-4E78-B9E0-25EF8683C42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E0F-4E78-B9E0-25EF8683C420}"/>
              </c:ext>
            </c:extLst>
          </c:dPt>
          <c:cat>
            <c:numRef>
              <c:f>Hoja1!$A$2:$A$5</c:f>
              <c:numCache>
                <c:formatCode>General</c:formatCode>
                <c:ptCount val="4"/>
                <c:pt idx="0">
                  <c:v>3</c:v>
                </c:pt>
                <c:pt idx="1">
                  <c:v>5</c:v>
                </c:pt>
                <c:pt idx="2">
                  <c:v>9</c:v>
                </c:pt>
                <c:pt idx="3">
                  <c:v>10</c:v>
                </c:pt>
              </c:numCache>
            </c:numRef>
          </c:cat>
          <c:val>
            <c:numRef>
              <c:f>Hoja1!$B$2:$B$5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F6-4650-B6C0-63483D00F6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4BB39F-1FA5-4217-B3AC-F204541AB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D84DE8-9A85-495E-82F6-EF1AC9208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152F13-F372-4EEA-8F88-07B618111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AC5E7-2D35-4042-A691-3B6BEF44C65F}" type="datetimeFigureOut">
              <a:rPr lang="es-CL" smtClean="0"/>
              <a:t>16-06-2020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89C70D-CBAB-425E-B09D-12684C0E7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6046E7-1581-4012-8EDF-4BCF3AC28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9E81-99C4-4F3B-9737-127641EAE6C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57185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DD9182-A13F-4DDE-A3D0-35BE7EB42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10D5010-7F78-4C6E-B009-1DB52790E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A8CB4E-289A-4AC6-B6E7-D1FE8E6BB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AC5E7-2D35-4042-A691-3B6BEF44C65F}" type="datetimeFigureOut">
              <a:rPr lang="es-CL" smtClean="0"/>
              <a:t>16-06-2020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B0B6B0-5356-458C-9351-60D180D53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61FF32-3099-4441-83D9-B5EB9637C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9E81-99C4-4F3B-9737-127641EAE6C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80166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1E6E046-D493-44A9-8A2E-D92FD4281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C1972FD-9F02-4485-88A6-B6FAFC615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0883CC-BE6C-493D-AE7C-DDB52B79C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AC5E7-2D35-4042-A691-3B6BEF44C65F}" type="datetimeFigureOut">
              <a:rPr lang="es-CL" smtClean="0"/>
              <a:t>16-06-2020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E3DF24-4014-4A59-A00D-5209DDCB3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216DB9-6DFA-4E09-B963-FAD9EFE76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9E81-99C4-4F3B-9737-127641EAE6C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44822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414726-56DE-43DD-AE03-B1B0ED6B3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87A724-DD9F-4CD8-8533-35508AC57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976A95-8EDB-43D6-B465-02738F548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AC5E7-2D35-4042-A691-3B6BEF44C65F}" type="datetimeFigureOut">
              <a:rPr lang="es-CL" smtClean="0"/>
              <a:t>16-06-2020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4E3058-4300-48C9-8C72-4350E627A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775E69-B86B-4A06-867B-B8A640168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9E81-99C4-4F3B-9737-127641EAE6C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27225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E9B65B-C8E9-4972-B583-081AC545C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9763294-2057-4BE2-B9E1-E6AFA8791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FB8606-E364-4E1A-8104-231198536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AC5E7-2D35-4042-A691-3B6BEF44C65F}" type="datetimeFigureOut">
              <a:rPr lang="es-CL" smtClean="0"/>
              <a:t>16-06-2020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D492E4-A280-4D71-9EC8-D9A7F1D82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636684-4D80-431B-8027-839B2FE57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9E81-99C4-4F3B-9737-127641EAE6C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81078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9EBB31-8E7B-45D9-A71E-AE11349C9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50009F-FE2F-4DA0-A8EA-7CBE088767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8D3EFD4-FA6F-43A1-A617-CF4993462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F54D852-ACA9-43A0-81E7-1FD592361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AC5E7-2D35-4042-A691-3B6BEF44C65F}" type="datetimeFigureOut">
              <a:rPr lang="es-CL" smtClean="0"/>
              <a:t>16-06-2020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ED19E02-2A4F-4C44-8DEB-85C50FD6C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4D34419-F156-4832-BDCA-A62AE3902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9E81-99C4-4F3B-9737-127641EAE6C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44607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F21766-6349-4290-B3FD-7186232B9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7657DB-8468-4AF8-8585-204EBA071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91A1349-487B-45F4-8B1D-6A5995B5A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8A4FABA-D342-4025-B7CD-823FF2ABA8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608D96E-504B-49AC-9397-E577D8774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B2CCBBA-5DFD-44FC-818F-3BA43CD70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AC5E7-2D35-4042-A691-3B6BEF44C65F}" type="datetimeFigureOut">
              <a:rPr lang="es-CL" smtClean="0"/>
              <a:t>16-06-2020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92E45AD-9AA5-4AB1-8FFB-5A531ED86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2BC72F5-4148-436A-B36A-3CB1C9410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9E81-99C4-4F3B-9737-127641EAE6C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14740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4D0138-5B85-4191-9C76-0C4516117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3521202-E598-4BD9-B404-75B860762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AC5E7-2D35-4042-A691-3B6BEF44C65F}" type="datetimeFigureOut">
              <a:rPr lang="es-CL" smtClean="0"/>
              <a:t>16-06-2020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5A1159B-FC35-43EA-9D88-E0BE3985E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3215A85-6D36-447C-8333-26FB39E17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9E81-99C4-4F3B-9737-127641EAE6C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87627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1CBB6FF-848A-440E-943C-52EEDDDE1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AC5E7-2D35-4042-A691-3B6BEF44C65F}" type="datetimeFigureOut">
              <a:rPr lang="es-CL" smtClean="0"/>
              <a:t>16-06-2020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16355C5-6AE4-43AF-ABC7-C11D63B77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456E77-E3C5-43D5-8675-E8138546F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9E81-99C4-4F3B-9737-127641EAE6C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99080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755C17-7535-402C-8964-6781AA822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E98AF3-2B3D-4810-B0D5-AEC128844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BCFFD4C-3038-453F-A4DD-3A5E872BC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8BB968-0554-4A20-8DA2-433473D9A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AC5E7-2D35-4042-A691-3B6BEF44C65F}" type="datetimeFigureOut">
              <a:rPr lang="es-CL" smtClean="0"/>
              <a:t>16-06-2020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F13A922-5C32-4CB2-9FC8-84DBEB42D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A2662E-8041-46E7-8BC1-F6F711646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9E81-99C4-4F3B-9737-127641EAE6C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7375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8B0782-9432-4137-824C-5EBA3D264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D04242F-F7F7-4D18-B7D8-89392792CC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91728E0-3830-4195-BB3D-C0891AFA4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336E306-DB03-496B-8345-B8E76C6F5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AC5E7-2D35-4042-A691-3B6BEF44C65F}" type="datetimeFigureOut">
              <a:rPr lang="es-CL" smtClean="0"/>
              <a:t>16-06-2020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F79A42B-CD06-4CA5-8799-F8E24D44C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378B2D7-D24A-4282-AB55-2F191181D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9E81-99C4-4F3B-9737-127641EAE6C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17350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8A898FF-94CE-44A2-95C6-81E290FA9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9DC7BFB-750B-4245-9798-2EA44C067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30C166-A3FD-4F06-8CA1-CFF5458481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AC5E7-2D35-4042-A691-3B6BEF44C65F}" type="datetimeFigureOut">
              <a:rPr lang="es-CL" smtClean="0"/>
              <a:t>16-06-2020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A9F3E3-76BA-4C59-BED2-9FFB1F2323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6951F1-F8FB-40A7-9830-8456C6B62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C9E81-99C4-4F3B-9737-127641EAE6C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99529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DCB59B-EFAD-4585-ABAC-FAFF03E42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7339" y="776042"/>
            <a:ext cx="8792390" cy="619131"/>
          </a:xfrm>
        </p:spPr>
        <p:txBody>
          <a:bodyPr>
            <a:normAutofit fontScale="90000"/>
          </a:bodyPr>
          <a:lstStyle/>
          <a:p>
            <a:r>
              <a:rPr lang="es-CL" sz="4000" dirty="0"/>
              <a:t>Otro ejemplo, con tabla dada: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C4011D-E6CF-431D-8C11-3EE48889D1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2271" y="1395173"/>
            <a:ext cx="9144000" cy="324760"/>
          </a:xfrm>
        </p:spPr>
        <p:txBody>
          <a:bodyPr>
            <a:normAutofit fontScale="85000" lnSpcReduction="20000"/>
          </a:bodyPr>
          <a:lstStyle/>
          <a:p>
            <a:r>
              <a:rPr lang="es-CL" dirty="0"/>
              <a:t>Se tiene la siguiente muestra representativa de una población</a:t>
            </a:r>
          </a:p>
          <a:p>
            <a:endParaRPr lang="es-CL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BF14AAB9-5677-4139-9963-4B4ADCBB6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216199"/>
              </p:ext>
            </p:extLst>
          </p:nvPr>
        </p:nvGraphicFramePr>
        <p:xfrm>
          <a:off x="2306483" y="2176684"/>
          <a:ext cx="7991988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998">
                  <a:extLst>
                    <a:ext uri="{9D8B030D-6E8A-4147-A177-3AD203B41FA5}">
                      <a16:colId xmlns:a16="http://schemas.microsoft.com/office/drawing/2014/main" val="816015984"/>
                    </a:ext>
                  </a:extLst>
                </a:gridCol>
                <a:gridCol w="1331998">
                  <a:extLst>
                    <a:ext uri="{9D8B030D-6E8A-4147-A177-3AD203B41FA5}">
                      <a16:colId xmlns:a16="http://schemas.microsoft.com/office/drawing/2014/main" val="3829647510"/>
                    </a:ext>
                  </a:extLst>
                </a:gridCol>
                <a:gridCol w="1331998">
                  <a:extLst>
                    <a:ext uri="{9D8B030D-6E8A-4147-A177-3AD203B41FA5}">
                      <a16:colId xmlns:a16="http://schemas.microsoft.com/office/drawing/2014/main" val="1300688836"/>
                    </a:ext>
                  </a:extLst>
                </a:gridCol>
                <a:gridCol w="1331998">
                  <a:extLst>
                    <a:ext uri="{9D8B030D-6E8A-4147-A177-3AD203B41FA5}">
                      <a16:colId xmlns:a16="http://schemas.microsoft.com/office/drawing/2014/main" val="2971661112"/>
                    </a:ext>
                  </a:extLst>
                </a:gridCol>
                <a:gridCol w="1331998">
                  <a:extLst>
                    <a:ext uri="{9D8B030D-6E8A-4147-A177-3AD203B41FA5}">
                      <a16:colId xmlns:a16="http://schemas.microsoft.com/office/drawing/2014/main" val="1760037523"/>
                    </a:ext>
                  </a:extLst>
                </a:gridCol>
                <a:gridCol w="1331998">
                  <a:extLst>
                    <a:ext uri="{9D8B030D-6E8A-4147-A177-3AD203B41FA5}">
                      <a16:colId xmlns:a16="http://schemas.microsoft.com/office/drawing/2014/main" val="18476318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CL" dirty="0" err="1"/>
                        <a:t>N°</a:t>
                      </a:r>
                      <a:r>
                        <a:rPr lang="es-CL" dirty="0"/>
                        <a:t> de  programas </a:t>
                      </a:r>
                    </a:p>
                    <a:p>
                      <a:r>
                        <a:rPr lang="es-CL" dirty="0"/>
                        <a:t>xi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err="1"/>
                        <a:t>N°</a:t>
                      </a:r>
                      <a:r>
                        <a:rPr lang="es-CL" dirty="0"/>
                        <a:t> de computadores :fi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err="1"/>
                        <a:t>frec</a:t>
                      </a:r>
                      <a:r>
                        <a:rPr lang="es-CL" dirty="0"/>
                        <a:t> </a:t>
                      </a:r>
                      <a:r>
                        <a:rPr lang="es-CL" dirty="0" err="1"/>
                        <a:t>rel</a:t>
                      </a:r>
                      <a:r>
                        <a:rPr lang="es-CL" dirty="0"/>
                        <a:t>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err="1"/>
                        <a:t>Fec</a:t>
                      </a:r>
                      <a:r>
                        <a:rPr lang="es-CL" dirty="0"/>
                        <a:t> </a:t>
                      </a:r>
                      <a:r>
                        <a:rPr lang="es-CL" dirty="0" err="1"/>
                        <a:t>abs</a:t>
                      </a:r>
                      <a:r>
                        <a:rPr lang="es-CL" dirty="0"/>
                        <a:t>  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Xi*fi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((xi*- media)2*fi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270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C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9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(3-6,54)2*3=37,59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314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C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(5-6,54)2*4=9,49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60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CL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36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24,21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6942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CL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23,94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321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n=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=85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95,225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998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0830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705B85-E212-4F2D-BAF7-9D44FA445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B784FB-3A23-4A06-9816-42CD813AA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CL" dirty="0"/>
              <a:t>Determinar:</a:t>
            </a:r>
          </a:p>
          <a:p>
            <a:r>
              <a:rPr lang="es-CL" dirty="0"/>
              <a:t>Variable en estudio y su clasificación : xi  </a:t>
            </a:r>
            <a:r>
              <a:rPr lang="es-CL" dirty="0" err="1"/>
              <a:t>n°</a:t>
            </a:r>
            <a:r>
              <a:rPr lang="es-CL" dirty="0"/>
              <a:t> de programas</a:t>
            </a:r>
          </a:p>
          <a:p>
            <a:r>
              <a:rPr lang="es-CL" dirty="0"/>
              <a:t>Unidad de observación:  los computadores</a:t>
            </a:r>
          </a:p>
          <a:p>
            <a:r>
              <a:rPr lang="es-CL" dirty="0"/>
              <a:t>Muestra o población, tamaño de muestra  n=13</a:t>
            </a:r>
          </a:p>
          <a:p>
            <a:r>
              <a:rPr lang="es-CL" dirty="0"/>
              <a:t>Porcentaje de computadores con 9 o menos programas</a:t>
            </a:r>
          </a:p>
          <a:p>
            <a:r>
              <a:rPr lang="es-CL" dirty="0"/>
              <a:t>=85%  = 11/13 = 84,5%</a:t>
            </a:r>
          </a:p>
          <a:p>
            <a:r>
              <a:rPr lang="es-CL" dirty="0"/>
              <a:t>Porcentaje de computadores con 9 o más programas : 47%</a:t>
            </a:r>
          </a:p>
          <a:p>
            <a:r>
              <a:rPr lang="es-CL" dirty="0"/>
              <a:t>Porcentaje de computadores con 5 programas </a:t>
            </a:r>
          </a:p>
          <a:p>
            <a:r>
              <a:rPr lang="es-CL" dirty="0"/>
              <a:t>Cantidad de computadores que tiene más DE 9 programas: 15% de 13 = 1,95 </a:t>
            </a:r>
            <a:r>
              <a:rPr lang="es-CL" dirty="0" err="1"/>
              <a:t>apróx</a:t>
            </a:r>
            <a:r>
              <a:rPr lang="es-CL" dirty="0"/>
              <a:t> 2</a:t>
            </a:r>
          </a:p>
          <a:p>
            <a:r>
              <a:rPr lang="es-CL" dirty="0"/>
              <a:t>Cantidad de computadores que tiene 5 o menos programas</a:t>
            </a:r>
          </a:p>
          <a:p>
            <a:r>
              <a:rPr lang="es-CL" dirty="0"/>
              <a:t>: 54% de 13 = 7</a:t>
            </a:r>
          </a:p>
        </p:txBody>
      </p:sp>
    </p:spTree>
    <p:extLst>
      <p:ext uri="{BB962C8B-B14F-4D97-AF65-F5344CB8AC3E}">
        <p14:creationId xmlns:p14="http://schemas.microsoft.com/office/powerpoint/2010/main" val="1571220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B80403-CD3A-465F-B1E8-A6E426529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AFD27A-AEA2-424D-A750-63511660C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b="1" dirty="0"/>
              <a:t>Media, mediana y moda</a:t>
            </a:r>
          </a:p>
          <a:p>
            <a:r>
              <a:rPr lang="es-CL" dirty="0"/>
              <a:t>Media = 85/13 = 6,54</a:t>
            </a:r>
          </a:p>
          <a:p>
            <a:r>
              <a:rPr lang="es-CL" dirty="0"/>
              <a:t>Mediana  : posición: n/2 = 13/2 = 6,5  </a:t>
            </a:r>
            <a:r>
              <a:rPr lang="es-CL" dirty="0" err="1"/>
              <a:t>frec</a:t>
            </a:r>
            <a:r>
              <a:rPr lang="es-CL" dirty="0"/>
              <a:t> </a:t>
            </a:r>
            <a:r>
              <a:rPr lang="es-CL" dirty="0" err="1"/>
              <a:t>abs</a:t>
            </a:r>
            <a:r>
              <a:rPr lang="es-CL" dirty="0"/>
              <a:t> acumulada = 7 contiene a 6,5 y corresponde a la variable x= 5 = mediana</a:t>
            </a:r>
          </a:p>
          <a:p>
            <a:r>
              <a:rPr lang="es-CL" dirty="0"/>
              <a:t>Moda: mayor frecuencia: esta repetida la </a:t>
            </a:r>
            <a:r>
              <a:rPr lang="es-CL" dirty="0" err="1"/>
              <a:t>frec</a:t>
            </a:r>
            <a:r>
              <a:rPr lang="es-CL" dirty="0"/>
              <a:t> 4 dos veces , luego es bimodal esta muestra, tiene dos modas :  x=5  y x=9</a:t>
            </a:r>
          </a:p>
          <a:p>
            <a:r>
              <a:rPr lang="es-CL" dirty="0"/>
              <a:t>¿</a:t>
            </a:r>
            <a:r>
              <a:rPr lang="es-CL" b="1" dirty="0"/>
              <a:t>Son simétricos los datos</a:t>
            </a:r>
            <a:r>
              <a:rPr lang="es-CL" dirty="0"/>
              <a:t>?: no son simétricos. Es bimodal por lo tanto no es simétrica y además media , mediana y modas son diferentes</a:t>
            </a:r>
          </a:p>
          <a:p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785250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43C2E-01CE-4CE7-813C-D10F84C1E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¿</a:t>
            </a:r>
            <a:r>
              <a:rPr lang="es-ES" sz="3600" b="1" dirty="0"/>
              <a:t>Hay homogeneidad</a:t>
            </a:r>
            <a:r>
              <a:rPr lang="es-ES" sz="3600" dirty="0"/>
              <a:t>?</a:t>
            </a:r>
            <a:endParaRPr lang="es-CL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79E9FC-86A2-461C-8724-F31710D87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Tenemos que ver el CV%</a:t>
            </a:r>
          </a:p>
          <a:p>
            <a:r>
              <a:rPr lang="es-ES" dirty="0"/>
              <a:t>CV% = (desviación estándar/ media )*100</a:t>
            </a:r>
          </a:p>
          <a:p>
            <a:r>
              <a:rPr lang="es-ES" dirty="0"/>
              <a:t>         =( 2,24/6,54)*100 =34,25%</a:t>
            </a:r>
          </a:p>
          <a:p>
            <a:endParaRPr lang="es-ES" dirty="0"/>
          </a:p>
          <a:p>
            <a:r>
              <a:rPr lang="es-ES" dirty="0"/>
              <a:t>Varianza = 65,26/n  = 65,26/13 = 5,002</a:t>
            </a:r>
          </a:p>
          <a:p>
            <a:r>
              <a:rPr lang="es-ES" dirty="0"/>
              <a:t>Desviación estándar = 2,24</a:t>
            </a:r>
          </a:p>
          <a:p>
            <a:r>
              <a:rPr lang="es-ES" dirty="0"/>
              <a:t>Entonces con CV% = 34,25% se puede decir que los datos tienen un comportamiento homogéneo normal ( empíricamente, no hay demostración </a:t>
            </a:r>
            <a:r>
              <a:rPr lang="es-ES" dirty="0" err="1"/>
              <a:t>matematica</a:t>
            </a:r>
            <a:r>
              <a:rPr lang="es-ES" dirty="0"/>
              <a:t>)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163116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A34460-3BFA-4A4B-9D4E-70D950DED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121CE4-8A9B-4B69-A401-C0C7528D9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Pero como no son simétricos , no tienen un comportamiento normal.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747859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2F34E4-C8F8-4778-BBA9-272A3F7DF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2800" b="1" dirty="0" err="1"/>
              <a:t>Graficos</a:t>
            </a:r>
            <a:r>
              <a:rPr lang="es-CL" sz="2800" b="1" dirty="0"/>
              <a:t> adecuados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E90831-3318-457D-BD47-595AB3E6A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Grafico de barras </a:t>
            </a:r>
          </a:p>
          <a:p>
            <a:endParaRPr lang="es-CL" dirty="0"/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FCCA9E5B-62F1-491C-B88B-7FE0E18F22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721659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55854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D35960-FB01-470E-A3E5-5A4AE0FFF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sz="2800" b="1" dirty="0"/>
              <a:t>Grafico circular</a:t>
            </a:r>
            <a:br>
              <a:rPr lang="es-CL" dirty="0"/>
            </a:br>
            <a:endParaRPr lang="es-CL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4CD147D9-EFDA-4B42-B4A8-DDF372FD48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941306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81B9A91B-46AF-44BD-B2BF-03B068DFB8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0560617"/>
              </p:ext>
            </p:extLst>
          </p:nvPr>
        </p:nvGraphicFramePr>
        <p:xfrm>
          <a:off x="1660939" y="918449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71985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23CA0C-9AA7-4877-B4D1-6D714DF96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Tabla de frecuencias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4BA45107-62B8-4C7B-95A5-36A9224D95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4830473"/>
              </p:ext>
            </p:extLst>
          </p:nvPr>
        </p:nvGraphicFramePr>
        <p:xfrm>
          <a:off x="838200" y="1764982"/>
          <a:ext cx="703359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4530">
                  <a:extLst>
                    <a:ext uri="{9D8B030D-6E8A-4147-A177-3AD203B41FA5}">
                      <a16:colId xmlns:a16="http://schemas.microsoft.com/office/drawing/2014/main" val="3450150359"/>
                    </a:ext>
                  </a:extLst>
                </a:gridCol>
                <a:gridCol w="2344530">
                  <a:extLst>
                    <a:ext uri="{9D8B030D-6E8A-4147-A177-3AD203B41FA5}">
                      <a16:colId xmlns:a16="http://schemas.microsoft.com/office/drawing/2014/main" val="476202196"/>
                    </a:ext>
                  </a:extLst>
                </a:gridCol>
                <a:gridCol w="2344530">
                  <a:extLst>
                    <a:ext uri="{9D8B030D-6E8A-4147-A177-3AD203B41FA5}">
                      <a16:colId xmlns:a16="http://schemas.microsoft.com/office/drawing/2014/main" val="3024707726"/>
                    </a:ext>
                  </a:extLst>
                </a:gridCol>
              </a:tblGrid>
              <a:tr h="352641">
                <a:tc>
                  <a:txBody>
                    <a:bodyPr/>
                    <a:lstStyle/>
                    <a:p>
                      <a:r>
                        <a:rPr lang="es-CL" dirty="0"/>
                        <a:t>xi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Grados respectivos a cada frecuencia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358506"/>
                  </a:ext>
                </a:extLst>
              </a:tr>
              <a:tr h="352641">
                <a:tc>
                  <a:txBody>
                    <a:bodyPr/>
                    <a:lstStyle/>
                    <a:p>
                      <a:r>
                        <a:rPr lang="es-C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733324"/>
                  </a:ext>
                </a:extLst>
              </a:tr>
              <a:tr h="352641">
                <a:tc>
                  <a:txBody>
                    <a:bodyPr/>
                    <a:lstStyle/>
                    <a:p>
                      <a:r>
                        <a:rPr lang="es-C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997655"/>
                  </a:ext>
                </a:extLst>
              </a:tr>
              <a:tr h="352641">
                <a:tc>
                  <a:txBody>
                    <a:bodyPr/>
                    <a:lstStyle/>
                    <a:p>
                      <a:r>
                        <a:rPr lang="es-CL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431553"/>
                  </a:ext>
                </a:extLst>
              </a:tr>
              <a:tr h="352641">
                <a:tc>
                  <a:txBody>
                    <a:bodyPr/>
                    <a:lstStyle/>
                    <a:p>
                      <a:r>
                        <a:rPr lang="es-CL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624384"/>
                  </a:ext>
                </a:extLst>
              </a:tr>
              <a:tr h="352641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360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142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22558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387</Words>
  <Application>Microsoft Office PowerPoint</Application>
  <PresentationFormat>Panorámica</PresentationFormat>
  <Paragraphs>85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Otro ejemplo, con tabla dada:</vt:lpstr>
      <vt:lpstr>Presentación de PowerPoint</vt:lpstr>
      <vt:lpstr>Presentación de PowerPoint</vt:lpstr>
      <vt:lpstr>¿Hay homogeneidad?</vt:lpstr>
      <vt:lpstr>Presentación de PowerPoint</vt:lpstr>
      <vt:lpstr>Graficos adecuados</vt:lpstr>
      <vt:lpstr>Grafico circular </vt:lpstr>
      <vt:lpstr>Tabla de frecuencias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ejemplo</dc:title>
  <dc:creator>Angelica</dc:creator>
  <cp:lastModifiedBy>Angelica</cp:lastModifiedBy>
  <cp:revision>16</cp:revision>
  <dcterms:created xsi:type="dcterms:W3CDTF">2020-04-29T16:40:53Z</dcterms:created>
  <dcterms:modified xsi:type="dcterms:W3CDTF">2020-06-17T00:04:40Z</dcterms:modified>
</cp:coreProperties>
</file>