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68" r:id="rId15"/>
    <p:sldId id="271" r:id="rId16"/>
    <p:sldId id="273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K" initials="AK" lastIdx="1" clrIdx="0">
    <p:extLst>
      <p:ext uri="{19B8F6BF-5375-455C-9EA6-DF929625EA0E}">
        <p15:presenceInfo xmlns:p15="http://schemas.microsoft.com/office/powerpoint/2012/main" userId="ef9ae1a57e9cca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0F0DA-91D8-4C9F-9869-E1ABEADE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EECE6-2962-4B1F-923C-38140237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32BE8-BE28-4FFC-901B-37B57FDF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350B3-26C5-4A5A-A457-C26B1AA2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48DB9-AFE6-42FD-860C-0A2FDD97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3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A8B0C-37EC-4BA5-91DE-FCEC07A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8182B0-66DC-458E-978D-3E15D7B7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00E50-1744-42D0-99C1-00B4AA31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35A89-1542-4F3F-BDCC-693F19F1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255AB-4B6D-4017-BDEB-D1EFE3D4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2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F49EC7-8D1C-4905-B1EB-7BDC6686F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E59F70-A757-43D0-A7B3-77FD9872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2C453-F296-4146-9E1C-B03DE0A4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2887C-9E0E-4C84-9BFF-31AF10EB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70B3C-C50D-4EF3-8205-1A3E5F8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2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9191-C406-4BDE-B3BF-8BAD2501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F3B27-79B8-4FDB-90FE-775DB3CD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97AAC-8CF3-4411-A727-0A6C4775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E4C55-BD92-475C-AD17-E318519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9FA512-A0B5-422E-8F43-DEACD9F5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2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7C023-98BD-4B9F-A33C-E0909A0B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341FD-641C-490F-98A7-D5A9FEDE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8EEFF-BD06-4F1B-AA76-588B1582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D1BA2-1A7E-47AA-AF92-DECA950A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A1D29-2A2D-4E68-89DF-955BAF66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39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69F29-625E-4FCB-9EFF-1D09A5FB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409E9-4AED-4EDD-B97B-8653902F3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6B69EC-69B7-487A-B9A4-CD7ED6C6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25E7F-37C1-46C8-9E9F-424BCED1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B19653-A38A-4377-BC4B-FC029C24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320EA-4DF3-4F56-A5E5-A3E52CB2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7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9C12C-C8A5-435C-8318-E511E1E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E7CB5-740F-4AF3-9329-01AE56D6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1FAE9-38E6-43B1-97D3-28CA8E1A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D33BC1-E37A-40CD-BB1F-3CE1E9DF3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DCE124-E278-4D4B-8849-A412890B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5626BF-7800-444E-B513-98ABFD9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C4EF41-1B74-44D5-961B-8330F74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48E03-2F29-40A9-98B7-6C2F952A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16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6170-C6C8-4653-8F83-00818C49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969C1F-658C-4D8F-8A40-DBF5A71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310788-BDE9-47E6-8BBA-0094B74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DF5404-0651-4C69-9434-A06A675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76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9B658E-7BAE-4934-982F-741CE2AC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C8F56E-81B2-4C50-801F-55C0734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AA5-D741-4995-9F25-F89E829A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64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521DB-D2C1-4B64-9F08-8658B290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74F07-001E-4FFF-B32C-E7A7BC2B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DA023-8AA0-4C8A-9185-DF889B04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B8ED66-4930-48E5-A86A-01457BAA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74C8F2-0983-417F-A021-8E3EA9F0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7E7223-2459-47DE-9360-B629767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D365-9B32-4097-862A-B103AFC6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C960A1-44B0-4EEF-833E-1F50F56BF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EB649-956A-4D6E-8C41-CA415997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E533E-089E-4BEE-B46B-08E24EE2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3403B-6BA8-43B4-A2DF-FB590516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0304D-6BEC-4705-AF83-99843232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92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BF514-9C0B-4D33-BF17-4D9337B7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3A40B-4FEC-47D3-A222-1C31855D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998BF-E7AD-4FC9-9FBE-238D01B2C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D6A1-968A-403F-8D12-3BE60DA5D276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327B5-9516-4553-8F96-7A98C6478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F005F-579E-4D0E-9656-E19AE5F4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09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B4D54-9FA2-4FFF-9CCA-B5D41BF30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Estudio Técnico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DDD46-5105-4B67-A0E4-A01FFC0B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b="1" dirty="0"/>
              <a:t>Formulación y Evaluación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28643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MX" b="1" dirty="0"/>
              <a:t>Valor de desecho</a:t>
            </a:r>
            <a:r>
              <a:rPr lang="es-MX" dirty="0"/>
              <a:t>: representa el monto de unidades monetarias que efectivamente se piensa recibir al reemplazar el equipo al final de su vida útil técnica o de su venta al horizonte del proyecto. </a:t>
            </a:r>
          </a:p>
          <a:p>
            <a:pPr marL="457200" lvl="1" indent="0" algn="just">
              <a:buNone/>
            </a:pPr>
            <a:r>
              <a:rPr lang="es-MX" b="1" dirty="0"/>
              <a:t>Valor de compra, de factura o de adquisición: </a:t>
            </a:r>
            <a:r>
              <a:rPr lang="es-MX" dirty="0"/>
              <a:t>representa el monto de unidades monetarias sin IVA que se destina a la compra del bien. </a:t>
            </a:r>
          </a:p>
          <a:p>
            <a:pPr marL="457200" lvl="1" indent="0" algn="just">
              <a:buNone/>
            </a:pPr>
            <a:r>
              <a:rPr lang="es-MX" b="1" dirty="0"/>
              <a:t>Valor contable, libro o fiscal: </a:t>
            </a:r>
            <a:r>
              <a:rPr lang="es-MX" dirty="0"/>
              <a:t>representa el valor del bien menos la depreciación acumulada del valor de compra, adquisición o factura. </a:t>
            </a:r>
          </a:p>
          <a:p>
            <a:pPr marL="457200" lvl="1" indent="0" algn="just">
              <a:buNone/>
            </a:pPr>
            <a:r>
              <a:rPr lang="es-MX" b="1" dirty="0"/>
              <a:t>Valor de mercado, de venta, de enajenación, de liquidación, comercial o de salvamento: </a:t>
            </a:r>
            <a:r>
              <a:rPr lang="es-MX" dirty="0"/>
              <a:t>constituye el valor que el mercado estaría dispuesto a pagar por la maquinaria, equipo o tecnología en el momento de decidirse su venta. </a:t>
            </a:r>
          </a:p>
          <a:p>
            <a:pPr marL="457200" lvl="1" indent="0" algn="just">
              <a:buNone/>
            </a:pPr>
            <a:r>
              <a:rPr lang="es-MX" b="1" dirty="0"/>
              <a:t>Valor residual contable: </a:t>
            </a:r>
            <a:r>
              <a:rPr lang="es-MX" dirty="0"/>
              <a:t>el monto de monto de unidades monetarias no susceptible de ser depreciado.</a:t>
            </a:r>
          </a:p>
        </p:txBody>
      </p:sp>
    </p:spTree>
    <p:extLst>
      <p:ext uri="{BB962C8B-B14F-4D97-AF65-F5344CB8AC3E}">
        <p14:creationId xmlns:p14="http://schemas.microsoft.com/office/powerpoint/2010/main" val="241874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MX" b="1" dirty="0"/>
              <a:t>Calendario de inversión o reemplazo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/>
              <a:t>Calendario de venta de máquinas y equipos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5DE505E-F1B7-4277-B2B8-B6A849FAD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93434"/>
              </p:ext>
            </p:extLst>
          </p:nvPr>
        </p:nvGraphicFramePr>
        <p:xfrm>
          <a:off x="241854" y="1341164"/>
          <a:ext cx="11708291" cy="155575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173043">
                  <a:extLst>
                    <a:ext uri="{9D8B030D-6E8A-4147-A177-3AD203B41FA5}">
                      <a16:colId xmlns:a16="http://schemas.microsoft.com/office/drawing/2014/main" val="3774772262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4059399400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3125725780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99943392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2347394148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978451276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577685409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3763692094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137751840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3925073244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112690634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051414144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1740669907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2846058767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4111351751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2385710164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28463891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u="none" strike="noStrike" dirty="0">
                          <a:effectLst/>
                        </a:rPr>
                        <a:t>Inversión 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3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4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5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6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7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8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9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12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13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14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15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09606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 err="1">
                          <a:effectLst/>
                        </a:rPr>
                        <a:t>Máq</a:t>
                      </a:r>
                      <a:r>
                        <a:rPr lang="es-CL" sz="2000" u="none" strike="noStrike" dirty="0">
                          <a:effectLst/>
                        </a:rPr>
                        <a:t>.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3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12000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902738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 err="1">
                          <a:effectLst/>
                        </a:rPr>
                        <a:t>Máq</a:t>
                      </a:r>
                      <a:r>
                        <a:rPr lang="es-CL" sz="2000" u="none" strike="noStrike" dirty="0">
                          <a:effectLst/>
                        </a:rPr>
                        <a:t>. 2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12000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17057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>
                          <a:effectLst/>
                        </a:rPr>
                        <a:t>Veh.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3200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3200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3200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71257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 err="1">
                          <a:effectLst/>
                        </a:rPr>
                        <a:t>Eq</a:t>
                      </a:r>
                      <a:r>
                        <a:rPr lang="es-CL" sz="2000" u="none" strike="noStrike" dirty="0">
                          <a:effectLst/>
                        </a:rPr>
                        <a:t>.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5000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5000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5000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07851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6C56622-2DD6-45EF-B58D-F3B5E6D3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78642"/>
              </p:ext>
            </p:extLst>
          </p:nvPr>
        </p:nvGraphicFramePr>
        <p:xfrm>
          <a:off x="241858" y="3961086"/>
          <a:ext cx="11708287" cy="155575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031567">
                  <a:extLst>
                    <a:ext uri="{9D8B030D-6E8A-4147-A177-3AD203B41FA5}">
                      <a16:colId xmlns:a16="http://schemas.microsoft.com/office/drawing/2014/main" val="755418167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1549570770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525408834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3262195689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2353944533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3406119334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1585260882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3526774590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1275824352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3239202371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3701285720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1749947416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3594219413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2465550355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629393531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256764453"/>
                    </a:ext>
                  </a:extLst>
                </a:gridCol>
                <a:gridCol w="667295">
                  <a:extLst>
                    <a:ext uri="{9D8B030D-6E8A-4147-A177-3AD203B41FA5}">
                      <a16:colId xmlns:a16="http://schemas.microsoft.com/office/drawing/2014/main" val="261524798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u="none" strike="noStrike">
                          <a:effectLst/>
                        </a:rPr>
                        <a:t>Inversión 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7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8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9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4225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 err="1">
                          <a:effectLst/>
                        </a:rPr>
                        <a:t>Máq</a:t>
                      </a:r>
                      <a:r>
                        <a:rPr lang="es-CL" sz="2000" u="none" strike="noStrike" dirty="0">
                          <a:effectLst/>
                        </a:rPr>
                        <a:t>.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3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3000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72195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 err="1">
                          <a:effectLst/>
                        </a:rPr>
                        <a:t>Máq</a:t>
                      </a:r>
                      <a:r>
                        <a:rPr lang="es-CL" sz="2000" u="none" strike="noStrike" dirty="0">
                          <a:effectLst/>
                        </a:rPr>
                        <a:t>. 2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6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4000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972704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>
                          <a:effectLst/>
                        </a:rPr>
                        <a:t>Veh.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600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600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600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806342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 err="1">
                          <a:effectLst/>
                        </a:rPr>
                        <a:t>Eq</a:t>
                      </a:r>
                      <a:r>
                        <a:rPr lang="es-CL" sz="2000" u="none" strike="noStrike" dirty="0">
                          <a:effectLst/>
                        </a:rPr>
                        <a:t>.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 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500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500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500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422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79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785021"/>
            <a:ext cx="10515600" cy="53407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MX" sz="2600" b="1" dirty="0"/>
              <a:t>Balance de obras físicas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/>
              <a:t>Atención: </a:t>
            </a:r>
          </a:p>
          <a:p>
            <a:pPr lvl="1"/>
            <a:r>
              <a:rPr lang="es-MX" b="1" dirty="0"/>
              <a:t>aquí no van las obras físicas que se arrendarán</a:t>
            </a:r>
          </a:p>
          <a:p>
            <a:pPr lvl="1"/>
            <a:r>
              <a:rPr lang="es-MX" b="1" dirty="0"/>
              <a:t>Algunas inversiones pueden hacerse durante la operación (ampliaciones o reemplazo). O porque se requiera por plan de operaciones, obras transitorias para reemplazar en el futuro.</a:t>
            </a:r>
          </a:p>
          <a:p>
            <a:pPr marL="457200" lvl="1" indent="0">
              <a:buNone/>
            </a:pPr>
            <a:r>
              <a:rPr lang="es-MX" b="1" dirty="0"/>
              <a:t>=&gt; Deben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6249032-43B8-4624-8413-10C47AB0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95255"/>
              </p:ext>
            </p:extLst>
          </p:nvPr>
        </p:nvGraphicFramePr>
        <p:xfrm>
          <a:off x="241857" y="1227910"/>
          <a:ext cx="11708285" cy="203200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474925">
                  <a:extLst>
                    <a:ext uri="{9D8B030D-6E8A-4147-A177-3AD203B41FA5}">
                      <a16:colId xmlns:a16="http://schemas.microsoft.com/office/drawing/2014/main" val="1708752401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1425532868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801056578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1821973348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1486373476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655130602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121779316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 dirty="0">
                          <a:effectLst/>
                        </a:rPr>
                        <a:t>Inversión </a:t>
                      </a:r>
                      <a:endParaRPr lang="es-C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Unidad de medida</a:t>
                      </a:r>
                      <a:endParaRPr lang="es-C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Cantidad</a:t>
                      </a:r>
                      <a:endParaRPr lang="es-C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Costo unitario</a:t>
                      </a:r>
                      <a:endParaRPr lang="es-C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Costo total </a:t>
                      </a:r>
                      <a:endParaRPr lang="es-C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>
                          <a:effectLst/>
                        </a:rPr>
                        <a:t>Vida útil contable (años)</a:t>
                      </a:r>
                      <a:endParaRPr lang="es-C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>
                          <a:effectLst/>
                        </a:rPr>
                        <a:t>Vida útil técnica</a:t>
                      </a:r>
                      <a:endParaRPr lang="es-C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502651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000" u="none" strike="noStrike">
                          <a:effectLst/>
                        </a:rPr>
                        <a:t>Planta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m</a:t>
                      </a:r>
                      <a:r>
                        <a:rPr lang="es-CL" sz="2000" u="none" strike="noStrike" baseline="30000">
                          <a:effectLst/>
                        </a:rPr>
                        <a:t>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3000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 $           600 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>
                          <a:effectLst/>
                        </a:rPr>
                        <a:t>$1,800,000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>
                          <a:effectLst/>
                        </a:rPr>
                        <a:t>30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>
                          <a:effectLst/>
                        </a:rPr>
                        <a:t>50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78783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000" u="none" strike="noStrike">
                          <a:effectLst/>
                        </a:rPr>
                        <a:t>oficina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m</a:t>
                      </a:r>
                      <a:r>
                        <a:rPr lang="es-CL" sz="2000" u="none" strike="noStrike" baseline="30000">
                          <a:effectLst/>
                        </a:rPr>
                        <a:t>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1500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 $           600 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>
                          <a:effectLst/>
                        </a:rPr>
                        <a:t>$900,000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 dirty="0">
                          <a:effectLst/>
                        </a:rPr>
                        <a:t>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>
                          <a:effectLst/>
                        </a:rPr>
                        <a:t>100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921458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000" u="none" strike="noStrike">
                          <a:effectLst/>
                        </a:rPr>
                        <a:t>cercos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ml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1800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 $             80 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>
                          <a:effectLst/>
                        </a:rPr>
                        <a:t>$144,000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 dirty="0">
                          <a:effectLst/>
                        </a:rPr>
                        <a:t>5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 dirty="0">
                          <a:effectLst/>
                        </a:rPr>
                        <a:t>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028561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u="none" strike="noStrike">
                          <a:effectLst/>
                        </a:rPr>
                        <a:t>Bodegas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m</a:t>
                      </a:r>
                      <a:r>
                        <a:rPr lang="es-CL" sz="2000" u="none" strike="noStrike" baseline="30000" dirty="0">
                          <a:effectLst/>
                        </a:rPr>
                        <a:t>2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 dirty="0">
                          <a:effectLst/>
                        </a:rPr>
                        <a:t>400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u="none" strike="noStrike">
                          <a:effectLst/>
                        </a:rPr>
                        <a:t> $           650 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>
                          <a:effectLst/>
                        </a:rPr>
                        <a:t>$260,000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u="none" strike="noStrike" dirty="0">
                          <a:effectLst/>
                        </a:rPr>
                        <a:t>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66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35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258763" lvl="1">
              <a:buNone/>
            </a:pPr>
            <a:r>
              <a:rPr lang="es-MX" b="1" dirty="0"/>
              <a:t>Costos de producción</a:t>
            </a:r>
            <a:br>
              <a:rPr lang="es-MX" dirty="0"/>
            </a:br>
            <a:endParaRPr lang="es-MX" dirty="0"/>
          </a:p>
          <a:p>
            <a:pPr marL="258763" lvl="1"/>
            <a:r>
              <a:rPr lang="es-MX" dirty="0"/>
              <a:t>Mano de obra de producción: </a:t>
            </a:r>
          </a:p>
          <a:p>
            <a:pPr marL="457200" lvl="2" algn="just"/>
            <a:r>
              <a:rPr lang="es-MX" dirty="0"/>
              <a:t>Tenemos Mano de directa (trabaja directamente en el proceso productivo); mano de obra indirecta (personal de mantenimiento, que presta servicios complementarios al proceso productivo (aseo, mantenimiento, vigilancia, </a:t>
            </a:r>
            <a:r>
              <a:rPr lang="es-MX" dirty="0" err="1"/>
              <a:t>etc</a:t>
            </a:r>
            <a:r>
              <a:rPr lang="es-MX" dirty="0"/>
              <a:t>). Además está el costo del personal administrativo y directivos.</a:t>
            </a:r>
          </a:p>
          <a:p>
            <a:pPr marL="457200" lvl="2" algn="just"/>
            <a:r>
              <a:rPr lang="es-MX" dirty="0"/>
              <a:t>Dependerán de aspectos como: tipo de proyecto que se esté evaluando, grado de automatización del proceso productivo , especialización del personal necesario, situación del mercado laboral, leyes laborales, horarios de trabajo (turnos), entre otros. </a:t>
            </a:r>
          </a:p>
          <a:p>
            <a:pPr marL="457200" lvl="2" algn="just"/>
            <a:r>
              <a:rPr lang="es-MX" dirty="0"/>
              <a:t>Permite: conocer el costo de operación de mano de obra</a:t>
            </a:r>
          </a:p>
          <a:p>
            <a:pPr lvl="2" algn="just"/>
            <a:endParaRPr lang="es-MX" dirty="0"/>
          </a:p>
          <a:p>
            <a:pPr marL="258763" lvl="1" indent="-258763"/>
            <a:r>
              <a:rPr lang="es-MX" dirty="0"/>
              <a:t>Materias primas</a:t>
            </a:r>
          </a:p>
          <a:p>
            <a:pPr marL="715963" lvl="2" indent="-258763"/>
            <a:r>
              <a:rPr lang="es-MX" dirty="0"/>
              <a:t>Se define a partir del programa de producción</a:t>
            </a:r>
          </a:p>
          <a:p>
            <a:pPr marL="715963" lvl="2" indent="-258763"/>
            <a:r>
              <a:rPr lang="es-MX" dirty="0"/>
              <a:t>Tipo de materia prima, calidad, cantidad.</a:t>
            </a:r>
          </a:p>
        </p:txBody>
      </p:sp>
    </p:spTree>
    <p:extLst>
      <p:ext uri="{BB962C8B-B14F-4D97-AF65-F5344CB8AC3E}">
        <p14:creationId xmlns:p14="http://schemas.microsoft.com/office/powerpoint/2010/main" val="401349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MX" dirty="0"/>
              <a:t>Balance de </a:t>
            </a:r>
            <a:r>
              <a:rPr lang="es-MX" dirty="0" err="1"/>
              <a:t>personalprima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6F87173-FB0E-4C13-85E4-6ABAD5CD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76557"/>
              </p:ext>
            </p:extLst>
          </p:nvPr>
        </p:nvGraphicFramePr>
        <p:xfrm>
          <a:off x="701965" y="1235766"/>
          <a:ext cx="10515600" cy="539560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2818864">
                  <a:extLst>
                    <a:ext uri="{9D8B030D-6E8A-4147-A177-3AD203B41FA5}">
                      <a16:colId xmlns:a16="http://schemas.microsoft.com/office/drawing/2014/main" val="1943125402"/>
                    </a:ext>
                  </a:extLst>
                </a:gridCol>
                <a:gridCol w="2436322">
                  <a:extLst>
                    <a:ext uri="{9D8B030D-6E8A-4147-A177-3AD203B41FA5}">
                      <a16:colId xmlns:a16="http://schemas.microsoft.com/office/drawing/2014/main" val="2024727077"/>
                    </a:ext>
                  </a:extLst>
                </a:gridCol>
                <a:gridCol w="2630207">
                  <a:extLst>
                    <a:ext uri="{9D8B030D-6E8A-4147-A177-3AD203B41FA5}">
                      <a16:colId xmlns:a16="http://schemas.microsoft.com/office/drawing/2014/main" val="2647825953"/>
                    </a:ext>
                  </a:extLst>
                </a:gridCol>
                <a:gridCol w="2630207">
                  <a:extLst>
                    <a:ext uri="{9D8B030D-6E8A-4147-A177-3AD203B41FA5}">
                      <a16:colId xmlns:a16="http://schemas.microsoft.com/office/drawing/2014/main" val="576921723"/>
                    </a:ext>
                  </a:extLst>
                </a:gridCol>
              </a:tblGrid>
              <a:tr h="50528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Inversión 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Cantidad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L" sz="2000" b="1" u="none" strike="noStrike" dirty="0">
                          <a:effectLst/>
                        </a:rPr>
                        <a:t>Suelo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CL" sz="2000" b="1" u="none" strike="noStrike" dirty="0">
                          <a:effectLst/>
                        </a:rPr>
                        <a:t>Costo total 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3482660"/>
                  </a:ext>
                </a:extLst>
              </a:tr>
              <a:tr h="50528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Mensual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Anual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96109"/>
                  </a:ext>
                </a:extLst>
              </a:tr>
              <a:tr h="36541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Operaciones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6375759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 de op.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505601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>
                          <a:effectLst/>
                        </a:rPr>
                        <a:t>Analista de datos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2460290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>
                          <a:effectLst/>
                        </a:rPr>
                        <a:t>Programador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029479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6087941"/>
                  </a:ext>
                </a:extLst>
              </a:tr>
              <a:tr h="36541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5810718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Grte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Gral.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1832957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Grte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5024152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Grte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Fin.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2693065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3280873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Contador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67362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360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6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MX" dirty="0"/>
              <a:t>Proyección en el tiempo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8B4C8E6-3D56-4EF9-B2D2-31625CD3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19559"/>
              </p:ext>
            </p:extLst>
          </p:nvPr>
        </p:nvGraphicFramePr>
        <p:xfrm>
          <a:off x="701964" y="1235766"/>
          <a:ext cx="10651834" cy="530757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2764761">
                  <a:extLst>
                    <a:ext uri="{9D8B030D-6E8A-4147-A177-3AD203B41FA5}">
                      <a16:colId xmlns:a16="http://schemas.microsoft.com/office/drawing/2014/main" val="1943125402"/>
                    </a:ext>
                  </a:extLst>
                </a:gridCol>
                <a:gridCol w="1926294">
                  <a:extLst>
                    <a:ext uri="{9D8B030D-6E8A-4147-A177-3AD203B41FA5}">
                      <a16:colId xmlns:a16="http://schemas.microsoft.com/office/drawing/2014/main" val="1093803939"/>
                    </a:ext>
                  </a:extLst>
                </a:gridCol>
                <a:gridCol w="1064931">
                  <a:extLst>
                    <a:ext uri="{9D8B030D-6E8A-4147-A177-3AD203B41FA5}">
                      <a16:colId xmlns:a16="http://schemas.microsoft.com/office/drawing/2014/main" val="3466677105"/>
                    </a:ext>
                  </a:extLst>
                </a:gridCol>
                <a:gridCol w="991552">
                  <a:extLst>
                    <a:ext uri="{9D8B030D-6E8A-4147-A177-3AD203B41FA5}">
                      <a16:colId xmlns:a16="http://schemas.microsoft.com/office/drawing/2014/main" val="3934851396"/>
                    </a:ext>
                  </a:extLst>
                </a:gridCol>
                <a:gridCol w="1087278">
                  <a:extLst>
                    <a:ext uri="{9D8B030D-6E8A-4147-A177-3AD203B41FA5}">
                      <a16:colId xmlns:a16="http://schemas.microsoft.com/office/drawing/2014/main" val="405045777"/>
                    </a:ext>
                  </a:extLst>
                </a:gridCol>
                <a:gridCol w="1087278">
                  <a:extLst>
                    <a:ext uri="{9D8B030D-6E8A-4147-A177-3AD203B41FA5}">
                      <a16:colId xmlns:a16="http://schemas.microsoft.com/office/drawing/2014/main" val="3777150183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3093075621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239745497"/>
                    </a:ext>
                  </a:extLst>
                </a:gridCol>
              </a:tblGrid>
              <a:tr h="50528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Inversión 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Cantidad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L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Puestos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2660"/>
                  </a:ext>
                </a:extLst>
              </a:tr>
              <a:tr h="50528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Año 1 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1" dirty="0">
                          <a:solidFill>
                            <a:schemeClr val="bg1"/>
                          </a:solidFill>
                        </a:rPr>
                        <a:t>Año 2 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 dirty="0">
                          <a:solidFill>
                            <a:schemeClr val="bg1"/>
                          </a:solidFill>
                        </a:rPr>
                        <a:t>Año 3 </a:t>
                      </a:r>
                      <a:r>
                        <a:rPr kumimoji="0" lang="es-CL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L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Año 4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Año 5 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CL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Año 6 </a:t>
                      </a:r>
                      <a:endParaRPr lang="es-CL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96109"/>
                  </a:ext>
                </a:extLst>
              </a:tr>
              <a:tr h="365419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s-C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Operaciones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75759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 de operaciones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Fijo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505601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Analista de datos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2460290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Programador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029479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Fijo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6087941"/>
                  </a:ext>
                </a:extLst>
              </a:tr>
              <a:tr h="365419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s-C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10718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 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CL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Fijo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1832957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 Marketing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5024152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 Finanzas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CL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Fijo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2693065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CL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Fijo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3280873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Contador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CL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Fijo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467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8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92075" lvl="1" indent="0">
              <a:buNone/>
            </a:pPr>
            <a:r>
              <a:rPr lang="es-MX" b="1" dirty="0"/>
              <a:t>Balance de materia prima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BB6B1B6-3BEE-443C-B51D-4073A051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44944"/>
              </p:ext>
            </p:extLst>
          </p:nvPr>
        </p:nvGraphicFramePr>
        <p:xfrm>
          <a:off x="838200" y="1600200"/>
          <a:ext cx="10125367" cy="1407407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2478455">
                  <a:extLst>
                    <a:ext uri="{9D8B030D-6E8A-4147-A177-3AD203B41FA5}">
                      <a16:colId xmlns:a16="http://schemas.microsoft.com/office/drawing/2014/main" val="1943125402"/>
                    </a:ext>
                  </a:extLst>
                </a:gridCol>
                <a:gridCol w="1911728">
                  <a:extLst>
                    <a:ext uri="{9D8B030D-6E8A-4147-A177-3AD203B41FA5}">
                      <a16:colId xmlns:a16="http://schemas.microsoft.com/office/drawing/2014/main" val="829961721"/>
                    </a:ext>
                  </a:extLst>
                </a:gridCol>
                <a:gridCol w="1911728">
                  <a:extLst>
                    <a:ext uri="{9D8B030D-6E8A-4147-A177-3AD203B41FA5}">
                      <a16:colId xmlns:a16="http://schemas.microsoft.com/office/drawing/2014/main" val="3431973185"/>
                    </a:ext>
                  </a:extLst>
                </a:gridCol>
                <a:gridCol w="1911728">
                  <a:extLst>
                    <a:ext uri="{9D8B030D-6E8A-4147-A177-3AD203B41FA5}">
                      <a16:colId xmlns:a16="http://schemas.microsoft.com/office/drawing/2014/main" val="2647825953"/>
                    </a:ext>
                  </a:extLst>
                </a:gridCol>
                <a:gridCol w="1911728">
                  <a:extLst>
                    <a:ext uri="{9D8B030D-6E8A-4147-A177-3AD203B41FA5}">
                      <a16:colId xmlns:a16="http://schemas.microsoft.com/office/drawing/2014/main" val="576921723"/>
                    </a:ext>
                  </a:extLst>
                </a:gridCol>
              </a:tblGrid>
              <a:tr h="21099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Inversión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Unidad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Cantidad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Costo unitario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Costo total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3482660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 Prima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300,000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505601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 Prima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Litros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$20,000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$10,000,000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2460290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 Prima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Toneladas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$30,000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600,000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029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4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b="1" dirty="0"/>
              <a:t>Atención</a:t>
            </a:r>
            <a:r>
              <a:rPr lang="es-CL" dirty="0"/>
              <a:t>: existe una relación entre estudio técnico y otros </a:t>
            </a:r>
          </a:p>
          <a:p>
            <a:r>
              <a:rPr lang="es-CL" dirty="0"/>
              <a:t>estudio de mercado define:</a:t>
            </a:r>
          </a:p>
          <a:p>
            <a:pPr lvl="1"/>
            <a:r>
              <a:rPr lang="es-CL" dirty="0"/>
              <a:t>características del producto servicio</a:t>
            </a:r>
          </a:p>
          <a:p>
            <a:pPr lvl="1"/>
            <a:r>
              <a:rPr lang="es-MX" dirty="0"/>
              <a:t>demanda proyectada a través del tiempo</a:t>
            </a:r>
          </a:p>
          <a:p>
            <a:pPr lvl="1"/>
            <a:r>
              <a:rPr lang="es-MX" dirty="0"/>
              <a:t>estacionalidad en las ventas</a:t>
            </a:r>
          </a:p>
          <a:p>
            <a:pPr lvl="1"/>
            <a:r>
              <a:rPr lang="es-MX" dirty="0"/>
              <a:t>abastecimiento de materias primas </a:t>
            </a:r>
          </a:p>
          <a:p>
            <a:pPr lvl="1"/>
            <a:r>
              <a:rPr lang="es-MX" dirty="0"/>
              <a:t>sistemas de comercialización adecuados</a:t>
            </a:r>
          </a:p>
          <a:p>
            <a:r>
              <a:rPr lang="es-MX" dirty="0"/>
              <a:t>estudio legal señala restricciones:</a:t>
            </a:r>
          </a:p>
          <a:p>
            <a:pPr lvl="1"/>
            <a:r>
              <a:rPr lang="es-MX" dirty="0"/>
              <a:t>localización del proyecto que podrían condicionar el tipo de proceso productivo.</a:t>
            </a:r>
          </a:p>
          <a:p>
            <a:pPr lvl="1"/>
            <a:r>
              <a:rPr lang="es-MX" dirty="0"/>
              <a:t>Uso del agua subterránea</a:t>
            </a:r>
          </a:p>
          <a:p>
            <a:pPr lvl="1"/>
            <a:r>
              <a:rPr lang="es-MX" dirty="0"/>
              <a:t>Restricciones medioambientales </a:t>
            </a:r>
            <a:endParaRPr lang="es-CL" dirty="0"/>
          </a:p>
          <a:p>
            <a:r>
              <a:rPr lang="es-MX" dirty="0"/>
              <a:t>estudio financiero determina: </a:t>
            </a:r>
          </a:p>
          <a:p>
            <a:pPr lvl="1"/>
            <a:r>
              <a:rPr lang="es-MX" dirty="0"/>
              <a:t>Posibilidad de contar con los recursos para financiarlo. </a:t>
            </a:r>
          </a:p>
          <a:p>
            <a:pPr lvl="1"/>
            <a:endParaRPr lang="es-MX" dirty="0"/>
          </a:p>
          <a:p>
            <a:pPr marL="0" lvl="1" indent="0">
              <a:buNone/>
            </a:pPr>
            <a:r>
              <a:rPr lang="es-CL" sz="2800" b="1" dirty="0"/>
              <a:t>Consideración</a:t>
            </a:r>
            <a:r>
              <a:rPr lang="es-CL" sz="2800" dirty="0"/>
              <a:t>: este estudio también condiciona otros estudios como el financiero y organizacional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22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 lnSpcReduction="10000"/>
          </a:bodyPr>
          <a:lstStyle/>
          <a:p>
            <a:r>
              <a:rPr lang="es-CL" dirty="0"/>
              <a:t>Importancia del estudio técnico: Incide en los costos e inversión</a:t>
            </a:r>
          </a:p>
          <a:p>
            <a:r>
              <a:rPr lang="es-CL" dirty="0"/>
              <a:t>Incluye: </a:t>
            </a:r>
          </a:p>
          <a:p>
            <a:pPr lvl="1"/>
            <a:r>
              <a:rPr lang="es-CL" dirty="0"/>
              <a:t>Análisis de </a:t>
            </a:r>
            <a:r>
              <a:rPr lang="es-MX" dirty="0"/>
              <a:t>distintas alternativas y condiciones en las que pueden combinarse los factores productivos, </a:t>
            </a:r>
          </a:p>
          <a:p>
            <a:pPr lvl="1"/>
            <a:r>
              <a:rPr lang="es-MX" dirty="0"/>
              <a:t>Identificación de los costos y los ingresos de operación asociados con cada una de las alternativas de producción,  cuantificando y proyectando en el tiempo de los montos de inversiones de capital.</a:t>
            </a:r>
          </a:p>
          <a:p>
            <a:r>
              <a:rPr lang="es-MX" dirty="0"/>
              <a:t>Implicancias de la selección del proceso productivo óptimo: </a:t>
            </a:r>
          </a:p>
          <a:p>
            <a:pPr lvl="1"/>
            <a:r>
              <a:rPr lang="es-MX" dirty="0"/>
              <a:t>necesidades de equipos y maquinaria; </a:t>
            </a:r>
          </a:p>
          <a:p>
            <a:pPr lvl="1"/>
            <a:r>
              <a:rPr lang="es-MX" dirty="0"/>
              <a:t>determinación de su disposición en planta </a:t>
            </a:r>
          </a:p>
          <a:p>
            <a:pPr lvl="1"/>
            <a:r>
              <a:rPr lang="es-MX" dirty="0"/>
              <a:t>requerimientos del personal que los operen</a:t>
            </a:r>
          </a:p>
          <a:p>
            <a:pPr lvl="1"/>
            <a:r>
              <a:rPr lang="es-MX" dirty="0"/>
              <a:t>necesidades de espacio y de obras físicas. </a:t>
            </a:r>
          </a:p>
          <a:p>
            <a:pPr lvl="1"/>
            <a:r>
              <a:rPr lang="es-MX" dirty="0"/>
              <a:t>costos de operación en mano de obra, insumos diversos, reparaciones, mantenimiento y otros.</a:t>
            </a:r>
          </a:p>
        </p:txBody>
      </p:sp>
    </p:spTree>
    <p:extLst>
      <p:ext uri="{BB962C8B-B14F-4D97-AF65-F5344CB8AC3E}">
        <p14:creationId xmlns:p14="http://schemas.microsoft.com/office/powerpoint/2010/main" val="42267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Proceso de producción: </a:t>
            </a:r>
            <a:r>
              <a:rPr lang="es-MX" dirty="0"/>
              <a:t>forma en la que una serie de insumos se transforman en productos mediante la participación de una determinada tecnología, esto es, la combinación de mano de obra, maquinaria, métodos y procedimientos de operación.</a:t>
            </a:r>
          </a:p>
          <a:p>
            <a:pPr marL="0" indent="0">
              <a:buNone/>
            </a:pPr>
            <a:r>
              <a:rPr lang="es-MX" b="1" dirty="0"/>
              <a:t>Tipos de procesos</a:t>
            </a:r>
            <a:r>
              <a:rPr lang="es-MX" dirty="0"/>
              <a:t>: </a:t>
            </a:r>
          </a:p>
          <a:p>
            <a:r>
              <a:rPr lang="es-MX" dirty="0"/>
              <a:t>Procesos en serie</a:t>
            </a:r>
          </a:p>
          <a:p>
            <a:r>
              <a:rPr lang="es-MX" dirty="0"/>
              <a:t>Procesos por pedido</a:t>
            </a:r>
          </a:p>
          <a:p>
            <a:r>
              <a:rPr lang="es-MX" dirty="0"/>
              <a:t>Proceso de producción por proyecto</a:t>
            </a:r>
          </a:p>
        </p:txBody>
      </p:sp>
    </p:spTree>
    <p:extLst>
      <p:ext uri="{BB962C8B-B14F-4D97-AF65-F5344CB8AC3E}">
        <p14:creationId xmlns:p14="http://schemas.microsoft.com/office/powerpoint/2010/main" val="40967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Procesos en serie:</a:t>
            </a:r>
          </a:p>
          <a:p>
            <a:pPr lvl="1"/>
            <a:r>
              <a:rPr lang="es-MX" dirty="0"/>
              <a:t>Tiene un diseño estable en el tiempo</a:t>
            </a:r>
          </a:p>
          <a:p>
            <a:pPr lvl="1"/>
            <a:r>
              <a:rPr lang="es-MX" dirty="0"/>
              <a:t>Producto destinados a un gran mercado, </a:t>
            </a:r>
          </a:p>
          <a:p>
            <a:pPr lvl="1"/>
            <a:r>
              <a:rPr lang="es-MX" dirty="0"/>
              <a:t>Se generan existencias. </a:t>
            </a:r>
          </a:p>
          <a:p>
            <a:pPr lvl="1"/>
            <a:r>
              <a:rPr lang="es-MX" dirty="0"/>
              <a:t>Como hay un el alto grado de especialización, hay economías de escala, normalmente con bajos costos unitarios</a:t>
            </a:r>
          </a:p>
          <a:p>
            <a:r>
              <a:rPr lang="es-MX" b="1" dirty="0"/>
              <a:t>Procesos por pedido:</a:t>
            </a:r>
          </a:p>
          <a:p>
            <a:pPr lvl="1"/>
            <a:r>
              <a:rPr lang="es-MX" dirty="0"/>
              <a:t>Debe haber flexibilidad porque su producción sigue secuencias diferentes</a:t>
            </a:r>
          </a:p>
          <a:p>
            <a:pPr lvl="1"/>
            <a:r>
              <a:rPr lang="es-MX" dirty="0"/>
              <a:t>Requiere de mano de obra y equipos que se adapten a las características del pedido. </a:t>
            </a:r>
          </a:p>
          <a:p>
            <a:r>
              <a:rPr lang="es-MX" b="1" dirty="0"/>
              <a:t>Proceso de producción por proyecto:</a:t>
            </a:r>
          </a:p>
          <a:p>
            <a:pPr lvl="1"/>
            <a:r>
              <a:rPr lang="es-MX" dirty="0"/>
              <a:t>producto complejo de carácter único</a:t>
            </a:r>
          </a:p>
          <a:p>
            <a:pPr lvl="1"/>
            <a:r>
              <a:rPr lang="es-MX" dirty="0"/>
              <a:t>tareas bien definidas en términos de recursos y plazos,</a:t>
            </a:r>
          </a:p>
          <a:p>
            <a:pPr lvl="1"/>
            <a:r>
              <a:rPr lang="es-MX" dirty="0"/>
              <a:t>Cada uno da origen a un estudio de viabilidad completo.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920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Implicancias del proceso seleccionado</a:t>
            </a:r>
          </a:p>
          <a:p>
            <a:r>
              <a:rPr lang="es-MX" dirty="0"/>
              <a:t>grado de automatización del proceso y, por ende, su estructura de costos. </a:t>
            </a:r>
          </a:p>
          <a:p>
            <a:r>
              <a:rPr lang="es-MX" dirty="0"/>
              <a:t>Intensidad del uso de capital=&gt; mayores inversiones y menores </a:t>
            </a:r>
            <a:r>
              <a:rPr lang="es-MX" dirty="0" err="1"/>
              <a:t>cotso</a:t>
            </a:r>
            <a:r>
              <a:rPr lang="es-MX" dirty="0"/>
              <a:t> de operación y mano de obra. </a:t>
            </a:r>
            <a:r>
              <a:rPr lang="es-MX" dirty="0" err="1"/>
              <a:t>ones</a:t>
            </a:r>
            <a:r>
              <a:rPr lang="es-MX" dirty="0"/>
              <a:t>, positivas o negativas, sobre otros costos y sobre los ingresos. La </a:t>
            </a:r>
          </a:p>
          <a:p>
            <a:r>
              <a:rPr lang="es-MX" dirty="0"/>
              <a:t>Efectos en los costos e ingresos.</a:t>
            </a:r>
          </a:p>
          <a:p>
            <a:r>
              <a:rPr lang="es-MX" dirty="0"/>
              <a:t>Efectos en el flujo de caja y su rentabilidad</a:t>
            </a:r>
          </a:p>
          <a:p>
            <a:r>
              <a:rPr lang="es-MX" b="1" dirty="0"/>
              <a:t>Hay que elegir aquella alternativa que optimice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6486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Por lo tanto:</a:t>
            </a:r>
          </a:p>
          <a:p>
            <a:r>
              <a:rPr lang="es-MX" dirty="0"/>
              <a:t>Proceso productivo elegido tiene repercusiones en las inversiones que se realicen: </a:t>
            </a:r>
            <a:r>
              <a:rPr lang="es-CL" dirty="0"/>
              <a:t>maquinarias, equipos, herramientas, mobiliario de planta, vehículos</a:t>
            </a:r>
            <a:r>
              <a:rPr lang="es-MX" dirty="0"/>
              <a:t>, entre otras.</a:t>
            </a:r>
          </a:p>
          <a:p>
            <a:r>
              <a:rPr lang="es-MX" dirty="0"/>
              <a:t>La distribución de los equipos productivos en el espacio físico repercute en las inversiones en los requerimientos de obras físicas par la planta.</a:t>
            </a:r>
          </a:p>
          <a:p>
            <a:r>
              <a:rPr lang="es-MX" dirty="0"/>
              <a:t>Las inversiones en obras físicas repercuten en los flujos de caja del proyecto, porque existen distintas alternativas que deben evaluarse.</a:t>
            </a:r>
          </a:p>
          <a:p>
            <a:r>
              <a:rPr lang="es-MX" dirty="0"/>
              <a:t>Lo relevante es la información de carácter económico, que debe respaldarse con el estudio técnico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MX" b="1" dirty="0"/>
              <a:t>Inversiones en equipamiento: </a:t>
            </a:r>
          </a:p>
          <a:p>
            <a:pPr lvl="1" algn="just"/>
            <a:r>
              <a:rPr lang="es-MX" dirty="0"/>
              <a:t>Son</a:t>
            </a:r>
            <a:r>
              <a:rPr lang="es-MX" b="1" dirty="0"/>
              <a:t> </a:t>
            </a:r>
            <a:r>
              <a:rPr lang="es-MX" dirty="0"/>
              <a:t>todas las inversiones que permitan la operación normal de la planta: maquinaria, herramientas, vehículos, mobiliario y equipos en general.</a:t>
            </a:r>
          </a:p>
          <a:p>
            <a:pPr lvl="1" algn="just"/>
            <a:r>
              <a:rPr lang="es-MX" dirty="0"/>
              <a:t>Lo relevante es la información de carácter económico, que debe respaldarse con el estudio técnico</a:t>
            </a:r>
          </a:p>
          <a:p>
            <a:pPr lvl="1" algn="just"/>
            <a:r>
              <a:rPr lang="es-MX" dirty="0"/>
              <a:t>Resumen (balance) de inversiones</a:t>
            </a:r>
          </a:p>
          <a:p>
            <a:pPr lvl="1" algn="just"/>
            <a:endParaRPr lang="es-MX" dirty="0"/>
          </a:p>
          <a:p>
            <a:pPr lvl="1" algn="just"/>
            <a:endParaRPr lang="es-MX" dirty="0"/>
          </a:p>
          <a:p>
            <a:pPr marL="457200" lvl="1" indent="0" algn="just">
              <a:buNone/>
            </a:pPr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420B570-4A0D-451F-9A3F-C3A918E9F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4048"/>
              </p:ext>
            </p:extLst>
          </p:nvPr>
        </p:nvGraphicFramePr>
        <p:xfrm>
          <a:off x="1391478" y="3429000"/>
          <a:ext cx="9700590" cy="2472248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616765">
                  <a:extLst>
                    <a:ext uri="{9D8B030D-6E8A-4147-A177-3AD203B41FA5}">
                      <a16:colId xmlns:a16="http://schemas.microsoft.com/office/drawing/2014/main" val="1943125402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829961721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2647825953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576921723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3607673936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1620865749"/>
                    </a:ext>
                  </a:extLst>
                </a:gridCol>
              </a:tblGrid>
              <a:tr h="101057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Inversión 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u="none" strike="noStrike" dirty="0">
                          <a:effectLst/>
                        </a:rPr>
                        <a:t>Cantidad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u="none" strike="noStrike" dirty="0">
                          <a:effectLst/>
                        </a:rPr>
                        <a:t> Costo unitario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u="none" strike="noStrike" dirty="0">
                          <a:effectLst/>
                        </a:rPr>
                        <a:t>Costo total 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Vida útil contable (años)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Vida útil técnica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3482660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 dirty="0">
                          <a:effectLst/>
                        </a:rPr>
                        <a:t>Máquina 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4000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12000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20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15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505601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>
                          <a:effectLst/>
                        </a:rPr>
                        <a:t>Máquina 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2000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12000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460290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>
                          <a:effectLst/>
                        </a:rPr>
                        <a:t>Vehículo 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800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3200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3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5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294794"/>
                  </a:ext>
                </a:extLst>
              </a:tr>
              <a:tr h="36541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u="none" strike="noStrike">
                          <a:effectLst/>
                        </a:rPr>
                        <a:t>Equipo 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effectLst/>
                        </a:rPr>
                        <a:t>500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effectLst/>
                        </a:rPr>
                        <a:t>5000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3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4 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58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3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2E51CF-3E5C-4F21-A72F-A1E027849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4899"/>
                <a:ext cx="10515600" cy="5340719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s-MX" dirty="0"/>
                  <a:t>Por lo tanto, este resumen nos dice:</a:t>
                </a:r>
              </a:p>
              <a:p>
                <a:pPr lvl="1"/>
                <a:r>
                  <a:rPr lang="es-MX" dirty="0"/>
                  <a:t>Valor de la inversión inicial</a:t>
                </a:r>
              </a:p>
              <a:p>
                <a:pPr lvl="1"/>
                <a:r>
                  <a:rPr lang="es-MX" dirty="0"/>
                  <a:t>Tiempo de reemplazo: calendario de reinversiones </a:t>
                </a:r>
              </a:p>
              <a:p>
                <a:pPr lvl="1"/>
                <a:r>
                  <a:rPr lang="es-MX" dirty="0"/>
                  <a:t>Inversiones por ampliación</a:t>
                </a:r>
              </a:p>
              <a:p>
                <a:pPr lvl="1"/>
                <a:r>
                  <a:rPr lang="es-MX" dirty="0"/>
                  <a:t>Permite calcular la depreciación </a:t>
                </a:r>
              </a:p>
              <a:p>
                <a:pPr lvl="1"/>
                <a:r>
                  <a:rPr lang="es-MX" dirty="0"/>
                  <a:t>Permite calcular el valor de desecho</a:t>
                </a:r>
              </a:p>
              <a:p>
                <a:pPr lvl="1"/>
                <a:endParaRPr lang="es-MX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𝑉𝐷𝐶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𝑉𝑀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𝑉𝐿</m:t>
                      </m:r>
                    </m:oMath>
                  </m:oMathPara>
                </a14:m>
                <a:endParaRPr lang="es-CL" b="0" dirty="0"/>
              </a:p>
              <a:p>
                <a:pPr marL="457200" lvl="1" indent="0">
                  <a:buNone/>
                </a:pPr>
                <a:r>
                  <a:rPr lang="es-MX" dirty="0"/>
                  <a:t>VD: valor de desecho comercial</a:t>
                </a:r>
              </a:p>
              <a:p>
                <a:pPr marL="457200" lvl="1" indent="0">
                  <a:buNone/>
                </a:pPr>
                <a:r>
                  <a:rPr lang="es-MX" dirty="0"/>
                  <a:t>VM: valor de mercado</a:t>
                </a:r>
              </a:p>
              <a:p>
                <a:pPr marL="457200" lvl="1" indent="0">
                  <a:buNone/>
                </a:pPr>
                <a:r>
                  <a:rPr lang="es-MX" dirty="0"/>
                  <a:t>Tc: tasa de impuesto</a:t>
                </a:r>
              </a:p>
              <a:p>
                <a:pPr marL="457200" lvl="1" indent="0">
                  <a:buNone/>
                </a:pPr>
                <a:r>
                  <a:rPr lang="es-MX" dirty="0"/>
                  <a:t>VA: valor de libro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2E51CF-3E5C-4F21-A72F-A1E027849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4899"/>
                <a:ext cx="10515600" cy="5340719"/>
              </a:xfrm>
              <a:blipFill>
                <a:blip r:embed="rId2"/>
                <a:stretch>
                  <a:fillRect t="-15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811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1483</Words>
  <Application>Microsoft Office PowerPoint</Application>
  <PresentationFormat>Panorámica</PresentationFormat>
  <Paragraphs>489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de Office</vt:lpstr>
      <vt:lpstr>Estudio Técnico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Técnico</dc:title>
  <dc:creator>A K</dc:creator>
  <cp:lastModifiedBy>A K</cp:lastModifiedBy>
  <cp:revision>20</cp:revision>
  <dcterms:created xsi:type="dcterms:W3CDTF">2021-04-26T19:08:56Z</dcterms:created>
  <dcterms:modified xsi:type="dcterms:W3CDTF">2021-05-14T00:14:43Z</dcterms:modified>
</cp:coreProperties>
</file>