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71" r:id="rId4"/>
    <p:sldId id="258" r:id="rId5"/>
    <p:sldId id="257" r:id="rId6"/>
    <p:sldId id="262" r:id="rId7"/>
    <p:sldId id="260" r:id="rId8"/>
    <p:sldId id="263" r:id="rId9"/>
    <p:sldId id="265" r:id="rId10"/>
    <p:sldId id="264" r:id="rId11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 K" initials="AK" lastIdx="1" clrIdx="0">
    <p:extLst>
      <p:ext uri="{19B8F6BF-5375-455C-9EA6-DF929625EA0E}">
        <p15:presenceInfo xmlns:p15="http://schemas.microsoft.com/office/powerpoint/2012/main" userId="ef9ae1a57e9ccae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Estilo claro 2 - Acento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ABFCF23-3B69-468F-B69F-88F6DE6A72F2}" styleName="Estilo medio 1 - Énfasis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457" autoAdjust="0"/>
    <p:restoredTop sz="94660"/>
  </p:normalViewPr>
  <p:slideViewPr>
    <p:cSldViewPr snapToGrid="0">
      <p:cViewPr>
        <p:scale>
          <a:sx n="64" d="100"/>
          <a:sy n="64" d="100"/>
        </p:scale>
        <p:origin x="30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FF4C9FB-C864-423D-9725-7DEA72C5C771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E89910A3-6D51-4C98-8B8C-DFB9376AB590}">
      <dgm:prSet phldrT="[Texto]" custT="1"/>
      <dgm:spPr/>
      <dgm:t>
        <a:bodyPr/>
        <a:lstStyle/>
        <a:p>
          <a:r>
            <a:rPr lang="es-CL" sz="2000" dirty="0"/>
            <a:t>Estudio del mercado</a:t>
          </a:r>
        </a:p>
      </dgm:t>
    </dgm:pt>
    <dgm:pt modelId="{3BBBDFE5-7DD1-4BAA-8DEF-18E72D4A1763}" type="parTrans" cxnId="{342CF54A-DA42-487A-8314-D8EB8C12129F}">
      <dgm:prSet/>
      <dgm:spPr/>
      <dgm:t>
        <a:bodyPr/>
        <a:lstStyle/>
        <a:p>
          <a:endParaRPr lang="es-CL" sz="2000"/>
        </a:p>
      </dgm:t>
    </dgm:pt>
    <dgm:pt modelId="{837DA7C9-FA26-4AA1-A6ED-BF78463120E1}" type="sibTrans" cxnId="{342CF54A-DA42-487A-8314-D8EB8C12129F}">
      <dgm:prSet/>
      <dgm:spPr/>
      <dgm:t>
        <a:bodyPr/>
        <a:lstStyle/>
        <a:p>
          <a:endParaRPr lang="es-CL" sz="2000"/>
        </a:p>
      </dgm:t>
    </dgm:pt>
    <dgm:pt modelId="{4D45F842-1404-4524-9C50-7076FDE03366}">
      <dgm:prSet phldrT="[Texto]" custT="1"/>
      <dgm:spPr/>
      <dgm:t>
        <a:bodyPr/>
        <a:lstStyle/>
        <a:p>
          <a:r>
            <a:rPr lang="es-CL" sz="2000" dirty="0"/>
            <a:t>Estrategia competitiva</a:t>
          </a:r>
        </a:p>
      </dgm:t>
    </dgm:pt>
    <dgm:pt modelId="{5844A6FE-A22B-4743-9AC5-E63C767450F9}" type="parTrans" cxnId="{B69A42A0-3EE0-4F89-8E89-B8F859F2C6EE}">
      <dgm:prSet/>
      <dgm:spPr/>
      <dgm:t>
        <a:bodyPr/>
        <a:lstStyle/>
        <a:p>
          <a:endParaRPr lang="es-CL" sz="2000"/>
        </a:p>
      </dgm:t>
    </dgm:pt>
    <dgm:pt modelId="{2D177250-7100-4DB4-BE74-DBBD9DC95335}" type="sibTrans" cxnId="{B69A42A0-3EE0-4F89-8E89-B8F859F2C6EE}">
      <dgm:prSet/>
      <dgm:spPr/>
      <dgm:t>
        <a:bodyPr/>
        <a:lstStyle/>
        <a:p>
          <a:endParaRPr lang="es-CL" sz="2000"/>
        </a:p>
      </dgm:t>
    </dgm:pt>
    <dgm:pt modelId="{16261BA1-5EEE-47D1-8E6F-4CB092FAC7A2}">
      <dgm:prSet phldrT="[Texto]" custT="1"/>
      <dgm:spPr/>
      <dgm:t>
        <a:bodyPr/>
        <a:lstStyle/>
        <a:p>
          <a:r>
            <a:rPr lang="es-CL" sz="2000" dirty="0"/>
            <a:t>Estrategia comercial</a:t>
          </a:r>
        </a:p>
      </dgm:t>
    </dgm:pt>
    <dgm:pt modelId="{CAA17152-5199-400B-BDE6-A0CBF46C51C4}" type="parTrans" cxnId="{4FE44C7A-C0EA-4B1F-BECE-4DA70211A61D}">
      <dgm:prSet/>
      <dgm:spPr/>
      <dgm:t>
        <a:bodyPr/>
        <a:lstStyle/>
        <a:p>
          <a:endParaRPr lang="es-CL" sz="2000"/>
        </a:p>
      </dgm:t>
    </dgm:pt>
    <dgm:pt modelId="{37F161CE-12D7-4FD2-9E05-D8886E7D985E}" type="sibTrans" cxnId="{4FE44C7A-C0EA-4B1F-BECE-4DA70211A61D}">
      <dgm:prSet/>
      <dgm:spPr/>
      <dgm:t>
        <a:bodyPr/>
        <a:lstStyle/>
        <a:p>
          <a:endParaRPr lang="es-CL" sz="2000"/>
        </a:p>
      </dgm:t>
    </dgm:pt>
    <dgm:pt modelId="{0A83A0BC-C351-4A29-ABCE-29FDD5FF9CE6}">
      <dgm:prSet custT="1"/>
      <dgm:spPr/>
      <dgm:t>
        <a:bodyPr/>
        <a:lstStyle/>
        <a:p>
          <a:r>
            <a:rPr lang="es-CL" sz="2000" dirty="0"/>
            <a:t>Estrategia de</a:t>
          </a:r>
        </a:p>
        <a:p>
          <a:r>
            <a:rPr lang="es-CL" sz="2000" dirty="0"/>
            <a:t>negocios</a:t>
          </a:r>
        </a:p>
      </dgm:t>
    </dgm:pt>
    <dgm:pt modelId="{EAD9A1C8-81B0-4104-B793-4A12AF0FC0C4}" type="parTrans" cxnId="{A8C486C1-8659-4EC5-8314-721BC8AEEB1E}">
      <dgm:prSet/>
      <dgm:spPr/>
      <dgm:t>
        <a:bodyPr/>
        <a:lstStyle/>
        <a:p>
          <a:endParaRPr lang="es-CL" sz="2000"/>
        </a:p>
      </dgm:t>
    </dgm:pt>
    <dgm:pt modelId="{6107A3DE-BCE5-4EA0-8C04-F4082871796B}" type="sibTrans" cxnId="{A8C486C1-8659-4EC5-8314-721BC8AEEB1E}">
      <dgm:prSet/>
      <dgm:spPr/>
      <dgm:t>
        <a:bodyPr/>
        <a:lstStyle/>
        <a:p>
          <a:endParaRPr lang="es-CL" sz="2000"/>
        </a:p>
      </dgm:t>
    </dgm:pt>
    <dgm:pt modelId="{052D0448-FAB2-46C8-ABE4-FF15A313D47A}">
      <dgm:prSet custT="1"/>
      <dgm:spPr>
        <a:solidFill>
          <a:srgbClr val="4472C4"/>
        </a:solidFill>
      </dgm:spPr>
      <dgm:t>
        <a:bodyPr/>
        <a:lstStyle/>
        <a:p>
          <a:r>
            <a:rPr lang="es-CL" sz="2000" dirty="0"/>
            <a:t>Estrategia de implementa-</a:t>
          </a:r>
          <a:r>
            <a:rPr lang="es-CL" sz="2000" dirty="0" err="1"/>
            <a:t>ción</a:t>
          </a:r>
          <a:endParaRPr lang="es-CL" sz="2000" dirty="0"/>
        </a:p>
      </dgm:t>
    </dgm:pt>
    <dgm:pt modelId="{CE814F6A-0534-430C-961B-7BCFEEE36470}" type="parTrans" cxnId="{CEE0FE7D-4D06-486E-8022-5D4321EB13EC}">
      <dgm:prSet/>
      <dgm:spPr/>
      <dgm:t>
        <a:bodyPr/>
        <a:lstStyle/>
        <a:p>
          <a:endParaRPr lang="es-CL" sz="2000"/>
        </a:p>
      </dgm:t>
    </dgm:pt>
    <dgm:pt modelId="{126DB2BE-64C1-4FAE-8C00-FF33F8C1E8A9}" type="sibTrans" cxnId="{CEE0FE7D-4D06-486E-8022-5D4321EB13EC}">
      <dgm:prSet/>
      <dgm:spPr/>
      <dgm:t>
        <a:bodyPr/>
        <a:lstStyle/>
        <a:p>
          <a:endParaRPr lang="es-CL" sz="2000"/>
        </a:p>
      </dgm:t>
    </dgm:pt>
    <dgm:pt modelId="{E0781D22-5733-48A0-8E04-1F9921F17794}" type="pres">
      <dgm:prSet presAssocID="{DFF4C9FB-C864-423D-9725-7DEA72C5C771}" presName="Name0" presStyleCnt="0">
        <dgm:presLayoutVars>
          <dgm:dir/>
          <dgm:animLvl val="lvl"/>
          <dgm:resizeHandles val="exact"/>
        </dgm:presLayoutVars>
      </dgm:prSet>
      <dgm:spPr/>
    </dgm:pt>
    <dgm:pt modelId="{E838158A-082E-457E-9F85-7C6FC66A3C8D}" type="pres">
      <dgm:prSet presAssocID="{E89910A3-6D51-4C98-8B8C-DFB9376AB590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8B9F2B11-DA04-407D-AC91-EE999ED7F519}" type="pres">
      <dgm:prSet presAssocID="{837DA7C9-FA26-4AA1-A6ED-BF78463120E1}" presName="parTxOnlySpace" presStyleCnt="0"/>
      <dgm:spPr/>
    </dgm:pt>
    <dgm:pt modelId="{C3896419-A419-4964-BC34-052AF6E69BE4}" type="pres">
      <dgm:prSet presAssocID="{4D45F842-1404-4524-9C50-7076FDE03366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48EF3757-55FA-4609-943B-7D7B85121EA9}" type="pres">
      <dgm:prSet presAssocID="{2D177250-7100-4DB4-BE74-DBBD9DC95335}" presName="parTxOnlySpace" presStyleCnt="0"/>
      <dgm:spPr/>
    </dgm:pt>
    <dgm:pt modelId="{ADAC1DCB-F383-4F0F-8CFC-FABEC73CB373}" type="pres">
      <dgm:prSet presAssocID="{16261BA1-5EEE-47D1-8E6F-4CB092FAC7A2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E775BF78-49B4-4413-8296-6D983FA86BD5}" type="pres">
      <dgm:prSet presAssocID="{37F161CE-12D7-4FD2-9E05-D8886E7D985E}" presName="parTxOnlySpace" presStyleCnt="0"/>
      <dgm:spPr/>
    </dgm:pt>
    <dgm:pt modelId="{D88FD62B-B4F6-4E55-B49B-1E7C3F374372}" type="pres">
      <dgm:prSet presAssocID="{0A83A0BC-C351-4A29-ABCE-29FDD5FF9CE6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E775DD24-7AB8-4A30-A706-4992CE4346C6}" type="pres">
      <dgm:prSet presAssocID="{6107A3DE-BCE5-4EA0-8C04-F4082871796B}" presName="parTxOnlySpace" presStyleCnt="0"/>
      <dgm:spPr/>
    </dgm:pt>
    <dgm:pt modelId="{1A85D36C-EBC0-4E6D-B625-DCB8C0E7A129}" type="pres">
      <dgm:prSet presAssocID="{052D0448-FAB2-46C8-ABE4-FF15A313D47A}" presName="parTxOnly" presStyleLbl="node1" presStyleIdx="4" presStyleCnt="5" custScaleX="101991">
        <dgm:presLayoutVars>
          <dgm:chMax val="0"/>
          <dgm:chPref val="0"/>
          <dgm:bulletEnabled val="1"/>
        </dgm:presLayoutVars>
      </dgm:prSet>
      <dgm:spPr/>
    </dgm:pt>
  </dgm:ptLst>
  <dgm:cxnLst>
    <dgm:cxn modelId="{342CF54A-DA42-487A-8314-D8EB8C12129F}" srcId="{DFF4C9FB-C864-423D-9725-7DEA72C5C771}" destId="{E89910A3-6D51-4C98-8B8C-DFB9376AB590}" srcOrd="0" destOrd="0" parTransId="{3BBBDFE5-7DD1-4BAA-8DEF-18E72D4A1763}" sibTransId="{837DA7C9-FA26-4AA1-A6ED-BF78463120E1}"/>
    <dgm:cxn modelId="{8629844B-4A43-4757-ACC1-EAB8616F891B}" type="presOf" srcId="{DFF4C9FB-C864-423D-9725-7DEA72C5C771}" destId="{E0781D22-5733-48A0-8E04-1F9921F17794}" srcOrd="0" destOrd="0" presId="urn:microsoft.com/office/officeart/2005/8/layout/chevron1"/>
    <dgm:cxn modelId="{4FE44C7A-C0EA-4B1F-BECE-4DA70211A61D}" srcId="{DFF4C9FB-C864-423D-9725-7DEA72C5C771}" destId="{16261BA1-5EEE-47D1-8E6F-4CB092FAC7A2}" srcOrd="2" destOrd="0" parTransId="{CAA17152-5199-400B-BDE6-A0CBF46C51C4}" sibTransId="{37F161CE-12D7-4FD2-9E05-D8886E7D985E}"/>
    <dgm:cxn modelId="{CEE0FE7D-4D06-486E-8022-5D4321EB13EC}" srcId="{DFF4C9FB-C864-423D-9725-7DEA72C5C771}" destId="{052D0448-FAB2-46C8-ABE4-FF15A313D47A}" srcOrd="4" destOrd="0" parTransId="{CE814F6A-0534-430C-961B-7BCFEEE36470}" sibTransId="{126DB2BE-64C1-4FAE-8C00-FF33F8C1E8A9}"/>
    <dgm:cxn modelId="{B69A42A0-3EE0-4F89-8E89-B8F859F2C6EE}" srcId="{DFF4C9FB-C864-423D-9725-7DEA72C5C771}" destId="{4D45F842-1404-4524-9C50-7076FDE03366}" srcOrd="1" destOrd="0" parTransId="{5844A6FE-A22B-4743-9AC5-E63C767450F9}" sibTransId="{2D177250-7100-4DB4-BE74-DBBD9DC95335}"/>
    <dgm:cxn modelId="{D9B5C0A9-8887-4E2F-AAA9-38BE9DCF6FB3}" type="presOf" srcId="{4D45F842-1404-4524-9C50-7076FDE03366}" destId="{C3896419-A419-4964-BC34-052AF6E69BE4}" srcOrd="0" destOrd="0" presId="urn:microsoft.com/office/officeart/2005/8/layout/chevron1"/>
    <dgm:cxn modelId="{33ED45AA-2FC5-4918-A559-04510F0A2F34}" type="presOf" srcId="{052D0448-FAB2-46C8-ABE4-FF15A313D47A}" destId="{1A85D36C-EBC0-4E6D-B625-DCB8C0E7A129}" srcOrd="0" destOrd="0" presId="urn:microsoft.com/office/officeart/2005/8/layout/chevron1"/>
    <dgm:cxn modelId="{D0639EAB-1F2C-4896-A267-712A83200AD6}" type="presOf" srcId="{0A83A0BC-C351-4A29-ABCE-29FDD5FF9CE6}" destId="{D88FD62B-B4F6-4E55-B49B-1E7C3F374372}" srcOrd="0" destOrd="0" presId="urn:microsoft.com/office/officeart/2005/8/layout/chevron1"/>
    <dgm:cxn modelId="{973667B1-A111-4D46-9C95-E2A647BA2127}" type="presOf" srcId="{16261BA1-5EEE-47D1-8E6F-4CB092FAC7A2}" destId="{ADAC1DCB-F383-4F0F-8CFC-FABEC73CB373}" srcOrd="0" destOrd="0" presId="urn:microsoft.com/office/officeart/2005/8/layout/chevron1"/>
    <dgm:cxn modelId="{A8C486C1-8659-4EC5-8314-721BC8AEEB1E}" srcId="{DFF4C9FB-C864-423D-9725-7DEA72C5C771}" destId="{0A83A0BC-C351-4A29-ABCE-29FDD5FF9CE6}" srcOrd="3" destOrd="0" parTransId="{EAD9A1C8-81B0-4104-B793-4A12AF0FC0C4}" sibTransId="{6107A3DE-BCE5-4EA0-8C04-F4082871796B}"/>
    <dgm:cxn modelId="{8609E4F6-4144-4487-B25A-56727BA38D0A}" type="presOf" srcId="{E89910A3-6D51-4C98-8B8C-DFB9376AB590}" destId="{E838158A-082E-457E-9F85-7C6FC66A3C8D}" srcOrd="0" destOrd="0" presId="urn:microsoft.com/office/officeart/2005/8/layout/chevron1"/>
    <dgm:cxn modelId="{358151A4-25EF-4949-B895-019209724962}" type="presParOf" srcId="{E0781D22-5733-48A0-8E04-1F9921F17794}" destId="{E838158A-082E-457E-9F85-7C6FC66A3C8D}" srcOrd="0" destOrd="0" presId="urn:microsoft.com/office/officeart/2005/8/layout/chevron1"/>
    <dgm:cxn modelId="{21552ABD-9E60-42EB-9E4A-B6AABB0D12D5}" type="presParOf" srcId="{E0781D22-5733-48A0-8E04-1F9921F17794}" destId="{8B9F2B11-DA04-407D-AC91-EE999ED7F519}" srcOrd="1" destOrd="0" presId="urn:microsoft.com/office/officeart/2005/8/layout/chevron1"/>
    <dgm:cxn modelId="{DBA0C008-1FE7-469E-8312-0E21DADE851D}" type="presParOf" srcId="{E0781D22-5733-48A0-8E04-1F9921F17794}" destId="{C3896419-A419-4964-BC34-052AF6E69BE4}" srcOrd="2" destOrd="0" presId="urn:microsoft.com/office/officeart/2005/8/layout/chevron1"/>
    <dgm:cxn modelId="{DAB7B5F8-BB30-411F-8620-5AC4A59D458A}" type="presParOf" srcId="{E0781D22-5733-48A0-8E04-1F9921F17794}" destId="{48EF3757-55FA-4609-943B-7D7B85121EA9}" srcOrd="3" destOrd="0" presId="urn:microsoft.com/office/officeart/2005/8/layout/chevron1"/>
    <dgm:cxn modelId="{96CC060C-0788-4EC1-94BC-1C625454DAA4}" type="presParOf" srcId="{E0781D22-5733-48A0-8E04-1F9921F17794}" destId="{ADAC1DCB-F383-4F0F-8CFC-FABEC73CB373}" srcOrd="4" destOrd="0" presId="urn:microsoft.com/office/officeart/2005/8/layout/chevron1"/>
    <dgm:cxn modelId="{86CB6576-EA85-4540-87F6-E1797971D40C}" type="presParOf" srcId="{E0781D22-5733-48A0-8E04-1F9921F17794}" destId="{E775BF78-49B4-4413-8296-6D983FA86BD5}" srcOrd="5" destOrd="0" presId="urn:microsoft.com/office/officeart/2005/8/layout/chevron1"/>
    <dgm:cxn modelId="{EAC9FAB6-ED20-4EFE-919F-9B0B90469297}" type="presParOf" srcId="{E0781D22-5733-48A0-8E04-1F9921F17794}" destId="{D88FD62B-B4F6-4E55-B49B-1E7C3F374372}" srcOrd="6" destOrd="0" presId="urn:microsoft.com/office/officeart/2005/8/layout/chevron1"/>
    <dgm:cxn modelId="{440D262A-6A51-4BB3-ABA0-C57D80CA5476}" type="presParOf" srcId="{E0781D22-5733-48A0-8E04-1F9921F17794}" destId="{E775DD24-7AB8-4A30-A706-4992CE4346C6}" srcOrd="7" destOrd="0" presId="urn:microsoft.com/office/officeart/2005/8/layout/chevron1"/>
    <dgm:cxn modelId="{34A210E3-05BE-4620-A1E6-4343FC35C6F3}" type="presParOf" srcId="{E0781D22-5733-48A0-8E04-1F9921F17794}" destId="{1A85D36C-EBC0-4E6D-B625-DCB8C0E7A129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EF3694B-4ED2-4738-A1A3-7A911DAD4AC1}" type="doc">
      <dgm:prSet loTypeId="urn:microsoft.com/office/officeart/2005/8/layout/process1" loCatId="process" qsTypeId="urn:microsoft.com/office/officeart/2005/8/quickstyle/simple3" qsCatId="simple" csTypeId="urn:microsoft.com/office/officeart/2005/8/colors/accent1_2" csCatId="accent1" phldr="1"/>
      <dgm:spPr/>
    </dgm:pt>
    <dgm:pt modelId="{E98A3044-A276-497D-BEF5-3F48FAF3B32F}">
      <dgm:prSet phldrT="[Texto]" custT="1"/>
      <dgm:spPr/>
      <dgm:t>
        <a:bodyPr/>
        <a:lstStyle/>
        <a:p>
          <a:r>
            <a:rPr lang="es-CL" sz="1500" dirty="0">
              <a:solidFill>
                <a:schemeClr val="tx1">
                  <a:lumMod val="65000"/>
                  <a:lumOff val="35000"/>
                </a:schemeClr>
              </a:solidFill>
            </a:rPr>
            <a:t>Definición de la experiencia del usuario</a:t>
          </a:r>
        </a:p>
      </dgm:t>
    </dgm:pt>
    <dgm:pt modelId="{DEED887A-C2A3-4BD5-ABE6-D11FA4465A31}" type="parTrans" cxnId="{F94FB125-D42F-4456-A4EA-823FBCA9B260}">
      <dgm:prSet/>
      <dgm:spPr/>
      <dgm:t>
        <a:bodyPr/>
        <a:lstStyle/>
        <a:p>
          <a:endParaRPr lang="es-CL" sz="1500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D8A9724B-3048-4695-8571-D0064F53D0C6}" type="sibTrans" cxnId="{F94FB125-D42F-4456-A4EA-823FBCA9B260}">
      <dgm:prSet custT="1"/>
      <dgm:spPr/>
      <dgm:t>
        <a:bodyPr/>
        <a:lstStyle/>
        <a:p>
          <a:endParaRPr lang="es-CL" sz="1500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D1769868-5D52-4FFB-8056-CAFB700EFA20}">
      <dgm:prSet phldrT="[Texto]" custT="1"/>
      <dgm:spPr/>
      <dgm:t>
        <a:bodyPr/>
        <a:lstStyle/>
        <a:p>
          <a:r>
            <a:rPr lang="es-MX" sz="1500" dirty="0">
              <a:solidFill>
                <a:schemeClr val="tx1">
                  <a:lumMod val="65000"/>
                  <a:lumOff val="35000"/>
                </a:schemeClr>
              </a:solidFill>
            </a:rPr>
            <a:t>Estrategia de promoción y publicidad</a:t>
          </a:r>
          <a:endParaRPr lang="es-CL" sz="1500" dirty="0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D29C87AD-36D0-47FB-B666-4E967608F5E6}" type="parTrans" cxnId="{3FFB71CE-8BEC-40C8-AF9F-BA99910551D5}">
      <dgm:prSet/>
      <dgm:spPr/>
      <dgm:t>
        <a:bodyPr/>
        <a:lstStyle/>
        <a:p>
          <a:endParaRPr lang="es-CL" sz="1500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00510E3A-0C4A-4935-9D9E-BFD68480FD18}" type="sibTrans" cxnId="{3FFB71CE-8BEC-40C8-AF9F-BA99910551D5}">
      <dgm:prSet custT="1"/>
      <dgm:spPr/>
      <dgm:t>
        <a:bodyPr/>
        <a:lstStyle/>
        <a:p>
          <a:endParaRPr lang="es-CL" sz="1500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E3D1A892-4A7A-41A4-A322-6A202061081C}">
      <dgm:prSet custT="1"/>
      <dgm:spPr/>
      <dgm:t>
        <a:bodyPr/>
        <a:lstStyle/>
        <a:p>
          <a:r>
            <a:rPr lang="es-CL" sz="1500" dirty="0">
              <a:solidFill>
                <a:schemeClr val="tx1">
                  <a:lumMod val="65000"/>
                  <a:lumOff val="35000"/>
                </a:schemeClr>
              </a:solidFill>
            </a:rPr>
            <a:t>Definición de la forma de relacionarse con agentes directos</a:t>
          </a:r>
        </a:p>
      </dgm:t>
    </dgm:pt>
    <dgm:pt modelId="{8C78009C-EF04-4F4C-B258-741D444315AE}" type="parTrans" cxnId="{F48DFB2D-F067-4D15-941F-D4A0E04CA10E}">
      <dgm:prSet/>
      <dgm:spPr/>
      <dgm:t>
        <a:bodyPr/>
        <a:lstStyle/>
        <a:p>
          <a:endParaRPr lang="es-CL" sz="1500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34622D70-C27C-4308-93A0-5E592EBFCABA}" type="sibTrans" cxnId="{F48DFB2D-F067-4D15-941F-D4A0E04CA10E}">
      <dgm:prSet custT="1"/>
      <dgm:spPr/>
      <dgm:t>
        <a:bodyPr/>
        <a:lstStyle/>
        <a:p>
          <a:endParaRPr lang="es-CL" sz="1500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ADE29A51-16B0-4A41-8FB2-7AE4E1C881D0}">
      <dgm:prSet custT="1"/>
      <dgm:spPr/>
      <dgm:t>
        <a:bodyPr/>
        <a:lstStyle/>
        <a:p>
          <a:r>
            <a:rPr lang="es-CL" sz="1500" dirty="0">
              <a:solidFill>
                <a:schemeClr val="tx1">
                  <a:lumMod val="65000"/>
                  <a:lumOff val="35000"/>
                </a:schemeClr>
              </a:solidFill>
            </a:rPr>
            <a:t>Estrategia de precios</a:t>
          </a:r>
        </a:p>
      </dgm:t>
    </dgm:pt>
    <dgm:pt modelId="{6F346B89-AD0E-480B-8287-15E54485FFED}" type="parTrans" cxnId="{9D47657C-42F3-46D2-826B-EC8B87E24817}">
      <dgm:prSet/>
      <dgm:spPr/>
      <dgm:t>
        <a:bodyPr/>
        <a:lstStyle/>
        <a:p>
          <a:endParaRPr lang="es-CL" sz="1500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82E17C73-B59F-4696-A3D7-71CBAF2A2606}" type="sibTrans" cxnId="{9D47657C-42F3-46D2-826B-EC8B87E24817}">
      <dgm:prSet custT="1"/>
      <dgm:spPr/>
      <dgm:t>
        <a:bodyPr/>
        <a:lstStyle/>
        <a:p>
          <a:endParaRPr lang="es-CL" sz="1500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D6A306F3-99B3-4E5C-852A-CCA903EE1780}">
      <dgm:prSet custT="1"/>
      <dgm:spPr>
        <a:solidFill>
          <a:srgbClr val="4472C4"/>
        </a:solidFill>
      </dgm:spPr>
      <dgm:t>
        <a:bodyPr/>
        <a:lstStyle/>
        <a:p>
          <a:r>
            <a:rPr lang="es-CL" sz="2000" dirty="0">
              <a:solidFill>
                <a:schemeClr val="bg1"/>
              </a:solidFill>
            </a:rPr>
            <a:t>Estrategia comercial</a:t>
          </a:r>
        </a:p>
      </dgm:t>
    </dgm:pt>
    <dgm:pt modelId="{04B4BD74-BA47-406F-8DAA-5FD5F815FB9C}" type="parTrans" cxnId="{3F3AD0FA-4B3A-46C6-B24B-C4A4AA99395D}">
      <dgm:prSet/>
      <dgm:spPr/>
      <dgm:t>
        <a:bodyPr/>
        <a:lstStyle/>
        <a:p>
          <a:endParaRPr lang="es-CL" sz="1500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A08E599E-1C58-44B0-AA2C-9A1BFCB306D2}" type="sibTrans" cxnId="{3F3AD0FA-4B3A-46C6-B24B-C4A4AA99395D}">
      <dgm:prSet/>
      <dgm:spPr/>
      <dgm:t>
        <a:bodyPr/>
        <a:lstStyle/>
        <a:p>
          <a:endParaRPr lang="es-CL" sz="1500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0F00295D-CDB9-4CF4-83F2-CDE5C03D35CD}">
      <dgm:prSet custT="1"/>
      <dgm:spPr/>
      <dgm:t>
        <a:bodyPr/>
        <a:lstStyle/>
        <a:p>
          <a:r>
            <a:rPr lang="es-CL" sz="1500" dirty="0">
              <a:solidFill>
                <a:schemeClr val="tx1">
                  <a:lumMod val="65000"/>
                  <a:lumOff val="35000"/>
                </a:schemeClr>
              </a:solidFill>
            </a:rPr>
            <a:t>Estrategia </a:t>
          </a:r>
          <a:r>
            <a:rPr lang="es-MX" sz="1500" dirty="0">
              <a:solidFill>
                <a:schemeClr val="tx1">
                  <a:lumMod val="65000"/>
                  <a:lumOff val="35000"/>
                </a:schemeClr>
              </a:solidFill>
            </a:rPr>
            <a:t>de distribución</a:t>
          </a:r>
          <a:endParaRPr lang="es-CL" sz="1500" dirty="0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29DC7355-E31D-4B81-A295-4AD2580CFDA4}" type="parTrans" cxnId="{F42B252D-B859-4CC3-B4C3-C2D0408FD78E}">
      <dgm:prSet/>
      <dgm:spPr/>
      <dgm:t>
        <a:bodyPr/>
        <a:lstStyle/>
        <a:p>
          <a:endParaRPr lang="es-CL" sz="1500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185D2694-348E-4CE4-B1FD-3BD4BF584638}" type="sibTrans" cxnId="{F42B252D-B859-4CC3-B4C3-C2D0408FD78E}">
      <dgm:prSet custT="1"/>
      <dgm:spPr/>
      <dgm:t>
        <a:bodyPr/>
        <a:lstStyle/>
        <a:p>
          <a:endParaRPr lang="es-CL" sz="1500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A7C27BC3-C86F-4196-952B-B6972AEBD401}" type="pres">
      <dgm:prSet presAssocID="{CEF3694B-4ED2-4738-A1A3-7A911DAD4AC1}" presName="Name0" presStyleCnt="0">
        <dgm:presLayoutVars>
          <dgm:dir/>
          <dgm:resizeHandles val="exact"/>
        </dgm:presLayoutVars>
      </dgm:prSet>
      <dgm:spPr/>
    </dgm:pt>
    <dgm:pt modelId="{84F84698-CD10-450A-8706-40EE839DED53}" type="pres">
      <dgm:prSet presAssocID="{E98A3044-A276-497D-BEF5-3F48FAF3B32F}" presName="node" presStyleLbl="node1" presStyleIdx="0" presStyleCnt="6">
        <dgm:presLayoutVars>
          <dgm:bulletEnabled val="1"/>
        </dgm:presLayoutVars>
      </dgm:prSet>
      <dgm:spPr/>
    </dgm:pt>
    <dgm:pt modelId="{6A7F374D-7F53-4FB2-9500-184771BCD996}" type="pres">
      <dgm:prSet presAssocID="{D8A9724B-3048-4695-8571-D0064F53D0C6}" presName="sibTrans" presStyleLbl="sibTrans2D1" presStyleIdx="0" presStyleCnt="5"/>
      <dgm:spPr/>
    </dgm:pt>
    <dgm:pt modelId="{89BD5A59-FE2B-4D04-872C-50E837CC27CE}" type="pres">
      <dgm:prSet presAssocID="{D8A9724B-3048-4695-8571-D0064F53D0C6}" presName="connectorText" presStyleLbl="sibTrans2D1" presStyleIdx="0" presStyleCnt="5"/>
      <dgm:spPr/>
    </dgm:pt>
    <dgm:pt modelId="{00092F36-EBAF-4C10-93E9-BC7BB04E3F3C}" type="pres">
      <dgm:prSet presAssocID="{ADE29A51-16B0-4A41-8FB2-7AE4E1C881D0}" presName="node" presStyleLbl="node1" presStyleIdx="1" presStyleCnt="6">
        <dgm:presLayoutVars>
          <dgm:bulletEnabled val="1"/>
        </dgm:presLayoutVars>
      </dgm:prSet>
      <dgm:spPr/>
    </dgm:pt>
    <dgm:pt modelId="{4CAF179C-D673-4704-B223-89346D758CA6}" type="pres">
      <dgm:prSet presAssocID="{82E17C73-B59F-4696-A3D7-71CBAF2A2606}" presName="sibTrans" presStyleLbl="sibTrans2D1" presStyleIdx="1" presStyleCnt="5"/>
      <dgm:spPr/>
    </dgm:pt>
    <dgm:pt modelId="{83B5711B-F086-4759-8D82-ECC149BD67F8}" type="pres">
      <dgm:prSet presAssocID="{82E17C73-B59F-4696-A3D7-71CBAF2A2606}" presName="connectorText" presStyleLbl="sibTrans2D1" presStyleIdx="1" presStyleCnt="5"/>
      <dgm:spPr/>
    </dgm:pt>
    <dgm:pt modelId="{FB87CA48-FAEB-4170-854C-85C63A24A49E}" type="pres">
      <dgm:prSet presAssocID="{D1769868-5D52-4FFB-8056-CAFB700EFA20}" presName="node" presStyleLbl="node1" presStyleIdx="2" presStyleCnt="6">
        <dgm:presLayoutVars>
          <dgm:bulletEnabled val="1"/>
        </dgm:presLayoutVars>
      </dgm:prSet>
      <dgm:spPr/>
    </dgm:pt>
    <dgm:pt modelId="{7D319713-B5AD-4942-A797-9CD25FB3EB95}" type="pres">
      <dgm:prSet presAssocID="{00510E3A-0C4A-4935-9D9E-BFD68480FD18}" presName="sibTrans" presStyleLbl="sibTrans2D1" presStyleIdx="2" presStyleCnt="5"/>
      <dgm:spPr/>
    </dgm:pt>
    <dgm:pt modelId="{B3F7FC15-D621-48BB-87E7-5E4A8E08E528}" type="pres">
      <dgm:prSet presAssocID="{00510E3A-0C4A-4935-9D9E-BFD68480FD18}" presName="connectorText" presStyleLbl="sibTrans2D1" presStyleIdx="2" presStyleCnt="5"/>
      <dgm:spPr/>
    </dgm:pt>
    <dgm:pt modelId="{D603A985-96F4-42D4-86B2-4F728B222D4F}" type="pres">
      <dgm:prSet presAssocID="{E3D1A892-4A7A-41A4-A322-6A202061081C}" presName="node" presStyleLbl="node1" presStyleIdx="3" presStyleCnt="6">
        <dgm:presLayoutVars>
          <dgm:bulletEnabled val="1"/>
        </dgm:presLayoutVars>
      </dgm:prSet>
      <dgm:spPr/>
    </dgm:pt>
    <dgm:pt modelId="{8C2D0F50-4E56-4805-BD81-8998CBB127D1}" type="pres">
      <dgm:prSet presAssocID="{34622D70-C27C-4308-93A0-5E592EBFCABA}" presName="sibTrans" presStyleLbl="sibTrans2D1" presStyleIdx="3" presStyleCnt="5"/>
      <dgm:spPr/>
    </dgm:pt>
    <dgm:pt modelId="{A0BD4614-79F6-4A69-8327-53DF5E815181}" type="pres">
      <dgm:prSet presAssocID="{34622D70-C27C-4308-93A0-5E592EBFCABA}" presName="connectorText" presStyleLbl="sibTrans2D1" presStyleIdx="3" presStyleCnt="5"/>
      <dgm:spPr/>
    </dgm:pt>
    <dgm:pt modelId="{A75F9550-A237-4D81-B7C9-E318C83FCDA7}" type="pres">
      <dgm:prSet presAssocID="{0F00295D-CDB9-4CF4-83F2-CDE5C03D35CD}" presName="node" presStyleLbl="node1" presStyleIdx="4" presStyleCnt="6">
        <dgm:presLayoutVars>
          <dgm:bulletEnabled val="1"/>
        </dgm:presLayoutVars>
      </dgm:prSet>
      <dgm:spPr/>
    </dgm:pt>
    <dgm:pt modelId="{573B0487-9427-4737-80BF-AA3449D70D95}" type="pres">
      <dgm:prSet presAssocID="{185D2694-348E-4CE4-B1FD-3BD4BF584638}" presName="sibTrans" presStyleLbl="sibTrans2D1" presStyleIdx="4" presStyleCnt="5"/>
      <dgm:spPr/>
    </dgm:pt>
    <dgm:pt modelId="{7B2AC1B1-04AE-42AA-873E-79A26597F412}" type="pres">
      <dgm:prSet presAssocID="{185D2694-348E-4CE4-B1FD-3BD4BF584638}" presName="connectorText" presStyleLbl="sibTrans2D1" presStyleIdx="4" presStyleCnt="5"/>
      <dgm:spPr/>
    </dgm:pt>
    <dgm:pt modelId="{9984281C-8AA1-4B59-8D56-87D1BC1425B0}" type="pres">
      <dgm:prSet presAssocID="{D6A306F3-99B3-4E5C-852A-CCA903EE1780}" presName="node" presStyleLbl="node1" presStyleIdx="5" presStyleCnt="6">
        <dgm:presLayoutVars>
          <dgm:bulletEnabled val="1"/>
        </dgm:presLayoutVars>
      </dgm:prSet>
      <dgm:spPr/>
    </dgm:pt>
  </dgm:ptLst>
  <dgm:cxnLst>
    <dgm:cxn modelId="{7F588C0B-052B-4F71-8E00-8952B448BA7E}" type="presOf" srcId="{CEF3694B-4ED2-4738-A1A3-7A911DAD4AC1}" destId="{A7C27BC3-C86F-4196-952B-B6972AEBD401}" srcOrd="0" destOrd="0" presId="urn:microsoft.com/office/officeart/2005/8/layout/process1"/>
    <dgm:cxn modelId="{1085330D-E5D6-482E-B4F7-30745E4A69BF}" type="presOf" srcId="{E3D1A892-4A7A-41A4-A322-6A202061081C}" destId="{D603A985-96F4-42D4-86B2-4F728B222D4F}" srcOrd="0" destOrd="0" presId="urn:microsoft.com/office/officeart/2005/8/layout/process1"/>
    <dgm:cxn modelId="{94A39616-85A7-4635-8D1B-D01B93E83BAF}" type="presOf" srcId="{00510E3A-0C4A-4935-9D9E-BFD68480FD18}" destId="{7D319713-B5AD-4942-A797-9CD25FB3EB95}" srcOrd="0" destOrd="0" presId="urn:microsoft.com/office/officeart/2005/8/layout/process1"/>
    <dgm:cxn modelId="{84A06025-D9F1-4EF0-95E8-338C172927B9}" type="presOf" srcId="{82E17C73-B59F-4696-A3D7-71CBAF2A2606}" destId="{4CAF179C-D673-4704-B223-89346D758CA6}" srcOrd="0" destOrd="0" presId="urn:microsoft.com/office/officeart/2005/8/layout/process1"/>
    <dgm:cxn modelId="{F94FB125-D42F-4456-A4EA-823FBCA9B260}" srcId="{CEF3694B-4ED2-4738-A1A3-7A911DAD4AC1}" destId="{E98A3044-A276-497D-BEF5-3F48FAF3B32F}" srcOrd="0" destOrd="0" parTransId="{DEED887A-C2A3-4BD5-ABE6-D11FA4465A31}" sibTransId="{D8A9724B-3048-4695-8571-D0064F53D0C6}"/>
    <dgm:cxn modelId="{F42B252D-B859-4CC3-B4C3-C2D0408FD78E}" srcId="{CEF3694B-4ED2-4738-A1A3-7A911DAD4AC1}" destId="{0F00295D-CDB9-4CF4-83F2-CDE5C03D35CD}" srcOrd="4" destOrd="0" parTransId="{29DC7355-E31D-4B81-A295-4AD2580CFDA4}" sibTransId="{185D2694-348E-4CE4-B1FD-3BD4BF584638}"/>
    <dgm:cxn modelId="{F48DFB2D-F067-4D15-941F-D4A0E04CA10E}" srcId="{CEF3694B-4ED2-4738-A1A3-7A911DAD4AC1}" destId="{E3D1A892-4A7A-41A4-A322-6A202061081C}" srcOrd="3" destOrd="0" parTransId="{8C78009C-EF04-4F4C-B258-741D444315AE}" sibTransId="{34622D70-C27C-4308-93A0-5E592EBFCABA}"/>
    <dgm:cxn modelId="{4D0B1D4A-12AB-4E54-8452-72040F57881A}" type="presOf" srcId="{00510E3A-0C4A-4935-9D9E-BFD68480FD18}" destId="{B3F7FC15-D621-48BB-87E7-5E4A8E08E528}" srcOrd="1" destOrd="0" presId="urn:microsoft.com/office/officeart/2005/8/layout/process1"/>
    <dgm:cxn modelId="{A4500C4F-6472-44A9-B2F6-77788FA45E2D}" type="presOf" srcId="{34622D70-C27C-4308-93A0-5E592EBFCABA}" destId="{8C2D0F50-4E56-4805-BD81-8998CBB127D1}" srcOrd="0" destOrd="0" presId="urn:microsoft.com/office/officeart/2005/8/layout/process1"/>
    <dgm:cxn modelId="{820A6B55-B210-47CC-8F1D-782623A23260}" type="presOf" srcId="{E98A3044-A276-497D-BEF5-3F48FAF3B32F}" destId="{84F84698-CD10-450A-8706-40EE839DED53}" srcOrd="0" destOrd="0" presId="urn:microsoft.com/office/officeart/2005/8/layout/process1"/>
    <dgm:cxn modelId="{9D47657C-42F3-46D2-826B-EC8B87E24817}" srcId="{CEF3694B-4ED2-4738-A1A3-7A911DAD4AC1}" destId="{ADE29A51-16B0-4A41-8FB2-7AE4E1C881D0}" srcOrd="1" destOrd="0" parTransId="{6F346B89-AD0E-480B-8287-15E54485FFED}" sibTransId="{82E17C73-B59F-4696-A3D7-71CBAF2A2606}"/>
    <dgm:cxn modelId="{36D0E380-E072-4E2A-B3A1-6EED622622D0}" type="presOf" srcId="{D6A306F3-99B3-4E5C-852A-CCA903EE1780}" destId="{9984281C-8AA1-4B59-8D56-87D1BC1425B0}" srcOrd="0" destOrd="0" presId="urn:microsoft.com/office/officeart/2005/8/layout/process1"/>
    <dgm:cxn modelId="{EB7C5294-1983-41F9-B428-A33BE86D210D}" type="presOf" srcId="{ADE29A51-16B0-4A41-8FB2-7AE4E1C881D0}" destId="{00092F36-EBAF-4C10-93E9-BC7BB04E3F3C}" srcOrd="0" destOrd="0" presId="urn:microsoft.com/office/officeart/2005/8/layout/process1"/>
    <dgm:cxn modelId="{5BCF9998-A29D-449C-984D-57019596BC07}" type="presOf" srcId="{D8A9724B-3048-4695-8571-D0064F53D0C6}" destId="{6A7F374D-7F53-4FB2-9500-184771BCD996}" srcOrd="0" destOrd="0" presId="urn:microsoft.com/office/officeart/2005/8/layout/process1"/>
    <dgm:cxn modelId="{C79882A3-1193-46B4-B991-05049D49418B}" type="presOf" srcId="{185D2694-348E-4CE4-B1FD-3BD4BF584638}" destId="{7B2AC1B1-04AE-42AA-873E-79A26597F412}" srcOrd="1" destOrd="0" presId="urn:microsoft.com/office/officeart/2005/8/layout/process1"/>
    <dgm:cxn modelId="{1DEBD8AA-9B24-452E-801C-0A45A814B401}" type="presOf" srcId="{0F00295D-CDB9-4CF4-83F2-CDE5C03D35CD}" destId="{A75F9550-A237-4D81-B7C9-E318C83FCDA7}" srcOrd="0" destOrd="0" presId="urn:microsoft.com/office/officeart/2005/8/layout/process1"/>
    <dgm:cxn modelId="{0A5D56B7-D03E-4656-A414-8847E097508C}" type="presOf" srcId="{D8A9724B-3048-4695-8571-D0064F53D0C6}" destId="{89BD5A59-FE2B-4D04-872C-50E837CC27CE}" srcOrd="1" destOrd="0" presId="urn:microsoft.com/office/officeart/2005/8/layout/process1"/>
    <dgm:cxn modelId="{817D73C4-778B-4370-A858-373E86D95DA2}" type="presOf" srcId="{185D2694-348E-4CE4-B1FD-3BD4BF584638}" destId="{573B0487-9427-4737-80BF-AA3449D70D95}" srcOrd="0" destOrd="0" presId="urn:microsoft.com/office/officeart/2005/8/layout/process1"/>
    <dgm:cxn modelId="{CEBD1AC6-78D6-42B7-BC48-208253F05F1D}" type="presOf" srcId="{D1769868-5D52-4FFB-8056-CAFB700EFA20}" destId="{FB87CA48-FAEB-4170-854C-85C63A24A49E}" srcOrd="0" destOrd="0" presId="urn:microsoft.com/office/officeart/2005/8/layout/process1"/>
    <dgm:cxn modelId="{DD5E8ACD-EE25-4D0F-961B-73C3CB1881CD}" type="presOf" srcId="{34622D70-C27C-4308-93A0-5E592EBFCABA}" destId="{A0BD4614-79F6-4A69-8327-53DF5E815181}" srcOrd="1" destOrd="0" presId="urn:microsoft.com/office/officeart/2005/8/layout/process1"/>
    <dgm:cxn modelId="{3FFB71CE-8BEC-40C8-AF9F-BA99910551D5}" srcId="{CEF3694B-4ED2-4738-A1A3-7A911DAD4AC1}" destId="{D1769868-5D52-4FFB-8056-CAFB700EFA20}" srcOrd="2" destOrd="0" parTransId="{D29C87AD-36D0-47FB-B666-4E967608F5E6}" sibTransId="{00510E3A-0C4A-4935-9D9E-BFD68480FD18}"/>
    <dgm:cxn modelId="{7532E2DE-93B9-4CF6-8BA9-523BD4374D69}" type="presOf" srcId="{82E17C73-B59F-4696-A3D7-71CBAF2A2606}" destId="{83B5711B-F086-4759-8D82-ECC149BD67F8}" srcOrd="1" destOrd="0" presId="urn:microsoft.com/office/officeart/2005/8/layout/process1"/>
    <dgm:cxn modelId="{3F3AD0FA-4B3A-46C6-B24B-C4A4AA99395D}" srcId="{CEF3694B-4ED2-4738-A1A3-7A911DAD4AC1}" destId="{D6A306F3-99B3-4E5C-852A-CCA903EE1780}" srcOrd="5" destOrd="0" parTransId="{04B4BD74-BA47-406F-8DAA-5FD5F815FB9C}" sibTransId="{A08E599E-1C58-44B0-AA2C-9A1BFCB306D2}"/>
    <dgm:cxn modelId="{77C68F2D-8525-4FE2-93A6-7C2026B25660}" type="presParOf" srcId="{A7C27BC3-C86F-4196-952B-B6972AEBD401}" destId="{84F84698-CD10-450A-8706-40EE839DED53}" srcOrd="0" destOrd="0" presId="urn:microsoft.com/office/officeart/2005/8/layout/process1"/>
    <dgm:cxn modelId="{BB550688-1E20-49EB-9EDD-79C8CEF49F95}" type="presParOf" srcId="{A7C27BC3-C86F-4196-952B-B6972AEBD401}" destId="{6A7F374D-7F53-4FB2-9500-184771BCD996}" srcOrd="1" destOrd="0" presId="urn:microsoft.com/office/officeart/2005/8/layout/process1"/>
    <dgm:cxn modelId="{35CEFBEE-9531-4884-9932-05D8635A38EE}" type="presParOf" srcId="{6A7F374D-7F53-4FB2-9500-184771BCD996}" destId="{89BD5A59-FE2B-4D04-872C-50E837CC27CE}" srcOrd="0" destOrd="0" presId="urn:microsoft.com/office/officeart/2005/8/layout/process1"/>
    <dgm:cxn modelId="{620C85BC-29BD-41C6-8469-EBAC77C75819}" type="presParOf" srcId="{A7C27BC3-C86F-4196-952B-B6972AEBD401}" destId="{00092F36-EBAF-4C10-93E9-BC7BB04E3F3C}" srcOrd="2" destOrd="0" presId="urn:microsoft.com/office/officeart/2005/8/layout/process1"/>
    <dgm:cxn modelId="{77B2D3B6-5B51-4FE8-A883-4762BF182254}" type="presParOf" srcId="{A7C27BC3-C86F-4196-952B-B6972AEBD401}" destId="{4CAF179C-D673-4704-B223-89346D758CA6}" srcOrd="3" destOrd="0" presId="urn:microsoft.com/office/officeart/2005/8/layout/process1"/>
    <dgm:cxn modelId="{18855AD2-CAB9-4456-89F5-B2CEEFA5A85F}" type="presParOf" srcId="{4CAF179C-D673-4704-B223-89346D758CA6}" destId="{83B5711B-F086-4759-8D82-ECC149BD67F8}" srcOrd="0" destOrd="0" presId="urn:microsoft.com/office/officeart/2005/8/layout/process1"/>
    <dgm:cxn modelId="{B8F66AFE-7697-4673-A9EB-628DFE7E9E48}" type="presParOf" srcId="{A7C27BC3-C86F-4196-952B-B6972AEBD401}" destId="{FB87CA48-FAEB-4170-854C-85C63A24A49E}" srcOrd="4" destOrd="0" presId="urn:microsoft.com/office/officeart/2005/8/layout/process1"/>
    <dgm:cxn modelId="{841458DE-B571-46BF-BB26-55CD12EEE49D}" type="presParOf" srcId="{A7C27BC3-C86F-4196-952B-B6972AEBD401}" destId="{7D319713-B5AD-4942-A797-9CD25FB3EB95}" srcOrd="5" destOrd="0" presId="urn:microsoft.com/office/officeart/2005/8/layout/process1"/>
    <dgm:cxn modelId="{C933F2B6-5521-4B8E-97FD-BC199A9E2704}" type="presParOf" srcId="{7D319713-B5AD-4942-A797-9CD25FB3EB95}" destId="{B3F7FC15-D621-48BB-87E7-5E4A8E08E528}" srcOrd="0" destOrd="0" presId="urn:microsoft.com/office/officeart/2005/8/layout/process1"/>
    <dgm:cxn modelId="{8FF420DE-136C-4CDD-9B09-6DCDF58944A6}" type="presParOf" srcId="{A7C27BC3-C86F-4196-952B-B6972AEBD401}" destId="{D603A985-96F4-42D4-86B2-4F728B222D4F}" srcOrd="6" destOrd="0" presId="urn:microsoft.com/office/officeart/2005/8/layout/process1"/>
    <dgm:cxn modelId="{0E73E2D0-BF31-47D3-A4F9-949B336BAFC8}" type="presParOf" srcId="{A7C27BC3-C86F-4196-952B-B6972AEBD401}" destId="{8C2D0F50-4E56-4805-BD81-8998CBB127D1}" srcOrd="7" destOrd="0" presId="urn:microsoft.com/office/officeart/2005/8/layout/process1"/>
    <dgm:cxn modelId="{8681025C-22E3-4966-B42E-C1E64CC15C53}" type="presParOf" srcId="{8C2D0F50-4E56-4805-BD81-8998CBB127D1}" destId="{A0BD4614-79F6-4A69-8327-53DF5E815181}" srcOrd="0" destOrd="0" presId="urn:microsoft.com/office/officeart/2005/8/layout/process1"/>
    <dgm:cxn modelId="{FC494B41-BDDF-43FC-A8DA-A061B2B214FA}" type="presParOf" srcId="{A7C27BC3-C86F-4196-952B-B6972AEBD401}" destId="{A75F9550-A237-4D81-B7C9-E318C83FCDA7}" srcOrd="8" destOrd="0" presId="urn:microsoft.com/office/officeart/2005/8/layout/process1"/>
    <dgm:cxn modelId="{3E50CD64-9D93-4B28-A8C5-4F3DA8A3DCAE}" type="presParOf" srcId="{A7C27BC3-C86F-4196-952B-B6972AEBD401}" destId="{573B0487-9427-4737-80BF-AA3449D70D95}" srcOrd="9" destOrd="0" presId="urn:microsoft.com/office/officeart/2005/8/layout/process1"/>
    <dgm:cxn modelId="{9FA5DE37-5482-4BB6-B747-F9FCDA70091C}" type="presParOf" srcId="{573B0487-9427-4737-80BF-AA3449D70D95}" destId="{7B2AC1B1-04AE-42AA-873E-79A26597F412}" srcOrd="0" destOrd="0" presId="urn:microsoft.com/office/officeart/2005/8/layout/process1"/>
    <dgm:cxn modelId="{0CCD1681-67EA-4439-8746-5F11842E5EE6}" type="presParOf" srcId="{A7C27BC3-C86F-4196-952B-B6972AEBD401}" destId="{9984281C-8AA1-4B59-8D56-87D1BC1425B0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38158A-082E-457E-9F85-7C6FC66A3C8D}">
      <dsp:nvSpPr>
        <dsp:cNvPr id="0" name=""/>
        <dsp:cNvSpPr/>
      </dsp:nvSpPr>
      <dsp:spPr>
        <a:xfrm>
          <a:off x="3961" y="297779"/>
          <a:ext cx="2543332" cy="101733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2000" kern="1200" dirty="0"/>
            <a:t>Estudio del mercado</a:t>
          </a:r>
        </a:p>
      </dsp:txBody>
      <dsp:txXfrm>
        <a:off x="512628" y="297779"/>
        <a:ext cx="1525999" cy="1017333"/>
      </dsp:txXfrm>
    </dsp:sp>
    <dsp:sp modelId="{C3896419-A419-4964-BC34-052AF6E69BE4}">
      <dsp:nvSpPr>
        <dsp:cNvPr id="0" name=""/>
        <dsp:cNvSpPr/>
      </dsp:nvSpPr>
      <dsp:spPr>
        <a:xfrm>
          <a:off x="2292960" y="297779"/>
          <a:ext cx="2543332" cy="101733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2000" kern="1200" dirty="0"/>
            <a:t>Estrategia competitiva</a:t>
          </a:r>
        </a:p>
      </dsp:txBody>
      <dsp:txXfrm>
        <a:off x="2801627" y="297779"/>
        <a:ext cx="1525999" cy="1017333"/>
      </dsp:txXfrm>
    </dsp:sp>
    <dsp:sp modelId="{ADAC1DCB-F383-4F0F-8CFC-FABEC73CB373}">
      <dsp:nvSpPr>
        <dsp:cNvPr id="0" name=""/>
        <dsp:cNvSpPr/>
      </dsp:nvSpPr>
      <dsp:spPr>
        <a:xfrm>
          <a:off x="4581959" y="297779"/>
          <a:ext cx="2543332" cy="101733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2000" kern="1200" dirty="0"/>
            <a:t>Estrategia comercial</a:t>
          </a:r>
        </a:p>
      </dsp:txBody>
      <dsp:txXfrm>
        <a:off x="5090626" y="297779"/>
        <a:ext cx="1525999" cy="1017333"/>
      </dsp:txXfrm>
    </dsp:sp>
    <dsp:sp modelId="{D88FD62B-B4F6-4E55-B49B-1E7C3F374372}">
      <dsp:nvSpPr>
        <dsp:cNvPr id="0" name=""/>
        <dsp:cNvSpPr/>
      </dsp:nvSpPr>
      <dsp:spPr>
        <a:xfrm>
          <a:off x="6870959" y="297779"/>
          <a:ext cx="2543332" cy="101733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2000" kern="1200" dirty="0"/>
            <a:t>Estrategia de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2000" kern="1200" dirty="0"/>
            <a:t>negocios</a:t>
          </a:r>
        </a:p>
      </dsp:txBody>
      <dsp:txXfrm>
        <a:off x="7379626" y="297779"/>
        <a:ext cx="1525999" cy="1017333"/>
      </dsp:txXfrm>
    </dsp:sp>
    <dsp:sp modelId="{1A85D36C-EBC0-4E6D-B625-DCB8C0E7A129}">
      <dsp:nvSpPr>
        <dsp:cNvPr id="0" name=""/>
        <dsp:cNvSpPr/>
      </dsp:nvSpPr>
      <dsp:spPr>
        <a:xfrm>
          <a:off x="9159958" y="297779"/>
          <a:ext cx="2593970" cy="1017333"/>
        </a:xfrm>
        <a:prstGeom prst="chevron">
          <a:avLst/>
        </a:prstGeom>
        <a:solidFill>
          <a:srgbClr val="4472C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2000" kern="1200" dirty="0"/>
            <a:t>Estrategia de implementa-</a:t>
          </a:r>
          <a:r>
            <a:rPr lang="es-CL" sz="2000" kern="1200" dirty="0" err="1"/>
            <a:t>ción</a:t>
          </a:r>
          <a:endParaRPr lang="es-CL" sz="2000" kern="1200" dirty="0"/>
        </a:p>
      </dsp:txBody>
      <dsp:txXfrm>
        <a:off x="9668625" y="297779"/>
        <a:ext cx="1576637" cy="101733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F84698-CD10-450A-8706-40EE839DED53}">
      <dsp:nvSpPr>
        <dsp:cNvPr id="0" name=""/>
        <dsp:cNvSpPr/>
      </dsp:nvSpPr>
      <dsp:spPr>
        <a:xfrm>
          <a:off x="0" y="223221"/>
          <a:ext cx="1457036" cy="103813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500" kern="1200" dirty="0">
              <a:solidFill>
                <a:schemeClr val="tx1">
                  <a:lumMod val="65000"/>
                  <a:lumOff val="35000"/>
                </a:schemeClr>
              </a:solidFill>
            </a:rPr>
            <a:t>Definición de la experiencia del usuario</a:t>
          </a:r>
        </a:p>
      </dsp:txBody>
      <dsp:txXfrm>
        <a:off x="30406" y="253627"/>
        <a:ext cx="1396224" cy="977326"/>
      </dsp:txXfrm>
    </dsp:sp>
    <dsp:sp modelId="{6A7F374D-7F53-4FB2-9500-184771BCD996}">
      <dsp:nvSpPr>
        <dsp:cNvPr id="0" name=""/>
        <dsp:cNvSpPr/>
      </dsp:nvSpPr>
      <dsp:spPr>
        <a:xfrm>
          <a:off x="1602739" y="561618"/>
          <a:ext cx="308891" cy="36134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1500" kern="1200">
            <a:solidFill>
              <a:schemeClr val="tx1">
                <a:lumMod val="65000"/>
                <a:lumOff val="35000"/>
              </a:schemeClr>
            </a:solidFill>
          </a:endParaRPr>
        </a:p>
      </dsp:txBody>
      <dsp:txXfrm>
        <a:off x="1602739" y="633887"/>
        <a:ext cx="216224" cy="216806"/>
      </dsp:txXfrm>
    </dsp:sp>
    <dsp:sp modelId="{00092F36-EBAF-4C10-93E9-BC7BB04E3F3C}">
      <dsp:nvSpPr>
        <dsp:cNvPr id="0" name=""/>
        <dsp:cNvSpPr/>
      </dsp:nvSpPr>
      <dsp:spPr>
        <a:xfrm>
          <a:off x="2039850" y="223221"/>
          <a:ext cx="1457036" cy="103813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500" kern="1200" dirty="0">
              <a:solidFill>
                <a:schemeClr val="tx1">
                  <a:lumMod val="65000"/>
                  <a:lumOff val="35000"/>
                </a:schemeClr>
              </a:solidFill>
            </a:rPr>
            <a:t>Estrategia de precios</a:t>
          </a:r>
        </a:p>
      </dsp:txBody>
      <dsp:txXfrm>
        <a:off x="2070256" y="253627"/>
        <a:ext cx="1396224" cy="977326"/>
      </dsp:txXfrm>
    </dsp:sp>
    <dsp:sp modelId="{4CAF179C-D673-4704-B223-89346D758CA6}">
      <dsp:nvSpPr>
        <dsp:cNvPr id="0" name=""/>
        <dsp:cNvSpPr/>
      </dsp:nvSpPr>
      <dsp:spPr>
        <a:xfrm>
          <a:off x="3642590" y="561618"/>
          <a:ext cx="308891" cy="36134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1500" kern="1200">
            <a:solidFill>
              <a:schemeClr val="tx1">
                <a:lumMod val="65000"/>
                <a:lumOff val="35000"/>
              </a:schemeClr>
            </a:solidFill>
          </a:endParaRPr>
        </a:p>
      </dsp:txBody>
      <dsp:txXfrm>
        <a:off x="3642590" y="633887"/>
        <a:ext cx="216224" cy="216806"/>
      </dsp:txXfrm>
    </dsp:sp>
    <dsp:sp modelId="{FB87CA48-FAEB-4170-854C-85C63A24A49E}">
      <dsp:nvSpPr>
        <dsp:cNvPr id="0" name=""/>
        <dsp:cNvSpPr/>
      </dsp:nvSpPr>
      <dsp:spPr>
        <a:xfrm>
          <a:off x="4079701" y="223221"/>
          <a:ext cx="1457036" cy="103813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500" kern="1200" dirty="0">
              <a:solidFill>
                <a:schemeClr val="tx1">
                  <a:lumMod val="65000"/>
                  <a:lumOff val="35000"/>
                </a:schemeClr>
              </a:solidFill>
            </a:rPr>
            <a:t>Estrategia de promoción y publicidad</a:t>
          </a:r>
          <a:endParaRPr lang="es-CL" sz="1500" kern="1200" dirty="0">
            <a:solidFill>
              <a:schemeClr val="tx1">
                <a:lumMod val="65000"/>
                <a:lumOff val="35000"/>
              </a:schemeClr>
            </a:solidFill>
          </a:endParaRPr>
        </a:p>
      </dsp:txBody>
      <dsp:txXfrm>
        <a:off x="4110107" y="253627"/>
        <a:ext cx="1396224" cy="977326"/>
      </dsp:txXfrm>
    </dsp:sp>
    <dsp:sp modelId="{7D319713-B5AD-4942-A797-9CD25FB3EB95}">
      <dsp:nvSpPr>
        <dsp:cNvPr id="0" name=""/>
        <dsp:cNvSpPr/>
      </dsp:nvSpPr>
      <dsp:spPr>
        <a:xfrm>
          <a:off x="5682440" y="561618"/>
          <a:ext cx="308891" cy="36134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1500" kern="1200">
            <a:solidFill>
              <a:schemeClr val="tx1">
                <a:lumMod val="65000"/>
                <a:lumOff val="35000"/>
              </a:schemeClr>
            </a:solidFill>
          </a:endParaRPr>
        </a:p>
      </dsp:txBody>
      <dsp:txXfrm>
        <a:off x="5682440" y="633887"/>
        <a:ext cx="216224" cy="216806"/>
      </dsp:txXfrm>
    </dsp:sp>
    <dsp:sp modelId="{D603A985-96F4-42D4-86B2-4F728B222D4F}">
      <dsp:nvSpPr>
        <dsp:cNvPr id="0" name=""/>
        <dsp:cNvSpPr/>
      </dsp:nvSpPr>
      <dsp:spPr>
        <a:xfrm>
          <a:off x="6119551" y="223221"/>
          <a:ext cx="1457036" cy="103813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500" kern="1200" dirty="0">
              <a:solidFill>
                <a:schemeClr val="tx1">
                  <a:lumMod val="65000"/>
                  <a:lumOff val="35000"/>
                </a:schemeClr>
              </a:solidFill>
            </a:rPr>
            <a:t>Definición de la forma de relacionarse con agentes directos</a:t>
          </a:r>
        </a:p>
      </dsp:txBody>
      <dsp:txXfrm>
        <a:off x="6149957" y="253627"/>
        <a:ext cx="1396224" cy="977326"/>
      </dsp:txXfrm>
    </dsp:sp>
    <dsp:sp modelId="{8C2D0F50-4E56-4805-BD81-8998CBB127D1}">
      <dsp:nvSpPr>
        <dsp:cNvPr id="0" name=""/>
        <dsp:cNvSpPr/>
      </dsp:nvSpPr>
      <dsp:spPr>
        <a:xfrm>
          <a:off x="7722291" y="561618"/>
          <a:ext cx="308891" cy="36134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1500" kern="1200">
            <a:solidFill>
              <a:schemeClr val="tx1">
                <a:lumMod val="65000"/>
                <a:lumOff val="35000"/>
              </a:schemeClr>
            </a:solidFill>
          </a:endParaRPr>
        </a:p>
      </dsp:txBody>
      <dsp:txXfrm>
        <a:off x="7722291" y="633887"/>
        <a:ext cx="216224" cy="216806"/>
      </dsp:txXfrm>
    </dsp:sp>
    <dsp:sp modelId="{A75F9550-A237-4D81-B7C9-E318C83FCDA7}">
      <dsp:nvSpPr>
        <dsp:cNvPr id="0" name=""/>
        <dsp:cNvSpPr/>
      </dsp:nvSpPr>
      <dsp:spPr>
        <a:xfrm>
          <a:off x="8159402" y="223221"/>
          <a:ext cx="1457036" cy="103813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500" kern="1200" dirty="0">
              <a:solidFill>
                <a:schemeClr val="tx1">
                  <a:lumMod val="65000"/>
                  <a:lumOff val="35000"/>
                </a:schemeClr>
              </a:solidFill>
            </a:rPr>
            <a:t>Estrategia </a:t>
          </a:r>
          <a:r>
            <a:rPr lang="es-MX" sz="1500" kern="1200" dirty="0">
              <a:solidFill>
                <a:schemeClr val="tx1">
                  <a:lumMod val="65000"/>
                  <a:lumOff val="35000"/>
                </a:schemeClr>
              </a:solidFill>
            </a:rPr>
            <a:t>de distribución</a:t>
          </a:r>
          <a:endParaRPr lang="es-CL" sz="1500" kern="1200" dirty="0">
            <a:solidFill>
              <a:schemeClr val="tx1">
                <a:lumMod val="65000"/>
                <a:lumOff val="35000"/>
              </a:schemeClr>
            </a:solidFill>
          </a:endParaRPr>
        </a:p>
      </dsp:txBody>
      <dsp:txXfrm>
        <a:off x="8189808" y="253627"/>
        <a:ext cx="1396224" cy="977326"/>
      </dsp:txXfrm>
    </dsp:sp>
    <dsp:sp modelId="{573B0487-9427-4737-80BF-AA3449D70D95}">
      <dsp:nvSpPr>
        <dsp:cNvPr id="0" name=""/>
        <dsp:cNvSpPr/>
      </dsp:nvSpPr>
      <dsp:spPr>
        <a:xfrm>
          <a:off x="9762142" y="561618"/>
          <a:ext cx="308891" cy="36134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1500" kern="1200">
            <a:solidFill>
              <a:schemeClr val="tx1">
                <a:lumMod val="65000"/>
                <a:lumOff val="35000"/>
              </a:schemeClr>
            </a:solidFill>
          </a:endParaRPr>
        </a:p>
      </dsp:txBody>
      <dsp:txXfrm>
        <a:off x="9762142" y="633887"/>
        <a:ext cx="216224" cy="216806"/>
      </dsp:txXfrm>
    </dsp:sp>
    <dsp:sp modelId="{9984281C-8AA1-4B59-8D56-87D1BC1425B0}">
      <dsp:nvSpPr>
        <dsp:cNvPr id="0" name=""/>
        <dsp:cNvSpPr/>
      </dsp:nvSpPr>
      <dsp:spPr>
        <a:xfrm>
          <a:off x="10199252" y="223221"/>
          <a:ext cx="1457036" cy="1038138"/>
        </a:xfrm>
        <a:prstGeom prst="roundRect">
          <a:avLst>
            <a:gd name="adj" fmla="val 10000"/>
          </a:avLst>
        </a:prstGeom>
        <a:solidFill>
          <a:srgbClr val="4472C4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2000" kern="1200" dirty="0">
              <a:solidFill>
                <a:schemeClr val="bg1"/>
              </a:solidFill>
            </a:rPr>
            <a:t>Estrategia comercial</a:t>
          </a:r>
        </a:p>
      </dsp:txBody>
      <dsp:txXfrm>
        <a:off x="10229658" y="253627"/>
        <a:ext cx="1396224" cy="9773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60F0DA-91D8-4C9F-9869-E1ABEADE9E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10EECE6-2962-4B1F-923C-38140237C6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2432BE8-BE28-4FFC-901B-37B57FDFE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D6A1-968A-403F-8D12-3BE60DA5D276}" type="datetimeFigureOut">
              <a:rPr lang="es-CL" smtClean="0"/>
              <a:t>11-05-2021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EC350B3-26C5-4A5A-A457-C26B1AA2F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5B48DB9-AFE6-42FD-860C-0A2FDD972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9DA26-A1D1-41CD-9B7D-11BC8E181C2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71368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AA8B0C-37EC-4BA5-91DE-FCEC07A6F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18182B0-66DC-458E-978D-3E15D7B727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3D00E50-1744-42D0-99C1-00B4AA310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D6A1-968A-403F-8D12-3BE60DA5D276}" type="datetimeFigureOut">
              <a:rPr lang="es-CL" smtClean="0"/>
              <a:t>11-05-2021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1635A89-1542-4F3F-BDCC-693F19F12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D8255AB-4B6D-4017-BDEB-D1EFE3D48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9DA26-A1D1-41CD-9B7D-11BC8E181C2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33297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6F49EC7-8D1C-4905-B1EB-7BDC6686F3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4E59F70-A757-43D0-A7B3-77FD987233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742C453-F296-4146-9E1C-B03DE0A48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D6A1-968A-403F-8D12-3BE60DA5D276}" type="datetimeFigureOut">
              <a:rPr lang="es-CL" smtClean="0"/>
              <a:t>11-05-2021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842887C-9E0E-4C84-9BFF-31AF10EB5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3A70B3C-C50D-4EF3-8205-1A3E5F8FE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9DA26-A1D1-41CD-9B7D-11BC8E181C2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17231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869191-C406-4BDE-B3BF-8BAD25017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47F3B27-79B8-4FDB-90FE-775DB3CDD8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3E97AAC-8CF3-4411-A727-0A6C4775B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D6A1-968A-403F-8D12-3BE60DA5D276}" type="datetimeFigureOut">
              <a:rPr lang="es-CL" smtClean="0"/>
              <a:t>11-05-2021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24E4C55-BD92-475C-AD17-E3185191C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A9FA512-A0B5-422E-8F43-DEACD9F54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9DA26-A1D1-41CD-9B7D-11BC8E181C2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68287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47C023-98BD-4B9F-A33C-E0909A0BA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AA341FD-641C-490F-98A7-D5A9FEDED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EC8EEFF-BD06-4F1B-AA76-588B15820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D6A1-968A-403F-8D12-3BE60DA5D276}" type="datetimeFigureOut">
              <a:rPr lang="es-CL" smtClean="0"/>
              <a:t>11-05-2021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ECD1BA2-1A7E-47AA-AF92-DECA950A5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34A1D29-2A2D-4E68-89DF-955BAF66D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9DA26-A1D1-41CD-9B7D-11BC8E181C2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51392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F69F29-625E-4FCB-9EFF-1D09A5FB2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38409E9-4AED-4EDD-B97B-8653902F35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76B69EC-69B7-487A-B9A4-CD7ED6C616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FA25E7F-37C1-46C8-9E9F-424BCED1B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D6A1-968A-403F-8D12-3BE60DA5D276}" type="datetimeFigureOut">
              <a:rPr lang="es-CL" smtClean="0"/>
              <a:t>11-05-2021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EB19653-A38A-4377-BC4B-FC029C24D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C1320EA-4DF3-4F56-A5E5-A3E52CB23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9DA26-A1D1-41CD-9B7D-11BC8E181C2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69728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99C12C-C8A5-435C-8318-E511E1E00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23E7CB5-740F-4AF3-9329-01AE56D611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C11FAE9-38E6-43B1-97D3-28CA8E1AED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0D33BC1-E37A-40CD-BB1F-3CE1E9DF32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4DCE124-E278-4D4B-8849-A412890BDE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05626BF-7800-444E-B513-98ABFD9C0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D6A1-968A-403F-8D12-3BE60DA5D276}" type="datetimeFigureOut">
              <a:rPr lang="es-CL" smtClean="0"/>
              <a:t>11-05-2021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5C4EF41-1B74-44D5-961B-8330F7425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4748E03-2F29-40A9-98B7-6C2F952A5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9DA26-A1D1-41CD-9B7D-11BC8E181C2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51659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2F6170-C6C8-4653-8F83-00818C499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9969C1F-658C-4D8F-8A40-DBF5A71BB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D6A1-968A-403F-8D12-3BE60DA5D276}" type="datetimeFigureOut">
              <a:rPr lang="es-CL" smtClean="0"/>
              <a:t>11-05-2021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E310788-BDE9-47E6-8BBA-0094B74F1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CDF5404-0651-4C69-9434-A06A675E3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9DA26-A1D1-41CD-9B7D-11BC8E181C2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97607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29B658E-7BAE-4934-982F-741CE2AC2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D6A1-968A-403F-8D12-3BE60DA5D276}" type="datetimeFigureOut">
              <a:rPr lang="es-CL" smtClean="0"/>
              <a:t>11-05-2021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AC8F56E-81B2-4C50-801F-55C07347F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9D8FAA5-D741-4995-9F25-F89E829A1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9DA26-A1D1-41CD-9B7D-11BC8E181C2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36493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E521DB-D2C1-4B64-9F08-8658B290E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A474F07-001E-4FFF-B32C-E7A7BC2B54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79DA023-8AA0-4C8A-9185-DF889B0403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6B8ED66-4930-48E5-A86A-01457BAAA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D6A1-968A-403F-8D12-3BE60DA5D276}" type="datetimeFigureOut">
              <a:rPr lang="es-CL" smtClean="0"/>
              <a:t>11-05-2021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874C8F2-0983-417F-A021-8E3EA9F0A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E7E7223-2459-47DE-9360-B62976789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9DA26-A1D1-41CD-9B7D-11BC8E181C2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171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CED365-9B32-4097-862A-B103AFC6F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6C960A1-44B0-4EEF-833E-1F50F56BF1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EEEB649-956A-4D6E-8C41-CA4159978E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B3E533E-089E-4BEE-B46B-08E24EE21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D6A1-968A-403F-8D12-3BE60DA5D276}" type="datetimeFigureOut">
              <a:rPr lang="es-CL" smtClean="0"/>
              <a:t>11-05-2021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E03403B-6BA8-43B4-A2DF-FB5905169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700304D-6BEC-4705-AF83-998432321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9DA26-A1D1-41CD-9B7D-11BC8E181C2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59273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15BF514-9C0B-4D33-BF17-4D9337B7B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B13A40B-4FEC-47D3-A222-1C31855D70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E8998BF-E7AD-4FC9-9FBE-238D01B2CF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67D6A1-968A-403F-8D12-3BE60DA5D276}" type="datetimeFigureOut">
              <a:rPr lang="es-CL" smtClean="0"/>
              <a:t>11-05-2021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05327B5-9516-4553-8F96-7A98C64785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CEF005F-579E-4D0E-9656-E19AE5F419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39DA26-A1D1-41CD-9B7D-11BC8E181C2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63096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DB4D54-9FA2-4FFF-9CCA-B5D41BF306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CL" b="1" dirty="0"/>
              <a:t>Estudio de mercado</a:t>
            </a:r>
            <a:br>
              <a:rPr lang="es-CL" dirty="0"/>
            </a:br>
            <a:endParaRPr lang="es-CL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37DDD46-5105-4B67-A0E4-A01FFC0BCF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L" b="1" dirty="0"/>
              <a:t>Formulación y Evaluación de proyectos</a:t>
            </a:r>
          </a:p>
        </p:txBody>
      </p:sp>
    </p:spTree>
    <p:extLst>
      <p:ext uri="{BB962C8B-B14F-4D97-AF65-F5344CB8AC3E}">
        <p14:creationId xmlns:p14="http://schemas.microsoft.com/office/powerpoint/2010/main" val="28643665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32E51CF-3E5C-4F21-A72F-A1E0278495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04899"/>
            <a:ext cx="10515600" cy="5340719"/>
          </a:xfrm>
        </p:spPr>
        <p:txBody>
          <a:bodyPr>
            <a:normAutofit/>
          </a:bodyPr>
          <a:lstStyle/>
          <a:p>
            <a:pPr lvl="1" algn="just"/>
            <a:endParaRPr lang="es-MX" dirty="0"/>
          </a:p>
          <a:p>
            <a:pPr marL="457200" lvl="1" indent="0" algn="just">
              <a:buNone/>
            </a:pPr>
            <a:endParaRPr lang="es-MX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F1FE07E-77D3-4F92-9DD1-EBF3648F418F}"/>
              </a:ext>
            </a:extLst>
          </p:cNvPr>
          <p:cNvSpPr txBox="1"/>
          <p:nvPr/>
        </p:nvSpPr>
        <p:spPr>
          <a:xfrm>
            <a:off x="838200" y="570901"/>
            <a:ext cx="10866664" cy="64017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600" b="1" dirty="0"/>
              <a:t>Estudio de mercado del distribuidor:</a:t>
            </a:r>
          </a:p>
          <a:p>
            <a:r>
              <a:rPr lang="es-MX" sz="2600" dirty="0"/>
              <a:t>¿Cómo llegar al mercado consumidor final?</a:t>
            </a:r>
          </a:p>
          <a:p>
            <a:r>
              <a:rPr lang="es-MX" sz="2600" dirty="0"/>
              <a:t>Si se quiere llegar por medio de grandes tiendas, farmacias, supermercados, etc., hay que saber que ellos afectan la rentabilidad del proyecto. Pueden ser necesario, entre otros: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sz="2600" dirty="0"/>
              <a:t>Pagar cuotas de incorporación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sz="2600" dirty="0"/>
              <a:t>Pagar publicidad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sz="2600" dirty="0"/>
              <a:t>Entregar de manera gratuita algunos productos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sz="2600" dirty="0"/>
              <a:t>Pagar tarifas por el uso de ubicaciones privilegiadas dentro del canal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sz="2600" dirty="0"/>
              <a:t>Entregar premios por cumplimiento de metas de venta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sz="2600" dirty="0"/>
              <a:t>Existencia de mayores plazos de pago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sz="2600" dirty="0"/>
              <a:t>Restricciones al uso de </a:t>
            </a:r>
            <a:r>
              <a:rPr lang="es-MX" sz="2600" dirty="0" err="1"/>
              <a:t>factoring</a:t>
            </a:r>
            <a:r>
              <a:rPr lang="es-MX" sz="2600" dirty="0"/>
              <a:t> con terceros</a:t>
            </a:r>
          </a:p>
          <a:p>
            <a:endParaRPr lang="es-MX" sz="2800" dirty="0"/>
          </a:p>
          <a:p>
            <a:pPr marL="457200" indent="-457200">
              <a:buFont typeface="Symbol" panose="05050102010706020507" pitchFamily="18" charset="2"/>
              <a:buChar char="Þ"/>
            </a:pPr>
            <a:r>
              <a:rPr lang="es-MX" sz="2800" dirty="0"/>
              <a:t>Hay efecto en la rentabilidad del proyecto </a:t>
            </a:r>
          </a:p>
          <a:p>
            <a:pPr marL="457200" indent="-457200">
              <a:buFont typeface="Symbol" panose="05050102010706020507" pitchFamily="18" charset="2"/>
              <a:buChar char="Þ"/>
            </a:pPr>
            <a:r>
              <a:rPr lang="es-MX" sz="2800" dirty="0"/>
              <a:t>Hay que evaluar cada aspecto </a:t>
            </a:r>
            <a:endParaRPr lang="es-MX" sz="2600" dirty="0"/>
          </a:p>
        </p:txBody>
      </p:sp>
    </p:spTree>
    <p:extLst>
      <p:ext uri="{BB962C8B-B14F-4D97-AF65-F5344CB8AC3E}">
        <p14:creationId xmlns:p14="http://schemas.microsoft.com/office/powerpoint/2010/main" val="2806634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32E51CF-3E5C-4F21-A72F-A1E0278495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04899"/>
            <a:ext cx="10515600" cy="5340719"/>
          </a:xfrm>
        </p:spPr>
        <p:txBody>
          <a:bodyPr>
            <a:normAutofit lnSpcReduction="10000"/>
          </a:bodyPr>
          <a:lstStyle/>
          <a:p>
            <a:pPr marL="0" lvl="1" indent="0" algn="just">
              <a:buNone/>
            </a:pPr>
            <a:r>
              <a:rPr lang="es-MX" b="1" dirty="0"/>
              <a:t>Objetivo del estudio de mercado: </a:t>
            </a:r>
          </a:p>
          <a:p>
            <a:pPr marL="342900" lvl="1" indent="-342900" algn="just"/>
            <a:r>
              <a:rPr lang="es-MX" dirty="0"/>
              <a:t>Reunir antecedentes que tienen algún grado de impacto en el flujo de caja: inversión, costos de operación e ingresos. </a:t>
            </a:r>
          </a:p>
          <a:p>
            <a:pPr marL="342900" lvl="1" indent="-342900" algn="just"/>
            <a:r>
              <a:rPr lang="es-MX" dirty="0"/>
              <a:t>A partir del estudio de mercado se hace el diseño de las estrategias competitiva, comercial, de negocio y de implementación, diseñadas en función del levantamiento de información del estudio de mercado .</a:t>
            </a:r>
          </a:p>
          <a:p>
            <a:pPr marL="0" lvl="1" indent="0" algn="just">
              <a:buNone/>
            </a:pPr>
            <a:endParaRPr lang="es-MX" dirty="0"/>
          </a:p>
          <a:p>
            <a:pPr marL="0" lvl="1" indent="0" algn="just">
              <a:buNone/>
            </a:pPr>
            <a:endParaRPr lang="es-MX" dirty="0"/>
          </a:p>
          <a:p>
            <a:pPr marL="0" lvl="1" indent="0" algn="just">
              <a:buNone/>
            </a:pPr>
            <a:endParaRPr lang="es-MX" dirty="0"/>
          </a:p>
          <a:p>
            <a:pPr marL="0" lvl="1" indent="0" algn="just">
              <a:buNone/>
            </a:pPr>
            <a:endParaRPr lang="es-MX" dirty="0"/>
          </a:p>
          <a:p>
            <a:pPr marL="0" lvl="1" indent="0" algn="just">
              <a:buNone/>
            </a:pPr>
            <a:endParaRPr lang="es-MX" dirty="0"/>
          </a:p>
          <a:p>
            <a:pPr marL="0" lvl="1" indent="0" algn="just">
              <a:buNone/>
            </a:pPr>
            <a:endParaRPr lang="es-MX" dirty="0"/>
          </a:p>
          <a:p>
            <a:pPr marL="0" lvl="1" indent="0" algn="just">
              <a:buNone/>
            </a:pPr>
            <a:endParaRPr lang="es-MX" dirty="0"/>
          </a:p>
          <a:p>
            <a:pPr marL="0" lvl="1" indent="0" algn="just">
              <a:buNone/>
            </a:pPr>
            <a:endParaRPr lang="es-MX" dirty="0"/>
          </a:p>
          <a:p>
            <a:pPr marL="0" lvl="1" indent="0" algn="just">
              <a:buNone/>
            </a:pPr>
            <a:r>
              <a:rPr lang="es-MX" dirty="0"/>
              <a:t>                                     </a:t>
            </a:r>
          </a:p>
          <a:p>
            <a:pPr marL="0" lvl="1" indent="0" algn="just">
              <a:buNone/>
            </a:pPr>
            <a:endParaRPr lang="es-MX" dirty="0"/>
          </a:p>
        </p:txBody>
      </p:sp>
      <p:graphicFrame>
        <p:nvGraphicFramePr>
          <p:cNvPr id="7" name="Diagrama 6">
            <a:extLst>
              <a:ext uri="{FF2B5EF4-FFF2-40B4-BE49-F238E27FC236}">
                <a16:creationId xmlns:a16="http://schemas.microsoft.com/office/drawing/2014/main" id="{ABC72A49-B482-4D40-B1E2-0E46FC43E05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30084002"/>
              </p:ext>
            </p:extLst>
          </p:nvPr>
        </p:nvGraphicFramePr>
        <p:xfrm>
          <a:off x="184728" y="2604655"/>
          <a:ext cx="11757890" cy="16128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" name="Diagrama 1">
            <a:extLst>
              <a:ext uri="{FF2B5EF4-FFF2-40B4-BE49-F238E27FC236}">
                <a16:creationId xmlns:a16="http://schemas.microsoft.com/office/drawing/2014/main" id="{59D69A06-7F5A-42DC-8923-912F6DA845C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10670709"/>
              </p:ext>
            </p:extLst>
          </p:nvPr>
        </p:nvGraphicFramePr>
        <p:xfrm>
          <a:off x="184728" y="4661036"/>
          <a:ext cx="11656289" cy="14845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418745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32E51CF-3E5C-4F21-A72F-A1E0278495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04899"/>
            <a:ext cx="10515600" cy="5340719"/>
          </a:xfrm>
        </p:spPr>
        <p:txBody>
          <a:bodyPr>
            <a:noAutofit/>
          </a:bodyPr>
          <a:lstStyle/>
          <a:p>
            <a:pPr marL="0" lvl="1" indent="0" algn="just">
              <a:buNone/>
            </a:pPr>
            <a:r>
              <a:rPr lang="es-MX" sz="2000" b="1" dirty="0"/>
              <a:t>Definiciones</a:t>
            </a:r>
            <a:r>
              <a:rPr lang="es-MX" sz="2000" dirty="0"/>
              <a:t>:                            </a:t>
            </a:r>
          </a:p>
          <a:p>
            <a:pPr marL="268288" lvl="1" indent="-268288" algn="just"/>
            <a:r>
              <a:rPr lang="es-MX" sz="2000" b="1" dirty="0"/>
              <a:t>Estrategia competitiva: </a:t>
            </a:r>
            <a:r>
              <a:rPr lang="es-MX" sz="2000" dirty="0"/>
              <a:t>definición del conjunto de atributos que caracterizan la propuesta de valor. Corresponde al</a:t>
            </a:r>
            <a:r>
              <a:rPr lang="es-MX" sz="2000" dirty="0">
                <a:solidFill>
                  <a:srgbClr val="1A1A1A"/>
                </a:solidFill>
                <a:cs typeface="Assistant" panose="020B0604020202020204" pitchFamily="2" charset="-79"/>
              </a:rPr>
              <a:t> plan de la empresa que, orientado a largo plazo, le ayuda a explotar sus fortalezas, desarrollar nuevas capacidades y aprovechar oportunidades para obtener una posición de ventaja en el mercado. Por lo tanto, su objetivo es desarrollar una ventaja competitiva sostenible: una serie de características que la diferencien de la competencia y que le permitan conseguir una posición ventajosa en el mercado y obtener mayor rentabilidad. </a:t>
            </a:r>
            <a:endParaRPr lang="es-MX" sz="2000" dirty="0"/>
          </a:p>
          <a:p>
            <a:pPr algn="just"/>
            <a:r>
              <a:rPr lang="es-MX" sz="2000" b="1" dirty="0"/>
              <a:t>Estrategia comercial: </a:t>
            </a:r>
            <a:r>
              <a:rPr lang="es-MX" sz="2000" i="0" dirty="0">
                <a:solidFill>
                  <a:srgbClr val="333333"/>
                </a:solidFill>
                <a:effectLst/>
              </a:rPr>
              <a:t>Es el conjunto de </a:t>
            </a:r>
            <a:r>
              <a:rPr lang="es-MX" sz="2000" dirty="0">
                <a:solidFill>
                  <a:srgbClr val="333333"/>
                </a:solidFill>
              </a:rPr>
              <a:t>acciones que se </a:t>
            </a:r>
            <a:r>
              <a:rPr lang="es-MX" sz="2000" i="0" dirty="0">
                <a:solidFill>
                  <a:srgbClr val="333333"/>
                </a:solidFill>
                <a:effectLst/>
              </a:rPr>
              <a:t>pone en práctica para dar a conocer un nuevo producto, para aumentar su cuota de venta o </a:t>
            </a:r>
            <a:r>
              <a:rPr lang="es-MX" sz="2000" i="0" u="none" strike="noStrike" dirty="0">
                <a:solidFill>
                  <a:srgbClr val="333333"/>
                </a:solidFill>
                <a:effectLst/>
              </a:rPr>
              <a:t>participación de mercado</a:t>
            </a:r>
            <a:r>
              <a:rPr lang="es-MX" sz="2000" i="0" dirty="0">
                <a:solidFill>
                  <a:srgbClr val="333333"/>
                </a:solidFill>
                <a:effectLst/>
              </a:rPr>
              <a:t>. De esta forma, la empresa puede tener una </a:t>
            </a:r>
            <a:r>
              <a:rPr lang="es-MX" sz="2000" i="0" u="none" strike="noStrike" dirty="0">
                <a:solidFill>
                  <a:srgbClr val="333333"/>
                </a:solidFill>
                <a:effectLst/>
              </a:rPr>
              <a:t>ventaja competitiva</a:t>
            </a:r>
            <a:r>
              <a:rPr lang="es-MX" sz="2000" i="0" dirty="0">
                <a:solidFill>
                  <a:srgbClr val="333333"/>
                </a:solidFill>
                <a:effectLst/>
              </a:rPr>
              <a:t> que le permita mantenerse en el </a:t>
            </a:r>
            <a:r>
              <a:rPr lang="es-MX" sz="2000" i="0" u="none" strike="noStrike" dirty="0">
                <a:solidFill>
                  <a:srgbClr val="333333"/>
                </a:solidFill>
                <a:effectLst/>
              </a:rPr>
              <a:t>mercado</a:t>
            </a:r>
            <a:r>
              <a:rPr lang="es-MX" sz="2000" i="0" dirty="0">
                <a:solidFill>
                  <a:srgbClr val="333333"/>
                </a:solidFill>
                <a:effectLst/>
              </a:rPr>
              <a:t> con suficiente margen de rentabilidad.</a:t>
            </a:r>
          </a:p>
          <a:p>
            <a:pPr algn="just"/>
            <a:r>
              <a:rPr lang="es-MX" sz="2000" b="1" dirty="0">
                <a:solidFill>
                  <a:srgbClr val="202122"/>
                </a:solidFill>
              </a:rPr>
              <a:t>E</a:t>
            </a:r>
            <a:r>
              <a:rPr lang="es-MX" sz="2000" b="1" i="0" dirty="0">
                <a:solidFill>
                  <a:srgbClr val="202122"/>
                </a:solidFill>
                <a:effectLst/>
              </a:rPr>
              <a:t>strategia de negocios: </a:t>
            </a:r>
            <a:r>
              <a:rPr lang="es-MX" sz="2000" i="0" dirty="0">
                <a:solidFill>
                  <a:srgbClr val="333333"/>
                </a:solidFill>
                <a:effectLst/>
              </a:rPr>
              <a:t>planificación por parte de una empresa de cara a la consecución de objetivos previamente establecido. P</a:t>
            </a:r>
            <a:r>
              <a:rPr lang="es-MX" sz="2000" b="0" i="0" dirty="0">
                <a:solidFill>
                  <a:srgbClr val="333333"/>
                </a:solidFill>
                <a:effectLst/>
              </a:rPr>
              <a:t>ermite a las empresas  plantearse unos objetivos empresariales en concreto. Así, permite también planificar su quehacer diario con el fin de alcanzar sus objetivos de largo plazo y </a:t>
            </a:r>
            <a:r>
              <a:rPr lang="es-MX" sz="2000" dirty="0">
                <a:solidFill>
                  <a:srgbClr val="333333"/>
                </a:solidFill>
              </a:rPr>
              <a:t>obtener </a:t>
            </a:r>
            <a:r>
              <a:rPr lang="es-MX" sz="2000" b="0" i="0" dirty="0">
                <a:solidFill>
                  <a:srgbClr val="333333"/>
                </a:solidFill>
                <a:effectLst/>
              </a:rPr>
              <a:t>determinados niveles de rendimiento financiero. </a:t>
            </a:r>
            <a:r>
              <a:rPr lang="es-MX" sz="2000" i="0" dirty="0">
                <a:solidFill>
                  <a:srgbClr val="333333"/>
                </a:solidFill>
                <a:effectLst/>
              </a:rPr>
              <a:t>Esta estrategia  </a:t>
            </a:r>
            <a:r>
              <a:rPr lang="es-MX" sz="2000" i="0" dirty="0">
                <a:solidFill>
                  <a:srgbClr val="202122"/>
                </a:solidFill>
                <a:effectLst/>
              </a:rPr>
              <a:t>responde a la pregunta de ¿cómo deberíamos </a:t>
            </a:r>
            <a:r>
              <a:rPr lang="es-MX" sz="2000" b="0" i="0" dirty="0">
                <a:solidFill>
                  <a:srgbClr val="202122"/>
                </a:solidFill>
                <a:effectLst/>
              </a:rPr>
              <a:t>competir en este negocio?​ En la teoría y práctica de la gestión hay diferencias, ya que la gestión operacional se preocupa en la mejorar de la eficiencia y control de los costos dentro de los límites establecidos por la estrategia de la compañía.</a:t>
            </a:r>
            <a:endParaRPr lang="es-MX" sz="2000" dirty="0"/>
          </a:p>
        </p:txBody>
      </p:sp>
    </p:spTree>
    <p:extLst>
      <p:ext uri="{BB962C8B-B14F-4D97-AF65-F5344CB8AC3E}">
        <p14:creationId xmlns:p14="http://schemas.microsoft.com/office/powerpoint/2010/main" val="1659275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32E51CF-3E5C-4F21-A72F-A1E0278495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804899"/>
            <a:ext cx="10748211" cy="5340719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s-MX" dirty="0"/>
              <a:t>¿Quienes son los agentes que pueden tener grado de influencia sobre la definición de la estrategia comercial de un proyecto?</a:t>
            </a:r>
          </a:p>
          <a:p>
            <a:pPr marL="6364288" lvl="1" indent="-5907088">
              <a:buNone/>
            </a:pPr>
            <a:r>
              <a:rPr lang="es-MX" dirty="0"/>
              <a:t>		Sobre la base de lo anterior, hay que hacer un estudio de mercado de los :</a:t>
            </a:r>
          </a:p>
          <a:p>
            <a:pPr marL="6726238" lvl="1" indent="-265113"/>
            <a:r>
              <a:rPr lang="es-MX" dirty="0"/>
              <a:t>Consumidores</a:t>
            </a:r>
          </a:p>
          <a:p>
            <a:pPr marL="6726238" lvl="1" indent="-265113"/>
            <a:r>
              <a:rPr lang="es-MX" dirty="0"/>
              <a:t>Proveedores </a:t>
            </a:r>
          </a:p>
          <a:p>
            <a:pPr marL="6726238" lvl="1" indent="-265113"/>
            <a:r>
              <a:rPr lang="es-MX" dirty="0"/>
              <a:t>Competidores</a:t>
            </a:r>
          </a:p>
          <a:p>
            <a:pPr marL="6726238" lvl="1" indent="-265113"/>
            <a:r>
              <a:rPr lang="es-MX" dirty="0"/>
              <a:t>Distribuidores</a:t>
            </a:r>
          </a:p>
          <a:p>
            <a:pPr marL="6726238" lvl="1" indent="-265113"/>
            <a:r>
              <a:rPr lang="es-MX" dirty="0"/>
              <a:t>Proveedores de financiamiento (auspiciadores)</a:t>
            </a:r>
          </a:p>
          <a:p>
            <a:pPr marL="6726238" lvl="1" indent="-265113"/>
            <a:r>
              <a:rPr lang="es-MX" dirty="0"/>
              <a:t>Stakeholders</a:t>
            </a:r>
          </a:p>
          <a:p>
            <a:pPr marL="457200" lvl="1" indent="0">
              <a:buNone/>
            </a:pPr>
            <a:endParaRPr lang="es-MX" dirty="0"/>
          </a:p>
        </p:txBody>
      </p:sp>
      <p:sp>
        <p:nvSpPr>
          <p:cNvPr id="2" name="Elipse 1">
            <a:extLst>
              <a:ext uri="{FF2B5EF4-FFF2-40B4-BE49-F238E27FC236}">
                <a16:creationId xmlns:a16="http://schemas.microsoft.com/office/drawing/2014/main" id="{1ACA2355-1AB6-49AB-B006-EC8352E743E1}"/>
              </a:ext>
            </a:extLst>
          </p:cNvPr>
          <p:cNvSpPr/>
          <p:nvPr/>
        </p:nvSpPr>
        <p:spPr>
          <a:xfrm>
            <a:off x="3202398" y="1840234"/>
            <a:ext cx="1708484" cy="5525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/>
              <a:t>Proveedor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55253897-7D16-4749-98BC-4F5870934B86}"/>
              </a:ext>
            </a:extLst>
          </p:cNvPr>
          <p:cNvSpPr/>
          <p:nvPr/>
        </p:nvSpPr>
        <p:spPr>
          <a:xfrm>
            <a:off x="3260603" y="4897507"/>
            <a:ext cx="1708484" cy="5525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/>
              <a:t>Consumidor</a:t>
            </a:r>
            <a:endParaRPr lang="es-CL" sz="1600" dirty="0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C8ED6C5C-63B0-4DE5-8CFB-30915046A830}"/>
              </a:ext>
            </a:extLst>
          </p:cNvPr>
          <p:cNvSpPr/>
          <p:nvPr/>
        </p:nvSpPr>
        <p:spPr>
          <a:xfrm>
            <a:off x="3202398" y="3654792"/>
            <a:ext cx="1708484" cy="5525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/>
              <a:t>Distribuidor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CEA1AB51-A2AE-4B86-975A-EF9ABFB7AD94}"/>
              </a:ext>
            </a:extLst>
          </p:cNvPr>
          <p:cNvSpPr/>
          <p:nvPr/>
        </p:nvSpPr>
        <p:spPr>
          <a:xfrm>
            <a:off x="1439773" y="2742325"/>
            <a:ext cx="1708484" cy="5525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/>
              <a:t>Competidor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B1F0D1B8-DDEE-4645-8EDB-777035595162}"/>
              </a:ext>
            </a:extLst>
          </p:cNvPr>
          <p:cNvSpPr/>
          <p:nvPr/>
        </p:nvSpPr>
        <p:spPr>
          <a:xfrm>
            <a:off x="4856741" y="2752702"/>
            <a:ext cx="1708484" cy="5525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/>
              <a:t>Proyecto</a:t>
            </a:r>
          </a:p>
        </p:txBody>
      </p:sp>
      <p:sp>
        <p:nvSpPr>
          <p:cNvPr id="10" name="Flecha: hacia abajo 9">
            <a:extLst>
              <a:ext uri="{FF2B5EF4-FFF2-40B4-BE49-F238E27FC236}">
                <a16:creationId xmlns:a16="http://schemas.microsoft.com/office/drawing/2014/main" id="{F8D00980-E489-4FB5-B19D-79050AF60712}"/>
              </a:ext>
            </a:extLst>
          </p:cNvPr>
          <p:cNvSpPr/>
          <p:nvPr/>
        </p:nvSpPr>
        <p:spPr>
          <a:xfrm rot="2234810">
            <a:off x="2835437" y="2361676"/>
            <a:ext cx="625642" cy="4211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" name="Flecha: hacia abajo 10">
            <a:extLst>
              <a:ext uri="{FF2B5EF4-FFF2-40B4-BE49-F238E27FC236}">
                <a16:creationId xmlns:a16="http://schemas.microsoft.com/office/drawing/2014/main" id="{5A4499A2-3579-4A3A-9B45-A52E2D23153D}"/>
              </a:ext>
            </a:extLst>
          </p:cNvPr>
          <p:cNvSpPr/>
          <p:nvPr/>
        </p:nvSpPr>
        <p:spPr>
          <a:xfrm rot="2234810">
            <a:off x="4543921" y="3310160"/>
            <a:ext cx="625642" cy="4211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2" name="Flecha: hacia abajo 11">
            <a:extLst>
              <a:ext uri="{FF2B5EF4-FFF2-40B4-BE49-F238E27FC236}">
                <a16:creationId xmlns:a16="http://schemas.microsoft.com/office/drawing/2014/main" id="{522370B4-F2DD-4D9D-A609-2742BD93F534}"/>
              </a:ext>
            </a:extLst>
          </p:cNvPr>
          <p:cNvSpPr/>
          <p:nvPr/>
        </p:nvSpPr>
        <p:spPr>
          <a:xfrm rot="19020518">
            <a:off x="4656266" y="2351299"/>
            <a:ext cx="625642" cy="4211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4" name="Flecha: hacia abajo 13">
            <a:extLst>
              <a:ext uri="{FF2B5EF4-FFF2-40B4-BE49-F238E27FC236}">
                <a16:creationId xmlns:a16="http://schemas.microsoft.com/office/drawing/2014/main" id="{410B6456-3446-4810-A656-B3DABF05214E}"/>
              </a:ext>
            </a:extLst>
          </p:cNvPr>
          <p:cNvSpPr/>
          <p:nvPr/>
        </p:nvSpPr>
        <p:spPr>
          <a:xfrm rot="19020518">
            <a:off x="2889577" y="3235104"/>
            <a:ext cx="625642" cy="4211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5" name="Flecha: hacia abajo 14">
            <a:extLst>
              <a:ext uri="{FF2B5EF4-FFF2-40B4-BE49-F238E27FC236}">
                <a16:creationId xmlns:a16="http://schemas.microsoft.com/office/drawing/2014/main" id="{0C29D902-08CA-4A23-8309-C8E6C21BEE65}"/>
              </a:ext>
            </a:extLst>
          </p:cNvPr>
          <p:cNvSpPr/>
          <p:nvPr/>
        </p:nvSpPr>
        <p:spPr>
          <a:xfrm>
            <a:off x="3689678" y="4352331"/>
            <a:ext cx="625642" cy="4211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67223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32E51CF-3E5C-4F21-A72F-A1E0278495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04899"/>
            <a:ext cx="10515600" cy="53407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b="1" dirty="0"/>
              <a:t>Estudio de mercado de los consumidores:</a:t>
            </a:r>
          </a:p>
          <a:p>
            <a:r>
              <a:rPr lang="es-MX" dirty="0"/>
              <a:t>Este es estudio permite definir la estrategia comercial de la empresa, lo que repercute repercusión directa en los ingresos y egresos del proyecto. Dos agente son relevantes en la estrategia comercial: el consumidor y el competidor.</a:t>
            </a:r>
          </a:p>
          <a:p>
            <a:r>
              <a:rPr lang="es-MX" dirty="0"/>
              <a:t>Los consumidores se pueden clasificar en:	</a:t>
            </a:r>
          </a:p>
          <a:p>
            <a:pPr lvl="1"/>
            <a:r>
              <a:rPr lang="es-MX" b="1" dirty="0"/>
              <a:t>Consumidores institucionales</a:t>
            </a:r>
            <a:r>
              <a:rPr lang="es-MX" dirty="0"/>
              <a:t>: </a:t>
            </a:r>
            <a:r>
              <a:rPr lang="es-CL" dirty="0"/>
              <a:t>Sus decisiones de compra son racionales, según </a:t>
            </a:r>
            <a:r>
              <a:rPr lang="es-MX" dirty="0"/>
              <a:t>variables técnicas del producto: calidad, precio,  oportunidad en la entrega y disponibilidad de repuestas, etc.</a:t>
            </a:r>
            <a:endParaRPr lang="es-CL" dirty="0"/>
          </a:p>
          <a:p>
            <a:pPr lvl="1"/>
            <a:r>
              <a:rPr lang="es-MX" b="1" dirty="0"/>
              <a:t>Consumidores individuales: </a:t>
            </a:r>
            <a:r>
              <a:rPr lang="es-CL" dirty="0"/>
              <a:t>Sus decisiones de compra son más emocionales, importa el prestigio de la marca, la moda, exclusividad del producto, entre otros factores. También importan factores técnicos como el servicio técnico, calidad…</a:t>
            </a:r>
          </a:p>
          <a:p>
            <a:pPr lvl="1"/>
            <a:endParaRPr lang="es-MX" dirty="0"/>
          </a:p>
          <a:p>
            <a:pPr marL="457200" lvl="1" indent="0">
              <a:buNone/>
            </a:pPr>
            <a:endParaRPr lang="es-MX" dirty="0"/>
          </a:p>
          <a:p>
            <a:pPr marL="457200" lvl="1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</p:txBody>
      </p:sp>
      <p:sp>
        <p:nvSpPr>
          <p:cNvPr id="2" name="Bocadillo nube: nube 1">
            <a:extLst>
              <a:ext uri="{FF2B5EF4-FFF2-40B4-BE49-F238E27FC236}">
                <a16:creationId xmlns:a16="http://schemas.microsoft.com/office/drawing/2014/main" id="{8AE4BAF1-BCBD-4F2C-9B3A-606DBD5FD87D}"/>
              </a:ext>
            </a:extLst>
          </p:cNvPr>
          <p:cNvSpPr/>
          <p:nvPr/>
        </p:nvSpPr>
        <p:spPr>
          <a:xfrm>
            <a:off x="6741695" y="2369469"/>
            <a:ext cx="5450305" cy="1247135"/>
          </a:xfrm>
          <a:prstGeom prst="cloudCallout">
            <a:avLst>
              <a:gd name="adj1" fmla="val -81203"/>
              <a:gd name="adj2" fmla="val 4933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¿Qué ventajas tiene mi producto o servicio sobre el del competidor? ¿Quiénes se ven favorecidos = demanda de mi producto</a:t>
            </a:r>
          </a:p>
        </p:txBody>
      </p:sp>
      <p:sp>
        <p:nvSpPr>
          <p:cNvPr id="5" name="Marcador de contenido 3">
            <a:extLst>
              <a:ext uri="{FF2B5EF4-FFF2-40B4-BE49-F238E27FC236}">
                <a16:creationId xmlns:a16="http://schemas.microsoft.com/office/drawing/2014/main" id="{20976497-9CA9-448F-8D81-D0CA8B2085E4}"/>
              </a:ext>
            </a:extLst>
          </p:cNvPr>
          <p:cNvSpPr txBox="1">
            <a:spLocks/>
          </p:cNvSpPr>
          <p:nvPr/>
        </p:nvSpPr>
        <p:spPr>
          <a:xfrm>
            <a:off x="838200" y="5518647"/>
            <a:ext cx="11353800" cy="1339353"/>
          </a:xfrm>
          <a:prstGeom prst="cloudCallout">
            <a:avLst>
              <a:gd name="adj1" fmla="val -18881"/>
              <a:gd name="adj2" fmla="val -48882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4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MX"/>
              <a:t>Para conocer la demanda es bueno caracterizar al consumidor: ¿quién toma la decisión de compra, el consumidor u otro? ¿Cómo compra (internet, o en negocio, contado o crédito, diaria, semanal o mensualmente, qué cantidad)? ¿Cuáles son su s motivaciones de compra (por qué compra), por qué elige una determinada marca? ¡qué lealtad tiene con productos similares o ligar de venta?¡se ve influenciado por las promociones? ¿Es relevante el precio? 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422678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32E51CF-3E5C-4F21-A72F-A1E0278495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04899"/>
            <a:ext cx="10515600" cy="5340719"/>
          </a:xfrm>
        </p:spPr>
        <p:txBody>
          <a:bodyPr>
            <a:normAutofit fontScale="77500" lnSpcReduction="20000"/>
          </a:bodyPr>
          <a:lstStyle/>
          <a:p>
            <a:pPr marL="0" indent="0" algn="just">
              <a:buNone/>
            </a:pPr>
            <a:r>
              <a:rPr lang="es-MX" b="1" dirty="0"/>
              <a:t>Segmentación del mercado: </a:t>
            </a:r>
            <a:r>
              <a:rPr lang="es-MX" dirty="0"/>
              <a:t>es el proceso por medio del cual se divide un mercado en grupos uniformes que tengan características y necesidades semejantes. La idea es que tal vez los integrantes de estos segmentos posiblemente respondan de manera similar a determinadas estrategias de marketing. Por ello,. </a:t>
            </a:r>
          </a:p>
          <a:p>
            <a:pPr marL="0" indent="0" algn="just">
              <a:buNone/>
            </a:pPr>
            <a:r>
              <a:rPr lang="es-MX" dirty="0"/>
              <a:t>Lo primero que hay que hacer es definir si el producto o servicio está destinado a empresas, a familias y hogares (por ejemplo, electrodomésticos), o a personas (ropa, calzado…). Si el producto es destinado a las personas, se hace una proyección sobre la base de la población. La forma de segmentar depende del tipo de consumidor al que está dirigido el producto:</a:t>
            </a:r>
          </a:p>
          <a:p>
            <a:pPr algn="just"/>
            <a:r>
              <a:rPr lang="es-MX" dirty="0"/>
              <a:t>Consumidor institucional: según el rubro de actividad, región geográfica, tamaño y volumen medio de consumo, entre otras. </a:t>
            </a:r>
          </a:p>
          <a:p>
            <a:pPr algn="just"/>
            <a:r>
              <a:rPr lang="es-MX" dirty="0"/>
              <a:t>Consumidor individual: en función de variables geográficas, demográficas (edad, sexo, tamaño del grupo familiar, nivel ocupacional, profesión, religión, etc.), socioeconómica (nivel de ingreso -y su distribución- y sus patrones de gasto) y psicosociológicas (clase social, estilo de vida, forma de vestirse, redes sociales a las que se pertenece, lugares a los que se asiste, temas de interés, etc.)- </a:t>
            </a:r>
          </a:p>
          <a:p>
            <a:pPr marL="0" indent="0" algn="just">
              <a:buNone/>
            </a:pPr>
            <a:r>
              <a:rPr lang="es-MX" dirty="0"/>
              <a:t>Atención: las redes sociales permiten segmentar y cuantificar, ya que permite identificar intereses y comportamientos, así como cuantificarlos de manera rápida y económica. </a:t>
            </a:r>
            <a:endParaRPr lang="es-MX" b="1" dirty="0"/>
          </a:p>
        </p:txBody>
      </p:sp>
    </p:spTree>
    <p:extLst>
      <p:ext uri="{BB962C8B-B14F-4D97-AF65-F5344CB8AC3E}">
        <p14:creationId xmlns:p14="http://schemas.microsoft.com/office/powerpoint/2010/main" val="3792056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32E51CF-3E5C-4F21-A72F-A1E0278495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04899"/>
            <a:ext cx="10657114" cy="53407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3600" b="1" dirty="0"/>
              <a:t>Estudio de mercado de los proveedores:</a:t>
            </a:r>
          </a:p>
          <a:p>
            <a:endParaRPr lang="es-MX" dirty="0"/>
          </a:p>
          <a:p>
            <a:pPr marL="0" indent="0">
              <a:buNone/>
            </a:pPr>
            <a:endParaRPr lang="es-MX" b="1" dirty="0"/>
          </a:p>
          <a:p>
            <a:pPr marL="0" indent="0">
              <a:buNone/>
            </a:pPr>
            <a:endParaRPr lang="es-MX" b="1" dirty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b="1" dirty="0"/>
          </a:p>
          <a:p>
            <a:pPr marL="0" indent="0">
              <a:buNone/>
            </a:pPr>
            <a:endParaRPr lang="es-MX" b="1" dirty="0"/>
          </a:p>
        </p:txBody>
      </p:sp>
      <p:sp>
        <p:nvSpPr>
          <p:cNvPr id="4" name="Abrir llave 3">
            <a:extLst>
              <a:ext uri="{FF2B5EF4-FFF2-40B4-BE49-F238E27FC236}">
                <a16:creationId xmlns:a16="http://schemas.microsoft.com/office/drawing/2014/main" id="{0B6BC447-25F6-4D84-A874-064FC100D98D}"/>
              </a:ext>
            </a:extLst>
          </p:cNvPr>
          <p:cNvSpPr/>
          <p:nvPr/>
        </p:nvSpPr>
        <p:spPr>
          <a:xfrm rot="16200000">
            <a:off x="5967131" y="-1216231"/>
            <a:ext cx="244929" cy="764177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77E9C53A-33AA-44B2-9440-FF7F739214FD}"/>
              </a:ext>
            </a:extLst>
          </p:cNvPr>
          <p:cNvSpPr/>
          <p:nvPr/>
        </p:nvSpPr>
        <p:spPr>
          <a:xfrm>
            <a:off x="1004447" y="1750211"/>
            <a:ext cx="2954937" cy="6759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/>
              <a:t>P. de materias primas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8337289C-9237-472F-8039-DCC5814F7682}"/>
              </a:ext>
            </a:extLst>
          </p:cNvPr>
          <p:cNvSpPr/>
          <p:nvPr/>
        </p:nvSpPr>
        <p:spPr>
          <a:xfrm>
            <a:off x="4634832" y="1750211"/>
            <a:ext cx="2954937" cy="6759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/>
              <a:t>P. de servicios</a:t>
            </a: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445AE637-53E9-41F9-B52A-496A77C3B27E}"/>
              </a:ext>
            </a:extLst>
          </p:cNvPr>
          <p:cNvSpPr/>
          <p:nvPr/>
        </p:nvSpPr>
        <p:spPr>
          <a:xfrm>
            <a:off x="8331892" y="1750211"/>
            <a:ext cx="2954937" cy="6759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/>
              <a:t>P. de tecnología</a:t>
            </a: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CD59AEB3-C5F1-46A4-8B89-E59F58FFD94B}"/>
              </a:ext>
            </a:extLst>
          </p:cNvPr>
          <p:cNvSpPr/>
          <p:nvPr/>
        </p:nvSpPr>
        <p:spPr>
          <a:xfrm>
            <a:off x="501132" y="2871082"/>
            <a:ext cx="3498213" cy="11906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2000" dirty="0"/>
              <a:t>Calidad, cantidad,  disponibilidad, sustitutos</a:t>
            </a:r>
          </a:p>
          <a:p>
            <a:r>
              <a:rPr lang="es-MX" sz="2000" dirty="0"/>
              <a:t>durabilidad, condiciones de almacenaje</a:t>
            </a: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850A8A16-DF1F-4500-8FF1-D43F1524EF82}"/>
              </a:ext>
            </a:extLst>
          </p:cNvPr>
          <p:cNvSpPr/>
          <p:nvPr/>
        </p:nvSpPr>
        <p:spPr>
          <a:xfrm>
            <a:off x="4336307" y="2871082"/>
            <a:ext cx="3498213" cy="11906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2000" dirty="0"/>
              <a:t>Costo de los materiales, condiciones de compra</a:t>
            </a:r>
            <a:endParaRPr lang="es-CL" sz="2000" dirty="0"/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5EF1C9B5-A929-410F-9321-CF2D8EA4171E}"/>
              </a:ext>
            </a:extLst>
          </p:cNvPr>
          <p:cNvSpPr/>
          <p:nvPr/>
        </p:nvSpPr>
        <p:spPr>
          <a:xfrm>
            <a:off x="8142905" y="2871082"/>
            <a:ext cx="3498213" cy="11906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2000" dirty="0"/>
              <a:t>Oportunidad en la recepción</a:t>
            </a:r>
          </a:p>
          <a:p>
            <a:r>
              <a:rPr lang="es-MX" sz="2000" dirty="0"/>
              <a:t>demoras en la recepción </a:t>
            </a:r>
            <a:endParaRPr lang="es-CL" sz="2000" dirty="0"/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5EA29AB3-FFB8-432F-9A50-57F9923751D6}"/>
              </a:ext>
            </a:extLst>
          </p:cNvPr>
          <p:cNvSpPr/>
          <p:nvPr/>
        </p:nvSpPr>
        <p:spPr>
          <a:xfrm>
            <a:off x="1267506" y="4506702"/>
            <a:ext cx="9798502" cy="8492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600" dirty="0"/>
              <a:t>Se debe hacer un estudio de la situación histórica, vigente y, especialmente, hacer una proyección futura </a:t>
            </a:r>
            <a:endParaRPr lang="es-CL" dirty="0"/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7FCB1ECC-A945-494A-A228-0FCFE8C8A6FA}"/>
              </a:ext>
            </a:extLst>
          </p:cNvPr>
          <p:cNvSpPr/>
          <p:nvPr/>
        </p:nvSpPr>
        <p:spPr>
          <a:xfrm>
            <a:off x="2773205" y="5855776"/>
            <a:ext cx="2954937" cy="6759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/>
              <a:t>Proveedor interno</a:t>
            </a:r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D0DEF222-F131-476D-8138-F9E11D88BE41}"/>
              </a:ext>
            </a:extLst>
          </p:cNvPr>
          <p:cNvSpPr/>
          <p:nvPr/>
        </p:nvSpPr>
        <p:spPr>
          <a:xfrm>
            <a:off x="6403590" y="5855776"/>
            <a:ext cx="2954937" cy="6759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/>
              <a:t>Proveedor externo</a:t>
            </a:r>
          </a:p>
        </p:txBody>
      </p:sp>
    </p:spTree>
    <p:extLst>
      <p:ext uri="{BB962C8B-B14F-4D97-AF65-F5344CB8AC3E}">
        <p14:creationId xmlns:p14="http://schemas.microsoft.com/office/powerpoint/2010/main" val="648683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32E51CF-3E5C-4F21-A72F-A1E0278495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04899"/>
            <a:ext cx="10515600" cy="5340719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es-MX" sz="3100" b="1" dirty="0"/>
              <a:t>Estudio de mercado competidor </a:t>
            </a:r>
          </a:p>
          <a:p>
            <a:pPr marL="342900" lvl="1" indent="-342900"/>
            <a:r>
              <a:rPr lang="es-MX" dirty="0"/>
              <a:t>Tipos de competidores:</a:t>
            </a:r>
          </a:p>
          <a:p>
            <a:pPr marL="800100" lvl="2" indent="-342900"/>
            <a:r>
              <a:rPr lang="es-MX" dirty="0"/>
              <a:t>Competidores que comercializan productos iguales, en un mismo segmento: </a:t>
            </a:r>
            <a:r>
              <a:rPr lang="es-MX" b="1" dirty="0"/>
              <a:t>mercado competidor directo </a:t>
            </a:r>
          </a:p>
          <a:p>
            <a:pPr marL="800100" lvl="2" indent="-342900"/>
            <a:r>
              <a:rPr lang="es-MX" dirty="0"/>
              <a:t>Competidores de productos sustitutos no perfectos</a:t>
            </a:r>
          </a:p>
          <a:p>
            <a:pPr marL="800100" lvl="2" indent="-342900"/>
            <a:r>
              <a:rPr lang="es-MX" dirty="0"/>
              <a:t>Competidores de otros productos por un servicio o producto necesario para el proyecto.</a:t>
            </a:r>
          </a:p>
          <a:p>
            <a:pPr marL="342900" lvl="1" indent="-342900"/>
            <a:endParaRPr lang="es-MX" dirty="0"/>
          </a:p>
          <a:p>
            <a:pPr marL="0" lvl="1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3788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32E51CF-3E5C-4F21-A72F-A1E0278495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04899"/>
            <a:ext cx="10515600" cy="5340719"/>
          </a:xfrm>
        </p:spPr>
        <p:txBody>
          <a:bodyPr>
            <a:normAutofit/>
          </a:bodyPr>
          <a:lstStyle/>
          <a:p>
            <a:pPr marL="80963" lvl="1" indent="0" algn="just">
              <a:buNone/>
            </a:pPr>
            <a:r>
              <a:rPr lang="es-MX" b="1" dirty="0"/>
              <a:t>Mercado competidor directo: </a:t>
            </a:r>
            <a:r>
              <a:rPr lang="es-MX" dirty="0"/>
              <a:t>preguntas que deben responderse sobre la estrategia que están implementando los competidores directo para enfrentar de la mejor manera su competencia en el mercado consumidor: </a:t>
            </a:r>
          </a:p>
          <a:p>
            <a:pPr marL="261938" lvl="1" algn="just"/>
            <a:r>
              <a:rPr lang="es-MX" dirty="0"/>
              <a:t>Condiciones de venta: precios, plazos de entrega, plazos de pago, condiciones de crédito ofrecidas, descuentos por volumen o pronto pago</a:t>
            </a:r>
          </a:p>
          <a:p>
            <a:pPr marL="261938" lvl="1" algn="just"/>
            <a:r>
              <a:rPr lang="es-MX" dirty="0"/>
              <a:t>Promociones y publicidad utilizados</a:t>
            </a:r>
          </a:p>
          <a:p>
            <a:pPr marL="261938" lvl="1" algn="just"/>
            <a:r>
              <a:rPr lang="es-MX" dirty="0"/>
              <a:t>Canales de distribución utilizados</a:t>
            </a:r>
          </a:p>
          <a:p>
            <a:pPr marL="261938" lvl="1" algn="just"/>
            <a:r>
              <a:rPr lang="es-MX" dirty="0"/>
              <a:t>Situación financiera de corto y largo plazo</a:t>
            </a:r>
          </a:p>
          <a:p>
            <a:pPr marL="261938" lvl="1" algn="just"/>
            <a:r>
              <a:rPr lang="es-MX" dirty="0"/>
              <a:t>Efectividad de la estrategia comercial utilizada</a:t>
            </a:r>
          </a:p>
          <a:p>
            <a:pPr marL="261938" lvl="1" algn="just"/>
            <a:r>
              <a:rPr lang="es-MX" dirty="0"/>
              <a:t>Nivel de integración vertical</a:t>
            </a:r>
          </a:p>
          <a:p>
            <a:pPr marL="261938" lvl="1" algn="just"/>
            <a:r>
              <a:rPr lang="es-MX" dirty="0"/>
              <a:t>Alianzas estratégicas existentes</a:t>
            </a:r>
          </a:p>
          <a:p>
            <a:pPr marL="261938" lvl="1" algn="just"/>
            <a:r>
              <a:rPr lang="es-MX" dirty="0"/>
              <a:t>Pertenencia a algún holding</a:t>
            </a:r>
          </a:p>
          <a:p>
            <a:pPr marL="33338" lvl="1" indent="0" algn="just">
              <a:buNone/>
            </a:pPr>
            <a:endParaRPr lang="es-MX" dirty="0"/>
          </a:p>
          <a:p>
            <a:pPr marL="33338" lvl="1" indent="0" algn="just">
              <a:buNone/>
            </a:pPr>
            <a:r>
              <a:rPr lang="es-MX" dirty="0"/>
              <a:t>¿Por qué responder estas preguntas? Para diseñar nuestra propia estrategia </a:t>
            </a:r>
          </a:p>
        </p:txBody>
      </p:sp>
    </p:spTree>
    <p:extLst>
      <p:ext uri="{BB962C8B-B14F-4D97-AF65-F5344CB8AC3E}">
        <p14:creationId xmlns:p14="http://schemas.microsoft.com/office/powerpoint/2010/main" val="242881118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4895</TotalTime>
  <Words>1239</Words>
  <Application>Microsoft Office PowerPoint</Application>
  <PresentationFormat>Panorámica</PresentationFormat>
  <Paragraphs>106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Symbol</vt:lpstr>
      <vt:lpstr>Tema de Office</vt:lpstr>
      <vt:lpstr>Estudio de mercado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Estudio Técnico</dc:title>
  <dc:creator>A K</dc:creator>
  <cp:lastModifiedBy>A K</cp:lastModifiedBy>
  <cp:revision>59</cp:revision>
  <dcterms:created xsi:type="dcterms:W3CDTF">2021-04-26T19:08:56Z</dcterms:created>
  <dcterms:modified xsi:type="dcterms:W3CDTF">2021-05-14T03:22:50Z</dcterms:modified>
</cp:coreProperties>
</file>