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2" r:id="rId1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B10469-030F-40D9-BB9F-B520C4728F18}" type="doc">
      <dgm:prSet loTypeId="urn:microsoft.com/office/officeart/2005/8/layout/process1" loCatId="process" qsTypeId="urn:microsoft.com/office/officeart/2005/8/quickstyle/simple1" qsCatId="simple" csTypeId="urn:microsoft.com/office/officeart/2005/8/colors/accent1_4" csCatId="accent1" phldr="1"/>
      <dgm:spPr/>
    </dgm:pt>
    <dgm:pt modelId="{D15405A5-A9E5-4FB6-8043-4DFD7CE5AAD5}">
      <dgm:prSet phldrT="[Texto]"/>
      <dgm:spPr/>
      <dgm:t>
        <a:bodyPr/>
        <a:lstStyle/>
        <a:p>
          <a:r>
            <a:rPr lang="es-CL" dirty="0"/>
            <a:t>Idea</a:t>
          </a:r>
        </a:p>
      </dgm:t>
    </dgm:pt>
    <dgm:pt modelId="{6D385D0D-A457-4C8D-8A98-04B1ECA46B0B}" type="parTrans" cxnId="{586568AF-5152-46C4-9AB3-BD73205ADA57}">
      <dgm:prSet/>
      <dgm:spPr/>
      <dgm:t>
        <a:bodyPr/>
        <a:lstStyle/>
        <a:p>
          <a:endParaRPr lang="es-CL"/>
        </a:p>
      </dgm:t>
    </dgm:pt>
    <dgm:pt modelId="{7560CDB6-8EC9-4E17-9E61-75FCE1CBBC7E}" type="sibTrans" cxnId="{586568AF-5152-46C4-9AB3-BD73205ADA57}">
      <dgm:prSet/>
      <dgm:spPr/>
      <dgm:t>
        <a:bodyPr/>
        <a:lstStyle/>
        <a:p>
          <a:endParaRPr lang="es-CL"/>
        </a:p>
      </dgm:t>
    </dgm:pt>
    <dgm:pt modelId="{1BAC567D-BA60-4E6D-83DE-7733B8566542}">
      <dgm:prSet phldrT="[Texto]"/>
      <dgm:spPr/>
      <dgm:t>
        <a:bodyPr/>
        <a:lstStyle/>
        <a:p>
          <a:r>
            <a:rPr lang="es-CL" dirty="0"/>
            <a:t>Preinversión</a:t>
          </a:r>
        </a:p>
      </dgm:t>
    </dgm:pt>
    <dgm:pt modelId="{5F77CDEB-1AC7-4F8A-8D06-D33BEE04FEE3}" type="parTrans" cxnId="{C9E3F95B-2B97-44D6-B06F-A37ED0E628B5}">
      <dgm:prSet/>
      <dgm:spPr/>
      <dgm:t>
        <a:bodyPr/>
        <a:lstStyle/>
        <a:p>
          <a:endParaRPr lang="es-CL"/>
        </a:p>
      </dgm:t>
    </dgm:pt>
    <dgm:pt modelId="{EC34B37C-BF55-4DC9-A188-871D34E75F45}" type="sibTrans" cxnId="{C9E3F95B-2B97-44D6-B06F-A37ED0E628B5}">
      <dgm:prSet/>
      <dgm:spPr/>
      <dgm:t>
        <a:bodyPr/>
        <a:lstStyle/>
        <a:p>
          <a:endParaRPr lang="es-CL"/>
        </a:p>
      </dgm:t>
    </dgm:pt>
    <dgm:pt modelId="{35977F2E-4152-4912-9F9C-BA51EC310939}">
      <dgm:prSet phldrT="[Texto]"/>
      <dgm:spPr/>
      <dgm:t>
        <a:bodyPr/>
        <a:lstStyle/>
        <a:p>
          <a:r>
            <a:rPr lang="es-CL" dirty="0"/>
            <a:t>Inversión</a:t>
          </a:r>
        </a:p>
      </dgm:t>
    </dgm:pt>
    <dgm:pt modelId="{DAF4159A-A9A3-4214-9CFF-C5912430208B}" type="parTrans" cxnId="{EB55732F-2DEB-4D9E-878E-C0221072E316}">
      <dgm:prSet/>
      <dgm:spPr/>
      <dgm:t>
        <a:bodyPr/>
        <a:lstStyle/>
        <a:p>
          <a:endParaRPr lang="es-CL"/>
        </a:p>
      </dgm:t>
    </dgm:pt>
    <dgm:pt modelId="{B957556F-5987-4CB0-8FC0-C675BC764037}" type="sibTrans" cxnId="{EB55732F-2DEB-4D9E-878E-C0221072E316}">
      <dgm:prSet/>
      <dgm:spPr/>
      <dgm:t>
        <a:bodyPr/>
        <a:lstStyle/>
        <a:p>
          <a:endParaRPr lang="es-CL"/>
        </a:p>
      </dgm:t>
    </dgm:pt>
    <dgm:pt modelId="{02F10804-F076-4E69-8777-157B7466960C}">
      <dgm:prSet/>
      <dgm:spPr/>
      <dgm:t>
        <a:bodyPr/>
        <a:lstStyle/>
        <a:p>
          <a:r>
            <a:rPr lang="es-CL" dirty="0"/>
            <a:t>Operación</a:t>
          </a:r>
        </a:p>
      </dgm:t>
    </dgm:pt>
    <dgm:pt modelId="{C1D5FA6F-602E-4373-AADC-9A379D201F9C}" type="parTrans" cxnId="{021A081E-3C50-4C72-88D4-69B03B66A397}">
      <dgm:prSet/>
      <dgm:spPr/>
      <dgm:t>
        <a:bodyPr/>
        <a:lstStyle/>
        <a:p>
          <a:endParaRPr lang="es-CL"/>
        </a:p>
      </dgm:t>
    </dgm:pt>
    <dgm:pt modelId="{9BF7CE1C-CBE3-40AE-99CA-99D5A33718F3}" type="sibTrans" cxnId="{021A081E-3C50-4C72-88D4-69B03B66A397}">
      <dgm:prSet/>
      <dgm:spPr/>
      <dgm:t>
        <a:bodyPr/>
        <a:lstStyle/>
        <a:p>
          <a:endParaRPr lang="es-CL"/>
        </a:p>
      </dgm:t>
    </dgm:pt>
    <dgm:pt modelId="{7405808B-B89D-40A8-AFBA-C9709063DABD}" type="pres">
      <dgm:prSet presAssocID="{E6B10469-030F-40D9-BB9F-B520C4728F18}" presName="Name0" presStyleCnt="0">
        <dgm:presLayoutVars>
          <dgm:dir/>
          <dgm:resizeHandles val="exact"/>
        </dgm:presLayoutVars>
      </dgm:prSet>
      <dgm:spPr/>
    </dgm:pt>
    <dgm:pt modelId="{5429C8B6-B1D2-432B-BA74-FD013E31D51E}" type="pres">
      <dgm:prSet presAssocID="{D15405A5-A9E5-4FB6-8043-4DFD7CE5AAD5}" presName="node" presStyleLbl="node1" presStyleIdx="0" presStyleCnt="4">
        <dgm:presLayoutVars>
          <dgm:bulletEnabled val="1"/>
        </dgm:presLayoutVars>
      </dgm:prSet>
      <dgm:spPr/>
    </dgm:pt>
    <dgm:pt modelId="{2D874891-AA4F-4D6C-97D5-6CAE9956A0F7}" type="pres">
      <dgm:prSet presAssocID="{7560CDB6-8EC9-4E17-9E61-75FCE1CBBC7E}" presName="sibTrans" presStyleLbl="sibTrans2D1" presStyleIdx="0" presStyleCnt="3"/>
      <dgm:spPr/>
    </dgm:pt>
    <dgm:pt modelId="{C3A5A359-7ADF-479D-A2CB-FC16A8A953CD}" type="pres">
      <dgm:prSet presAssocID="{7560CDB6-8EC9-4E17-9E61-75FCE1CBBC7E}" presName="connectorText" presStyleLbl="sibTrans2D1" presStyleIdx="0" presStyleCnt="3"/>
      <dgm:spPr/>
    </dgm:pt>
    <dgm:pt modelId="{80FE8DE6-702F-4FD7-A5AF-EC55FB97C1EE}" type="pres">
      <dgm:prSet presAssocID="{1BAC567D-BA60-4E6D-83DE-7733B8566542}" presName="node" presStyleLbl="node1" presStyleIdx="1" presStyleCnt="4">
        <dgm:presLayoutVars>
          <dgm:bulletEnabled val="1"/>
        </dgm:presLayoutVars>
      </dgm:prSet>
      <dgm:spPr/>
    </dgm:pt>
    <dgm:pt modelId="{F9B22301-A4EA-4ECF-9BE4-433D0B685AD9}" type="pres">
      <dgm:prSet presAssocID="{EC34B37C-BF55-4DC9-A188-871D34E75F45}" presName="sibTrans" presStyleLbl="sibTrans2D1" presStyleIdx="1" presStyleCnt="3"/>
      <dgm:spPr/>
    </dgm:pt>
    <dgm:pt modelId="{4824F044-C712-4407-940E-CE9B1BC4E54B}" type="pres">
      <dgm:prSet presAssocID="{EC34B37C-BF55-4DC9-A188-871D34E75F45}" presName="connectorText" presStyleLbl="sibTrans2D1" presStyleIdx="1" presStyleCnt="3"/>
      <dgm:spPr/>
    </dgm:pt>
    <dgm:pt modelId="{180C2B60-9DD5-47C8-985C-1AD5B222524C}" type="pres">
      <dgm:prSet presAssocID="{35977F2E-4152-4912-9F9C-BA51EC310939}" presName="node" presStyleLbl="node1" presStyleIdx="2" presStyleCnt="4">
        <dgm:presLayoutVars>
          <dgm:bulletEnabled val="1"/>
        </dgm:presLayoutVars>
      </dgm:prSet>
      <dgm:spPr/>
    </dgm:pt>
    <dgm:pt modelId="{B861C856-C657-4DCE-AC56-E36FB25A6224}" type="pres">
      <dgm:prSet presAssocID="{B957556F-5987-4CB0-8FC0-C675BC764037}" presName="sibTrans" presStyleLbl="sibTrans2D1" presStyleIdx="2" presStyleCnt="3"/>
      <dgm:spPr/>
    </dgm:pt>
    <dgm:pt modelId="{550E4DA0-991A-4B0C-B089-C6936C637F72}" type="pres">
      <dgm:prSet presAssocID="{B957556F-5987-4CB0-8FC0-C675BC764037}" presName="connectorText" presStyleLbl="sibTrans2D1" presStyleIdx="2" presStyleCnt="3"/>
      <dgm:spPr/>
    </dgm:pt>
    <dgm:pt modelId="{D78B6B82-F3CB-4C3B-9A31-D68BA54A94E1}" type="pres">
      <dgm:prSet presAssocID="{02F10804-F076-4E69-8777-157B7466960C}" presName="node" presStyleLbl="node1" presStyleIdx="3" presStyleCnt="4">
        <dgm:presLayoutVars>
          <dgm:bulletEnabled val="1"/>
        </dgm:presLayoutVars>
      </dgm:prSet>
      <dgm:spPr/>
    </dgm:pt>
  </dgm:ptLst>
  <dgm:cxnLst>
    <dgm:cxn modelId="{CCAA7F06-453D-4FE1-B0A2-AD73161F3D25}" type="presOf" srcId="{D15405A5-A9E5-4FB6-8043-4DFD7CE5AAD5}" destId="{5429C8B6-B1D2-432B-BA74-FD013E31D51E}" srcOrd="0" destOrd="0" presId="urn:microsoft.com/office/officeart/2005/8/layout/process1"/>
    <dgm:cxn modelId="{021A081E-3C50-4C72-88D4-69B03B66A397}" srcId="{E6B10469-030F-40D9-BB9F-B520C4728F18}" destId="{02F10804-F076-4E69-8777-157B7466960C}" srcOrd="3" destOrd="0" parTransId="{C1D5FA6F-602E-4373-AADC-9A379D201F9C}" sibTransId="{9BF7CE1C-CBE3-40AE-99CA-99D5A33718F3}"/>
    <dgm:cxn modelId="{342D6129-F6FE-4555-933C-F4C678DDEBC1}" type="presOf" srcId="{B957556F-5987-4CB0-8FC0-C675BC764037}" destId="{B861C856-C657-4DCE-AC56-E36FB25A6224}" srcOrd="0" destOrd="0" presId="urn:microsoft.com/office/officeart/2005/8/layout/process1"/>
    <dgm:cxn modelId="{EB55732F-2DEB-4D9E-878E-C0221072E316}" srcId="{E6B10469-030F-40D9-BB9F-B520C4728F18}" destId="{35977F2E-4152-4912-9F9C-BA51EC310939}" srcOrd="2" destOrd="0" parTransId="{DAF4159A-A9A3-4214-9CFF-C5912430208B}" sibTransId="{B957556F-5987-4CB0-8FC0-C675BC764037}"/>
    <dgm:cxn modelId="{B932783B-4E1E-4DB8-972F-9860E500D452}" type="presOf" srcId="{35977F2E-4152-4912-9F9C-BA51EC310939}" destId="{180C2B60-9DD5-47C8-985C-1AD5B222524C}" srcOrd="0" destOrd="0" presId="urn:microsoft.com/office/officeart/2005/8/layout/process1"/>
    <dgm:cxn modelId="{C9E3F95B-2B97-44D6-B06F-A37ED0E628B5}" srcId="{E6B10469-030F-40D9-BB9F-B520C4728F18}" destId="{1BAC567D-BA60-4E6D-83DE-7733B8566542}" srcOrd="1" destOrd="0" parTransId="{5F77CDEB-1AC7-4F8A-8D06-D33BEE04FEE3}" sibTransId="{EC34B37C-BF55-4DC9-A188-871D34E75F45}"/>
    <dgm:cxn modelId="{4C37284C-37A8-4633-9BD2-A13DDC3BF20E}" type="presOf" srcId="{B957556F-5987-4CB0-8FC0-C675BC764037}" destId="{550E4DA0-991A-4B0C-B089-C6936C637F72}" srcOrd="1" destOrd="0" presId="urn:microsoft.com/office/officeart/2005/8/layout/process1"/>
    <dgm:cxn modelId="{7B608B6C-D0FC-4832-9B5A-F16D6C0BC53F}" type="presOf" srcId="{EC34B37C-BF55-4DC9-A188-871D34E75F45}" destId="{4824F044-C712-4407-940E-CE9B1BC4E54B}" srcOrd="1" destOrd="0" presId="urn:microsoft.com/office/officeart/2005/8/layout/process1"/>
    <dgm:cxn modelId="{504E4389-149E-4A98-B086-033411AA8533}" type="presOf" srcId="{E6B10469-030F-40D9-BB9F-B520C4728F18}" destId="{7405808B-B89D-40A8-AFBA-C9709063DABD}" srcOrd="0" destOrd="0" presId="urn:microsoft.com/office/officeart/2005/8/layout/process1"/>
    <dgm:cxn modelId="{DB4C8695-49D4-4206-8030-DCA86D77ED09}" type="presOf" srcId="{1BAC567D-BA60-4E6D-83DE-7733B8566542}" destId="{80FE8DE6-702F-4FD7-A5AF-EC55FB97C1EE}" srcOrd="0" destOrd="0" presId="urn:microsoft.com/office/officeart/2005/8/layout/process1"/>
    <dgm:cxn modelId="{44AAB598-F380-47A8-ACD8-F2F5CDB8910B}" type="presOf" srcId="{7560CDB6-8EC9-4E17-9E61-75FCE1CBBC7E}" destId="{2D874891-AA4F-4D6C-97D5-6CAE9956A0F7}" srcOrd="0" destOrd="0" presId="urn:microsoft.com/office/officeart/2005/8/layout/process1"/>
    <dgm:cxn modelId="{586568AF-5152-46C4-9AB3-BD73205ADA57}" srcId="{E6B10469-030F-40D9-BB9F-B520C4728F18}" destId="{D15405A5-A9E5-4FB6-8043-4DFD7CE5AAD5}" srcOrd="0" destOrd="0" parTransId="{6D385D0D-A457-4C8D-8A98-04B1ECA46B0B}" sibTransId="{7560CDB6-8EC9-4E17-9E61-75FCE1CBBC7E}"/>
    <dgm:cxn modelId="{F14AEED3-AFDA-4733-B662-0AD395D1F2CB}" type="presOf" srcId="{02F10804-F076-4E69-8777-157B7466960C}" destId="{D78B6B82-F3CB-4C3B-9A31-D68BA54A94E1}" srcOrd="0" destOrd="0" presId="urn:microsoft.com/office/officeart/2005/8/layout/process1"/>
    <dgm:cxn modelId="{3C5204DD-AF21-48E9-A791-FD558F544063}" type="presOf" srcId="{EC34B37C-BF55-4DC9-A188-871D34E75F45}" destId="{F9B22301-A4EA-4ECF-9BE4-433D0B685AD9}" srcOrd="0" destOrd="0" presId="urn:microsoft.com/office/officeart/2005/8/layout/process1"/>
    <dgm:cxn modelId="{FF376CDF-7225-4483-9E09-2A44CF9F4431}" type="presOf" srcId="{7560CDB6-8EC9-4E17-9E61-75FCE1CBBC7E}" destId="{C3A5A359-7ADF-479D-A2CB-FC16A8A953CD}" srcOrd="1" destOrd="0" presId="urn:microsoft.com/office/officeart/2005/8/layout/process1"/>
    <dgm:cxn modelId="{1CF27DDB-6E5A-4BAC-8A2F-B92E9AC45DD8}" type="presParOf" srcId="{7405808B-B89D-40A8-AFBA-C9709063DABD}" destId="{5429C8B6-B1D2-432B-BA74-FD013E31D51E}" srcOrd="0" destOrd="0" presId="urn:microsoft.com/office/officeart/2005/8/layout/process1"/>
    <dgm:cxn modelId="{6151CB63-02F0-41EC-8882-EB8A27D42504}" type="presParOf" srcId="{7405808B-B89D-40A8-AFBA-C9709063DABD}" destId="{2D874891-AA4F-4D6C-97D5-6CAE9956A0F7}" srcOrd="1" destOrd="0" presId="urn:microsoft.com/office/officeart/2005/8/layout/process1"/>
    <dgm:cxn modelId="{1424377A-1293-4989-998D-CADEFBFF1EC5}" type="presParOf" srcId="{2D874891-AA4F-4D6C-97D5-6CAE9956A0F7}" destId="{C3A5A359-7ADF-479D-A2CB-FC16A8A953CD}" srcOrd="0" destOrd="0" presId="urn:microsoft.com/office/officeart/2005/8/layout/process1"/>
    <dgm:cxn modelId="{44A08D25-2503-4F7D-982B-7C26D43F2860}" type="presParOf" srcId="{7405808B-B89D-40A8-AFBA-C9709063DABD}" destId="{80FE8DE6-702F-4FD7-A5AF-EC55FB97C1EE}" srcOrd="2" destOrd="0" presId="urn:microsoft.com/office/officeart/2005/8/layout/process1"/>
    <dgm:cxn modelId="{8FA2EF3F-8223-493C-A42A-66DAEC9C9E26}" type="presParOf" srcId="{7405808B-B89D-40A8-AFBA-C9709063DABD}" destId="{F9B22301-A4EA-4ECF-9BE4-433D0B685AD9}" srcOrd="3" destOrd="0" presId="urn:microsoft.com/office/officeart/2005/8/layout/process1"/>
    <dgm:cxn modelId="{E01E9E60-E6F9-4E40-B4D5-B659C9EF2D86}" type="presParOf" srcId="{F9B22301-A4EA-4ECF-9BE4-433D0B685AD9}" destId="{4824F044-C712-4407-940E-CE9B1BC4E54B}" srcOrd="0" destOrd="0" presId="urn:microsoft.com/office/officeart/2005/8/layout/process1"/>
    <dgm:cxn modelId="{BDA0FD50-9D65-4C54-99A5-E282F65CBE61}" type="presParOf" srcId="{7405808B-B89D-40A8-AFBA-C9709063DABD}" destId="{180C2B60-9DD5-47C8-985C-1AD5B222524C}" srcOrd="4" destOrd="0" presId="urn:microsoft.com/office/officeart/2005/8/layout/process1"/>
    <dgm:cxn modelId="{E757F320-DC63-45BD-A2D4-1523B5069655}" type="presParOf" srcId="{7405808B-B89D-40A8-AFBA-C9709063DABD}" destId="{B861C856-C657-4DCE-AC56-E36FB25A6224}" srcOrd="5" destOrd="0" presId="urn:microsoft.com/office/officeart/2005/8/layout/process1"/>
    <dgm:cxn modelId="{4D33B5DE-BBB3-4051-B083-62CFA460CAD3}" type="presParOf" srcId="{B861C856-C657-4DCE-AC56-E36FB25A6224}" destId="{550E4DA0-991A-4B0C-B089-C6936C637F72}" srcOrd="0" destOrd="0" presId="urn:microsoft.com/office/officeart/2005/8/layout/process1"/>
    <dgm:cxn modelId="{F3422AB7-F08B-43D3-B65A-DABEF884A0DD}" type="presParOf" srcId="{7405808B-B89D-40A8-AFBA-C9709063DABD}" destId="{D78B6B82-F3CB-4C3B-9A31-D68BA54A94E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29C8B6-B1D2-432B-BA74-FD013E31D51E}">
      <dsp:nvSpPr>
        <dsp:cNvPr id="0" name=""/>
        <dsp:cNvSpPr/>
      </dsp:nvSpPr>
      <dsp:spPr>
        <a:xfrm>
          <a:off x="3571" y="1598510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100" kern="1200" dirty="0"/>
            <a:t>Idea</a:t>
          </a:r>
        </a:p>
      </dsp:txBody>
      <dsp:txXfrm>
        <a:off x="31015" y="1625954"/>
        <a:ext cx="1506815" cy="882133"/>
      </dsp:txXfrm>
    </dsp:sp>
    <dsp:sp modelId="{2D874891-AA4F-4D6C-97D5-6CAE9956A0F7}">
      <dsp:nvSpPr>
        <dsp:cNvPr id="0" name=""/>
        <dsp:cNvSpPr/>
      </dsp:nvSpPr>
      <dsp:spPr>
        <a:xfrm>
          <a:off x="1721445" y="187336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600" kern="1200"/>
        </a:p>
      </dsp:txBody>
      <dsp:txXfrm>
        <a:off x="1721445" y="1950829"/>
        <a:ext cx="231757" cy="232382"/>
      </dsp:txXfrm>
    </dsp:sp>
    <dsp:sp modelId="{80FE8DE6-702F-4FD7-A5AF-EC55FB97C1EE}">
      <dsp:nvSpPr>
        <dsp:cNvPr id="0" name=""/>
        <dsp:cNvSpPr/>
      </dsp:nvSpPr>
      <dsp:spPr>
        <a:xfrm>
          <a:off x="2189956" y="1598510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01247"/>
            <a:satOff val="-4901"/>
            <a:lumOff val="214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100" kern="1200" dirty="0"/>
            <a:t>Preinversión</a:t>
          </a:r>
        </a:p>
      </dsp:txBody>
      <dsp:txXfrm>
        <a:off x="2217400" y="1625954"/>
        <a:ext cx="1506815" cy="882133"/>
      </dsp:txXfrm>
    </dsp:sp>
    <dsp:sp modelId="{F9B22301-A4EA-4ECF-9BE4-433D0B685AD9}">
      <dsp:nvSpPr>
        <dsp:cNvPr id="0" name=""/>
        <dsp:cNvSpPr/>
      </dsp:nvSpPr>
      <dsp:spPr>
        <a:xfrm>
          <a:off x="3907829" y="187336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276951"/>
            <a:satOff val="-5914"/>
            <a:lumOff val="220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600" kern="1200"/>
        </a:p>
      </dsp:txBody>
      <dsp:txXfrm>
        <a:off x="3907829" y="1950829"/>
        <a:ext cx="231757" cy="232382"/>
      </dsp:txXfrm>
    </dsp:sp>
    <dsp:sp modelId="{180C2B60-9DD5-47C8-985C-1AD5B222524C}">
      <dsp:nvSpPr>
        <dsp:cNvPr id="0" name=""/>
        <dsp:cNvSpPr/>
      </dsp:nvSpPr>
      <dsp:spPr>
        <a:xfrm>
          <a:off x="4376340" y="1598510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402493"/>
            <a:satOff val="-9802"/>
            <a:lumOff val="428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100" kern="1200" dirty="0"/>
            <a:t>Inversión</a:t>
          </a:r>
        </a:p>
      </dsp:txBody>
      <dsp:txXfrm>
        <a:off x="4403784" y="1625954"/>
        <a:ext cx="1506815" cy="882133"/>
      </dsp:txXfrm>
    </dsp:sp>
    <dsp:sp modelId="{B861C856-C657-4DCE-AC56-E36FB25A6224}">
      <dsp:nvSpPr>
        <dsp:cNvPr id="0" name=""/>
        <dsp:cNvSpPr/>
      </dsp:nvSpPr>
      <dsp:spPr>
        <a:xfrm>
          <a:off x="6094214" y="187336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276951"/>
            <a:satOff val="-5914"/>
            <a:lumOff val="220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600" kern="1200"/>
        </a:p>
      </dsp:txBody>
      <dsp:txXfrm>
        <a:off x="6094214" y="1950829"/>
        <a:ext cx="231757" cy="232382"/>
      </dsp:txXfrm>
    </dsp:sp>
    <dsp:sp modelId="{D78B6B82-F3CB-4C3B-9A31-D68BA54A94E1}">
      <dsp:nvSpPr>
        <dsp:cNvPr id="0" name=""/>
        <dsp:cNvSpPr/>
      </dsp:nvSpPr>
      <dsp:spPr>
        <a:xfrm>
          <a:off x="6562724" y="1598510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01247"/>
            <a:satOff val="-4901"/>
            <a:lumOff val="214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100" kern="1200" dirty="0"/>
            <a:t>Operación</a:t>
          </a:r>
        </a:p>
      </dsp:txBody>
      <dsp:txXfrm>
        <a:off x="6590168" y="1625954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8577E-5FD4-4116-B49D-DD8E5C704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4ECF86-4177-4A80-976C-C4163B091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87EC78-3357-4087-8983-C5786481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EA95-7A72-422D-93EF-45C668EA3A98}" type="datetimeFigureOut">
              <a:rPr lang="es-CL" smtClean="0"/>
              <a:t>09-04-2021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9D6731-8E50-42D5-800A-BA8A74DA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DA0EBC-14AA-45AD-8179-798A8479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B8B3-49AE-4E84-A26E-1DDABB5E4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219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AE202-8497-4F1B-99A4-69DFB6095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4D0CAE-B2D6-4894-A445-03E768641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89DE12-FA2D-4BCE-9910-B30FCDEE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EA95-7A72-422D-93EF-45C668EA3A98}" type="datetimeFigureOut">
              <a:rPr lang="es-CL" smtClean="0"/>
              <a:t>09-04-2021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FA30D1-5ECF-4EFB-8033-5D50257AE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1C3FFD-A365-4DE8-B010-5C9893B9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B8B3-49AE-4E84-A26E-1DDABB5E4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921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F63A2A-D7CE-45E2-886E-761BA6D44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63F94F-69C6-47EF-B102-F8F7FB008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00D311-707F-4CA1-A2D8-02277B2FD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EA95-7A72-422D-93EF-45C668EA3A98}" type="datetimeFigureOut">
              <a:rPr lang="es-CL" smtClean="0"/>
              <a:t>09-04-2021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2101A3-1AF0-4307-812A-D41CF48A6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0F6123-BBD8-4E37-A04A-51B06752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B8B3-49AE-4E84-A26E-1DDABB5E4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3692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8DCD9-CE40-45BB-9FD3-FABF0033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B046DB-6E05-41CC-8AC5-D8790E4DB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408393-8380-435A-B81C-26807826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EA95-7A72-422D-93EF-45C668EA3A98}" type="datetimeFigureOut">
              <a:rPr lang="es-CL" smtClean="0"/>
              <a:t>09-04-2021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6B4F2F-8220-49F8-B8F9-5FDE8BCAE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8000A1-E343-4C95-8580-F88B6767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B8B3-49AE-4E84-A26E-1DDABB5E4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548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FCF71-C638-4635-B07E-17885118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0C56CD-44D7-4914-A22E-D5CEB2179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E84F3E-2FD5-48BB-A0EB-1F439603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EA95-7A72-422D-93EF-45C668EA3A98}" type="datetimeFigureOut">
              <a:rPr lang="es-CL" smtClean="0"/>
              <a:t>09-04-2021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73DC1F-B6AC-451B-8234-3791C494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A8157D-F2C9-4CAB-AF9F-F17975EB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B8B3-49AE-4E84-A26E-1DDABB5E4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839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36838-C6D9-4BEB-BFEB-8381159F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7F9DC8-6FCA-4AC5-82D0-A31520834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5B6E53-7B35-4D62-8331-D5B3F557F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643692-2566-4622-B707-04DEF95C7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EA95-7A72-422D-93EF-45C668EA3A98}" type="datetimeFigureOut">
              <a:rPr lang="es-CL" smtClean="0"/>
              <a:t>09-04-2021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49D330-C7E0-4A6D-B0CF-48E575D19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D8DA69-50D8-4C81-863C-A2DB1172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B8B3-49AE-4E84-A26E-1DDABB5E4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350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7F935-0CE4-40DF-9957-335442B66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41AD73-F3B2-434A-9495-82D96700F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C7CF25-B3E6-43EE-AC25-6342B9B44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69E96F-FBA8-4E8A-B18C-4599CEB82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6B510-9EDB-4DCF-9E00-0E8352A69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9EC847-4FFE-4CEB-9EA0-EB2970E8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EA95-7A72-422D-93EF-45C668EA3A98}" type="datetimeFigureOut">
              <a:rPr lang="es-CL" smtClean="0"/>
              <a:t>09-04-2021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70F4355-CE07-466B-B544-873AFBED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4A2CFDE-A044-43AC-9CF6-3516A9C2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B8B3-49AE-4E84-A26E-1DDABB5E4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762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C11A3-BAAA-47CC-86BD-B734FF13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4E5755E-0FF4-4572-A580-0252D2AE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EA95-7A72-422D-93EF-45C668EA3A98}" type="datetimeFigureOut">
              <a:rPr lang="es-CL" smtClean="0"/>
              <a:t>09-04-2021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2B3769-BEC5-467C-86AC-EF14531A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548FCD-35CA-4A59-ACDF-E57F2738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B8B3-49AE-4E84-A26E-1DDABB5E4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132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1CDEDD-71C9-485E-AB1A-64C84AEDE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EA95-7A72-422D-93EF-45C668EA3A98}" type="datetimeFigureOut">
              <a:rPr lang="es-CL" smtClean="0"/>
              <a:t>09-04-2021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330582F-7750-4993-8A28-584DBAE7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DE4087-F624-4FEA-B4E4-FCF62853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B8B3-49AE-4E84-A26E-1DDABB5E4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511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EC0D8-D341-41EB-84B3-21F4BBBA1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1F71E9-6D85-4DDC-9D6F-FE2980E9D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B9003A-78E3-4C26-81A3-3BE4A4986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C1CC38-7538-48B7-B721-EC19207BB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EA95-7A72-422D-93EF-45C668EA3A98}" type="datetimeFigureOut">
              <a:rPr lang="es-CL" smtClean="0"/>
              <a:t>09-04-2021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468ED2-73B9-4FC7-95EE-F34A9BF1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F0C87A-4045-4F65-92D8-C3C7C091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B8B3-49AE-4E84-A26E-1DDABB5E4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021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000B5-2475-4AF1-A54A-A53BB553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7134D90-0982-44B9-9814-D481FE115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2CA3C0-60AF-4873-A2C7-EAE41CFAD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D72C09-60CD-4C86-B378-6005B560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EA95-7A72-422D-93EF-45C668EA3A98}" type="datetimeFigureOut">
              <a:rPr lang="es-CL" smtClean="0"/>
              <a:t>09-04-2021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A05A05-C000-44CC-98E5-46C7EFAF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A7086-A6BC-4341-AEE3-FC0A6C7A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B8B3-49AE-4E84-A26E-1DDABB5E4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905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D36097-379A-44F0-B8F4-AC864C923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5AF9E0-7440-486C-9231-4F288E82D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DD2D5-3C9F-4AD6-B804-4CA376941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3EA95-7A72-422D-93EF-45C668EA3A98}" type="datetimeFigureOut">
              <a:rPr lang="es-CL" smtClean="0"/>
              <a:t>09-04-2021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25B888-8B46-4855-B7FA-6B4EC1F3B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6E99F9-6388-48B8-9247-C1218B87C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2B8B3-49AE-4E84-A26E-1DDABB5E4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347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BEE57-EB31-4048-94BC-470593EE0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Formulación y evaluación de proyectos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6A8C25-E8A2-4FC6-B5E0-DA492B07E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40056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968FF-8122-425F-B21C-7675E649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4400" b="1" dirty="0"/>
              <a:t>Proyectos de inversión: Etapa 2 - Preinversión- prefactibilidad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EF7E9-C76D-485C-B9F9-008BFB03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b="1" dirty="0"/>
              <a:t>Etapa 2: </a:t>
            </a:r>
            <a:r>
              <a:rPr lang="es-CL" dirty="0"/>
              <a:t>Preinversión- factibilidad</a:t>
            </a:r>
          </a:p>
          <a:p>
            <a:r>
              <a:rPr lang="es-CL" dirty="0"/>
              <a:t>Es</a:t>
            </a:r>
            <a:r>
              <a:rPr lang="es-CL" b="1" dirty="0"/>
              <a:t> </a:t>
            </a:r>
            <a:r>
              <a:rPr lang="es-CL" dirty="0"/>
              <a:t>un</a:t>
            </a:r>
            <a:r>
              <a:rPr lang="es-CL" b="1" dirty="0"/>
              <a:t> </a:t>
            </a:r>
            <a:r>
              <a:rPr lang="es-CL" dirty="0"/>
              <a:t>estudio de la variables cruciales para el proyecto y de mayor incertidumbre. Permite entregar una opinión definitiva sobre la viabilidad de un proyecto. </a:t>
            </a:r>
          </a:p>
          <a:p>
            <a:r>
              <a:rPr lang="es-CL" dirty="0"/>
              <a:t>Es un análisis más dinámico, base de datos primaria.</a:t>
            </a:r>
          </a:p>
          <a:p>
            <a:r>
              <a:rPr lang="es-CL" dirty="0"/>
              <a:t>Incorpora distintos estudios</a:t>
            </a:r>
          </a:p>
        </p:txBody>
      </p:sp>
      <p:sp>
        <p:nvSpPr>
          <p:cNvPr id="4" name="Bocadillo nube: nube 3">
            <a:extLst>
              <a:ext uri="{FF2B5EF4-FFF2-40B4-BE49-F238E27FC236}">
                <a16:creationId xmlns:a16="http://schemas.microsoft.com/office/drawing/2014/main" id="{103DF7C3-744D-41AE-A699-BC435D9EA3A5}"/>
              </a:ext>
            </a:extLst>
          </p:cNvPr>
          <p:cNvSpPr/>
          <p:nvPr/>
        </p:nvSpPr>
        <p:spPr>
          <a:xfrm>
            <a:off x="5772727" y="4294909"/>
            <a:ext cx="3537528" cy="2493818"/>
          </a:xfrm>
          <a:prstGeom prst="cloudCallout">
            <a:avLst>
              <a:gd name="adj1" fmla="val -59585"/>
              <a:gd name="adj2" fmla="val -42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/>
              <a:t>Técnico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/>
              <a:t>Legal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/>
              <a:t>Mercado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/>
              <a:t>Administrativo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/>
              <a:t>Económico y financiero</a:t>
            </a:r>
          </a:p>
        </p:txBody>
      </p:sp>
    </p:spTree>
    <p:extLst>
      <p:ext uri="{BB962C8B-B14F-4D97-AF65-F5344CB8AC3E}">
        <p14:creationId xmlns:p14="http://schemas.microsoft.com/office/powerpoint/2010/main" val="241635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968FF-8122-425F-B21C-7675E649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Proyectos de inversión: distintos estudios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EF7E9-C76D-485C-B9F9-008BFB035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4261"/>
            <a:ext cx="5033818" cy="4351338"/>
          </a:xfrm>
        </p:spPr>
        <p:txBody>
          <a:bodyPr>
            <a:normAutofit/>
          </a:bodyPr>
          <a:lstStyle/>
          <a:p>
            <a:r>
              <a:rPr lang="es-CL" b="1" dirty="0"/>
              <a:t>Estudio técnico: </a:t>
            </a:r>
          </a:p>
          <a:p>
            <a:pPr lvl="1"/>
            <a:r>
              <a:rPr lang="es-CL" dirty="0"/>
              <a:t>¿Es la localización óptima para el proyecto?</a:t>
            </a:r>
          </a:p>
          <a:p>
            <a:pPr lvl="1"/>
            <a:r>
              <a:rPr lang="es-CL" dirty="0"/>
              <a:t>¿Son las instalaciones adecuadas para proyecto?</a:t>
            </a:r>
          </a:p>
          <a:p>
            <a:pPr lvl="1"/>
            <a:r>
              <a:rPr lang="es-CL" dirty="0"/>
              <a:t>¿Se cuenta con la mano de obra necesaria? ¿Es posible contratarla?</a:t>
            </a:r>
          </a:p>
          <a:p>
            <a:pPr lvl="1"/>
            <a:r>
              <a:rPr lang="es-CL" dirty="0"/>
              <a:t>¿Cuento con la tecnología adecuada y de manera suficiente?</a:t>
            </a:r>
          </a:p>
          <a:p>
            <a:pPr lvl="1"/>
            <a:endParaRPr lang="es-CL" b="1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090AAD9-DF85-4BF0-8587-601AA9BBF4FD}"/>
              </a:ext>
            </a:extLst>
          </p:cNvPr>
          <p:cNvSpPr txBox="1">
            <a:spLocks/>
          </p:cNvSpPr>
          <p:nvPr/>
        </p:nvSpPr>
        <p:spPr>
          <a:xfrm>
            <a:off x="6705601" y="2114261"/>
            <a:ext cx="49876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b="1" dirty="0"/>
              <a:t>Estudio legal: </a:t>
            </a:r>
          </a:p>
          <a:p>
            <a:pPr lvl="1"/>
            <a:r>
              <a:rPr lang="es-CL" dirty="0"/>
              <a:t>Estudia la legislación vigente para detectar si es posible llevar a cabo el proyecto, o hay impedimentos  que no lo permitan o se tengan que considerar.</a:t>
            </a:r>
          </a:p>
          <a:p>
            <a:pPr lvl="1"/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259438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968FF-8122-425F-B21C-7675E649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Proyectos de inversión: distintos estudios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EF7E9-C76D-485C-B9F9-008BFB035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4261"/>
            <a:ext cx="5033818" cy="4351338"/>
          </a:xfrm>
        </p:spPr>
        <p:txBody>
          <a:bodyPr>
            <a:normAutofit/>
          </a:bodyPr>
          <a:lstStyle/>
          <a:p>
            <a:r>
              <a:rPr lang="es-CL" b="1" dirty="0"/>
              <a:t>Estudio de mercado:</a:t>
            </a:r>
          </a:p>
          <a:p>
            <a:pPr lvl="1"/>
            <a:r>
              <a:rPr lang="es-CL" dirty="0"/>
              <a:t>Estudia el comportamiento de:</a:t>
            </a:r>
          </a:p>
          <a:p>
            <a:pPr lvl="2"/>
            <a:r>
              <a:rPr lang="es-CL" dirty="0"/>
              <a:t>la oferta y la demanda</a:t>
            </a:r>
          </a:p>
          <a:p>
            <a:pPr lvl="2"/>
            <a:r>
              <a:rPr lang="es-CL" dirty="0"/>
              <a:t>El comportamiento de los costos y beneficios</a:t>
            </a:r>
          </a:p>
          <a:p>
            <a:pPr lvl="2"/>
            <a:r>
              <a:rPr lang="es-CL" dirty="0"/>
              <a:t>La información económica del mercado</a:t>
            </a:r>
          </a:p>
          <a:p>
            <a:pPr lvl="1"/>
            <a:endParaRPr lang="es-CL" dirty="0"/>
          </a:p>
          <a:p>
            <a:pPr lvl="1"/>
            <a:endParaRPr lang="es-CL" b="1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090AAD9-DF85-4BF0-8587-601AA9BBF4FD}"/>
              </a:ext>
            </a:extLst>
          </p:cNvPr>
          <p:cNvSpPr txBox="1">
            <a:spLocks/>
          </p:cNvSpPr>
          <p:nvPr/>
        </p:nvSpPr>
        <p:spPr>
          <a:xfrm>
            <a:off x="6705601" y="2114261"/>
            <a:ext cx="49876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b="1" dirty="0"/>
              <a:t>Estudio económico financiero: </a:t>
            </a:r>
          </a:p>
          <a:p>
            <a:pPr lvl="1"/>
            <a:r>
              <a:rPr lang="es-CL" dirty="0"/>
              <a:t>Utiliza la información de los estudios previos para realizar un:</a:t>
            </a:r>
          </a:p>
          <a:p>
            <a:pPr lvl="1"/>
            <a:r>
              <a:rPr lang="es-CL" dirty="0"/>
              <a:t>Estudio económico de los aspectos técnicos del proyecto, legales, de mercado y administrativos del proyecto.</a:t>
            </a:r>
          </a:p>
          <a:p>
            <a:pPr lvl="1"/>
            <a:r>
              <a:rPr lang="es-CL" dirty="0"/>
              <a:t>Analiza la rentabilidad del proyecto</a:t>
            </a:r>
          </a:p>
          <a:p>
            <a:pPr lvl="1"/>
            <a:r>
              <a:rPr lang="es-CL" dirty="0" err="1"/>
              <a:t>Reazliza</a:t>
            </a:r>
            <a:r>
              <a:rPr lang="es-CL" dirty="0"/>
              <a:t> un análisis de sensibilidad del proyecto</a:t>
            </a:r>
          </a:p>
          <a:p>
            <a:pPr lvl="1"/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121962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A3419-6BC2-4A45-A754-CC86C4A3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Plan de negocios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019649-1810-4124-A871-AD2413FA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1800" cy="4351338"/>
          </a:xfrm>
        </p:spPr>
        <p:txBody>
          <a:bodyPr>
            <a:normAutofit fontScale="92500" lnSpcReduction="10000"/>
          </a:bodyPr>
          <a:lstStyle/>
          <a:p>
            <a:r>
              <a:rPr lang="es-CL" b="1" dirty="0"/>
              <a:t>Plan de negocios:</a:t>
            </a:r>
            <a:r>
              <a:rPr lang="es-CL" dirty="0"/>
              <a:t> Documento utilizado como herramienta de presentación que describe el proyecto a desarrollar, y tiene como objetivo facilitar la toma de decisiones. Se entrega en él las estrategias a llevar a cabo para lograr tener éxito, junto a viabilidad y rentabilidad del proyecto.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198D53B-390C-4437-8017-7A55A87624CD}"/>
              </a:ext>
            </a:extLst>
          </p:cNvPr>
          <p:cNvSpPr txBox="1">
            <a:spLocks/>
          </p:cNvSpPr>
          <p:nvPr/>
        </p:nvSpPr>
        <p:spPr>
          <a:xfrm>
            <a:off x="6310746" y="1825625"/>
            <a:ext cx="42418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CL" sz="3100" b="1" dirty="0"/>
              <a:t>Características</a:t>
            </a:r>
            <a:r>
              <a:rPr lang="es-CL" b="1" dirty="0"/>
              <a:t>:</a:t>
            </a:r>
          </a:p>
          <a:p>
            <a:pPr lvl="2"/>
            <a:r>
              <a:rPr lang="es-CL" sz="2600" dirty="0"/>
              <a:t>Efectivo</a:t>
            </a:r>
          </a:p>
          <a:p>
            <a:pPr lvl="2"/>
            <a:r>
              <a:rPr lang="es-CL" sz="2600" dirty="0"/>
              <a:t>Estructurado</a:t>
            </a:r>
          </a:p>
          <a:p>
            <a:pPr lvl="2"/>
            <a:r>
              <a:rPr lang="es-CL" sz="2600" dirty="0"/>
              <a:t>Claro </a:t>
            </a:r>
          </a:p>
          <a:p>
            <a:pPr lvl="2"/>
            <a:r>
              <a:rPr lang="es-CL" sz="2600" dirty="0"/>
              <a:t>Breve</a:t>
            </a:r>
          </a:p>
        </p:txBody>
      </p:sp>
    </p:spTree>
    <p:extLst>
      <p:ext uri="{BB962C8B-B14F-4D97-AF65-F5344CB8AC3E}">
        <p14:creationId xmlns:p14="http://schemas.microsoft.com/office/powerpoint/2010/main" val="50041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752C2-4318-4C7B-B1A7-5F4F678AE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Conceptos importantes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21D672-304D-4D11-B739-F4729304B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Inversión</a:t>
            </a:r>
          </a:p>
          <a:p>
            <a:endParaRPr lang="es-CL" dirty="0"/>
          </a:p>
          <a:p>
            <a:r>
              <a:rPr lang="es-CL" dirty="0"/>
              <a:t>Proyecto de inversión</a:t>
            </a:r>
          </a:p>
          <a:p>
            <a:endParaRPr lang="es-CL" dirty="0"/>
          </a:p>
          <a:p>
            <a:r>
              <a:rPr lang="es-CL" dirty="0"/>
              <a:t>Plan de negocios</a:t>
            </a:r>
          </a:p>
        </p:txBody>
      </p:sp>
      <p:sp>
        <p:nvSpPr>
          <p:cNvPr id="5" name="Bocadillo nube: nube 4">
            <a:extLst>
              <a:ext uri="{FF2B5EF4-FFF2-40B4-BE49-F238E27FC236}">
                <a16:creationId xmlns:a16="http://schemas.microsoft.com/office/drawing/2014/main" id="{3FCE1B45-D1A8-438E-AD1B-1B0250595165}"/>
              </a:ext>
            </a:extLst>
          </p:cNvPr>
          <p:cNvSpPr/>
          <p:nvPr/>
        </p:nvSpPr>
        <p:spPr>
          <a:xfrm>
            <a:off x="3186547" y="1399599"/>
            <a:ext cx="4221016" cy="1838036"/>
          </a:xfrm>
          <a:prstGeom prst="cloudCallout">
            <a:avLst>
              <a:gd name="adj1" fmla="val -62690"/>
              <a:gd name="adj2" fmla="val -13083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Asignación de recursos con el objetivo de tener beneficios en el futuro (rentabilidad, riesgo, tiempo)</a:t>
            </a:r>
          </a:p>
        </p:txBody>
      </p:sp>
      <p:sp>
        <p:nvSpPr>
          <p:cNvPr id="7" name="Bocadillo nube: nube 6">
            <a:extLst>
              <a:ext uri="{FF2B5EF4-FFF2-40B4-BE49-F238E27FC236}">
                <a16:creationId xmlns:a16="http://schemas.microsoft.com/office/drawing/2014/main" id="{A73531FE-65BF-4CAC-BB43-AED3D75C477D}"/>
              </a:ext>
            </a:extLst>
          </p:cNvPr>
          <p:cNvSpPr/>
          <p:nvPr/>
        </p:nvSpPr>
        <p:spPr>
          <a:xfrm>
            <a:off x="3398981" y="4437136"/>
            <a:ext cx="6816437" cy="2234190"/>
          </a:xfrm>
          <a:prstGeom prst="cloudCallout">
            <a:avLst>
              <a:gd name="adj1" fmla="val -43409"/>
              <a:gd name="adj2" fmla="val -64948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Documento utilizado como herramienta de presentación que describe el proyecto a desarrollar, y tiene como objetivo facilitar la toma de decisiones. Se entrega en él las estrategias a llevar a cabo para lograr tener éxito, junto a viabilidad y rentabilidad del proyecto.</a:t>
            </a:r>
          </a:p>
        </p:txBody>
      </p:sp>
      <p:sp>
        <p:nvSpPr>
          <p:cNvPr id="6" name="Bocadillo nube: nube 5">
            <a:extLst>
              <a:ext uri="{FF2B5EF4-FFF2-40B4-BE49-F238E27FC236}">
                <a16:creationId xmlns:a16="http://schemas.microsoft.com/office/drawing/2014/main" id="{A217D786-5648-4770-B2EC-8BEF847D17B3}"/>
              </a:ext>
            </a:extLst>
          </p:cNvPr>
          <p:cNvSpPr/>
          <p:nvPr/>
        </p:nvSpPr>
        <p:spPr>
          <a:xfrm>
            <a:off x="4756727" y="2521528"/>
            <a:ext cx="7296728" cy="2336800"/>
          </a:xfrm>
          <a:prstGeom prst="cloudCallout">
            <a:avLst>
              <a:gd name="adj1" fmla="val -52976"/>
              <a:gd name="adj2" fmla="val -181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Proyecto: búsqueda de una solución inteligente al planteamiento de un problema tendiente a satisfacer una necesidad.</a:t>
            </a:r>
          </a:p>
          <a:p>
            <a:pPr algn="ctr"/>
            <a:r>
              <a:rPr lang="es-CL" sz="1600" dirty="0"/>
              <a:t>Proyecto de inversión: estudio previo a la inversión, que presentará una propuesta de solución inteligente a un problema o necesidad no satisfecha</a:t>
            </a:r>
          </a:p>
        </p:txBody>
      </p:sp>
    </p:spTree>
    <p:extLst>
      <p:ext uri="{BB962C8B-B14F-4D97-AF65-F5344CB8AC3E}">
        <p14:creationId xmlns:p14="http://schemas.microsoft.com/office/powerpoint/2010/main" val="109989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69601-30FA-4B6B-8BB1-46664363F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Proyectos de inversión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5E5843-9EF8-4A32-8845-FA171B4D1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25655" cy="3106593"/>
          </a:xfrm>
        </p:spPr>
        <p:txBody>
          <a:bodyPr>
            <a:normAutofit lnSpcReduction="10000"/>
          </a:bodyPr>
          <a:lstStyle/>
          <a:p>
            <a:r>
              <a:rPr lang="es-CL" b="1" dirty="0"/>
              <a:t>Clasificación 1: </a:t>
            </a:r>
            <a:r>
              <a:rPr lang="es-CL" dirty="0"/>
              <a:t>tipos de proyectos</a:t>
            </a:r>
          </a:p>
          <a:p>
            <a:endParaRPr lang="es-CL" sz="2800" b="1" dirty="0"/>
          </a:p>
          <a:p>
            <a:r>
              <a:rPr lang="es-CL" sz="2800" b="1" dirty="0"/>
              <a:t>Clasificación 2: </a:t>
            </a:r>
            <a:r>
              <a:rPr lang="es-CL" sz="2800" dirty="0"/>
              <a:t>según finalidad del proyecto</a:t>
            </a:r>
          </a:p>
          <a:p>
            <a:endParaRPr lang="es-CL" sz="2800" b="1" dirty="0"/>
          </a:p>
          <a:p>
            <a:r>
              <a:rPr lang="es-CL" sz="2800" b="1" dirty="0"/>
              <a:t>Clasificación 3: </a:t>
            </a:r>
            <a:r>
              <a:rPr lang="es-CL" sz="2800" dirty="0"/>
              <a:t>según objetivo de la inversión </a:t>
            </a:r>
          </a:p>
          <a:p>
            <a:endParaRPr lang="es-CL" sz="2800" dirty="0"/>
          </a:p>
          <a:p>
            <a:endParaRPr lang="es-CL" dirty="0"/>
          </a:p>
          <a:p>
            <a:pPr lvl="1"/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8A5985B-A231-4C76-BD11-B445AD4B3425}"/>
              </a:ext>
            </a:extLst>
          </p:cNvPr>
          <p:cNvSpPr txBox="1"/>
          <p:nvPr/>
        </p:nvSpPr>
        <p:spPr>
          <a:xfrm>
            <a:off x="838199" y="4100945"/>
            <a:ext cx="552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809E7E1-A867-4A57-B32C-C3BCA1322A29}"/>
              </a:ext>
            </a:extLst>
          </p:cNvPr>
          <p:cNvSpPr txBox="1"/>
          <p:nvPr/>
        </p:nvSpPr>
        <p:spPr>
          <a:xfrm>
            <a:off x="6666345" y="3802640"/>
            <a:ext cx="552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s-CL" dirty="0"/>
          </a:p>
        </p:txBody>
      </p:sp>
      <p:sp>
        <p:nvSpPr>
          <p:cNvPr id="6" name="Bocadillo nube: nube 5">
            <a:extLst>
              <a:ext uri="{FF2B5EF4-FFF2-40B4-BE49-F238E27FC236}">
                <a16:creationId xmlns:a16="http://schemas.microsoft.com/office/drawing/2014/main" id="{EC1AD726-A9A9-460B-A396-B1596641C3CA}"/>
              </a:ext>
            </a:extLst>
          </p:cNvPr>
          <p:cNvSpPr/>
          <p:nvPr/>
        </p:nvSpPr>
        <p:spPr>
          <a:xfrm>
            <a:off x="7106224" y="780047"/>
            <a:ext cx="3284686" cy="1777711"/>
          </a:xfrm>
          <a:prstGeom prst="cloudCallout">
            <a:avLst>
              <a:gd name="adj1" fmla="val -72931"/>
              <a:gd name="adj2" fmla="val 24381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00038" lvl="1" indent="-300038">
              <a:buFont typeface="Arial" panose="020B0604020202020204" pitchFamily="34" charset="0"/>
              <a:buChar char="•"/>
            </a:pPr>
            <a:r>
              <a:rPr lang="es-CL" dirty="0"/>
              <a:t>dependientes</a:t>
            </a:r>
          </a:p>
          <a:p>
            <a:pPr marL="300038" lvl="1" indent="-300038">
              <a:buFont typeface="Arial" panose="020B0604020202020204" pitchFamily="34" charset="0"/>
              <a:buChar char="•"/>
            </a:pPr>
            <a:r>
              <a:rPr lang="es-CL" dirty="0"/>
              <a:t>independientes</a:t>
            </a:r>
          </a:p>
          <a:p>
            <a:pPr marL="300038" lvl="1" indent="-300038">
              <a:buFont typeface="Arial" panose="020B0604020202020204" pitchFamily="34" charset="0"/>
              <a:buChar char="•"/>
            </a:pPr>
            <a:r>
              <a:rPr lang="es-CL" dirty="0"/>
              <a:t>mutuamente excluyentes</a:t>
            </a:r>
          </a:p>
        </p:txBody>
      </p:sp>
      <p:sp>
        <p:nvSpPr>
          <p:cNvPr id="7" name="Bocadillo nube: nube 6">
            <a:extLst>
              <a:ext uri="{FF2B5EF4-FFF2-40B4-BE49-F238E27FC236}">
                <a16:creationId xmlns:a16="http://schemas.microsoft.com/office/drawing/2014/main" id="{71336957-67C3-4894-9242-A8A27B18A302}"/>
              </a:ext>
            </a:extLst>
          </p:cNvPr>
          <p:cNvSpPr/>
          <p:nvPr/>
        </p:nvSpPr>
        <p:spPr>
          <a:xfrm>
            <a:off x="7267861" y="2102644"/>
            <a:ext cx="4924139" cy="2069328"/>
          </a:xfrm>
          <a:prstGeom prst="cloudCallout">
            <a:avLst>
              <a:gd name="adj1" fmla="val -70879"/>
              <a:gd name="adj2" fmla="val -43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2913" lvl="1" indent="-342900">
              <a:buFont typeface="Arial" panose="020B0604020202020204" pitchFamily="34" charset="0"/>
              <a:buChar char="•"/>
            </a:pPr>
            <a:r>
              <a:rPr lang="es-CL" sz="1800" dirty="0"/>
              <a:t>Rentabilidad del proyecto</a:t>
            </a:r>
          </a:p>
          <a:p>
            <a:pPr marL="442913" lvl="1" indent="-342900">
              <a:buFont typeface="Arial" panose="020B0604020202020204" pitchFamily="34" charset="0"/>
              <a:buChar char="•"/>
            </a:pPr>
            <a:r>
              <a:rPr lang="es-CL" sz="1800" dirty="0"/>
              <a:t>Rentabilidad del inversionista</a:t>
            </a:r>
          </a:p>
          <a:p>
            <a:pPr marL="442913" lvl="1" indent="-342900">
              <a:buFont typeface="Arial" panose="020B0604020202020204" pitchFamily="34" charset="0"/>
              <a:buChar char="•"/>
            </a:pPr>
            <a:r>
              <a:rPr lang="es-CL" sz="1800" dirty="0"/>
              <a:t>Capacidad de pago</a:t>
            </a:r>
          </a:p>
        </p:txBody>
      </p:sp>
      <p:sp>
        <p:nvSpPr>
          <p:cNvPr id="8" name="Bocadillo nube: nube 7">
            <a:extLst>
              <a:ext uri="{FF2B5EF4-FFF2-40B4-BE49-F238E27FC236}">
                <a16:creationId xmlns:a16="http://schemas.microsoft.com/office/drawing/2014/main" id="{135B9777-7C07-427D-9533-E235CE783265}"/>
              </a:ext>
            </a:extLst>
          </p:cNvPr>
          <p:cNvSpPr/>
          <p:nvPr/>
        </p:nvSpPr>
        <p:spPr>
          <a:xfrm>
            <a:off x="6363854" y="3786480"/>
            <a:ext cx="3721681" cy="2291473"/>
          </a:xfrm>
          <a:prstGeom prst="cloudCallout">
            <a:avLst>
              <a:gd name="adj1" fmla="val -54958"/>
              <a:gd name="adj2" fmla="val -2761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L" sz="1800" dirty="0"/>
              <a:t>Ampliación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L" sz="1800" dirty="0"/>
              <a:t>Abandono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L" sz="1800" dirty="0"/>
              <a:t>Reemplazo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L" sz="1800" dirty="0"/>
              <a:t>Modernización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L" sz="1800" dirty="0"/>
              <a:t>Outsourcing</a:t>
            </a:r>
            <a:endParaRPr lang="es-CL" dirty="0"/>
          </a:p>
          <a:p>
            <a:pPr marL="442913" lvl="1" indent="-342900">
              <a:buFont typeface="Arial" panose="020B0604020202020204" pitchFamily="34" charset="0"/>
              <a:buChar char="•"/>
            </a:pPr>
            <a:endParaRPr lang="es-CL" sz="1800" dirty="0"/>
          </a:p>
        </p:txBody>
      </p:sp>
    </p:spTree>
    <p:extLst>
      <p:ext uri="{BB962C8B-B14F-4D97-AF65-F5344CB8AC3E}">
        <p14:creationId xmlns:p14="http://schemas.microsoft.com/office/powerpoint/2010/main" val="271020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79D04-A961-4231-B8D3-3C54A0D7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Inversión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9BD951-FA0C-45E0-9201-A89ADED00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1074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b="1" dirty="0"/>
              <a:t>Inversión: </a:t>
            </a:r>
            <a:r>
              <a:rPr lang="es-CL" dirty="0"/>
              <a:t>Asignación de recursos con el objetivo de tener beneficios en el futuro: (rentabilidad, riesgo, tiempo).</a:t>
            </a:r>
          </a:p>
          <a:p>
            <a:pPr>
              <a:tabLst>
                <a:tab pos="9596438" algn="l"/>
              </a:tabLst>
            </a:pPr>
            <a:r>
              <a:rPr lang="es-CL" dirty="0"/>
              <a:t>Aspectos económicos: decisión de consumo presente v/s consumo futuro</a:t>
            </a:r>
          </a:p>
          <a:p>
            <a:pPr>
              <a:tabLst>
                <a:tab pos="9596438" algn="l"/>
              </a:tabLst>
            </a:pPr>
            <a:r>
              <a:rPr lang="es-CL" dirty="0"/>
              <a:t>Aspectos financieros: Corriente de flujos positivos y negativos que se suscitarán en un futuro incierto 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4877CF0-8D37-4D5E-A394-1DFDBA52D04A}"/>
              </a:ext>
            </a:extLst>
          </p:cNvPr>
          <p:cNvSpPr txBox="1"/>
          <p:nvPr/>
        </p:nvSpPr>
        <p:spPr>
          <a:xfrm>
            <a:off x="8248072" y="3945553"/>
            <a:ext cx="3549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/>
              <a:t>Costo de oportunidad</a:t>
            </a:r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6725852C-3AFC-4B32-B190-B01F0779834D}"/>
              </a:ext>
            </a:extLst>
          </p:cNvPr>
          <p:cNvSpPr/>
          <p:nvPr/>
        </p:nvSpPr>
        <p:spPr>
          <a:xfrm flipH="1">
            <a:off x="7647709" y="3251200"/>
            <a:ext cx="341746" cy="19119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963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A3419-6BC2-4A45-A754-CC86C4A3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Proyecto de inversión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019649-1810-4124-A871-AD2413FA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1800" cy="4351338"/>
          </a:xfrm>
        </p:spPr>
        <p:txBody>
          <a:bodyPr>
            <a:normAutofit lnSpcReduction="10000"/>
          </a:bodyPr>
          <a:lstStyle/>
          <a:p>
            <a:r>
              <a:rPr lang="es-CL" sz="2800" b="1" dirty="0"/>
              <a:t>Proyecto</a:t>
            </a:r>
            <a:r>
              <a:rPr lang="es-CL" sz="2800" dirty="0"/>
              <a:t>: búsqueda de una solución inteligente al planteamiento de un problema tendiente a satisfacer una necesidad.</a:t>
            </a:r>
          </a:p>
          <a:p>
            <a:r>
              <a:rPr lang="es-CL" sz="2800" b="1" dirty="0"/>
              <a:t>Proyecto de inversión</a:t>
            </a:r>
            <a:r>
              <a:rPr lang="es-CL" sz="2800" dirty="0"/>
              <a:t>: estudio previo a la inversión, que presentará una propuesta de solución inteligente a un problema o necesidad no satisfecha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198D53B-390C-4437-8017-7A55A87624CD}"/>
              </a:ext>
            </a:extLst>
          </p:cNvPr>
          <p:cNvSpPr txBox="1">
            <a:spLocks/>
          </p:cNvSpPr>
          <p:nvPr/>
        </p:nvSpPr>
        <p:spPr>
          <a:xfrm>
            <a:off x="6310746" y="1825625"/>
            <a:ext cx="4241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CL" b="1" dirty="0"/>
              <a:t>Características:</a:t>
            </a:r>
          </a:p>
          <a:p>
            <a:pPr lvl="2"/>
            <a:r>
              <a:rPr lang="es-CL" dirty="0"/>
              <a:t>Permite comprender la realidad</a:t>
            </a:r>
          </a:p>
          <a:p>
            <a:pPr lvl="2"/>
            <a:r>
              <a:rPr lang="es-CL" dirty="0"/>
              <a:t>Recopila y sistematiza la información, ed., ayuda a medir y cuantificar los beneficios, costos e inversiones del proyecto.</a:t>
            </a:r>
          </a:p>
          <a:p>
            <a:pPr lvl="2"/>
            <a:r>
              <a:rPr lang="es-CL" dirty="0"/>
              <a:t>Entrega criterio cuantitativos y cualitativos para sustentar la toma de decisiones.</a:t>
            </a:r>
          </a:p>
        </p:txBody>
      </p:sp>
    </p:spTree>
    <p:extLst>
      <p:ext uri="{BB962C8B-B14F-4D97-AF65-F5344CB8AC3E}">
        <p14:creationId xmlns:p14="http://schemas.microsoft.com/office/powerpoint/2010/main" val="419398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A3419-6BC2-4A45-A754-CC86C4A3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Proyecto de inversión: etapas de un proyecto</a:t>
            </a:r>
          </a:p>
        </p:txBody>
      </p:sp>
      <p:sp>
        <p:nvSpPr>
          <p:cNvPr id="5" name="Bocadillo nube: nube 4">
            <a:extLst>
              <a:ext uri="{FF2B5EF4-FFF2-40B4-BE49-F238E27FC236}">
                <a16:creationId xmlns:a16="http://schemas.microsoft.com/office/drawing/2014/main" id="{21708838-2D44-4000-997E-7566CF92F0B1}"/>
              </a:ext>
            </a:extLst>
          </p:cNvPr>
          <p:cNvSpPr/>
          <p:nvPr/>
        </p:nvSpPr>
        <p:spPr>
          <a:xfrm>
            <a:off x="5902035" y="1643136"/>
            <a:ext cx="3389745" cy="1911927"/>
          </a:xfrm>
          <a:prstGeom prst="cloudCallout">
            <a:avLst>
              <a:gd name="adj1" fmla="val -62276"/>
              <a:gd name="adj2" fmla="val 64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Estudios 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 Perfil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Prefactibilidad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Factibilidad</a:t>
            </a:r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D889DDD2-7173-4034-9B96-E7CB4727AD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7174914"/>
              </p:ext>
            </p:extLst>
          </p:nvPr>
        </p:nvGraphicFramePr>
        <p:xfrm>
          <a:off x="2115126" y="2358833"/>
          <a:ext cx="8128000" cy="4134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997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968FF-8122-425F-B21C-7675E649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Proyectos de inversión: etapa 1- idea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EF7E9-C76D-485C-B9F9-008BFB03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Objetivo: hacer un diagnóstico de la situación actual y se determina la necesidad a satisfacer. Puede ayudar a :</a:t>
            </a:r>
          </a:p>
          <a:p>
            <a:pPr lvl="1"/>
            <a:r>
              <a:rPr lang="es-CL" dirty="0"/>
              <a:t>Analizar nuevas oportunidades </a:t>
            </a:r>
          </a:p>
          <a:p>
            <a:pPr lvl="1"/>
            <a:r>
              <a:rPr lang="es-CL" dirty="0"/>
              <a:t>Analizar mejorar potenciales</a:t>
            </a:r>
          </a:p>
          <a:p>
            <a:r>
              <a:rPr lang="es-CL" dirty="0"/>
              <a:t>Resultados del estudio:</a:t>
            </a:r>
          </a:p>
          <a:p>
            <a:pPr lvl="1"/>
            <a:r>
              <a:rPr lang="es-CL" dirty="0"/>
              <a:t>Continuar con el proyecto</a:t>
            </a:r>
          </a:p>
          <a:p>
            <a:pPr lvl="1"/>
            <a:r>
              <a:rPr lang="es-CL" dirty="0"/>
              <a:t>Desechar el proyecto</a:t>
            </a:r>
          </a:p>
          <a:p>
            <a:pPr lvl="1"/>
            <a:r>
              <a:rPr lang="es-CL" dirty="0"/>
              <a:t>Profundizar en aspectos sensibles</a:t>
            </a:r>
          </a:p>
          <a:p>
            <a:pPr lvl="1"/>
            <a:r>
              <a:rPr lang="es-CL" dirty="0"/>
              <a:t>Postergar el proyecto</a:t>
            </a:r>
          </a:p>
        </p:txBody>
      </p:sp>
    </p:spTree>
    <p:extLst>
      <p:ext uri="{BB962C8B-B14F-4D97-AF65-F5344CB8AC3E}">
        <p14:creationId xmlns:p14="http://schemas.microsoft.com/office/powerpoint/2010/main" val="307352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968FF-8122-425F-B21C-7675E649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sz="4900" b="1" dirty="0"/>
              <a:t>Proyectos de inversión: Etapa 2 - Preinversión- perfil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EF7E9-C76D-485C-B9F9-008BFB03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/>
              <a:t>Es un</a:t>
            </a:r>
            <a:r>
              <a:rPr lang="es-CL" b="1" dirty="0"/>
              <a:t> </a:t>
            </a:r>
            <a:r>
              <a:rPr lang="es-CL" dirty="0"/>
              <a:t>estudio preliminar del proyecto. Se hace identificación del proyecto, sus objetivos y las alternativas de solución. Es un estudio o análisis estático, donde se utilizan base de datos secundarios (datos del promedio de la industria, promedios históricos, etc.) e información cualitativa (opiniones de expertos)</a:t>
            </a:r>
          </a:p>
          <a:p>
            <a:r>
              <a:rPr lang="es-CL" dirty="0"/>
              <a:t>Su base de datos secundarios, pero más cuantitativa</a:t>
            </a:r>
          </a:p>
        </p:txBody>
      </p:sp>
    </p:spTree>
    <p:extLst>
      <p:ext uri="{BB962C8B-B14F-4D97-AF65-F5344CB8AC3E}">
        <p14:creationId xmlns:p14="http://schemas.microsoft.com/office/powerpoint/2010/main" val="122045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968FF-8122-425F-B21C-7675E649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4400" b="1" dirty="0"/>
              <a:t>Proyectos de inversión: Etapa 2 - Preinversión- prefactibilidad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EF7E9-C76D-485C-B9F9-008BFB03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Este</a:t>
            </a:r>
            <a:r>
              <a:rPr lang="es-CL" b="1" dirty="0"/>
              <a:t> </a:t>
            </a:r>
            <a:r>
              <a:rPr lang="es-CL" dirty="0"/>
              <a:t>estudio más cuantitativo, que permite proyectar flujos de caja, inversiones, costos y beneficios. Involucra estudios técnicos y de mercado. </a:t>
            </a:r>
          </a:p>
          <a:p>
            <a:r>
              <a:rPr lang="es-CL" dirty="0"/>
              <a:t>Su base de datos sigue siendo secundaria. </a:t>
            </a:r>
          </a:p>
          <a:p>
            <a:r>
              <a:rPr lang="es-CL" dirty="0"/>
              <a:t>Incorpora distintos estudios</a:t>
            </a:r>
          </a:p>
          <a:p>
            <a:endParaRPr lang="es-CL" dirty="0"/>
          </a:p>
        </p:txBody>
      </p:sp>
      <p:sp>
        <p:nvSpPr>
          <p:cNvPr id="6" name="Bocadillo nube: nube 5">
            <a:extLst>
              <a:ext uri="{FF2B5EF4-FFF2-40B4-BE49-F238E27FC236}">
                <a16:creationId xmlns:a16="http://schemas.microsoft.com/office/drawing/2014/main" id="{C94E0415-2F39-4FEA-8D76-B59C7125E44F}"/>
              </a:ext>
            </a:extLst>
          </p:cNvPr>
          <p:cNvSpPr/>
          <p:nvPr/>
        </p:nvSpPr>
        <p:spPr>
          <a:xfrm>
            <a:off x="5772727" y="3818082"/>
            <a:ext cx="3537528" cy="2493818"/>
          </a:xfrm>
          <a:prstGeom prst="cloudCallout">
            <a:avLst>
              <a:gd name="adj1" fmla="val -59585"/>
              <a:gd name="adj2" fmla="val -42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/>
              <a:t>Técnico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/>
              <a:t>Legal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/>
              <a:t>Mercado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/>
              <a:t>Administrativo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/>
              <a:t>Económico y financiero</a:t>
            </a:r>
          </a:p>
        </p:txBody>
      </p:sp>
    </p:spTree>
    <p:extLst>
      <p:ext uri="{BB962C8B-B14F-4D97-AF65-F5344CB8AC3E}">
        <p14:creationId xmlns:p14="http://schemas.microsoft.com/office/powerpoint/2010/main" val="128240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9217</TotalTime>
  <Words>780</Words>
  <Application>Microsoft Office PowerPoint</Application>
  <PresentationFormat>Panorámica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Formulación y evaluación de proyectos</vt:lpstr>
      <vt:lpstr>Conceptos importantes</vt:lpstr>
      <vt:lpstr>Proyectos de inversión</vt:lpstr>
      <vt:lpstr>Inversión</vt:lpstr>
      <vt:lpstr>Proyecto de inversión</vt:lpstr>
      <vt:lpstr>Proyecto de inversión: etapas de un proyecto</vt:lpstr>
      <vt:lpstr>Proyectos de inversión: etapa 1- idea</vt:lpstr>
      <vt:lpstr>Proyectos de inversión: Etapa 2 - Preinversión- perfil</vt:lpstr>
      <vt:lpstr>Proyectos de inversión: Etapa 2 - Preinversión- prefactibilidad</vt:lpstr>
      <vt:lpstr>Proyectos de inversión: Etapa 2 - Preinversión- prefactibilidad</vt:lpstr>
      <vt:lpstr>Proyectos de inversión: distintos estudios</vt:lpstr>
      <vt:lpstr>Proyectos de inversión: distintos estudios</vt:lpstr>
      <vt:lpstr>Plan de negocios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Formulación y evaluación de proyectos</dc:title>
  <dc:creator>A K</dc:creator>
  <cp:lastModifiedBy>A K</cp:lastModifiedBy>
  <cp:revision>18</cp:revision>
  <dcterms:created xsi:type="dcterms:W3CDTF">2021-04-05T18:29:25Z</dcterms:created>
  <dcterms:modified xsi:type="dcterms:W3CDTF">2021-04-12T04:57:36Z</dcterms:modified>
</cp:coreProperties>
</file>