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handoutMasterIdLst>
    <p:handoutMasterId r:id="rId109"/>
  </p:handoutMasterIdLst>
  <p:sldIdLst>
    <p:sldId id="380" r:id="rId2"/>
    <p:sldId id="381"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15" r:id="rId73"/>
    <p:sldId id="452" r:id="rId74"/>
    <p:sldId id="453" r:id="rId75"/>
    <p:sldId id="454" r:id="rId76"/>
    <p:sldId id="455" r:id="rId77"/>
    <p:sldId id="456" r:id="rId78"/>
    <p:sldId id="457" r:id="rId79"/>
    <p:sldId id="458" r:id="rId80"/>
    <p:sldId id="459" r:id="rId81"/>
    <p:sldId id="460"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4" r:id="rId96"/>
    <p:sldId id="475" r:id="rId97"/>
    <p:sldId id="476" r:id="rId98"/>
    <p:sldId id="477" r:id="rId99"/>
    <p:sldId id="478" r:id="rId100"/>
    <p:sldId id="479" r:id="rId101"/>
    <p:sldId id="480" r:id="rId102"/>
    <p:sldId id="481" r:id="rId103"/>
    <p:sldId id="482" r:id="rId104"/>
    <p:sldId id="483" r:id="rId105"/>
    <p:sldId id="484" r:id="rId106"/>
    <p:sldId id="485" r:id="rId107"/>
  </p:sldIdLst>
  <p:sldSz cx="9144000" cy="6858000" type="screen4x3"/>
  <p:notesSz cx="6858000" cy="9144000"/>
  <p:defaultTextStyle>
    <a:defPPr>
      <a:defRPr lang="es-E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661">
          <p15:clr>
            <a:srgbClr val="A4A3A4"/>
          </p15:clr>
        </p15:guide>
        <p15:guide id="3" pos="14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33CCFF"/>
    <a:srgbClr val="990033"/>
    <a:srgbClr val="669900"/>
    <a:srgbClr val="CC99FF"/>
    <a:srgbClr val="FFD05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orient="horz" pos="1661"/>
        <p:guide pos="1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7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omic Sans MS" pitchFamily="66" charset="0"/>
              </a:defRPr>
            </a:lvl1pPr>
          </a:lstStyle>
          <a:p>
            <a:endParaRPr lang="es-ES" altLang="es-ES"/>
          </a:p>
        </p:txBody>
      </p:sp>
      <p:sp>
        <p:nvSpPr>
          <p:cNvPr id="1372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omic Sans MS" pitchFamily="66" charset="0"/>
              </a:defRPr>
            </a:lvl1pPr>
          </a:lstStyle>
          <a:p>
            <a:endParaRPr lang="es-ES" altLang="es-ES"/>
          </a:p>
        </p:txBody>
      </p:sp>
      <p:sp>
        <p:nvSpPr>
          <p:cNvPr id="1372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omic Sans MS" pitchFamily="66" charset="0"/>
              </a:defRPr>
            </a:lvl1pPr>
          </a:lstStyle>
          <a:p>
            <a:endParaRPr lang="es-ES" altLang="es-ES"/>
          </a:p>
        </p:txBody>
      </p:sp>
      <p:sp>
        <p:nvSpPr>
          <p:cNvPr id="1372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omic Sans MS" pitchFamily="66" charset="0"/>
              </a:defRPr>
            </a:lvl1pPr>
          </a:lstStyle>
          <a:p>
            <a:fld id="{4B434C12-20A4-44B4-90E1-FBA26FFC2E1F}" type="slidenum">
              <a:rPr lang="es-ES" altLang="es-ES"/>
              <a:pPr/>
              <a:t>‹Nº›</a:t>
            </a:fld>
            <a:endParaRPr lang="es-ES" altLang="es-ES"/>
          </a:p>
        </p:txBody>
      </p:sp>
    </p:spTree>
    <p:extLst>
      <p:ext uri="{BB962C8B-B14F-4D97-AF65-F5344CB8AC3E}">
        <p14:creationId xmlns:p14="http://schemas.microsoft.com/office/powerpoint/2010/main" val="1673832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a:defRPr>
            </a:lvl1pPr>
          </a:lstStyle>
          <a:p>
            <a:endParaRPr lang="es-ES" altLang="es-ES"/>
          </a:p>
        </p:txBody>
      </p:sp>
      <p:sp>
        <p:nvSpPr>
          <p:cNvPr id="1433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a:defRPr>
            </a:lvl1pPr>
          </a:lstStyle>
          <a:p>
            <a:endParaRPr lang="es-ES" altLang="es-E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a:defRPr>
            </a:lvl1pPr>
          </a:lstStyle>
          <a:p>
            <a:endParaRPr lang="es-ES" altLang="es-E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a:defRPr>
            </a:lvl1pPr>
          </a:lstStyle>
          <a:p>
            <a:fld id="{BF39E4E0-E9C6-4ABE-8958-F4C703177806}" type="slidenum">
              <a:rPr lang="es-ES" altLang="es-ES"/>
              <a:pPr/>
              <a:t>‹Nº›</a:t>
            </a:fld>
            <a:endParaRPr lang="es-ES" altLang="es-ES"/>
          </a:p>
        </p:txBody>
      </p:sp>
    </p:spTree>
    <p:extLst>
      <p:ext uri="{BB962C8B-B14F-4D97-AF65-F5344CB8AC3E}">
        <p14:creationId xmlns:p14="http://schemas.microsoft.com/office/powerpoint/2010/main" val="16763577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a:ea typeface="+mn-ea"/>
        <a:cs typeface="+mn-cs"/>
      </a:defRPr>
    </a:lvl1pPr>
    <a:lvl2pPr marL="457200" algn="l" rtl="0" fontAlgn="base">
      <a:spcBef>
        <a:spcPct val="30000"/>
      </a:spcBef>
      <a:spcAft>
        <a:spcPct val="0"/>
      </a:spcAft>
      <a:defRPr sz="1200" kern="1200">
        <a:solidFill>
          <a:schemeClr val="tx1"/>
        </a:solidFill>
        <a:latin typeface="Times New Roman"/>
        <a:ea typeface="+mn-ea"/>
        <a:cs typeface="+mn-cs"/>
      </a:defRPr>
    </a:lvl2pPr>
    <a:lvl3pPr marL="914400" algn="l" rtl="0" fontAlgn="base">
      <a:spcBef>
        <a:spcPct val="30000"/>
      </a:spcBef>
      <a:spcAft>
        <a:spcPct val="0"/>
      </a:spcAft>
      <a:defRPr sz="1200" kern="1200">
        <a:solidFill>
          <a:schemeClr val="tx1"/>
        </a:solidFill>
        <a:latin typeface="Times New Roman"/>
        <a:ea typeface="+mn-ea"/>
        <a:cs typeface="+mn-cs"/>
      </a:defRPr>
    </a:lvl3pPr>
    <a:lvl4pPr marL="1371600" algn="l" rtl="0" fontAlgn="base">
      <a:spcBef>
        <a:spcPct val="30000"/>
      </a:spcBef>
      <a:spcAft>
        <a:spcPct val="0"/>
      </a:spcAft>
      <a:defRPr sz="1200" kern="1200">
        <a:solidFill>
          <a:schemeClr val="tx1"/>
        </a:solidFill>
        <a:latin typeface="Times New Roman"/>
        <a:ea typeface="+mn-ea"/>
        <a:cs typeface="+mn-cs"/>
      </a:defRPr>
    </a:lvl4pPr>
    <a:lvl5pPr marL="1828800" algn="l" rtl="0" fontAlgn="base">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94030780-0D88-415C-87A3-26DEDC8897C5}" type="slidenum">
              <a:rPr lang="es-ES" altLang="es-ES"/>
              <a:pPr/>
              <a:t>‹Nº›</a:t>
            </a:fld>
            <a:endParaRPr lang="es-ES" altLang="es-ES"/>
          </a:p>
        </p:txBody>
      </p:sp>
    </p:spTree>
    <p:extLst>
      <p:ext uri="{BB962C8B-B14F-4D97-AF65-F5344CB8AC3E}">
        <p14:creationId xmlns:p14="http://schemas.microsoft.com/office/powerpoint/2010/main" val="203770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FD28B7C7-9C70-490B-B84C-0DFE4B048047}" type="slidenum">
              <a:rPr lang="es-ES" altLang="es-ES"/>
              <a:pPr/>
              <a:t>‹Nº›</a:t>
            </a:fld>
            <a:endParaRPr lang="es-ES" altLang="es-ES"/>
          </a:p>
        </p:txBody>
      </p:sp>
    </p:spTree>
    <p:extLst>
      <p:ext uri="{BB962C8B-B14F-4D97-AF65-F5344CB8AC3E}">
        <p14:creationId xmlns:p14="http://schemas.microsoft.com/office/powerpoint/2010/main" val="116613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1133475"/>
            <a:ext cx="1943100" cy="4962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1133475"/>
            <a:ext cx="5676900" cy="4962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57EDE084-5189-4AB2-ACFA-954AC5EE9704}" type="slidenum">
              <a:rPr lang="es-ES" altLang="es-ES"/>
              <a:pPr/>
              <a:t>‹Nº›</a:t>
            </a:fld>
            <a:endParaRPr lang="es-ES" altLang="es-ES"/>
          </a:p>
        </p:txBody>
      </p:sp>
    </p:spTree>
    <p:extLst>
      <p:ext uri="{BB962C8B-B14F-4D97-AF65-F5344CB8AC3E}">
        <p14:creationId xmlns:p14="http://schemas.microsoft.com/office/powerpoint/2010/main" val="270222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48E4747B-D5B4-4F13-9E8E-F11E79B23EBB}" type="slidenum">
              <a:rPr lang="es-ES" altLang="es-ES"/>
              <a:pPr/>
              <a:t>‹Nº›</a:t>
            </a:fld>
            <a:endParaRPr lang="es-ES" altLang="es-ES"/>
          </a:p>
        </p:txBody>
      </p:sp>
    </p:spTree>
    <p:extLst>
      <p:ext uri="{BB962C8B-B14F-4D97-AF65-F5344CB8AC3E}">
        <p14:creationId xmlns:p14="http://schemas.microsoft.com/office/powerpoint/2010/main" val="240601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5330232B-8643-44B7-92BA-AC473069EA89}" type="slidenum">
              <a:rPr lang="es-ES" altLang="es-ES"/>
              <a:pPr/>
              <a:t>‹Nº›</a:t>
            </a:fld>
            <a:endParaRPr lang="es-ES" altLang="es-ES"/>
          </a:p>
        </p:txBody>
      </p:sp>
    </p:spTree>
    <p:extLst>
      <p:ext uri="{BB962C8B-B14F-4D97-AF65-F5344CB8AC3E}">
        <p14:creationId xmlns:p14="http://schemas.microsoft.com/office/powerpoint/2010/main" val="85790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2636838"/>
            <a:ext cx="3810000" cy="3459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2636838"/>
            <a:ext cx="3810000" cy="3459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s-ES" altLang="es-ES"/>
          </a:p>
        </p:txBody>
      </p:sp>
      <p:sp>
        <p:nvSpPr>
          <p:cNvPr id="6" name="5 Marcador de pie de página"/>
          <p:cNvSpPr>
            <a:spLocks noGrp="1"/>
          </p:cNvSpPr>
          <p:nvPr>
            <p:ph type="ftr" sz="quarter" idx="11"/>
          </p:nvPr>
        </p:nvSpPr>
        <p:spPr/>
        <p:txBody>
          <a:bodyPr/>
          <a:lstStyle>
            <a:lvl1pPr>
              <a:defRPr/>
            </a:lvl1pPr>
          </a:lstStyle>
          <a:p>
            <a:r>
              <a:rPr lang="es-ES" altLang="es-ES"/>
              <a:t>Introducción</a:t>
            </a:r>
          </a:p>
        </p:txBody>
      </p:sp>
      <p:sp>
        <p:nvSpPr>
          <p:cNvPr id="7" name="6 Marcador de número de diapositiva"/>
          <p:cNvSpPr>
            <a:spLocks noGrp="1"/>
          </p:cNvSpPr>
          <p:nvPr>
            <p:ph type="sldNum" sz="quarter" idx="12"/>
          </p:nvPr>
        </p:nvSpPr>
        <p:spPr/>
        <p:txBody>
          <a:bodyPr/>
          <a:lstStyle>
            <a:lvl1pPr>
              <a:defRPr/>
            </a:lvl1pPr>
          </a:lstStyle>
          <a:p>
            <a:fld id="{D47E7F70-7D04-469B-B436-735FE4681A55}" type="slidenum">
              <a:rPr lang="es-ES" altLang="es-ES"/>
              <a:pPr/>
              <a:t>‹Nº›</a:t>
            </a:fld>
            <a:endParaRPr lang="es-ES" altLang="es-ES"/>
          </a:p>
        </p:txBody>
      </p:sp>
    </p:spTree>
    <p:extLst>
      <p:ext uri="{BB962C8B-B14F-4D97-AF65-F5344CB8AC3E}">
        <p14:creationId xmlns:p14="http://schemas.microsoft.com/office/powerpoint/2010/main" val="209365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s-ES" altLang="es-ES"/>
          </a:p>
        </p:txBody>
      </p:sp>
      <p:sp>
        <p:nvSpPr>
          <p:cNvPr id="8" name="7 Marcador de pie de página"/>
          <p:cNvSpPr>
            <a:spLocks noGrp="1"/>
          </p:cNvSpPr>
          <p:nvPr>
            <p:ph type="ftr" sz="quarter" idx="11"/>
          </p:nvPr>
        </p:nvSpPr>
        <p:spPr/>
        <p:txBody>
          <a:bodyPr/>
          <a:lstStyle>
            <a:lvl1pPr>
              <a:defRPr/>
            </a:lvl1pPr>
          </a:lstStyle>
          <a:p>
            <a:r>
              <a:rPr lang="es-ES" altLang="es-ES"/>
              <a:t>Introducción</a:t>
            </a:r>
          </a:p>
        </p:txBody>
      </p:sp>
      <p:sp>
        <p:nvSpPr>
          <p:cNvPr id="9" name="8 Marcador de número de diapositiva"/>
          <p:cNvSpPr>
            <a:spLocks noGrp="1"/>
          </p:cNvSpPr>
          <p:nvPr>
            <p:ph type="sldNum" sz="quarter" idx="12"/>
          </p:nvPr>
        </p:nvSpPr>
        <p:spPr/>
        <p:txBody>
          <a:bodyPr/>
          <a:lstStyle>
            <a:lvl1pPr>
              <a:defRPr/>
            </a:lvl1pPr>
          </a:lstStyle>
          <a:p>
            <a:fld id="{9F82A4BF-E5A3-4090-ACDD-A28F3DD6FCC3}" type="slidenum">
              <a:rPr lang="es-ES" altLang="es-ES"/>
              <a:pPr/>
              <a:t>‹Nº›</a:t>
            </a:fld>
            <a:endParaRPr lang="es-ES" altLang="es-ES"/>
          </a:p>
        </p:txBody>
      </p:sp>
    </p:spTree>
    <p:extLst>
      <p:ext uri="{BB962C8B-B14F-4D97-AF65-F5344CB8AC3E}">
        <p14:creationId xmlns:p14="http://schemas.microsoft.com/office/powerpoint/2010/main" val="132101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s-ES" altLang="es-ES"/>
          </a:p>
        </p:txBody>
      </p:sp>
      <p:sp>
        <p:nvSpPr>
          <p:cNvPr id="4" name="3 Marcador de pie de página"/>
          <p:cNvSpPr>
            <a:spLocks noGrp="1"/>
          </p:cNvSpPr>
          <p:nvPr>
            <p:ph type="ftr" sz="quarter" idx="11"/>
          </p:nvPr>
        </p:nvSpPr>
        <p:spPr/>
        <p:txBody>
          <a:bodyPr/>
          <a:lstStyle>
            <a:lvl1pPr>
              <a:defRPr/>
            </a:lvl1pPr>
          </a:lstStyle>
          <a:p>
            <a:r>
              <a:rPr lang="es-ES" altLang="es-ES"/>
              <a:t>Introducción</a:t>
            </a:r>
          </a:p>
        </p:txBody>
      </p:sp>
      <p:sp>
        <p:nvSpPr>
          <p:cNvPr id="5" name="4 Marcador de número de diapositiva"/>
          <p:cNvSpPr>
            <a:spLocks noGrp="1"/>
          </p:cNvSpPr>
          <p:nvPr>
            <p:ph type="sldNum" sz="quarter" idx="12"/>
          </p:nvPr>
        </p:nvSpPr>
        <p:spPr/>
        <p:txBody>
          <a:bodyPr/>
          <a:lstStyle>
            <a:lvl1pPr>
              <a:defRPr/>
            </a:lvl1pPr>
          </a:lstStyle>
          <a:p>
            <a:fld id="{540B2979-6436-4C8F-B96E-AF11E22CF4C9}" type="slidenum">
              <a:rPr lang="es-ES" altLang="es-ES"/>
              <a:pPr/>
              <a:t>‹Nº›</a:t>
            </a:fld>
            <a:endParaRPr lang="es-ES" altLang="es-ES"/>
          </a:p>
        </p:txBody>
      </p:sp>
    </p:spTree>
    <p:extLst>
      <p:ext uri="{BB962C8B-B14F-4D97-AF65-F5344CB8AC3E}">
        <p14:creationId xmlns:p14="http://schemas.microsoft.com/office/powerpoint/2010/main" val="3974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s-ES"/>
          </a:p>
        </p:txBody>
      </p:sp>
      <p:sp>
        <p:nvSpPr>
          <p:cNvPr id="3" name="2 Marcador de pie de página"/>
          <p:cNvSpPr>
            <a:spLocks noGrp="1"/>
          </p:cNvSpPr>
          <p:nvPr>
            <p:ph type="ftr" sz="quarter" idx="11"/>
          </p:nvPr>
        </p:nvSpPr>
        <p:spPr/>
        <p:txBody>
          <a:bodyPr/>
          <a:lstStyle>
            <a:lvl1pPr>
              <a:defRPr/>
            </a:lvl1pPr>
          </a:lstStyle>
          <a:p>
            <a:r>
              <a:rPr lang="es-ES" altLang="es-ES"/>
              <a:t>Introducción</a:t>
            </a:r>
          </a:p>
        </p:txBody>
      </p:sp>
      <p:sp>
        <p:nvSpPr>
          <p:cNvPr id="4" name="3 Marcador de número de diapositiva"/>
          <p:cNvSpPr>
            <a:spLocks noGrp="1"/>
          </p:cNvSpPr>
          <p:nvPr>
            <p:ph type="sldNum" sz="quarter" idx="12"/>
          </p:nvPr>
        </p:nvSpPr>
        <p:spPr/>
        <p:txBody>
          <a:bodyPr/>
          <a:lstStyle>
            <a:lvl1pPr>
              <a:defRPr/>
            </a:lvl1pPr>
          </a:lstStyle>
          <a:p>
            <a:fld id="{873A883D-AC2A-4C8F-AED8-CA30E18FCD9E}" type="slidenum">
              <a:rPr lang="es-ES" altLang="es-ES"/>
              <a:pPr/>
              <a:t>‹Nº›</a:t>
            </a:fld>
            <a:endParaRPr lang="es-ES" altLang="es-ES"/>
          </a:p>
        </p:txBody>
      </p:sp>
    </p:spTree>
    <p:extLst>
      <p:ext uri="{BB962C8B-B14F-4D97-AF65-F5344CB8AC3E}">
        <p14:creationId xmlns:p14="http://schemas.microsoft.com/office/powerpoint/2010/main" val="61838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
          </a:p>
        </p:txBody>
      </p:sp>
      <p:sp>
        <p:nvSpPr>
          <p:cNvPr id="6" name="5 Marcador de pie de página"/>
          <p:cNvSpPr>
            <a:spLocks noGrp="1"/>
          </p:cNvSpPr>
          <p:nvPr>
            <p:ph type="ftr" sz="quarter" idx="11"/>
          </p:nvPr>
        </p:nvSpPr>
        <p:spPr/>
        <p:txBody>
          <a:bodyPr/>
          <a:lstStyle>
            <a:lvl1pPr>
              <a:defRPr/>
            </a:lvl1pPr>
          </a:lstStyle>
          <a:p>
            <a:r>
              <a:rPr lang="es-ES" altLang="es-ES"/>
              <a:t>Introducción</a:t>
            </a:r>
          </a:p>
        </p:txBody>
      </p:sp>
      <p:sp>
        <p:nvSpPr>
          <p:cNvPr id="7" name="6 Marcador de número de diapositiva"/>
          <p:cNvSpPr>
            <a:spLocks noGrp="1"/>
          </p:cNvSpPr>
          <p:nvPr>
            <p:ph type="sldNum" sz="quarter" idx="12"/>
          </p:nvPr>
        </p:nvSpPr>
        <p:spPr/>
        <p:txBody>
          <a:bodyPr/>
          <a:lstStyle>
            <a:lvl1pPr>
              <a:defRPr/>
            </a:lvl1pPr>
          </a:lstStyle>
          <a:p>
            <a:fld id="{EEB347E6-CBBE-481A-89BA-29363776318D}" type="slidenum">
              <a:rPr lang="es-ES" altLang="es-ES"/>
              <a:pPr/>
              <a:t>‹Nº›</a:t>
            </a:fld>
            <a:endParaRPr lang="es-ES" altLang="es-ES"/>
          </a:p>
        </p:txBody>
      </p:sp>
    </p:spTree>
    <p:extLst>
      <p:ext uri="{BB962C8B-B14F-4D97-AF65-F5344CB8AC3E}">
        <p14:creationId xmlns:p14="http://schemas.microsoft.com/office/powerpoint/2010/main" val="324747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
          </a:p>
        </p:txBody>
      </p:sp>
      <p:sp>
        <p:nvSpPr>
          <p:cNvPr id="6" name="5 Marcador de pie de página"/>
          <p:cNvSpPr>
            <a:spLocks noGrp="1"/>
          </p:cNvSpPr>
          <p:nvPr>
            <p:ph type="ftr" sz="quarter" idx="11"/>
          </p:nvPr>
        </p:nvSpPr>
        <p:spPr/>
        <p:txBody>
          <a:bodyPr/>
          <a:lstStyle>
            <a:lvl1pPr>
              <a:defRPr/>
            </a:lvl1pPr>
          </a:lstStyle>
          <a:p>
            <a:r>
              <a:rPr lang="es-ES" altLang="es-ES"/>
              <a:t>Introducción</a:t>
            </a:r>
          </a:p>
        </p:txBody>
      </p:sp>
      <p:sp>
        <p:nvSpPr>
          <p:cNvPr id="7" name="6 Marcador de número de diapositiva"/>
          <p:cNvSpPr>
            <a:spLocks noGrp="1"/>
          </p:cNvSpPr>
          <p:nvPr>
            <p:ph type="sldNum" sz="quarter" idx="12"/>
          </p:nvPr>
        </p:nvSpPr>
        <p:spPr/>
        <p:txBody>
          <a:bodyPr/>
          <a:lstStyle>
            <a:lvl1pPr>
              <a:defRPr/>
            </a:lvl1pPr>
          </a:lstStyle>
          <a:p>
            <a:fld id="{DBBD3B6A-8483-42B3-BE74-E90340F19433}" type="slidenum">
              <a:rPr lang="es-ES" altLang="es-ES"/>
              <a:pPr/>
              <a:t>‹Nº›</a:t>
            </a:fld>
            <a:endParaRPr lang="es-ES" altLang="es-ES"/>
          </a:p>
        </p:txBody>
      </p:sp>
    </p:spTree>
    <p:extLst>
      <p:ext uri="{BB962C8B-B14F-4D97-AF65-F5344CB8AC3E}">
        <p14:creationId xmlns:p14="http://schemas.microsoft.com/office/powerpoint/2010/main" val="4197106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1334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smtClean="0"/>
              <a:t>Haga clic para modificar el estilo de título del patrón</a:t>
            </a:r>
          </a:p>
        </p:txBody>
      </p:sp>
      <p:sp>
        <p:nvSpPr>
          <p:cNvPr id="1027" name="Rectangle 3"/>
          <p:cNvSpPr>
            <a:spLocks noGrp="1" noChangeArrowheads="1"/>
          </p:cNvSpPr>
          <p:nvPr>
            <p:ph type="body" idx="1"/>
          </p:nvPr>
        </p:nvSpPr>
        <p:spPr bwMode="auto">
          <a:xfrm>
            <a:off x="685800" y="2636838"/>
            <a:ext cx="7772400" cy="345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a:defRPr>
            </a:lvl1pPr>
          </a:lstStyle>
          <a:p>
            <a:endParaRPr lang="es-ES" alt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a:defRPr>
            </a:lvl1pPr>
          </a:lstStyle>
          <a:p>
            <a:r>
              <a:rPr lang="es-ES" altLang="es-ES"/>
              <a:t>Introducción</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a:defRPr>
            </a:lvl1pPr>
          </a:lstStyle>
          <a:p>
            <a:fld id="{EC8E6908-5237-44E9-A5D8-B0C1F2F032F9}" type="slidenum">
              <a:rPr lang="es-ES" altLang="es-ES"/>
              <a:pPr/>
              <a:t>‹Nº›</a:t>
            </a:fld>
            <a:endParaRPr lang="es-ES"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Impact" pitchFamily="34" charset="0"/>
        </a:defRPr>
      </a:lvl2pPr>
      <a:lvl3pPr algn="ctr" rtl="0" fontAlgn="base">
        <a:spcBef>
          <a:spcPct val="0"/>
        </a:spcBef>
        <a:spcAft>
          <a:spcPct val="0"/>
        </a:spcAft>
        <a:defRPr sz="4400">
          <a:solidFill>
            <a:schemeClr val="accent2"/>
          </a:solidFill>
          <a:latin typeface="Impact" pitchFamily="34" charset="0"/>
        </a:defRPr>
      </a:lvl3pPr>
      <a:lvl4pPr algn="ctr" rtl="0" fontAlgn="base">
        <a:spcBef>
          <a:spcPct val="0"/>
        </a:spcBef>
        <a:spcAft>
          <a:spcPct val="0"/>
        </a:spcAft>
        <a:defRPr sz="4400">
          <a:solidFill>
            <a:schemeClr val="accent2"/>
          </a:solidFill>
          <a:latin typeface="Impact" pitchFamily="34" charset="0"/>
        </a:defRPr>
      </a:lvl4pPr>
      <a:lvl5pPr algn="ctr" rtl="0" fontAlgn="base">
        <a:spcBef>
          <a:spcPct val="0"/>
        </a:spcBef>
        <a:spcAft>
          <a:spcPct val="0"/>
        </a:spcAft>
        <a:defRPr sz="4400">
          <a:solidFill>
            <a:schemeClr val="accent2"/>
          </a:solidFill>
          <a:latin typeface="Impact" pitchFamily="34" charset="0"/>
        </a:defRPr>
      </a:lvl5pPr>
      <a:lvl6pPr marL="457200" algn="ctr" rtl="0" fontAlgn="base">
        <a:spcBef>
          <a:spcPct val="0"/>
        </a:spcBef>
        <a:spcAft>
          <a:spcPct val="0"/>
        </a:spcAft>
        <a:defRPr sz="4400">
          <a:solidFill>
            <a:schemeClr val="accent2"/>
          </a:solidFill>
          <a:latin typeface="Impact" pitchFamily="34" charset="0"/>
        </a:defRPr>
      </a:lvl6pPr>
      <a:lvl7pPr marL="914400" algn="ctr" rtl="0" fontAlgn="base">
        <a:spcBef>
          <a:spcPct val="0"/>
        </a:spcBef>
        <a:spcAft>
          <a:spcPct val="0"/>
        </a:spcAft>
        <a:defRPr sz="4400">
          <a:solidFill>
            <a:schemeClr val="accent2"/>
          </a:solidFill>
          <a:latin typeface="Impact" pitchFamily="34" charset="0"/>
        </a:defRPr>
      </a:lvl7pPr>
      <a:lvl8pPr marL="1371600" algn="ctr" rtl="0" fontAlgn="base">
        <a:spcBef>
          <a:spcPct val="0"/>
        </a:spcBef>
        <a:spcAft>
          <a:spcPct val="0"/>
        </a:spcAft>
        <a:defRPr sz="4400">
          <a:solidFill>
            <a:schemeClr val="accent2"/>
          </a:solidFill>
          <a:latin typeface="Impact" pitchFamily="34" charset="0"/>
        </a:defRPr>
      </a:lvl8pPr>
      <a:lvl9pPr marL="1828800" algn="ctr" rtl="0" fontAlgn="base">
        <a:spcBef>
          <a:spcPct val="0"/>
        </a:spcBef>
        <a:spcAft>
          <a:spcPct val="0"/>
        </a:spcAft>
        <a:defRPr sz="4400">
          <a:solidFill>
            <a:schemeClr val="accent2"/>
          </a:solidFill>
          <a:latin typeface="Impact" pitchFamily="34" charset="0"/>
        </a:defRPr>
      </a:lvl9pPr>
    </p:titleStyle>
    <p:bodyStyle>
      <a:lvl1pPr marL="342900" indent="-342900" algn="l" rtl="0" fontAlgn="base">
        <a:spcBef>
          <a:spcPct val="20000"/>
        </a:spcBef>
        <a:spcAft>
          <a:spcPct val="0"/>
        </a:spcAft>
        <a:buChar char="•"/>
        <a:defRPr sz="3200">
          <a:solidFill>
            <a:schemeClr val="accent2"/>
          </a:solidFill>
          <a:latin typeface="+mn-lt"/>
          <a:ea typeface="+mn-ea"/>
          <a:cs typeface="+mn-cs"/>
        </a:defRPr>
      </a:lvl1pPr>
      <a:lvl2pPr marL="742950" indent="-285750" algn="l" rtl="0" fontAlgn="base">
        <a:spcBef>
          <a:spcPct val="20000"/>
        </a:spcBef>
        <a:spcAft>
          <a:spcPct val="0"/>
        </a:spcAft>
        <a:buChar char="–"/>
        <a:defRPr sz="2800">
          <a:solidFill>
            <a:schemeClr val="accent2"/>
          </a:solidFill>
          <a:latin typeface="+mn-lt"/>
        </a:defRPr>
      </a:lvl2pPr>
      <a:lvl3pPr marL="1143000" indent="-228600" algn="l" rtl="0" fontAlgn="base">
        <a:spcBef>
          <a:spcPct val="20000"/>
        </a:spcBef>
        <a:spcAft>
          <a:spcPct val="0"/>
        </a:spcAft>
        <a:buChar char="•"/>
        <a:defRPr sz="2400">
          <a:solidFill>
            <a:schemeClr val="accent2"/>
          </a:solidFill>
          <a:latin typeface="+mn-lt"/>
        </a:defRPr>
      </a:lvl3pPr>
      <a:lvl4pPr marL="1600200" indent="-228600" algn="l" rtl="0" fontAlgn="base">
        <a:spcBef>
          <a:spcPct val="20000"/>
        </a:spcBef>
        <a:spcAft>
          <a:spcPct val="0"/>
        </a:spcAft>
        <a:buChar char="–"/>
        <a:defRPr sz="2000">
          <a:solidFill>
            <a:schemeClr val="accent2"/>
          </a:solidFill>
          <a:latin typeface="+mn-lt"/>
        </a:defRPr>
      </a:lvl4pPr>
      <a:lvl5pPr marL="2057400" indent="-228600" algn="l" rtl="0" fontAlgn="base">
        <a:spcBef>
          <a:spcPct val="20000"/>
        </a:spcBef>
        <a:spcAft>
          <a:spcPct val="0"/>
        </a:spcAft>
        <a:buChar char="»"/>
        <a:defRPr sz="2000">
          <a:solidFill>
            <a:schemeClr val="accent2"/>
          </a:solidFill>
          <a:latin typeface="+mn-lt"/>
        </a:defRPr>
      </a:lvl5pPr>
      <a:lvl6pPr marL="2514600" indent="-228600" algn="l" rtl="0" fontAlgn="base">
        <a:spcBef>
          <a:spcPct val="20000"/>
        </a:spcBef>
        <a:spcAft>
          <a:spcPct val="0"/>
        </a:spcAft>
        <a:buChar char="»"/>
        <a:defRPr sz="2000">
          <a:solidFill>
            <a:schemeClr val="accent2"/>
          </a:solidFill>
          <a:latin typeface="+mn-lt"/>
        </a:defRPr>
      </a:lvl6pPr>
      <a:lvl7pPr marL="2971800" indent="-228600" algn="l" rtl="0" fontAlgn="base">
        <a:spcBef>
          <a:spcPct val="20000"/>
        </a:spcBef>
        <a:spcAft>
          <a:spcPct val="0"/>
        </a:spcAft>
        <a:buChar char="»"/>
        <a:defRPr sz="2000">
          <a:solidFill>
            <a:schemeClr val="accent2"/>
          </a:solidFill>
          <a:latin typeface="+mn-lt"/>
        </a:defRPr>
      </a:lvl7pPr>
      <a:lvl8pPr marL="3429000" indent="-228600" algn="l" rtl="0" fontAlgn="base">
        <a:spcBef>
          <a:spcPct val="20000"/>
        </a:spcBef>
        <a:spcAft>
          <a:spcPct val="0"/>
        </a:spcAft>
        <a:buChar char="»"/>
        <a:defRPr sz="2000">
          <a:solidFill>
            <a:schemeClr val="accent2"/>
          </a:solidFill>
          <a:latin typeface="+mn-lt"/>
        </a:defRPr>
      </a:lvl8pPr>
      <a:lvl9pPr marL="3886200" indent="-228600" algn="l" rtl="0" fontAlgn="base">
        <a:spcBef>
          <a:spcPct val="20000"/>
        </a:spcBef>
        <a:spcAft>
          <a:spcPct val="0"/>
        </a:spcAft>
        <a:buChar char="»"/>
        <a:defRPr sz="2000">
          <a:solidFill>
            <a:schemeClr val="accent2"/>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D643A476-4842-4AC8-9826-4D34C389B2AB}" type="slidenum">
              <a:rPr lang="es-ES" altLang="es-ES"/>
              <a:pPr/>
              <a:t>1</a:t>
            </a:fld>
            <a:endParaRPr lang="es-ES" altLang="es-ES"/>
          </a:p>
        </p:txBody>
      </p:sp>
      <p:sp>
        <p:nvSpPr>
          <p:cNvPr id="189525" name="Text Box 85"/>
          <p:cNvSpPr txBox="1">
            <a:spLocks noChangeArrowheads="1"/>
          </p:cNvSpPr>
          <p:nvPr/>
        </p:nvSpPr>
        <p:spPr bwMode="auto">
          <a:xfrm>
            <a:off x="838200" y="1287463"/>
            <a:ext cx="6781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189526" name="Text Box 86"/>
          <p:cNvSpPr txBox="1">
            <a:spLocks noChangeArrowheads="1"/>
          </p:cNvSpPr>
          <p:nvPr/>
        </p:nvSpPr>
        <p:spPr bwMode="auto">
          <a:xfrm>
            <a:off x="685800" y="979488"/>
            <a:ext cx="76200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800" b="1">
                <a:solidFill>
                  <a:srgbClr val="FF6600"/>
                </a:solidFill>
              </a:rPr>
              <a:t>INGENIERIA DEL CONOCIMIENTO</a:t>
            </a:r>
          </a:p>
          <a:p>
            <a:endParaRPr lang="es-ES_tradnl" altLang="es-ES" sz="2800" b="1">
              <a:solidFill>
                <a:srgbClr val="FF6600"/>
              </a:solidFill>
            </a:endParaRPr>
          </a:p>
          <a:p>
            <a:pPr algn="just"/>
            <a:r>
              <a:rPr lang="es-ES_tradnl" altLang="es-ES" sz="2800"/>
              <a:t>Es el proceso mediante el cual se construye una base de conocimientos</a:t>
            </a:r>
          </a:p>
          <a:p>
            <a:pPr algn="just"/>
            <a:endParaRPr lang="es-ES_tradnl" altLang="es-ES" sz="2800"/>
          </a:p>
          <a:p>
            <a:pPr algn="ctr"/>
            <a:r>
              <a:rPr lang="es-ES_tradnl" altLang="es-ES" sz="2800">
                <a:solidFill>
                  <a:srgbClr val="FF6600"/>
                </a:solidFill>
              </a:rPr>
              <a:t>¿Quién realiza esta representación?</a:t>
            </a:r>
            <a:endParaRPr lang="es-ES_tradnl" altLang="es-ES" sz="2800" b="1">
              <a:solidFill>
                <a:srgbClr val="FF6600"/>
              </a:solidFill>
            </a:endParaRPr>
          </a:p>
          <a:p>
            <a:endParaRPr lang="es-ES_tradnl" altLang="es-ES" sz="2800" b="1">
              <a:solidFill>
                <a:srgbClr val="FF6600"/>
              </a:solidFill>
            </a:endParaRPr>
          </a:p>
          <a:p>
            <a:pPr algn="ctr"/>
            <a:r>
              <a:rPr lang="es-ES_tradnl" altLang="es-ES" sz="2800">
                <a:solidFill>
                  <a:schemeClr val="tx2"/>
                </a:solidFill>
              </a:rPr>
              <a:t>El ingeniero del conocimiento</a:t>
            </a:r>
          </a:p>
          <a:p>
            <a:pPr algn="ctr"/>
            <a:r>
              <a:rPr lang="es-ES_tradnl" altLang="es-ES" sz="2800">
                <a:solidFill>
                  <a:srgbClr val="FF6600"/>
                </a:solidFill>
              </a:rPr>
              <a:t>¿De qué manera?</a:t>
            </a:r>
          </a:p>
          <a:p>
            <a:pPr algn="just"/>
            <a:r>
              <a:rPr lang="es-ES_tradnl" altLang="es-ES" sz="2800"/>
              <a:t>Creando una representación formal de los objetos y de las relaciones en el dominio bajo estudio</a:t>
            </a:r>
          </a:p>
        </p:txBody>
      </p:sp>
      <p:sp>
        <p:nvSpPr>
          <p:cNvPr id="189527" name="Line 87"/>
          <p:cNvSpPr>
            <a:spLocks noChangeShapeType="1"/>
          </p:cNvSpPr>
          <p:nvPr/>
        </p:nvSpPr>
        <p:spPr bwMode="auto">
          <a:xfrm>
            <a:off x="4038600" y="3581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C98D3BC2-F470-4866-89D2-C3D24522472C}" type="slidenum">
              <a:rPr lang="es-ES" altLang="es-ES"/>
              <a:pPr/>
              <a:t>10</a:t>
            </a:fld>
            <a:endParaRPr lang="es-ES" altLang="es-ES"/>
          </a:p>
        </p:txBody>
      </p:sp>
      <p:sp>
        <p:nvSpPr>
          <p:cNvPr id="226306" name="Text Box 2"/>
          <p:cNvSpPr txBox="1">
            <a:spLocks noChangeArrowheads="1"/>
          </p:cNvSpPr>
          <p:nvPr/>
        </p:nvSpPr>
        <p:spPr bwMode="auto">
          <a:xfrm>
            <a:off x="1066800" y="1363663"/>
            <a:ext cx="6553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6307" name="Text Box 3"/>
          <p:cNvSpPr txBox="1">
            <a:spLocks noChangeArrowheads="1"/>
          </p:cNvSpPr>
          <p:nvPr/>
        </p:nvSpPr>
        <p:spPr bwMode="auto">
          <a:xfrm>
            <a:off x="860425" y="6778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ES" sz="2400"/>
              <a:t> </a:t>
            </a:r>
          </a:p>
        </p:txBody>
      </p:sp>
      <p:sp>
        <p:nvSpPr>
          <p:cNvPr id="226308" name="Text Box 4"/>
          <p:cNvSpPr txBox="1">
            <a:spLocks noChangeArrowheads="1"/>
          </p:cNvSpPr>
          <p:nvPr/>
        </p:nvSpPr>
        <p:spPr bwMode="auto">
          <a:xfrm>
            <a:off x="685800" y="1295400"/>
            <a:ext cx="80010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Una fórmula ( o fórmula bien formada) (fbf) </a:t>
            </a:r>
            <a:r>
              <a:rPr lang="es-ES_tradnl" altLang="es-ES" sz="2400">
                <a:solidFill>
                  <a:srgbClr val="FF6600"/>
                </a:solidFill>
              </a:rPr>
              <a:t>A</a:t>
            </a:r>
            <a:r>
              <a:rPr lang="es-ES_tradnl" altLang="es-ES" sz="2400"/>
              <a:t> es un teorema si existe una sucesión finita de fbf</a:t>
            </a:r>
          </a:p>
          <a:p>
            <a:endParaRPr lang="es-ES_tradnl" altLang="es-ES" sz="2400"/>
          </a:p>
          <a:p>
            <a:pPr algn="ctr"/>
            <a:r>
              <a:rPr lang="es-ES_tradnl" altLang="es-ES" sz="2400" b="1">
                <a:solidFill>
                  <a:srgbClr val="FF6600"/>
                </a:solidFill>
              </a:rPr>
              <a:t>A</a:t>
            </a:r>
            <a:r>
              <a:rPr lang="es-ES_tradnl" altLang="es-ES" sz="2400" b="1" baseline="-25000">
                <a:solidFill>
                  <a:srgbClr val="FF6600"/>
                </a:solidFill>
              </a:rPr>
              <a:t>1</a:t>
            </a:r>
            <a:r>
              <a:rPr lang="es-ES_tradnl" altLang="es-ES" sz="2400" b="1">
                <a:solidFill>
                  <a:srgbClr val="FF6600"/>
                </a:solidFill>
              </a:rPr>
              <a:t>, A</a:t>
            </a:r>
            <a:r>
              <a:rPr lang="es-ES_tradnl" altLang="es-ES" sz="2400" b="1" baseline="-25000">
                <a:solidFill>
                  <a:srgbClr val="FF6600"/>
                </a:solidFill>
              </a:rPr>
              <a:t>2</a:t>
            </a:r>
            <a:r>
              <a:rPr lang="es-ES_tradnl" altLang="es-ES" sz="2400" b="1">
                <a:solidFill>
                  <a:srgbClr val="FF6600"/>
                </a:solidFill>
              </a:rPr>
              <a:t>, ......,A</a:t>
            </a:r>
            <a:r>
              <a:rPr lang="es-ES_tradnl" altLang="es-ES" sz="2400" b="1" baseline="-25000">
                <a:solidFill>
                  <a:srgbClr val="FF6600"/>
                </a:solidFill>
              </a:rPr>
              <a:t>n</a:t>
            </a:r>
          </a:p>
          <a:p>
            <a:pPr algn="ctr"/>
            <a:endParaRPr lang="es-ES_tradnl" altLang="es-ES" sz="2400" baseline="-25000"/>
          </a:p>
          <a:p>
            <a:pPr algn="just"/>
            <a:r>
              <a:rPr lang="es-ES_tradnl" altLang="es-ES" sz="2400"/>
              <a:t>tales que:</a:t>
            </a:r>
          </a:p>
          <a:p>
            <a:pPr algn="just"/>
            <a:endParaRPr lang="es-ES_tradnl" altLang="es-ES" sz="2400"/>
          </a:p>
          <a:p>
            <a:pPr algn="just"/>
            <a:r>
              <a:rPr lang="es-ES_tradnl" altLang="es-ES" sz="2400"/>
              <a:t>a) cada </a:t>
            </a:r>
            <a:r>
              <a:rPr lang="es-ES_tradnl" altLang="es-ES" sz="2400" b="1">
                <a:solidFill>
                  <a:srgbClr val="FF6600"/>
                </a:solidFill>
              </a:rPr>
              <a:t>A</a:t>
            </a:r>
            <a:r>
              <a:rPr lang="es-ES_tradnl" altLang="es-ES" sz="2400" b="1" baseline="-25000">
                <a:solidFill>
                  <a:srgbClr val="FF6600"/>
                </a:solidFill>
              </a:rPr>
              <a:t>i </a:t>
            </a:r>
            <a:r>
              <a:rPr lang="es-ES_tradnl" altLang="es-ES" sz="2400" b="1">
                <a:solidFill>
                  <a:srgbClr val="0000FF"/>
                </a:solidFill>
              </a:rPr>
              <a:t> </a:t>
            </a:r>
            <a:r>
              <a:rPr lang="es-ES_tradnl" altLang="es-ES" sz="2400"/>
              <a:t>es: o un axioma o se a derivado de fórmulas precedentes usando reglas de inferencia</a:t>
            </a:r>
          </a:p>
          <a:p>
            <a:pPr algn="just"/>
            <a:endParaRPr lang="es-ES_tradnl" altLang="es-ES" sz="2400"/>
          </a:p>
          <a:p>
            <a:pPr algn="just"/>
            <a:r>
              <a:rPr lang="es-ES_tradnl" altLang="es-ES" sz="2400"/>
              <a:t>b)</a:t>
            </a:r>
            <a:r>
              <a:rPr lang="es-ES_tradnl" altLang="es-ES" sz="2400" b="1"/>
              <a:t> </a:t>
            </a:r>
            <a:r>
              <a:rPr lang="es-ES_tradnl" altLang="es-ES" sz="2400" b="1">
                <a:solidFill>
                  <a:srgbClr val="FF6600"/>
                </a:solidFill>
              </a:rPr>
              <a:t>A</a:t>
            </a:r>
            <a:r>
              <a:rPr lang="es-ES_tradnl" altLang="es-ES" sz="2400" b="1" baseline="-25000">
                <a:solidFill>
                  <a:srgbClr val="FF6600"/>
                </a:solidFill>
              </a:rPr>
              <a:t>n</a:t>
            </a:r>
            <a:r>
              <a:rPr lang="es-ES_tradnl" altLang="es-ES" sz="2400" b="1">
                <a:solidFill>
                  <a:srgbClr val="FF6600"/>
                </a:solidFill>
              </a:rPr>
              <a:t> </a:t>
            </a:r>
            <a:r>
              <a:rPr lang="es-ES_tradnl" altLang="es-ES" sz="2400"/>
              <a:t>es la fórmula bien formada </a:t>
            </a:r>
            <a:r>
              <a:rPr lang="es-ES_tradnl" altLang="es-ES" sz="2400">
                <a:solidFill>
                  <a:srgbClr val="FF6600"/>
                </a:solidFill>
              </a:rPr>
              <a:t>A</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039F0307-DD47-47FA-B101-6B7F18168E29}" type="slidenum">
              <a:rPr lang="es-ES" altLang="es-ES"/>
              <a:pPr/>
              <a:t>100</a:t>
            </a:fld>
            <a:endParaRPr lang="es-ES" altLang="es-ES"/>
          </a:p>
        </p:txBody>
      </p:sp>
      <p:sp>
        <p:nvSpPr>
          <p:cNvPr id="318466" name="Text Box 2"/>
          <p:cNvSpPr txBox="1">
            <a:spLocks noChangeArrowheads="1"/>
          </p:cNvSpPr>
          <p:nvPr/>
        </p:nvSpPr>
        <p:spPr bwMode="auto">
          <a:xfrm>
            <a:off x="838200" y="1287463"/>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8467" name="Text Box 3"/>
          <p:cNvSpPr txBox="1">
            <a:spLocks noChangeArrowheads="1"/>
          </p:cNvSpPr>
          <p:nvPr/>
        </p:nvSpPr>
        <p:spPr bwMode="auto">
          <a:xfrm>
            <a:off x="822325" y="1295400"/>
            <a:ext cx="75596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Supongamos que nuestra base de conocimiento contiene las siguientes oraciones</a:t>
            </a:r>
          </a:p>
          <a:p>
            <a:pPr algn="just"/>
            <a:endParaRPr lang="es-ES_tradnl" altLang="es-ES" sz="2400">
              <a:solidFill>
                <a:schemeClr val="accent2"/>
              </a:solidFill>
            </a:endParaRPr>
          </a:p>
          <a:p>
            <a:pPr algn="just"/>
            <a:r>
              <a:rPr lang="es-ES_tradnl" altLang="es-ES" sz="2400">
                <a:solidFill>
                  <a:schemeClr val="accent2"/>
                </a:solidFill>
              </a:rPr>
              <a:t>		</a:t>
            </a:r>
            <a:r>
              <a:rPr lang="es-ES_tradnl" altLang="es-ES" sz="2400" b="1">
                <a:solidFill>
                  <a:schemeClr val="accent2"/>
                </a:solidFill>
              </a:rPr>
              <a:t>conoce(juan, jane)</a:t>
            </a:r>
          </a:p>
          <a:p>
            <a:pPr algn="just"/>
            <a:r>
              <a:rPr lang="es-ES_tradnl" altLang="es-ES" sz="2400" b="1">
                <a:solidFill>
                  <a:schemeClr val="accent2"/>
                </a:solidFill>
              </a:rPr>
              <a:t>		conoce(y, leónidas)</a:t>
            </a:r>
          </a:p>
          <a:p>
            <a:pPr algn="just"/>
            <a:r>
              <a:rPr lang="es-ES_tradnl" altLang="es-ES" sz="2400" b="1">
                <a:solidFill>
                  <a:schemeClr val="accent2"/>
                </a:solidFill>
              </a:rPr>
              <a:t>		conoce(y, madre(y))					conoce(x, isabel)</a:t>
            </a:r>
          </a:p>
          <a:p>
            <a:pPr algn="just"/>
            <a:endParaRPr lang="es-ES_tradnl" altLang="es-ES" sz="2400" b="1"/>
          </a:p>
          <a:p>
            <a:pPr algn="just"/>
            <a:r>
              <a:rPr lang="es-ES_tradnl" altLang="es-ES" sz="2400"/>
              <a:t>Al unificar el antecedente de la regla con cada una de las oraciones de la base de conocimiento, obtenemos: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10067FFE-C916-425B-AA66-F0675065AAB3}" type="slidenum">
              <a:rPr lang="es-ES" altLang="es-ES"/>
              <a:pPr/>
              <a:t>101</a:t>
            </a:fld>
            <a:endParaRPr lang="es-ES" altLang="es-ES"/>
          </a:p>
        </p:txBody>
      </p:sp>
      <p:sp>
        <p:nvSpPr>
          <p:cNvPr id="319490" name="Text Box 2"/>
          <p:cNvSpPr txBox="1">
            <a:spLocks noChangeArrowheads="1"/>
          </p:cNvSpPr>
          <p:nvPr/>
        </p:nvSpPr>
        <p:spPr bwMode="auto">
          <a:xfrm>
            <a:off x="762000" y="1295400"/>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9491" name="Text Box 3"/>
          <p:cNvSpPr txBox="1">
            <a:spLocks noChangeArrowheads="1"/>
          </p:cNvSpPr>
          <p:nvPr/>
        </p:nvSpPr>
        <p:spPr bwMode="auto">
          <a:xfrm>
            <a:off x="381000" y="1295400"/>
            <a:ext cx="8229600" cy="362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MX" altLang="es-ES" sz="2400"/>
              <a:t>Al unificar el antecedente de (*), con cada oración de la BC se tiene:</a:t>
            </a:r>
          </a:p>
          <a:p>
            <a:pPr algn="just"/>
            <a:endParaRPr lang="es-MX" altLang="es-ES" sz="2400"/>
          </a:p>
          <a:p>
            <a:pPr algn="just"/>
            <a:endParaRPr lang="es-MX" altLang="es-ES" sz="2000"/>
          </a:p>
          <a:p>
            <a:pPr algn="just"/>
            <a:r>
              <a:rPr lang="es-MX" altLang="es-ES" sz="2000">
                <a:solidFill>
                  <a:schemeClr val="accent2"/>
                </a:solidFill>
              </a:rPr>
              <a:t>U(Conoce(juan,x), Conoce(juan, jane)) = </a:t>
            </a:r>
            <a:r>
              <a:rPr lang="es-MX" altLang="es-ES" sz="2000">
                <a:solidFill>
                  <a:schemeClr val="accent2"/>
                </a:solidFill>
                <a:sym typeface="Symbol" pitchFamily="18" charset="2"/>
              </a:rPr>
              <a:t></a:t>
            </a:r>
            <a:r>
              <a:rPr lang="es-MX" altLang="es-ES" sz="2000">
                <a:solidFill>
                  <a:schemeClr val="accent2"/>
                </a:solidFill>
              </a:rPr>
              <a:t> x  / jane</a:t>
            </a:r>
            <a:r>
              <a:rPr lang="es-MX" altLang="es-ES" sz="2000">
                <a:solidFill>
                  <a:schemeClr val="accent2"/>
                </a:solidFill>
                <a:sym typeface="Symbol" pitchFamily="18" charset="2"/>
              </a:rPr>
              <a:t></a:t>
            </a:r>
            <a:endParaRPr lang="es-MX" altLang="es-ES" sz="2000">
              <a:solidFill>
                <a:schemeClr val="accent2"/>
              </a:solidFill>
            </a:endParaRPr>
          </a:p>
          <a:p>
            <a:pPr algn="just"/>
            <a:r>
              <a:rPr lang="es-MX" altLang="es-ES" sz="2000">
                <a:solidFill>
                  <a:schemeClr val="accent2"/>
                </a:solidFill>
              </a:rPr>
              <a:t>U(Conoce(juan,x), Conoce(y, leonidas))= </a:t>
            </a:r>
            <a:r>
              <a:rPr lang="es-MX" altLang="es-ES" sz="2000">
                <a:solidFill>
                  <a:schemeClr val="accent2"/>
                </a:solidFill>
                <a:sym typeface="Symbol" pitchFamily="18" charset="2"/>
              </a:rPr>
              <a:t></a:t>
            </a:r>
            <a:r>
              <a:rPr lang="es-MX" altLang="es-ES" sz="2000">
                <a:solidFill>
                  <a:schemeClr val="accent2"/>
                </a:solidFill>
              </a:rPr>
              <a:t> x/leonidas, y/juan</a:t>
            </a:r>
            <a:r>
              <a:rPr lang="es-MX" altLang="es-ES" sz="2000">
                <a:solidFill>
                  <a:schemeClr val="accent2"/>
                </a:solidFill>
                <a:sym typeface="Symbol" pitchFamily="18" charset="2"/>
              </a:rPr>
              <a:t></a:t>
            </a:r>
            <a:endParaRPr lang="es-MX" altLang="es-ES" sz="2000">
              <a:solidFill>
                <a:schemeClr val="accent2"/>
              </a:solidFill>
            </a:endParaRPr>
          </a:p>
          <a:p>
            <a:pPr algn="just"/>
            <a:r>
              <a:rPr lang="es-MX" altLang="es-ES" sz="2000">
                <a:solidFill>
                  <a:schemeClr val="accent2"/>
                </a:solidFill>
              </a:rPr>
              <a:t>U(Conoce(juan,x),Conoce(y,madre(y)))=</a:t>
            </a:r>
            <a:r>
              <a:rPr lang="es-MX" altLang="es-ES" sz="2000">
                <a:solidFill>
                  <a:schemeClr val="accent2"/>
                </a:solidFill>
                <a:sym typeface="Symbol" pitchFamily="18" charset="2"/>
              </a:rPr>
              <a:t></a:t>
            </a:r>
            <a:r>
              <a:rPr lang="es-MX" altLang="es-ES" sz="2000">
                <a:solidFill>
                  <a:schemeClr val="accent2"/>
                </a:solidFill>
              </a:rPr>
              <a:t>y/juan, x/madre(juan)</a:t>
            </a:r>
            <a:r>
              <a:rPr lang="es-MX" altLang="es-ES" sz="2000">
                <a:solidFill>
                  <a:schemeClr val="accent2"/>
                </a:solidFill>
                <a:sym typeface="Symbol" pitchFamily="18" charset="2"/>
              </a:rPr>
              <a:t></a:t>
            </a:r>
            <a:endParaRPr lang="es-MX" altLang="es-ES" sz="2000"/>
          </a:p>
          <a:p>
            <a:pPr algn="just"/>
            <a:endParaRPr lang="es-MX" altLang="es-ES" sz="2000"/>
          </a:p>
          <a:p>
            <a:pPr algn="just"/>
            <a:r>
              <a:rPr lang="es-MX" altLang="es-ES" sz="2400">
                <a:solidFill>
                  <a:srgbClr val="990000"/>
                </a:solidFill>
              </a:rPr>
              <a:t>U(Conoce(juan,x), Conoce(x, isabel)) = falla</a:t>
            </a:r>
          </a:p>
          <a:p>
            <a:pPr>
              <a:spcBef>
                <a:spcPct val="50000"/>
              </a:spcBef>
            </a:pPr>
            <a:endParaRPr lang="es-ES_tradnl" altLang="es-ES" sz="2400">
              <a:latin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A918BD5D-1C7A-4896-A56A-5D27603F3FBD}" type="slidenum">
              <a:rPr lang="es-ES" altLang="es-ES"/>
              <a:pPr/>
              <a:t>102</a:t>
            </a:fld>
            <a:endParaRPr lang="es-ES" altLang="es-ES"/>
          </a:p>
        </p:txBody>
      </p:sp>
      <p:sp>
        <p:nvSpPr>
          <p:cNvPr id="320514" name="Text Box 2"/>
          <p:cNvSpPr txBox="1">
            <a:spLocks noChangeArrowheads="1"/>
          </p:cNvSpPr>
          <p:nvPr/>
        </p:nvSpPr>
        <p:spPr bwMode="auto">
          <a:xfrm>
            <a:off x="914400" y="1295400"/>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20515" name="Text Box 3"/>
          <p:cNvSpPr txBox="1">
            <a:spLocks noChangeArrowheads="1"/>
          </p:cNvSpPr>
          <p:nvPr/>
        </p:nvSpPr>
        <p:spPr bwMode="auto">
          <a:xfrm>
            <a:off x="914400" y="1066800"/>
            <a:ext cx="7086600"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MX" altLang="es-ES" sz="2000"/>
              <a:t>La última unificación falla porque x no puede tomar a la vez dos valores diferentes al mismo tiempo. </a:t>
            </a:r>
          </a:p>
          <a:p>
            <a:pPr algn="just"/>
            <a:endParaRPr lang="es-MX" altLang="es-ES" sz="2000"/>
          </a:p>
          <a:p>
            <a:pPr algn="just"/>
            <a:r>
              <a:rPr lang="es-MX" altLang="es-ES" sz="2000"/>
              <a:t>	Una forma de resolver este problema es normalizar por separado las dos oraciones que se van unificar, lo que significa renombrar las variables de una de ellas o ambas.</a:t>
            </a:r>
          </a:p>
          <a:p>
            <a:pPr algn="just"/>
            <a:endParaRPr lang="es-MX" altLang="es-ES" sz="2000"/>
          </a:p>
          <a:p>
            <a:pPr algn="just"/>
            <a:r>
              <a:rPr lang="es-MX" altLang="es-ES" sz="2000">
                <a:solidFill>
                  <a:schemeClr val="accent2"/>
                </a:solidFill>
              </a:rPr>
              <a:t>U(conoce(juan,x), conoce(y,isabel))=</a:t>
            </a:r>
            <a:r>
              <a:rPr lang="es-MX" altLang="es-ES" sz="2000">
                <a:solidFill>
                  <a:schemeClr val="accent2"/>
                </a:solidFill>
                <a:sym typeface="Symbol" pitchFamily="18" charset="2"/>
              </a:rPr>
              <a:t></a:t>
            </a:r>
            <a:r>
              <a:rPr lang="es-MX" altLang="es-ES" sz="2000">
                <a:solidFill>
                  <a:schemeClr val="accent2"/>
                </a:solidFill>
              </a:rPr>
              <a:t>x/isabel, y/juan</a:t>
            </a:r>
            <a:r>
              <a:rPr lang="es-MX" altLang="es-ES" sz="2000">
                <a:solidFill>
                  <a:schemeClr val="accent2"/>
                </a:solidFill>
                <a:sym typeface="Symbol" pitchFamily="18" charset="2"/>
              </a:rPr>
              <a:t></a:t>
            </a:r>
            <a:endParaRPr lang="es-MX" altLang="es-ES" sz="2000">
              <a:solidFill>
                <a:schemeClr val="accent2"/>
              </a:solidFill>
            </a:endParaRPr>
          </a:p>
          <a:p>
            <a:pPr algn="just"/>
            <a:endParaRPr lang="es-MX" altLang="es-ES" sz="2000"/>
          </a:p>
          <a:p>
            <a:pPr algn="just"/>
            <a:r>
              <a:rPr lang="es-MX" altLang="es-ES" sz="2000"/>
              <a:t>El cambio de nombre es válido puesto que:</a:t>
            </a:r>
          </a:p>
          <a:p>
            <a:pPr algn="just"/>
            <a:endParaRPr lang="es-MX" altLang="es-ES" sz="2000"/>
          </a:p>
          <a:p>
            <a:pPr algn="just"/>
            <a:r>
              <a:rPr lang="es-MX" altLang="es-ES" sz="2000">
                <a:sym typeface="Symbol" pitchFamily="18" charset="2"/>
              </a:rPr>
              <a:t></a:t>
            </a:r>
            <a:r>
              <a:rPr lang="es-MX" altLang="es-ES" sz="2000"/>
              <a:t> y conoce(y, isabel)  y </a:t>
            </a:r>
            <a:r>
              <a:rPr lang="es-MX" altLang="es-ES" sz="2000">
                <a:sym typeface="Symbol" pitchFamily="18" charset="2"/>
              </a:rPr>
              <a:t> x</a:t>
            </a:r>
            <a:r>
              <a:rPr lang="es-MX" altLang="es-ES" sz="2000"/>
              <a:t> conoce(juan, x) significan lo mismo</a:t>
            </a:r>
          </a:p>
          <a:p>
            <a:pPr algn="just"/>
            <a:r>
              <a:rPr lang="es-MX" altLang="es-ES" sz="2400"/>
              <a:t>	</a:t>
            </a:r>
          </a:p>
          <a:p>
            <a:pPr>
              <a:spcBef>
                <a:spcPct val="50000"/>
              </a:spcBef>
            </a:pPr>
            <a:endParaRPr lang="es-ES_tradnl" altLang="es-ES" sz="2400">
              <a:latin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3219DF85-50A2-4C61-9CEE-0C2522A5E433}" type="slidenum">
              <a:rPr lang="es-ES" altLang="es-ES"/>
              <a:pPr/>
              <a:t>103</a:t>
            </a:fld>
            <a:endParaRPr lang="es-ES" altLang="es-ES"/>
          </a:p>
        </p:txBody>
      </p:sp>
      <p:sp>
        <p:nvSpPr>
          <p:cNvPr id="321538" name="Text Box 2"/>
          <p:cNvSpPr txBox="1">
            <a:spLocks noChangeArrowheads="1"/>
          </p:cNvSpPr>
          <p:nvPr/>
        </p:nvSpPr>
        <p:spPr bwMode="auto">
          <a:xfrm>
            <a:off x="838200" y="1143000"/>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21539" name="Text Box 3"/>
          <p:cNvSpPr txBox="1">
            <a:spLocks noChangeArrowheads="1"/>
          </p:cNvSpPr>
          <p:nvPr/>
        </p:nvSpPr>
        <p:spPr bwMode="auto">
          <a:xfrm>
            <a:off x="838200" y="762000"/>
            <a:ext cx="7712075"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Resolvamos, ahora, el problema anterior usando MPG.</a:t>
            </a:r>
          </a:p>
          <a:p>
            <a:pPr algn="just"/>
            <a:r>
              <a:rPr lang="es-ES_tradnl" altLang="es-ES" sz="2400"/>
              <a:t>Para ello primero debemos normalizar la base de conocimientos. Esto se hace eliminando en primer lugar los cuantificadores existenciales.</a:t>
            </a:r>
          </a:p>
          <a:p>
            <a:pPr algn="just"/>
            <a:endParaRPr lang="es-ES_tradnl" altLang="es-ES" sz="2400"/>
          </a:p>
          <a:p>
            <a:pPr algn="just"/>
            <a:r>
              <a:rPr lang="es-ES_tradnl" altLang="es-ES" sz="2400"/>
              <a:t>Aplicando eliminación existencial a (2) con la sustitución </a:t>
            </a:r>
            <a:r>
              <a:rPr lang="es-ES_tradnl" altLang="es-ES" sz="2400">
                <a:sym typeface="Symbol" pitchFamily="18" charset="2"/>
              </a:rPr>
              <a:t>x  M1, recordemos que en el caso de la eliminación existencial, el valor que se asigne a la variable que está cuantificada existencialmente, no debe estar en la base de conocimientos. </a:t>
            </a:r>
          </a:p>
          <a:p>
            <a:pPr algn="just"/>
            <a:endParaRPr lang="es-ES_tradnl" altLang="es-ES" sz="2400">
              <a:sym typeface="Symbol" pitchFamily="18" charset="2"/>
            </a:endParaRPr>
          </a:p>
          <a:p>
            <a:pPr algn="just"/>
            <a:r>
              <a:rPr lang="es-ES_tradnl" altLang="es-ES" sz="2400">
                <a:sym typeface="Symbol" pitchFamily="18" charset="2"/>
              </a:rPr>
              <a:t>	</a:t>
            </a:r>
            <a:r>
              <a:rPr lang="es-ES_tradnl" altLang="es-ES" sz="2400">
                <a:solidFill>
                  <a:srgbClr val="0000FF"/>
                </a:solidFill>
                <a:sym typeface="Symbol" pitchFamily="18" charset="2"/>
              </a:rPr>
              <a:t>Posee(Nono, M1)proyectil(M1)</a:t>
            </a:r>
            <a:endParaRPr lang="es-ES_tradnl" altLang="es-ES" sz="2400">
              <a:sym typeface="Symbol" pitchFamily="18" charset="2"/>
            </a:endParaRPr>
          </a:p>
          <a:p>
            <a:pPr algn="just"/>
            <a:r>
              <a:rPr lang="es-ES_tradnl" altLang="es-ES" sz="2400">
                <a:sym typeface="Symbol" pitchFamily="18" charset="2"/>
              </a:rPr>
              <a:t>Aplicado Y- eliminación</a:t>
            </a:r>
          </a:p>
          <a:p>
            <a:pPr algn="just"/>
            <a:r>
              <a:rPr lang="es-ES_tradnl" altLang="es-ES" sz="2400">
                <a:sym typeface="Symbol" pitchFamily="18" charset="2"/>
              </a:rPr>
              <a:t>		</a:t>
            </a:r>
            <a:r>
              <a:rPr lang="es-ES_tradnl" altLang="es-ES" sz="2000">
                <a:solidFill>
                  <a:srgbClr val="0000FF"/>
                </a:solidFill>
                <a:sym typeface="Symbol" pitchFamily="18" charset="2"/>
              </a:rPr>
              <a:t>Posee(Nono, M1)</a:t>
            </a:r>
          </a:p>
          <a:p>
            <a:pPr algn="just"/>
            <a:r>
              <a:rPr lang="es-ES_tradnl" altLang="es-ES" sz="2000">
                <a:solidFill>
                  <a:srgbClr val="0000FF"/>
                </a:solidFill>
                <a:sym typeface="Symbol" pitchFamily="18" charset="2"/>
              </a:rPr>
              <a:t>		Proyectil(M1)</a:t>
            </a:r>
            <a:endParaRPr lang="es-ES_tradnl" altLang="es-ES" sz="2000">
              <a:solidFill>
                <a:srgbClr val="0000FF"/>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226E89DC-5F40-4778-8769-9800EB21B178}" type="slidenum">
              <a:rPr lang="es-ES" altLang="es-ES"/>
              <a:pPr/>
              <a:t>104</a:t>
            </a:fld>
            <a:endParaRPr lang="es-ES" altLang="es-ES"/>
          </a:p>
        </p:txBody>
      </p:sp>
      <p:sp>
        <p:nvSpPr>
          <p:cNvPr id="322562" name="Text Box 2"/>
          <p:cNvSpPr txBox="1">
            <a:spLocks noChangeArrowheads="1"/>
          </p:cNvSpPr>
          <p:nvPr/>
        </p:nvSpPr>
        <p:spPr bwMode="auto">
          <a:xfrm>
            <a:off x="762000" y="1219200"/>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22563" name="Text Box 3"/>
          <p:cNvSpPr txBox="1">
            <a:spLocks noChangeArrowheads="1"/>
          </p:cNvSpPr>
          <p:nvPr/>
        </p:nvSpPr>
        <p:spPr bwMode="auto">
          <a:xfrm>
            <a:off x="746125" y="762000"/>
            <a:ext cx="8016875"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Una vez eliminados los cuantificadores existenciales, se eliminan los cuantificadores universales, lo cual no ofrece dificultad. De esta manera la base de conocimientos normalizada queda:</a:t>
            </a:r>
          </a:p>
          <a:p>
            <a:endParaRPr lang="es-ES_tradnl" altLang="es-ES" sz="1800" b="1">
              <a:sym typeface="Symbol" pitchFamily="18" charset="2"/>
            </a:endParaRPr>
          </a:p>
          <a:p>
            <a:r>
              <a:rPr lang="es-ES_tradnl" altLang="es-ES" sz="1800" b="1">
                <a:sym typeface="Symbol" pitchFamily="18" charset="2"/>
              </a:rPr>
              <a:t>(22) </a:t>
            </a:r>
            <a:r>
              <a:rPr lang="es-ES_tradnl" altLang="es-ES" sz="1800" b="1">
                <a:solidFill>
                  <a:srgbClr val="0000FF"/>
                </a:solidFill>
                <a:sym typeface="Symbol" pitchFamily="18" charset="2"/>
              </a:rPr>
              <a:t>Estadounidense(x)Arma(y)Nación(z)Hostil(z)Vende(x,z,y)     Delincuente(x)</a:t>
            </a:r>
          </a:p>
          <a:p>
            <a:r>
              <a:rPr lang="es-ES_tradnl" altLang="es-ES" sz="2000" b="1">
                <a:sym typeface="Symbol" pitchFamily="18" charset="2"/>
              </a:rPr>
              <a:t>(23)</a:t>
            </a:r>
            <a:r>
              <a:rPr lang="es-ES_tradnl" altLang="es-ES" sz="2000" b="1">
                <a:solidFill>
                  <a:srgbClr val="0000FF"/>
                </a:solidFill>
                <a:sym typeface="Symbol" pitchFamily="18" charset="2"/>
              </a:rPr>
              <a:t> Posee(Nono, M1)</a:t>
            </a:r>
          </a:p>
          <a:p>
            <a:r>
              <a:rPr lang="es-ES_tradnl" altLang="es-ES" sz="2000" b="1">
                <a:sym typeface="Symbol" pitchFamily="18" charset="2"/>
              </a:rPr>
              <a:t>(24)</a:t>
            </a:r>
            <a:r>
              <a:rPr lang="es-ES_tradnl" altLang="es-ES" sz="2000" b="1">
                <a:solidFill>
                  <a:srgbClr val="0000FF"/>
                </a:solidFill>
                <a:sym typeface="Symbol" pitchFamily="18" charset="2"/>
              </a:rPr>
              <a:t> Proyectil(M1)</a:t>
            </a:r>
          </a:p>
          <a:p>
            <a:r>
              <a:rPr lang="es-ES_tradnl" altLang="es-ES" sz="1800" b="1">
                <a:sym typeface="Symbol" pitchFamily="18" charset="2"/>
              </a:rPr>
              <a:t>(25)</a:t>
            </a:r>
            <a:r>
              <a:rPr lang="es-ES_tradnl" altLang="es-ES" sz="1800" b="1">
                <a:solidFill>
                  <a:srgbClr val="0000FF"/>
                </a:solidFill>
                <a:sym typeface="Symbol" pitchFamily="18" charset="2"/>
              </a:rPr>
              <a:t> Posee(Nono, x)  Proyectil(x)  Vende(West, Nono, x)</a:t>
            </a:r>
            <a:endParaRPr lang="es-ES_tradnl" altLang="es-ES" sz="1800">
              <a:solidFill>
                <a:srgbClr val="0000FF"/>
              </a:solidFill>
              <a:sym typeface="Symbol" pitchFamily="18" charset="2"/>
            </a:endParaRPr>
          </a:p>
          <a:p>
            <a:r>
              <a:rPr lang="es-ES_tradnl" altLang="es-ES" sz="1800" b="1">
                <a:sym typeface="Symbol" pitchFamily="18" charset="2"/>
              </a:rPr>
              <a:t>(26)</a:t>
            </a:r>
            <a:r>
              <a:rPr lang="es-ES_tradnl" altLang="es-ES" sz="1800" b="1">
                <a:solidFill>
                  <a:srgbClr val="0000FF"/>
                </a:solidFill>
                <a:sym typeface="Symbol" pitchFamily="18" charset="2"/>
              </a:rPr>
              <a:t> Proyectil(x)  Arma(x)</a:t>
            </a:r>
          </a:p>
          <a:p>
            <a:r>
              <a:rPr lang="es-ES_tradnl" altLang="es-ES" sz="1800" b="1">
                <a:sym typeface="Symbol" pitchFamily="18" charset="2"/>
              </a:rPr>
              <a:t>(27)</a:t>
            </a:r>
            <a:r>
              <a:rPr lang="es-ES_tradnl" altLang="es-ES" sz="1800" b="1">
                <a:solidFill>
                  <a:srgbClr val="0000FF"/>
                </a:solidFill>
                <a:sym typeface="Symbol" pitchFamily="18" charset="2"/>
              </a:rPr>
              <a:t> Enemigo(x, EEUU)  Hostil(x)</a:t>
            </a:r>
          </a:p>
          <a:p>
            <a:r>
              <a:rPr lang="es-ES_tradnl" altLang="es-ES" sz="1800" b="1"/>
              <a:t>(28)</a:t>
            </a:r>
            <a:r>
              <a:rPr lang="es-ES_tradnl" altLang="es-ES" sz="1800" b="1">
                <a:solidFill>
                  <a:srgbClr val="0000FF"/>
                </a:solidFill>
              </a:rPr>
              <a:t> Estadounidense(West)</a:t>
            </a:r>
          </a:p>
          <a:p>
            <a:r>
              <a:rPr lang="es-ES_tradnl" altLang="es-ES" sz="1800" b="1"/>
              <a:t>(29)</a:t>
            </a:r>
            <a:r>
              <a:rPr lang="es-ES_tradnl" altLang="es-ES" sz="1800" b="1">
                <a:solidFill>
                  <a:srgbClr val="0000FF"/>
                </a:solidFill>
              </a:rPr>
              <a:t> Nación(Nono)</a:t>
            </a:r>
          </a:p>
          <a:p>
            <a:r>
              <a:rPr lang="es-ES_tradnl" altLang="es-ES" sz="1800" b="1"/>
              <a:t>(30)</a:t>
            </a:r>
            <a:r>
              <a:rPr lang="es-ES_tradnl" altLang="es-ES" sz="1800" b="1">
                <a:solidFill>
                  <a:srgbClr val="0000FF"/>
                </a:solidFill>
              </a:rPr>
              <a:t> Enemigo(Nono, EEUU)        	 </a:t>
            </a:r>
          </a:p>
          <a:p>
            <a:r>
              <a:rPr lang="es-ES_tradnl" altLang="es-ES" sz="1800" b="1"/>
              <a:t>(31)</a:t>
            </a:r>
            <a:r>
              <a:rPr lang="es-ES_tradnl" altLang="es-ES" sz="1800" b="1">
                <a:solidFill>
                  <a:srgbClr val="0000FF"/>
                </a:solidFill>
              </a:rPr>
              <a:t> Nación(EEUU)		</a:t>
            </a:r>
            <a:endParaRPr lang="es-ES_tradnl" altLang="es-ES" sz="2400" b="1">
              <a:solidFill>
                <a:srgbClr val="0000F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F4D048F2-A231-450F-90AF-C6CF344C2E1E}" type="slidenum">
              <a:rPr lang="es-ES" altLang="es-ES"/>
              <a:pPr/>
              <a:t>105</a:t>
            </a:fld>
            <a:endParaRPr lang="es-ES" altLang="es-ES"/>
          </a:p>
        </p:txBody>
      </p:sp>
      <p:sp>
        <p:nvSpPr>
          <p:cNvPr id="323586" name="Text Box 2"/>
          <p:cNvSpPr txBox="1">
            <a:spLocks noChangeArrowheads="1"/>
          </p:cNvSpPr>
          <p:nvPr/>
        </p:nvSpPr>
        <p:spPr bwMode="auto">
          <a:xfrm>
            <a:off x="762000" y="1219200"/>
            <a:ext cx="7620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23587" name="Text Box 3"/>
          <p:cNvSpPr txBox="1">
            <a:spLocks noChangeArrowheads="1"/>
          </p:cNvSpPr>
          <p:nvPr/>
        </p:nvSpPr>
        <p:spPr bwMode="auto">
          <a:xfrm>
            <a:off x="822325" y="762000"/>
            <a:ext cx="8070850"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Ahora el procedimiento de inferencia procede como sigue:</a:t>
            </a:r>
          </a:p>
          <a:p>
            <a:endParaRPr lang="es-ES_tradnl" altLang="es-ES" sz="2400"/>
          </a:p>
          <a:p>
            <a:r>
              <a:rPr lang="es-ES_tradnl" altLang="es-ES" sz="2400"/>
              <a:t>U(proyectil(M1), proyectil(x)) ={ x/ M1} = </a:t>
            </a:r>
            <a:r>
              <a:rPr lang="es-ES_tradnl" altLang="es-ES" sz="2400">
                <a:sym typeface="Symbol" pitchFamily="18" charset="2"/>
              </a:rPr>
              <a:t></a:t>
            </a:r>
            <a:r>
              <a:rPr lang="es-ES_tradnl" altLang="es-ES" sz="2400" baseline="-25000">
                <a:sym typeface="Symbol" pitchFamily="18" charset="2"/>
              </a:rPr>
              <a:t>1</a:t>
            </a:r>
            <a:endParaRPr lang="es-ES_tradnl" altLang="es-ES" sz="2400">
              <a:sym typeface="Symbol" pitchFamily="18" charset="2"/>
            </a:endParaRPr>
          </a:p>
          <a:p>
            <a:endParaRPr lang="es-ES_tradnl" altLang="es-ES" sz="2400"/>
          </a:p>
          <a:p>
            <a:r>
              <a:rPr lang="es-ES_tradnl" altLang="es-ES" sz="2400"/>
              <a:t>De (26), </a:t>
            </a:r>
            <a:r>
              <a:rPr lang="es-ES_tradnl" altLang="es-ES" sz="2400">
                <a:sym typeface="Symbol" pitchFamily="18" charset="2"/>
              </a:rPr>
              <a:t></a:t>
            </a:r>
            <a:r>
              <a:rPr lang="es-ES_tradnl" altLang="es-ES" sz="2400" baseline="-25000">
                <a:sym typeface="Symbol" pitchFamily="18" charset="2"/>
              </a:rPr>
              <a:t>1 </a:t>
            </a:r>
            <a:r>
              <a:rPr lang="es-ES_tradnl" altLang="es-ES" sz="2400">
                <a:sym typeface="Symbol" pitchFamily="18" charset="2"/>
              </a:rPr>
              <a:t>y MPG</a:t>
            </a:r>
          </a:p>
          <a:p>
            <a:endParaRPr lang="es-ES_tradnl" altLang="es-ES" sz="2400"/>
          </a:p>
          <a:p>
            <a:r>
              <a:rPr lang="es-ES_tradnl" altLang="es-ES" sz="2400"/>
              <a:t>(32)		     Arma(M1) </a:t>
            </a:r>
          </a:p>
          <a:p>
            <a:endParaRPr lang="es-ES_tradnl" altLang="es-ES" sz="2400"/>
          </a:p>
          <a:p>
            <a:r>
              <a:rPr lang="es-ES_tradnl" altLang="es-ES" sz="1800"/>
              <a:t>U(Enemigo(x, EEUU), Enemigo(Nono, EEUU))={ x / Nono} = </a:t>
            </a:r>
            <a:r>
              <a:rPr lang="es-ES_tradnl" altLang="es-ES" sz="2400">
                <a:sym typeface="Symbol" pitchFamily="18" charset="2"/>
              </a:rPr>
              <a:t></a:t>
            </a:r>
            <a:r>
              <a:rPr lang="es-ES_tradnl" altLang="es-ES" sz="2400" baseline="-25000">
                <a:sym typeface="Symbol" pitchFamily="18" charset="2"/>
              </a:rPr>
              <a:t>2</a:t>
            </a:r>
          </a:p>
          <a:p>
            <a:endParaRPr lang="es-ES_tradnl" altLang="es-ES" sz="2400" baseline="-25000">
              <a:sym typeface="Symbol" pitchFamily="18" charset="2"/>
            </a:endParaRPr>
          </a:p>
          <a:p>
            <a:endParaRPr lang="es-ES_tradnl" altLang="es-ES" sz="2400">
              <a:sym typeface="Symbol" pitchFamily="18" charset="2"/>
            </a:endParaRPr>
          </a:p>
          <a:p>
            <a:r>
              <a:rPr lang="es-ES_tradnl" altLang="es-ES" sz="2400">
                <a:sym typeface="Symbol" pitchFamily="18" charset="2"/>
              </a:rPr>
              <a:t>De (27), </a:t>
            </a:r>
            <a:r>
              <a:rPr lang="es-ES_tradnl" altLang="es-ES" sz="2400" baseline="-25000">
                <a:sym typeface="Symbol" pitchFamily="18" charset="2"/>
              </a:rPr>
              <a:t>2</a:t>
            </a:r>
            <a:r>
              <a:rPr lang="es-ES_tradnl" altLang="es-ES" sz="2400">
                <a:sym typeface="Symbol" pitchFamily="18" charset="2"/>
              </a:rPr>
              <a:t> y MPG</a:t>
            </a:r>
          </a:p>
          <a:p>
            <a:endParaRPr lang="es-ES_tradnl" altLang="es-ES" sz="2400">
              <a:sym typeface="Symbol" pitchFamily="18" charset="2"/>
            </a:endParaRPr>
          </a:p>
          <a:p>
            <a:r>
              <a:rPr lang="es-ES_tradnl" altLang="es-ES" sz="2400">
                <a:sym typeface="Symbol" pitchFamily="18" charset="2"/>
              </a:rPr>
              <a:t>(33)	          	    Hostil(Nono)</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EEECD0F9-9978-4928-84AF-94919B91C2F4}" type="slidenum">
              <a:rPr lang="es-ES" altLang="es-ES"/>
              <a:pPr/>
              <a:t>106</a:t>
            </a:fld>
            <a:endParaRPr lang="es-ES" altLang="es-ES"/>
          </a:p>
        </p:txBody>
      </p:sp>
      <p:sp>
        <p:nvSpPr>
          <p:cNvPr id="324610" name="Text Box 2"/>
          <p:cNvSpPr txBox="1">
            <a:spLocks noChangeArrowheads="1"/>
          </p:cNvSpPr>
          <p:nvPr/>
        </p:nvSpPr>
        <p:spPr bwMode="auto">
          <a:xfrm>
            <a:off x="838200" y="1219200"/>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24611" name="Text Box 3"/>
          <p:cNvSpPr txBox="1">
            <a:spLocks noChangeArrowheads="1"/>
          </p:cNvSpPr>
          <p:nvPr/>
        </p:nvSpPr>
        <p:spPr bwMode="auto">
          <a:xfrm>
            <a:off x="914400" y="9191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ES_tradnl" altLang="es-ES" sz="2400"/>
          </a:p>
        </p:txBody>
      </p:sp>
      <p:sp>
        <p:nvSpPr>
          <p:cNvPr id="324612" name="Text Box 4"/>
          <p:cNvSpPr txBox="1">
            <a:spLocks noChangeArrowheads="1"/>
          </p:cNvSpPr>
          <p:nvPr/>
        </p:nvSpPr>
        <p:spPr bwMode="auto">
          <a:xfrm>
            <a:off x="990600" y="990600"/>
            <a:ext cx="753745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U(posee(Nono, x), Posee(Nono, M1))={ x/ M1} = </a:t>
            </a:r>
            <a:r>
              <a:rPr lang="es-ES_tradnl" altLang="es-ES" sz="2400">
                <a:sym typeface="Symbol" pitchFamily="18" charset="2"/>
              </a:rPr>
              <a:t></a:t>
            </a:r>
            <a:r>
              <a:rPr lang="es-ES_tradnl" altLang="es-ES" sz="2400" baseline="-25000">
                <a:sym typeface="Symbol" pitchFamily="18" charset="2"/>
              </a:rPr>
              <a:t>3</a:t>
            </a:r>
            <a:endParaRPr lang="es-ES_tradnl" altLang="es-ES" sz="2400">
              <a:sym typeface="Symbol" pitchFamily="18" charset="2"/>
            </a:endParaRPr>
          </a:p>
          <a:p>
            <a:endParaRPr lang="es-ES_tradnl" altLang="es-ES" sz="2400"/>
          </a:p>
          <a:p>
            <a:r>
              <a:rPr lang="es-ES_tradnl" altLang="es-ES" sz="2400"/>
              <a:t>Haciendo </a:t>
            </a:r>
            <a:r>
              <a:rPr lang="es-ES_tradnl" altLang="es-ES" sz="2400">
                <a:sym typeface="Symbol" pitchFamily="18" charset="2"/>
              </a:rPr>
              <a:t></a:t>
            </a:r>
            <a:r>
              <a:rPr lang="es-ES_tradnl" altLang="es-ES" sz="2400" baseline="-25000">
                <a:sym typeface="Symbol" pitchFamily="18" charset="2"/>
              </a:rPr>
              <a:t>4 </a:t>
            </a:r>
            <a:r>
              <a:rPr lang="es-ES_tradnl" altLang="es-ES" sz="2400">
                <a:sym typeface="Symbol" pitchFamily="18" charset="2"/>
              </a:rPr>
              <a:t>={</a:t>
            </a:r>
            <a:r>
              <a:rPr lang="es-ES_tradnl" altLang="es-ES" sz="2400" baseline="-25000">
                <a:sym typeface="Symbol" pitchFamily="18" charset="2"/>
              </a:rPr>
              <a:t>1 </a:t>
            </a:r>
            <a:r>
              <a:rPr lang="es-ES_tradnl" altLang="es-ES" sz="2400">
                <a:sym typeface="Symbol" pitchFamily="18" charset="2"/>
              </a:rPr>
              <a:t>,</a:t>
            </a:r>
            <a:r>
              <a:rPr lang="es-ES_tradnl" altLang="es-ES" sz="2400" baseline="-25000">
                <a:sym typeface="Symbol" pitchFamily="18" charset="2"/>
              </a:rPr>
              <a:t> </a:t>
            </a:r>
            <a:r>
              <a:rPr lang="es-ES_tradnl" altLang="es-ES" sz="2400">
                <a:sym typeface="Symbol" pitchFamily="18" charset="2"/>
              </a:rPr>
              <a:t></a:t>
            </a:r>
            <a:r>
              <a:rPr lang="es-ES_tradnl" altLang="es-ES" sz="2400" baseline="-25000">
                <a:sym typeface="Symbol" pitchFamily="18" charset="2"/>
              </a:rPr>
              <a:t>3</a:t>
            </a:r>
            <a:r>
              <a:rPr lang="es-ES_tradnl" altLang="es-ES" sz="2400">
                <a:sym typeface="Symbol" pitchFamily="18" charset="2"/>
              </a:rPr>
              <a:t> } y aplicando MPG a (25)</a:t>
            </a:r>
          </a:p>
          <a:p>
            <a:endParaRPr lang="es-ES_tradnl" altLang="es-ES" sz="2400">
              <a:sym typeface="Symbol" pitchFamily="18" charset="2"/>
            </a:endParaRPr>
          </a:p>
          <a:p>
            <a:r>
              <a:rPr lang="es-ES_tradnl" altLang="es-ES" sz="2400">
                <a:sym typeface="Symbol" pitchFamily="18" charset="2"/>
              </a:rPr>
              <a:t>(34)		Vende(West, Nono, M1)</a:t>
            </a:r>
          </a:p>
          <a:p>
            <a:endParaRPr lang="es-ES_tradnl" altLang="es-ES" sz="1800">
              <a:sym typeface="Symbol" pitchFamily="18" charset="2"/>
            </a:endParaRPr>
          </a:p>
          <a:p>
            <a:r>
              <a:rPr lang="es-ES_tradnl" altLang="es-ES" sz="1800">
                <a:sym typeface="Symbol" pitchFamily="18" charset="2"/>
              </a:rPr>
              <a:t>U(Estadounidense(x), Estadounidense(West) = {x / West} = </a:t>
            </a:r>
            <a:r>
              <a:rPr lang="es-ES_tradnl" altLang="es-ES" sz="1800" baseline="-25000">
                <a:sym typeface="Symbol" pitchFamily="18" charset="2"/>
              </a:rPr>
              <a:t>5 </a:t>
            </a:r>
          </a:p>
          <a:p>
            <a:r>
              <a:rPr lang="es-ES_tradnl" altLang="es-ES" sz="1800">
                <a:sym typeface="Symbol" pitchFamily="18" charset="2"/>
              </a:rPr>
              <a:t>U(Arma(y), Arma(M1)) = { y/ M1} = </a:t>
            </a:r>
            <a:r>
              <a:rPr lang="es-ES_tradnl" altLang="es-ES" sz="1800" baseline="-25000">
                <a:sym typeface="Symbol" pitchFamily="18" charset="2"/>
              </a:rPr>
              <a:t>6</a:t>
            </a:r>
          </a:p>
          <a:p>
            <a:r>
              <a:rPr lang="es-ES_tradnl" altLang="es-ES" sz="1800">
                <a:sym typeface="Symbol" pitchFamily="18" charset="2"/>
              </a:rPr>
              <a:t>U(Nación(z), Nación(Nono)) = {z / Nono} = </a:t>
            </a:r>
            <a:r>
              <a:rPr lang="es-ES_tradnl" altLang="es-ES" sz="1800" baseline="-25000">
                <a:sym typeface="Symbol" pitchFamily="18" charset="2"/>
              </a:rPr>
              <a:t>7</a:t>
            </a:r>
          </a:p>
          <a:p>
            <a:r>
              <a:rPr lang="es-ES_tradnl" altLang="es-ES" sz="1800">
                <a:sym typeface="Symbol" pitchFamily="18" charset="2"/>
              </a:rPr>
              <a:t>U(Hostil(z), Hostil(Nono)) = { z / Nono} = </a:t>
            </a:r>
            <a:r>
              <a:rPr lang="es-ES_tradnl" altLang="es-ES" sz="1800" baseline="-25000">
                <a:sym typeface="Symbol" pitchFamily="18" charset="2"/>
              </a:rPr>
              <a:t>7</a:t>
            </a:r>
          </a:p>
          <a:p>
            <a:r>
              <a:rPr lang="es-ES_tradnl" altLang="es-ES" sz="1800">
                <a:sym typeface="Symbol" pitchFamily="18" charset="2"/>
              </a:rPr>
              <a:t>U(Vende(West, Nono, M1), Vende(x, z,y))={x/ West, z/ Nono, y/ M1) = </a:t>
            </a:r>
            <a:r>
              <a:rPr lang="es-ES_tradnl" altLang="es-ES" sz="1800" baseline="-25000">
                <a:sym typeface="Symbol" pitchFamily="18" charset="2"/>
              </a:rPr>
              <a:t>8</a:t>
            </a:r>
            <a:endParaRPr lang="es-ES_tradnl" altLang="es-ES" sz="2400">
              <a:sym typeface="Symbol" pitchFamily="18" charset="2"/>
            </a:endParaRPr>
          </a:p>
          <a:p>
            <a:endParaRPr lang="es-ES_tradnl" altLang="es-ES" sz="2400">
              <a:sym typeface="Symbol" pitchFamily="18" charset="2"/>
            </a:endParaRPr>
          </a:p>
          <a:p>
            <a:r>
              <a:rPr lang="es-ES_tradnl" altLang="es-ES" sz="1800">
                <a:sym typeface="Symbol" pitchFamily="18" charset="2"/>
              </a:rPr>
              <a:t>De (22), la sustitución  </a:t>
            </a:r>
            <a:r>
              <a:rPr lang="es-ES_tradnl" altLang="es-ES" sz="1800" baseline="-25000">
                <a:sym typeface="Symbol" pitchFamily="18" charset="2"/>
              </a:rPr>
              <a:t>9</a:t>
            </a:r>
            <a:r>
              <a:rPr lang="es-ES_tradnl" altLang="es-ES" sz="1800">
                <a:sym typeface="Symbol" pitchFamily="18" charset="2"/>
              </a:rPr>
              <a:t> = {</a:t>
            </a:r>
            <a:r>
              <a:rPr lang="es-ES_tradnl" altLang="es-ES" sz="1800" baseline="-25000">
                <a:sym typeface="Symbol" pitchFamily="18" charset="2"/>
              </a:rPr>
              <a:t>5 </a:t>
            </a:r>
            <a:r>
              <a:rPr lang="es-ES_tradnl" altLang="es-ES" sz="1800">
                <a:sym typeface="Symbol" pitchFamily="18" charset="2"/>
              </a:rPr>
              <a:t>, </a:t>
            </a:r>
            <a:r>
              <a:rPr lang="es-ES_tradnl" altLang="es-ES" sz="1800" baseline="-25000">
                <a:sym typeface="Symbol" pitchFamily="18" charset="2"/>
              </a:rPr>
              <a:t>6 </a:t>
            </a:r>
            <a:r>
              <a:rPr lang="es-ES_tradnl" altLang="es-ES" sz="1800">
                <a:sym typeface="Symbol" pitchFamily="18" charset="2"/>
              </a:rPr>
              <a:t>, </a:t>
            </a:r>
            <a:r>
              <a:rPr lang="es-ES_tradnl" altLang="es-ES" sz="1800" baseline="-25000">
                <a:sym typeface="Symbol" pitchFamily="18" charset="2"/>
              </a:rPr>
              <a:t>7</a:t>
            </a:r>
            <a:r>
              <a:rPr lang="es-ES_tradnl" altLang="es-ES" sz="1800">
                <a:sym typeface="Symbol" pitchFamily="18" charset="2"/>
              </a:rPr>
              <a:t>, </a:t>
            </a:r>
            <a:r>
              <a:rPr lang="es-ES_tradnl" altLang="es-ES" sz="1800" baseline="-25000">
                <a:sym typeface="Symbol" pitchFamily="18" charset="2"/>
              </a:rPr>
              <a:t>8 </a:t>
            </a:r>
            <a:r>
              <a:rPr lang="es-ES_tradnl" altLang="es-ES" sz="1800">
                <a:sym typeface="Symbol" pitchFamily="18" charset="2"/>
              </a:rPr>
              <a:t>} y MPG, podemos inferir</a:t>
            </a:r>
          </a:p>
          <a:p>
            <a:endParaRPr lang="es-ES_tradnl" altLang="es-ES" sz="1800">
              <a:sym typeface="Symbol" pitchFamily="18" charset="2"/>
            </a:endParaRPr>
          </a:p>
          <a:p>
            <a:r>
              <a:rPr lang="es-ES_tradnl" altLang="es-ES" sz="1800">
                <a:sym typeface="Symbol" pitchFamily="18" charset="2"/>
              </a:rPr>
              <a:t>(35)		</a:t>
            </a:r>
            <a:r>
              <a:rPr lang="es-ES_tradnl" altLang="es-ES" sz="1800" b="1">
                <a:solidFill>
                  <a:srgbClr val="FF6600"/>
                </a:solidFill>
                <a:sym typeface="Symbol" pitchFamily="18" charset="2"/>
              </a:rPr>
              <a:t>Delincuente(West)</a:t>
            </a:r>
            <a:endParaRPr lang="es-ES_tradnl" altLang="es-ES" sz="1800" b="1" baseline="-25000">
              <a:solidFill>
                <a:srgbClr val="FF6600"/>
              </a:solidFill>
              <a:sym typeface="Symbol"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852B4553-B60B-4BD9-8DFB-08119F38C7EF}" type="slidenum">
              <a:rPr lang="es-ES" altLang="es-ES"/>
              <a:pPr/>
              <a:t>11</a:t>
            </a:fld>
            <a:endParaRPr lang="es-ES" altLang="es-ES"/>
          </a:p>
        </p:txBody>
      </p:sp>
      <p:sp>
        <p:nvSpPr>
          <p:cNvPr id="227330" name="Text Box 2"/>
          <p:cNvSpPr txBox="1">
            <a:spLocks noChangeArrowheads="1"/>
          </p:cNvSpPr>
          <p:nvPr/>
        </p:nvSpPr>
        <p:spPr bwMode="auto">
          <a:xfrm>
            <a:off x="990600" y="1219200"/>
            <a:ext cx="7620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7331" name="Text Box 3"/>
          <p:cNvSpPr txBox="1">
            <a:spLocks noChangeArrowheads="1"/>
          </p:cNvSpPr>
          <p:nvPr/>
        </p:nvSpPr>
        <p:spPr bwMode="auto">
          <a:xfrm>
            <a:off x="746125" y="268288"/>
            <a:ext cx="763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400" b="1">
                <a:solidFill>
                  <a:srgbClr val="FF6600"/>
                </a:solidFill>
              </a:rPr>
              <a:t>Reglas Axiomáticas</a:t>
            </a:r>
            <a:endParaRPr lang="es-ES_tradnl" altLang="es-ES" sz="2400">
              <a:solidFill>
                <a:srgbClr val="FF6600"/>
              </a:solidFill>
            </a:endParaRPr>
          </a:p>
        </p:txBody>
      </p:sp>
      <p:sp>
        <p:nvSpPr>
          <p:cNvPr id="227332" name="Text Box 4"/>
          <p:cNvSpPr txBox="1">
            <a:spLocks noChangeArrowheads="1"/>
          </p:cNvSpPr>
          <p:nvPr/>
        </p:nvSpPr>
        <p:spPr bwMode="auto">
          <a:xfrm>
            <a:off x="822325" y="990600"/>
            <a:ext cx="794067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000"/>
              <a:t>En este sistema dispondremos de dos reglas axiomáticas</a:t>
            </a:r>
          </a:p>
          <a:p>
            <a:endParaRPr lang="es-ES_tradnl" altLang="es-ES" sz="2400" b="1"/>
          </a:p>
          <a:p>
            <a:r>
              <a:rPr lang="es-ES_tradnl" altLang="es-ES" sz="2400" b="1">
                <a:solidFill>
                  <a:srgbClr val="FF6600"/>
                </a:solidFill>
              </a:rPr>
              <a:t>RI: Regla de Inferencia:</a:t>
            </a:r>
            <a:endParaRPr lang="es-ES_tradnl" altLang="es-ES" sz="2400" b="1"/>
          </a:p>
          <a:p>
            <a:r>
              <a:rPr lang="es-ES_tradnl" altLang="es-ES" sz="2400" b="1"/>
              <a:t>	</a:t>
            </a:r>
          </a:p>
          <a:p>
            <a:r>
              <a:rPr lang="es-ES_tradnl" altLang="es-ES" sz="2400" b="1"/>
              <a:t>	Si </a:t>
            </a:r>
            <a:r>
              <a:rPr lang="es-ES_tradnl" altLang="es-ES" sz="2400" b="1">
                <a:sym typeface="Symbol" pitchFamily="18" charset="2"/>
              </a:rPr>
              <a:t> (A  B) y  A se obtiene  B</a:t>
            </a:r>
          </a:p>
          <a:p>
            <a:pPr algn="just"/>
            <a:r>
              <a:rPr lang="es-ES_tradnl" altLang="es-ES" sz="1800" b="1">
                <a:solidFill>
                  <a:srgbClr val="0000FF"/>
                </a:solidFill>
                <a:sym typeface="Symbol" pitchFamily="18" charset="2"/>
              </a:rPr>
              <a:t>(si una implicación es un teorema y si además el antecedente es teorema, entonces el consecuente es teorema)</a:t>
            </a:r>
            <a:endParaRPr lang="es-ES_tradnl" altLang="es-ES" sz="2400" b="1">
              <a:solidFill>
                <a:srgbClr val="0000FF"/>
              </a:solidFill>
              <a:sym typeface="Symbol" pitchFamily="18" charset="2"/>
            </a:endParaRPr>
          </a:p>
          <a:p>
            <a:endParaRPr lang="es-ES_tradnl" altLang="es-ES" sz="2400"/>
          </a:p>
          <a:p>
            <a:r>
              <a:rPr lang="es-ES_tradnl" altLang="es-ES" sz="2400" b="1">
                <a:solidFill>
                  <a:srgbClr val="FF6600"/>
                </a:solidFill>
              </a:rPr>
              <a:t>RII: Regla de Substitución:</a:t>
            </a:r>
          </a:p>
          <a:p>
            <a:endParaRPr lang="es-ES_tradnl" altLang="es-ES" sz="2400" b="1"/>
          </a:p>
          <a:p>
            <a:pPr algn="just"/>
            <a:r>
              <a:rPr lang="es-ES_tradnl" altLang="es-ES" sz="2400" b="1"/>
              <a:t>	</a:t>
            </a:r>
            <a:r>
              <a:rPr lang="es-ES_tradnl" altLang="es-ES" sz="2000" b="1"/>
              <a:t>Si en un teorema un símbolo proposicional es substituido por una fórmula bien formada, se obtiene un nuevo teorema, siempre que esta substitución se efectúe en todas las partes del teorema original donde aparece el símbolo a substituir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4DE8BAE2-1DFF-4D67-B9A2-04E1B2EA3EFF}" type="slidenum">
              <a:rPr lang="es-ES" altLang="es-ES"/>
              <a:pPr/>
              <a:t>12</a:t>
            </a:fld>
            <a:endParaRPr lang="es-ES" altLang="es-ES"/>
          </a:p>
        </p:txBody>
      </p:sp>
      <p:sp>
        <p:nvSpPr>
          <p:cNvPr id="228354" name="Text Box 2"/>
          <p:cNvSpPr txBox="1">
            <a:spLocks noChangeArrowheads="1"/>
          </p:cNvSpPr>
          <p:nvPr/>
        </p:nvSpPr>
        <p:spPr bwMode="auto">
          <a:xfrm>
            <a:off x="914400" y="1135063"/>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8355" name="Text Box 3"/>
          <p:cNvSpPr txBox="1">
            <a:spLocks noChangeArrowheads="1"/>
          </p:cNvSpPr>
          <p:nvPr/>
        </p:nvSpPr>
        <p:spPr bwMode="auto">
          <a:xfrm>
            <a:off x="822325" y="1371600"/>
            <a:ext cx="405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solidFill>
                  <a:srgbClr val="FF6600"/>
                </a:solidFill>
              </a:rPr>
              <a:t>Ejemplo de aplicación de RII</a:t>
            </a:r>
          </a:p>
        </p:txBody>
      </p:sp>
      <p:sp>
        <p:nvSpPr>
          <p:cNvPr id="228356" name="Text Box 4"/>
          <p:cNvSpPr txBox="1">
            <a:spLocks noChangeArrowheads="1"/>
          </p:cNvSpPr>
          <p:nvPr/>
        </p:nvSpPr>
        <p:spPr bwMode="auto">
          <a:xfrm>
            <a:off x="593725" y="2514600"/>
            <a:ext cx="82962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	Consideremos el teorema </a:t>
            </a:r>
            <a:r>
              <a:rPr lang="es-ES_tradnl" altLang="es-ES" sz="2400" b="1">
                <a:sym typeface="Symbol" pitchFamily="18" charset="2"/>
              </a:rPr>
              <a:t> (q  (p  q))</a:t>
            </a:r>
          </a:p>
          <a:p>
            <a:endParaRPr lang="es-ES_tradnl" altLang="es-ES" sz="2400">
              <a:sym typeface="Symbol" pitchFamily="18" charset="2"/>
            </a:endParaRPr>
          </a:p>
          <a:p>
            <a:r>
              <a:rPr lang="es-ES_tradnl" altLang="es-ES" sz="2400">
                <a:sym typeface="Symbol" pitchFamily="18" charset="2"/>
              </a:rPr>
              <a:t>A partir de este teorema, sustituyendo </a:t>
            </a:r>
            <a:r>
              <a:rPr lang="es-ES_tradnl" altLang="es-ES" sz="2400" b="1">
                <a:sym typeface="Symbol" pitchFamily="18" charset="2"/>
              </a:rPr>
              <a:t>q</a:t>
            </a:r>
            <a:r>
              <a:rPr lang="es-ES_tradnl" altLang="es-ES" sz="2400">
                <a:sym typeface="Symbol" pitchFamily="18" charset="2"/>
              </a:rPr>
              <a:t> por </a:t>
            </a:r>
            <a:r>
              <a:rPr lang="es-ES_tradnl" altLang="es-ES" sz="2400" b="1">
                <a:sym typeface="Symbol" pitchFamily="18" charset="2"/>
              </a:rPr>
              <a:t>r</a:t>
            </a:r>
            <a:r>
              <a:rPr lang="es-ES_tradnl" altLang="es-ES" sz="2400">
                <a:sym typeface="Symbol" pitchFamily="18" charset="2"/>
              </a:rPr>
              <a:t> , se obtiene </a:t>
            </a:r>
          </a:p>
          <a:p>
            <a:endParaRPr lang="es-ES_tradnl" altLang="es-ES" sz="2400">
              <a:sym typeface="Symbol" pitchFamily="18" charset="2"/>
            </a:endParaRPr>
          </a:p>
          <a:p>
            <a:r>
              <a:rPr lang="es-ES_tradnl" altLang="es-ES" sz="2400">
                <a:sym typeface="Symbol" pitchFamily="18" charset="2"/>
              </a:rPr>
              <a:t>otro teorema, en virtud de la regla de inferencia RII, a saber</a:t>
            </a:r>
          </a:p>
          <a:p>
            <a:endParaRPr lang="es-ES_tradnl" altLang="es-ES" sz="2400">
              <a:sym typeface="Symbol" pitchFamily="18" charset="2"/>
            </a:endParaRPr>
          </a:p>
          <a:p>
            <a:r>
              <a:rPr lang="es-ES_tradnl" altLang="es-ES" sz="2400">
                <a:sym typeface="Symbol" pitchFamily="18" charset="2"/>
              </a:rPr>
              <a:t>	</a:t>
            </a:r>
            <a:r>
              <a:rPr lang="es-ES_tradnl" altLang="es-ES" sz="2400" b="1">
                <a:sym typeface="Symbol" pitchFamily="18" charset="2"/>
              </a:rPr>
              <a:t> ((r)  (p  (r)))</a:t>
            </a:r>
            <a:endParaRPr lang="es-ES_tradnl" altLang="es-ES"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0DE294A6-2C47-451F-8EAA-B8AA3BB7999D}" type="slidenum">
              <a:rPr lang="es-ES" altLang="es-ES"/>
              <a:pPr/>
              <a:t>13</a:t>
            </a:fld>
            <a:endParaRPr lang="es-ES" altLang="es-ES"/>
          </a:p>
        </p:txBody>
      </p:sp>
      <p:sp>
        <p:nvSpPr>
          <p:cNvPr id="229378" name="Text Box 2"/>
          <p:cNvSpPr txBox="1">
            <a:spLocks noChangeArrowheads="1"/>
          </p:cNvSpPr>
          <p:nvPr/>
        </p:nvSpPr>
        <p:spPr bwMode="auto">
          <a:xfrm>
            <a:off x="990600" y="1219200"/>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9379" name="Text Box 3"/>
          <p:cNvSpPr txBox="1">
            <a:spLocks noChangeArrowheads="1"/>
          </p:cNvSpPr>
          <p:nvPr/>
        </p:nvSpPr>
        <p:spPr bwMode="auto">
          <a:xfrm>
            <a:off x="746125" y="420688"/>
            <a:ext cx="733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400" b="1">
                <a:solidFill>
                  <a:srgbClr val="FF6600"/>
                </a:solidFill>
              </a:rPr>
              <a:t>Ejemplos</a:t>
            </a:r>
          </a:p>
        </p:txBody>
      </p:sp>
      <p:sp>
        <p:nvSpPr>
          <p:cNvPr id="229380" name="Text Box 4"/>
          <p:cNvSpPr txBox="1">
            <a:spLocks noChangeArrowheads="1"/>
          </p:cNvSpPr>
          <p:nvPr/>
        </p:nvSpPr>
        <p:spPr bwMode="auto">
          <a:xfrm>
            <a:off x="381000" y="1177925"/>
            <a:ext cx="8458200"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1.- Probar que </a:t>
            </a:r>
            <a:r>
              <a:rPr lang="es-ES_tradnl" altLang="es-ES" sz="2400">
                <a:sym typeface="Symbol" pitchFamily="18" charset="2"/>
              </a:rPr>
              <a:t> (q  (p  q)) </a:t>
            </a:r>
            <a:r>
              <a:rPr lang="es-ES_tradnl" altLang="es-ES" sz="1800">
                <a:sym typeface="Symbol" pitchFamily="18" charset="2"/>
              </a:rPr>
              <a:t>llamado principio de la simplificación</a:t>
            </a:r>
          </a:p>
          <a:p>
            <a:endParaRPr lang="es-ES_tradnl" altLang="es-ES" sz="2000">
              <a:sym typeface="Symbol" pitchFamily="18" charset="2"/>
            </a:endParaRPr>
          </a:p>
          <a:p>
            <a:r>
              <a:rPr lang="es-ES_tradnl" altLang="es-ES" sz="2000">
                <a:sym typeface="Symbol" pitchFamily="18" charset="2"/>
              </a:rPr>
              <a:t>	</a:t>
            </a:r>
            <a:r>
              <a:rPr lang="es-ES_tradnl" altLang="es-ES" sz="2400">
                <a:sym typeface="Symbol" pitchFamily="18" charset="2"/>
              </a:rPr>
              <a:t>Del axioma A2 se tiene  (q (p  q)) ......... (1)</a:t>
            </a:r>
          </a:p>
          <a:p>
            <a:endParaRPr lang="es-ES_tradnl" altLang="es-ES" sz="2000">
              <a:sym typeface="Symbol" pitchFamily="18" charset="2"/>
            </a:endParaRPr>
          </a:p>
          <a:p>
            <a:r>
              <a:rPr lang="es-ES_tradnl" altLang="es-ES" sz="2400">
                <a:sym typeface="Symbol" pitchFamily="18" charset="2"/>
              </a:rPr>
              <a:t>Aplicando a (1) la regla RII, con la substitución de p por p, se tiene</a:t>
            </a:r>
          </a:p>
          <a:p>
            <a:endParaRPr lang="es-ES_tradnl" altLang="es-ES" sz="2400">
              <a:sym typeface="Symbol" pitchFamily="18" charset="2"/>
            </a:endParaRPr>
          </a:p>
          <a:p>
            <a:r>
              <a:rPr lang="es-ES_tradnl" altLang="es-ES" sz="2400">
                <a:sym typeface="Symbol" pitchFamily="18" charset="2"/>
              </a:rPr>
              <a:t>		 ( q  ((p)  q) ) .............(2)</a:t>
            </a:r>
          </a:p>
          <a:p>
            <a:endParaRPr lang="es-ES_tradnl" altLang="es-ES" sz="2400">
              <a:sym typeface="Symbol" pitchFamily="18" charset="2"/>
            </a:endParaRPr>
          </a:p>
          <a:p>
            <a:r>
              <a:rPr lang="es-ES_tradnl" altLang="es-ES" sz="2400">
                <a:sym typeface="Symbol" pitchFamily="18" charset="2"/>
              </a:rPr>
              <a:t>Ahora, aplicando a (2) la definición de </a:t>
            </a:r>
          </a:p>
          <a:p>
            <a:r>
              <a:rPr lang="es-ES_tradnl" altLang="es-ES" sz="2400">
                <a:sym typeface="Symbol" pitchFamily="18" charset="2"/>
              </a:rPr>
              <a:t>		 p  q  (p)  q </a:t>
            </a:r>
          </a:p>
          <a:p>
            <a:endParaRPr lang="es-ES_tradnl" altLang="es-ES" sz="2400">
              <a:sym typeface="Symbol" pitchFamily="18" charset="2"/>
            </a:endParaRPr>
          </a:p>
          <a:p>
            <a:r>
              <a:rPr lang="es-ES_tradnl" altLang="es-ES" sz="2400">
                <a:sym typeface="Symbol" pitchFamily="18" charset="2"/>
              </a:rPr>
              <a:t>		 ( q  (p  q ))..................(3)</a:t>
            </a:r>
            <a:endParaRPr lang="es-ES_tradnl" altLang="es-E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63DF445D-E6FB-49BD-A85D-89DF1797BCB5}" type="slidenum">
              <a:rPr lang="es-ES" altLang="es-ES"/>
              <a:pPr/>
              <a:t>14</a:t>
            </a:fld>
            <a:endParaRPr lang="es-ES" altLang="es-ES"/>
          </a:p>
        </p:txBody>
      </p:sp>
      <p:sp>
        <p:nvSpPr>
          <p:cNvPr id="230402" name="Text Box 2"/>
          <p:cNvSpPr txBox="1">
            <a:spLocks noChangeArrowheads="1"/>
          </p:cNvSpPr>
          <p:nvPr/>
        </p:nvSpPr>
        <p:spPr bwMode="auto">
          <a:xfrm>
            <a:off x="1066800" y="1219200"/>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0403" name="Text Box 3"/>
          <p:cNvSpPr txBox="1">
            <a:spLocks noChangeArrowheads="1"/>
          </p:cNvSpPr>
          <p:nvPr/>
        </p:nvSpPr>
        <p:spPr bwMode="auto">
          <a:xfrm>
            <a:off x="1050925" y="725488"/>
            <a:ext cx="7707313"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2.- Probar que:</a:t>
            </a:r>
          </a:p>
          <a:p>
            <a:r>
              <a:rPr lang="es-ES_tradnl" altLang="es-ES" sz="2400"/>
              <a:t>	</a:t>
            </a:r>
            <a:r>
              <a:rPr lang="es-ES_tradnl" altLang="es-ES" sz="2400">
                <a:sym typeface="Symbol" pitchFamily="18" charset="2"/>
              </a:rPr>
              <a:t> (( p  (q))  ( q  (p)))</a:t>
            </a:r>
          </a:p>
          <a:p>
            <a:endParaRPr lang="es-ES_tradnl" altLang="es-ES" sz="2400">
              <a:sym typeface="Symbol" pitchFamily="18" charset="2"/>
            </a:endParaRPr>
          </a:p>
          <a:p>
            <a:r>
              <a:rPr lang="es-ES_tradnl" altLang="es-ES" sz="2400">
                <a:sym typeface="Symbol" pitchFamily="18" charset="2"/>
              </a:rPr>
              <a:t>Del A3:  (( p  q)  ( q  p)) ..............(4)</a:t>
            </a:r>
          </a:p>
          <a:p>
            <a:endParaRPr lang="es-ES_tradnl" altLang="es-ES" sz="2400">
              <a:sym typeface="Symbol" pitchFamily="18" charset="2"/>
            </a:endParaRPr>
          </a:p>
          <a:p>
            <a:r>
              <a:rPr lang="es-ES_tradnl" altLang="es-ES" sz="2400">
                <a:sym typeface="Symbol" pitchFamily="18" charset="2"/>
              </a:rPr>
              <a:t>Aplicando la regla RII en (4), substituyendo p por (p) y</a:t>
            </a:r>
          </a:p>
          <a:p>
            <a:r>
              <a:rPr lang="es-ES_tradnl" altLang="es-ES" sz="2400">
                <a:sym typeface="Symbol" pitchFamily="18" charset="2"/>
              </a:rPr>
              <a:t>q por q, se obtiene:</a:t>
            </a:r>
          </a:p>
          <a:p>
            <a:endParaRPr lang="es-ES_tradnl" altLang="es-ES" sz="2400">
              <a:sym typeface="Symbol" pitchFamily="18" charset="2"/>
            </a:endParaRPr>
          </a:p>
          <a:p>
            <a:r>
              <a:rPr lang="es-ES_tradnl" altLang="es-ES" sz="2400">
                <a:sym typeface="Symbol" pitchFamily="18" charset="2"/>
              </a:rPr>
              <a:t> ((p)  (q)   (q)  (p) ) ............(5)</a:t>
            </a:r>
          </a:p>
          <a:p>
            <a:endParaRPr lang="es-ES_tradnl" altLang="es-ES" sz="2400">
              <a:sym typeface="Symbol" pitchFamily="18" charset="2"/>
            </a:endParaRPr>
          </a:p>
          <a:p>
            <a:r>
              <a:rPr lang="es-ES_tradnl" altLang="es-ES" sz="2400">
                <a:sym typeface="Symbol" pitchFamily="18" charset="2"/>
              </a:rPr>
              <a:t>Aplicando a (5), la definición de , obtenemos</a:t>
            </a:r>
          </a:p>
          <a:p>
            <a:endParaRPr lang="es-ES_tradnl" altLang="es-ES" sz="2400">
              <a:sym typeface="Symbol" pitchFamily="18" charset="2"/>
            </a:endParaRPr>
          </a:p>
          <a:p>
            <a:r>
              <a:rPr lang="es-ES_tradnl" altLang="es-ES" sz="2400">
                <a:sym typeface="Symbol" pitchFamily="18" charset="2"/>
              </a:rPr>
              <a:t>	 (( p  (q))  ( q  (p)))....(6)</a:t>
            </a:r>
          </a:p>
          <a:p>
            <a:endParaRPr lang="es-ES_tradnl" altLang="es-E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A09F6D45-B2CF-4384-9262-D75A0541664A}" type="slidenum">
              <a:rPr lang="es-ES" altLang="es-ES"/>
              <a:pPr/>
              <a:t>15</a:t>
            </a:fld>
            <a:endParaRPr lang="es-ES" altLang="es-ES"/>
          </a:p>
        </p:txBody>
      </p:sp>
      <p:sp>
        <p:nvSpPr>
          <p:cNvPr id="231426" name="Text Box 2"/>
          <p:cNvSpPr txBox="1">
            <a:spLocks noChangeArrowheads="1"/>
          </p:cNvSpPr>
          <p:nvPr/>
        </p:nvSpPr>
        <p:spPr bwMode="auto">
          <a:xfrm>
            <a:off x="990600" y="1211263"/>
            <a:ext cx="7620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1427" name="Text Box 3"/>
          <p:cNvSpPr txBox="1">
            <a:spLocks noChangeArrowheads="1"/>
          </p:cNvSpPr>
          <p:nvPr/>
        </p:nvSpPr>
        <p:spPr bwMode="auto">
          <a:xfrm>
            <a:off x="898525" y="838200"/>
            <a:ext cx="781367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3.- Probar que </a:t>
            </a:r>
          </a:p>
          <a:p>
            <a:r>
              <a:rPr lang="es-ES_tradnl" altLang="es-ES" sz="2400"/>
              <a:t>	</a:t>
            </a:r>
            <a:r>
              <a:rPr lang="es-ES_tradnl" altLang="es-ES" sz="2400">
                <a:sym typeface="Symbol" pitchFamily="18" charset="2"/>
              </a:rPr>
              <a:t> ((q  r)  ((p  q)  (p  r)))</a:t>
            </a:r>
          </a:p>
          <a:p>
            <a:endParaRPr lang="es-ES_tradnl" altLang="es-ES" sz="2400">
              <a:sym typeface="Symbol" pitchFamily="18" charset="2"/>
            </a:endParaRPr>
          </a:p>
          <a:p>
            <a:r>
              <a:rPr lang="es-ES_tradnl" altLang="es-ES" sz="2400">
                <a:sym typeface="Symbol" pitchFamily="18" charset="2"/>
              </a:rPr>
              <a:t>Del A4 establece que:</a:t>
            </a:r>
          </a:p>
          <a:p>
            <a:endParaRPr lang="es-ES_tradnl" altLang="es-ES" sz="2400">
              <a:sym typeface="Symbol" pitchFamily="18" charset="2"/>
            </a:endParaRPr>
          </a:p>
          <a:p>
            <a:r>
              <a:rPr lang="es-ES_tradnl" altLang="es-ES" sz="2400">
                <a:sym typeface="Symbol" pitchFamily="18" charset="2"/>
              </a:rPr>
              <a:t>	 ((q  r)  (( p  q)  (p  r)))...........(7)</a:t>
            </a:r>
          </a:p>
          <a:p>
            <a:endParaRPr lang="es-ES_tradnl" altLang="es-ES" sz="2400">
              <a:sym typeface="Symbol" pitchFamily="18" charset="2"/>
            </a:endParaRPr>
          </a:p>
          <a:p>
            <a:r>
              <a:rPr lang="es-ES_tradnl" altLang="es-ES" sz="2400">
                <a:sym typeface="Symbol" pitchFamily="18" charset="2"/>
              </a:rPr>
              <a:t>Aplicando la regla RII a (7), haciendo la substitución  de </a:t>
            </a:r>
          </a:p>
          <a:p>
            <a:r>
              <a:rPr lang="es-ES_tradnl" altLang="es-ES" sz="2400">
                <a:sym typeface="Symbol" pitchFamily="18" charset="2"/>
              </a:rPr>
              <a:t>p por p obtenemos</a:t>
            </a:r>
          </a:p>
          <a:p>
            <a:endParaRPr lang="es-ES_tradnl" altLang="es-ES" sz="2400">
              <a:sym typeface="Symbol" pitchFamily="18" charset="2"/>
            </a:endParaRPr>
          </a:p>
          <a:p>
            <a:r>
              <a:rPr lang="es-ES_tradnl" altLang="es-ES" sz="2400">
                <a:sym typeface="Symbol" pitchFamily="18" charset="2"/>
              </a:rPr>
              <a:t>	  ((q  r)  (( p)  q)  (p)  r)))....(8)</a:t>
            </a:r>
          </a:p>
          <a:p>
            <a:r>
              <a:rPr lang="es-ES_tradnl" altLang="es-ES" sz="2400">
                <a:sym typeface="Symbol" pitchFamily="18" charset="2"/>
              </a:rPr>
              <a:t>Aplicando a (8) la definición de </a:t>
            </a:r>
          </a:p>
          <a:p>
            <a:endParaRPr lang="es-ES_tradnl" altLang="es-ES" sz="2400">
              <a:sym typeface="Symbol" pitchFamily="18" charset="2"/>
            </a:endParaRPr>
          </a:p>
          <a:p>
            <a:r>
              <a:rPr lang="es-ES_tradnl" altLang="es-ES" sz="2400">
                <a:sym typeface="Symbol" pitchFamily="18" charset="2"/>
              </a:rPr>
              <a:t>	  ((q  r)  (( p  q)  ( p  r)))........(9)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21B143F5-B782-4EEE-8C3D-47E845D75EB6}" type="slidenum">
              <a:rPr lang="es-ES" altLang="es-ES"/>
              <a:pPr/>
              <a:t>16</a:t>
            </a:fld>
            <a:endParaRPr lang="es-ES" altLang="es-ES"/>
          </a:p>
        </p:txBody>
      </p:sp>
      <p:sp>
        <p:nvSpPr>
          <p:cNvPr id="232450" name="Text Box 2"/>
          <p:cNvSpPr txBox="1">
            <a:spLocks noChangeArrowheads="1"/>
          </p:cNvSpPr>
          <p:nvPr/>
        </p:nvSpPr>
        <p:spPr bwMode="auto">
          <a:xfrm>
            <a:off x="609600" y="1219200"/>
            <a:ext cx="784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2451" name="Text Box 3"/>
          <p:cNvSpPr txBox="1">
            <a:spLocks noChangeArrowheads="1"/>
          </p:cNvSpPr>
          <p:nvPr/>
        </p:nvSpPr>
        <p:spPr bwMode="auto">
          <a:xfrm>
            <a:off x="457200" y="762000"/>
            <a:ext cx="8305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4.- Probar que </a:t>
            </a:r>
            <a:r>
              <a:rPr lang="es-ES_tradnl" altLang="es-ES" sz="2400">
                <a:sym typeface="Symbol" pitchFamily="18" charset="2"/>
              </a:rPr>
              <a:t> ( p  p )</a:t>
            </a:r>
          </a:p>
          <a:p>
            <a:endParaRPr lang="es-ES_tradnl" altLang="es-ES" sz="2400">
              <a:sym typeface="Symbol" pitchFamily="18" charset="2"/>
            </a:endParaRPr>
          </a:p>
          <a:p>
            <a:r>
              <a:rPr lang="es-ES_tradnl" altLang="es-ES" sz="2400">
                <a:sym typeface="Symbol" pitchFamily="18" charset="2"/>
              </a:rPr>
              <a:t>Del ejercicio anterior sabemos que</a:t>
            </a:r>
          </a:p>
          <a:p>
            <a:r>
              <a:rPr lang="es-ES_tradnl" altLang="es-ES" sz="2400">
                <a:sym typeface="Symbol" pitchFamily="18" charset="2"/>
              </a:rPr>
              <a:t>           ((q  r)  (( p  q)  ( p  r)))........(10) </a:t>
            </a:r>
          </a:p>
          <a:p>
            <a:r>
              <a:rPr lang="es-ES_tradnl" altLang="es-ES" sz="2400">
                <a:sym typeface="Symbol" pitchFamily="18" charset="2"/>
              </a:rPr>
              <a:t>aplicando a (10) la regla RII con la substitución de q </a:t>
            </a:r>
          </a:p>
          <a:p>
            <a:r>
              <a:rPr lang="es-ES_tradnl" altLang="es-ES" sz="2400">
                <a:sym typeface="Symbol" pitchFamily="18" charset="2"/>
              </a:rPr>
              <a:t>por p  p y r por p, obtenemos</a:t>
            </a:r>
          </a:p>
          <a:p>
            <a:endParaRPr lang="es-ES_tradnl" altLang="es-ES" sz="2400">
              <a:sym typeface="Symbol" pitchFamily="18" charset="2"/>
            </a:endParaRPr>
          </a:p>
          <a:p>
            <a:r>
              <a:rPr lang="es-ES_tradnl" altLang="es-ES" sz="2400">
                <a:sym typeface="Symbol" pitchFamily="18" charset="2"/>
              </a:rPr>
              <a:t>          (((pp)  p)  (( p  (p  p)  ( p  p)))...(11)</a:t>
            </a:r>
          </a:p>
          <a:p>
            <a:endParaRPr lang="es-ES_tradnl" altLang="es-ES" sz="2400">
              <a:sym typeface="Symbol" pitchFamily="18" charset="2"/>
            </a:endParaRPr>
          </a:p>
          <a:p>
            <a:r>
              <a:rPr lang="es-ES_tradnl" altLang="es-ES" sz="2400">
                <a:sym typeface="Symbol" pitchFamily="18" charset="2"/>
              </a:rPr>
              <a:t>Por A1:         ( p  p)   p ) ........(12)</a:t>
            </a:r>
          </a:p>
          <a:p>
            <a:endParaRPr lang="es-ES_tradnl" altLang="es-ES" sz="2400">
              <a:sym typeface="Symbol" pitchFamily="18" charset="2"/>
            </a:endParaRPr>
          </a:p>
          <a:p>
            <a:r>
              <a:rPr lang="es-ES_tradnl" altLang="es-ES" sz="2400">
                <a:sym typeface="Symbol" pitchFamily="18" charset="2"/>
              </a:rPr>
              <a:t>Ahora de (11), (12) y RI</a:t>
            </a:r>
          </a:p>
          <a:p>
            <a:r>
              <a:rPr lang="es-ES_tradnl" altLang="es-ES" sz="2400"/>
              <a:t>		</a:t>
            </a:r>
          </a:p>
          <a:p>
            <a:r>
              <a:rPr lang="es-ES_tradnl" altLang="es-ES" sz="2400"/>
              <a:t>	      </a:t>
            </a:r>
            <a:r>
              <a:rPr lang="es-ES_tradnl" altLang="es-ES" sz="2400">
                <a:sym typeface="Symbol" pitchFamily="18" charset="2"/>
              </a:rPr>
              <a:t></a:t>
            </a:r>
            <a:r>
              <a:rPr lang="es-ES_tradnl" altLang="es-ES" sz="2400"/>
              <a:t> </a:t>
            </a:r>
            <a:r>
              <a:rPr lang="es-ES_tradnl" altLang="es-ES" sz="2400">
                <a:sym typeface="Symbol" pitchFamily="18" charset="2"/>
              </a:rPr>
              <a:t>(( p  (p  p)  ( p  p))......(13)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9CAA9C3D-0408-4204-A5C7-DE08DCF30E78}" type="slidenum">
              <a:rPr lang="es-ES" altLang="es-ES"/>
              <a:pPr/>
              <a:t>17</a:t>
            </a:fld>
            <a:endParaRPr lang="es-ES" altLang="es-ES"/>
          </a:p>
        </p:txBody>
      </p:sp>
      <p:sp>
        <p:nvSpPr>
          <p:cNvPr id="233474" name="Text Box 2"/>
          <p:cNvSpPr txBox="1">
            <a:spLocks noChangeArrowheads="1"/>
          </p:cNvSpPr>
          <p:nvPr/>
        </p:nvSpPr>
        <p:spPr bwMode="auto">
          <a:xfrm>
            <a:off x="685800" y="1219200"/>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3475" name="Text Box 3"/>
          <p:cNvSpPr txBox="1">
            <a:spLocks noChangeArrowheads="1"/>
          </p:cNvSpPr>
          <p:nvPr/>
        </p:nvSpPr>
        <p:spPr bwMode="auto">
          <a:xfrm>
            <a:off x="1203325" y="1447800"/>
            <a:ext cx="644048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Considerando el A2, substituyendo q por p se </a:t>
            </a:r>
          </a:p>
          <a:p>
            <a:r>
              <a:rPr lang="es-ES_tradnl" altLang="es-ES" sz="2400"/>
              <a:t>obtiene</a:t>
            </a:r>
          </a:p>
          <a:p>
            <a:endParaRPr lang="es-ES_tradnl" altLang="es-ES" sz="2400"/>
          </a:p>
          <a:p>
            <a:r>
              <a:rPr lang="es-ES_tradnl" altLang="es-ES" sz="2400"/>
              <a:t>	</a:t>
            </a:r>
            <a:r>
              <a:rPr lang="es-ES_tradnl" altLang="es-ES" sz="2400">
                <a:sym typeface="Symbol" pitchFamily="18" charset="2"/>
              </a:rPr>
              <a:t> ( p  (p  p))  ...............(14)</a:t>
            </a:r>
          </a:p>
          <a:p>
            <a:endParaRPr lang="es-ES_tradnl" altLang="es-ES" sz="2400">
              <a:sym typeface="Symbol" pitchFamily="18" charset="2"/>
            </a:endParaRPr>
          </a:p>
          <a:p>
            <a:r>
              <a:rPr lang="es-ES_tradnl" altLang="es-ES" sz="2400">
                <a:sym typeface="Symbol" pitchFamily="18" charset="2"/>
              </a:rPr>
              <a:t>De (13), (14) y RI</a:t>
            </a:r>
          </a:p>
          <a:p>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		 ( p  p)...............(15)</a:t>
            </a:r>
            <a:endParaRPr lang="es-ES_tradnl" altLang="es-E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Marcador de pie de página"/>
          <p:cNvSpPr>
            <a:spLocks noGrp="1"/>
          </p:cNvSpPr>
          <p:nvPr>
            <p:ph type="ftr" sz="quarter" idx="11"/>
          </p:nvPr>
        </p:nvSpPr>
        <p:spPr/>
        <p:txBody>
          <a:bodyPr/>
          <a:lstStyle/>
          <a:p>
            <a:r>
              <a:rPr lang="es-ES" altLang="es-ES"/>
              <a:t>Introducción</a:t>
            </a:r>
          </a:p>
        </p:txBody>
      </p:sp>
      <p:sp>
        <p:nvSpPr>
          <p:cNvPr id="11" name="3 Marcador de número de diapositiva"/>
          <p:cNvSpPr>
            <a:spLocks noGrp="1"/>
          </p:cNvSpPr>
          <p:nvPr>
            <p:ph type="sldNum" sz="quarter" idx="12"/>
          </p:nvPr>
        </p:nvSpPr>
        <p:spPr/>
        <p:txBody>
          <a:bodyPr/>
          <a:lstStyle/>
          <a:p>
            <a:fld id="{D6DA219D-88B9-4042-9163-6A867B53B314}" type="slidenum">
              <a:rPr lang="es-ES" altLang="es-ES"/>
              <a:pPr/>
              <a:t>18</a:t>
            </a:fld>
            <a:endParaRPr lang="es-ES" altLang="es-ES"/>
          </a:p>
        </p:txBody>
      </p:sp>
      <p:sp>
        <p:nvSpPr>
          <p:cNvPr id="234498" name="Text Box 2"/>
          <p:cNvSpPr txBox="1">
            <a:spLocks noChangeArrowheads="1"/>
          </p:cNvSpPr>
          <p:nvPr/>
        </p:nvSpPr>
        <p:spPr bwMode="auto">
          <a:xfrm>
            <a:off x="990600" y="1211263"/>
            <a:ext cx="708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4499" name="Text Box 3"/>
          <p:cNvSpPr txBox="1">
            <a:spLocks noChangeArrowheads="1"/>
          </p:cNvSpPr>
          <p:nvPr/>
        </p:nvSpPr>
        <p:spPr bwMode="auto">
          <a:xfrm>
            <a:off x="1127125" y="1447800"/>
            <a:ext cx="7483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El proceso que permite determinar si una expresión es o no un teorema se llama </a:t>
            </a:r>
            <a:r>
              <a:rPr lang="es-ES_tradnl" altLang="es-ES" sz="2400" b="1">
                <a:solidFill>
                  <a:srgbClr val="FF6600"/>
                </a:solidFill>
              </a:rPr>
              <a:t>DECISIÓN </a:t>
            </a:r>
            <a:endParaRPr lang="es-ES_tradnl" altLang="es-ES" sz="2400">
              <a:solidFill>
                <a:srgbClr val="FF6600"/>
              </a:solidFill>
            </a:endParaRPr>
          </a:p>
        </p:txBody>
      </p:sp>
      <p:sp>
        <p:nvSpPr>
          <p:cNvPr id="234500" name="Text Box 4"/>
          <p:cNvSpPr txBox="1">
            <a:spLocks noChangeArrowheads="1"/>
          </p:cNvSpPr>
          <p:nvPr/>
        </p:nvSpPr>
        <p:spPr bwMode="auto">
          <a:xfrm>
            <a:off x="1127125" y="3635375"/>
            <a:ext cx="174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rgbClr val="FF6600"/>
                </a:solidFill>
              </a:rPr>
              <a:t>DECISIÓN</a:t>
            </a:r>
            <a:r>
              <a:rPr lang="es-ES_tradnl" altLang="es-ES" sz="2400">
                <a:solidFill>
                  <a:srgbClr val="FF6600"/>
                </a:solidFill>
              </a:rPr>
              <a:t> </a:t>
            </a:r>
          </a:p>
        </p:txBody>
      </p:sp>
      <p:sp>
        <p:nvSpPr>
          <p:cNvPr id="234501" name="Line 5"/>
          <p:cNvSpPr>
            <a:spLocks noChangeShapeType="1"/>
          </p:cNvSpPr>
          <p:nvPr/>
        </p:nvSpPr>
        <p:spPr bwMode="auto">
          <a:xfrm flipV="1">
            <a:off x="2819400" y="3048000"/>
            <a:ext cx="16764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4502" name="Line 6"/>
          <p:cNvSpPr>
            <a:spLocks noChangeShapeType="1"/>
          </p:cNvSpPr>
          <p:nvPr/>
        </p:nvSpPr>
        <p:spPr bwMode="auto">
          <a:xfrm>
            <a:off x="2819400" y="4038600"/>
            <a:ext cx="160020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4503" name="Text Box 7"/>
          <p:cNvSpPr txBox="1">
            <a:spLocks noChangeArrowheads="1"/>
          </p:cNvSpPr>
          <p:nvPr/>
        </p:nvSpPr>
        <p:spPr bwMode="auto">
          <a:xfrm>
            <a:off x="4479925" y="2760663"/>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FF6600"/>
                </a:solidFill>
              </a:rPr>
              <a:t>Tablas de Verdad</a:t>
            </a:r>
          </a:p>
        </p:txBody>
      </p:sp>
      <p:sp>
        <p:nvSpPr>
          <p:cNvPr id="234504" name="Text Box 8"/>
          <p:cNvSpPr txBox="1">
            <a:spLocks noChangeArrowheads="1"/>
          </p:cNvSpPr>
          <p:nvPr/>
        </p:nvSpPr>
        <p:spPr bwMode="auto">
          <a:xfrm>
            <a:off x="4251325" y="4513263"/>
            <a:ext cx="286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   </a:t>
            </a:r>
            <a:r>
              <a:rPr lang="es-ES_tradnl" altLang="es-ES" sz="2400">
                <a:solidFill>
                  <a:srgbClr val="FF6600"/>
                </a:solidFill>
              </a:rPr>
              <a:t>Formas Normales</a:t>
            </a:r>
            <a:endParaRPr lang="es-ES_tradnl" altLang="es-E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3B75D45F-FCA0-4A09-8305-959E0A50CA4F}" type="slidenum">
              <a:rPr lang="es-ES" altLang="es-ES"/>
              <a:pPr/>
              <a:t>19</a:t>
            </a:fld>
            <a:endParaRPr lang="es-ES" altLang="es-ES"/>
          </a:p>
        </p:txBody>
      </p:sp>
      <p:sp>
        <p:nvSpPr>
          <p:cNvPr id="235522" name="Text Box 2"/>
          <p:cNvSpPr txBox="1">
            <a:spLocks noChangeArrowheads="1"/>
          </p:cNvSpPr>
          <p:nvPr/>
        </p:nvSpPr>
        <p:spPr bwMode="auto">
          <a:xfrm>
            <a:off x="990600" y="113506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5523" name="Text Box 3"/>
          <p:cNvSpPr txBox="1">
            <a:spLocks noChangeArrowheads="1"/>
          </p:cNvSpPr>
          <p:nvPr/>
        </p:nvSpPr>
        <p:spPr bwMode="auto">
          <a:xfrm>
            <a:off x="974725" y="1066800"/>
            <a:ext cx="3614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3200" b="1">
                <a:solidFill>
                  <a:srgbClr val="FF6600"/>
                </a:solidFill>
              </a:rPr>
              <a:t>Formas Normales</a:t>
            </a:r>
            <a:endParaRPr lang="es-ES_tradnl" altLang="es-ES" sz="3200"/>
          </a:p>
        </p:txBody>
      </p:sp>
      <p:sp>
        <p:nvSpPr>
          <p:cNvPr id="235524" name="Text Box 4"/>
          <p:cNvSpPr txBox="1">
            <a:spLocks noChangeArrowheads="1"/>
          </p:cNvSpPr>
          <p:nvPr/>
        </p:nvSpPr>
        <p:spPr bwMode="auto">
          <a:xfrm>
            <a:off x="1066800" y="2438400"/>
            <a:ext cx="7162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800"/>
              <a:t>Se desea saber si expresiones del sistema proposicional son o no teoremas, o si son  a veces verdaderas o a veces falsas.</a:t>
            </a:r>
          </a:p>
          <a:p>
            <a:pPr algn="just"/>
            <a:endParaRPr lang="es-ES_tradnl" altLang="es-ES" sz="2800"/>
          </a:p>
          <a:p>
            <a:pPr algn="just"/>
            <a:r>
              <a:rPr lang="es-ES_tradnl" altLang="es-ES" sz="2800"/>
              <a:t>Esto se puede determinar mediante las formas normales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CACB598D-7611-478A-A3A1-B42BC0FFDD22}" type="slidenum">
              <a:rPr lang="es-ES" altLang="es-ES"/>
              <a:pPr/>
              <a:t>2</a:t>
            </a:fld>
            <a:endParaRPr lang="es-ES" altLang="es-ES"/>
          </a:p>
        </p:txBody>
      </p:sp>
      <p:sp>
        <p:nvSpPr>
          <p:cNvPr id="218114" name="Text Box 2"/>
          <p:cNvSpPr txBox="1">
            <a:spLocks noChangeArrowheads="1"/>
          </p:cNvSpPr>
          <p:nvPr/>
        </p:nvSpPr>
        <p:spPr bwMode="auto">
          <a:xfrm>
            <a:off x="1143000" y="1219200"/>
            <a:ext cx="708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18115" name="Text Box 3"/>
          <p:cNvSpPr txBox="1">
            <a:spLocks noChangeArrowheads="1"/>
          </p:cNvSpPr>
          <p:nvPr/>
        </p:nvSpPr>
        <p:spPr bwMode="auto">
          <a:xfrm>
            <a:off x="533400" y="1219200"/>
            <a:ext cx="80772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3200" b="1">
                <a:solidFill>
                  <a:srgbClr val="FF6600"/>
                </a:solidFill>
              </a:rPr>
              <a:t>El Ingeniero del Conocimiento</a:t>
            </a:r>
            <a:r>
              <a:rPr lang="es-ES_tradnl" altLang="es-ES" sz="2400"/>
              <a:t> </a:t>
            </a:r>
            <a:r>
              <a:rPr lang="es-ES_tradnl" altLang="es-ES" sz="2800"/>
              <a:t>debe tener o adquirir una alta comprensión del dominio para el cual se desea hacer la representación del conocimiento de modo que:</a:t>
            </a:r>
          </a:p>
          <a:p>
            <a:endParaRPr lang="es-ES_tradnl" altLang="es-ES" sz="2400"/>
          </a:p>
          <a:p>
            <a:pPr>
              <a:buFontTx/>
              <a:buChar char="•"/>
            </a:pPr>
            <a:r>
              <a:rPr lang="es-ES_tradnl" altLang="es-ES" sz="2400"/>
              <a:t> </a:t>
            </a:r>
            <a:r>
              <a:rPr lang="es-ES_tradnl" altLang="es-ES" sz="2400">
                <a:solidFill>
                  <a:srgbClr val="FF6600"/>
                </a:solidFill>
              </a:rPr>
              <a:t>Represente los objetos y relaciones</a:t>
            </a:r>
          </a:p>
          <a:p>
            <a:pPr>
              <a:buFontTx/>
              <a:buChar char="•"/>
            </a:pPr>
            <a:endParaRPr lang="es-ES_tradnl" altLang="es-ES" sz="2400">
              <a:solidFill>
                <a:srgbClr val="FF6600"/>
              </a:solidFill>
            </a:endParaRPr>
          </a:p>
          <a:p>
            <a:pPr>
              <a:buFontTx/>
              <a:buChar char="•"/>
            </a:pPr>
            <a:r>
              <a:rPr lang="es-ES_tradnl" altLang="es-ES" sz="2400">
                <a:solidFill>
                  <a:srgbClr val="FF6600"/>
                </a:solidFill>
              </a:rPr>
              <a:t> tenga suficiente dominio del lenguaje de representación</a:t>
            </a:r>
          </a:p>
          <a:p>
            <a:endParaRPr lang="es-ES_tradnl" altLang="es-ES" sz="2400">
              <a:solidFill>
                <a:srgbClr val="FF6600"/>
              </a:solidFill>
            </a:endParaRPr>
          </a:p>
          <a:p>
            <a:pPr>
              <a:buFontTx/>
              <a:buChar char="•"/>
            </a:pPr>
            <a:r>
              <a:rPr lang="es-ES_tradnl" altLang="es-ES" sz="2400">
                <a:solidFill>
                  <a:srgbClr val="FF6600"/>
                </a:solidFill>
              </a:rPr>
              <a:t> Cuente con un conocimiento acabado de implantación del procedimiento de inferencia</a:t>
            </a:r>
          </a:p>
          <a:p>
            <a:pPr>
              <a:buFontTx/>
              <a:buChar char="•"/>
            </a:pPr>
            <a:endParaRPr lang="es-ES_tradnl" altLang="es-E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21256A07-ACC7-4F1C-BC7B-509529BA1D91}" type="slidenum">
              <a:rPr lang="es-ES" altLang="es-ES"/>
              <a:pPr/>
              <a:t>20</a:t>
            </a:fld>
            <a:endParaRPr lang="es-ES" altLang="es-ES"/>
          </a:p>
        </p:txBody>
      </p:sp>
      <p:sp>
        <p:nvSpPr>
          <p:cNvPr id="236546" name="Text Box 2"/>
          <p:cNvSpPr txBox="1">
            <a:spLocks noChangeArrowheads="1"/>
          </p:cNvSpPr>
          <p:nvPr/>
        </p:nvSpPr>
        <p:spPr bwMode="auto">
          <a:xfrm>
            <a:off x="1143000" y="1363663"/>
            <a:ext cx="6400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6547" name="Text Box 3"/>
          <p:cNvSpPr txBox="1">
            <a:spLocks noChangeArrowheads="1"/>
          </p:cNvSpPr>
          <p:nvPr/>
        </p:nvSpPr>
        <p:spPr bwMode="auto">
          <a:xfrm>
            <a:off x="762000" y="1371600"/>
            <a:ext cx="8069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Si </a:t>
            </a:r>
            <a:r>
              <a:rPr lang="es-ES_tradnl" altLang="es-ES" sz="2400" b="1"/>
              <a:t>P </a:t>
            </a:r>
            <a:r>
              <a:rPr lang="es-ES_tradnl" altLang="es-ES" sz="2400"/>
              <a:t>es una expresión del sistema proposicional, entonces</a:t>
            </a:r>
          </a:p>
          <a:p>
            <a:r>
              <a:rPr lang="es-ES_tradnl" altLang="es-ES" sz="2400" b="1"/>
              <a:t>P</a:t>
            </a:r>
            <a:r>
              <a:rPr lang="es-ES_tradnl" altLang="es-ES" sz="2400"/>
              <a:t> está en </a:t>
            </a:r>
            <a:r>
              <a:rPr lang="es-ES_tradnl" altLang="es-ES" sz="2400">
                <a:solidFill>
                  <a:srgbClr val="FF6600"/>
                </a:solidFill>
              </a:rPr>
              <a:t>formal normal</a:t>
            </a:r>
            <a:r>
              <a:rPr lang="es-ES_tradnl" altLang="es-ES" sz="2400"/>
              <a:t> si</a:t>
            </a:r>
          </a:p>
        </p:txBody>
      </p:sp>
      <p:sp>
        <p:nvSpPr>
          <p:cNvPr id="236548" name="Text Box 4"/>
          <p:cNvSpPr txBox="1">
            <a:spLocks noChangeArrowheads="1"/>
          </p:cNvSpPr>
          <p:nvPr/>
        </p:nvSpPr>
        <p:spPr bwMode="auto">
          <a:xfrm>
            <a:off x="1050925" y="2819400"/>
            <a:ext cx="77644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a) No aparece en P ni </a:t>
            </a:r>
            <a:r>
              <a:rPr lang="es-ES_tradnl" altLang="es-ES" sz="2400">
                <a:sym typeface="Symbol" pitchFamily="18" charset="2"/>
              </a:rPr>
              <a:t> ni </a:t>
            </a:r>
          </a:p>
          <a:p>
            <a:endParaRPr lang="es-ES_tradnl" altLang="es-ES" sz="2400">
              <a:sym typeface="Symbol" pitchFamily="18" charset="2"/>
            </a:endParaRPr>
          </a:p>
          <a:p>
            <a:r>
              <a:rPr lang="es-ES_tradnl" altLang="es-ES" sz="2400">
                <a:sym typeface="Symbol" pitchFamily="18" charset="2"/>
              </a:rPr>
              <a:t>b) La negación sólo afecta a símbolos proposicionales y</a:t>
            </a:r>
          </a:p>
          <a:p>
            <a:r>
              <a:rPr lang="es-ES_tradnl" altLang="es-ES" sz="2400">
                <a:sym typeface="Symbol" pitchFamily="18" charset="2"/>
              </a:rPr>
              <a:t>    no a expresiones complejas</a:t>
            </a:r>
          </a:p>
          <a:p>
            <a:endParaRPr lang="es-ES_tradnl" altLang="es-ES" sz="2400">
              <a:sym typeface="Symbol" pitchFamily="18" charset="2"/>
            </a:endParaRPr>
          </a:p>
          <a:p>
            <a:r>
              <a:rPr lang="es-ES_tradnl" altLang="es-ES" sz="2400">
                <a:sym typeface="Symbol" pitchFamily="18" charset="2"/>
              </a:rPr>
              <a:t>c) “” ( o “”) es siempre el símbolo de mayor alcance</a:t>
            </a:r>
            <a:endParaRPr lang="es-ES_tradnl" altLang="es-E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pie de página"/>
          <p:cNvSpPr>
            <a:spLocks noGrp="1"/>
          </p:cNvSpPr>
          <p:nvPr>
            <p:ph type="ftr" sz="quarter" idx="11"/>
          </p:nvPr>
        </p:nvSpPr>
        <p:spPr/>
        <p:txBody>
          <a:bodyPr/>
          <a:lstStyle/>
          <a:p>
            <a:r>
              <a:rPr lang="es-ES" altLang="es-ES"/>
              <a:t>Introducción</a:t>
            </a:r>
          </a:p>
        </p:txBody>
      </p:sp>
      <p:sp>
        <p:nvSpPr>
          <p:cNvPr id="10" name="3 Marcador de número de diapositiva"/>
          <p:cNvSpPr>
            <a:spLocks noGrp="1"/>
          </p:cNvSpPr>
          <p:nvPr>
            <p:ph type="sldNum" sz="quarter" idx="12"/>
          </p:nvPr>
        </p:nvSpPr>
        <p:spPr/>
        <p:txBody>
          <a:bodyPr/>
          <a:lstStyle/>
          <a:p>
            <a:fld id="{F32EBED5-A757-4F32-B818-55523E47B972}" type="slidenum">
              <a:rPr lang="es-ES" altLang="es-ES"/>
              <a:pPr/>
              <a:t>21</a:t>
            </a:fld>
            <a:endParaRPr lang="es-ES" altLang="es-ES"/>
          </a:p>
        </p:txBody>
      </p:sp>
      <p:sp>
        <p:nvSpPr>
          <p:cNvPr id="237570" name="Text Box 2"/>
          <p:cNvSpPr txBox="1">
            <a:spLocks noChangeArrowheads="1"/>
          </p:cNvSpPr>
          <p:nvPr/>
        </p:nvSpPr>
        <p:spPr bwMode="auto">
          <a:xfrm>
            <a:off x="838200" y="1211263"/>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7571" name="Text Box 3"/>
          <p:cNvSpPr txBox="1">
            <a:spLocks noChangeArrowheads="1"/>
          </p:cNvSpPr>
          <p:nvPr/>
        </p:nvSpPr>
        <p:spPr bwMode="auto">
          <a:xfrm>
            <a:off x="457200" y="3048000"/>
            <a:ext cx="2760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rgbClr val="FF6600"/>
                </a:solidFill>
              </a:rPr>
              <a:t>Formas Normales</a:t>
            </a:r>
            <a:endParaRPr lang="es-ES_tradnl" altLang="es-ES" sz="2400"/>
          </a:p>
        </p:txBody>
      </p:sp>
      <p:sp>
        <p:nvSpPr>
          <p:cNvPr id="237572" name="Line 4"/>
          <p:cNvSpPr>
            <a:spLocks noChangeShapeType="1"/>
          </p:cNvSpPr>
          <p:nvPr/>
        </p:nvSpPr>
        <p:spPr bwMode="auto">
          <a:xfrm flipV="1">
            <a:off x="3140075" y="1484313"/>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7573" name="Line 5"/>
          <p:cNvSpPr>
            <a:spLocks noChangeShapeType="1"/>
          </p:cNvSpPr>
          <p:nvPr/>
        </p:nvSpPr>
        <p:spPr bwMode="auto">
          <a:xfrm>
            <a:off x="3140075" y="3465513"/>
            <a:ext cx="9906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7574" name="Text Box 6"/>
          <p:cNvSpPr txBox="1">
            <a:spLocks noChangeArrowheads="1"/>
          </p:cNvSpPr>
          <p:nvPr/>
        </p:nvSpPr>
        <p:spPr bwMode="auto">
          <a:xfrm>
            <a:off x="4267200" y="838200"/>
            <a:ext cx="4175125"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FF6600"/>
                </a:solidFill>
              </a:rPr>
              <a:t>Forma normal conjuntiva</a:t>
            </a:r>
          </a:p>
          <a:p>
            <a:r>
              <a:rPr lang="es-ES_tradnl" altLang="es-ES" sz="2400">
                <a:solidFill>
                  <a:srgbClr val="FF6600"/>
                </a:solidFill>
              </a:rPr>
              <a:t>FNC</a:t>
            </a:r>
          </a:p>
          <a:p>
            <a:r>
              <a:rPr lang="es-ES_tradnl" altLang="es-ES" sz="2400">
                <a:sym typeface="Symbol" pitchFamily="18" charset="2"/>
              </a:rPr>
              <a:t> </a:t>
            </a:r>
            <a:r>
              <a:rPr lang="es-ES_tradnl" altLang="es-ES" sz="2000">
                <a:sym typeface="Symbol" pitchFamily="18" charset="2"/>
              </a:rPr>
              <a:t>es el conectivo lógico principal</a:t>
            </a:r>
          </a:p>
          <a:p>
            <a:r>
              <a:rPr lang="es-ES_tradnl" altLang="es-ES" sz="2400">
                <a:sym typeface="Symbol" pitchFamily="18" charset="2"/>
              </a:rPr>
              <a:t></a:t>
            </a:r>
            <a:r>
              <a:rPr lang="es-ES_tradnl" altLang="es-ES" sz="2000">
                <a:sym typeface="Symbol" pitchFamily="18" charset="2"/>
              </a:rPr>
              <a:t> es el conectivo lógico secundario</a:t>
            </a:r>
            <a:endParaRPr lang="es-ES_tradnl" altLang="es-ES" sz="2400"/>
          </a:p>
        </p:txBody>
      </p:sp>
      <p:sp>
        <p:nvSpPr>
          <p:cNvPr id="237575" name="Text Box 7"/>
          <p:cNvSpPr txBox="1">
            <a:spLocks noChangeArrowheads="1"/>
          </p:cNvSpPr>
          <p:nvPr/>
        </p:nvSpPr>
        <p:spPr bwMode="auto">
          <a:xfrm>
            <a:off x="4359275" y="4267200"/>
            <a:ext cx="426720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solidFill>
                  <a:srgbClr val="FF6600"/>
                </a:solidFill>
              </a:rPr>
              <a:t>Forma normal disyuntiva</a:t>
            </a:r>
          </a:p>
          <a:p>
            <a:r>
              <a:rPr lang="es-ES_tradnl" altLang="es-ES" sz="2400">
                <a:solidFill>
                  <a:srgbClr val="FF6600"/>
                </a:solidFill>
              </a:rPr>
              <a:t>FND</a:t>
            </a:r>
          </a:p>
          <a:p>
            <a:r>
              <a:rPr lang="es-ES_tradnl" altLang="es-ES" sz="2400">
                <a:sym typeface="Symbol" pitchFamily="18" charset="2"/>
              </a:rPr>
              <a:t> </a:t>
            </a:r>
            <a:r>
              <a:rPr lang="es-ES_tradnl" altLang="es-ES" sz="2000">
                <a:sym typeface="Symbol" pitchFamily="18" charset="2"/>
              </a:rPr>
              <a:t>es el conectivo lógico principal</a:t>
            </a:r>
          </a:p>
          <a:p>
            <a:r>
              <a:rPr lang="es-ES_tradnl" altLang="es-ES" sz="2400">
                <a:sym typeface="Symbol" pitchFamily="18" charset="2"/>
              </a:rPr>
              <a:t> </a:t>
            </a:r>
            <a:r>
              <a:rPr lang="es-ES_tradnl" altLang="es-ES" sz="2000">
                <a:sym typeface="Symbol" pitchFamily="18" charset="2"/>
              </a:rPr>
              <a:t>es el conectivo lógico secundario</a:t>
            </a:r>
            <a:endParaRPr lang="es-ES_tradnl" altLang="es-E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A1A206E6-4482-430A-9067-C4863C9D23F5}" type="slidenum">
              <a:rPr lang="es-ES" altLang="es-ES"/>
              <a:pPr/>
              <a:t>22</a:t>
            </a:fld>
            <a:endParaRPr lang="es-ES" altLang="es-ES"/>
          </a:p>
        </p:txBody>
      </p:sp>
      <p:sp>
        <p:nvSpPr>
          <p:cNvPr id="238594" name="Text Box 2"/>
          <p:cNvSpPr txBox="1">
            <a:spLocks noChangeArrowheads="1"/>
          </p:cNvSpPr>
          <p:nvPr/>
        </p:nvSpPr>
        <p:spPr bwMode="auto">
          <a:xfrm>
            <a:off x="1371600" y="1439863"/>
            <a:ext cx="6324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8595" name="Text Box 3"/>
          <p:cNvSpPr txBox="1">
            <a:spLocks noChangeArrowheads="1"/>
          </p:cNvSpPr>
          <p:nvPr/>
        </p:nvSpPr>
        <p:spPr bwMode="auto">
          <a:xfrm>
            <a:off x="898525" y="801688"/>
            <a:ext cx="72199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rgbClr val="FF6600"/>
                </a:solidFill>
              </a:rPr>
              <a:t>Te- disyunción</a:t>
            </a:r>
          </a:p>
          <a:p>
            <a:endParaRPr lang="es-ES_tradnl" altLang="es-ES" sz="2400" b="1">
              <a:solidFill>
                <a:srgbClr val="FF6600"/>
              </a:solidFill>
            </a:endParaRPr>
          </a:p>
          <a:p>
            <a:r>
              <a:rPr lang="es-ES_tradnl" altLang="es-ES" sz="2400" b="1">
                <a:solidFill>
                  <a:srgbClr val="0000FF"/>
                </a:solidFill>
              </a:rPr>
              <a:t>		 </a:t>
            </a:r>
            <a:r>
              <a:rPr lang="es-ES_tradnl" altLang="es-ES" sz="2400"/>
              <a:t>Son disyunciones de la forma</a:t>
            </a:r>
          </a:p>
          <a:p>
            <a:endParaRPr lang="es-ES_tradnl" altLang="es-ES" sz="2400"/>
          </a:p>
          <a:p>
            <a:r>
              <a:rPr lang="es-ES_tradnl" altLang="es-ES" sz="2400"/>
              <a:t>	          </a:t>
            </a:r>
            <a:r>
              <a:rPr lang="es-ES_tradnl" altLang="es-ES" sz="2400" b="1"/>
              <a:t>(p </a:t>
            </a:r>
            <a:r>
              <a:rPr lang="es-ES_tradnl" altLang="es-ES" sz="2400" b="1">
                <a:sym typeface="Symbol" pitchFamily="18" charset="2"/>
              </a:rPr>
              <a:t> (p))</a:t>
            </a:r>
          </a:p>
          <a:p>
            <a:endParaRPr lang="es-ES_tradnl" altLang="es-ES" sz="2400" b="1">
              <a:sym typeface="Symbol" pitchFamily="18" charset="2"/>
            </a:endParaRPr>
          </a:p>
          <a:p>
            <a:r>
              <a:rPr lang="es-ES_tradnl" altLang="es-ES" sz="2400">
                <a:sym typeface="Symbol" pitchFamily="18" charset="2"/>
              </a:rPr>
              <a:t>o</a:t>
            </a:r>
            <a:endParaRPr lang="es-ES_tradnl" altLang="es-ES" sz="2400" b="1">
              <a:sym typeface="Symbol" pitchFamily="18" charset="2"/>
            </a:endParaRPr>
          </a:p>
          <a:p>
            <a:endParaRPr lang="es-ES_tradnl" altLang="es-ES" sz="2400">
              <a:sym typeface="Symbol" pitchFamily="18" charset="2"/>
            </a:endParaRPr>
          </a:p>
          <a:p>
            <a:r>
              <a:rPr lang="es-ES_tradnl" altLang="es-ES" sz="2400">
                <a:sym typeface="Symbol" pitchFamily="18" charset="2"/>
              </a:rPr>
              <a:t>	 </a:t>
            </a:r>
            <a:r>
              <a:rPr lang="es-ES_tradnl" altLang="es-ES" sz="2400" b="1"/>
              <a:t>(p </a:t>
            </a:r>
            <a:r>
              <a:rPr lang="es-ES_tradnl" altLang="es-ES" sz="2400" b="1">
                <a:sym typeface="Symbol" pitchFamily="18" charset="2"/>
              </a:rPr>
              <a:t> (p))  Q)</a:t>
            </a:r>
            <a:r>
              <a:rPr lang="es-ES_tradnl" altLang="es-ES" sz="2400">
                <a:sym typeface="Symbol" pitchFamily="18" charset="2"/>
              </a:rPr>
              <a:t> donde Q es cualquier fbf</a:t>
            </a:r>
          </a:p>
          <a:p>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Las te-disyunciones son siempre teoremas, es decir</a:t>
            </a:r>
          </a:p>
          <a:p>
            <a:r>
              <a:rPr lang="es-ES_tradnl" altLang="es-ES" sz="2400">
                <a:sym typeface="Symbol" pitchFamily="18" charset="2"/>
              </a:rPr>
              <a:t>son siempre verdaderas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A514A2B1-333D-460F-A109-5D6B8B9A0EF9}" type="slidenum">
              <a:rPr lang="es-ES" altLang="es-ES"/>
              <a:pPr/>
              <a:t>23</a:t>
            </a:fld>
            <a:endParaRPr lang="es-ES" altLang="es-ES"/>
          </a:p>
        </p:txBody>
      </p:sp>
      <p:sp>
        <p:nvSpPr>
          <p:cNvPr id="239618" name="Text Box 2"/>
          <p:cNvSpPr txBox="1">
            <a:spLocks noChangeArrowheads="1"/>
          </p:cNvSpPr>
          <p:nvPr/>
        </p:nvSpPr>
        <p:spPr bwMode="auto">
          <a:xfrm>
            <a:off x="990600" y="1143000"/>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9619" name="Text Box 3"/>
          <p:cNvSpPr txBox="1">
            <a:spLocks noChangeArrowheads="1"/>
          </p:cNvSpPr>
          <p:nvPr/>
        </p:nvSpPr>
        <p:spPr bwMode="auto">
          <a:xfrm>
            <a:off x="1371600" y="1219200"/>
            <a:ext cx="287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rgbClr val="FF6600"/>
                </a:solidFill>
              </a:rPr>
              <a:t>Neg-Conjunciones</a:t>
            </a:r>
            <a:endParaRPr lang="es-ES_tradnl" altLang="es-ES" sz="2400"/>
          </a:p>
        </p:txBody>
      </p:sp>
      <p:sp>
        <p:nvSpPr>
          <p:cNvPr id="239620" name="Text Box 4"/>
          <p:cNvSpPr txBox="1">
            <a:spLocks noChangeArrowheads="1"/>
          </p:cNvSpPr>
          <p:nvPr/>
        </p:nvSpPr>
        <p:spPr bwMode="auto">
          <a:xfrm>
            <a:off x="685800" y="1905000"/>
            <a:ext cx="76962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Son conjunciones de la forma</a:t>
            </a:r>
          </a:p>
          <a:p>
            <a:endParaRPr lang="es-ES_tradnl" altLang="es-ES" sz="2400"/>
          </a:p>
          <a:p>
            <a:r>
              <a:rPr lang="es-ES_tradnl" altLang="es-ES" sz="2400"/>
              <a:t>			</a:t>
            </a:r>
            <a:r>
              <a:rPr lang="es-ES_tradnl" altLang="es-ES" sz="2400" b="1"/>
              <a:t>(p </a:t>
            </a:r>
            <a:r>
              <a:rPr lang="es-ES_tradnl" altLang="es-ES" sz="2400" b="1">
                <a:sym typeface="Symbol" pitchFamily="18" charset="2"/>
              </a:rPr>
              <a:t> (p))</a:t>
            </a:r>
          </a:p>
          <a:p>
            <a:endParaRPr lang="es-ES_tradnl" altLang="es-ES" sz="2400" b="1">
              <a:sym typeface="Symbol" pitchFamily="18" charset="2"/>
            </a:endParaRPr>
          </a:p>
          <a:p>
            <a:r>
              <a:rPr lang="es-ES_tradnl" altLang="es-ES" sz="2400">
                <a:sym typeface="Symbol" pitchFamily="18" charset="2"/>
              </a:rPr>
              <a:t>o </a:t>
            </a:r>
          </a:p>
          <a:p>
            <a:endParaRPr lang="es-ES_tradnl" altLang="es-ES" sz="2400">
              <a:sym typeface="Symbol" pitchFamily="18" charset="2"/>
            </a:endParaRPr>
          </a:p>
          <a:p>
            <a:r>
              <a:rPr lang="es-ES_tradnl" altLang="es-ES" sz="2400">
                <a:sym typeface="Symbol" pitchFamily="18" charset="2"/>
              </a:rPr>
              <a:t>		</a:t>
            </a:r>
            <a:r>
              <a:rPr lang="es-ES_tradnl" altLang="es-ES" sz="2400" b="1">
                <a:sym typeface="Symbol" pitchFamily="18" charset="2"/>
              </a:rPr>
              <a:t>((p  ( p)  Q )</a:t>
            </a:r>
            <a:r>
              <a:rPr lang="es-ES_tradnl" altLang="es-ES" sz="2400">
                <a:sym typeface="Symbol" pitchFamily="18" charset="2"/>
              </a:rPr>
              <a:t> donde </a:t>
            </a:r>
            <a:r>
              <a:rPr lang="es-ES_tradnl" altLang="es-ES" sz="2400" b="1">
                <a:sym typeface="Symbol" pitchFamily="18" charset="2"/>
              </a:rPr>
              <a:t>Q</a:t>
            </a:r>
            <a:r>
              <a:rPr lang="es-ES_tradnl" altLang="es-ES" sz="2400">
                <a:sym typeface="Symbol" pitchFamily="18" charset="2"/>
              </a:rPr>
              <a:t> es cualquier fbf</a:t>
            </a:r>
          </a:p>
          <a:p>
            <a:endParaRPr lang="es-ES_tradnl" altLang="es-ES" sz="2400">
              <a:sym typeface="Symbol" pitchFamily="18" charset="2"/>
            </a:endParaRPr>
          </a:p>
          <a:p>
            <a:r>
              <a:rPr lang="es-ES_tradnl" altLang="es-ES" sz="2400">
                <a:sym typeface="Symbol" pitchFamily="18" charset="2"/>
              </a:rPr>
              <a:t>Las neg-conjunciones son negaciones de teoremas, es</a:t>
            </a:r>
          </a:p>
          <a:p>
            <a:r>
              <a:rPr lang="es-ES_tradnl" altLang="es-ES" sz="2400">
                <a:sym typeface="Symbol" pitchFamily="18" charset="2"/>
              </a:rPr>
              <a:t>decir son siempre falsas</a:t>
            </a:r>
          </a:p>
          <a:p>
            <a:endParaRPr lang="es-ES_tradnl" altLang="es-E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pie de página"/>
          <p:cNvSpPr>
            <a:spLocks noGrp="1"/>
          </p:cNvSpPr>
          <p:nvPr>
            <p:ph type="ftr" sz="quarter" idx="11"/>
          </p:nvPr>
        </p:nvSpPr>
        <p:spPr/>
        <p:txBody>
          <a:bodyPr/>
          <a:lstStyle/>
          <a:p>
            <a:r>
              <a:rPr lang="es-ES" altLang="es-ES"/>
              <a:t>Introducción</a:t>
            </a:r>
          </a:p>
        </p:txBody>
      </p:sp>
      <p:sp>
        <p:nvSpPr>
          <p:cNvPr id="10" name="3 Marcador de número de diapositiva"/>
          <p:cNvSpPr>
            <a:spLocks noGrp="1"/>
          </p:cNvSpPr>
          <p:nvPr>
            <p:ph type="sldNum" sz="quarter" idx="12"/>
          </p:nvPr>
        </p:nvSpPr>
        <p:spPr/>
        <p:txBody>
          <a:bodyPr/>
          <a:lstStyle/>
          <a:p>
            <a:fld id="{607FBAE3-A1A9-4DD7-89F4-4E44A4FD03A0}" type="slidenum">
              <a:rPr lang="es-ES" altLang="es-ES"/>
              <a:pPr/>
              <a:t>24</a:t>
            </a:fld>
            <a:endParaRPr lang="es-ES" altLang="es-ES"/>
          </a:p>
        </p:txBody>
      </p:sp>
      <p:sp>
        <p:nvSpPr>
          <p:cNvPr id="240642" name="Text Box 1026"/>
          <p:cNvSpPr txBox="1">
            <a:spLocks noChangeArrowheads="1"/>
          </p:cNvSpPr>
          <p:nvPr/>
        </p:nvSpPr>
        <p:spPr bwMode="auto">
          <a:xfrm>
            <a:off x="685800" y="12192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0643" name="Text Box 1027"/>
          <p:cNvSpPr txBox="1">
            <a:spLocks noChangeArrowheads="1"/>
          </p:cNvSpPr>
          <p:nvPr/>
        </p:nvSpPr>
        <p:spPr bwMode="auto">
          <a:xfrm>
            <a:off x="746125" y="2938463"/>
            <a:ext cx="112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3600" b="1">
                <a:solidFill>
                  <a:srgbClr val="FF6600"/>
                </a:solidFill>
              </a:rPr>
              <a:t>FNC</a:t>
            </a:r>
            <a:endParaRPr lang="es-ES_tradnl" altLang="es-ES" sz="2400">
              <a:solidFill>
                <a:srgbClr val="FF6600"/>
              </a:solidFill>
            </a:endParaRPr>
          </a:p>
        </p:txBody>
      </p:sp>
      <p:sp>
        <p:nvSpPr>
          <p:cNvPr id="240644" name="Line 1028"/>
          <p:cNvSpPr>
            <a:spLocks noChangeShapeType="1"/>
          </p:cNvSpPr>
          <p:nvPr/>
        </p:nvSpPr>
        <p:spPr bwMode="auto">
          <a:xfrm flipV="1">
            <a:off x="1752600" y="1828800"/>
            <a:ext cx="1828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0645" name="Line 1029"/>
          <p:cNvSpPr>
            <a:spLocks noChangeShapeType="1"/>
          </p:cNvSpPr>
          <p:nvPr/>
        </p:nvSpPr>
        <p:spPr bwMode="auto">
          <a:xfrm>
            <a:off x="1676400" y="3505200"/>
            <a:ext cx="1828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0646" name="Text Box 1030"/>
          <p:cNvSpPr txBox="1">
            <a:spLocks noChangeArrowheads="1"/>
          </p:cNvSpPr>
          <p:nvPr/>
        </p:nvSpPr>
        <p:spPr bwMode="auto">
          <a:xfrm>
            <a:off x="3794125" y="1258888"/>
            <a:ext cx="4144963"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Formada por te-disyunciones</a:t>
            </a:r>
          </a:p>
          <a:p>
            <a:r>
              <a:rPr lang="es-ES_tradnl" altLang="es-ES" sz="2400"/>
              <a:t>son siempre verdaderas</a:t>
            </a:r>
          </a:p>
        </p:txBody>
      </p:sp>
      <p:sp>
        <p:nvSpPr>
          <p:cNvPr id="240647" name="Text Box 1031"/>
          <p:cNvSpPr txBox="1">
            <a:spLocks noChangeArrowheads="1"/>
          </p:cNvSpPr>
          <p:nvPr/>
        </p:nvSpPr>
        <p:spPr bwMode="auto">
          <a:xfrm>
            <a:off x="3641725" y="4154488"/>
            <a:ext cx="4435475"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No todas sus partes son te-disyunciones, no es teorema, es decir a veces son falsas o a veces son verdaderas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pie de página"/>
          <p:cNvSpPr>
            <a:spLocks noGrp="1"/>
          </p:cNvSpPr>
          <p:nvPr>
            <p:ph type="ftr" sz="quarter" idx="11"/>
          </p:nvPr>
        </p:nvSpPr>
        <p:spPr/>
        <p:txBody>
          <a:bodyPr/>
          <a:lstStyle/>
          <a:p>
            <a:r>
              <a:rPr lang="es-ES" altLang="es-ES"/>
              <a:t>Introducción</a:t>
            </a:r>
          </a:p>
        </p:txBody>
      </p:sp>
      <p:sp>
        <p:nvSpPr>
          <p:cNvPr id="10" name="3 Marcador de número de diapositiva"/>
          <p:cNvSpPr>
            <a:spLocks noGrp="1"/>
          </p:cNvSpPr>
          <p:nvPr>
            <p:ph type="sldNum" sz="quarter" idx="12"/>
          </p:nvPr>
        </p:nvSpPr>
        <p:spPr/>
        <p:txBody>
          <a:bodyPr/>
          <a:lstStyle/>
          <a:p>
            <a:fld id="{DFB22A0C-EA72-4E9A-ADFC-E9F9681D0471}" type="slidenum">
              <a:rPr lang="es-ES" altLang="es-ES"/>
              <a:pPr/>
              <a:t>25</a:t>
            </a:fld>
            <a:endParaRPr lang="es-ES" altLang="es-ES"/>
          </a:p>
        </p:txBody>
      </p:sp>
      <p:sp>
        <p:nvSpPr>
          <p:cNvPr id="241666" name="Text Box 2"/>
          <p:cNvSpPr txBox="1">
            <a:spLocks noChangeArrowheads="1"/>
          </p:cNvSpPr>
          <p:nvPr/>
        </p:nvSpPr>
        <p:spPr bwMode="auto">
          <a:xfrm>
            <a:off x="1143000" y="1295400"/>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1667" name="Text Box 3"/>
          <p:cNvSpPr txBox="1">
            <a:spLocks noChangeArrowheads="1"/>
          </p:cNvSpPr>
          <p:nvPr/>
        </p:nvSpPr>
        <p:spPr bwMode="auto">
          <a:xfrm>
            <a:off x="457200" y="3127375"/>
            <a:ext cx="112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3600" b="1">
                <a:solidFill>
                  <a:srgbClr val="0000FF"/>
                </a:solidFill>
              </a:rPr>
              <a:t>FND</a:t>
            </a:r>
            <a:endParaRPr lang="es-ES_tradnl" altLang="es-ES" sz="2400"/>
          </a:p>
        </p:txBody>
      </p:sp>
      <p:sp>
        <p:nvSpPr>
          <p:cNvPr id="241668" name="Line 4"/>
          <p:cNvSpPr>
            <a:spLocks noChangeShapeType="1"/>
          </p:cNvSpPr>
          <p:nvPr/>
        </p:nvSpPr>
        <p:spPr bwMode="auto">
          <a:xfrm flipV="1">
            <a:off x="1463675" y="1865313"/>
            <a:ext cx="2057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1669" name="Line 5"/>
          <p:cNvSpPr>
            <a:spLocks noChangeShapeType="1"/>
          </p:cNvSpPr>
          <p:nvPr/>
        </p:nvSpPr>
        <p:spPr bwMode="auto">
          <a:xfrm>
            <a:off x="1463675" y="3617913"/>
            <a:ext cx="17526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1670" name="Text Box 6"/>
          <p:cNvSpPr txBox="1">
            <a:spLocks noChangeArrowheads="1"/>
          </p:cNvSpPr>
          <p:nvPr/>
        </p:nvSpPr>
        <p:spPr bwMode="auto">
          <a:xfrm>
            <a:off x="3581400" y="1295400"/>
            <a:ext cx="5146675"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Formada sólo por neg-conjunciones,</a:t>
            </a:r>
          </a:p>
          <a:p>
            <a:r>
              <a:rPr lang="es-ES_tradnl" altLang="es-ES" sz="2400"/>
              <a:t>se tiene la negación de un teorema,</a:t>
            </a:r>
          </a:p>
          <a:p>
            <a:r>
              <a:rPr lang="es-ES_tradnl" altLang="es-ES" sz="2400"/>
              <a:t>es decir son siempre falsas</a:t>
            </a:r>
          </a:p>
        </p:txBody>
      </p:sp>
      <p:sp>
        <p:nvSpPr>
          <p:cNvPr id="241671" name="Text Box 7"/>
          <p:cNvSpPr txBox="1">
            <a:spLocks noChangeArrowheads="1"/>
          </p:cNvSpPr>
          <p:nvPr/>
        </p:nvSpPr>
        <p:spPr bwMode="auto">
          <a:xfrm>
            <a:off x="3429000" y="4419600"/>
            <a:ext cx="5197475"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No todas sus partes son neg-conjunciones no es la negación de un teorema, es decir, a veces son falsas o a veces verdaderas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5B417EAE-0944-4B67-979C-67FB1588DBD4}" type="slidenum">
              <a:rPr lang="es-ES" altLang="es-ES"/>
              <a:pPr/>
              <a:t>26</a:t>
            </a:fld>
            <a:endParaRPr lang="es-ES" altLang="es-ES"/>
          </a:p>
        </p:txBody>
      </p:sp>
      <p:sp>
        <p:nvSpPr>
          <p:cNvPr id="242690" name="Text Box 2"/>
          <p:cNvSpPr txBox="1">
            <a:spLocks noChangeArrowheads="1"/>
          </p:cNvSpPr>
          <p:nvPr/>
        </p:nvSpPr>
        <p:spPr bwMode="auto">
          <a:xfrm>
            <a:off x="914400" y="1211263"/>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2691" name="Text Box 3"/>
          <p:cNvSpPr txBox="1">
            <a:spLocks noChangeArrowheads="1"/>
          </p:cNvSpPr>
          <p:nvPr/>
        </p:nvSpPr>
        <p:spPr bwMode="auto">
          <a:xfrm>
            <a:off x="822325" y="1447800"/>
            <a:ext cx="80168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Ejemplo:</a:t>
            </a:r>
          </a:p>
          <a:p>
            <a:pPr algn="just"/>
            <a:r>
              <a:rPr lang="es-ES_tradnl" altLang="es-ES" sz="2400"/>
              <a:t>		Supóngase que Socrátes está con un ánimo</a:t>
            </a:r>
          </a:p>
          <a:p>
            <a:pPr algn="just"/>
            <a:r>
              <a:rPr lang="es-ES_tradnl" altLang="es-ES" sz="2400"/>
              <a:t>tal que no desea visitar a Platón, a menos que Platón desee visitarlo, y que Platón está en una condición tal que no desea visitar a Sócrates, si Sócrates desea visitarlo, pero desea visitar a Sócrates si Sócrates no desea visitarlo. ¿Desea Sócrates visitar a Platón o no?</a:t>
            </a:r>
          </a:p>
          <a:p>
            <a:pPr algn="just"/>
            <a:endParaRPr lang="es-ES_tradnl" altLang="es-ES" sz="2400"/>
          </a:p>
          <a:p>
            <a:pPr algn="just"/>
            <a:r>
              <a:rPr lang="es-ES_tradnl" altLang="es-ES" sz="2400"/>
              <a:t>Solución:</a:t>
            </a:r>
          </a:p>
          <a:p>
            <a:pPr algn="just"/>
            <a:r>
              <a:rPr lang="es-ES_tradnl" altLang="es-ES" sz="2400"/>
              <a:t>		Designemos a </a:t>
            </a:r>
            <a:r>
              <a:rPr lang="es-ES_tradnl" altLang="es-ES" sz="2400">
                <a:solidFill>
                  <a:srgbClr val="FF6600"/>
                </a:solidFill>
              </a:rPr>
              <a:t>“Sócrates desea visitar a</a:t>
            </a:r>
            <a:r>
              <a:rPr lang="es-ES_tradnl" altLang="es-ES" sz="2400"/>
              <a:t> </a:t>
            </a:r>
            <a:r>
              <a:rPr lang="es-ES_tradnl" altLang="es-ES" sz="2400">
                <a:solidFill>
                  <a:srgbClr val="FF6600"/>
                </a:solidFill>
              </a:rPr>
              <a:t>Platón”</a:t>
            </a:r>
            <a:r>
              <a:rPr lang="es-ES_tradnl" altLang="es-ES" sz="2400"/>
              <a:t> por </a:t>
            </a:r>
            <a:r>
              <a:rPr lang="es-ES_tradnl" altLang="es-ES" sz="2400">
                <a:solidFill>
                  <a:srgbClr val="0000FF"/>
                </a:solidFill>
              </a:rPr>
              <a:t>p</a:t>
            </a:r>
            <a:r>
              <a:rPr lang="es-ES_tradnl" altLang="es-ES" sz="2400"/>
              <a:t>, y a </a:t>
            </a:r>
            <a:r>
              <a:rPr lang="es-ES_tradnl" altLang="es-ES" sz="2400">
                <a:solidFill>
                  <a:srgbClr val="FF6600"/>
                </a:solidFill>
              </a:rPr>
              <a:t>“Platón desea visitar a Sócrates”</a:t>
            </a:r>
            <a:r>
              <a:rPr lang="es-ES_tradnl" altLang="es-ES" sz="2400"/>
              <a:t> por </a:t>
            </a:r>
            <a:r>
              <a:rPr lang="es-ES_tradnl" altLang="es-ES" sz="2400">
                <a:solidFill>
                  <a:srgbClr val="0000FF"/>
                </a:solidFill>
              </a:rPr>
              <a:t>q</a:t>
            </a:r>
            <a:r>
              <a:rPr lang="es-ES_tradnl" altLang="es-ES" sz="24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8C6494BB-8E30-4ECE-AE96-E1C9280A1119}" type="slidenum">
              <a:rPr lang="es-ES" altLang="es-ES"/>
              <a:pPr/>
              <a:t>27</a:t>
            </a:fld>
            <a:endParaRPr lang="es-ES" altLang="es-ES"/>
          </a:p>
        </p:txBody>
      </p:sp>
      <p:sp>
        <p:nvSpPr>
          <p:cNvPr id="243714" name="Text Box 2"/>
          <p:cNvSpPr txBox="1">
            <a:spLocks noChangeArrowheads="1"/>
          </p:cNvSpPr>
          <p:nvPr/>
        </p:nvSpPr>
        <p:spPr bwMode="auto">
          <a:xfrm>
            <a:off x="838200" y="1219200"/>
            <a:ext cx="7543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3715" name="Text Box 3"/>
          <p:cNvSpPr txBox="1">
            <a:spLocks noChangeArrowheads="1"/>
          </p:cNvSpPr>
          <p:nvPr/>
        </p:nvSpPr>
        <p:spPr bwMode="auto">
          <a:xfrm>
            <a:off x="746125" y="7731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_tradnl" altLang="es-ES" sz="2400"/>
          </a:p>
        </p:txBody>
      </p:sp>
      <p:sp>
        <p:nvSpPr>
          <p:cNvPr id="243716" name="Text Box 4"/>
          <p:cNvSpPr txBox="1">
            <a:spLocks noChangeArrowheads="1"/>
          </p:cNvSpPr>
          <p:nvPr/>
        </p:nvSpPr>
        <p:spPr bwMode="auto">
          <a:xfrm>
            <a:off x="914400" y="990600"/>
            <a:ext cx="786447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Con las definiciones anteriores la frase: </a:t>
            </a:r>
            <a:r>
              <a:rPr lang="es-ES_tradnl" altLang="es-ES" sz="2400">
                <a:solidFill>
                  <a:srgbClr val="0000FF"/>
                </a:solidFill>
              </a:rPr>
              <a:t>“Sócrates está</a:t>
            </a:r>
            <a:r>
              <a:rPr lang="es-ES_tradnl" altLang="es-ES" sz="2400"/>
              <a:t> </a:t>
            </a:r>
            <a:r>
              <a:rPr lang="es-ES_tradnl" altLang="es-ES" sz="2400">
                <a:solidFill>
                  <a:srgbClr val="0000FF"/>
                </a:solidFill>
              </a:rPr>
              <a:t>con un ánimo tal que no desea visitar a Platón”</a:t>
            </a:r>
            <a:r>
              <a:rPr lang="es-ES_tradnl" altLang="es-ES" sz="2400"/>
              <a:t>, </a:t>
            </a:r>
            <a:r>
              <a:rPr lang="es-ES_tradnl" altLang="es-ES" sz="2400">
                <a:solidFill>
                  <a:schemeClr val="accent2"/>
                </a:solidFill>
              </a:rPr>
              <a:t>a menos que Platón desee visitarlo</a:t>
            </a:r>
            <a:r>
              <a:rPr lang="es-ES_tradnl" altLang="es-ES" sz="2400"/>
              <a:t>”, se escribe</a:t>
            </a:r>
          </a:p>
          <a:p>
            <a:pPr algn="just"/>
            <a:endParaRPr lang="es-ES_tradnl" altLang="es-ES" sz="2400"/>
          </a:p>
          <a:p>
            <a:pPr algn="just"/>
            <a:r>
              <a:rPr lang="es-ES_tradnl" altLang="es-ES" sz="2400"/>
              <a:t>		      </a:t>
            </a:r>
            <a:r>
              <a:rPr lang="es-ES_tradnl" altLang="es-ES" sz="2400" b="1">
                <a:solidFill>
                  <a:srgbClr val="0000FF"/>
                </a:solidFill>
                <a:sym typeface="Symbol" pitchFamily="18" charset="2"/>
              </a:rPr>
              <a:t> p  q</a:t>
            </a:r>
          </a:p>
          <a:p>
            <a:pPr algn="just"/>
            <a:endParaRPr lang="es-ES_tradnl" altLang="es-ES" sz="2400" b="1">
              <a:solidFill>
                <a:srgbClr val="0000FF"/>
              </a:solidFill>
              <a:sym typeface="Symbol" pitchFamily="18" charset="2"/>
            </a:endParaRPr>
          </a:p>
          <a:p>
            <a:pPr algn="just"/>
            <a:r>
              <a:rPr lang="es-ES_tradnl" altLang="es-ES" sz="2400">
                <a:sym typeface="Symbol" pitchFamily="18" charset="2"/>
              </a:rPr>
              <a:t>La frase </a:t>
            </a:r>
            <a:r>
              <a:rPr lang="es-ES_tradnl" altLang="es-ES" sz="2400">
                <a:solidFill>
                  <a:srgbClr val="0000FF"/>
                </a:solidFill>
                <a:sym typeface="Symbol" pitchFamily="18" charset="2"/>
              </a:rPr>
              <a:t>“Platón está en una condición tal que no desea visitar a Sócrates, si Sócrates desea visitarlo, pero desea visitar a Sócrates si Sócrates no desea visitarlo</a:t>
            </a:r>
            <a:r>
              <a:rPr lang="es-ES_tradnl" altLang="es-ES" sz="2400">
                <a:sym typeface="Symbol" pitchFamily="18" charset="2"/>
              </a:rPr>
              <a:t>”, la escribimos</a:t>
            </a:r>
          </a:p>
          <a:p>
            <a:pPr algn="just"/>
            <a:endParaRPr lang="es-ES_tradnl" altLang="es-ES" sz="2400">
              <a:sym typeface="Symbol" pitchFamily="18" charset="2"/>
            </a:endParaRPr>
          </a:p>
          <a:p>
            <a:pPr algn="just"/>
            <a:r>
              <a:rPr lang="es-ES_tradnl" altLang="es-ES" sz="2400">
                <a:sym typeface="Symbol" pitchFamily="18" charset="2"/>
              </a:rPr>
              <a:t>                   </a:t>
            </a:r>
            <a:r>
              <a:rPr lang="es-ES_tradnl" altLang="es-ES" sz="2400" b="1">
                <a:solidFill>
                  <a:srgbClr val="0000FF"/>
                </a:solidFill>
                <a:sym typeface="Symbol" pitchFamily="18" charset="2"/>
              </a:rPr>
              <a:t>((p  (q))  ((p)  q)</a:t>
            </a:r>
          </a:p>
          <a:p>
            <a:pPr algn="just"/>
            <a:endParaRPr lang="es-ES_tradnl" altLang="es-ES" sz="2400">
              <a:sym typeface="Symbol" pitchFamily="18" charset="2"/>
            </a:endParaRPr>
          </a:p>
          <a:p>
            <a:pPr algn="just"/>
            <a:r>
              <a:rPr lang="es-ES_tradnl" altLang="es-ES" sz="2400">
                <a:sym typeface="Symbol" pitchFamily="18" charset="2"/>
              </a:rPr>
              <a:t>                 </a:t>
            </a:r>
            <a:endParaRPr lang="es-ES_tradnl" altLang="es-ES" sz="2400" b="1">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FEA3F5E7-826D-4884-8BEE-C93E677ACC93}" type="slidenum">
              <a:rPr lang="es-ES" altLang="es-ES"/>
              <a:pPr/>
              <a:t>28</a:t>
            </a:fld>
            <a:endParaRPr lang="es-ES" altLang="es-ES"/>
          </a:p>
        </p:txBody>
      </p:sp>
      <p:sp>
        <p:nvSpPr>
          <p:cNvPr id="244738" name="Text Box 2"/>
          <p:cNvSpPr txBox="1">
            <a:spLocks noChangeArrowheads="1"/>
          </p:cNvSpPr>
          <p:nvPr/>
        </p:nvSpPr>
        <p:spPr bwMode="auto">
          <a:xfrm>
            <a:off x="1219200" y="11430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4739" name="Text Box 3"/>
          <p:cNvSpPr txBox="1">
            <a:spLocks noChangeArrowheads="1"/>
          </p:cNvSpPr>
          <p:nvPr/>
        </p:nvSpPr>
        <p:spPr bwMode="auto">
          <a:xfrm>
            <a:off x="914400" y="1524000"/>
            <a:ext cx="7543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b="1">
                <a:sym typeface="Symbol" pitchFamily="18" charset="2"/>
              </a:rPr>
              <a:t>Lo que se desea saber cual de las siguientes fórmulas es una tautología</a:t>
            </a:r>
            <a:endParaRPr lang="es-ES_tradnl" altLang="es-ES" sz="2400" b="1">
              <a:solidFill>
                <a:srgbClr val="0000FF"/>
              </a:solidFill>
              <a:sym typeface="Symbol" pitchFamily="18" charset="2"/>
            </a:endParaRPr>
          </a:p>
          <a:p>
            <a:endParaRPr lang="es-ES_tradnl" altLang="es-ES" sz="2400" b="1">
              <a:solidFill>
                <a:srgbClr val="0000FF"/>
              </a:solidFill>
              <a:sym typeface="Symbol" pitchFamily="18" charset="2"/>
            </a:endParaRPr>
          </a:p>
          <a:p>
            <a:r>
              <a:rPr lang="es-ES_tradnl" altLang="es-ES" sz="2400" b="1">
                <a:solidFill>
                  <a:srgbClr val="0000FF"/>
                </a:solidFill>
                <a:sym typeface="Symbol" pitchFamily="18" charset="2"/>
              </a:rPr>
              <a:t>(( p  q)  ((p  (q))  ((p)  q)  p )</a:t>
            </a:r>
          </a:p>
          <a:p>
            <a:endParaRPr lang="es-ES_tradnl" altLang="es-ES" sz="2400" b="1">
              <a:solidFill>
                <a:srgbClr val="0000FF"/>
              </a:solidFill>
              <a:sym typeface="Symbol" pitchFamily="18" charset="2"/>
            </a:endParaRPr>
          </a:p>
          <a:p>
            <a:endParaRPr lang="es-ES_tradnl" altLang="es-ES" sz="2400" b="1">
              <a:solidFill>
                <a:srgbClr val="0000FF"/>
              </a:solidFill>
              <a:sym typeface="Symbol" pitchFamily="18" charset="2"/>
            </a:endParaRPr>
          </a:p>
          <a:p>
            <a:r>
              <a:rPr lang="es-ES_tradnl" altLang="es-ES" sz="2400" b="1">
                <a:solidFill>
                  <a:srgbClr val="0000FF"/>
                </a:solidFill>
                <a:sym typeface="Symbol" pitchFamily="18" charset="2"/>
              </a:rPr>
              <a:t>o</a:t>
            </a:r>
          </a:p>
          <a:p>
            <a:endParaRPr lang="es-ES_tradnl" altLang="es-ES" sz="2400" b="1">
              <a:solidFill>
                <a:srgbClr val="0000FF"/>
              </a:solidFill>
              <a:sym typeface="Symbol" pitchFamily="18" charset="2"/>
            </a:endParaRPr>
          </a:p>
          <a:p>
            <a:endParaRPr lang="es-ES_tradnl" altLang="es-ES" sz="2400" b="1">
              <a:solidFill>
                <a:srgbClr val="0000FF"/>
              </a:solidFill>
              <a:sym typeface="Symbol" pitchFamily="18" charset="2"/>
            </a:endParaRPr>
          </a:p>
          <a:p>
            <a:r>
              <a:rPr lang="es-ES_tradnl" altLang="es-ES" sz="2400" b="1">
                <a:solidFill>
                  <a:srgbClr val="0000FF"/>
                </a:solidFill>
                <a:sym typeface="Symbol" pitchFamily="18" charset="2"/>
              </a:rPr>
              <a:t>(( p  q)  ((p  (q))  ((p)  q)  p )</a:t>
            </a:r>
          </a:p>
          <a:p>
            <a:endParaRPr lang="es-ES_tradnl" altLang="es-E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16FA14D7-5525-4BBC-9356-E5CF2116A629}" type="slidenum">
              <a:rPr lang="es-ES" altLang="es-ES"/>
              <a:pPr/>
              <a:t>29</a:t>
            </a:fld>
            <a:endParaRPr lang="es-ES" altLang="es-ES"/>
          </a:p>
        </p:txBody>
      </p:sp>
      <p:sp>
        <p:nvSpPr>
          <p:cNvPr id="245762" name="Text Box 2"/>
          <p:cNvSpPr txBox="1">
            <a:spLocks noChangeArrowheads="1"/>
          </p:cNvSpPr>
          <p:nvPr/>
        </p:nvSpPr>
        <p:spPr bwMode="auto">
          <a:xfrm>
            <a:off x="990600" y="12954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5763" name="Text Box 3"/>
          <p:cNvSpPr txBox="1">
            <a:spLocks noChangeArrowheads="1"/>
          </p:cNvSpPr>
          <p:nvPr/>
        </p:nvSpPr>
        <p:spPr bwMode="auto">
          <a:xfrm>
            <a:off x="974725" y="838200"/>
            <a:ext cx="702627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La forma normal de </a:t>
            </a:r>
          </a:p>
          <a:p>
            <a:endParaRPr lang="es-ES_tradnl" altLang="es-ES" sz="2400"/>
          </a:p>
          <a:p>
            <a:pPr algn="ctr"/>
            <a:r>
              <a:rPr lang="es-ES_tradnl" altLang="es-ES" sz="2400" b="1">
                <a:solidFill>
                  <a:srgbClr val="0000FF"/>
                </a:solidFill>
                <a:sym typeface="Symbol" pitchFamily="18" charset="2"/>
              </a:rPr>
              <a:t>(( p  q)  ((p  (q))  ((p)  q)  p )</a:t>
            </a:r>
          </a:p>
          <a:p>
            <a:pPr algn="ctr"/>
            <a:endParaRPr lang="es-ES_tradnl" altLang="es-ES" sz="2400">
              <a:solidFill>
                <a:srgbClr val="0000FF"/>
              </a:solidFill>
              <a:sym typeface="Symbol" pitchFamily="18" charset="2"/>
            </a:endParaRPr>
          </a:p>
          <a:p>
            <a:pPr algn="just"/>
            <a:r>
              <a:rPr lang="es-ES_tradnl" altLang="es-ES" sz="2400">
                <a:solidFill>
                  <a:srgbClr val="0000FF"/>
                </a:solidFill>
                <a:sym typeface="Symbol" pitchFamily="18" charset="2"/>
              </a:rPr>
              <a:t>es </a:t>
            </a:r>
          </a:p>
          <a:p>
            <a:pPr algn="just"/>
            <a:endParaRPr lang="es-ES_tradnl" altLang="es-ES" sz="2400">
              <a:solidFill>
                <a:srgbClr val="0000FF"/>
              </a:solidFill>
              <a:sym typeface="Symbol" pitchFamily="18" charset="2"/>
            </a:endParaRPr>
          </a:p>
          <a:p>
            <a:pPr algn="ctr"/>
            <a:r>
              <a:rPr lang="es-ES_tradnl" altLang="es-ES" sz="2400" b="1">
                <a:solidFill>
                  <a:srgbClr val="0000FF"/>
                </a:solidFill>
                <a:sym typeface="Symbol" pitchFamily="18" charset="2"/>
              </a:rPr>
              <a:t>((p   (p))  ((p  (p))  (q)))</a:t>
            </a:r>
          </a:p>
          <a:p>
            <a:pPr algn="ctr"/>
            <a:endParaRPr lang="es-ES_tradnl" altLang="es-ES" sz="2400" b="1">
              <a:solidFill>
                <a:srgbClr val="0000FF"/>
              </a:solidFill>
              <a:sym typeface="Symbol" pitchFamily="18" charset="2"/>
            </a:endParaRPr>
          </a:p>
          <a:p>
            <a:pPr algn="just"/>
            <a:endParaRPr lang="es-ES_tradnl" altLang="es-ES" sz="2400" b="1">
              <a:solidFill>
                <a:srgbClr val="0000FF"/>
              </a:solidFill>
              <a:sym typeface="Symbol" pitchFamily="18" charset="2"/>
            </a:endParaRPr>
          </a:p>
          <a:p>
            <a:pPr algn="just"/>
            <a:r>
              <a:rPr lang="es-ES_tradnl" altLang="es-ES" sz="2400">
                <a:sym typeface="Symbol" pitchFamily="18" charset="2"/>
              </a:rPr>
              <a:t>que está en la forma normal conjuntiva y todas sus partes son te-disyunciones, por lo tanto siempre es verdadera. Por lo tanto podemos decir que Sócrates no desea visitar a Platón</a:t>
            </a:r>
          </a:p>
          <a:p>
            <a:pPr algn="ctr"/>
            <a:endParaRPr lang="es-ES_tradnl" altLang="es-ES" sz="2400" b="1">
              <a:solidFill>
                <a:srgbClr val="0000FF"/>
              </a:solidFill>
              <a:sym typeface="Symbol"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pie de página"/>
          <p:cNvSpPr>
            <a:spLocks noGrp="1"/>
          </p:cNvSpPr>
          <p:nvPr>
            <p:ph type="ftr" sz="quarter" idx="11"/>
          </p:nvPr>
        </p:nvSpPr>
        <p:spPr/>
        <p:txBody>
          <a:bodyPr/>
          <a:lstStyle/>
          <a:p>
            <a:r>
              <a:rPr lang="es-ES" altLang="es-ES"/>
              <a:t>Introducción</a:t>
            </a:r>
          </a:p>
        </p:txBody>
      </p:sp>
      <p:sp>
        <p:nvSpPr>
          <p:cNvPr id="8" name="3 Marcador de número de diapositiva"/>
          <p:cNvSpPr>
            <a:spLocks noGrp="1"/>
          </p:cNvSpPr>
          <p:nvPr>
            <p:ph type="sldNum" sz="quarter" idx="12"/>
          </p:nvPr>
        </p:nvSpPr>
        <p:spPr/>
        <p:txBody>
          <a:bodyPr/>
          <a:lstStyle/>
          <a:p>
            <a:fld id="{D74E431E-B643-4C11-8DFB-AB1C62A6E98C}" type="slidenum">
              <a:rPr lang="es-ES" altLang="es-ES"/>
              <a:pPr/>
              <a:t>3</a:t>
            </a:fld>
            <a:endParaRPr lang="es-ES" altLang="es-ES"/>
          </a:p>
        </p:txBody>
      </p:sp>
      <p:sp>
        <p:nvSpPr>
          <p:cNvPr id="219138" name="Text Box 2"/>
          <p:cNvSpPr txBox="1">
            <a:spLocks noChangeArrowheads="1"/>
          </p:cNvSpPr>
          <p:nvPr/>
        </p:nvSpPr>
        <p:spPr bwMode="auto">
          <a:xfrm>
            <a:off x="990600" y="1287463"/>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19139" name="Text Box 3"/>
          <p:cNvSpPr txBox="1">
            <a:spLocks noChangeArrowheads="1"/>
          </p:cNvSpPr>
          <p:nvPr/>
        </p:nvSpPr>
        <p:spPr bwMode="auto">
          <a:xfrm>
            <a:off x="914400" y="533400"/>
            <a:ext cx="7772400" cy="5783263"/>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lang="es-ES_tradnl" altLang="es-ES" sz="2800" dirty="0"/>
          </a:p>
          <a:p>
            <a:pPr algn="just"/>
            <a:r>
              <a:rPr lang="es-ES_tradnl" altLang="es-ES" sz="2800" dirty="0"/>
              <a:t>La representación del conocimiento se efectúa mediante:</a:t>
            </a:r>
          </a:p>
          <a:p>
            <a:pPr algn="just">
              <a:buFontTx/>
              <a:buChar char="•"/>
            </a:pPr>
            <a:r>
              <a:rPr lang="es-ES_tradnl" altLang="es-ES" sz="2400" dirty="0">
                <a:solidFill>
                  <a:srgbClr val="FF6600"/>
                </a:solidFill>
              </a:rPr>
              <a:t>Lógica de Predicados de Primer Orden</a:t>
            </a:r>
          </a:p>
          <a:p>
            <a:pPr algn="just">
              <a:buFontTx/>
              <a:buChar char="•"/>
            </a:pPr>
            <a:endParaRPr lang="es-ES_tradnl" altLang="es-ES" sz="2400" dirty="0">
              <a:solidFill>
                <a:srgbClr val="FF6600"/>
              </a:solidFill>
            </a:endParaRPr>
          </a:p>
          <a:p>
            <a:pPr algn="just">
              <a:buFontTx/>
              <a:buChar char="•"/>
            </a:pPr>
            <a:r>
              <a:rPr lang="es-ES_tradnl" altLang="es-ES" sz="2400" dirty="0">
                <a:solidFill>
                  <a:srgbClr val="FF6600"/>
                </a:solidFill>
              </a:rPr>
              <a:t> Marcos (</a:t>
            </a:r>
            <a:r>
              <a:rPr lang="es-ES_tradnl" altLang="es-ES" sz="2400" dirty="0" err="1">
                <a:solidFill>
                  <a:srgbClr val="FF6600"/>
                </a:solidFill>
              </a:rPr>
              <a:t>frames</a:t>
            </a:r>
            <a:r>
              <a:rPr lang="es-ES_tradnl" altLang="es-ES" sz="2400" dirty="0">
                <a:solidFill>
                  <a:srgbClr val="FF6600"/>
                </a:solidFill>
              </a:rPr>
              <a:t>)</a:t>
            </a:r>
          </a:p>
          <a:p>
            <a:pPr algn="just">
              <a:buFontTx/>
              <a:buChar char="•"/>
            </a:pPr>
            <a:endParaRPr lang="es-ES_tradnl" altLang="es-ES" sz="2400" dirty="0">
              <a:solidFill>
                <a:srgbClr val="FF6600"/>
              </a:solidFill>
            </a:endParaRPr>
          </a:p>
          <a:p>
            <a:pPr algn="just">
              <a:buFontTx/>
              <a:buChar char="•"/>
            </a:pPr>
            <a:r>
              <a:rPr lang="es-ES_tradnl" altLang="es-ES" sz="2400" dirty="0">
                <a:solidFill>
                  <a:srgbClr val="FF6600"/>
                </a:solidFill>
              </a:rPr>
              <a:t> Redes semánticas</a:t>
            </a:r>
          </a:p>
          <a:p>
            <a:pPr algn="just">
              <a:buFontTx/>
              <a:buChar char="•"/>
            </a:pPr>
            <a:endParaRPr lang="es-ES_tradnl" altLang="es-ES" sz="2400" dirty="0"/>
          </a:p>
          <a:p>
            <a:pPr algn="just"/>
            <a:r>
              <a:rPr lang="es-ES_tradnl" altLang="es-ES" sz="2400" dirty="0"/>
              <a:t>¿ Cómo se realiza esta representación formal?</a:t>
            </a:r>
          </a:p>
          <a:p>
            <a:pPr algn="just"/>
            <a:endParaRPr lang="es-ES_tradnl" altLang="es-ES" sz="2400" dirty="0"/>
          </a:p>
          <a:p>
            <a:pPr algn="just"/>
            <a:r>
              <a:rPr lang="es-ES_tradnl" altLang="es-ES" sz="2400" dirty="0"/>
              <a:t>			    </a:t>
            </a:r>
            <a:r>
              <a:rPr lang="es-ES_tradnl" altLang="es-ES" sz="2400" dirty="0">
                <a:solidFill>
                  <a:srgbClr val="FF6600"/>
                </a:solidFill>
              </a:rPr>
              <a:t>Dialogo</a:t>
            </a:r>
          </a:p>
          <a:p>
            <a:pPr algn="just"/>
            <a:r>
              <a:rPr lang="es-ES_tradnl" altLang="es-ES" sz="2400" dirty="0">
                <a:solidFill>
                  <a:srgbClr val="FF6600"/>
                </a:solidFill>
              </a:rPr>
              <a:t>Ingeniero del					Experto</a:t>
            </a:r>
          </a:p>
          <a:p>
            <a:pPr algn="just"/>
            <a:r>
              <a:rPr lang="es-ES_tradnl" altLang="es-ES" sz="2400" dirty="0">
                <a:solidFill>
                  <a:srgbClr val="FF6600"/>
                </a:solidFill>
              </a:rPr>
              <a:t>Conocimiento</a:t>
            </a:r>
            <a:endParaRPr lang="es-ES_tradnl" altLang="es-ES" sz="2400" dirty="0">
              <a:solidFill>
                <a:srgbClr val="0000FF"/>
              </a:solidFill>
            </a:endParaRPr>
          </a:p>
          <a:p>
            <a:pPr algn="just"/>
            <a:endParaRPr lang="es-ES_tradnl" altLang="es-ES" sz="2400" dirty="0"/>
          </a:p>
        </p:txBody>
      </p:sp>
      <p:sp>
        <p:nvSpPr>
          <p:cNvPr id="219140" name="Line 4"/>
          <p:cNvSpPr>
            <a:spLocks noChangeShapeType="1"/>
          </p:cNvSpPr>
          <p:nvPr/>
        </p:nvSpPr>
        <p:spPr bwMode="auto">
          <a:xfrm>
            <a:off x="3581400" y="5638800"/>
            <a:ext cx="24384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41" name="Line 5"/>
          <p:cNvSpPr>
            <a:spLocks noChangeShapeType="1"/>
          </p:cNvSpPr>
          <p:nvPr/>
        </p:nvSpPr>
        <p:spPr bwMode="auto">
          <a:xfrm>
            <a:off x="4648200" y="5105400"/>
            <a:ext cx="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E73E66C1-8115-4C86-8271-901295A69EED}" type="slidenum">
              <a:rPr lang="es-ES" altLang="es-ES"/>
              <a:pPr/>
              <a:t>30</a:t>
            </a:fld>
            <a:endParaRPr lang="es-ES" altLang="es-ES"/>
          </a:p>
        </p:txBody>
      </p:sp>
      <p:sp>
        <p:nvSpPr>
          <p:cNvPr id="246787" name="Text Box 3"/>
          <p:cNvSpPr txBox="1">
            <a:spLocks noChangeArrowheads="1"/>
          </p:cNvSpPr>
          <p:nvPr/>
        </p:nvSpPr>
        <p:spPr bwMode="auto">
          <a:xfrm>
            <a:off x="990600" y="1211263"/>
            <a:ext cx="7467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6788" name="Text Box 4"/>
          <p:cNvSpPr txBox="1">
            <a:spLocks noChangeArrowheads="1"/>
          </p:cNvSpPr>
          <p:nvPr/>
        </p:nvSpPr>
        <p:spPr bwMode="auto">
          <a:xfrm>
            <a:off x="685800" y="990600"/>
            <a:ext cx="721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3200" b="1">
                <a:solidFill>
                  <a:srgbClr val="0000FF"/>
                </a:solidFill>
              </a:rPr>
              <a:t>Variables Libres y Variables Ligadas</a:t>
            </a:r>
            <a:endParaRPr lang="es-ES_tradnl" altLang="es-ES" sz="3200"/>
          </a:p>
        </p:txBody>
      </p:sp>
      <p:sp>
        <p:nvSpPr>
          <p:cNvPr id="246789" name="Text Box 5"/>
          <p:cNvSpPr txBox="1">
            <a:spLocks noChangeArrowheads="1"/>
          </p:cNvSpPr>
          <p:nvPr/>
        </p:nvSpPr>
        <p:spPr bwMode="auto">
          <a:xfrm>
            <a:off x="746125" y="1828800"/>
            <a:ext cx="7788275" cy="490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solidFill>
                  <a:srgbClr val="0000FF"/>
                </a:solidFill>
              </a:rPr>
              <a:t>Dominio de un Cuantificador</a:t>
            </a:r>
          </a:p>
          <a:p>
            <a:pPr algn="just"/>
            <a:r>
              <a:rPr lang="es-ES_tradnl" altLang="es-ES" sz="2400">
                <a:solidFill>
                  <a:srgbClr val="0000FF"/>
                </a:solidFill>
              </a:rPr>
              <a:t>	</a:t>
            </a:r>
          </a:p>
          <a:p>
            <a:pPr algn="just"/>
            <a:r>
              <a:rPr lang="es-ES_tradnl" altLang="es-ES" sz="2400">
                <a:solidFill>
                  <a:srgbClr val="0000FF"/>
                </a:solidFill>
              </a:rPr>
              <a:t>	</a:t>
            </a:r>
            <a:r>
              <a:rPr lang="es-ES_tradnl" altLang="es-ES" sz="2000"/>
              <a:t>Corresponde a la expresión a la que se le aplica el cuantificador</a:t>
            </a:r>
          </a:p>
          <a:p>
            <a:pPr algn="just"/>
            <a:endParaRPr lang="es-ES_tradnl" altLang="es-ES" sz="2000"/>
          </a:p>
          <a:p>
            <a:pPr algn="just"/>
            <a:r>
              <a:rPr lang="es-ES_tradnl" altLang="es-ES" sz="2400">
                <a:solidFill>
                  <a:srgbClr val="0000FF"/>
                </a:solidFill>
              </a:rPr>
              <a:t>Variable Ligada</a:t>
            </a:r>
            <a:endParaRPr lang="es-ES_tradnl" altLang="es-ES" sz="2400"/>
          </a:p>
          <a:p>
            <a:pPr algn="just"/>
            <a:r>
              <a:rPr lang="es-ES_tradnl" altLang="es-ES" sz="2400"/>
              <a:t>	</a:t>
            </a:r>
          </a:p>
          <a:p>
            <a:pPr algn="just"/>
            <a:r>
              <a:rPr lang="es-ES_tradnl" altLang="es-ES" sz="2400"/>
              <a:t>	</a:t>
            </a:r>
            <a:r>
              <a:rPr lang="es-ES_tradnl" altLang="es-ES" sz="2000"/>
              <a:t>Corresponde a una variable aparece cuantificada, o que se encuentra dentro del dominio de cualquier cuantificador</a:t>
            </a:r>
          </a:p>
          <a:p>
            <a:endParaRPr lang="es-ES_tradnl" altLang="es-ES" sz="2000"/>
          </a:p>
          <a:p>
            <a:r>
              <a:rPr lang="es-ES_tradnl" altLang="es-ES" sz="2000"/>
              <a:t>	En cualquier otro tipo de ocurrencia</a:t>
            </a:r>
            <a:r>
              <a:rPr lang="es-ES_tradnl" altLang="es-ES" sz="2400"/>
              <a:t>, </a:t>
            </a:r>
            <a:r>
              <a:rPr lang="es-ES_tradnl" altLang="es-ES" sz="2000"/>
              <a:t>se dice que la </a:t>
            </a:r>
            <a:r>
              <a:rPr lang="es-ES_tradnl" altLang="es-ES" sz="2000">
                <a:solidFill>
                  <a:srgbClr val="0000FF"/>
                </a:solidFill>
              </a:rPr>
              <a:t>variable es libre</a:t>
            </a:r>
          </a:p>
          <a:p>
            <a:endParaRPr lang="es-ES_tradnl" altLang="es-ES" sz="2400"/>
          </a:p>
          <a:p>
            <a:r>
              <a:rPr lang="es-ES_tradnl" altLang="es-ES" sz="2400"/>
              <a:t>	</a:t>
            </a:r>
            <a:endParaRPr lang="es-ES_tradnl" altLang="es-ES" sz="24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Marcador de pie de página"/>
          <p:cNvSpPr>
            <a:spLocks noGrp="1"/>
          </p:cNvSpPr>
          <p:nvPr>
            <p:ph type="ftr" sz="quarter" idx="11"/>
          </p:nvPr>
        </p:nvSpPr>
        <p:spPr/>
        <p:txBody>
          <a:bodyPr/>
          <a:lstStyle/>
          <a:p>
            <a:r>
              <a:rPr lang="es-ES" altLang="es-ES"/>
              <a:t>Introducción</a:t>
            </a:r>
          </a:p>
        </p:txBody>
      </p:sp>
      <p:sp>
        <p:nvSpPr>
          <p:cNvPr id="12" name="3 Marcador de número de diapositiva"/>
          <p:cNvSpPr>
            <a:spLocks noGrp="1"/>
          </p:cNvSpPr>
          <p:nvPr>
            <p:ph type="sldNum" sz="quarter" idx="12"/>
          </p:nvPr>
        </p:nvSpPr>
        <p:spPr/>
        <p:txBody>
          <a:bodyPr/>
          <a:lstStyle/>
          <a:p>
            <a:fld id="{72B6A94F-620F-46FB-93D3-E2688B75A3B3}" type="slidenum">
              <a:rPr lang="es-ES" altLang="es-ES"/>
              <a:pPr/>
              <a:t>31</a:t>
            </a:fld>
            <a:endParaRPr lang="es-ES" altLang="es-ES"/>
          </a:p>
        </p:txBody>
      </p:sp>
      <p:sp>
        <p:nvSpPr>
          <p:cNvPr id="247810" name="Text Box 2"/>
          <p:cNvSpPr txBox="1">
            <a:spLocks noChangeArrowheads="1"/>
          </p:cNvSpPr>
          <p:nvPr/>
        </p:nvSpPr>
        <p:spPr bwMode="auto">
          <a:xfrm>
            <a:off x="1066800" y="1295400"/>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7811" name="Text Box 3"/>
          <p:cNvSpPr txBox="1">
            <a:spLocks noChangeArrowheads="1"/>
          </p:cNvSpPr>
          <p:nvPr/>
        </p:nvSpPr>
        <p:spPr bwMode="auto">
          <a:xfrm>
            <a:off x="762000" y="1828800"/>
            <a:ext cx="74072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rgbClr val="0000FF"/>
                </a:solidFill>
              </a:rPr>
              <a:t>Ejemplos</a:t>
            </a:r>
          </a:p>
          <a:p>
            <a:endParaRPr lang="es-ES_tradnl" altLang="es-ES" sz="2400" b="1">
              <a:solidFill>
                <a:srgbClr val="0000FF"/>
              </a:solidFill>
            </a:endParaRPr>
          </a:p>
          <a:p>
            <a:endParaRPr lang="es-ES_tradnl" altLang="es-ES" sz="2400" b="1">
              <a:solidFill>
                <a:srgbClr val="0000FF"/>
              </a:solidFill>
            </a:endParaRPr>
          </a:p>
          <a:p>
            <a:pPr algn="ctr"/>
            <a:endParaRPr lang="es-ES_tradnl" altLang="es-ES" sz="2400" b="1">
              <a:sym typeface="Symbol" pitchFamily="18" charset="2"/>
            </a:endParaRPr>
          </a:p>
          <a:p>
            <a:pPr algn="ctr"/>
            <a:endParaRPr lang="es-ES_tradnl" altLang="es-ES" sz="2400" b="1">
              <a:sym typeface="Symbol" pitchFamily="18" charset="2"/>
            </a:endParaRPr>
          </a:p>
          <a:p>
            <a:pPr algn="ctr"/>
            <a:r>
              <a:rPr lang="es-ES_tradnl" altLang="es-ES" sz="2400" b="1">
                <a:sym typeface="Symbol" pitchFamily="18" charset="2"/>
              </a:rPr>
              <a:t>( x  A(x)  B(y))</a:t>
            </a:r>
            <a:endParaRPr lang="es-ES_tradnl" altLang="es-ES" sz="2400"/>
          </a:p>
        </p:txBody>
      </p:sp>
      <p:sp>
        <p:nvSpPr>
          <p:cNvPr id="247812" name="Freeform 4"/>
          <p:cNvSpPr>
            <a:spLocks/>
          </p:cNvSpPr>
          <p:nvPr/>
        </p:nvSpPr>
        <p:spPr bwMode="auto">
          <a:xfrm>
            <a:off x="3673475" y="3429000"/>
            <a:ext cx="762000" cy="304800"/>
          </a:xfrm>
          <a:custGeom>
            <a:avLst/>
            <a:gdLst>
              <a:gd name="T0" fmla="*/ 0 w 480"/>
              <a:gd name="T1" fmla="*/ 192 h 192"/>
              <a:gd name="T2" fmla="*/ 336 w 480"/>
              <a:gd name="T3" fmla="*/ 0 h 192"/>
              <a:gd name="T4" fmla="*/ 480 w 480"/>
              <a:gd name="T5" fmla="*/ 192 h 192"/>
            </a:gdLst>
            <a:ahLst/>
            <a:cxnLst>
              <a:cxn ang="0">
                <a:pos x="T0" y="T1"/>
              </a:cxn>
              <a:cxn ang="0">
                <a:pos x="T2" y="T3"/>
              </a:cxn>
              <a:cxn ang="0">
                <a:pos x="T4" y="T5"/>
              </a:cxn>
            </a:cxnLst>
            <a:rect l="0" t="0" r="r" b="b"/>
            <a:pathLst>
              <a:path w="480" h="192">
                <a:moveTo>
                  <a:pt x="0" y="192"/>
                </a:moveTo>
                <a:cubicBezTo>
                  <a:pt x="128" y="96"/>
                  <a:pt x="256" y="0"/>
                  <a:pt x="336" y="0"/>
                </a:cubicBezTo>
                <a:cubicBezTo>
                  <a:pt x="416" y="0"/>
                  <a:pt x="456" y="160"/>
                  <a:pt x="48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7813" name="Text Box 5"/>
          <p:cNvSpPr txBox="1">
            <a:spLocks noChangeArrowheads="1"/>
          </p:cNvSpPr>
          <p:nvPr/>
        </p:nvSpPr>
        <p:spPr bwMode="auto">
          <a:xfrm>
            <a:off x="3733800" y="2667000"/>
            <a:ext cx="1692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000"/>
              <a:t>Variable</a:t>
            </a:r>
          </a:p>
          <a:p>
            <a:r>
              <a:rPr lang="es-ES_tradnl" altLang="es-ES" sz="2000"/>
              <a:t>ligada</a:t>
            </a:r>
          </a:p>
        </p:txBody>
      </p:sp>
      <p:sp>
        <p:nvSpPr>
          <p:cNvPr id="247814" name="Freeform 6"/>
          <p:cNvSpPr>
            <a:spLocks/>
          </p:cNvSpPr>
          <p:nvPr/>
        </p:nvSpPr>
        <p:spPr bwMode="auto">
          <a:xfrm>
            <a:off x="3368675" y="4114800"/>
            <a:ext cx="1219200" cy="304800"/>
          </a:xfrm>
          <a:custGeom>
            <a:avLst/>
            <a:gdLst>
              <a:gd name="T0" fmla="*/ 0 w 768"/>
              <a:gd name="T1" fmla="*/ 0 h 192"/>
              <a:gd name="T2" fmla="*/ 336 w 768"/>
              <a:gd name="T3" fmla="*/ 192 h 192"/>
              <a:gd name="T4" fmla="*/ 768 w 768"/>
              <a:gd name="T5" fmla="*/ 0 h 192"/>
            </a:gdLst>
            <a:ahLst/>
            <a:cxnLst>
              <a:cxn ang="0">
                <a:pos x="T0" y="T1"/>
              </a:cxn>
              <a:cxn ang="0">
                <a:pos x="T2" y="T3"/>
              </a:cxn>
              <a:cxn ang="0">
                <a:pos x="T4" y="T5"/>
              </a:cxn>
            </a:cxnLst>
            <a:rect l="0" t="0" r="r" b="b"/>
            <a:pathLst>
              <a:path w="768" h="192">
                <a:moveTo>
                  <a:pt x="0" y="0"/>
                </a:moveTo>
                <a:cubicBezTo>
                  <a:pt x="104" y="96"/>
                  <a:pt x="208" y="192"/>
                  <a:pt x="336" y="192"/>
                </a:cubicBezTo>
                <a:cubicBezTo>
                  <a:pt x="464" y="192"/>
                  <a:pt x="704" y="32"/>
                  <a:pt x="76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7815" name="Text Box 7"/>
          <p:cNvSpPr txBox="1">
            <a:spLocks noChangeArrowheads="1"/>
          </p:cNvSpPr>
          <p:nvPr/>
        </p:nvSpPr>
        <p:spPr bwMode="auto">
          <a:xfrm>
            <a:off x="3429000" y="4354513"/>
            <a:ext cx="1187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Dominio </a:t>
            </a:r>
          </a:p>
          <a:p>
            <a:r>
              <a:rPr lang="es-ES_tradnl" altLang="es-ES" sz="2000"/>
              <a:t>de </a:t>
            </a:r>
            <a:r>
              <a:rPr lang="es-ES_tradnl" altLang="es-ES" sz="2000">
                <a:sym typeface="Symbol" pitchFamily="18" charset="2"/>
              </a:rPr>
              <a:t> x</a:t>
            </a:r>
            <a:endParaRPr lang="es-ES_tradnl" altLang="es-ES" sz="2000"/>
          </a:p>
        </p:txBody>
      </p:sp>
      <p:sp>
        <p:nvSpPr>
          <p:cNvPr id="247816" name="Line 8"/>
          <p:cNvSpPr>
            <a:spLocks noChangeShapeType="1"/>
          </p:cNvSpPr>
          <p:nvPr/>
        </p:nvSpPr>
        <p:spPr bwMode="auto">
          <a:xfrm>
            <a:off x="5426075" y="4114800"/>
            <a:ext cx="228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7817" name="Text Box 9"/>
          <p:cNvSpPr txBox="1">
            <a:spLocks noChangeArrowheads="1"/>
          </p:cNvSpPr>
          <p:nvPr/>
        </p:nvSpPr>
        <p:spPr bwMode="auto">
          <a:xfrm>
            <a:off x="5181600" y="4887913"/>
            <a:ext cx="111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Variable</a:t>
            </a:r>
          </a:p>
          <a:p>
            <a:r>
              <a:rPr lang="es-ES_tradnl" altLang="es-ES" sz="2000"/>
              <a:t>libre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Marcador de pie de página"/>
          <p:cNvSpPr>
            <a:spLocks noGrp="1"/>
          </p:cNvSpPr>
          <p:nvPr>
            <p:ph type="ftr" sz="quarter" idx="11"/>
          </p:nvPr>
        </p:nvSpPr>
        <p:spPr/>
        <p:txBody>
          <a:bodyPr/>
          <a:lstStyle/>
          <a:p>
            <a:r>
              <a:rPr lang="es-ES" altLang="es-ES"/>
              <a:t>Introducción</a:t>
            </a:r>
          </a:p>
        </p:txBody>
      </p:sp>
      <p:sp>
        <p:nvSpPr>
          <p:cNvPr id="15" name="3 Marcador de número de diapositiva"/>
          <p:cNvSpPr>
            <a:spLocks noGrp="1"/>
          </p:cNvSpPr>
          <p:nvPr>
            <p:ph type="sldNum" sz="quarter" idx="12"/>
          </p:nvPr>
        </p:nvSpPr>
        <p:spPr/>
        <p:txBody>
          <a:bodyPr/>
          <a:lstStyle/>
          <a:p>
            <a:fld id="{129E9F2A-776C-4702-B195-66604A5F92EE}" type="slidenum">
              <a:rPr lang="es-ES" altLang="es-ES"/>
              <a:pPr/>
              <a:t>32</a:t>
            </a:fld>
            <a:endParaRPr lang="es-ES" altLang="es-ES"/>
          </a:p>
        </p:txBody>
      </p:sp>
      <p:sp>
        <p:nvSpPr>
          <p:cNvPr id="248834" name="Text Box 2"/>
          <p:cNvSpPr txBox="1">
            <a:spLocks noChangeArrowheads="1"/>
          </p:cNvSpPr>
          <p:nvPr/>
        </p:nvSpPr>
        <p:spPr bwMode="auto">
          <a:xfrm>
            <a:off x="914400" y="1447800"/>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8835" name="Text Box 3"/>
          <p:cNvSpPr txBox="1">
            <a:spLocks noChangeArrowheads="1"/>
          </p:cNvSpPr>
          <p:nvPr/>
        </p:nvSpPr>
        <p:spPr bwMode="auto">
          <a:xfrm>
            <a:off x="762000" y="1681163"/>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Ejemplo</a:t>
            </a:r>
            <a:endParaRPr lang="es-ES_tradnl" altLang="es-ES" sz="2400"/>
          </a:p>
        </p:txBody>
      </p:sp>
      <p:sp>
        <p:nvSpPr>
          <p:cNvPr id="248836" name="Text Box 4"/>
          <p:cNvSpPr txBox="1">
            <a:spLocks noChangeArrowheads="1"/>
          </p:cNvSpPr>
          <p:nvPr/>
        </p:nvSpPr>
        <p:spPr bwMode="auto">
          <a:xfrm>
            <a:off x="990600" y="2438400"/>
            <a:ext cx="7254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s-ES_tradnl" altLang="es-ES" sz="2400" b="1">
              <a:sym typeface="Symbol" pitchFamily="18" charset="2"/>
            </a:endParaRPr>
          </a:p>
          <a:p>
            <a:pPr algn="ctr"/>
            <a:endParaRPr lang="es-ES_tradnl" altLang="es-ES" sz="2400" b="1">
              <a:sym typeface="Symbol" pitchFamily="18" charset="2"/>
            </a:endParaRPr>
          </a:p>
          <a:p>
            <a:pPr algn="ctr"/>
            <a:endParaRPr lang="es-ES_tradnl" altLang="es-ES" sz="2400" b="1">
              <a:sym typeface="Symbol" pitchFamily="18" charset="2"/>
            </a:endParaRPr>
          </a:p>
          <a:p>
            <a:pPr algn="ctr"/>
            <a:endParaRPr lang="es-ES_tradnl" altLang="es-ES" sz="2400" b="1">
              <a:sym typeface="Symbol" pitchFamily="18" charset="2"/>
            </a:endParaRPr>
          </a:p>
          <a:p>
            <a:pPr algn="ctr"/>
            <a:r>
              <a:rPr lang="es-ES_tradnl" altLang="es-ES" sz="2400" b="1">
                <a:sym typeface="Symbol" pitchFamily="18" charset="2"/>
              </a:rPr>
              <a:t> x ( A(x)  B(y) )</a:t>
            </a:r>
            <a:endParaRPr lang="es-ES_tradnl" altLang="es-ES" sz="2400" b="1"/>
          </a:p>
        </p:txBody>
      </p:sp>
      <p:sp>
        <p:nvSpPr>
          <p:cNvPr id="248837" name="Line 5"/>
          <p:cNvSpPr>
            <a:spLocks noChangeShapeType="1"/>
          </p:cNvSpPr>
          <p:nvPr/>
        </p:nvSpPr>
        <p:spPr bwMode="auto">
          <a:xfrm flipV="1">
            <a:off x="4511675" y="3317875"/>
            <a:ext cx="0" cy="609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8838" name="Line 6"/>
          <p:cNvSpPr>
            <a:spLocks noChangeShapeType="1"/>
          </p:cNvSpPr>
          <p:nvPr/>
        </p:nvSpPr>
        <p:spPr bwMode="auto">
          <a:xfrm flipH="1">
            <a:off x="3444875" y="3317875"/>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8839" name="Text Box 7"/>
          <p:cNvSpPr txBox="1">
            <a:spLocks noChangeArrowheads="1"/>
          </p:cNvSpPr>
          <p:nvPr/>
        </p:nvSpPr>
        <p:spPr bwMode="auto">
          <a:xfrm>
            <a:off x="2286000" y="2871788"/>
            <a:ext cx="111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Variable</a:t>
            </a:r>
          </a:p>
          <a:p>
            <a:r>
              <a:rPr lang="es-ES_tradnl" altLang="es-ES" sz="2000"/>
              <a:t>ligada</a:t>
            </a:r>
          </a:p>
        </p:txBody>
      </p:sp>
      <p:sp>
        <p:nvSpPr>
          <p:cNvPr id="248840" name="Line 8"/>
          <p:cNvSpPr>
            <a:spLocks noChangeShapeType="1"/>
          </p:cNvSpPr>
          <p:nvPr/>
        </p:nvSpPr>
        <p:spPr bwMode="auto">
          <a:xfrm flipV="1">
            <a:off x="5578475" y="3317875"/>
            <a:ext cx="0" cy="609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8841" name="Line 9"/>
          <p:cNvSpPr>
            <a:spLocks noChangeShapeType="1"/>
          </p:cNvSpPr>
          <p:nvPr/>
        </p:nvSpPr>
        <p:spPr bwMode="auto">
          <a:xfrm>
            <a:off x="5578475" y="3317875"/>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8842" name="Text Box 10"/>
          <p:cNvSpPr txBox="1">
            <a:spLocks noChangeArrowheads="1"/>
          </p:cNvSpPr>
          <p:nvPr/>
        </p:nvSpPr>
        <p:spPr bwMode="auto">
          <a:xfrm>
            <a:off x="6553200" y="2871788"/>
            <a:ext cx="111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Variable</a:t>
            </a:r>
          </a:p>
          <a:p>
            <a:r>
              <a:rPr lang="es-ES_tradnl" altLang="es-ES" sz="2000"/>
              <a:t>libre</a:t>
            </a:r>
          </a:p>
        </p:txBody>
      </p:sp>
      <p:sp>
        <p:nvSpPr>
          <p:cNvPr id="248843" name="Freeform 11"/>
          <p:cNvSpPr>
            <a:spLocks/>
          </p:cNvSpPr>
          <p:nvPr/>
        </p:nvSpPr>
        <p:spPr bwMode="auto">
          <a:xfrm>
            <a:off x="3978275" y="4384675"/>
            <a:ext cx="1828800" cy="457200"/>
          </a:xfrm>
          <a:custGeom>
            <a:avLst/>
            <a:gdLst>
              <a:gd name="T0" fmla="*/ 0 w 1152"/>
              <a:gd name="T1" fmla="*/ 0 h 288"/>
              <a:gd name="T2" fmla="*/ 480 w 1152"/>
              <a:gd name="T3" fmla="*/ 288 h 288"/>
              <a:gd name="T4" fmla="*/ 1152 w 1152"/>
              <a:gd name="T5" fmla="*/ 0 h 288"/>
            </a:gdLst>
            <a:ahLst/>
            <a:cxnLst>
              <a:cxn ang="0">
                <a:pos x="T0" y="T1"/>
              </a:cxn>
              <a:cxn ang="0">
                <a:pos x="T2" y="T3"/>
              </a:cxn>
              <a:cxn ang="0">
                <a:pos x="T4" y="T5"/>
              </a:cxn>
            </a:cxnLst>
            <a:rect l="0" t="0" r="r" b="b"/>
            <a:pathLst>
              <a:path w="1152" h="288">
                <a:moveTo>
                  <a:pt x="0" y="0"/>
                </a:moveTo>
                <a:cubicBezTo>
                  <a:pt x="144" y="144"/>
                  <a:pt x="288" y="288"/>
                  <a:pt x="480" y="288"/>
                </a:cubicBezTo>
                <a:cubicBezTo>
                  <a:pt x="672" y="288"/>
                  <a:pt x="912" y="144"/>
                  <a:pt x="115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8844" name="Text Box 12"/>
          <p:cNvSpPr txBox="1">
            <a:spLocks noChangeArrowheads="1"/>
          </p:cNvSpPr>
          <p:nvPr/>
        </p:nvSpPr>
        <p:spPr bwMode="auto">
          <a:xfrm>
            <a:off x="4267200" y="4929188"/>
            <a:ext cx="1187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Dominio </a:t>
            </a:r>
          </a:p>
          <a:p>
            <a:r>
              <a:rPr lang="es-ES_tradnl" altLang="es-ES" sz="2000"/>
              <a:t>de </a:t>
            </a:r>
            <a:r>
              <a:rPr lang="es-ES_tradnl" altLang="es-ES" sz="2000">
                <a:sym typeface="Symbol" pitchFamily="18" charset="2"/>
              </a:rPr>
              <a:t> x</a:t>
            </a:r>
            <a:endParaRPr lang="es-ES_tradnl" altLang="es-E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2 Marcador de pie de página"/>
          <p:cNvSpPr>
            <a:spLocks noGrp="1"/>
          </p:cNvSpPr>
          <p:nvPr>
            <p:ph type="ftr" sz="quarter" idx="11"/>
          </p:nvPr>
        </p:nvSpPr>
        <p:spPr/>
        <p:txBody>
          <a:bodyPr/>
          <a:lstStyle/>
          <a:p>
            <a:r>
              <a:rPr lang="es-ES" altLang="es-ES"/>
              <a:t>Introducción</a:t>
            </a:r>
          </a:p>
        </p:txBody>
      </p:sp>
      <p:sp>
        <p:nvSpPr>
          <p:cNvPr id="21" name="3 Marcador de número de diapositiva"/>
          <p:cNvSpPr>
            <a:spLocks noGrp="1"/>
          </p:cNvSpPr>
          <p:nvPr>
            <p:ph type="sldNum" sz="quarter" idx="12"/>
          </p:nvPr>
        </p:nvSpPr>
        <p:spPr/>
        <p:txBody>
          <a:bodyPr/>
          <a:lstStyle/>
          <a:p>
            <a:fld id="{7E9E642A-3EAA-4FC2-91F7-4D2A6E3B9906}" type="slidenum">
              <a:rPr lang="es-ES" altLang="es-ES"/>
              <a:pPr/>
              <a:t>33</a:t>
            </a:fld>
            <a:endParaRPr lang="es-ES" altLang="es-ES"/>
          </a:p>
        </p:txBody>
      </p:sp>
      <p:sp>
        <p:nvSpPr>
          <p:cNvPr id="249858" name="Text Box 2"/>
          <p:cNvSpPr txBox="1">
            <a:spLocks noChangeArrowheads="1"/>
          </p:cNvSpPr>
          <p:nvPr/>
        </p:nvSpPr>
        <p:spPr bwMode="auto">
          <a:xfrm>
            <a:off x="914400" y="12192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49859" name="Text Box 3"/>
          <p:cNvSpPr txBox="1">
            <a:spLocks noChangeArrowheads="1"/>
          </p:cNvSpPr>
          <p:nvPr/>
        </p:nvSpPr>
        <p:spPr bwMode="auto">
          <a:xfrm>
            <a:off x="914400" y="1071563"/>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Ejemplo</a:t>
            </a:r>
            <a:endParaRPr lang="es-ES_tradnl" altLang="es-ES" sz="2400"/>
          </a:p>
        </p:txBody>
      </p:sp>
      <p:sp>
        <p:nvSpPr>
          <p:cNvPr id="249860" name="Text Box 4"/>
          <p:cNvSpPr txBox="1">
            <a:spLocks noChangeArrowheads="1"/>
          </p:cNvSpPr>
          <p:nvPr/>
        </p:nvSpPr>
        <p:spPr bwMode="auto">
          <a:xfrm>
            <a:off x="1143000" y="2057400"/>
            <a:ext cx="69500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s-ES_tradnl" altLang="es-ES" sz="2400" b="1">
              <a:sym typeface="Symbol" pitchFamily="18" charset="2"/>
            </a:endParaRPr>
          </a:p>
          <a:p>
            <a:pPr algn="ctr"/>
            <a:endParaRPr lang="es-ES_tradnl" altLang="es-ES" sz="2400" b="1">
              <a:sym typeface="Symbol" pitchFamily="18" charset="2"/>
            </a:endParaRPr>
          </a:p>
          <a:p>
            <a:pPr algn="ctr"/>
            <a:endParaRPr lang="es-ES_tradnl" altLang="es-ES" sz="2400" b="1">
              <a:sym typeface="Symbol" pitchFamily="18" charset="2"/>
            </a:endParaRPr>
          </a:p>
          <a:p>
            <a:pPr algn="ctr"/>
            <a:r>
              <a:rPr lang="es-ES_tradnl" altLang="es-ES" sz="2400" b="1">
                <a:sym typeface="Symbol" pitchFamily="18" charset="2"/>
              </a:rPr>
              <a:t> x ( A(x)  y B(</a:t>
            </a:r>
            <a:r>
              <a:rPr lang="es-ES_tradnl" altLang="es-ES" sz="2400" b="1"/>
              <a:t>x, y) )</a:t>
            </a:r>
          </a:p>
          <a:p>
            <a:pPr algn="ctr"/>
            <a:endParaRPr lang="es-ES_tradnl" altLang="es-ES" sz="2400" b="1"/>
          </a:p>
          <a:p>
            <a:pPr algn="ctr"/>
            <a:endParaRPr lang="es-ES_tradnl" altLang="es-ES" sz="2400" b="1"/>
          </a:p>
          <a:p>
            <a:pPr algn="ctr"/>
            <a:endParaRPr lang="es-ES_tradnl" altLang="es-ES" sz="2400" b="1"/>
          </a:p>
          <a:p>
            <a:pPr algn="ctr"/>
            <a:endParaRPr lang="es-ES_tradnl" altLang="es-ES" sz="2400" b="1"/>
          </a:p>
          <a:p>
            <a:pPr algn="ctr"/>
            <a:endParaRPr lang="es-ES_tradnl" altLang="es-ES" sz="2400" b="1"/>
          </a:p>
          <a:p>
            <a:pPr algn="ctr"/>
            <a:endParaRPr lang="es-ES_tradnl" altLang="es-ES" sz="2400" b="1"/>
          </a:p>
        </p:txBody>
      </p:sp>
      <p:sp>
        <p:nvSpPr>
          <p:cNvPr id="249861" name="Line 5"/>
          <p:cNvSpPr>
            <a:spLocks noChangeShapeType="1"/>
          </p:cNvSpPr>
          <p:nvPr/>
        </p:nvSpPr>
        <p:spPr bwMode="auto">
          <a:xfrm>
            <a:off x="5502275" y="354647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62" name="Line 6"/>
          <p:cNvSpPr>
            <a:spLocks noChangeShapeType="1"/>
          </p:cNvSpPr>
          <p:nvPr/>
        </p:nvSpPr>
        <p:spPr bwMode="auto">
          <a:xfrm flipH="1">
            <a:off x="2682875" y="4003675"/>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63" name="Line 7"/>
          <p:cNvSpPr>
            <a:spLocks noChangeShapeType="1"/>
          </p:cNvSpPr>
          <p:nvPr/>
        </p:nvSpPr>
        <p:spPr bwMode="auto">
          <a:xfrm>
            <a:off x="4359275" y="3927475"/>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64" name="Line 8"/>
          <p:cNvSpPr>
            <a:spLocks noChangeShapeType="1"/>
          </p:cNvSpPr>
          <p:nvPr/>
        </p:nvSpPr>
        <p:spPr bwMode="auto">
          <a:xfrm>
            <a:off x="4054475" y="354647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65" name="Line 9"/>
          <p:cNvSpPr>
            <a:spLocks noChangeShapeType="1"/>
          </p:cNvSpPr>
          <p:nvPr/>
        </p:nvSpPr>
        <p:spPr bwMode="auto">
          <a:xfrm>
            <a:off x="3292475" y="34702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66" name="Text Box 10"/>
          <p:cNvSpPr txBox="1">
            <a:spLocks noChangeArrowheads="1"/>
          </p:cNvSpPr>
          <p:nvPr/>
        </p:nvSpPr>
        <p:spPr bwMode="auto">
          <a:xfrm>
            <a:off x="1219200" y="3557588"/>
            <a:ext cx="111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Variable</a:t>
            </a:r>
          </a:p>
          <a:p>
            <a:r>
              <a:rPr lang="es-ES_tradnl" altLang="es-ES" sz="2000"/>
              <a:t>ligada</a:t>
            </a:r>
          </a:p>
        </p:txBody>
      </p:sp>
      <p:sp>
        <p:nvSpPr>
          <p:cNvPr id="249867" name="Line 11"/>
          <p:cNvSpPr>
            <a:spLocks noChangeShapeType="1"/>
          </p:cNvSpPr>
          <p:nvPr/>
        </p:nvSpPr>
        <p:spPr bwMode="auto">
          <a:xfrm>
            <a:off x="4892675" y="36226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68" name="Line 12"/>
          <p:cNvSpPr>
            <a:spLocks noChangeShapeType="1"/>
          </p:cNvSpPr>
          <p:nvPr/>
        </p:nvSpPr>
        <p:spPr bwMode="auto">
          <a:xfrm>
            <a:off x="4892675" y="38512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69" name="Line 13"/>
          <p:cNvSpPr>
            <a:spLocks noChangeShapeType="1"/>
          </p:cNvSpPr>
          <p:nvPr/>
        </p:nvSpPr>
        <p:spPr bwMode="auto">
          <a:xfrm>
            <a:off x="5807075" y="36226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70" name="Text Box 14"/>
          <p:cNvSpPr txBox="1">
            <a:spLocks noChangeArrowheads="1"/>
          </p:cNvSpPr>
          <p:nvPr/>
        </p:nvSpPr>
        <p:spPr bwMode="auto">
          <a:xfrm>
            <a:off x="6705600" y="3328988"/>
            <a:ext cx="111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Variable</a:t>
            </a:r>
          </a:p>
          <a:p>
            <a:r>
              <a:rPr lang="es-ES_tradnl" altLang="es-ES" sz="2000"/>
              <a:t>ligada</a:t>
            </a:r>
          </a:p>
        </p:txBody>
      </p:sp>
      <p:sp>
        <p:nvSpPr>
          <p:cNvPr id="249871" name="Freeform 15"/>
          <p:cNvSpPr>
            <a:spLocks/>
          </p:cNvSpPr>
          <p:nvPr/>
        </p:nvSpPr>
        <p:spPr bwMode="auto">
          <a:xfrm>
            <a:off x="3597275" y="4232275"/>
            <a:ext cx="2590800" cy="622300"/>
          </a:xfrm>
          <a:custGeom>
            <a:avLst/>
            <a:gdLst>
              <a:gd name="T0" fmla="*/ 0 w 1632"/>
              <a:gd name="T1" fmla="*/ 48 h 392"/>
              <a:gd name="T2" fmla="*/ 768 w 1632"/>
              <a:gd name="T3" fmla="*/ 384 h 392"/>
              <a:gd name="T4" fmla="*/ 1632 w 1632"/>
              <a:gd name="T5" fmla="*/ 0 h 392"/>
            </a:gdLst>
            <a:ahLst/>
            <a:cxnLst>
              <a:cxn ang="0">
                <a:pos x="T0" y="T1"/>
              </a:cxn>
              <a:cxn ang="0">
                <a:pos x="T2" y="T3"/>
              </a:cxn>
              <a:cxn ang="0">
                <a:pos x="T4" y="T5"/>
              </a:cxn>
            </a:cxnLst>
            <a:rect l="0" t="0" r="r" b="b"/>
            <a:pathLst>
              <a:path w="1632" h="392">
                <a:moveTo>
                  <a:pt x="0" y="48"/>
                </a:moveTo>
                <a:cubicBezTo>
                  <a:pt x="248" y="220"/>
                  <a:pt x="496" y="392"/>
                  <a:pt x="768" y="384"/>
                </a:cubicBezTo>
                <a:cubicBezTo>
                  <a:pt x="1040" y="376"/>
                  <a:pt x="1336" y="188"/>
                  <a:pt x="163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72" name="Text Box 16"/>
          <p:cNvSpPr txBox="1">
            <a:spLocks noChangeArrowheads="1"/>
          </p:cNvSpPr>
          <p:nvPr/>
        </p:nvSpPr>
        <p:spPr bwMode="auto">
          <a:xfrm>
            <a:off x="4114800" y="4926013"/>
            <a:ext cx="187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Dominio de </a:t>
            </a:r>
            <a:r>
              <a:rPr lang="es-ES_tradnl" altLang="es-ES" sz="2000">
                <a:sym typeface="Symbol" pitchFamily="18" charset="2"/>
              </a:rPr>
              <a:t> x</a:t>
            </a:r>
            <a:endParaRPr lang="es-ES_tradnl" altLang="es-ES" sz="2400"/>
          </a:p>
        </p:txBody>
      </p:sp>
      <p:sp>
        <p:nvSpPr>
          <p:cNvPr id="249873" name="Freeform 17"/>
          <p:cNvSpPr>
            <a:spLocks/>
          </p:cNvSpPr>
          <p:nvPr/>
        </p:nvSpPr>
        <p:spPr bwMode="auto">
          <a:xfrm>
            <a:off x="5045075" y="2784475"/>
            <a:ext cx="1066800" cy="381000"/>
          </a:xfrm>
          <a:custGeom>
            <a:avLst/>
            <a:gdLst>
              <a:gd name="T0" fmla="*/ 0 w 672"/>
              <a:gd name="T1" fmla="*/ 240 h 240"/>
              <a:gd name="T2" fmla="*/ 336 w 672"/>
              <a:gd name="T3" fmla="*/ 0 h 240"/>
              <a:gd name="T4" fmla="*/ 672 w 672"/>
              <a:gd name="T5" fmla="*/ 240 h 240"/>
            </a:gdLst>
            <a:ahLst/>
            <a:cxnLst>
              <a:cxn ang="0">
                <a:pos x="T0" y="T1"/>
              </a:cxn>
              <a:cxn ang="0">
                <a:pos x="T2" y="T3"/>
              </a:cxn>
              <a:cxn ang="0">
                <a:pos x="T4" y="T5"/>
              </a:cxn>
            </a:cxnLst>
            <a:rect l="0" t="0" r="r" b="b"/>
            <a:pathLst>
              <a:path w="672" h="240">
                <a:moveTo>
                  <a:pt x="0" y="240"/>
                </a:moveTo>
                <a:cubicBezTo>
                  <a:pt x="112" y="120"/>
                  <a:pt x="224" y="0"/>
                  <a:pt x="336" y="0"/>
                </a:cubicBezTo>
                <a:cubicBezTo>
                  <a:pt x="448" y="0"/>
                  <a:pt x="616" y="200"/>
                  <a:pt x="672" y="2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9874" name="Text Box 18"/>
          <p:cNvSpPr txBox="1">
            <a:spLocks noChangeArrowheads="1"/>
          </p:cNvSpPr>
          <p:nvPr/>
        </p:nvSpPr>
        <p:spPr bwMode="auto">
          <a:xfrm>
            <a:off x="5029200" y="2106613"/>
            <a:ext cx="191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Dominio de </a:t>
            </a:r>
            <a:r>
              <a:rPr lang="es-ES_tradnl" altLang="es-ES" sz="2000">
                <a:sym typeface="Symbol" pitchFamily="18" charset="2"/>
              </a:rPr>
              <a:t> y</a:t>
            </a:r>
            <a:endParaRPr lang="es-ES_tradnl" altLang="es-E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35C6B1B6-2852-4549-B013-F1E7DBE9D3E2}" type="slidenum">
              <a:rPr lang="es-ES" altLang="es-ES"/>
              <a:pPr/>
              <a:t>34</a:t>
            </a:fld>
            <a:endParaRPr lang="es-ES" altLang="es-ES"/>
          </a:p>
        </p:txBody>
      </p:sp>
      <p:sp>
        <p:nvSpPr>
          <p:cNvPr id="250882" name="Text Box 2"/>
          <p:cNvSpPr txBox="1">
            <a:spLocks noChangeArrowheads="1"/>
          </p:cNvSpPr>
          <p:nvPr/>
        </p:nvSpPr>
        <p:spPr bwMode="auto">
          <a:xfrm>
            <a:off x="762000" y="1143000"/>
            <a:ext cx="7620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50883" name="Text Box 3"/>
          <p:cNvSpPr txBox="1">
            <a:spLocks noChangeArrowheads="1"/>
          </p:cNvSpPr>
          <p:nvPr/>
        </p:nvSpPr>
        <p:spPr bwMode="auto">
          <a:xfrm>
            <a:off x="838200" y="990600"/>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Ejemplo</a:t>
            </a:r>
          </a:p>
        </p:txBody>
      </p:sp>
      <p:sp>
        <p:nvSpPr>
          <p:cNvPr id="250884" name="Text Box 4"/>
          <p:cNvSpPr txBox="1">
            <a:spLocks noChangeArrowheads="1"/>
          </p:cNvSpPr>
          <p:nvPr/>
        </p:nvSpPr>
        <p:spPr bwMode="auto">
          <a:xfrm>
            <a:off x="762000" y="1752600"/>
            <a:ext cx="77120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Para las fórmulas</a:t>
            </a:r>
          </a:p>
          <a:p>
            <a:endParaRPr lang="es-ES_tradnl" altLang="es-ES" sz="2400"/>
          </a:p>
          <a:p>
            <a:r>
              <a:rPr lang="es-ES_tradnl" altLang="es-ES" sz="2400"/>
              <a:t>a) </a:t>
            </a:r>
            <a:r>
              <a:rPr lang="es-ES_tradnl" altLang="es-ES" sz="2400" b="1">
                <a:sym typeface="Symbol" pitchFamily="18" charset="2"/>
              </a:rPr>
              <a:t> x P(x,y)</a:t>
            </a:r>
          </a:p>
          <a:p>
            <a:r>
              <a:rPr lang="es-ES_tradnl" altLang="es-ES" sz="2400">
                <a:sym typeface="Symbol" pitchFamily="18" charset="2"/>
              </a:rPr>
              <a:t>b) </a:t>
            </a:r>
            <a:r>
              <a:rPr lang="es-ES_tradnl" altLang="es-ES" sz="2400" b="1">
                <a:sym typeface="Symbol" pitchFamily="18" charset="2"/>
              </a:rPr>
              <a:t> x ( P(x, y)   y Q(y))</a:t>
            </a:r>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se tiene:</a:t>
            </a:r>
          </a:p>
          <a:p>
            <a:pPr>
              <a:buFontTx/>
              <a:buChar char="•"/>
            </a:pPr>
            <a:r>
              <a:rPr lang="es-ES_tradnl" altLang="es-ES" sz="2400" b="1"/>
              <a:t> </a:t>
            </a:r>
            <a:r>
              <a:rPr lang="es-ES_tradnl" altLang="es-ES" sz="2400"/>
              <a:t>la variable x está ligada en ambas fórmulas</a:t>
            </a:r>
          </a:p>
          <a:p>
            <a:pPr>
              <a:buFontTx/>
              <a:buChar char="•"/>
            </a:pPr>
            <a:endParaRPr lang="es-ES_tradnl" altLang="es-ES" sz="2400" b="1"/>
          </a:p>
          <a:p>
            <a:pPr>
              <a:buFontTx/>
              <a:buChar char="•"/>
            </a:pPr>
            <a:r>
              <a:rPr lang="es-ES_tradnl" altLang="es-ES" sz="2400" b="1"/>
              <a:t> </a:t>
            </a:r>
            <a:r>
              <a:rPr lang="es-ES_tradnl" altLang="es-ES" sz="2400"/>
              <a:t>La variable y está libre en el caso (a)</a:t>
            </a:r>
          </a:p>
          <a:p>
            <a:endParaRPr lang="es-ES_tradnl" altLang="es-ES" sz="2400"/>
          </a:p>
          <a:p>
            <a:pPr>
              <a:buFontTx/>
              <a:buChar char="•"/>
            </a:pPr>
            <a:r>
              <a:rPr lang="es-ES_tradnl" altLang="es-ES" sz="2400"/>
              <a:t> en el caso (b) la primera aparición de y está libre y en la segunda está ligada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30998F0C-F32D-4E82-9359-0ED077D4CA60}" type="slidenum">
              <a:rPr lang="es-ES" altLang="es-ES"/>
              <a:pPr/>
              <a:t>35</a:t>
            </a:fld>
            <a:endParaRPr lang="es-ES" altLang="es-ES"/>
          </a:p>
        </p:txBody>
      </p:sp>
      <p:sp>
        <p:nvSpPr>
          <p:cNvPr id="251906" name="Text Box 2"/>
          <p:cNvSpPr txBox="1">
            <a:spLocks noChangeArrowheads="1"/>
          </p:cNvSpPr>
          <p:nvPr/>
        </p:nvSpPr>
        <p:spPr bwMode="auto">
          <a:xfrm>
            <a:off x="762000" y="1143000"/>
            <a:ext cx="7696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51907" name="Text Box 3"/>
          <p:cNvSpPr txBox="1">
            <a:spLocks noChangeArrowheads="1"/>
          </p:cNvSpPr>
          <p:nvPr/>
        </p:nvSpPr>
        <p:spPr bwMode="auto">
          <a:xfrm>
            <a:off x="838200" y="1066800"/>
            <a:ext cx="280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rgbClr val="0000FF"/>
                </a:solidFill>
              </a:rPr>
              <a:t>Reglas Deducidas</a:t>
            </a:r>
            <a:endParaRPr lang="es-ES_tradnl" altLang="es-ES" sz="2400"/>
          </a:p>
        </p:txBody>
      </p:sp>
      <p:sp>
        <p:nvSpPr>
          <p:cNvPr id="251908" name="Text Box 4"/>
          <p:cNvSpPr txBox="1">
            <a:spLocks noChangeArrowheads="1"/>
          </p:cNvSpPr>
          <p:nvPr/>
        </p:nvSpPr>
        <p:spPr bwMode="auto">
          <a:xfrm>
            <a:off x="914400" y="1676400"/>
            <a:ext cx="78660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Se obtienen de los axiomas o teoremas haciendo uso de</a:t>
            </a:r>
          </a:p>
          <a:p>
            <a:r>
              <a:rPr lang="es-ES_tradnl" altLang="es-ES" sz="2400"/>
              <a:t>RI y de RII</a:t>
            </a:r>
          </a:p>
          <a:p>
            <a:endParaRPr lang="es-ES_tradnl" altLang="es-ES" sz="2400"/>
          </a:p>
          <a:p>
            <a:r>
              <a:rPr lang="es-ES_tradnl" altLang="es-ES" sz="2400"/>
              <a:t>Ejemplo: del teorema</a:t>
            </a:r>
          </a:p>
          <a:p>
            <a:endParaRPr lang="es-ES_tradnl" altLang="es-ES" sz="2400"/>
          </a:p>
          <a:p>
            <a:r>
              <a:rPr lang="es-ES_tradnl" altLang="es-ES" sz="2400"/>
              <a:t>	</a:t>
            </a:r>
            <a:r>
              <a:rPr lang="es-ES_tradnl" altLang="es-ES" sz="2400">
                <a:sym typeface="Symbol" pitchFamily="18" charset="2"/>
              </a:rPr>
              <a:t> ((p  p)  p )</a:t>
            </a:r>
          </a:p>
          <a:p>
            <a:endParaRPr lang="es-ES_tradnl" altLang="es-ES" sz="2400">
              <a:sym typeface="Symbol" pitchFamily="18" charset="2"/>
            </a:endParaRPr>
          </a:p>
          <a:p>
            <a:r>
              <a:rPr lang="es-ES_tradnl" altLang="es-ES" sz="2400">
                <a:sym typeface="Symbol" pitchFamily="18" charset="2"/>
              </a:rPr>
              <a:t>se obtiene la regla deducida</a:t>
            </a:r>
          </a:p>
          <a:p>
            <a:endParaRPr lang="es-ES_tradnl" altLang="es-ES" sz="2400">
              <a:sym typeface="Symbol" pitchFamily="18" charset="2"/>
            </a:endParaRPr>
          </a:p>
          <a:p>
            <a:r>
              <a:rPr lang="es-ES_tradnl" altLang="es-ES" sz="2400">
                <a:sym typeface="Symbol" pitchFamily="18" charset="2"/>
              </a:rPr>
              <a:t>	 (A  A) donde A es una fbf entonces  A</a:t>
            </a:r>
            <a:endParaRPr lang="es-ES_tradnl" altLang="es-E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pie de página"/>
          <p:cNvSpPr>
            <a:spLocks noGrp="1"/>
          </p:cNvSpPr>
          <p:nvPr>
            <p:ph type="ftr" sz="quarter" idx="11"/>
          </p:nvPr>
        </p:nvSpPr>
        <p:spPr/>
        <p:txBody>
          <a:bodyPr/>
          <a:lstStyle/>
          <a:p>
            <a:r>
              <a:rPr lang="es-ES" altLang="es-ES"/>
              <a:t>Introducción</a:t>
            </a:r>
          </a:p>
        </p:txBody>
      </p:sp>
      <p:sp>
        <p:nvSpPr>
          <p:cNvPr id="8" name="3 Marcador de número de diapositiva"/>
          <p:cNvSpPr>
            <a:spLocks noGrp="1"/>
          </p:cNvSpPr>
          <p:nvPr>
            <p:ph type="sldNum" sz="quarter" idx="12"/>
          </p:nvPr>
        </p:nvSpPr>
        <p:spPr/>
        <p:txBody>
          <a:bodyPr/>
          <a:lstStyle/>
          <a:p>
            <a:fld id="{4F0D3FF9-9940-41D9-9266-7F06C8F3AB0A}" type="slidenum">
              <a:rPr lang="es-ES" altLang="es-ES"/>
              <a:pPr/>
              <a:t>36</a:t>
            </a:fld>
            <a:endParaRPr lang="es-ES" altLang="es-ES"/>
          </a:p>
        </p:txBody>
      </p:sp>
      <p:sp>
        <p:nvSpPr>
          <p:cNvPr id="253954" name="Text Box 2"/>
          <p:cNvSpPr txBox="1">
            <a:spLocks noChangeArrowheads="1"/>
          </p:cNvSpPr>
          <p:nvPr/>
        </p:nvSpPr>
        <p:spPr bwMode="auto">
          <a:xfrm>
            <a:off x="838200" y="1219200"/>
            <a:ext cx="7620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53955" name="Text Box 3"/>
          <p:cNvSpPr txBox="1">
            <a:spLocks noChangeArrowheads="1"/>
          </p:cNvSpPr>
          <p:nvPr/>
        </p:nvSpPr>
        <p:spPr bwMode="auto">
          <a:xfrm>
            <a:off x="822325" y="990600"/>
            <a:ext cx="7407275"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3200" b="1">
                <a:solidFill>
                  <a:srgbClr val="0000FF"/>
                </a:solidFill>
              </a:rPr>
              <a:t>Validez y Satisfactibilidad</a:t>
            </a:r>
          </a:p>
          <a:p>
            <a:pPr algn="ctr"/>
            <a:endParaRPr lang="es-ES_tradnl" altLang="es-ES" sz="2400" b="1">
              <a:solidFill>
                <a:srgbClr val="0000FF"/>
              </a:solidFill>
            </a:endParaRPr>
          </a:p>
          <a:p>
            <a:pPr algn="ctr"/>
            <a:r>
              <a:rPr lang="es-ES_tradnl" altLang="es-ES" sz="2400"/>
              <a:t>Consideremos las fórmulas</a:t>
            </a:r>
          </a:p>
          <a:p>
            <a:pPr algn="ctr"/>
            <a:endParaRPr lang="es-ES_tradnl" altLang="es-ES" sz="2400" b="1">
              <a:sym typeface="Symbol" pitchFamily="18" charset="2"/>
            </a:endParaRPr>
          </a:p>
          <a:p>
            <a:r>
              <a:rPr lang="es-ES_tradnl" altLang="es-ES" sz="2400" b="1">
                <a:sym typeface="Symbol" pitchFamily="18" charset="2"/>
              </a:rPr>
              <a:t></a:t>
            </a:r>
            <a:r>
              <a:rPr lang="es-ES_tradnl" altLang="es-ES" sz="2400" b="1" baseline="-25000">
                <a:sym typeface="Symbol" pitchFamily="18" charset="2"/>
              </a:rPr>
              <a:t>1 </a:t>
            </a:r>
            <a:r>
              <a:rPr lang="es-ES_tradnl" altLang="es-ES" sz="2400" b="1">
                <a:sym typeface="Symbol" pitchFamily="18" charset="2"/>
              </a:rPr>
              <a:t>:  P(f(x,a), b)</a:t>
            </a:r>
            <a:endParaRPr lang="es-ES_tradnl" altLang="es-ES" sz="2400">
              <a:sym typeface="Symbol" pitchFamily="18" charset="2"/>
            </a:endParaRPr>
          </a:p>
          <a:p>
            <a:r>
              <a:rPr lang="es-ES_tradnl" altLang="es-ES" sz="2400" b="1">
                <a:sym typeface="Symbol" pitchFamily="18" charset="2"/>
              </a:rPr>
              <a:t> </a:t>
            </a:r>
          </a:p>
          <a:p>
            <a:endParaRPr lang="es-ES_tradnl" altLang="es-ES" sz="2400" b="1">
              <a:sym typeface="Symbol" pitchFamily="18" charset="2"/>
            </a:endParaRPr>
          </a:p>
          <a:p>
            <a:r>
              <a:rPr lang="es-ES_tradnl" altLang="es-ES" sz="2400" b="1">
                <a:sym typeface="Symbol" pitchFamily="18" charset="2"/>
              </a:rPr>
              <a:t></a:t>
            </a:r>
            <a:r>
              <a:rPr lang="es-ES_tradnl" altLang="es-ES" sz="2400" b="1" baseline="-25000">
                <a:sym typeface="Symbol" pitchFamily="18" charset="2"/>
              </a:rPr>
              <a:t>2</a:t>
            </a:r>
            <a:r>
              <a:rPr lang="es-ES_tradnl" altLang="es-ES" sz="2400" b="1">
                <a:sym typeface="Symbol" pitchFamily="18" charset="2"/>
              </a:rPr>
              <a:t> :   x P(f(x, a), b)</a:t>
            </a:r>
          </a:p>
          <a:p>
            <a:pPr algn="ctr"/>
            <a:endParaRPr lang="es-ES_tradnl" altLang="es-ES" sz="2400" b="1">
              <a:sym typeface="Symbol" pitchFamily="18" charset="2"/>
            </a:endParaRPr>
          </a:p>
          <a:p>
            <a:pPr algn="ctr"/>
            <a:endParaRPr lang="es-ES_tradnl" altLang="es-ES" sz="2400" b="1">
              <a:sym typeface="Symbol" pitchFamily="18" charset="2"/>
            </a:endParaRPr>
          </a:p>
          <a:p>
            <a:r>
              <a:rPr lang="es-ES_tradnl" altLang="es-ES" sz="2400" b="1">
                <a:sym typeface="Symbol" pitchFamily="18" charset="2"/>
              </a:rPr>
              <a:t></a:t>
            </a:r>
            <a:r>
              <a:rPr lang="es-ES_tradnl" altLang="es-ES" sz="2400" b="1" baseline="-25000">
                <a:sym typeface="Symbol" pitchFamily="18" charset="2"/>
              </a:rPr>
              <a:t>3</a:t>
            </a:r>
            <a:r>
              <a:rPr lang="es-ES_tradnl" altLang="es-ES" sz="2400" b="1">
                <a:sym typeface="Symbol" pitchFamily="18" charset="2"/>
              </a:rPr>
              <a:t> :   x P(f(x,a), b)</a:t>
            </a:r>
          </a:p>
        </p:txBody>
      </p:sp>
      <p:sp>
        <p:nvSpPr>
          <p:cNvPr id="253956" name="Text Box 4"/>
          <p:cNvSpPr txBox="1">
            <a:spLocks noChangeArrowheads="1"/>
          </p:cNvSpPr>
          <p:nvPr/>
        </p:nvSpPr>
        <p:spPr bwMode="auto">
          <a:xfrm>
            <a:off x="4022725" y="2473325"/>
            <a:ext cx="4511675"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000"/>
              <a:t>En </a:t>
            </a:r>
            <a:r>
              <a:rPr lang="es-ES_tradnl" altLang="es-ES" sz="2000" b="1">
                <a:sym typeface="Symbol" pitchFamily="18" charset="2"/>
              </a:rPr>
              <a:t></a:t>
            </a:r>
            <a:r>
              <a:rPr lang="es-ES_tradnl" altLang="es-ES" sz="2000" b="1" baseline="-25000">
                <a:sym typeface="Symbol" pitchFamily="18" charset="2"/>
              </a:rPr>
              <a:t>1 </a:t>
            </a:r>
            <a:r>
              <a:rPr lang="es-ES_tradnl" altLang="es-ES" sz="2000">
                <a:sym typeface="Symbol" pitchFamily="18" charset="2"/>
              </a:rPr>
              <a:t>la variable individual es libre, luego es una forma proposicional</a:t>
            </a:r>
            <a:r>
              <a:rPr lang="es-ES_tradnl" altLang="es-ES" sz="2000"/>
              <a:t> </a:t>
            </a:r>
          </a:p>
        </p:txBody>
      </p:sp>
      <p:sp>
        <p:nvSpPr>
          <p:cNvPr id="253957" name="Text Box 5"/>
          <p:cNvSpPr txBox="1">
            <a:spLocks noChangeArrowheads="1"/>
          </p:cNvSpPr>
          <p:nvPr/>
        </p:nvSpPr>
        <p:spPr bwMode="auto">
          <a:xfrm>
            <a:off x="3946525" y="3970338"/>
            <a:ext cx="4838700"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s-ES_tradnl" altLang="es-ES" sz="2000" b="1">
                <a:sym typeface="Symbol" pitchFamily="18" charset="2"/>
              </a:rPr>
              <a:t></a:t>
            </a:r>
            <a:r>
              <a:rPr lang="es-ES_tradnl" altLang="es-ES" sz="2000" b="1" baseline="-25000">
                <a:sym typeface="Symbol" pitchFamily="18" charset="2"/>
              </a:rPr>
              <a:t>2</a:t>
            </a:r>
            <a:r>
              <a:rPr lang="es-ES_tradnl" altLang="es-ES" sz="2000" b="1">
                <a:sym typeface="Symbol" pitchFamily="18" charset="2"/>
              </a:rPr>
              <a:t> y </a:t>
            </a:r>
            <a:r>
              <a:rPr lang="es-ES_tradnl" altLang="es-ES" sz="2000" b="1" baseline="-25000">
                <a:sym typeface="Symbol" pitchFamily="18" charset="2"/>
              </a:rPr>
              <a:t>3</a:t>
            </a:r>
            <a:r>
              <a:rPr lang="es-ES_tradnl" altLang="es-ES" sz="2000" b="1">
                <a:sym typeface="Symbol" pitchFamily="18" charset="2"/>
              </a:rPr>
              <a:t> </a:t>
            </a:r>
            <a:r>
              <a:rPr lang="es-ES_tradnl" altLang="es-ES" sz="2000"/>
              <a:t>son proposiciones, no contienen</a:t>
            </a:r>
          </a:p>
          <a:p>
            <a:pPr algn="just"/>
            <a:r>
              <a:rPr lang="es-ES_tradnl" altLang="es-ES" sz="2000"/>
              <a:t>variables individuales. Es decir toman los</a:t>
            </a:r>
          </a:p>
          <a:p>
            <a:pPr algn="just"/>
            <a:r>
              <a:rPr lang="es-ES_tradnl" altLang="es-ES" sz="2000"/>
              <a:t>valores V o F</a:t>
            </a:r>
            <a:endParaRPr lang="es-ES_tradnl" altLang="es-E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59385861-2D6B-4300-9AA7-22D648600EFE}" type="slidenum">
              <a:rPr lang="es-ES" altLang="es-ES"/>
              <a:pPr/>
              <a:t>37</a:t>
            </a:fld>
            <a:endParaRPr lang="es-ES" altLang="es-ES"/>
          </a:p>
        </p:txBody>
      </p:sp>
      <p:sp>
        <p:nvSpPr>
          <p:cNvPr id="254978" name="Text Box 2"/>
          <p:cNvSpPr txBox="1">
            <a:spLocks noChangeArrowheads="1"/>
          </p:cNvSpPr>
          <p:nvPr/>
        </p:nvSpPr>
        <p:spPr bwMode="auto">
          <a:xfrm>
            <a:off x="990600" y="1295400"/>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54979" name="Text Box 3"/>
          <p:cNvSpPr txBox="1">
            <a:spLocks noChangeArrowheads="1"/>
          </p:cNvSpPr>
          <p:nvPr/>
        </p:nvSpPr>
        <p:spPr bwMode="auto">
          <a:xfrm>
            <a:off x="762000" y="1143000"/>
            <a:ext cx="76962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sym typeface="Symbol" pitchFamily="18" charset="2"/>
              </a:rPr>
              <a:t>Consideremos </a:t>
            </a:r>
            <a:r>
              <a:rPr lang="es-ES_tradnl" altLang="es-ES" sz="2400" b="1">
                <a:sym typeface="Symbol" pitchFamily="18" charset="2"/>
              </a:rPr>
              <a:t></a:t>
            </a:r>
            <a:r>
              <a:rPr lang="es-ES_tradnl" altLang="es-ES" sz="2400" b="1" baseline="-25000">
                <a:sym typeface="Symbol" pitchFamily="18" charset="2"/>
              </a:rPr>
              <a:t>2</a:t>
            </a:r>
            <a:r>
              <a:rPr lang="es-ES_tradnl" altLang="es-ES" sz="2400" b="1">
                <a:sym typeface="Symbol" pitchFamily="18" charset="2"/>
              </a:rPr>
              <a:t> :   x P(f(x, a), b), </a:t>
            </a:r>
            <a:r>
              <a:rPr lang="es-ES_tradnl" altLang="es-ES" sz="2400">
                <a:sym typeface="Symbol" pitchFamily="18" charset="2"/>
              </a:rPr>
              <a:t>interpretaremos </a:t>
            </a:r>
            <a:r>
              <a:rPr lang="es-ES_tradnl" altLang="es-ES" sz="2400" b="1">
                <a:sym typeface="Symbol" pitchFamily="18" charset="2"/>
              </a:rPr>
              <a:t></a:t>
            </a:r>
            <a:r>
              <a:rPr lang="es-ES_tradnl" altLang="es-ES" sz="2400" b="1" baseline="-25000">
                <a:sym typeface="Symbol" pitchFamily="18" charset="2"/>
              </a:rPr>
              <a:t>2</a:t>
            </a:r>
            <a:r>
              <a:rPr lang="es-ES_tradnl" altLang="es-ES" sz="2400" b="1">
                <a:sym typeface="Symbol" pitchFamily="18" charset="2"/>
              </a:rPr>
              <a:t> </a:t>
            </a:r>
            <a:r>
              <a:rPr lang="es-ES_tradnl" altLang="es-ES" sz="2400">
                <a:sym typeface="Symbol" pitchFamily="18" charset="2"/>
              </a:rPr>
              <a:t>en la estructura  N, =, +, 2, 5, donde:</a:t>
            </a:r>
          </a:p>
          <a:p>
            <a:endParaRPr lang="es-ES_tradnl" altLang="es-ES" sz="2400">
              <a:sym typeface="Symbol" pitchFamily="18" charset="2"/>
            </a:endParaRPr>
          </a:p>
          <a:p>
            <a:r>
              <a:rPr lang="es-ES_tradnl" altLang="es-ES" sz="2400">
                <a:sym typeface="Symbol" pitchFamily="18" charset="2"/>
              </a:rPr>
              <a:t>N es el conjunto de los números naturales</a:t>
            </a:r>
          </a:p>
          <a:p>
            <a:endParaRPr lang="es-ES_tradnl" altLang="es-ES" sz="2400">
              <a:sym typeface="Symbol" pitchFamily="18" charset="2"/>
            </a:endParaRPr>
          </a:p>
          <a:p>
            <a:r>
              <a:rPr lang="es-ES_tradnl" altLang="es-ES" sz="2400">
                <a:sym typeface="Symbol" pitchFamily="18" charset="2"/>
              </a:rPr>
              <a:t>= interpreta a P</a:t>
            </a:r>
          </a:p>
          <a:p>
            <a:endParaRPr lang="es-ES_tradnl" altLang="es-ES" sz="2400">
              <a:sym typeface="Symbol" pitchFamily="18" charset="2"/>
            </a:endParaRPr>
          </a:p>
          <a:p>
            <a:r>
              <a:rPr lang="es-ES_tradnl" altLang="es-ES" sz="2400">
                <a:sym typeface="Symbol" pitchFamily="18" charset="2"/>
              </a:rPr>
              <a:t>+ interpreta a f</a:t>
            </a:r>
          </a:p>
          <a:p>
            <a:endParaRPr lang="es-ES_tradnl" altLang="es-ES" sz="2400">
              <a:sym typeface="Symbol" pitchFamily="18" charset="2"/>
            </a:endParaRPr>
          </a:p>
          <a:p>
            <a:r>
              <a:rPr lang="es-ES_tradnl" altLang="es-ES" sz="2400">
                <a:sym typeface="Symbol" pitchFamily="18" charset="2"/>
              </a:rPr>
              <a:t>2 y 5 interpreta a las constantes a y b</a:t>
            </a:r>
            <a:endParaRPr lang="es-ES_tradnl" altLang="es-ES" sz="2400" b="1">
              <a:sym typeface="Symbol" pitchFamily="18" charset="2"/>
            </a:endParaRPr>
          </a:p>
          <a:p>
            <a:endParaRPr lang="es-ES_tradnl" altLang="es-E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80474C3A-DB09-4251-A890-06AA3EEE960C}" type="slidenum">
              <a:rPr lang="es-ES" altLang="es-ES"/>
              <a:pPr/>
              <a:t>38</a:t>
            </a:fld>
            <a:endParaRPr lang="es-ES" altLang="es-ES"/>
          </a:p>
        </p:txBody>
      </p:sp>
      <p:sp>
        <p:nvSpPr>
          <p:cNvPr id="256002" name="Text Box 2"/>
          <p:cNvSpPr txBox="1">
            <a:spLocks noChangeArrowheads="1"/>
          </p:cNvSpPr>
          <p:nvPr/>
        </p:nvSpPr>
        <p:spPr bwMode="auto">
          <a:xfrm>
            <a:off x="762000" y="1371600"/>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56003" name="Text Box 3"/>
          <p:cNvSpPr txBox="1">
            <a:spLocks noChangeArrowheads="1"/>
          </p:cNvSpPr>
          <p:nvPr/>
        </p:nvSpPr>
        <p:spPr bwMode="auto">
          <a:xfrm>
            <a:off x="990600" y="1600200"/>
            <a:ext cx="71024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ym typeface="Symbol" pitchFamily="18" charset="2"/>
              </a:rPr>
              <a:t></a:t>
            </a:r>
            <a:r>
              <a:rPr lang="es-ES_tradnl" altLang="es-ES" sz="2400" b="1" baseline="-25000">
                <a:sym typeface="Symbol" pitchFamily="18" charset="2"/>
              </a:rPr>
              <a:t>2</a:t>
            </a:r>
            <a:r>
              <a:rPr lang="es-ES_tradnl" altLang="es-ES" sz="2400" baseline="-25000">
                <a:sym typeface="Symbol" pitchFamily="18" charset="2"/>
              </a:rPr>
              <a:t> </a:t>
            </a:r>
            <a:r>
              <a:rPr lang="es-ES_tradnl" altLang="es-ES" sz="2400">
                <a:sym typeface="Symbol" pitchFamily="18" charset="2"/>
              </a:rPr>
              <a:t> se puede escribir como</a:t>
            </a:r>
          </a:p>
          <a:p>
            <a:endParaRPr lang="es-ES_tradnl" altLang="es-ES" sz="2400">
              <a:sym typeface="Symbol" pitchFamily="18" charset="2"/>
            </a:endParaRPr>
          </a:p>
          <a:p>
            <a:pPr algn="ctr"/>
            <a:r>
              <a:rPr lang="es-ES_tradnl" altLang="es-ES" sz="2400" b="1">
                <a:sym typeface="Symbol" pitchFamily="18" charset="2"/>
              </a:rPr>
              <a:t> x (x + 2 = 5)</a:t>
            </a:r>
            <a:endParaRPr lang="es-ES_tradnl" altLang="es-ES" sz="2400">
              <a:sym typeface="Symbol" pitchFamily="18" charset="2"/>
            </a:endParaRPr>
          </a:p>
          <a:p>
            <a:pPr algn="just"/>
            <a:endParaRPr lang="es-ES_tradnl" altLang="es-ES" sz="2400">
              <a:sym typeface="Symbol" pitchFamily="18" charset="2"/>
            </a:endParaRPr>
          </a:p>
          <a:p>
            <a:pPr algn="just"/>
            <a:r>
              <a:rPr lang="es-ES_tradnl" altLang="es-ES" sz="2400">
                <a:sym typeface="Symbol" pitchFamily="18" charset="2"/>
              </a:rPr>
              <a:t>En N esta fórmula es satisfecha, es decir, toma el valor V con x=3. Sin embargo, si consideramos la estructura: , =, +, 2, 5 con</a:t>
            </a:r>
          </a:p>
          <a:p>
            <a:pPr algn="just"/>
            <a:endParaRPr lang="es-ES_tradnl" altLang="es-ES" sz="2400">
              <a:sym typeface="Symbol" pitchFamily="18" charset="2"/>
            </a:endParaRPr>
          </a:p>
          <a:p>
            <a:pPr algn="just"/>
            <a:r>
              <a:rPr lang="es-ES_tradnl" altLang="es-ES" sz="2400">
                <a:sym typeface="Symbol" pitchFamily="18" charset="2"/>
              </a:rPr>
              <a:t> = {2} w / w=5y, y  Z	, Z lo números enteros,entonces </a:t>
            </a:r>
            <a:r>
              <a:rPr lang="es-ES_tradnl" altLang="es-ES" sz="2400" b="1">
                <a:sym typeface="Symbol" pitchFamily="18" charset="2"/>
              </a:rPr>
              <a:t></a:t>
            </a:r>
            <a:r>
              <a:rPr lang="es-ES_tradnl" altLang="es-ES" sz="2400" b="1" baseline="-25000">
                <a:sym typeface="Symbol" pitchFamily="18" charset="2"/>
              </a:rPr>
              <a:t>2</a:t>
            </a:r>
            <a:r>
              <a:rPr lang="es-ES_tradnl" altLang="es-ES" sz="2400" baseline="-25000">
                <a:sym typeface="Symbol" pitchFamily="18" charset="2"/>
              </a:rPr>
              <a:t> </a:t>
            </a:r>
            <a:r>
              <a:rPr lang="es-ES_tradnl" altLang="es-ES" sz="2400">
                <a:sym typeface="Symbol" pitchFamily="18" charset="2"/>
              </a:rPr>
              <a:t>no es satisfecha.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a:spLocks noGrp="1"/>
          </p:cNvSpPr>
          <p:nvPr>
            <p:ph type="ftr" sz="quarter" idx="11"/>
          </p:nvPr>
        </p:nvSpPr>
        <p:spPr/>
        <p:txBody>
          <a:bodyPr/>
          <a:lstStyle/>
          <a:p>
            <a:r>
              <a:rPr lang="es-ES" altLang="es-ES"/>
              <a:t>Introducción</a:t>
            </a:r>
          </a:p>
        </p:txBody>
      </p:sp>
      <p:sp>
        <p:nvSpPr>
          <p:cNvPr id="5" name="3 Marcador de número de diapositiva"/>
          <p:cNvSpPr>
            <a:spLocks noGrp="1"/>
          </p:cNvSpPr>
          <p:nvPr>
            <p:ph type="sldNum" sz="quarter" idx="12"/>
          </p:nvPr>
        </p:nvSpPr>
        <p:spPr/>
        <p:txBody>
          <a:bodyPr/>
          <a:lstStyle/>
          <a:p>
            <a:fld id="{F2E0E94D-F054-4179-ABB5-160C62DA2570}" type="slidenum">
              <a:rPr lang="es-ES" altLang="es-ES"/>
              <a:pPr/>
              <a:t>39</a:t>
            </a:fld>
            <a:endParaRPr lang="es-ES" altLang="es-ES"/>
          </a:p>
        </p:txBody>
      </p:sp>
      <p:sp>
        <p:nvSpPr>
          <p:cNvPr id="257027" name="Text Box 3"/>
          <p:cNvSpPr txBox="1">
            <a:spLocks noChangeArrowheads="1"/>
          </p:cNvSpPr>
          <p:nvPr/>
        </p:nvSpPr>
        <p:spPr bwMode="auto">
          <a:xfrm>
            <a:off x="898525" y="1676400"/>
            <a:ext cx="68611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Una interpretación de una fórmula </a:t>
            </a:r>
            <a:r>
              <a:rPr lang="es-ES_tradnl" altLang="es-ES" sz="2400" b="1">
                <a:sym typeface="Symbol" pitchFamily="18" charset="2"/>
              </a:rPr>
              <a:t></a:t>
            </a:r>
            <a:r>
              <a:rPr lang="es-ES_tradnl" altLang="es-ES" sz="2400"/>
              <a:t>  consiste en:</a:t>
            </a:r>
          </a:p>
          <a:p>
            <a:endParaRPr lang="es-ES_tradnl" altLang="es-ES" sz="2400"/>
          </a:p>
          <a:p>
            <a:r>
              <a:rPr lang="es-ES_tradnl" altLang="es-ES" sz="2400"/>
              <a:t>Un dominio </a:t>
            </a:r>
            <a:r>
              <a:rPr lang="es-ES_tradnl" altLang="es-ES" sz="2400" b="1"/>
              <a:t>D, D </a:t>
            </a:r>
            <a:r>
              <a:rPr lang="es-ES_tradnl" altLang="es-ES" sz="2400" b="1">
                <a:sym typeface="Symbol" pitchFamily="18" charset="2"/>
              </a:rPr>
              <a:t></a:t>
            </a:r>
          </a:p>
          <a:p>
            <a:endParaRPr lang="es-ES_tradnl" altLang="es-ES" sz="2400">
              <a:sym typeface="Symbol" pitchFamily="18" charset="2"/>
            </a:endParaRPr>
          </a:p>
          <a:p>
            <a:r>
              <a:rPr lang="es-ES_tradnl" altLang="es-ES" sz="2400">
                <a:sym typeface="Symbol" pitchFamily="18" charset="2"/>
              </a:rPr>
              <a:t>Una asignación a cada predicado </a:t>
            </a:r>
            <a:r>
              <a:rPr lang="es-ES_tradnl" altLang="es-ES" sz="2400" b="1">
                <a:sym typeface="Symbol" pitchFamily="18" charset="2"/>
              </a:rPr>
              <a:t>n-ario</a:t>
            </a:r>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Una asignación a cada símbolo funcional </a:t>
            </a:r>
            <a:r>
              <a:rPr lang="es-ES_tradnl" altLang="es-ES" sz="2400" b="1">
                <a:sym typeface="Symbol" pitchFamily="18" charset="2"/>
              </a:rPr>
              <a:t>n-ario</a:t>
            </a:r>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Una asignación a cada </a:t>
            </a:r>
            <a:r>
              <a:rPr lang="es-ES_tradnl" altLang="es-ES" sz="2400" b="1">
                <a:sym typeface="Symbol" pitchFamily="18" charset="2"/>
              </a:rPr>
              <a:t>constante individual</a:t>
            </a:r>
            <a:endParaRPr lang="es-ES_tradnl" altLang="es-E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C62D522B-990A-4877-AFCA-3146AD96BFB5}" type="slidenum">
              <a:rPr lang="es-ES" altLang="es-ES"/>
              <a:pPr/>
              <a:t>4</a:t>
            </a:fld>
            <a:endParaRPr lang="es-ES" altLang="es-ES"/>
          </a:p>
        </p:txBody>
      </p:sp>
      <p:sp>
        <p:nvSpPr>
          <p:cNvPr id="220162" name="Text Box 2"/>
          <p:cNvSpPr txBox="1">
            <a:spLocks noChangeArrowheads="1"/>
          </p:cNvSpPr>
          <p:nvPr/>
        </p:nvSpPr>
        <p:spPr bwMode="auto">
          <a:xfrm>
            <a:off x="914400" y="1066800"/>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0163" name="Text Box 3"/>
          <p:cNvSpPr txBox="1">
            <a:spLocks noChangeArrowheads="1"/>
          </p:cNvSpPr>
          <p:nvPr/>
        </p:nvSpPr>
        <p:spPr bwMode="auto">
          <a:xfrm>
            <a:off x="533400" y="990600"/>
            <a:ext cx="8229600" cy="532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3200" b="1">
                <a:solidFill>
                  <a:srgbClr val="FF6600"/>
                </a:solidFill>
              </a:rPr>
              <a:t>A) LOGICA DE PREDICADOS</a:t>
            </a:r>
            <a:endParaRPr lang="es-ES_tradnl" altLang="es-ES" sz="2400" b="1">
              <a:solidFill>
                <a:srgbClr val="000066"/>
              </a:solidFill>
            </a:endParaRPr>
          </a:p>
          <a:p>
            <a:endParaRPr lang="es-ES_tradnl" altLang="es-ES" sz="2400" b="1">
              <a:solidFill>
                <a:srgbClr val="000066"/>
              </a:solidFill>
            </a:endParaRPr>
          </a:p>
          <a:p>
            <a:pPr algn="just"/>
            <a:r>
              <a:rPr lang="es-ES_tradnl" altLang="es-ES" sz="2400"/>
              <a:t>Un predicado n-ario es una función de n variables, de dominio: el dominio de discurso y de codominio un conjunto de proposiciones</a:t>
            </a:r>
          </a:p>
          <a:p>
            <a:pPr algn="just"/>
            <a:endParaRPr lang="es-ES_tradnl" altLang="es-ES" sz="2400" b="1"/>
          </a:p>
          <a:p>
            <a:pPr algn="just"/>
            <a:r>
              <a:rPr lang="es-ES_tradnl" altLang="es-ES" sz="2400" b="1"/>
              <a:t>Ejemplo:</a:t>
            </a:r>
          </a:p>
          <a:p>
            <a:pPr algn="just"/>
            <a:endParaRPr lang="es-ES_tradnl" altLang="es-ES" sz="2400" b="1"/>
          </a:p>
          <a:p>
            <a:pPr algn="just"/>
            <a:r>
              <a:rPr lang="es-ES_tradnl" altLang="es-ES" sz="2400" b="1"/>
              <a:t>	              = :</a:t>
            </a:r>
            <a:r>
              <a:rPr lang="es-ES_tradnl" altLang="es-ES" sz="2400" b="1">
                <a:sym typeface="Symbol" pitchFamily="18" charset="2"/>
              </a:rPr>
              <a:t>N  </a:t>
            </a:r>
          </a:p>
          <a:p>
            <a:pPr algn="just"/>
            <a:endParaRPr lang="es-ES_tradnl" altLang="es-ES" sz="2400" b="1">
              <a:sym typeface="Symbol" pitchFamily="18" charset="2"/>
            </a:endParaRPr>
          </a:p>
          <a:p>
            <a:pPr algn="just"/>
            <a:r>
              <a:rPr lang="es-ES_tradnl" altLang="es-ES" sz="2400" b="1">
                <a:sym typeface="Symbol" pitchFamily="18" charset="2"/>
              </a:rPr>
              <a:t>			x + 8 = 20</a:t>
            </a:r>
          </a:p>
          <a:p>
            <a:pPr algn="just"/>
            <a:endParaRPr lang="es-ES_tradnl" altLang="es-ES" sz="2400" b="1">
              <a:sym typeface="Symbol" pitchFamily="18" charset="2"/>
            </a:endParaRPr>
          </a:p>
          <a:p>
            <a:pPr algn="just"/>
            <a:r>
              <a:rPr lang="es-ES_tradnl" altLang="es-ES" sz="2400" b="1">
                <a:solidFill>
                  <a:srgbClr val="FF6600"/>
                </a:solidFill>
                <a:sym typeface="Symbol" pitchFamily="18" charset="2"/>
              </a:rPr>
              <a:t>Para cada valor de x en N,  x+8=10  asume un valor veritativo verdadero o falso</a:t>
            </a:r>
            <a:endParaRPr lang="es-ES_tradnl" altLang="es-ES" sz="2400">
              <a:solidFill>
                <a:srgbClr val="FF66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a:spLocks noGrp="1"/>
          </p:cNvSpPr>
          <p:nvPr>
            <p:ph type="ftr" sz="quarter" idx="11"/>
          </p:nvPr>
        </p:nvSpPr>
        <p:spPr/>
        <p:txBody>
          <a:bodyPr/>
          <a:lstStyle/>
          <a:p>
            <a:r>
              <a:rPr lang="es-ES" altLang="es-ES"/>
              <a:t>Introducción</a:t>
            </a:r>
          </a:p>
        </p:txBody>
      </p:sp>
      <p:sp>
        <p:nvSpPr>
          <p:cNvPr id="9" name="3 Marcador de número de diapositiva"/>
          <p:cNvSpPr>
            <a:spLocks noGrp="1"/>
          </p:cNvSpPr>
          <p:nvPr>
            <p:ph type="sldNum" sz="quarter" idx="12"/>
          </p:nvPr>
        </p:nvSpPr>
        <p:spPr/>
        <p:txBody>
          <a:bodyPr/>
          <a:lstStyle/>
          <a:p>
            <a:fld id="{8272BBDD-29B3-4BC2-BBD1-AC346392B03A}" type="slidenum">
              <a:rPr lang="es-ES" altLang="es-ES"/>
              <a:pPr/>
              <a:t>40</a:t>
            </a:fld>
            <a:endParaRPr lang="es-ES" altLang="es-ES"/>
          </a:p>
        </p:txBody>
      </p:sp>
      <p:sp>
        <p:nvSpPr>
          <p:cNvPr id="258050" name="Text Box 2"/>
          <p:cNvSpPr txBox="1">
            <a:spLocks noChangeArrowheads="1"/>
          </p:cNvSpPr>
          <p:nvPr/>
        </p:nvSpPr>
        <p:spPr bwMode="auto">
          <a:xfrm>
            <a:off x="914400" y="1295400"/>
            <a:ext cx="708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58051" name="Text Box 3"/>
          <p:cNvSpPr txBox="1">
            <a:spLocks noChangeArrowheads="1"/>
          </p:cNvSpPr>
          <p:nvPr/>
        </p:nvSpPr>
        <p:spPr bwMode="auto">
          <a:xfrm>
            <a:off x="990600" y="995363"/>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Satisfactibilidad</a:t>
            </a:r>
            <a:endParaRPr lang="es-ES_tradnl" altLang="es-ES" sz="2400"/>
          </a:p>
        </p:txBody>
      </p:sp>
      <p:sp>
        <p:nvSpPr>
          <p:cNvPr id="258052" name="Text Box 4"/>
          <p:cNvSpPr txBox="1">
            <a:spLocks noChangeArrowheads="1"/>
          </p:cNvSpPr>
          <p:nvPr/>
        </p:nvSpPr>
        <p:spPr bwMode="auto">
          <a:xfrm>
            <a:off x="990600" y="1600200"/>
            <a:ext cx="73310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Una fórmula </a:t>
            </a:r>
            <a:r>
              <a:rPr lang="es-ES_tradnl" altLang="es-ES" sz="2400">
                <a:sym typeface="Symbol" pitchFamily="18" charset="2"/>
              </a:rPr>
              <a:t>, es satisfactible en un dominio D, si existe un interpretación con dominio D, y una asignación a las variables individuales libres, de manera que la proposición resultante es cierta.</a:t>
            </a:r>
            <a:endParaRPr lang="es-ES_tradnl" altLang="es-ES" sz="2400"/>
          </a:p>
        </p:txBody>
      </p:sp>
      <p:sp>
        <p:nvSpPr>
          <p:cNvPr id="258053" name="Text Box 5"/>
          <p:cNvSpPr txBox="1">
            <a:spLocks noChangeArrowheads="1"/>
          </p:cNvSpPr>
          <p:nvPr/>
        </p:nvSpPr>
        <p:spPr bwMode="auto">
          <a:xfrm>
            <a:off x="990600" y="3357563"/>
            <a:ext cx="1185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Validez</a:t>
            </a:r>
            <a:endParaRPr lang="es-ES_tradnl" altLang="es-ES" sz="2400"/>
          </a:p>
        </p:txBody>
      </p:sp>
      <p:sp>
        <p:nvSpPr>
          <p:cNvPr id="258054" name="Text Box 6"/>
          <p:cNvSpPr txBox="1">
            <a:spLocks noChangeArrowheads="1"/>
          </p:cNvSpPr>
          <p:nvPr/>
        </p:nvSpPr>
        <p:spPr bwMode="auto">
          <a:xfrm>
            <a:off x="990600" y="3810000"/>
            <a:ext cx="74834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Una fórmula </a:t>
            </a:r>
            <a:r>
              <a:rPr lang="es-ES_tradnl" altLang="es-ES" sz="2400">
                <a:sym typeface="Symbol" pitchFamily="18" charset="2"/>
              </a:rPr>
              <a:t> es válida en un dominio D, si para toda interpretación con dominio D y toda asignación de elementos de D a las ocurrencias libres de las variables individuales, la proposición resultante siempre es cierta.</a:t>
            </a:r>
            <a:endParaRPr lang="es-ES_tradnl" altLang="es-E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3A3D1D09-EF96-4A2A-A64C-45D8859C6496}" type="slidenum">
              <a:rPr lang="es-ES" altLang="es-ES"/>
              <a:pPr/>
              <a:t>41</a:t>
            </a:fld>
            <a:endParaRPr lang="es-ES" altLang="es-ES"/>
          </a:p>
        </p:txBody>
      </p:sp>
      <p:sp>
        <p:nvSpPr>
          <p:cNvPr id="259074" name="Text Box 2"/>
          <p:cNvSpPr txBox="1">
            <a:spLocks noChangeArrowheads="1"/>
          </p:cNvSpPr>
          <p:nvPr/>
        </p:nvSpPr>
        <p:spPr bwMode="auto">
          <a:xfrm>
            <a:off x="914400" y="1287463"/>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59075" name="Text Box 3"/>
          <p:cNvSpPr txBox="1">
            <a:spLocks noChangeArrowheads="1"/>
          </p:cNvSpPr>
          <p:nvPr/>
        </p:nvSpPr>
        <p:spPr bwMode="auto">
          <a:xfrm>
            <a:off x="1295400" y="1295400"/>
            <a:ext cx="71024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solidFill>
                  <a:schemeClr val="accent2"/>
                </a:solidFill>
              </a:rPr>
              <a:t>Las sentencias mas simples son las sentencias </a:t>
            </a:r>
            <a:r>
              <a:rPr lang="es-ES_tradnl" altLang="es-ES" sz="2400" b="1">
                <a:solidFill>
                  <a:schemeClr val="accent2"/>
                </a:solidFill>
              </a:rPr>
              <a:t>ATOMICAS, </a:t>
            </a:r>
            <a:r>
              <a:rPr lang="es-ES_tradnl" altLang="es-ES" sz="2400">
                <a:solidFill>
                  <a:schemeClr val="accent2"/>
                </a:solidFill>
              </a:rPr>
              <a:t>que sirven para denominar relaciones</a:t>
            </a:r>
          </a:p>
          <a:p>
            <a:pPr algn="just"/>
            <a:r>
              <a:rPr lang="es-ES_tradnl" altLang="es-ES" sz="2400">
                <a:solidFill>
                  <a:schemeClr val="accent2"/>
                </a:solidFill>
              </a:rPr>
              <a:t>entre entes individuales:</a:t>
            </a:r>
          </a:p>
          <a:p>
            <a:endParaRPr lang="es-ES_tradnl" altLang="es-ES" sz="2400"/>
          </a:p>
          <a:p>
            <a:r>
              <a:rPr lang="es-ES_tradnl" altLang="es-ES" sz="2400" b="1"/>
              <a:t>Carlos ama la lógica</a:t>
            </a:r>
            <a:endParaRPr lang="es-ES_tradnl" altLang="es-ES" sz="2400"/>
          </a:p>
          <a:p>
            <a:r>
              <a:rPr lang="es-ES_tradnl" altLang="es-ES" sz="2400" b="1"/>
              <a:t>Juan ama a María</a:t>
            </a:r>
            <a:endParaRPr lang="es-ES_tradnl" altLang="es-ES" sz="2400"/>
          </a:p>
          <a:p>
            <a:endParaRPr lang="es-ES_tradnl" altLang="es-ES" sz="2400"/>
          </a:p>
          <a:p>
            <a:pPr algn="just"/>
            <a:r>
              <a:rPr lang="es-ES_tradnl" altLang="es-ES" sz="2400">
                <a:solidFill>
                  <a:schemeClr val="accent2"/>
                </a:solidFill>
              </a:rPr>
              <a:t>En términos de la lógica  de predicados lo anterior se escribe</a:t>
            </a:r>
          </a:p>
          <a:p>
            <a:endParaRPr lang="es-ES_tradnl" altLang="es-ES" sz="2400"/>
          </a:p>
          <a:p>
            <a:r>
              <a:rPr lang="es-ES_tradnl" altLang="es-ES" sz="2400"/>
              <a:t>	</a:t>
            </a:r>
            <a:r>
              <a:rPr lang="es-ES_tradnl" altLang="es-ES" sz="2400" b="1"/>
              <a:t>ama</a:t>
            </a:r>
            <a:r>
              <a:rPr lang="es-ES_tradnl" altLang="es-ES" sz="2400"/>
              <a:t>(Carlos, lógica)</a:t>
            </a:r>
          </a:p>
          <a:p>
            <a:r>
              <a:rPr lang="es-ES_tradnl" altLang="es-ES" sz="2400"/>
              <a:t>	</a:t>
            </a:r>
            <a:r>
              <a:rPr lang="es-ES_tradnl" altLang="es-ES" sz="2400" b="1"/>
              <a:t>ama</a:t>
            </a:r>
            <a:r>
              <a:rPr lang="es-ES_tradnl" altLang="es-ES" sz="2400"/>
              <a:t>(Juan, María)</a:t>
            </a:r>
            <a:endParaRPr lang="es-ES_tradnl" altLang="es-ES" sz="24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1613CAFE-2D1F-472C-BC36-71040C5A58B3}" type="slidenum">
              <a:rPr lang="es-ES" altLang="es-ES"/>
              <a:pPr/>
              <a:t>42</a:t>
            </a:fld>
            <a:endParaRPr lang="es-ES" altLang="es-ES"/>
          </a:p>
        </p:txBody>
      </p:sp>
      <p:sp>
        <p:nvSpPr>
          <p:cNvPr id="260098" name="Text Box 2"/>
          <p:cNvSpPr txBox="1">
            <a:spLocks noChangeArrowheads="1"/>
          </p:cNvSpPr>
          <p:nvPr/>
        </p:nvSpPr>
        <p:spPr bwMode="auto">
          <a:xfrm>
            <a:off x="914400" y="1219200"/>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0099" name="Text Box 3"/>
          <p:cNvSpPr txBox="1">
            <a:spLocks noChangeArrowheads="1"/>
          </p:cNvSpPr>
          <p:nvPr/>
        </p:nvSpPr>
        <p:spPr bwMode="auto">
          <a:xfrm>
            <a:off x="533400" y="1066800"/>
            <a:ext cx="8077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solidFill>
                  <a:schemeClr val="accent2"/>
                </a:solidFill>
              </a:rPr>
              <a:t>Sentencias mas complejas expresan que condiciones atómicas implican conclusiones atómicas: por ejemplo</a:t>
            </a:r>
            <a:endParaRPr lang="es-ES_tradnl" altLang="es-ES" sz="2400"/>
          </a:p>
          <a:p>
            <a:endParaRPr lang="es-ES_tradnl" altLang="es-ES" sz="2400"/>
          </a:p>
          <a:p>
            <a:r>
              <a:rPr lang="es-ES_tradnl" altLang="es-ES" sz="2400" b="1"/>
              <a:t>María ama a Juan si Juan ama a María</a:t>
            </a:r>
            <a:endParaRPr lang="es-ES_tradnl" altLang="es-ES" sz="2400"/>
          </a:p>
          <a:p>
            <a:endParaRPr lang="es-ES_tradnl" altLang="es-ES" sz="2400"/>
          </a:p>
          <a:p>
            <a:endParaRPr lang="es-ES_tradnl" altLang="es-ES" sz="2400"/>
          </a:p>
          <a:p>
            <a:r>
              <a:rPr lang="es-ES_tradnl" altLang="es-ES" sz="2400"/>
              <a:t>A:  </a:t>
            </a:r>
            <a:r>
              <a:rPr lang="es-ES_tradnl" altLang="es-ES" sz="2400" b="1"/>
              <a:t>María ama a Juan</a:t>
            </a:r>
            <a:r>
              <a:rPr lang="es-ES_tradnl" altLang="es-ES" sz="2400"/>
              <a:t> lo llamaremos </a:t>
            </a:r>
            <a:r>
              <a:rPr lang="es-ES_tradnl" altLang="es-ES" sz="2400" b="1"/>
              <a:t>consecuente </a:t>
            </a:r>
            <a:r>
              <a:rPr lang="es-ES_tradnl" altLang="es-ES" sz="2400"/>
              <a:t>(meta)</a:t>
            </a:r>
          </a:p>
          <a:p>
            <a:endParaRPr lang="es-ES_tradnl" altLang="es-ES" sz="2400"/>
          </a:p>
          <a:p>
            <a:r>
              <a:rPr lang="es-ES_tradnl" altLang="es-ES" sz="2400"/>
              <a:t>A: </a:t>
            </a:r>
            <a:r>
              <a:rPr lang="es-ES_tradnl" altLang="es-ES" sz="2400" b="1"/>
              <a:t>Juan ama a María</a:t>
            </a:r>
            <a:r>
              <a:rPr lang="es-ES_tradnl" altLang="es-ES" sz="2400"/>
              <a:t> lo llamaremos </a:t>
            </a:r>
            <a:r>
              <a:rPr lang="es-ES_tradnl" altLang="es-ES" sz="2400" b="1"/>
              <a:t>antecedente</a:t>
            </a:r>
            <a:r>
              <a:rPr lang="es-ES_tradnl" altLang="es-ES" sz="2400"/>
              <a:t>(sub meta)</a:t>
            </a:r>
          </a:p>
          <a:p>
            <a:endParaRPr lang="es-ES_tradnl" altLang="es-ES" sz="2400"/>
          </a:p>
          <a:p>
            <a:r>
              <a:rPr lang="es-ES_tradnl" altLang="es-ES" sz="2400"/>
              <a:t>La palabra </a:t>
            </a:r>
            <a:r>
              <a:rPr lang="es-ES_tradnl" altLang="es-ES" sz="2400" b="1"/>
              <a:t>si</a:t>
            </a:r>
            <a:r>
              <a:rPr lang="es-ES_tradnl" altLang="es-ES" sz="2400"/>
              <a:t>: la reemplazaremos por </a:t>
            </a:r>
            <a:r>
              <a:rPr lang="es-ES_tradnl" altLang="es-ES" sz="2400" b="1">
                <a:sym typeface="Symbol" pitchFamily="18" charset="2"/>
              </a:rPr>
              <a:t></a:t>
            </a:r>
            <a:endParaRPr lang="es-ES_tradnl" altLang="es-E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0A0F3C4F-E5A5-4049-8294-787396213010}" type="slidenum">
              <a:rPr lang="es-ES" altLang="es-ES"/>
              <a:pPr/>
              <a:t>43</a:t>
            </a:fld>
            <a:endParaRPr lang="es-ES" altLang="es-ES"/>
          </a:p>
        </p:txBody>
      </p:sp>
      <p:sp>
        <p:nvSpPr>
          <p:cNvPr id="261122" name="Text Box 2"/>
          <p:cNvSpPr txBox="1">
            <a:spLocks noChangeArrowheads="1"/>
          </p:cNvSpPr>
          <p:nvPr/>
        </p:nvSpPr>
        <p:spPr bwMode="auto">
          <a:xfrm>
            <a:off x="914400" y="1371600"/>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1123" name="Text Box 3"/>
          <p:cNvSpPr txBox="1">
            <a:spLocks noChangeArrowheads="1"/>
          </p:cNvSpPr>
          <p:nvPr/>
        </p:nvSpPr>
        <p:spPr bwMode="auto">
          <a:xfrm>
            <a:off x="898525" y="725488"/>
            <a:ext cx="73310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_tradnl" altLang="es-ES" sz="2400" b="1"/>
          </a:p>
          <a:p>
            <a:r>
              <a:rPr lang="es-ES_tradnl" altLang="es-ES" sz="2400" b="1"/>
              <a:t>Carlos ama a X si X ama la lógica</a:t>
            </a:r>
            <a:endParaRPr lang="es-ES_tradnl" altLang="es-ES" sz="2400"/>
          </a:p>
          <a:p>
            <a:endParaRPr lang="es-ES_tradnl" altLang="es-ES" sz="2400"/>
          </a:p>
          <a:p>
            <a:r>
              <a:rPr lang="es-ES_tradnl" altLang="es-ES" sz="2400"/>
              <a:t>en este caso X es una variable que denota cualquier ente individual</a:t>
            </a:r>
          </a:p>
          <a:p>
            <a:endParaRPr lang="es-ES_tradnl" altLang="es-ES" sz="2400"/>
          </a:p>
          <a:p>
            <a:r>
              <a:rPr lang="es-ES_tradnl" altLang="es-ES" sz="2400"/>
              <a:t>Carlos ama a X es el consecuente</a:t>
            </a:r>
          </a:p>
          <a:p>
            <a:endParaRPr lang="es-ES_tradnl" altLang="es-ES" sz="2400"/>
          </a:p>
          <a:p>
            <a:r>
              <a:rPr lang="es-ES_tradnl" altLang="es-ES" sz="2400"/>
              <a:t>X ama la lógica es el antecedente</a:t>
            </a:r>
          </a:p>
          <a:p>
            <a:endParaRPr lang="es-ES_tradnl" altLang="es-ES" sz="2400"/>
          </a:p>
          <a:p>
            <a:endParaRPr lang="es-ES_tradnl" altLang="es-ES" sz="2400"/>
          </a:p>
          <a:p>
            <a:r>
              <a:rPr lang="es-ES_tradnl" altLang="es-ES" sz="2400" b="1"/>
              <a:t>X ama a Carlos si X es estudiante de Carlos y X ama la lógica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F36E69B4-38A1-4C17-AE00-D9AE2AF69FE0}" type="slidenum">
              <a:rPr lang="es-ES" altLang="es-ES"/>
              <a:pPr/>
              <a:t>44</a:t>
            </a:fld>
            <a:endParaRPr lang="es-ES" altLang="es-ES"/>
          </a:p>
        </p:txBody>
      </p:sp>
      <p:sp>
        <p:nvSpPr>
          <p:cNvPr id="262146" name="Text Box 2"/>
          <p:cNvSpPr txBox="1">
            <a:spLocks noChangeArrowheads="1"/>
          </p:cNvSpPr>
          <p:nvPr/>
        </p:nvSpPr>
        <p:spPr bwMode="auto">
          <a:xfrm>
            <a:off x="990600" y="1371600"/>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2147" name="Text Box 3"/>
          <p:cNvSpPr txBox="1">
            <a:spLocks noChangeArrowheads="1"/>
          </p:cNvSpPr>
          <p:nvPr/>
        </p:nvSpPr>
        <p:spPr bwMode="auto">
          <a:xfrm>
            <a:off x="609600" y="1524000"/>
            <a:ext cx="8161338"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800"/>
              <a:t>Las sentencias anteriores se escriben, en términos de la</a:t>
            </a:r>
          </a:p>
          <a:p>
            <a:r>
              <a:rPr lang="es-ES_tradnl" altLang="es-ES" sz="2800"/>
              <a:t>lógica de predicados de primer orden como:</a:t>
            </a:r>
          </a:p>
          <a:p>
            <a:endParaRPr lang="es-ES_tradnl" altLang="es-ES" sz="2400"/>
          </a:p>
          <a:p>
            <a:r>
              <a:rPr lang="es-ES_tradnl" altLang="es-ES" sz="2400"/>
              <a:t>ama(juan, maría)  </a:t>
            </a:r>
            <a:r>
              <a:rPr lang="es-ES_tradnl" altLang="es-ES" sz="2400">
                <a:sym typeface="Symbol" pitchFamily="18" charset="2"/>
              </a:rPr>
              <a:t> ama (maría, juan)</a:t>
            </a:r>
          </a:p>
          <a:p>
            <a:endParaRPr lang="es-ES_tradnl" altLang="es-ES" sz="2400">
              <a:sym typeface="Symbol" pitchFamily="18" charset="2"/>
            </a:endParaRPr>
          </a:p>
          <a:p>
            <a:r>
              <a:rPr lang="es-ES_tradnl" altLang="es-ES" sz="2400">
                <a:sym typeface="Symbol" pitchFamily="18" charset="2"/>
              </a:rPr>
              <a:t>ama(X, lógica)  ama(carlos, X)</a:t>
            </a:r>
          </a:p>
          <a:p>
            <a:endParaRPr lang="es-ES_tradnl" altLang="es-ES" sz="2400">
              <a:sym typeface="Symbol" pitchFamily="18" charset="2"/>
            </a:endParaRPr>
          </a:p>
          <a:p>
            <a:r>
              <a:rPr lang="es-ES_tradnl" altLang="es-ES" sz="2400">
                <a:sym typeface="Symbol" pitchFamily="18" charset="2"/>
              </a:rPr>
              <a:t>estudiante(X, carlos)  ama(X, lógica)  ama(X, carlos)</a:t>
            </a:r>
            <a:endParaRPr lang="es-ES_tradnl" altLang="es-ES" sz="2400"/>
          </a:p>
          <a:p>
            <a:endParaRPr lang="es-ES_tradnl" altLang="es-E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AA3F8F0E-C3CF-4792-9EC9-5F5E2CFDA043}" type="slidenum">
              <a:rPr lang="es-ES" altLang="es-ES"/>
              <a:pPr/>
              <a:t>45</a:t>
            </a:fld>
            <a:endParaRPr lang="es-ES" altLang="es-ES"/>
          </a:p>
        </p:txBody>
      </p:sp>
      <p:sp>
        <p:nvSpPr>
          <p:cNvPr id="263170" name="Text Box 2"/>
          <p:cNvSpPr txBox="1">
            <a:spLocks noChangeArrowheads="1"/>
          </p:cNvSpPr>
          <p:nvPr/>
        </p:nvSpPr>
        <p:spPr bwMode="auto">
          <a:xfrm>
            <a:off x="914400" y="1219200"/>
            <a:ext cx="708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3171" name="Text Box 3"/>
          <p:cNvSpPr txBox="1">
            <a:spLocks noChangeArrowheads="1"/>
          </p:cNvSpPr>
          <p:nvPr/>
        </p:nvSpPr>
        <p:spPr bwMode="auto">
          <a:xfrm>
            <a:off x="762000" y="1371600"/>
            <a:ext cx="79660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solidFill>
                  <a:schemeClr val="accent2"/>
                </a:solidFill>
              </a:rPr>
              <a:t>El nombre de la relación </a:t>
            </a:r>
            <a:r>
              <a:rPr lang="es-ES_tradnl" altLang="es-ES" sz="2400" b="1">
                <a:solidFill>
                  <a:schemeClr val="accent2"/>
                </a:solidFill>
              </a:rPr>
              <a:t>(PREDICADO)</a:t>
            </a:r>
            <a:r>
              <a:rPr lang="es-ES_tradnl" altLang="es-ES" sz="2400">
                <a:solidFill>
                  <a:schemeClr val="accent2"/>
                </a:solidFill>
              </a:rPr>
              <a:t> se escribe delante de la fórmula atómica, seguida por la serie de individualidades a las cuales se aplica la relación (Predicado).</a:t>
            </a:r>
          </a:p>
          <a:p>
            <a:endParaRPr lang="es-ES_tradnl" altLang="es-ES" sz="2400"/>
          </a:p>
          <a:p>
            <a:r>
              <a:rPr lang="es-ES_tradnl" altLang="es-ES" sz="2400"/>
              <a:t>Por ejemplo escribiremos</a:t>
            </a:r>
          </a:p>
          <a:p>
            <a:endParaRPr lang="es-ES_tradnl" altLang="es-ES" sz="2400"/>
          </a:p>
          <a:p>
            <a:r>
              <a:rPr lang="es-ES_tradnl" altLang="es-ES" sz="2400"/>
              <a:t>		</a:t>
            </a:r>
            <a:r>
              <a:rPr lang="es-ES_tradnl" altLang="es-ES" sz="2400" b="1"/>
              <a:t>padre(Zeus, Ares)</a:t>
            </a:r>
          </a:p>
          <a:p>
            <a:endParaRPr lang="es-ES_tradnl" altLang="es-ES" sz="2400"/>
          </a:p>
          <a:p>
            <a:r>
              <a:rPr lang="es-ES_tradnl" altLang="es-ES" sz="2400"/>
              <a:t>en lugar de “Zeus es padre de Ares”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16ECB7B4-8F4D-4CF6-B67A-8B69E07CED19}" type="slidenum">
              <a:rPr lang="es-ES" altLang="es-ES"/>
              <a:pPr/>
              <a:t>46</a:t>
            </a:fld>
            <a:endParaRPr lang="es-ES" altLang="es-ES"/>
          </a:p>
        </p:txBody>
      </p:sp>
      <p:sp>
        <p:nvSpPr>
          <p:cNvPr id="264194" name="Text Box 2"/>
          <p:cNvSpPr txBox="1">
            <a:spLocks noChangeArrowheads="1"/>
          </p:cNvSpPr>
          <p:nvPr/>
        </p:nvSpPr>
        <p:spPr bwMode="auto">
          <a:xfrm>
            <a:off x="914400" y="1219200"/>
            <a:ext cx="7620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4195" name="Text Box 3"/>
          <p:cNvSpPr txBox="1">
            <a:spLocks noChangeArrowheads="1"/>
          </p:cNvSpPr>
          <p:nvPr/>
        </p:nvSpPr>
        <p:spPr bwMode="auto">
          <a:xfrm>
            <a:off x="1066800" y="1219200"/>
            <a:ext cx="61325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Supongamos que para todo x, y,  se verifica</a:t>
            </a:r>
          </a:p>
          <a:p>
            <a:endParaRPr lang="es-ES_tradnl" altLang="es-ES" sz="2400"/>
          </a:p>
          <a:p>
            <a:r>
              <a:rPr lang="es-ES_tradnl" altLang="es-ES" sz="2400" b="1"/>
              <a:t>x es femenino si x es madre de y</a:t>
            </a:r>
          </a:p>
          <a:p>
            <a:endParaRPr lang="es-ES_tradnl" altLang="es-ES" sz="2400" b="1"/>
          </a:p>
          <a:p>
            <a:r>
              <a:rPr lang="es-ES_tradnl" altLang="es-ES" sz="2400" b="1"/>
              <a:t>x es progenitor de y si x padre de y</a:t>
            </a:r>
          </a:p>
          <a:p>
            <a:endParaRPr lang="es-ES_tradnl" altLang="es-ES" sz="2400"/>
          </a:p>
          <a:p>
            <a:r>
              <a:rPr lang="es-ES_tradnl" altLang="es-ES" sz="2400"/>
              <a:t>Entonces lo anterior se escribe</a:t>
            </a:r>
          </a:p>
          <a:p>
            <a:endParaRPr lang="es-ES_tradnl" altLang="es-ES" sz="2400"/>
          </a:p>
          <a:p>
            <a:r>
              <a:rPr lang="es-ES_tradnl" altLang="es-ES" sz="2400" b="1">
                <a:sym typeface="Symbol" pitchFamily="18" charset="2"/>
              </a:rPr>
              <a:t> x, y   madre(x,y)  femenino(x)</a:t>
            </a:r>
          </a:p>
          <a:p>
            <a:endParaRPr lang="es-ES_tradnl" altLang="es-ES" sz="2400" b="1">
              <a:sym typeface="Symbol" pitchFamily="18" charset="2"/>
            </a:endParaRPr>
          </a:p>
          <a:p>
            <a:r>
              <a:rPr lang="es-ES_tradnl" altLang="es-ES" sz="2400" b="1">
                <a:sym typeface="Symbol" pitchFamily="18" charset="2"/>
              </a:rPr>
              <a:t> x, y  padre(x, y)  progenitor(x, y)</a:t>
            </a:r>
            <a:endParaRPr lang="es-ES_tradnl" altLang="es-ES" sz="2400" b="1"/>
          </a:p>
          <a:p>
            <a:endParaRPr lang="es-ES_tradnl" altLang="es-E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DD2122AE-50FD-4843-9B32-38430C6CD209}" type="slidenum">
              <a:rPr lang="es-ES" altLang="es-ES"/>
              <a:pPr/>
              <a:t>47</a:t>
            </a:fld>
            <a:endParaRPr lang="es-ES" altLang="es-ES"/>
          </a:p>
        </p:txBody>
      </p:sp>
      <p:sp>
        <p:nvSpPr>
          <p:cNvPr id="265218" name="Text Box 2"/>
          <p:cNvSpPr txBox="1">
            <a:spLocks noChangeArrowheads="1"/>
          </p:cNvSpPr>
          <p:nvPr/>
        </p:nvSpPr>
        <p:spPr bwMode="auto">
          <a:xfrm>
            <a:off x="1066800" y="1371600"/>
            <a:ext cx="6019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5219" name="Text Box 3"/>
          <p:cNvSpPr txBox="1">
            <a:spLocks noChangeArrowheads="1"/>
          </p:cNvSpPr>
          <p:nvPr/>
        </p:nvSpPr>
        <p:spPr bwMode="auto">
          <a:xfrm>
            <a:off x="914400" y="1447800"/>
            <a:ext cx="766603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Supongamos que:</a:t>
            </a:r>
          </a:p>
          <a:p>
            <a:endParaRPr lang="es-ES_tradnl" altLang="es-ES" sz="2400"/>
          </a:p>
          <a:p>
            <a:r>
              <a:rPr lang="es-ES_tradnl" altLang="es-ES" sz="2400" b="1">
                <a:sym typeface="Symbol" pitchFamily="18" charset="2"/>
              </a:rPr>
              <a:t> x, y ,z  padre(x,z)  padre(z, y)  abuelo(x, y)</a:t>
            </a:r>
          </a:p>
          <a:p>
            <a:endParaRPr lang="es-ES_tradnl" altLang="es-ES" sz="2400" b="1">
              <a:sym typeface="Symbol" pitchFamily="18" charset="2"/>
            </a:endParaRPr>
          </a:p>
          <a:p>
            <a:r>
              <a:rPr lang="es-ES_tradnl" altLang="es-ES" sz="2400" b="1">
                <a:sym typeface="Symbol" pitchFamily="18" charset="2"/>
              </a:rPr>
              <a:t> x humano(x)  femenino(x)  masculino(x)</a:t>
            </a:r>
          </a:p>
          <a:p>
            <a:endParaRPr lang="es-ES_tradnl" altLang="es-ES" sz="2400">
              <a:sym typeface="Symbol" pitchFamily="18" charset="2"/>
            </a:endParaRPr>
          </a:p>
          <a:p>
            <a:r>
              <a:rPr lang="es-ES_tradnl" altLang="es-ES" sz="2400">
                <a:sym typeface="Symbol" pitchFamily="18" charset="2"/>
              </a:rPr>
              <a:t>lo que se expresa como:</a:t>
            </a:r>
          </a:p>
          <a:p>
            <a:endParaRPr lang="es-ES_tradnl" altLang="es-ES" sz="2400">
              <a:sym typeface="Symbol" pitchFamily="18" charset="2"/>
            </a:endParaRPr>
          </a:p>
          <a:p>
            <a:r>
              <a:rPr lang="es-ES_tradnl" altLang="es-ES" sz="2400" b="1">
                <a:sym typeface="Symbol" pitchFamily="18" charset="2"/>
              </a:rPr>
              <a:t>x es abuelo de y si x es padre de z y z es padre de y</a:t>
            </a:r>
          </a:p>
          <a:p>
            <a:endParaRPr lang="es-ES_tradnl" altLang="es-ES" sz="2400" b="1">
              <a:sym typeface="Symbol" pitchFamily="18" charset="2"/>
            </a:endParaRPr>
          </a:p>
          <a:p>
            <a:r>
              <a:rPr lang="es-ES_tradnl" altLang="es-ES" sz="2400" b="1"/>
              <a:t>x es masculino o femenino si x es humano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9A058DC1-BC4B-46E3-A001-C608268BE344}" type="slidenum">
              <a:rPr lang="es-ES" altLang="es-ES"/>
              <a:pPr/>
              <a:t>48</a:t>
            </a:fld>
            <a:endParaRPr lang="es-ES" altLang="es-ES"/>
          </a:p>
        </p:txBody>
      </p:sp>
      <p:sp>
        <p:nvSpPr>
          <p:cNvPr id="266242" name="Text Box 2"/>
          <p:cNvSpPr txBox="1">
            <a:spLocks noChangeArrowheads="1"/>
          </p:cNvSpPr>
          <p:nvPr/>
        </p:nvSpPr>
        <p:spPr bwMode="auto">
          <a:xfrm>
            <a:off x="1143000" y="1524000"/>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6243" name="Text Box 3"/>
          <p:cNvSpPr txBox="1">
            <a:spLocks noChangeArrowheads="1"/>
          </p:cNvSpPr>
          <p:nvPr/>
        </p:nvSpPr>
        <p:spPr bwMode="auto">
          <a:xfrm>
            <a:off x="762000" y="1447800"/>
            <a:ext cx="8077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800">
                <a:solidFill>
                  <a:schemeClr val="accent2"/>
                </a:solidFill>
              </a:rPr>
              <a:t>Si varias conclusiones son implicadas por las mismas condiciones, son necesarias entonces cláusulas separadas para cada conclusión, por ejemplo</a:t>
            </a:r>
          </a:p>
          <a:p>
            <a:endParaRPr lang="es-ES_tradnl" altLang="es-ES" sz="2800"/>
          </a:p>
          <a:p>
            <a:r>
              <a:rPr lang="es-ES_tradnl" altLang="es-ES" sz="2800" b="1"/>
              <a:t>padre(x, y) </a:t>
            </a:r>
            <a:r>
              <a:rPr lang="es-ES_tradnl" altLang="es-ES" sz="2800" b="1">
                <a:sym typeface="Symbol" pitchFamily="18" charset="2"/>
              </a:rPr>
              <a:t> masculino(x)</a:t>
            </a:r>
          </a:p>
          <a:p>
            <a:endParaRPr lang="es-ES_tradnl" altLang="es-ES" sz="2800" b="1">
              <a:sym typeface="Symbol" pitchFamily="18" charset="2"/>
            </a:endParaRPr>
          </a:p>
          <a:p>
            <a:r>
              <a:rPr lang="es-ES_tradnl" altLang="es-ES" sz="2800" b="1">
                <a:sym typeface="Symbol" pitchFamily="18" charset="2"/>
              </a:rPr>
              <a:t>padre(x, y)  progenitor(x, y)</a:t>
            </a:r>
            <a:endParaRPr lang="es-ES_tradnl" altLang="es-ES" sz="28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B3D14888-DE85-40EE-90AF-413DDDFF870C}" type="slidenum">
              <a:rPr lang="es-ES" altLang="es-ES"/>
              <a:pPr/>
              <a:t>49</a:t>
            </a:fld>
            <a:endParaRPr lang="es-ES" altLang="es-ES"/>
          </a:p>
        </p:txBody>
      </p:sp>
      <p:sp>
        <p:nvSpPr>
          <p:cNvPr id="267266" name="Text Box 2"/>
          <p:cNvSpPr txBox="1">
            <a:spLocks noChangeArrowheads="1"/>
          </p:cNvSpPr>
          <p:nvPr/>
        </p:nvSpPr>
        <p:spPr bwMode="auto">
          <a:xfrm>
            <a:off x="762000" y="1371600"/>
            <a:ext cx="7620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7267" name="Text Box 3"/>
          <p:cNvSpPr txBox="1">
            <a:spLocks noChangeArrowheads="1"/>
          </p:cNvSpPr>
          <p:nvPr/>
        </p:nvSpPr>
        <p:spPr bwMode="auto">
          <a:xfrm>
            <a:off x="1127125" y="1182688"/>
            <a:ext cx="75596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solidFill>
                  <a:schemeClr val="accent2"/>
                </a:solidFill>
              </a:rPr>
              <a:t>Análogamente, si la misma conclusión está implicada</a:t>
            </a:r>
          </a:p>
          <a:p>
            <a:pPr algn="just"/>
            <a:r>
              <a:rPr lang="es-ES_tradnl" altLang="es-ES" sz="2400">
                <a:solidFill>
                  <a:schemeClr val="accent2"/>
                </a:solidFill>
              </a:rPr>
              <a:t>por condiciones alternativas, son necesarias entonces cláusulas separadas para cada condición. Por ejemplo:</a:t>
            </a:r>
          </a:p>
          <a:p>
            <a:endParaRPr lang="es-ES_tradnl" altLang="es-ES" sz="2400"/>
          </a:p>
          <a:p>
            <a:r>
              <a:rPr lang="es-ES_tradnl" altLang="es-ES" sz="2400"/>
              <a:t>madre(x,y) </a:t>
            </a:r>
            <a:r>
              <a:rPr lang="es-ES_tradnl" altLang="es-ES" sz="2400">
                <a:sym typeface="Symbol" pitchFamily="18" charset="2"/>
              </a:rPr>
              <a:t> femenino(x)  progenitor(x, y)</a:t>
            </a:r>
          </a:p>
          <a:p>
            <a:endParaRPr lang="es-ES_tradnl" altLang="es-ES" sz="2400">
              <a:sym typeface="Symbol" pitchFamily="18" charset="2"/>
            </a:endParaRPr>
          </a:p>
          <a:p>
            <a:pPr algn="just"/>
            <a:r>
              <a:rPr lang="es-ES_tradnl" altLang="es-ES" sz="2400">
                <a:solidFill>
                  <a:schemeClr val="accent2"/>
                </a:solidFill>
                <a:sym typeface="Symbol" pitchFamily="18" charset="2"/>
              </a:rPr>
              <a:t>puede ser expresada equivalentemente mediante las cláusulas</a:t>
            </a:r>
          </a:p>
          <a:p>
            <a:endParaRPr lang="es-ES_tradnl" altLang="es-ES" sz="2400">
              <a:sym typeface="Symbol" pitchFamily="18" charset="2"/>
            </a:endParaRPr>
          </a:p>
          <a:p>
            <a:r>
              <a:rPr lang="es-ES_tradnl" altLang="es-ES" sz="2400">
                <a:sym typeface="Symbol" pitchFamily="18" charset="2"/>
              </a:rPr>
              <a:t>madre(x, y)   femenino(x)</a:t>
            </a:r>
          </a:p>
          <a:p>
            <a:r>
              <a:rPr lang="es-ES_tradnl" altLang="es-ES" sz="2400">
                <a:sym typeface="Symbol" pitchFamily="18" charset="2"/>
              </a:rPr>
              <a:t>madre(x,y)  progenitor(x,y)</a:t>
            </a:r>
            <a:endParaRPr lang="es-ES_tradnl" altLang="es-E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7017B2FA-6713-4D78-932D-F18CAE510DC5}" type="slidenum">
              <a:rPr lang="es-ES" altLang="es-ES"/>
              <a:pPr/>
              <a:t>5</a:t>
            </a:fld>
            <a:endParaRPr lang="es-ES" altLang="es-ES"/>
          </a:p>
        </p:txBody>
      </p:sp>
      <p:sp>
        <p:nvSpPr>
          <p:cNvPr id="221186" name="Text Box 2"/>
          <p:cNvSpPr txBox="1">
            <a:spLocks noChangeArrowheads="1"/>
          </p:cNvSpPr>
          <p:nvPr/>
        </p:nvSpPr>
        <p:spPr bwMode="auto">
          <a:xfrm>
            <a:off x="914400" y="1143000"/>
            <a:ext cx="708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1187" name="Text Box 3"/>
          <p:cNvSpPr txBox="1">
            <a:spLocks noChangeArrowheads="1"/>
          </p:cNvSpPr>
          <p:nvPr/>
        </p:nvSpPr>
        <p:spPr bwMode="auto">
          <a:xfrm>
            <a:off x="746125" y="990600"/>
            <a:ext cx="7285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3200" b="1">
                <a:solidFill>
                  <a:srgbClr val="FF6600"/>
                </a:solidFill>
              </a:rPr>
              <a:t>Construcción de lenguajes  formales</a:t>
            </a:r>
            <a:endParaRPr lang="es-ES_tradnl" altLang="es-ES" sz="2400"/>
          </a:p>
        </p:txBody>
      </p:sp>
      <p:sp>
        <p:nvSpPr>
          <p:cNvPr id="221188" name="Text Box 4"/>
          <p:cNvSpPr txBox="1">
            <a:spLocks noChangeArrowheads="1"/>
          </p:cNvSpPr>
          <p:nvPr/>
        </p:nvSpPr>
        <p:spPr bwMode="auto">
          <a:xfrm>
            <a:off x="746125" y="2133600"/>
            <a:ext cx="79406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Se parte con conjunto fijo de símbolos para </a:t>
            </a:r>
            <a:r>
              <a:rPr lang="es-ES_tradnl" altLang="es-ES" sz="2400">
                <a:solidFill>
                  <a:srgbClr val="FF0000"/>
                </a:solidFill>
              </a:rPr>
              <a:t>predicados,</a:t>
            </a:r>
          </a:p>
          <a:p>
            <a:pPr algn="just"/>
            <a:r>
              <a:rPr lang="es-ES_tradnl" altLang="es-ES" sz="2400">
                <a:solidFill>
                  <a:srgbClr val="FF0000"/>
                </a:solidFill>
              </a:rPr>
              <a:t>operaciones e individuos. </a:t>
            </a:r>
            <a:r>
              <a:rPr lang="es-ES_tradnl" altLang="es-ES" sz="2400"/>
              <a:t>Llamaremos </a:t>
            </a:r>
            <a:r>
              <a:rPr lang="es-ES_tradnl" altLang="es-ES" sz="2400" b="1">
                <a:solidFill>
                  <a:srgbClr val="FF6600"/>
                </a:solidFill>
              </a:rPr>
              <a:t>S</a:t>
            </a:r>
            <a:r>
              <a:rPr lang="es-ES_tradnl" altLang="es-ES" sz="2400"/>
              <a:t> a éste conjunto</a:t>
            </a:r>
            <a:endParaRPr lang="es-ES_tradnl" altLang="es-ES" sz="2400">
              <a:solidFill>
                <a:srgbClr val="FF0000"/>
              </a:solidFill>
            </a:endParaRPr>
          </a:p>
          <a:p>
            <a:pPr algn="just"/>
            <a:endParaRPr lang="es-ES_tradnl" altLang="es-ES" sz="2400"/>
          </a:p>
          <a:p>
            <a:pPr algn="just"/>
            <a:endParaRPr lang="es-ES_tradnl" altLang="es-ES" sz="2400"/>
          </a:p>
          <a:p>
            <a:pPr algn="just"/>
            <a:r>
              <a:rPr lang="es-ES_tradnl" altLang="es-ES" sz="2400"/>
              <a:t>S= { P, Q, R, ........., f,g,h,.........., a,b,c........}</a:t>
            </a:r>
          </a:p>
          <a:p>
            <a:pPr algn="just"/>
            <a:endParaRPr lang="es-ES_tradnl" altLang="es-ES" sz="2400"/>
          </a:p>
          <a:p>
            <a:pPr algn="just"/>
            <a:endParaRPr lang="es-ES_tradnl" altLang="es-ES" sz="2400"/>
          </a:p>
          <a:p>
            <a:pPr algn="just"/>
            <a:r>
              <a:rPr lang="es-ES_tradnl" altLang="es-ES" sz="2400"/>
              <a:t>Cada símbolo para predicados y operaciones tiene una </a:t>
            </a:r>
            <a:r>
              <a:rPr lang="es-ES_tradnl" altLang="es-ES" sz="2400">
                <a:solidFill>
                  <a:srgbClr val="FF6600"/>
                </a:solidFill>
              </a:rPr>
              <a:t>aridad</a:t>
            </a:r>
            <a:r>
              <a:rPr lang="es-ES_tradnl" altLang="es-ES" sz="2400">
                <a:solidFill>
                  <a:srgbClr val="0000FF"/>
                </a:solidFill>
              </a:rPr>
              <a:t> </a:t>
            </a:r>
            <a:r>
              <a:rPr lang="es-ES_tradnl" altLang="es-ES" sz="2400"/>
              <a:t>asociada y definida previamente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A8675696-E6CE-44CD-B06D-D6A2189E734F}" type="slidenum">
              <a:rPr lang="es-ES" altLang="es-ES"/>
              <a:pPr/>
              <a:t>50</a:t>
            </a:fld>
            <a:endParaRPr lang="es-ES" altLang="es-ES"/>
          </a:p>
        </p:txBody>
      </p:sp>
      <p:sp>
        <p:nvSpPr>
          <p:cNvPr id="268290" name="Text Box 2"/>
          <p:cNvSpPr txBox="1">
            <a:spLocks noChangeArrowheads="1"/>
          </p:cNvSpPr>
          <p:nvPr/>
        </p:nvSpPr>
        <p:spPr bwMode="auto">
          <a:xfrm>
            <a:off x="990600" y="1447800"/>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8291" name="Text Box 3"/>
          <p:cNvSpPr txBox="1">
            <a:spLocks noChangeArrowheads="1"/>
          </p:cNvSpPr>
          <p:nvPr/>
        </p:nvSpPr>
        <p:spPr bwMode="auto">
          <a:xfrm>
            <a:off x="974725" y="1295400"/>
            <a:ext cx="7483475"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800"/>
              <a:t>Análogamente la sentencia</a:t>
            </a:r>
          </a:p>
          <a:p>
            <a:endParaRPr lang="es-ES_tradnl" altLang="es-ES" sz="2800"/>
          </a:p>
          <a:p>
            <a:r>
              <a:rPr lang="es-ES_tradnl" altLang="es-ES" sz="2800" b="1"/>
              <a:t>madre(x,y) </a:t>
            </a:r>
            <a:r>
              <a:rPr lang="es-ES_tradnl" altLang="es-ES" sz="2800" b="1">
                <a:sym typeface="Symbol" pitchFamily="18" charset="2"/>
              </a:rPr>
              <a:t> padre(x,y)  progenitor(x,</a:t>
            </a:r>
            <a:r>
              <a:rPr lang="es-ES_tradnl" altLang="es-ES" sz="2800">
                <a:sym typeface="Symbol" pitchFamily="18" charset="2"/>
              </a:rPr>
              <a:t> </a:t>
            </a:r>
            <a:r>
              <a:rPr lang="es-ES_tradnl" altLang="es-ES" sz="2800" b="1">
                <a:sym typeface="Symbol" pitchFamily="18" charset="2"/>
              </a:rPr>
              <a:t>y)</a:t>
            </a:r>
            <a:endParaRPr lang="es-ES_tradnl" altLang="es-ES" sz="2800">
              <a:sym typeface="Symbol" pitchFamily="18" charset="2"/>
            </a:endParaRPr>
          </a:p>
          <a:p>
            <a:endParaRPr lang="es-ES_tradnl" altLang="es-ES" sz="2800">
              <a:sym typeface="Symbol" pitchFamily="18" charset="2"/>
            </a:endParaRPr>
          </a:p>
          <a:p>
            <a:r>
              <a:rPr lang="es-ES_tradnl" altLang="es-ES" sz="2800">
                <a:sym typeface="Symbol" pitchFamily="18" charset="2"/>
              </a:rPr>
              <a:t>puede ser expresada mediante las cláusulas</a:t>
            </a:r>
          </a:p>
          <a:p>
            <a:endParaRPr lang="es-ES_tradnl" altLang="es-ES" sz="2800">
              <a:sym typeface="Symbol" pitchFamily="18" charset="2"/>
            </a:endParaRPr>
          </a:p>
          <a:p>
            <a:r>
              <a:rPr lang="es-ES_tradnl" altLang="es-ES" sz="2800" b="1">
                <a:sym typeface="Symbol" pitchFamily="18" charset="2"/>
              </a:rPr>
              <a:t>madre(x,y)  progenitor(x,y)</a:t>
            </a:r>
          </a:p>
          <a:p>
            <a:endParaRPr lang="es-ES_tradnl" altLang="es-ES" sz="2800" b="1">
              <a:sym typeface="Symbol" pitchFamily="18" charset="2"/>
            </a:endParaRPr>
          </a:p>
          <a:p>
            <a:r>
              <a:rPr lang="es-ES_tradnl" altLang="es-ES" sz="2800" b="1">
                <a:sym typeface="Symbol" pitchFamily="18" charset="2"/>
              </a:rPr>
              <a:t>padre(x,y)  progenitor(x,y)</a:t>
            </a:r>
            <a:endParaRPr lang="es-ES_tradnl" altLang="es-ES" sz="28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7DC29AE9-82F3-48F9-AB8C-74797660952C}" type="slidenum">
              <a:rPr lang="es-ES" altLang="es-ES"/>
              <a:pPr/>
              <a:t>51</a:t>
            </a:fld>
            <a:endParaRPr lang="es-ES" altLang="es-ES"/>
          </a:p>
        </p:txBody>
      </p:sp>
      <p:sp>
        <p:nvSpPr>
          <p:cNvPr id="269314" name="Text Box 2"/>
          <p:cNvSpPr txBox="1">
            <a:spLocks noChangeArrowheads="1"/>
          </p:cNvSpPr>
          <p:nvPr/>
        </p:nvSpPr>
        <p:spPr bwMode="auto">
          <a:xfrm>
            <a:off x="1066800" y="14478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69315" name="Text Box 3"/>
          <p:cNvSpPr txBox="1">
            <a:spLocks noChangeArrowheads="1"/>
          </p:cNvSpPr>
          <p:nvPr/>
        </p:nvSpPr>
        <p:spPr bwMode="auto">
          <a:xfrm>
            <a:off x="457200" y="1295400"/>
            <a:ext cx="82296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solidFill>
                  <a:schemeClr val="accent2"/>
                </a:solidFill>
              </a:rPr>
              <a:t>Los  símbolos predicativos  pueden nombrar relaciones entre mas de dos entes individuales. Por ejemplo la fórmula atómica</a:t>
            </a:r>
          </a:p>
          <a:p>
            <a:endParaRPr lang="es-ES_tradnl" altLang="es-ES" sz="2400"/>
          </a:p>
          <a:p>
            <a:r>
              <a:rPr lang="es-ES_tradnl" altLang="es-ES" sz="2400"/>
              <a:t>	</a:t>
            </a:r>
            <a:r>
              <a:rPr lang="es-ES_tradnl" altLang="es-ES" sz="2800" b="1"/>
              <a:t>progenitores(x, y, z)</a:t>
            </a:r>
          </a:p>
          <a:p>
            <a:endParaRPr lang="es-ES_tradnl" altLang="es-ES" sz="2400"/>
          </a:p>
          <a:p>
            <a:r>
              <a:rPr lang="es-ES_tradnl" altLang="es-ES" sz="2400">
                <a:solidFill>
                  <a:schemeClr val="accent2"/>
                </a:solidFill>
              </a:rPr>
              <a:t>podría ser expresada para expresar que x es padre de z e y la madre de z, es decir:</a:t>
            </a:r>
          </a:p>
          <a:p>
            <a:endParaRPr lang="es-ES_tradnl" altLang="es-ES" sz="2400"/>
          </a:p>
          <a:p>
            <a:r>
              <a:rPr lang="es-ES_tradnl" altLang="es-ES" sz="2800" b="1"/>
              <a:t>padre(x,z) </a:t>
            </a:r>
            <a:r>
              <a:rPr lang="es-ES_tradnl" altLang="es-ES" sz="2800" b="1">
                <a:sym typeface="Symbol" pitchFamily="18" charset="2"/>
              </a:rPr>
              <a:t> madre(y,z)  progenitores(x, y, z)</a:t>
            </a:r>
            <a:endParaRPr lang="es-ES_tradnl" altLang="es-ES" sz="2800"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0EE811A8-F66B-4C4E-AAF6-F366EAC7C37C}" type="slidenum">
              <a:rPr lang="es-ES" altLang="es-ES"/>
              <a:pPr/>
              <a:t>52</a:t>
            </a:fld>
            <a:endParaRPr lang="es-ES" altLang="es-ES"/>
          </a:p>
        </p:txBody>
      </p:sp>
      <p:sp>
        <p:nvSpPr>
          <p:cNvPr id="270338" name="Text Box 2"/>
          <p:cNvSpPr txBox="1">
            <a:spLocks noChangeArrowheads="1"/>
          </p:cNvSpPr>
          <p:nvPr/>
        </p:nvSpPr>
        <p:spPr bwMode="auto">
          <a:xfrm>
            <a:off x="914400" y="1295400"/>
            <a:ext cx="7467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0339" name="Text Box 3"/>
          <p:cNvSpPr txBox="1">
            <a:spLocks noChangeArrowheads="1"/>
          </p:cNvSpPr>
          <p:nvPr/>
        </p:nvSpPr>
        <p:spPr bwMode="auto">
          <a:xfrm>
            <a:off x="914400" y="1676400"/>
            <a:ext cx="735488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chemeClr val="accent2"/>
                </a:solidFill>
              </a:rPr>
              <a:t>Reglas de inferencia de la lógica Proposicional</a:t>
            </a:r>
          </a:p>
          <a:p>
            <a:endParaRPr lang="es-ES_tradnl" altLang="es-ES" sz="2400"/>
          </a:p>
          <a:p>
            <a:endParaRPr lang="es-ES_tradnl" altLang="es-ES" sz="2400"/>
          </a:p>
          <a:p>
            <a:r>
              <a:rPr lang="es-ES_tradnl" altLang="es-ES" sz="2400"/>
              <a:t>Notación: </a:t>
            </a:r>
            <a:r>
              <a:rPr lang="es-ES_tradnl" altLang="es-ES" sz="2400" b="1">
                <a:sym typeface="Symbol" pitchFamily="18" charset="2"/>
              </a:rPr>
              <a:t> </a:t>
            </a:r>
            <a:r>
              <a:rPr lang="es-ES_tradnl" altLang="es-ES" sz="2400">
                <a:sym typeface="Symbol" pitchFamily="18" charset="2"/>
              </a:rPr>
              <a:t> para representar que </a:t>
            </a:r>
            <a:r>
              <a:rPr lang="es-ES_tradnl" altLang="es-ES" sz="2400" b="1">
                <a:sym typeface="Symbol" pitchFamily="18" charset="2"/>
              </a:rPr>
              <a:t></a:t>
            </a:r>
            <a:r>
              <a:rPr lang="es-ES_tradnl" altLang="es-ES" sz="2400">
                <a:sym typeface="Symbol" pitchFamily="18" charset="2"/>
              </a:rPr>
              <a:t> se obtiene </a:t>
            </a:r>
          </a:p>
          <a:p>
            <a:endParaRPr lang="es-ES_tradnl" altLang="es-ES" sz="2400">
              <a:sym typeface="Symbol" pitchFamily="18" charset="2"/>
            </a:endParaRPr>
          </a:p>
          <a:p>
            <a:r>
              <a:rPr lang="es-ES_tradnl" altLang="es-ES" sz="2400">
                <a:sym typeface="Symbol" pitchFamily="18" charset="2"/>
              </a:rPr>
              <a:t>de</a:t>
            </a:r>
            <a:r>
              <a:rPr lang="es-ES_tradnl" altLang="es-ES" sz="2400" b="1">
                <a:sym typeface="Symbol" pitchFamily="18" charset="2"/>
              </a:rPr>
              <a:t> </a:t>
            </a:r>
            <a:r>
              <a:rPr lang="es-ES_tradnl" altLang="es-ES" sz="2400">
                <a:sym typeface="Symbol" pitchFamily="18" charset="2"/>
              </a:rPr>
              <a:t> mediante inferencia</a:t>
            </a:r>
          </a:p>
          <a:p>
            <a:endParaRPr lang="es-ES_tradnl" altLang="es-ES" sz="2400">
              <a:sym typeface="Symbol" pitchFamily="18" charset="2"/>
            </a:endParaRPr>
          </a:p>
          <a:p>
            <a:r>
              <a:rPr lang="es-ES_tradnl" altLang="es-ES" sz="2400">
                <a:sym typeface="Symbol" pitchFamily="18" charset="2"/>
              </a:rPr>
              <a:t>También se usa la notación</a:t>
            </a:r>
          </a:p>
          <a:p>
            <a:endParaRPr lang="es-ES_tradnl" altLang="es-ES" sz="2400"/>
          </a:p>
        </p:txBody>
      </p:sp>
      <p:sp>
        <p:nvSpPr>
          <p:cNvPr id="270340" name="Text Box 4"/>
          <p:cNvSpPr txBox="1">
            <a:spLocks noChangeArrowheads="1"/>
          </p:cNvSpPr>
          <p:nvPr/>
        </p:nvSpPr>
        <p:spPr bwMode="auto">
          <a:xfrm>
            <a:off x="5013325" y="3997325"/>
            <a:ext cx="488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ym typeface="Symbol" pitchFamily="18" charset="2"/>
              </a:rPr>
              <a:t></a:t>
            </a:r>
          </a:p>
          <a:p>
            <a:r>
              <a:rPr lang="es-ES_tradnl" altLang="es-ES" sz="2400">
                <a:sym typeface="Symbol" pitchFamily="18" charset="2"/>
              </a:rPr>
              <a:t></a:t>
            </a:r>
          </a:p>
          <a:p>
            <a:r>
              <a:rPr lang="es-ES_tradnl" altLang="es-ES" sz="2400">
                <a:sym typeface="Symbol" pitchFamily="18" charset="2"/>
              </a:rPr>
              <a:t></a:t>
            </a:r>
            <a:endParaRPr lang="es-ES_tradnl" altLang="es-E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pie de página"/>
          <p:cNvSpPr>
            <a:spLocks noGrp="1"/>
          </p:cNvSpPr>
          <p:nvPr>
            <p:ph type="ftr" sz="quarter" idx="11"/>
          </p:nvPr>
        </p:nvSpPr>
        <p:spPr/>
        <p:txBody>
          <a:bodyPr/>
          <a:lstStyle/>
          <a:p>
            <a:r>
              <a:rPr lang="es-ES" altLang="es-ES"/>
              <a:t>Introducción</a:t>
            </a:r>
          </a:p>
        </p:txBody>
      </p:sp>
      <p:sp>
        <p:nvSpPr>
          <p:cNvPr id="8" name="3 Marcador de número de diapositiva"/>
          <p:cNvSpPr>
            <a:spLocks noGrp="1"/>
          </p:cNvSpPr>
          <p:nvPr>
            <p:ph type="sldNum" sz="quarter" idx="12"/>
          </p:nvPr>
        </p:nvSpPr>
        <p:spPr/>
        <p:txBody>
          <a:bodyPr/>
          <a:lstStyle/>
          <a:p>
            <a:fld id="{EC772BC5-CF67-43D6-8FA7-74F61D8ECF72}" type="slidenum">
              <a:rPr lang="es-ES" altLang="es-ES"/>
              <a:pPr/>
              <a:t>53</a:t>
            </a:fld>
            <a:endParaRPr lang="es-ES" altLang="es-ES"/>
          </a:p>
        </p:txBody>
      </p:sp>
      <p:sp>
        <p:nvSpPr>
          <p:cNvPr id="271362" name="Text Box 2"/>
          <p:cNvSpPr txBox="1">
            <a:spLocks noChangeArrowheads="1"/>
          </p:cNvSpPr>
          <p:nvPr/>
        </p:nvSpPr>
        <p:spPr bwMode="auto">
          <a:xfrm>
            <a:off x="990600" y="1371600"/>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1363" name="Text Box 3"/>
          <p:cNvSpPr txBox="1">
            <a:spLocks noChangeArrowheads="1"/>
          </p:cNvSpPr>
          <p:nvPr/>
        </p:nvSpPr>
        <p:spPr bwMode="auto">
          <a:xfrm>
            <a:off x="822325" y="801688"/>
            <a:ext cx="75596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chemeClr val="accent2"/>
                </a:solidFill>
              </a:rPr>
              <a:t>Modus Ponens (MP)</a:t>
            </a:r>
            <a:endParaRPr lang="es-ES_tradnl" altLang="es-ES" sz="2400" b="1"/>
          </a:p>
          <a:p>
            <a:endParaRPr lang="es-ES_tradnl" altLang="es-ES" sz="2400" b="1"/>
          </a:p>
          <a:p>
            <a:endParaRPr lang="es-ES_tradnl" altLang="es-ES" sz="2400"/>
          </a:p>
          <a:p>
            <a:r>
              <a:rPr lang="es-ES_tradnl" altLang="es-ES" sz="2400"/>
              <a:t>A partir de una implicación y la premisa de la implicación, se puede inferir la conclusión</a:t>
            </a:r>
          </a:p>
          <a:p>
            <a:endParaRPr lang="es-ES_tradnl" altLang="es-ES" sz="2400"/>
          </a:p>
          <a:p>
            <a:endParaRPr lang="es-ES_tradnl" altLang="es-ES" sz="2400"/>
          </a:p>
          <a:p>
            <a:r>
              <a:rPr lang="es-ES_tradnl" altLang="es-ES" sz="2400"/>
              <a:t>		</a:t>
            </a:r>
            <a:r>
              <a:rPr lang="es-ES_tradnl" altLang="es-ES" sz="2400" b="1">
                <a:sym typeface="Symbol" pitchFamily="18" charset="2"/>
              </a:rPr>
              <a:t>   , </a:t>
            </a:r>
          </a:p>
          <a:p>
            <a:endParaRPr lang="es-ES_tradnl" altLang="es-ES" sz="2400" b="1">
              <a:sym typeface="Symbol" pitchFamily="18" charset="2"/>
            </a:endParaRPr>
          </a:p>
          <a:p>
            <a:endParaRPr lang="es-ES_tradnl" altLang="es-ES" sz="2400">
              <a:sym typeface="Symbol" pitchFamily="18" charset="2"/>
            </a:endParaRPr>
          </a:p>
          <a:p>
            <a:endParaRPr lang="es-ES_tradnl" altLang="es-ES" sz="2400" b="1">
              <a:sym typeface="Symbol" pitchFamily="18" charset="2"/>
            </a:endParaRPr>
          </a:p>
          <a:p>
            <a:endParaRPr lang="es-ES_tradnl" altLang="es-ES" sz="2400">
              <a:sym typeface="Symbol" pitchFamily="18" charset="2"/>
            </a:endParaRPr>
          </a:p>
          <a:p>
            <a:endParaRPr lang="es-ES_tradnl" altLang="es-ES" sz="2400"/>
          </a:p>
        </p:txBody>
      </p:sp>
      <p:sp>
        <p:nvSpPr>
          <p:cNvPr id="271364" name="Line 4"/>
          <p:cNvSpPr>
            <a:spLocks noChangeShapeType="1"/>
          </p:cNvSpPr>
          <p:nvPr/>
        </p:nvSpPr>
        <p:spPr bwMode="auto">
          <a:xfrm>
            <a:off x="2743200" y="37338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1365" name="Text Box 5"/>
          <p:cNvSpPr txBox="1">
            <a:spLocks noChangeArrowheads="1"/>
          </p:cNvSpPr>
          <p:nvPr/>
        </p:nvSpPr>
        <p:spPr bwMode="auto">
          <a:xfrm>
            <a:off x="3276600" y="3810000"/>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ym typeface="Symbol" pitchFamily="18" charset="2"/>
              </a:rPr>
              <a:t></a:t>
            </a:r>
            <a:endParaRPr lang="es-ES_tradnl" altLang="es-ES" sz="2400"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Marcador de pie de página"/>
          <p:cNvSpPr>
            <a:spLocks noGrp="1"/>
          </p:cNvSpPr>
          <p:nvPr>
            <p:ph type="ftr" sz="quarter" idx="11"/>
          </p:nvPr>
        </p:nvSpPr>
        <p:spPr/>
        <p:txBody>
          <a:bodyPr/>
          <a:lstStyle/>
          <a:p>
            <a:r>
              <a:rPr lang="es-ES" altLang="es-ES"/>
              <a:t>Introducción</a:t>
            </a:r>
          </a:p>
        </p:txBody>
      </p:sp>
      <p:sp>
        <p:nvSpPr>
          <p:cNvPr id="11" name="3 Marcador de número de diapositiva"/>
          <p:cNvSpPr>
            <a:spLocks noGrp="1"/>
          </p:cNvSpPr>
          <p:nvPr>
            <p:ph type="sldNum" sz="quarter" idx="12"/>
          </p:nvPr>
        </p:nvSpPr>
        <p:spPr/>
        <p:txBody>
          <a:bodyPr/>
          <a:lstStyle/>
          <a:p>
            <a:fld id="{BF0237CD-38B2-4BD3-8782-621D7BE10F4E}" type="slidenum">
              <a:rPr lang="es-ES" altLang="es-ES"/>
              <a:pPr/>
              <a:t>54</a:t>
            </a:fld>
            <a:endParaRPr lang="es-ES" altLang="es-ES"/>
          </a:p>
        </p:txBody>
      </p:sp>
      <p:sp>
        <p:nvSpPr>
          <p:cNvPr id="272386" name="Text Box 2"/>
          <p:cNvSpPr txBox="1">
            <a:spLocks noChangeArrowheads="1"/>
          </p:cNvSpPr>
          <p:nvPr/>
        </p:nvSpPr>
        <p:spPr bwMode="auto">
          <a:xfrm>
            <a:off x="685800" y="1219200"/>
            <a:ext cx="7543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2387" name="Text Box 3"/>
          <p:cNvSpPr txBox="1">
            <a:spLocks noChangeArrowheads="1"/>
          </p:cNvSpPr>
          <p:nvPr/>
        </p:nvSpPr>
        <p:spPr bwMode="auto">
          <a:xfrm>
            <a:off x="3962400" y="457200"/>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Ejemplo</a:t>
            </a:r>
            <a:endParaRPr lang="es-ES_tradnl" altLang="es-ES" sz="2400"/>
          </a:p>
        </p:txBody>
      </p:sp>
      <p:sp>
        <p:nvSpPr>
          <p:cNvPr id="272388" name="Text Box 4"/>
          <p:cNvSpPr txBox="1">
            <a:spLocks noChangeArrowheads="1"/>
          </p:cNvSpPr>
          <p:nvPr/>
        </p:nvSpPr>
        <p:spPr bwMode="auto">
          <a:xfrm>
            <a:off x="746125" y="1030288"/>
            <a:ext cx="633538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dirty="0"/>
              <a:t>  Consideremos la base de conocimientos</a:t>
            </a:r>
          </a:p>
          <a:p>
            <a:r>
              <a:rPr lang="es-ES_tradnl" altLang="es-ES" sz="2400" dirty="0"/>
              <a:t>1) padre(</a:t>
            </a:r>
            <a:r>
              <a:rPr lang="es-ES_tradnl" altLang="es-ES" sz="2400" dirty="0" err="1"/>
              <a:t>carlos</a:t>
            </a:r>
            <a:r>
              <a:rPr lang="es-ES_tradnl" altLang="es-ES" sz="2400" dirty="0"/>
              <a:t>, pedro)  (</a:t>
            </a:r>
            <a:r>
              <a:rPr lang="es-ES_tradnl" altLang="es-ES" sz="2400" b="1" dirty="0">
                <a:sym typeface="Symbol" pitchFamily="18" charset="2"/>
              </a:rPr>
              <a:t>)</a:t>
            </a:r>
            <a:endParaRPr lang="es-ES_tradnl" altLang="es-ES" sz="2400" dirty="0"/>
          </a:p>
          <a:p>
            <a:r>
              <a:rPr lang="es-ES_tradnl" altLang="es-ES" sz="2400" dirty="0"/>
              <a:t>2) padre(</a:t>
            </a:r>
            <a:r>
              <a:rPr lang="es-ES_tradnl" altLang="es-ES" sz="2400" dirty="0" err="1"/>
              <a:t>carlos</a:t>
            </a:r>
            <a:r>
              <a:rPr lang="es-ES_tradnl" altLang="es-ES" sz="2400" dirty="0"/>
              <a:t>, juan)</a:t>
            </a:r>
          </a:p>
          <a:p>
            <a:r>
              <a:rPr lang="es-ES_tradnl" altLang="es-ES" sz="2400" dirty="0"/>
              <a:t>3) padre(</a:t>
            </a:r>
            <a:r>
              <a:rPr lang="es-ES_tradnl" altLang="es-ES" sz="2400" dirty="0" err="1"/>
              <a:t>carlos</a:t>
            </a:r>
            <a:r>
              <a:rPr lang="es-ES_tradnl" altLang="es-ES" sz="2400" dirty="0"/>
              <a:t>, pedro) </a:t>
            </a:r>
            <a:r>
              <a:rPr lang="es-ES_tradnl" altLang="es-ES" sz="2400" dirty="0">
                <a:sym typeface="Symbol" pitchFamily="18" charset="2"/>
              </a:rPr>
              <a:t> hijo(pedro, </a:t>
            </a:r>
            <a:r>
              <a:rPr lang="es-ES_tradnl" altLang="es-ES" sz="2400" dirty="0" err="1">
                <a:sym typeface="Symbol" pitchFamily="18" charset="2"/>
              </a:rPr>
              <a:t>carlos</a:t>
            </a:r>
            <a:r>
              <a:rPr lang="es-ES_tradnl" altLang="es-ES" sz="2400" dirty="0">
                <a:sym typeface="Symbol" pitchFamily="18" charset="2"/>
              </a:rPr>
              <a:t>)</a:t>
            </a:r>
          </a:p>
          <a:p>
            <a:endParaRPr lang="es-ES_tradnl" altLang="es-ES" sz="2400" dirty="0">
              <a:sym typeface="Symbol" pitchFamily="18" charset="2"/>
            </a:endParaRPr>
          </a:p>
          <a:p>
            <a:endParaRPr lang="es-ES_tradnl" altLang="es-ES" sz="2400" dirty="0">
              <a:sym typeface="Symbol" pitchFamily="18" charset="2"/>
            </a:endParaRPr>
          </a:p>
          <a:p>
            <a:r>
              <a:rPr lang="es-ES_tradnl" altLang="es-ES" sz="2400" dirty="0">
                <a:sym typeface="Symbol" pitchFamily="18" charset="2"/>
              </a:rPr>
              <a:t>4) padre(</a:t>
            </a:r>
            <a:r>
              <a:rPr lang="es-ES_tradnl" altLang="es-ES" sz="2400" dirty="0" err="1">
                <a:sym typeface="Symbol" pitchFamily="18" charset="2"/>
              </a:rPr>
              <a:t>carlos</a:t>
            </a:r>
            <a:r>
              <a:rPr lang="es-ES_tradnl" altLang="es-ES" sz="2400" dirty="0">
                <a:sym typeface="Symbol" pitchFamily="18" charset="2"/>
              </a:rPr>
              <a:t>, juan)  hijo(juan, </a:t>
            </a:r>
            <a:r>
              <a:rPr lang="es-ES_tradnl" altLang="es-ES" sz="2400" dirty="0" err="1">
                <a:sym typeface="Symbol" pitchFamily="18" charset="2"/>
              </a:rPr>
              <a:t>carlos</a:t>
            </a:r>
            <a:r>
              <a:rPr lang="es-ES_tradnl" altLang="es-ES" sz="2400" dirty="0">
                <a:sym typeface="Symbol" pitchFamily="18" charset="2"/>
              </a:rPr>
              <a:t>)</a:t>
            </a:r>
          </a:p>
          <a:p>
            <a:endParaRPr lang="es-ES_tradnl" altLang="es-ES" sz="2400" dirty="0">
              <a:sym typeface="Symbol" pitchFamily="18" charset="2"/>
            </a:endParaRPr>
          </a:p>
          <a:p>
            <a:endParaRPr lang="es-ES_tradnl" altLang="es-ES" sz="2400" dirty="0">
              <a:sym typeface="Symbol" pitchFamily="18" charset="2"/>
            </a:endParaRPr>
          </a:p>
          <a:p>
            <a:endParaRPr lang="es-ES_tradnl" altLang="es-ES" sz="2400" dirty="0">
              <a:sym typeface="Symbol" pitchFamily="18" charset="2"/>
            </a:endParaRPr>
          </a:p>
          <a:p>
            <a:r>
              <a:rPr lang="es-ES_tradnl" altLang="es-ES" sz="2400" dirty="0">
                <a:sym typeface="Symbol" pitchFamily="18" charset="2"/>
              </a:rPr>
              <a:t>Aplicando MP a:</a:t>
            </a:r>
          </a:p>
          <a:p>
            <a:endParaRPr lang="es-ES_tradnl" altLang="es-ES" sz="2400" dirty="0">
              <a:sym typeface="Symbol" pitchFamily="18" charset="2"/>
            </a:endParaRPr>
          </a:p>
          <a:p>
            <a:r>
              <a:rPr lang="es-ES_tradnl" altLang="es-ES" sz="2400" dirty="0">
                <a:sym typeface="Symbol" pitchFamily="18" charset="2"/>
              </a:rPr>
              <a:t>a) (3), (1) se infiere que hijo(pedro, </a:t>
            </a:r>
            <a:r>
              <a:rPr lang="es-ES_tradnl" altLang="es-ES" sz="2400" dirty="0" err="1">
                <a:sym typeface="Symbol" pitchFamily="18" charset="2"/>
              </a:rPr>
              <a:t>carlos</a:t>
            </a:r>
            <a:r>
              <a:rPr lang="es-ES_tradnl" altLang="es-ES" sz="2400" dirty="0">
                <a:sym typeface="Symbol" pitchFamily="18" charset="2"/>
              </a:rPr>
              <a:t>)</a:t>
            </a:r>
          </a:p>
          <a:p>
            <a:r>
              <a:rPr lang="es-ES_tradnl" altLang="es-ES" sz="2400">
                <a:sym typeface="Symbol" pitchFamily="18" charset="2"/>
              </a:rPr>
              <a:t>b) (4), </a:t>
            </a:r>
            <a:r>
              <a:rPr lang="es-ES_tradnl" altLang="es-ES" sz="2400" smtClean="0">
                <a:sym typeface="Symbol" pitchFamily="18" charset="2"/>
              </a:rPr>
              <a:t>(2) </a:t>
            </a:r>
            <a:r>
              <a:rPr lang="es-ES_tradnl" altLang="es-ES" sz="2400">
                <a:sym typeface="Symbol" pitchFamily="18" charset="2"/>
              </a:rPr>
              <a:t>se infiere que hijo(juan, </a:t>
            </a:r>
            <a:r>
              <a:rPr lang="es-ES_tradnl" altLang="es-ES" sz="2400" dirty="0" err="1">
                <a:sym typeface="Symbol" pitchFamily="18" charset="2"/>
              </a:rPr>
              <a:t>carlos</a:t>
            </a:r>
            <a:r>
              <a:rPr lang="es-ES_tradnl" altLang="es-ES" sz="2400" dirty="0">
                <a:sym typeface="Symbol" pitchFamily="18" charset="2"/>
              </a:rPr>
              <a:t>)</a:t>
            </a:r>
            <a:endParaRPr lang="es-ES_tradnl" altLang="es-ES" sz="2400" dirty="0"/>
          </a:p>
        </p:txBody>
      </p:sp>
      <p:sp>
        <p:nvSpPr>
          <p:cNvPr id="272389" name="Freeform 5"/>
          <p:cNvSpPr>
            <a:spLocks/>
          </p:cNvSpPr>
          <p:nvPr/>
        </p:nvSpPr>
        <p:spPr bwMode="auto">
          <a:xfrm>
            <a:off x="1219200" y="3657600"/>
            <a:ext cx="2438400" cy="228600"/>
          </a:xfrm>
          <a:custGeom>
            <a:avLst/>
            <a:gdLst>
              <a:gd name="T0" fmla="*/ 0 w 1536"/>
              <a:gd name="T1" fmla="*/ 0 h 144"/>
              <a:gd name="T2" fmla="*/ 384 w 1536"/>
              <a:gd name="T3" fmla="*/ 144 h 144"/>
              <a:gd name="T4" fmla="*/ 1536 w 1536"/>
              <a:gd name="T5" fmla="*/ 0 h 144"/>
            </a:gdLst>
            <a:ahLst/>
            <a:cxnLst>
              <a:cxn ang="0">
                <a:pos x="T0" y="T1"/>
              </a:cxn>
              <a:cxn ang="0">
                <a:pos x="T2" y="T3"/>
              </a:cxn>
              <a:cxn ang="0">
                <a:pos x="T4" y="T5"/>
              </a:cxn>
            </a:cxnLst>
            <a:rect l="0" t="0" r="r" b="b"/>
            <a:pathLst>
              <a:path w="1536" h="144">
                <a:moveTo>
                  <a:pt x="0" y="0"/>
                </a:moveTo>
                <a:cubicBezTo>
                  <a:pt x="64" y="72"/>
                  <a:pt x="128" y="144"/>
                  <a:pt x="384" y="144"/>
                </a:cubicBezTo>
                <a:cubicBezTo>
                  <a:pt x="640" y="144"/>
                  <a:pt x="1088" y="72"/>
                  <a:pt x="153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2390" name="Freeform 6"/>
          <p:cNvSpPr>
            <a:spLocks/>
          </p:cNvSpPr>
          <p:nvPr/>
        </p:nvSpPr>
        <p:spPr bwMode="auto">
          <a:xfrm>
            <a:off x="4191000" y="3581400"/>
            <a:ext cx="2209800" cy="393700"/>
          </a:xfrm>
          <a:custGeom>
            <a:avLst/>
            <a:gdLst>
              <a:gd name="T0" fmla="*/ 0 w 1392"/>
              <a:gd name="T1" fmla="*/ 0 h 248"/>
              <a:gd name="T2" fmla="*/ 336 w 1392"/>
              <a:gd name="T3" fmla="*/ 240 h 248"/>
              <a:gd name="T4" fmla="*/ 1392 w 1392"/>
              <a:gd name="T5" fmla="*/ 48 h 248"/>
            </a:gdLst>
            <a:ahLst/>
            <a:cxnLst>
              <a:cxn ang="0">
                <a:pos x="T0" y="T1"/>
              </a:cxn>
              <a:cxn ang="0">
                <a:pos x="T2" y="T3"/>
              </a:cxn>
              <a:cxn ang="0">
                <a:pos x="T4" y="T5"/>
              </a:cxn>
            </a:cxnLst>
            <a:rect l="0" t="0" r="r" b="b"/>
            <a:pathLst>
              <a:path w="1392" h="248">
                <a:moveTo>
                  <a:pt x="0" y="0"/>
                </a:moveTo>
                <a:cubicBezTo>
                  <a:pt x="52" y="116"/>
                  <a:pt x="104" y="232"/>
                  <a:pt x="336" y="240"/>
                </a:cubicBezTo>
                <a:cubicBezTo>
                  <a:pt x="568" y="248"/>
                  <a:pt x="980" y="148"/>
                  <a:pt x="1392"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2391" name="Text Box 7"/>
          <p:cNvSpPr txBox="1">
            <a:spLocks noChangeArrowheads="1"/>
          </p:cNvSpPr>
          <p:nvPr/>
        </p:nvSpPr>
        <p:spPr bwMode="auto">
          <a:xfrm>
            <a:off x="1584325" y="3768725"/>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ym typeface="Symbol" pitchFamily="18" charset="2"/>
              </a:rPr>
              <a:t></a:t>
            </a:r>
            <a:endParaRPr lang="es-ES_tradnl" altLang="es-ES" sz="2400"/>
          </a:p>
        </p:txBody>
      </p:sp>
      <p:sp>
        <p:nvSpPr>
          <p:cNvPr id="272392" name="Text Box 8"/>
          <p:cNvSpPr txBox="1">
            <a:spLocks noChangeArrowheads="1"/>
          </p:cNvSpPr>
          <p:nvPr/>
        </p:nvSpPr>
        <p:spPr bwMode="auto">
          <a:xfrm>
            <a:off x="4556125" y="3921125"/>
            <a:ext cx="35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ym typeface="Symbol" pitchFamily="18" charset="2"/>
              </a:rPr>
              <a:t></a:t>
            </a:r>
            <a:endParaRPr lang="es-ES_tradnl" altLang="es-E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pie de página"/>
          <p:cNvSpPr>
            <a:spLocks noGrp="1"/>
          </p:cNvSpPr>
          <p:nvPr>
            <p:ph type="ftr" sz="quarter" idx="11"/>
          </p:nvPr>
        </p:nvSpPr>
        <p:spPr/>
        <p:txBody>
          <a:bodyPr/>
          <a:lstStyle/>
          <a:p>
            <a:r>
              <a:rPr lang="es-ES" altLang="es-ES"/>
              <a:t>Introducción</a:t>
            </a:r>
          </a:p>
        </p:txBody>
      </p:sp>
      <p:sp>
        <p:nvSpPr>
          <p:cNvPr id="8" name="3 Marcador de número de diapositiva"/>
          <p:cNvSpPr>
            <a:spLocks noGrp="1"/>
          </p:cNvSpPr>
          <p:nvPr>
            <p:ph type="sldNum" sz="quarter" idx="12"/>
          </p:nvPr>
        </p:nvSpPr>
        <p:spPr/>
        <p:txBody>
          <a:bodyPr/>
          <a:lstStyle/>
          <a:p>
            <a:fld id="{72C3A985-A149-42BA-A6BE-3A71028658C9}" type="slidenum">
              <a:rPr lang="es-ES" altLang="es-ES"/>
              <a:pPr/>
              <a:t>55</a:t>
            </a:fld>
            <a:endParaRPr lang="es-ES" altLang="es-ES"/>
          </a:p>
        </p:txBody>
      </p:sp>
      <p:sp>
        <p:nvSpPr>
          <p:cNvPr id="273410" name="Text Box 2"/>
          <p:cNvSpPr txBox="1">
            <a:spLocks noChangeArrowheads="1"/>
          </p:cNvSpPr>
          <p:nvPr/>
        </p:nvSpPr>
        <p:spPr bwMode="auto">
          <a:xfrm>
            <a:off x="990600" y="128746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3411" name="Text Box 3"/>
          <p:cNvSpPr txBox="1">
            <a:spLocks noChangeArrowheads="1"/>
          </p:cNvSpPr>
          <p:nvPr/>
        </p:nvSpPr>
        <p:spPr bwMode="auto">
          <a:xfrm>
            <a:off x="1066800" y="1143000"/>
            <a:ext cx="757713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chemeClr val="accent2"/>
                </a:solidFill>
              </a:rPr>
              <a:t>Y Eliminación</a:t>
            </a:r>
            <a:endParaRPr lang="es-ES_tradnl" altLang="es-ES" sz="2400" b="1"/>
          </a:p>
          <a:p>
            <a:endParaRPr lang="es-ES_tradnl" altLang="es-ES" sz="2400"/>
          </a:p>
          <a:p>
            <a:r>
              <a:rPr lang="es-ES_tradnl" altLang="es-ES" sz="2400"/>
              <a:t>	A partir de una conjunción se puede inferir cada</a:t>
            </a:r>
          </a:p>
          <a:p>
            <a:r>
              <a:rPr lang="es-ES_tradnl" altLang="es-ES" sz="2400"/>
              <a:t>uno de los elementos que conforman la conjunción</a:t>
            </a:r>
          </a:p>
          <a:p>
            <a:endParaRPr lang="es-ES_tradnl" altLang="es-ES" sz="2400"/>
          </a:p>
          <a:p>
            <a:r>
              <a:rPr lang="es-ES_tradnl" altLang="es-ES" sz="2400"/>
              <a:t>                     </a:t>
            </a:r>
            <a:r>
              <a:rPr lang="es-ES_tradnl" altLang="es-ES" sz="2400" b="1">
                <a:sym typeface="Symbol" pitchFamily="18" charset="2"/>
              </a:rPr>
              <a:t></a:t>
            </a:r>
            <a:r>
              <a:rPr lang="es-ES_tradnl" altLang="es-ES" sz="2400" b="1" baseline="-25000">
                <a:sym typeface="Symbol" pitchFamily="18" charset="2"/>
              </a:rPr>
              <a:t>1</a:t>
            </a:r>
            <a:r>
              <a:rPr lang="es-ES_tradnl" altLang="es-ES" sz="2400" b="1">
                <a:sym typeface="Symbol" pitchFamily="18" charset="2"/>
              </a:rPr>
              <a:t></a:t>
            </a:r>
            <a:r>
              <a:rPr lang="es-ES_tradnl" altLang="es-ES" sz="2400" b="1" baseline="-25000">
                <a:sym typeface="Symbol" pitchFamily="18" charset="2"/>
              </a:rPr>
              <a:t>2</a:t>
            </a:r>
            <a:r>
              <a:rPr lang="es-ES_tradnl" altLang="es-ES" sz="2400" b="1">
                <a:sym typeface="Symbol" pitchFamily="18" charset="2"/>
              </a:rPr>
              <a:t>........</a:t>
            </a:r>
            <a:r>
              <a:rPr lang="es-ES_tradnl" altLang="es-ES" sz="2400" b="1" baseline="-25000">
                <a:sym typeface="Symbol" pitchFamily="18" charset="2"/>
              </a:rPr>
              <a:t>n</a:t>
            </a:r>
            <a:endParaRPr lang="es-ES_tradnl" altLang="es-ES" sz="2400" b="1"/>
          </a:p>
          <a:p>
            <a:endParaRPr lang="es-ES_tradnl" altLang="es-ES" sz="2400"/>
          </a:p>
          <a:p>
            <a:endParaRPr lang="es-ES_tradnl" altLang="es-ES" sz="2400"/>
          </a:p>
          <a:p>
            <a:endParaRPr lang="es-ES_tradnl" altLang="es-ES" sz="2400"/>
          </a:p>
          <a:p>
            <a:endParaRPr lang="es-ES_tradnl" altLang="es-ES" sz="2400"/>
          </a:p>
          <a:p>
            <a:endParaRPr lang="es-ES_tradnl" altLang="es-ES" sz="2400"/>
          </a:p>
          <a:p>
            <a:endParaRPr lang="es-ES_tradnl" altLang="es-ES" sz="2400"/>
          </a:p>
        </p:txBody>
      </p:sp>
      <p:sp>
        <p:nvSpPr>
          <p:cNvPr id="273412" name="Line 4"/>
          <p:cNvSpPr>
            <a:spLocks noChangeShapeType="1"/>
          </p:cNvSpPr>
          <p:nvPr/>
        </p:nvSpPr>
        <p:spPr bwMode="auto">
          <a:xfrm>
            <a:off x="2987675" y="3465513"/>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3413" name="Text Box 5"/>
          <p:cNvSpPr txBox="1">
            <a:spLocks noChangeArrowheads="1"/>
          </p:cNvSpPr>
          <p:nvPr/>
        </p:nvSpPr>
        <p:spPr bwMode="auto">
          <a:xfrm>
            <a:off x="3810000" y="3500438"/>
            <a:ext cx="43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ym typeface="Symbol" pitchFamily="18" charset="2"/>
              </a:rPr>
              <a:t></a:t>
            </a:r>
            <a:r>
              <a:rPr lang="es-ES_tradnl" altLang="es-ES" sz="2400" b="1" baseline="-25000">
                <a:sym typeface="Symbol" pitchFamily="18" charset="2"/>
              </a:rPr>
              <a:t>i</a:t>
            </a:r>
            <a:endParaRPr lang="es-ES_tradnl" altLang="es-E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31B07676-5DE2-4C72-B6CC-294C17E4C7E3}" type="slidenum">
              <a:rPr lang="es-ES" altLang="es-ES"/>
              <a:pPr/>
              <a:t>56</a:t>
            </a:fld>
            <a:endParaRPr lang="es-ES" altLang="es-ES"/>
          </a:p>
        </p:txBody>
      </p:sp>
      <p:sp>
        <p:nvSpPr>
          <p:cNvPr id="274434" name="Text Box 2"/>
          <p:cNvSpPr txBox="1">
            <a:spLocks noChangeArrowheads="1"/>
          </p:cNvSpPr>
          <p:nvPr/>
        </p:nvSpPr>
        <p:spPr bwMode="auto">
          <a:xfrm>
            <a:off x="762000" y="1287463"/>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4435" name="Text Box 3"/>
          <p:cNvSpPr txBox="1">
            <a:spLocks noChangeArrowheads="1"/>
          </p:cNvSpPr>
          <p:nvPr/>
        </p:nvSpPr>
        <p:spPr bwMode="auto">
          <a:xfrm>
            <a:off x="822325" y="344488"/>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Ejemplo</a:t>
            </a:r>
          </a:p>
        </p:txBody>
      </p:sp>
      <p:sp>
        <p:nvSpPr>
          <p:cNvPr id="274436" name="Text Box 4"/>
          <p:cNvSpPr txBox="1">
            <a:spLocks noChangeArrowheads="1"/>
          </p:cNvSpPr>
          <p:nvPr/>
        </p:nvSpPr>
        <p:spPr bwMode="auto">
          <a:xfrm>
            <a:off x="746125" y="1106488"/>
            <a:ext cx="80391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Supongamos que tenemos el siguiente conocimiento</a:t>
            </a:r>
          </a:p>
          <a:p>
            <a:endParaRPr lang="es-ES_tradnl" altLang="es-ES" sz="2400"/>
          </a:p>
          <a:p>
            <a:r>
              <a:rPr lang="es-ES_tradnl" altLang="es-ES" sz="2400"/>
              <a:t>“</a:t>
            </a:r>
            <a:r>
              <a:rPr lang="es-ES_tradnl" altLang="es-ES" sz="2400" b="1">
                <a:solidFill>
                  <a:srgbClr val="0000FF"/>
                </a:solidFill>
              </a:rPr>
              <a:t>fido es un perro que no ladra y mueve la cola</a:t>
            </a:r>
            <a:r>
              <a:rPr lang="es-ES_tradnl" altLang="es-ES" sz="2400"/>
              <a:t>” </a:t>
            </a:r>
          </a:p>
          <a:p>
            <a:endParaRPr lang="es-ES_tradnl" altLang="es-ES" sz="2400"/>
          </a:p>
          <a:p>
            <a:r>
              <a:rPr lang="es-ES_tradnl" altLang="es-ES" sz="2400"/>
              <a:t>lo que en lenguaje de la lógica de predicados se escribiría</a:t>
            </a:r>
          </a:p>
          <a:p>
            <a:r>
              <a:rPr lang="es-ES_tradnl" altLang="es-ES" sz="2400"/>
              <a:t>como:</a:t>
            </a:r>
          </a:p>
          <a:p>
            <a:endParaRPr lang="es-ES_tradnl" altLang="es-ES" sz="2400"/>
          </a:p>
          <a:p>
            <a:r>
              <a:rPr lang="es-ES_tradnl" altLang="es-ES" sz="2400" b="1">
                <a:solidFill>
                  <a:srgbClr val="0000FF"/>
                </a:solidFill>
              </a:rPr>
              <a:t>perro(fido) </a:t>
            </a:r>
            <a:r>
              <a:rPr lang="es-ES_tradnl" altLang="es-ES" sz="2400" b="1">
                <a:solidFill>
                  <a:srgbClr val="0000FF"/>
                </a:solidFill>
                <a:sym typeface="Symbol" pitchFamily="18" charset="2"/>
              </a:rPr>
              <a:t> (ladra(fido))  mueve(fido, cola)</a:t>
            </a:r>
          </a:p>
          <a:p>
            <a:endParaRPr lang="es-ES_tradnl" altLang="es-ES" sz="2400" b="1">
              <a:solidFill>
                <a:srgbClr val="0000FF"/>
              </a:solidFill>
              <a:sym typeface="Symbol" pitchFamily="18" charset="2"/>
            </a:endParaRPr>
          </a:p>
          <a:p>
            <a:r>
              <a:rPr lang="es-ES_tradnl" altLang="es-ES" sz="2400">
                <a:sym typeface="Symbol" pitchFamily="18" charset="2"/>
              </a:rPr>
              <a:t>aplicando y-eliminación a la expresión anterior se tiene</a:t>
            </a:r>
          </a:p>
          <a:p>
            <a:r>
              <a:rPr lang="es-ES_tradnl" altLang="es-ES" sz="2400">
                <a:sym typeface="Symbol" pitchFamily="18" charset="2"/>
              </a:rPr>
              <a:t>		</a:t>
            </a:r>
            <a:r>
              <a:rPr lang="es-ES_tradnl" altLang="es-ES" sz="2400">
                <a:solidFill>
                  <a:srgbClr val="0000FF"/>
                </a:solidFill>
                <a:sym typeface="Symbol" pitchFamily="18" charset="2"/>
              </a:rPr>
              <a:t>perro(fido)</a:t>
            </a:r>
          </a:p>
          <a:p>
            <a:r>
              <a:rPr lang="es-ES_tradnl" altLang="es-ES" sz="2400">
                <a:solidFill>
                  <a:srgbClr val="0000FF"/>
                </a:solidFill>
                <a:sym typeface="Symbol" pitchFamily="18" charset="2"/>
              </a:rPr>
              <a:t>	        ladra(fido)</a:t>
            </a:r>
          </a:p>
          <a:p>
            <a:r>
              <a:rPr lang="es-ES_tradnl" altLang="es-ES" sz="2400">
                <a:solidFill>
                  <a:srgbClr val="0000FF"/>
                </a:solidFill>
                <a:sym typeface="Symbol" pitchFamily="18" charset="2"/>
              </a:rPr>
              <a:t>		mueve(fido, cola)</a:t>
            </a:r>
            <a:endParaRPr lang="es-ES_tradnl" altLang="es-ES" sz="2400">
              <a:solidFill>
                <a:srgbClr val="0000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pie de página"/>
          <p:cNvSpPr>
            <a:spLocks noGrp="1"/>
          </p:cNvSpPr>
          <p:nvPr>
            <p:ph type="ftr" sz="quarter" idx="11"/>
          </p:nvPr>
        </p:nvSpPr>
        <p:spPr/>
        <p:txBody>
          <a:bodyPr/>
          <a:lstStyle/>
          <a:p>
            <a:r>
              <a:rPr lang="es-ES" altLang="es-ES"/>
              <a:t>Introducción</a:t>
            </a:r>
          </a:p>
        </p:txBody>
      </p:sp>
      <p:sp>
        <p:nvSpPr>
          <p:cNvPr id="8" name="3 Marcador de número de diapositiva"/>
          <p:cNvSpPr>
            <a:spLocks noGrp="1"/>
          </p:cNvSpPr>
          <p:nvPr>
            <p:ph type="sldNum" sz="quarter" idx="12"/>
          </p:nvPr>
        </p:nvSpPr>
        <p:spPr/>
        <p:txBody>
          <a:bodyPr/>
          <a:lstStyle/>
          <a:p>
            <a:fld id="{5720278E-EA11-4B1A-98F2-D09CDD9AA6E3}" type="slidenum">
              <a:rPr lang="es-ES" altLang="es-ES"/>
              <a:pPr/>
              <a:t>57</a:t>
            </a:fld>
            <a:endParaRPr lang="es-ES" altLang="es-ES"/>
          </a:p>
        </p:txBody>
      </p:sp>
      <p:sp>
        <p:nvSpPr>
          <p:cNvPr id="275458" name="Text Box 2"/>
          <p:cNvSpPr txBox="1">
            <a:spLocks noChangeArrowheads="1"/>
          </p:cNvSpPr>
          <p:nvPr/>
        </p:nvSpPr>
        <p:spPr bwMode="auto">
          <a:xfrm>
            <a:off x="914400" y="1752600"/>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5459" name="Text Box 3"/>
          <p:cNvSpPr txBox="1">
            <a:spLocks noChangeArrowheads="1"/>
          </p:cNvSpPr>
          <p:nvPr/>
        </p:nvSpPr>
        <p:spPr bwMode="auto">
          <a:xfrm>
            <a:off x="1050925" y="1335088"/>
            <a:ext cx="6950075"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chemeClr val="accent2"/>
                </a:solidFill>
              </a:rPr>
              <a:t>Y Introducción</a:t>
            </a:r>
            <a:endParaRPr lang="es-ES_tradnl" altLang="es-ES" sz="2400" b="1"/>
          </a:p>
          <a:p>
            <a:endParaRPr lang="es-ES_tradnl" altLang="es-ES" sz="2400"/>
          </a:p>
          <a:p>
            <a:r>
              <a:rPr lang="es-ES_tradnl" altLang="es-ES" sz="2400"/>
              <a:t>A partir de una lista de oraciones es posible inferir</a:t>
            </a:r>
          </a:p>
          <a:p>
            <a:endParaRPr lang="es-ES_tradnl" altLang="es-ES" sz="2400"/>
          </a:p>
          <a:p>
            <a:r>
              <a:rPr lang="es-ES_tradnl" altLang="es-ES" sz="2400"/>
              <a:t>su conjunción </a:t>
            </a:r>
          </a:p>
          <a:p>
            <a:endParaRPr lang="es-ES_tradnl" altLang="es-ES" sz="2400"/>
          </a:p>
          <a:p>
            <a:r>
              <a:rPr lang="es-ES_tradnl" altLang="es-ES" sz="2400" b="1">
                <a:sym typeface="Symbol" pitchFamily="18" charset="2"/>
              </a:rPr>
              <a:t>                             </a:t>
            </a:r>
            <a:r>
              <a:rPr lang="es-ES_tradnl" altLang="es-ES" sz="2400" b="1" baseline="-25000">
                <a:sym typeface="Symbol" pitchFamily="18" charset="2"/>
              </a:rPr>
              <a:t>1 ,</a:t>
            </a:r>
            <a:r>
              <a:rPr lang="es-ES_tradnl" altLang="es-ES" sz="2400" b="1">
                <a:sym typeface="Symbol" pitchFamily="18" charset="2"/>
              </a:rPr>
              <a:t></a:t>
            </a:r>
            <a:r>
              <a:rPr lang="es-ES_tradnl" altLang="es-ES" sz="2400" b="1" baseline="-25000">
                <a:sym typeface="Symbol" pitchFamily="18" charset="2"/>
              </a:rPr>
              <a:t>2 , ..............,, </a:t>
            </a:r>
            <a:r>
              <a:rPr lang="es-ES_tradnl" altLang="es-ES" sz="2400" b="1">
                <a:sym typeface="Symbol" pitchFamily="18" charset="2"/>
              </a:rPr>
              <a:t></a:t>
            </a:r>
            <a:r>
              <a:rPr lang="es-ES_tradnl" altLang="es-ES" sz="2400" b="1" baseline="-25000">
                <a:sym typeface="Symbol" pitchFamily="18" charset="2"/>
              </a:rPr>
              <a:t>n</a:t>
            </a:r>
          </a:p>
          <a:p>
            <a:endParaRPr lang="es-ES_tradnl" altLang="es-ES" sz="2400" b="1" baseline="-25000">
              <a:sym typeface="Symbol" pitchFamily="18" charset="2"/>
            </a:endParaRPr>
          </a:p>
          <a:p>
            <a:endParaRPr lang="es-ES_tradnl" altLang="es-ES" sz="2400"/>
          </a:p>
          <a:p>
            <a:endParaRPr lang="es-ES_tradnl" altLang="es-ES" sz="2400"/>
          </a:p>
        </p:txBody>
      </p:sp>
      <p:sp>
        <p:nvSpPr>
          <p:cNvPr id="275460" name="Line 4"/>
          <p:cNvSpPr>
            <a:spLocks noChangeShapeType="1"/>
          </p:cNvSpPr>
          <p:nvPr/>
        </p:nvSpPr>
        <p:spPr bwMode="auto">
          <a:xfrm>
            <a:off x="3505200" y="40386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5461" name="Text Box 5"/>
          <p:cNvSpPr txBox="1">
            <a:spLocks noChangeArrowheads="1"/>
          </p:cNvSpPr>
          <p:nvPr/>
        </p:nvSpPr>
        <p:spPr bwMode="auto">
          <a:xfrm>
            <a:off x="3505200" y="4073525"/>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ym typeface="Symbol" pitchFamily="18" charset="2"/>
              </a:rPr>
              <a:t>  </a:t>
            </a:r>
            <a:r>
              <a:rPr lang="es-ES_tradnl" altLang="es-ES" sz="2400" b="1" baseline="-25000">
                <a:sym typeface="Symbol" pitchFamily="18" charset="2"/>
              </a:rPr>
              <a:t>1</a:t>
            </a:r>
            <a:r>
              <a:rPr lang="es-ES_tradnl" altLang="es-ES" sz="2400" b="1">
                <a:sym typeface="Symbol" pitchFamily="18" charset="2"/>
              </a:rPr>
              <a:t></a:t>
            </a:r>
            <a:r>
              <a:rPr lang="es-ES_tradnl" altLang="es-ES" sz="2400" b="1" baseline="-25000">
                <a:sym typeface="Symbol" pitchFamily="18" charset="2"/>
              </a:rPr>
              <a:t>2</a:t>
            </a:r>
            <a:r>
              <a:rPr lang="es-ES_tradnl" altLang="es-ES" sz="2400" b="1">
                <a:sym typeface="Symbol" pitchFamily="18" charset="2"/>
              </a:rPr>
              <a:t>....</a:t>
            </a:r>
            <a:r>
              <a:rPr lang="es-ES_tradnl" altLang="es-ES" sz="2400" b="1" baseline="-25000">
                <a:sym typeface="Symbol" pitchFamily="18" charset="2"/>
              </a:rPr>
              <a:t>n</a:t>
            </a:r>
            <a:endParaRPr lang="es-ES_tradnl" altLang="es-E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36D4794E-54A8-40C2-9B62-BEBF8521C6CD}" type="slidenum">
              <a:rPr lang="es-ES" altLang="es-ES"/>
              <a:pPr/>
              <a:t>58</a:t>
            </a:fld>
            <a:endParaRPr lang="es-ES" altLang="es-ES"/>
          </a:p>
        </p:txBody>
      </p:sp>
      <p:sp>
        <p:nvSpPr>
          <p:cNvPr id="276482" name="Text Box 2"/>
          <p:cNvSpPr txBox="1">
            <a:spLocks noChangeArrowheads="1"/>
          </p:cNvSpPr>
          <p:nvPr/>
        </p:nvSpPr>
        <p:spPr bwMode="auto">
          <a:xfrm>
            <a:off x="838200" y="1143000"/>
            <a:ext cx="7467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6483" name="Text Box 3"/>
          <p:cNvSpPr txBox="1">
            <a:spLocks noChangeArrowheads="1"/>
          </p:cNvSpPr>
          <p:nvPr/>
        </p:nvSpPr>
        <p:spPr bwMode="auto">
          <a:xfrm>
            <a:off x="3810000" y="838200"/>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Ejemplo</a:t>
            </a:r>
          </a:p>
        </p:txBody>
      </p:sp>
      <p:sp>
        <p:nvSpPr>
          <p:cNvPr id="276484" name="Text Box 4"/>
          <p:cNvSpPr txBox="1">
            <a:spLocks noChangeArrowheads="1"/>
          </p:cNvSpPr>
          <p:nvPr/>
        </p:nvSpPr>
        <p:spPr bwMode="auto">
          <a:xfrm>
            <a:off x="669925" y="1335088"/>
            <a:ext cx="77120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Si en la base de conocimientos se tiene</a:t>
            </a:r>
          </a:p>
          <a:p>
            <a:endParaRPr lang="es-ES_tradnl" altLang="es-ES" sz="2400"/>
          </a:p>
          <a:p>
            <a:r>
              <a:rPr lang="es-ES_tradnl" altLang="es-ES" sz="2400"/>
              <a:t>		   1)	</a:t>
            </a:r>
            <a:r>
              <a:rPr lang="es-ES_tradnl" altLang="es-ES" sz="2400">
                <a:solidFill>
                  <a:srgbClr val="0000FF"/>
                </a:solidFill>
              </a:rPr>
              <a:t>perro(fido)</a:t>
            </a:r>
          </a:p>
          <a:p>
            <a:r>
              <a:rPr lang="es-ES_tradnl" altLang="es-ES" sz="2400">
                <a:solidFill>
                  <a:srgbClr val="0000FF"/>
                </a:solidFill>
              </a:rPr>
              <a:t>		   </a:t>
            </a:r>
            <a:r>
              <a:rPr lang="es-ES_tradnl" altLang="es-ES" sz="2400"/>
              <a:t>2)</a:t>
            </a:r>
            <a:r>
              <a:rPr lang="es-ES_tradnl" altLang="es-ES" sz="2400">
                <a:solidFill>
                  <a:srgbClr val="0000FF"/>
                </a:solidFill>
              </a:rPr>
              <a:t>    </a:t>
            </a:r>
            <a:r>
              <a:rPr lang="es-ES_tradnl" altLang="es-ES" sz="2400">
                <a:solidFill>
                  <a:srgbClr val="0000FF"/>
                </a:solidFill>
                <a:sym typeface="Symbol" pitchFamily="18" charset="2"/>
              </a:rPr>
              <a:t>ladra(fido)</a:t>
            </a:r>
          </a:p>
          <a:p>
            <a:r>
              <a:rPr lang="es-ES_tradnl" altLang="es-ES" sz="2400">
                <a:solidFill>
                  <a:srgbClr val="0000FF"/>
                </a:solidFill>
                <a:sym typeface="Symbol" pitchFamily="18" charset="2"/>
              </a:rPr>
              <a:t>		   </a:t>
            </a:r>
            <a:r>
              <a:rPr lang="es-ES_tradnl" altLang="es-ES" sz="2400">
                <a:sym typeface="Symbol" pitchFamily="18" charset="2"/>
              </a:rPr>
              <a:t>3)</a:t>
            </a:r>
            <a:r>
              <a:rPr lang="es-ES_tradnl" altLang="es-ES" sz="2400">
                <a:solidFill>
                  <a:srgbClr val="0000FF"/>
                </a:solidFill>
                <a:sym typeface="Symbol" pitchFamily="18" charset="2"/>
              </a:rPr>
              <a:t>	mueve(fido, cola)</a:t>
            </a:r>
          </a:p>
          <a:p>
            <a:endParaRPr lang="es-ES_tradnl" altLang="es-ES" sz="2400">
              <a:solidFill>
                <a:srgbClr val="0000FF"/>
              </a:solidFill>
              <a:sym typeface="Symbol" pitchFamily="18" charset="2"/>
            </a:endParaRPr>
          </a:p>
          <a:p>
            <a:pPr algn="just"/>
            <a:r>
              <a:rPr lang="es-ES_tradnl" altLang="es-ES" sz="2400">
                <a:sym typeface="Symbol" pitchFamily="18" charset="2"/>
              </a:rPr>
              <a:t>Entonces aplicando Y-introducción</a:t>
            </a:r>
            <a:r>
              <a:rPr lang="es-ES_tradnl" altLang="es-ES" sz="2400">
                <a:solidFill>
                  <a:srgbClr val="0000FF"/>
                </a:solidFill>
                <a:sym typeface="Symbol" pitchFamily="18" charset="2"/>
              </a:rPr>
              <a:t> </a:t>
            </a:r>
            <a:r>
              <a:rPr lang="es-ES_tradnl" altLang="es-ES" sz="2400">
                <a:sym typeface="Symbol" pitchFamily="18" charset="2"/>
              </a:rPr>
              <a:t>a (1), (2) y (3), se obtiene</a:t>
            </a:r>
          </a:p>
          <a:p>
            <a:endParaRPr lang="es-ES_tradnl" altLang="es-ES" sz="2400">
              <a:sym typeface="Symbol" pitchFamily="18" charset="2"/>
            </a:endParaRPr>
          </a:p>
          <a:p>
            <a:endParaRPr lang="es-ES_tradnl" altLang="es-ES" sz="2400">
              <a:sym typeface="Symbol" pitchFamily="18" charset="2"/>
            </a:endParaRPr>
          </a:p>
          <a:p>
            <a:r>
              <a:rPr lang="es-ES_tradnl" altLang="es-ES" sz="2400" b="1">
                <a:solidFill>
                  <a:srgbClr val="0000FF"/>
                </a:solidFill>
              </a:rPr>
              <a:t>perro(fido) </a:t>
            </a:r>
            <a:r>
              <a:rPr lang="es-ES_tradnl" altLang="es-ES" sz="2400" b="1">
                <a:solidFill>
                  <a:srgbClr val="0000FF"/>
                </a:solidFill>
                <a:sym typeface="Symbol" pitchFamily="18" charset="2"/>
              </a:rPr>
              <a:t> (ladra(fido))  mueve(fido, cola)</a:t>
            </a:r>
          </a:p>
          <a:p>
            <a:endParaRPr lang="es-ES_tradnl" altLang="es-ES" sz="2400">
              <a:sym typeface="Symbol" pitchFamily="18" charset="2"/>
            </a:endParaRPr>
          </a:p>
          <a:p>
            <a:endParaRPr lang="es-ES_tradnl" altLang="es-E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pie de página"/>
          <p:cNvSpPr>
            <a:spLocks noGrp="1"/>
          </p:cNvSpPr>
          <p:nvPr>
            <p:ph type="ftr" sz="quarter" idx="11"/>
          </p:nvPr>
        </p:nvSpPr>
        <p:spPr/>
        <p:txBody>
          <a:bodyPr/>
          <a:lstStyle/>
          <a:p>
            <a:r>
              <a:rPr lang="es-ES" altLang="es-ES"/>
              <a:t>Introducción</a:t>
            </a:r>
          </a:p>
        </p:txBody>
      </p:sp>
      <p:sp>
        <p:nvSpPr>
          <p:cNvPr id="8" name="3 Marcador de número de diapositiva"/>
          <p:cNvSpPr>
            <a:spLocks noGrp="1"/>
          </p:cNvSpPr>
          <p:nvPr>
            <p:ph type="sldNum" sz="quarter" idx="12"/>
          </p:nvPr>
        </p:nvSpPr>
        <p:spPr/>
        <p:txBody>
          <a:bodyPr/>
          <a:lstStyle/>
          <a:p>
            <a:fld id="{E7B38370-0668-4236-BE52-45F843174420}" type="slidenum">
              <a:rPr lang="es-ES" altLang="es-ES"/>
              <a:pPr/>
              <a:t>59</a:t>
            </a:fld>
            <a:endParaRPr lang="es-ES" altLang="es-ES"/>
          </a:p>
        </p:txBody>
      </p:sp>
      <p:sp>
        <p:nvSpPr>
          <p:cNvPr id="277506" name="Text Box 2"/>
          <p:cNvSpPr txBox="1">
            <a:spLocks noChangeArrowheads="1"/>
          </p:cNvSpPr>
          <p:nvPr/>
        </p:nvSpPr>
        <p:spPr bwMode="auto">
          <a:xfrm>
            <a:off x="1006475" y="1789113"/>
            <a:ext cx="6781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7507" name="Text Box 3"/>
          <p:cNvSpPr txBox="1">
            <a:spLocks noChangeArrowheads="1"/>
          </p:cNvSpPr>
          <p:nvPr/>
        </p:nvSpPr>
        <p:spPr bwMode="auto">
          <a:xfrm>
            <a:off x="838200" y="1371600"/>
            <a:ext cx="74755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chemeClr val="accent2"/>
                </a:solidFill>
              </a:rPr>
              <a:t>O Introducción</a:t>
            </a:r>
            <a:endParaRPr lang="es-ES_tradnl" altLang="es-ES" sz="2400">
              <a:solidFill>
                <a:schemeClr val="accent2"/>
              </a:solidFill>
            </a:endParaRPr>
          </a:p>
          <a:p>
            <a:endParaRPr lang="es-ES_tradnl" altLang="es-ES" sz="2400"/>
          </a:p>
          <a:p>
            <a:r>
              <a:rPr lang="es-ES_tradnl" altLang="es-ES" sz="2400"/>
              <a:t>A partir de una oración, se puede inferir su disyunción</a:t>
            </a:r>
          </a:p>
          <a:p>
            <a:r>
              <a:rPr lang="es-ES_tradnl" altLang="es-ES" sz="2400"/>
              <a:t>con todo lo demás</a:t>
            </a:r>
          </a:p>
          <a:p>
            <a:endParaRPr lang="es-ES_tradnl" altLang="es-ES" sz="2400"/>
          </a:p>
          <a:p>
            <a:r>
              <a:rPr lang="es-ES_tradnl" altLang="es-ES" sz="2400"/>
              <a:t>			</a:t>
            </a:r>
            <a:r>
              <a:rPr lang="es-ES_tradnl" altLang="es-ES" sz="2400" b="1">
                <a:solidFill>
                  <a:srgbClr val="FF6600"/>
                </a:solidFill>
                <a:sym typeface="Symbol" pitchFamily="18" charset="2"/>
              </a:rPr>
              <a:t></a:t>
            </a:r>
            <a:r>
              <a:rPr lang="es-ES_tradnl" altLang="es-ES" sz="2400" b="1" baseline="-25000">
                <a:solidFill>
                  <a:srgbClr val="FF6600"/>
                </a:solidFill>
                <a:sym typeface="Symbol" pitchFamily="18" charset="2"/>
              </a:rPr>
              <a:t>i</a:t>
            </a:r>
            <a:endParaRPr lang="es-ES_tradnl" altLang="es-ES" sz="2400" b="1"/>
          </a:p>
          <a:p>
            <a:endParaRPr lang="es-ES_tradnl" altLang="es-ES" sz="2400"/>
          </a:p>
          <a:p>
            <a:endParaRPr lang="es-ES_tradnl" altLang="es-ES" sz="2400"/>
          </a:p>
          <a:p>
            <a:endParaRPr lang="es-ES_tradnl" altLang="es-ES" sz="2400"/>
          </a:p>
        </p:txBody>
      </p:sp>
      <p:sp>
        <p:nvSpPr>
          <p:cNvPr id="277508" name="Line 4"/>
          <p:cNvSpPr>
            <a:spLocks noChangeShapeType="1"/>
          </p:cNvSpPr>
          <p:nvPr/>
        </p:nvSpPr>
        <p:spPr bwMode="auto">
          <a:xfrm>
            <a:off x="2606675" y="3617913"/>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7509" name="Text Box 5"/>
          <p:cNvSpPr txBox="1">
            <a:spLocks noChangeArrowheads="1"/>
          </p:cNvSpPr>
          <p:nvPr/>
        </p:nvSpPr>
        <p:spPr bwMode="auto">
          <a:xfrm>
            <a:off x="2514600" y="3652838"/>
            <a:ext cx="2700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ym typeface="Symbol" pitchFamily="18" charset="2"/>
              </a:rPr>
              <a:t></a:t>
            </a:r>
            <a:r>
              <a:rPr lang="es-ES_tradnl" altLang="es-ES" sz="2400" b="1" baseline="-25000">
                <a:sym typeface="Symbol" pitchFamily="18" charset="2"/>
              </a:rPr>
              <a:t>1</a:t>
            </a:r>
            <a:r>
              <a:rPr lang="es-ES_tradnl" altLang="es-ES" sz="2400" b="1">
                <a:sym typeface="Symbol" pitchFamily="18" charset="2"/>
              </a:rPr>
              <a:t></a:t>
            </a:r>
            <a:r>
              <a:rPr lang="es-ES_tradnl" altLang="es-ES" sz="2400" b="1" baseline="-25000">
                <a:sym typeface="Symbol" pitchFamily="18" charset="2"/>
              </a:rPr>
              <a:t>2</a:t>
            </a:r>
            <a:r>
              <a:rPr lang="es-ES_tradnl" altLang="es-ES" sz="2400" b="1">
                <a:sym typeface="Symbol" pitchFamily="18" charset="2"/>
              </a:rPr>
              <a:t>..</a:t>
            </a:r>
            <a:r>
              <a:rPr lang="es-ES_tradnl" altLang="es-ES" sz="2400" b="1">
                <a:solidFill>
                  <a:srgbClr val="FF6600"/>
                </a:solidFill>
                <a:sym typeface="Symbol" pitchFamily="18" charset="2"/>
              </a:rPr>
              <a:t></a:t>
            </a:r>
            <a:r>
              <a:rPr lang="es-ES_tradnl" altLang="es-ES" sz="2400" b="1" baseline="-25000">
                <a:sym typeface="Symbol" pitchFamily="18" charset="2"/>
              </a:rPr>
              <a:t>i</a:t>
            </a:r>
            <a:r>
              <a:rPr lang="es-ES_tradnl" altLang="es-ES" sz="2400" b="1">
                <a:sym typeface="Symbol" pitchFamily="18" charset="2"/>
              </a:rPr>
              <a:t>...</a:t>
            </a:r>
            <a:r>
              <a:rPr lang="es-ES_tradnl" altLang="es-ES" sz="2400" b="1" baseline="-25000">
                <a:sym typeface="Symbol" pitchFamily="18" charset="2"/>
              </a:rPr>
              <a:t>n</a:t>
            </a:r>
            <a:endParaRPr lang="es-ES_tradnl" altLang="es-E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B2C3E47F-C110-4BA0-A27A-C581A9CFFF02}" type="slidenum">
              <a:rPr lang="es-ES" altLang="es-ES"/>
              <a:pPr/>
              <a:t>6</a:t>
            </a:fld>
            <a:endParaRPr lang="es-ES" altLang="es-ES"/>
          </a:p>
        </p:txBody>
      </p:sp>
      <p:sp>
        <p:nvSpPr>
          <p:cNvPr id="222210" name="Text Box 2"/>
          <p:cNvSpPr txBox="1">
            <a:spLocks noChangeArrowheads="1"/>
          </p:cNvSpPr>
          <p:nvPr/>
        </p:nvSpPr>
        <p:spPr bwMode="auto">
          <a:xfrm>
            <a:off x="685800" y="1143000"/>
            <a:ext cx="7620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2211" name="Text Box 3"/>
          <p:cNvSpPr txBox="1">
            <a:spLocks noChangeArrowheads="1"/>
          </p:cNvSpPr>
          <p:nvPr/>
        </p:nvSpPr>
        <p:spPr bwMode="auto">
          <a:xfrm>
            <a:off x="312738" y="838200"/>
            <a:ext cx="8602662"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rgbClr val="FF6600"/>
                </a:solidFill>
              </a:rPr>
              <a:t>Para la construcción del lenguaje necesitamos, aparte del</a:t>
            </a:r>
          </a:p>
          <a:p>
            <a:r>
              <a:rPr lang="es-ES_tradnl" altLang="es-ES" sz="2400" b="1">
                <a:solidFill>
                  <a:srgbClr val="FF6600"/>
                </a:solidFill>
              </a:rPr>
              <a:t>alfabeto inicial S, símbolos lógico y de separación</a:t>
            </a:r>
            <a:endParaRPr lang="es-ES_tradnl" altLang="es-ES" sz="2400" b="1">
              <a:solidFill>
                <a:srgbClr val="0000FF"/>
              </a:solidFill>
            </a:endParaRPr>
          </a:p>
          <a:p>
            <a:endParaRPr lang="es-ES_tradnl" altLang="es-ES" sz="2400"/>
          </a:p>
          <a:p>
            <a:r>
              <a:rPr lang="es-ES_tradnl" altLang="es-ES" sz="2000"/>
              <a:t>a) </a:t>
            </a:r>
            <a:r>
              <a:rPr lang="es-ES_tradnl" altLang="es-ES" sz="2000">
                <a:sym typeface="Symbol" pitchFamily="18" charset="2"/>
              </a:rPr>
              <a:t>, , , ,  (conectivos  lógicos)</a:t>
            </a:r>
          </a:p>
          <a:p>
            <a:endParaRPr lang="es-ES_tradnl" altLang="es-ES" sz="2000">
              <a:sym typeface="Symbol" pitchFamily="18" charset="2"/>
            </a:endParaRPr>
          </a:p>
          <a:p>
            <a:r>
              <a:rPr lang="es-ES_tradnl" altLang="es-ES" sz="2000">
                <a:sym typeface="Symbol" pitchFamily="18" charset="2"/>
              </a:rPr>
              <a:t>b) = (símbolo para un predicado binario especial, la igualdad)</a:t>
            </a:r>
          </a:p>
          <a:p>
            <a:endParaRPr lang="es-ES_tradnl" altLang="es-ES" sz="2000">
              <a:sym typeface="Symbol" pitchFamily="18" charset="2"/>
            </a:endParaRPr>
          </a:p>
          <a:p>
            <a:r>
              <a:rPr lang="es-ES_tradnl" altLang="es-ES" sz="2000">
                <a:sym typeface="Symbol" pitchFamily="18" charset="2"/>
              </a:rPr>
              <a:t>c) ,  (cuantificador existencial y universal respectivamente)</a:t>
            </a:r>
          </a:p>
          <a:p>
            <a:endParaRPr lang="es-ES_tradnl" altLang="es-ES" sz="2000">
              <a:sym typeface="Symbol" pitchFamily="18" charset="2"/>
            </a:endParaRPr>
          </a:p>
          <a:p>
            <a:r>
              <a:rPr lang="es-ES_tradnl" altLang="es-ES" sz="2000">
                <a:sym typeface="Symbol" pitchFamily="18" charset="2"/>
              </a:rPr>
              <a:t>d) x</a:t>
            </a:r>
            <a:r>
              <a:rPr lang="es-ES_tradnl" altLang="es-ES" sz="2000" baseline="-25000">
                <a:sym typeface="Symbol" pitchFamily="18" charset="2"/>
              </a:rPr>
              <a:t>1</a:t>
            </a:r>
            <a:r>
              <a:rPr lang="es-ES_tradnl" altLang="es-ES" sz="2000">
                <a:sym typeface="Symbol" pitchFamily="18" charset="2"/>
              </a:rPr>
              <a:t>, x</a:t>
            </a:r>
            <a:r>
              <a:rPr lang="es-ES_tradnl" altLang="es-ES" sz="2000" baseline="-25000">
                <a:sym typeface="Symbol" pitchFamily="18" charset="2"/>
              </a:rPr>
              <a:t>2</a:t>
            </a:r>
            <a:r>
              <a:rPr lang="es-ES_tradnl" altLang="es-ES" sz="2000">
                <a:sym typeface="Symbol" pitchFamily="18" charset="2"/>
              </a:rPr>
              <a:t>, x</a:t>
            </a:r>
            <a:r>
              <a:rPr lang="es-ES_tradnl" altLang="es-ES" sz="2000" baseline="-25000">
                <a:sym typeface="Symbol" pitchFamily="18" charset="2"/>
              </a:rPr>
              <a:t>3</a:t>
            </a:r>
            <a:r>
              <a:rPr lang="es-ES_tradnl" altLang="es-ES" sz="2000">
                <a:sym typeface="Symbol" pitchFamily="18" charset="2"/>
              </a:rPr>
              <a:t>,.... (una lista infinita de variables individuales)</a:t>
            </a:r>
          </a:p>
          <a:p>
            <a:endParaRPr lang="es-ES_tradnl" altLang="es-ES" sz="2000">
              <a:sym typeface="Symbol" pitchFamily="18" charset="2"/>
            </a:endParaRPr>
          </a:p>
          <a:p>
            <a:r>
              <a:rPr lang="es-ES_tradnl" altLang="es-ES" sz="2000">
                <a:sym typeface="Symbol" pitchFamily="18" charset="2"/>
              </a:rPr>
              <a:t>e) a</a:t>
            </a:r>
            <a:r>
              <a:rPr lang="es-ES_tradnl" altLang="es-ES" sz="2000" baseline="-25000">
                <a:sym typeface="Symbol" pitchFamily="18" charset="2"/>
              </a:rPr>
              <a:t>1</a:t>
            </a:r>
            <a:r>
              <a:rPr lang="es-ES_tradnl" altLang="es-ES" sz="2000">
                <a:sym typeface="Symbol" pitchFamily="18" charset="2"/>
              </a:rPr>
              <a:t>, a</a:t>
            </a:r>
            <a:r>
              <a:rPr lang="es-ES_tradnl" altLang="es-ES" sz="2000" baseline="-25000">
                <a:sym typeface="Symbol" pitchFamily="18" charset="2"/>
              </a:rPr>
              <a:t>2</a:t>
            </a:r>
            <a:r>
              <a:rPr lang="es-ES_tradnl" altLang="es-ES" sz="2000">
                <a:sym typeface="Symbol" pitchFamily="18" charset="2"/>
              </a:rPr>
              <a:t>, a</a:t>
            </a:r>
            <a:r>
              <a:rPr lang="es-ES_tradnl" altLang="es-ES" sz="2000" baseline="-25000">
                <a:sym typeface="Symbol" pitchFamily="18" charset="2"/>
              </a:rPr>
              <a:t>3</a:t>
            </a:r>
            <a:r>
              <a:rPr lang="es-ES_tradnl" altLang="es-ES" sz="2000">
                <a:sym typeface="Symbol" pitchFamily="18" charset="2"/>
              </a:rPr>
              <a:t>,...  (una lista infinita de constantes individuales)</a:t>
            </a:r>
          </a:p>
          <a:p>
            <a:endParaRPr lang="es-ES_tradnl" altLang="es-ES" sz="2000">
              <a:sym typeface="Symbol" pitchFamily="18" charset="2"/>
            </a:endParaRPr>
          </a:p>
          <a:p>
            <a:r>
              <a:rPr lang="es-ES_tradnl" altLang="es-ES" sz="2000">
                <a:sym typeface="Symbol" pitchFamily="18" charset="2"/>
              </a:rPr>
              <a:t>f) ), (    (símbolos de puntuación)</a:t>
            </a:r>
          </a:p>
          <a:p>
            <a:endParaRPr lang="es-ES_tradnl" altLang="es-ES" sz="2000">
              <a:sym typeface="Symbol" pitchFamily="18" charset="2"/>
            </a:endParaRPr>
          </a:p>
          <a:p>
            <a:r>
              <a:rPr lang="es-ES_tradnl" altLang="es-ES" sz="2000">
                <a:sym typeface="Symbol" pitchFamily="18" charset="2"/>
              </a:rPr>
              <a:t>g) f</a:t>
            </a:r>
            <a:r>
              <a:rPr lang="es-ES_tradnl" altLang="es-ES" sz="2000" baseline="-25000">
                <a:sym typeface="Symbol" pitchFamily="18" charset="2"/>
              </a:rPr>
              <a:t>1</a:t>
            </a:r>
            <a:r>
              <a:rPr lang="es-ES_tradnl" altLang="es-ES" sz="2000">
                <a:sym typeface="Symbol" pitchFamily="18" charset="2"/>
              </a:rPr>
              <a:t>, f</a:t>
            </a:r>
            <a:r>
              <a:rPr lang="es-ES_tradnl" altLang="es-ES" sz="2000" baseline="-25000">
                <a:sym typeface="Symbol" pitchFamily="18" charset="2"/>
              </a:rPr>
              <a:t>2</a:t>
            </a:r>
            <a:r>
              <a:rPr lang="es-ES_tradnl" altLang="es-ES" sz="2000">
                <a:sym typeface="Symbol" pitchFamily="18" charset="2"/>
              </a:rPr>
              <a:t>, f</a:t>
            </a:r>
            <a:r>
              <a:rPr lang="es-ES_tradnl" altLang="es-ES" sz="2000" baseline="-25000">
                <a:sym typeface="Symbol" pitchFamily="18" charset="2"/>
              </a:rPr>
              <a:t>3</a:t>
            </a:r>
            <a:r>
              <a:rPr lang="es-ES_tradnl" altLang="es-ES" sz="2000">
                <a:sym typeface="Symbol" pitchFamily="18" charset="2"/>
              </a:rPr>
              <a:t>,.....(una lista infinita de símbolos funcionales)</a:t>
            </a:r>
            <a:endParaRPr lang="es-ES_tradnl" altLang="es-ES"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5B57005B-A123-4DC6-B036-516C6417BCF3}" type="slidenum">
              <a:rPr lang="es-ES" altLang="es-ES"/>
              <a:pPr/>
              <a:t>60</a:t>
            </a:fld>
            <a:endParaRPr lang="es-ES" altLang="es-ES"/>
          </a:p>
        </p:txBody>
      </p:sp>
      <p:sp>
        <p:nvSpPr>
          <p:cNvPr id="278530" name="Text Box 2"/>
          <p:cNvSpPr txBox="1">
            <a:spLocks noChangeArrowheads="1"/>
          </p:cNvSpPr>
          <p:nvPr/>
        </p:nvSpPr>
        <p:spPr bwMode="auto">
          <a:xfrm>
            <a:off x="1066800" y="1371600"/>
            <a:ext cx="6858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8531" name="Text Box 3"/>
          <p:cNvSpPr txBox="1">
            <a:spLocks noChangeArrowheads="1"/>
          </p:cNvSpPr>
          <p:nvPr/>
        </p:nvSpPr>
        <p:spPr bwMode="auto">
          <a:xfrm>
            <a:off x="4038600" y="838200"/>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Ejemplo</a:t>
            </a:r>
            <a:endParaRPr lang="es-ES_tradnl" altLang="es-ES" sz="2400"/>
          </a:p>
        </p:txBody>
      </p:sp>
      <p:sp>
        <p:nvSpPr>
          <p:cNvPr id="278532" name="Text Box 4"/>
          <p:cNvSpPr txBox="1">
            <a:spLocks noChangeArrowheads="1"/>
          </p:cNvSpPr>
          <p:nvPr/>
        </p:nvSpPr>
        <p:spPr bwMode="auto">
          <a:xfrm>
            <a:off x="457200" y="1335088"/>
            <a:ext cx="846613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 Supongamos la siguiente base de conocimientos</a:t>
            </a:r>
          </a:p>
          <a:p>
            <a:endParaRPr lang="es-ES_tradnl" altLang="es-ES" sz="2400"/>
          </a:p>
          <a:p>
            <a:r>
              <a:rPr lang="es-ES_tradnl" altLang="es-ES" sz="2400">
                <a:solidFill>
                  <a:srgbClr val="0000FF"/>
                </a:solidFill>
              </a:rPr>
              <a:t>1) padre(juan, ana)</a:t>
            </a:r>
          </a:p>
          <a:p>
            <a:r>
              <a:rPr lang="es-ES_tradnl" altLang="es-ES" sz="2400">
                <a:solidFill>
                  <a:srgbClr val="0000FF"/>
                </a:solidFill>
              </a:rPr>
              <a:t>2) primo(ana, maría)</a:t>
            </a:r>
          </a:p>
          <a:p>
            <a:r>
              <a:rPr lang="es-ES_tradnl" altLang="es-ES" sz="2400">
                <a:solidFill>
                  <a:srgbClr val="0000FF"/>
                </a:solidFill>
              </a:rPr>
              <a:t>3) sobrino(maría, juan)</a:t>
            </a:r>
          </a:p>
          <a:p>
            <a:endParaRPr lang="es-ES_tradnl" altLang="es-ES" sz="2400"/>
          </a:p>
          <a:p>
            <a:r>
              <a:rPr lang="es-ES_tradnl" altLang="es-ES" sz="2400"/>
              <a:t>Entonces, por ejemplo, considerando (1), podemos inferir,</a:t>
            </a:r>
          </a:p>
          <a:p>
            <a:r>
              <a:rPr lang="es-ES_tradnl" altLang="es-ES" sz="2400"/>
              <a:t>después de aplicar o-introducción, que</a:t>
            </a:r>
          </a:p>
          <a:p>
            <a:endParaRPr lang="es-ES_tradnl" altLang="es-ES" sz="2400"/>
          </a:p>
          <a:p>
            <a:r>
              <a:rPr lang="es-ES_tradnl" altLang="es-ES" sz="2400"/>
              <a:t> </a:t>
            </a:r>
            <a:r>
              <a:rPr lang="es-ES_tradnl" altLang="es-ES" sz="1800" b="1">
                <a:solidFill>
                  <a:srgbClr val="0000FF"/>
                </a:solidFill>
              </a:rPr>
              <a:t>abuelo(francisco, víctor) </a:t>
            </a:r>
            <a:r>
              <a:rPr lang="es-ES_tradnl" altLang="es-ES" sz="1800" b="1">
                <a:solidFill>
                  <a:srgbClr val="0000FF"/>
                </a:solidFill>
                <a:sym typeface="Symbol" pitchFamily="18" charset="2"/>
              </a:rPr>
              <a:t> padre(juan, ana)  cuñado(soledad, marta)</a:t>
            </a:r>
            <a:endParaRPr lang="es-ES_tradnl" altLang="es-ES" sz="1800" b="1">
              <a:solidFill>
                <a:srgbClr val="0000FF"/>
              </a:solidFill>
            </a:endParaRPr>
          </a:p>
          <a:p>
            <a:endParaRPr lang="es-ES_tradnl" altLang="es-ES" sz="2400"/>
          </a:p>
          <a:p>
            <a:endParaRPr lang="es-ES_tradnl" altLang="es-E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0B04BB5B-6152-4106-9ECD-DDA8942C1C38}" type="slidenum">
              <a:rPr lang="es-ES" altLang="es-ES"/>
              <a:pPr/>
              <a:t>61</a:t>
            </a:fld>
            <a:endParaRPr lang="es-ES" altLang="es-ES"/>
          </a:p>
        </p:txBody>
      </p:sp>
      <p:sp>
        <p:nvSpPr>
          <p:cNvPr id="279554" name="Text Box 2"/>
          <p:cNvSpPr txBox="1">
            <a:spLocks noChangeArrowheads="1"/>
          </p:cNvSpPr>
          <p:nvPr/>
        </p:nvSpPr>
        <p:spPr bwMode="auto">
          <a:xfrm>
            <a:off x="838200" y="1295400"/>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9555" name="Text Box 3"/>
          <p:cNvSpPr txBox="1">
            <a:spLocks noChangeArrowheads="1"/>
          </p:cNvSpPr>
          <p:nvPr/>
        </p:nvSpPr>
        <p:spPr bwMode="auto">
          <a:xfrm>
            <a:off x="838200" y="1447800"/>
            <a:ext cx="77882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chemeClr val="accent2"/>
                </a:solidFill>
              </a:rPr>
              <a:t>Doble Negación</a:t>
            </a:r>
            <a:endParaRPr lang="es-ES_tradnl" altLang="es-ES" sz="2400"/>
          </a:p>
          <a:p>
            <a:endParaRPr lang="es-ES_tradnl" altLang="es-ES" sz="2400"/>
          </a:p>
          <a:p>
            <a:r>
              <a:rPr lang="es-ES_tradnl" altLang="es-ES" sz="2400"/>
              <a:t>A partir de una oración doblemente negada, es posible inferir una oración positiva:</a:t>
            </a:r>
          </a:p>
          <a:p>
            <a:endParaRPr lang="es-ES_tradnl" altLang="es-ES" sz="2400"/>
          </a:p>
          <a:p>
            <a:endParaRPr lang="es-ES_tradnl" altLang="es-ES" sz="2400"/>
          </a:p>
          <a:p>
            <a:endParaRPr lang="es-ES_tradnl" altLang="es-ES" sz="2400"/>
          </a:p>
          <a:p>
            <a:r>
              <a:rPr lang="es-ES_tradnl" altLang="es-ES" sz="2400"/>
              <a:t>				</a:t>
            </a:r>
            <a:r>
              <a:rPr lang="es-ES_tradnl" altLang="es-ES" sz="2400" b="1">
                <a:sym typeface="Symbol" pitchFamily="18" charset="2"/>
              </a:rPr>
              <a:t></a:t>
            </a:r>
            <a:endParaRPr lang="es-ES_tradnl" altLang="es-ES" sz="2400">
              <a:sym typeface="Symbol" pitchFamily="18" charset="2"/>
            </a:endParaRPr>
          </a:p>
          <a:p>
            <a:r>
              <a:rPr lang="es-ES_tradnl" altLang="es-ES" sz="2400">
                <a:sym typeface="Symbol" pitchFamily="18" charset="2"/>
              </a:rPr>
              <a:t>				   </a:t>
            </a:r>
            <a:r>
              <a:rPr lang="es-ES_tradnl" altLang="es-ES" sz="2400" b="1">
                <a:sym typeface="Symbol" pitchFamily="18" charset="2"/>
              </a:rPr>
              <a:t></a:t>
            </a:r>
          </a:p>
          <a:p>
            <a:endParaRPr lang="es-ES_tradnl" altLang="es-ES" sz="2400">
              <a:sym typeface="Symbol" pitchFamily="18" charset="2"/>
            </a:endParaRPr>
          </a:p>
        </p:txBody>
      </p:sp>
      <p:sp>
        <p:nvSpPr>
          <p:cNvPr id="279556" name="Line 4"/>
          <p:cNvSpPr>
            <a:spLocks noChangeShapeType="1"/>
          </p:cNvSpPr>
          <p:nvPr/>
        </p:nvSpPr>
        <p:spPr bwMode="auto">
          <a:xfrm>
            <a:off x="4587875" y="437991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93C25524-5BF0-47E8-9502-AC09E7ADDE4A}" type="slidenum">
              <a:rPr lang="es-ES" altLang="es-ES"/>
              <a:pPr/>
              <a:t>62</a:t>
            </a:fld>
            <a:endParaRPr lang="es-ES" altLang="es-ES"/>
          </a:p>
        </p:txBody>
      </p:sp>
      <p:sp>
        <p:nvSpPr>
          <p:cNvPr id="280578" name="Text Box 2"/>
          <p:cNvSpPr txBox="1">
            <a:spLocks noChangeArrowheads="1"/>
          </p:cNvSpPr>
          <p:nvPr/>
        </p:nvSpPr>
        <p:spPr bwMode="auto">
          <a:xfrm>
            <a:off x="838200" y="1447800"/>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0579" name="Text Box 3"/>
          <p:cNvSpPr txBox="1">
            <a:spLocks noChangeArrowheads="1"/>
          </p:cNvSpPr>
          <p:nvPr/>
        </p:nvSpPr>
        <p:spPr bwMode="auto">
          <a:xfrm>
            <a:off x="838200" y="1219200"/>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Ejemplo</a:t>
            </a:r>
            <a:endParaRPr lang="es-ES_tradnl" altLang="es-ES" sz="2400"/>
          </a:p>
        </p:txBody>
      </p:sp>
      <p:sp>
        <p:nvSpPr>
          <p:cNvPr id="280580" name="Text Box 4"/>
          <p:cNvSpPr txBox="1">
            <a:spLocks noChangeArrowheads="1"/>
          </p:cNvSpPr>
          <p:nvPr/>
        </p:nvSpPr>
        <p:spPr bwMode="auto">
          <a:xfrm>
            <a:off x="838200" y="2057400"/>
            <a:ext cx="77882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Supongamos que en nuestra base de conocimiento está formada por</a:t>
            </a:r>
          </a:p>
          <a:p>
            <a:endParaRPr lang="es-ES_tradnl" altLang="es-ES" sz="2400"/>
          </a:p>
          <a:p>
            <a:r>
              <a:rPr lang="es-ES_tradnl" altLang="es-ES" sz="2400"/>
              <a:t>		</a:t>
            </a:r>
            <a:r>
              <a:rPr lang="es-ES_tradnl" altLang="es-ES" sz="2400">
                <a:solidFill>
                  <a:srgbClr val="0000FF"/>
                </a:solidFill>
                <a:sym typeface="Symbol" pitchFamily="18" charset="2"/>
              </a:rPr>
              <a:t>padre(juan, marta)</a:t>
            </a:r>
          </a:p>
          <a:p>
            <a:endParaRPr lang="es-ES_tradnl" altLang="es-ES" sz="2400">
              <a:sym typeface="Symbol" pitchFamily="18" charset="2"/>
            </a:endParaRPr>
          </a:p>
          <a:p>
            <a:pPr algn="just"/>
            <a:r>
              <a:rPr lang="es-ES_tradnl" altLang="es-ES" sz="2400">
                <a:sym typeface="Symbol" pitchFamily="18" charset="2"/>
              </a:rPr>
              <a:t>entonces mediante la regla de inferencia de la doble negación, inferimos que</a:t>
            </a:r>
          </a:p>
          <a:p>
            <a:pPr algn="just"/>
            <a:endParaRPr lang="es-ES_tradnl" altLang="es-ES" sz="2400">
              <a:sym typeface="Symbol" pitchFamily="18" charset="2"/>
            </a:endParaRPr>
          </a:p>
          <a:p>
            <a:pPr algn="just"/>
            <a:r>
              <a:rPr lang="es-ES_tradnl" altLang="es-ES" sz="2400">
                <a:sym typeface="Symbol" pitchFamily="18" charset="2"/>
              </a:rPr>
              <a:t>		    </a:t>
            </a:r>
            <a:r>
              <a:rPr lang="es-ES_tradnl" altLang="es-ES" sz="2400">
                <a:solidFill>
                  <a:srgbClr val="0000FF"/>
                </a:solidFill>
                <a:sym typeface="Symbol" pitchFamily="18" charset="2"/>
              </a:rPr>
              <a:t>padre(juan, marta)</a:t>
            </a:r>
            <a:endParaRPr lang="es-ES_tradnl" altLang="es-ES" sz="2400">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61039E0A-E426-447A-8595-6CA177ABB670}" type="slidenum">
              <a:rPr lang="es-ES" altLang="es-ES"/>
              <a:pPr/>
              <a:t>63</a:t>
            </a:fld>
            <a:endParaRPr lang="es-ES" altLang="es-ES"/>
          </a:p>
        </p:txBody>
      </p:sp>
      <p:sp>
        <p:nvSpPr>
          <p:cNvPr id="281602" name="Text Box 2"/>
          <p:cNvSpPr txBox="1">
            <a:spLocks noChangeArrowheads="1"/>
          </p:cNvSpPr>
          <p:nvPr/>
        </p:nvSpPr>
        <p:spPr bwMode="auto">
          <a:xfrm>
            <a:off x="990600" y="14478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1603" name="Text Box 3"/>
          <p:cNvSpPr txBox="1">
            <a:spLocks noChangeArrowheads="1"/>
          </p:cNvSpPr>
          <p:nvPr/>
        </p:nvSpPr>
        <p:spPr bwMode="auto">
          <a:xfrm>
            <a:off x="838200" y="1219200"/>
            <a:ext cx="77724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chemeClr val="accent2"/>
                </a:solidFill>
              </a:rPr>
              <a:t>Resolución Unitaria</a:t>
            </a:r>
          </a:p>
          <a:p>
            <a:endParaRPr lang="es-ES_tradnl" altLang="es-ES" sz="2400" b="1"/>
          </a:p>
          <a:p>
            <a:r>
              <a:rPr lang="es-ES_tradnl" altLang="es-ES" sz="2400" b="1"/>
              <a:t>		</a:t>
            </a:r>
            <a:r>
              <a:rPr lang="es-ES_tradnl" altLang="es-ES" sz="2400"/>
              <a:t>A partir</a:t>
            </a:r>
            <a:r>
              <a:rPr lang="es-ES_tradnl" altLang="es-ES" sz="2400" b="1"/>
              <a:t> </a:t>
            </a:r>
            <a:r>
              <a:rPr lang="es-ES_tradnl" altLang="es-ES" sz="2400"/>
              <a:t>de una disyunción, si uno de los </a:t>
            </a:r>
          </a:p>
          <a:p>
            <a:r>
              <a:rPr lang="es-ES_tradnl" altLang="es-ES" sz="2400"/>
              <a:t>disyuntos es falso, entonces se puede inferir que el otro</a:t>
            </a:r>
          </a:p>
          <a:p>
            <a:r>
              <a:rPr lang="es-ES_tradnl" altLang="es-ES" sz="2400"/>
              <a:t>es verdadero</a:t>
            </a:r>
          </a:p>
          <a:p>
            <a:endParaRPr lang="es-ES_tradnl" altLang="es-ES" sz="2400"/>
          </a:p>
          <a:p>
            <a:r>
              <a:rPr lang="es-ES_tradnl" altLang="es-ES" sz="2400">
                <a:sym typeface="Symbol" pitchFamily="18" charset="2"/>
              </a:rPr>
              <a:t>                                  </a:t>
            </a:r>
            <a:r>
              <a:rPr lang="es-ES_tradnl" altLang="es-ES" sz="2400" b="1">
                <a:sym typeface="Symbol" pitchFamily="18" charset="2"/>
              </a:rPr>
              <a:t>  ,  </a:t>
            </a:r>
            <a:endParaRPr lang="es-ES_tradnl" altLang="es-ES" sz="2400" b="1"/>
          </a:p>
          <a:p>
            <a:r>
              <a:rPr lang="es-ES_tradnl" altLang="es-ES" sz="2400"/>
              <a:t>			        </a:t>
            </a:r>
            <a:r>
              <a:rPr lang="es-ES_tradnl" altLang="es-ES" sz="2400" b="1">
                <a:sym typeface="Symbol" pitchFamily="18" charset="2"/>
              </a:rPr>
              <a:t></a:t>
            </a:r>
            <a:endParaRPr lang="es-ES_tradnl" altLang="es-ES" sz="2400" b="1"/>
          </a:p>
          <a:p>
            <a:endParaRPr lang="es-ES_tradnl" altLang="es-ES" sz="2400"/>
          </a:p>
          <a:p>
            <a:endParaRPr lang="es-ES_tradnl" altLang="es-ES" sz="2400"/>
          </a:p>
          <a:p>
            <a:endParaRPr lang="es-ES_tradnl" altLang="es-ES" sz="2400"/>
          </a:p>
        </p:txBody>
      </p:sp>
      <p:sp>
        <p:nvSpPr>
          <p:cNvPr id="281604" name="Line 4"/>
          <p:cNvSpPr>
            <a:spLocks noChangeShapeType="1"/>
          </p:cNvSpPr>
          <p:nvPr/>
        </p:nvSpPr>
        <p:spPr bwMode="auto">
          <a:xfrm>
            <a:off x="3733800" y="384651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Marcador de pie de página"/>
          <p:cNvSpPr>
            <a:spLocks noGrp="1"/>
          </p:cNvSpPr>
          <p:nvPr>
            <p:ph type="ftr" sz="quarter" idx="11"/>
          </p:nvPr>
        </p:nvSpPr>
        <p:spPr/>
        <p:txBody>
          <a:bodyPr/>
          <a:lstStyle/>
          <a:p>
            <a:r>
              <a:rPr lang="es-ES" altLang="es-ES"/>
              <a:t>Introducción</a:t>
            </a:r>
          </a:p>
        </p:txBody>
      </p:sp>
      <p:sp>
        <p:nvSpPr>
          <p:cNvPr id="13" name="3 Marcador de número de diapositiva"/>
          <p:cNvSpPr>
            <a:spLocks noGrp="1"/>
          </p:cNvSpPr>
          <p:nvPr>
            <p:ph type="sldNum" sz="quarter" idx="12"/>
          </p:nvPr>
        </p:nvSpPr>
        <p:spPr/>
        <p:txBody>
          <a:bodyPr/>
          <a:lstStyle/>
          <a:p>
            <a:fld id="{6BFE06DD-10A8-4158-B94E-793E5C09A543}" type="slidenum">
              <a:rPr lang="es-ES" altLang="es-ES"/>
              <a:pPr/>
              <a:t>64</a:t>
            </a:fld>
            <a:endParaRPr lang="es-ES" altLang="es-ES"/>
          </a:p>
        </p:txBody>
      </p:sp>
      <p:sp>
        <p:nvSpPr>
          <p:cNvPr id="282626" name="Text Box 2"/>
          <p:cNvSpPr txBox="1">
            <a:spLocks noChangeArrowheads="1"/>
          </p:cNvSpPr>
          <p:nvPr/>
        </p:nvSpPr>
        <p:spPr bwMode="auto">
          <a:xfrm>
            <a:off x="990600" y="1439863"/>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2627" name="Text Box 3"/>
          <p:cNvSpPr txBox="1">
            <a:spLocks noChangeArrowheads="1"/>
          </p:cNvSpPr>
          <p:nvPr/>
        </p:nvSpPr>
        <p:spPr bwMode="auto">
          <a:xfrm>
            <a:off x="3962400" y="762000"/>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FF6600"/>
                </a:solidFill>
              </a:rPr>
              <a:t>Ejemplo</a:t>
            </a:r>
            <a:endParaRPr lang="es-ES_tradnl" altLang="es-ES" sz="2400">
              <a:solidFill>
                <a:srgbClr val="0000FF"/>
              </a:solidFill>
            </a:endParaRPr>
          </a:p>
        </p:txBody>
      </p:sp>
      <p:sp>
        <p:nvSpPr>
          <p:cNvPr id="282628" name="Text Box 4"/>
          <p:cNvSpPr txBox="1">
            <a:spLocks noChangeArrowheads="1"/>
          </p:cNvSpPr>
          <p:nvPr/>
        </p:nvSpPr>
        <p:spPr bwMode="auto">
          <a:xfrm>
            <a:off x="974725" y="1335088"/>
            <a:ext cx="703738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Consideremos la base de conocimientos</a:t>
            </a:r>
          </a:p>
          <a:p>
            <a:endParaRPr lang="es-ES_tradnl" altLang="es-ES" sz="2400"/>
          </a:p>
          <a:p>
            <a:r>
              <a:rPr lang="es-ES_tradnl" altLang="es-ES" sz="2400" b="1">
                <a:solidFill>
                  <a:srgbClr val="FF6600"/>
                </a:solidFill>
              </a:rPr>
              <a:t>1) padre(juan, pedro) </a:t>
            </a:r>
            <a:r>
              <a:rPr lang="es-ES_tradnl" altLang="es-ES" sz="2400" b="1">
                <a:solidFill>
                  <a:srgbClr val="FF6600"/>
                </a:solidFill>
                <a:sym typeface="Symbol" pitchFamily="18" charset="2"/>
              </a:rPr>
              <a:t> primo(juan, marta)</a:t>
            </a:r>
            <a:endParaRPr lang="es-ES_tradnl" altLang="es-ES" sz="2400">
              <a:solidFill>
                <a:srgbClr val="FF6600"/>
              </a:solidFill>
              <a:sym typeface="Symbol" pitchFamily="18" charset="2"/>
            </a:endParaRPr>
          </a:p>
          <a:p>
            <a:endParaRPr lang="es-ES_tradnl" altLang="es-ES" sz="2400">
              <a:solidFill>
                <a:srgbClr val="FF6600"/>
              </a:solidFill>
              <a:sym typeface="Symbol" pitchFamily="18" charset="2"/>
            </a:endParaRPr>
          </a:p>
          <a:p>
            <a:endParaRPr lang="es-ES_tradnl" altLang="es-ES" sz="2400">
              <a:solidFill>
                <a:srgbClr val="FF6600"/>
              </a:solidFill>
              <a:sym typeface="Symbol" pitchFamily="18" charset="2"/>
            </a:endParaRPr>
          </a:p>
          <a:p>
            <a:r>
              <a:rPr lang="es-ES_tradnl" altLang="es-ES" sz="2400" b="1">
                <a:solidFill>
                  <a:srgbClr val="FF6600"/>
                </a:solidFill>
                <a:sym typeface="Symbol" pitchFamily="18" charset="2"/>
              </a:rPr>
              <a:t>2)  primo(juan, marta)</a:t>
            </a:r>
            <a:endParaRPr lang="es-ES_tradnl" altLang="es-ES" sz="2400">
              <a:solidFill>
                <a:srgbClr val="FF6600"/>
              </a:solidFill>
              <a:sym typeface="Symbol" pitchFamily="18" charset="2"/>
            </a:endParaRPr>
          </a:p>
          <a:p>
            <a:endParaRPr lang="es-ES_tradnl" altLang="es-ES" sz="2400"/>
          </a:p>
          <a:p>
            <a:endParaRPr lang="es-ES_tradnl" altLang="es-ES" sz="2400"/>
          </a:p>
          <a:p>
            <a:endParaRPr lang="es-ES_tradnl" altLang="es-ES" sz="2400"/>
          </a:p>
          <a:p>
            <a:r>
              <a:rPr lang="es-ES_tradnl" altLang="es-ES" sz="2400"/>
              <a:t>Aplicando resolución unitaria, podemos inferir que </a:t>
            </a:r>
          </a:p>
          <a:p>
            <a:endParaRPr lang="es-ES_tradnl" altLang="es-ES" sz="2400"/>
          </a:p>
          <a:p>
            <a:r>
              <a:rPr lang="es-ES_tradnl" altLang="es-ES" sz="2400"/>
              <a:t>		</a:t>
            </a:r>
            <a:r>
              <a:rPr lang="es-ES_tradnl" altLang="es-ES" sz="2400" b="1">
                <a:solidFill>
                  <a:srgbClr val="FF6600"/>
                </a:solidFill>
              </a:rPr>
              <a:t>padre(juan, pedro)</a:t>
            </a:r>
          </a:p>
        </p:txBody>
      </p:sp>
      <p:sp>
        <p:nvSpPr>
          <p:cNvPr id="282629" name="Freeform 5"/>
          <p:cNvSpPr>
            <a:spLocks/>
          </p:cNvSpPr>
          <p:nvPr/>
        </p:nvSpPr>
        <p:spPr bwMode="auto">
          <a:xfrm>
            <a:off x="1447800" y="2438400"/>
            <a:ext cx="2362200" cy="241300"/>
          </a:xfrm>
          <a:custGeom>
            <a:avLst/>
            <a:gdLst>
              <a:gd name="T0" fmla="*/ 0 w 1488"/>
              <a:gd name="T1" fmla="*/ 0 h 152"/>
              <a:gd name="T2" fmla="*/ 288 w 1488"/>
              <a:gd name="T3" fmla="*/ 144 h 152"/>
              <a:gd name="T4" fmla="*/ 1488 w 1488"/>
              <a:gd name="T5" fmla="*/ 48 h 152"/>
            </a:gdLst>
            <a:ahLst/>
            <a:cxnLst>
              <a:cxn ang="0">
                <a:pos x="T0" y="T1"/>
              </a:cxn>
              <a:cxn ang="0">
                <a:pos x="T2" y="T3"/>
              </a:cxn>
              <a:cxn ang="0">
                <a:pos x="T4" y="T5"/>
              </a:cxn>
            </a:cxnLst>
            <a:rect l="0" t="0" r="r" b="b"/>
            <a:pathLst>
              <a:path w="1488" h="152">
                <a:moveTo>
                  <a:pt x="0" y="0"/>
                </a:moveTo>
                <a:cubicBezTo>
                  <a:pt x="20" y="68"/>
                  <a:pt x="40" y="136"/>
                  <a:pt x="288" y="144"/>
                </a:cubicBezTo>
                <a:cubicBezTo>
                  <a:pt x="536" y="152"/>
                  <a:pt x="1012" y="100"/>
                  <a:pt x="1488"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2630" name="Freeform 6"/>
          <p:cNvSpPr>
            <a:spLocks/>
          </p:cNvSpPr>
          <p:nvPr/>
        </p:nvSpPr>
        <p:spPr bwMode="auto">
          <a:xfrm>
            <a:off x="4495800" y="2438400"/>
            <a:ext cx="2514600" cy="381000"/>
          </a:xfrm>
          <a:custGeom>
            <a:avLst/>
            <a:gdLst>
              <a:gd name="T0" fmla="*/ 0 w 1440"/>
              <a:gd name="T1" fmla="*/ 48 h 200"/>
              <a:gd name="T2" fmla="*/ 384 w 1440"/>
              <a:gd name="T3" fmla="*/ 192 h 200"/>
              <a:gd name="T4" fmla="*/ 1440 w 1440"/>
              <a:gd name="T5" fmla="*/ 0 h 200"/>
            </a:gdLst>
            <a:ahLst/>
            <a:cxnLst>
              <a:cxn ang="0">
                <a:pos x="T0" y="T1"/>
              </a:cxn>
              <a:cxn ang="0">
                <a:pos x="T2" y="T3"/>
              </a:cxn>
              <a:cxn ang="0">
                <a:pos x="T4" y="T5"/>
              </a:cxn>
            </a:cxnLst>
            <a:rect l="0" t="0" r="r" b="b"/>
            <a:pathLst>
              <a:path w="1440" h="200">
                <a:moveTo>
                  <a:pt x="0" y="48"/>
                </a:moveTo>
                <a:cubicBezTo>
                  <a:pt x="72" y="124"/>
                  <a:pt x="144" y="200"/>
                  <a:pt x="384" y="192"/>
                </a:cubicBezTo>
                <a:cubicBezTo>
                  <a:pt x="624" y="184"/>
                  <a:pt x="1032" y="92"/>
                  <a:pt x="14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2631" name="Text Box 7"/>
          <p:cNvSpPr txBox="1">
            <a:spLocks noChangeArrowheads="1"/>
          </p:cNvSpPr>
          <p:nvPr/>
        </p:nvSpPr>
        <p:spPr bwMode="auto">
          <a:xfrm>
            <a:off x="1965325" y="2625725"/>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ym typeface="Symbol" pitchFamily="18" charset="2"/>
              </a:rPr>
              <a:t></a:t>
            </a:r>
            <a:endParaRPr lang="es-ES_tradnl" altLang="es-ES" sz="2400"/>
          </a:p>
        </p:txBody>
      </p:sp>
      <p:sp>
        <p:nvSpPr>
          <p:cNvPr id="282632" name="Text Box 8"/>
          <p:cNvSpPr txBox="1">
            <a:spLocks noChangeArrowheads="1"/>
          </p:cNvSpPr>
          <p:nvPr/>
        </p:nvSpPr>
        <p:spPr bwMode="auto">
          <a:xfrm>
            <a:off x="4784725" y="270192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ym typeface="Symbol" pitchFamily="18" charset="2"/>
              </a:rPr>
              <a:t></a:t>
            </a:r>
            <a:endParaRPr lang="es-ES_tradnl" altLang="es-ES" sz="2400"/>
          </a:p>
        </p:txBody>
      </p:sp>
      <p:sp>
        <p:nvSpPr>
          <p:cNvPr id="282633" name="Freeform 9"/>
          <p:cNvSpPr>
            <a:spLocks/>
          </p:cNvSpPr>
          <p:nvPr/>
        </p:nvSpPr>
        <p:spPr bwMode="auto">
          <a:xfrm>
            <a:off x="1447800" y="3505200"/>
            <a:ext cx="2667000" cy="469900"/>
          </a:xfrm>
          <a:custGeom>
            <a:avLst/>
            <a:gdLst>
              <a:gd name="T0" fmla="*/ 0 w 1680"/>
              <a:gd name="T1" fmla="*/ 0 h 296"/>
              <a:gd name="T2" fmla="*/ 672 w 1680"/>
              <a:gd name="T3" fmla="*/ 288 h 296"/>
              <a:gd name="T4" fmla="*/ 1680 w 1680"/>
              <a:gd name="T5" fmla="*/ 48 h 296"/>
            </a:gdLst>
            <a:ahLst/>
            <a:cxnLst>
              <a:cxn ang="0">
                <a:pos x="T0" y="T1"/>
              </a:cxn>
              <a:cxn ang="0">
                <a:pos x="T2" y="T3"/>
              </a:cxn>
              <a:cxn ang="0">
                <a:pos x="T4" y="T5"/>
              </a:cxn>
            </a:cxnLst>
            <a:rect l="0" t="0" r="r" b="b"/>
            <a:pathLst>
              <a:path w="1680" h="296">
                <a:moveTo>
                  <a:pt x="0" y="0"/>
                </a:moveTo>
                <a:cubicBezTo>
                  <a:pt x="196" y="140"/>
                  <a:pt x="392" y="280"/>
                  <a:pt x="672" y="288"/>
                </a:cubicBezTo>
                <a:cubicBezTo>
                  <a:pt x="952" y="296"/>
                  <a:pt x="1316" y="172"/>
                  <a:pt x="1680"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2634" name="Text Box 10"/>
          <p:cNvSpPr txBox="1">
            <a:spLocks noChangeArrowheads="1"/>
          </p:cNvSpPr>
          <p:nvPr/>
        </p:nvSpPr>
        <p:spPr bwMode="auto">
          <a:xfrm>
            <a:off x="2346325" y="3921125"/>
            <a:ext cx="56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ym typeface="Symbol" pitchFamily="18" charset="2"/>
              </a:rPr>
              <a:t></a:t>
            </a:r>
            <a:endParaRPr lang="es-ES_tradnl" altLang="es-E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pie de página"/>
          <p:cNvSpPr>
            <a:spLocks noGrp="1"/>
          </p:cNvSpPr>
          <p:nvPr>
            <p:ph type="ftr" sz="quarter" idx="11"/>
          </p:nvPr>
        </p:nvSpPr>
        <p:spPr/>
        <p:txBody>
          <a:bodyPr/>
          <a:lstStyle/>
          <a:p>
            <a:r>
              <a:rPr lang="es-ES" altLang="es-ES"/>
              <a:t>Introducción</a:t>
            </a:r>
          </a:p>
        </p:txBody>
      </p:sp>
      <p:sp>
        <p:nvSpPr>
          <p:cNvPr id="8" name="3 Marcador de número de diapositiva"/>
          <p:cNvSpPr>
            <a:spLocks noGrp="1"/>
          </p:cNvSpPr>
          <p:nvPr>
            <p:ph type="sldNum" sz="quarter" idx="12"/>
          </p:nvPr>
        </p:nvSpPr>
        <p:spPr/>
        <p:txBody>
          <a:bodyPr/>
          <a:lstStyle/>
          <a:p>
            <a:fld id="{BE315466-89EB-499B-A2FA-98AE591EA247}" type="slidenum">
              <a:rPr lang="es-ES" altLang="es-ES"/>
              <a:pPr/>
              <a:t>65</a:t>
            </a:fld>
            <a:endParaRPr lang="es-ES" altLang="es-ES"/>
          </a:p>
        </p:txBody>
      </p:sp>
      <p:sp>
        <p:nvSpPr>
          <p:cNvPr id="283650" name="Text Box 2"/>
          <p:cNvSpPr txBox="1">
            <a:spLocks noChangeArrowheads="1"/>
          </p:cNvSpPr>
          <p:nvPr/>
        </p:nvSpPr>
        <p:spPr bwMode="auto">
          <a:xfrm>
            <a:off x="1066800" y="15605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3651" name="Text Box 3"/>
          <p:cNvSpPr txBox="1">
            <a:spLocks noChangeArrowheads="1"/>
          </p:cNvSpPr>
          <p:nvPr/>
        </p:nvSpPr>
        <p:spPr bwMode="auto">
          <a:xfrm>
            <a:off x="533400" y="1066800"/>
            <a:ext cx="84185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rgbClr val="FF6600"/>
                </a:solidFill>
              </a:rPr>
              <a:t>Resolución:</a:t>
            </a:r>
            <a:endParaRPr lang="es-ES_tradnl" altLang="es-ES" sz="2400" b="1">
              <a:solidFill>
                <a:schemeClr val="accent2"/>
              </a:solidFill>
            </a:endParaRPr>
          </a:p>
          <a:p>
            <a:endParaRPr lang="es-ES_tradnl" altLang="es-ES" sz="2400"/>
          </a:p>
          <a:p>
            <a:r>
              <a:rPr lang="es-ES_tradnl" altLang="es-ES" sz="2400"/>
              <a:t>		Puesto que </a:t>
            </a:r>
            <a:r>
              <a:rPr lang="es-ES_tradnl" altLang="es-ES" sz="2400">
                <a:sym typeface="Symbol" pitchFamily="18" charset="2"/>
              </a:rPr>
              <a:t> no puede ser al mismo tiempo</a:t>
            </a:r>
          </a:p>
          <a:p>
            <a:r>
              <a:rPr lang="es-ES_tradnl" altLang="es-ES" sz="2400">
                <a:sym typeface="Symbol" pitchFamily="18" charset="2"/>
              </a:rPr>
              <a:t>verdadero y falso, uno de los otros disyuntos, debe ser verdadera en una de las premisas. O también que la implicación es transitiva</a:t>
            </a:r>
          </a:p>
          <a:p>
            <a:r>
              <a:rPr lang="es-ES_tradnl" altLang="es-ES" sz="2400">
                <a:sym typeface="Symbol" pitchFamily="18" charset="2"/>
              </a:rPr>
              <a:t>			</a:t>
            </a:r>
            <a:r>
              <a:rPr lang="es-ES_tradnl" altLang="es-ES" sz="2400" b="1">
                <a:sym typeface="Symbol" pitchFamily="18" charset="2"/>
              </a:rPr>
              <a:t>  ,   </a:t>
            </a:r>
          </a:p>
          <a:p>
            <a:r>
              <a:rPr lang="es-ES_tradnl" altLang="es-ES" sz="2400"/>
              <a:t>			       </a:t>
            </a:r>
            <a:r>
              <a:rPr lang="es-ES_tradnl" altLang="es-ES" sz="2400" b="1">
                <a:sym typeface="Symbol" pitchFamily="18" charset="2"/>
              </a:rPr>
              <a:t>  </a:t>
            </a:r>
            <a:endParaRPr lang="es-ES_tradnl" altLang="es-ES" sz="2400" b="1"/>
          </a:p>
          <a:p>
            <a:r>
              <a:rPr lang="es-ES_tradnl" altLang="es-ES" sz="2400"/>
              <a:t>equivalentemente</a:t>
            </a:r>
          </a:p>
          <a:p>
            <a:r>
              <a:rPr lang="es-ES_tradnl" altLang="es-ES" sz="2400"/>
              <a:t>			</a:t>
            </a:r>
            <a:r>
              <a:rPr lang="es-ES_tradnl" altLang="es-ES" sz="2400" b="1">
                <a:sym typeface="Symbol" pitchFamily="18" charset="2"/>
              </a:rPr>
              <a:t>  ,   </a:t>
            </a:r>
          </a:p>
          <a:p>
            <a:r>
              <a:rPr lang="es-ES_tradnl" altLang="es-ES" sz="2400"/>
              <a:t>			      </a:t>
            </a:r>
            <a:r>
              <a:rPr lang="es-ES_tradnl" altLang="es-ES" sz="2400" b="1">
                <a:sym typeface="Symbol" pitchFamily="18" charset="2"/>
              </a:rPr>
              <a:t>  </a:t>
            </a:r>
            <a:endParaRPr lang="es-ES_tradnl" altLang="es-ES" sz="2400" b="1"/>
          </a:p>
          <a:p>
            <a:endParaRPr lang="es-ES_tradnl" altLang="es-ES" sz="2400"/>
          </a:p>
          <a:p>
            <a:endParaRPr lang="es-ES_tradnl" altLang="es-ES" sz="2400"/>
          </a:p>
        </p:txBody>
      </p:sp>
      <p:sp>
        <p:nvSpPr>
          <p:cNvPr id="283652" name="Line 4"/>
          <p:cNvSpPr>
            <a:spLocks noChangeShapeType="1"/>
          </p:cNvSpPr>
          <p:nvPr/>
        </p:nvSpPr>
        <p:spPr bwMode="auto">
          <a:xfrm>
            <a:off x="3276600" y="3694113"/>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3653" name="Line 5"/>
          <p:cNvSpPr>
            <a:spLocks noChangeShapeType="1"/>
          </p:cNvSpPr>
          <p:nvPr/>
        </p:nvSpPr>
        <p:spPr bwMode="auto">
          <a:xfrm>
            <a:off x="3276600" y="4760913"/>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D47D2BA4-9619-4A87-A500-4FB58FE56390}" type="slidenum">
              <a:rPr lang="es-ES" altLang="es-ES"/>
              <a:pPr/>
              <a:t>66</a:t>
            </a:fld>
            <a:endParaRPr lang="es-ES" altLang="es-ES"/>
          </a:p>
        </p:txBody>
      </p:sp>
      <p:sp>
        <p:nvSpPr>
          <p:cNvPr id="284674" name="Text Box 2"/>
          <p:cNvSpPr txBox="1">
            <a:spLocks noChangeArrowheads="1"/>
          </p:cNvSpPr>
          <p:nvPr/>
        </p:nvSpPr>
        <p:spPr bwMode="auto">
          <a:xfrm>
            <a:off x="914400" y="1211263"/>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4675" name="Text Box 3"/>
          <p:cNvSpPr txBox="1">
            <a:spLocks noChangeArrowheads="1"/>
          </p:cNvSpPr>
          <p:nvPr/>
        </p:nvSpPr>
        <p:spPr bwMode="auto">
          <a:xfrm>
            <a:off x="3810000" y="304800"/>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FF6600"/>
                </a:solidFill>
              </a:rPr>
              <a:t>Ejemplo</a:t>
            </a:r>
            <a:endParaRPr lang="es-ES_tradnl" altLang="es-ES" sz="2400"/>
          </a:p>
        </p:txBody>
      </p:sp>
      <p:sp>
        <p:nvSpPr>
          <p:cNvPr id="284676" name="Text Box 4"/>
          <p:cNvSpPr txBox="1">
            <a:spLocks noChangeArrowheads="1"/>
          </p:cNvSpPr>
          <p:nvPr/>
        </p:nvSpPr>
        <p:spPr bwMode="auto">
          <a:xfrm>
            <a:off x="822325" y="801688"/>
            <a:ext cx="7635875" cy="533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Consideremos el siguiente conocimiento:</a:t>
            </a:r>
          </a:p>
          <a:p>
            <a:endParaRPr lang="es-ES_tradnl" altLang="es-ES" sz="2400"/>
          </a:p>
          <a:p>
            <a:r>
              <a:rPr lang="es-ES_tradnl" altLang="es-ES" sz="2000"/>
              <a:t>1) Juan es alto o no es inteligente</a:t>
            </a:r>
          </a:p>
          <a:p>
            <a:r>
              <a:rPr lang="es-ES_tradnl" altLang="es-ES" sz="2000"/>
              <a:t>2) Mario es alto o Juan es inteligente o Mario es gordo</a:t>
            </a:r>
          </a:p>
          <a:p>
            <a:r>
              <a:rPr lang="es-ES_tradnl" altLang="es-ES" sz="2000"/>
              <a:t>3) Mario no es gordo o Juan es alto</a:t>
            </a:r>
          </a:p>
          <a:p>
            <a:r>
              <a:rPr lang="es-ES_tradnl" altLang="es-ES" sz="2000"/>
              <a:t>4) Mario no es alto</a:t>
            </a:r>
          </a:p>
          <a:p>
            <a:endParaRPr lang="es-ES_tradnl" altLang="es-ES" sz="2400"/>
          </a:p>
          <a:p>
            <a:pPr algn="just"/>
            <a:r>
              <a:rPr lang="es-ES_tradnl" altLang="es-ES" sz="2400"/>
              <a:t>Este conocimiento se puede escribir, en lógica de predicados de primer orden como:</a:t>
            </a:r>
          </a:p>
          <a:p>
            <a:pPr algn="just"/>
            <a:endParaRPr lang="es-ES_tradnl" altLang="es-ES" sz="2400"/>
          </a:p>
          <a:p>
            <a:pPr algn="just"/>
            <a:r>
              <a:rPr lang="es-ES_tradnl" altLang="es-ES" sz="2000"/>
              <a:t>5) alto(juan) </a:t>
            </a:r>
            <a:r>
              <a:rPr lang="es-ES_tradnl" altLang="es-ES" sz="2000">
                <a:sym typeface="Symbol" pitchFamily="18" charset="2"/>
              </a:rPr>
              <a:t> ( inteligente(juan))</a:t>
            </a:r>
          </a:p>
          <a:p>
            <a:pPr algn="just"/>
            <a:r>
              <a:rPr lang="es-ES_tradnl" altLang="es-ES" sz="2000">
                <a:sym typeface="Symbol" pitchFamily="18" charset="2"/>
              </a:rPr>
              <a:t>6) alto(mario)  inteligente(juan)  gordo(mario)</a:t>
            </a:r>
          </a:p>
          <a:p>
            <a:pPr algn="just"/>
            <a:r>
              <a:rPr lang="es-ES_tradnl" altLang="es-ES" sz="2000">
                <a:sym typeface="Symbol" pitchFamily="18" charset="2"/>
              </a:rPr>
              <a:t>7)  gordo(mario)  alto(juan)</a:t>
            </a:r>
          </a:p>
          <a:p>
            <a:pPr algn="just"/>
            <a:r>
              <a:rPr lang="es-ES_tradnl" altLang="es-ES" sz="2000">
                <a:sym typeface="Symbol" pitchFamily="18" charset="2"/>
              </a:rPr>
              <a:t>8)  alto(mario)</a:t>
            </a:r>
          </a:p>
          <a:p>
            <a:pPr algn="just"/>
            <a:endParaRPr lang="es-ES_tradnl" altLang="es-ES" sz="2000">
              <a:sym typeface="Symbol" pitchFamily="18" charset="2"/>
            </a:endParaRPr>
          </a:p>
          <a:p>
            <a:pPr algn="just"/>
            <a:r>
              <a:rPr lang="es-ES_tradnl" altLang="es-ES" sz="2000" b="1">
                <a:solidFill>
                  <a:srgbClr val="FF6600"/>
                </a:solidFill>
                <a:sym typeface="Symbol" pitchFamily="18" charset="2"/>
              </a:rPr>
              <a:t>Se pide inferir, si es posible, que juan es alto</a:t>
            </a:r>
            <a:endParaRPr lang="es-ES_tradnl" altLang="es-ES" sz="2000" b="1">
              <a:solidFill>
                <a:srgbClr val="FF66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Marcador de pie de página"/>
          <p:cNvSpPr>
            <a:spLocks noGrp="1"/>
          </p:cNvSpPr>
          <p:nvPr>
            <p:ph type="ftr" sz="quarter" idx="11"/>
          </p:nvPr>
        </p:nvSpPr>
        <p:spPr/>
        <p:txBody>
          <a:bodyPr/>
          <a:lstStyle/>
          <a:p>
            <a:r>
              <a:rPr lang="es-ES" altLang="es-ES"/>
              <a:t>Introducción</a:t>
            </a:r>
          </a:p>
        </p:txBody>
      </p:sp>
      <p:sp>
        <p:nvSpPr>
          <p:cNvPr id="15" name="3 Marcador de número de diapositiva"/>
          <p:cNvSpPr>
            <a:spLocks noGrp="1"/>
          </p:cNvSpPr>
          <p:nvPr>
            <p:ph type="sldNum" sz="quarter" idx="12"/>
          </p:nvPr>
        </p:nvSpPr>
        <p:spPr/>
        <p:txBody>
          <a:bodyPr/>
          <a:lstStyle/>
          <a:p>
            <a:fld id="{13506E16-F2ED-4BC5-8BC5-2B0B5FF26E4D}" type="slidenum">
              <a:rPr lang="es-ES" altLang="es-ES"/>
              <a:pPr/>
              <a:t>67</a:t>
            </a:fld>
            <a:endParaRPr lang="es-ES" altLang="es-ES"/>
          </a:p>
        </p:txBody>
      </p:sp>
      <p:sp>
        <p:nvSpPr>
          <p:cNvPr id="285698" name="Text Box 2"/>
          <p:cNvSpPr txBox="1">
            <a:spLocks noChangeArrowheads="1"/>
          </p:cNvSpPr>
          <p:nvPr/>
        </p:nvSpPr>
        <p:spPr bwMode="auto">
          <a:xfrm>
            <a:off x="914400" y="12192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5699" name="Text Box 3"/>
          <p:cNvSpPr txBox="1">
            <a:spLocks noChangeArrowheads="1"/>
          </p:cNvSpPr>
          <p:nvPr/>
        </p:nvSpPr>
        <p:spPr bwMode="auto">
          <a:xfrm>
            <a:off x="898525" y="7254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ES_tradnl" altLang="es-ES" sz="2400"/>
          </a:p>
        </p:txBody>
      </p:sp>
      <p:sp>
        <p:nvSpPr>
          <p:cNvPr id="285700" name="Text Box 4"/>
          <p:cNvSpPr txBox="1">
            <a:spLocks noChangeArrowheads="1"/>
          </p:cNvSpPr>
          <p:nvPr/>
        </p:nvSpPr>
        <p:spPr bwMode="auto">
          <a:xfrm>
            <a:off x="898525" y="4206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ES_tradnl" altLang="es-ES" sz="2400"/>
          </a:p>
        </p:txBody>
      </p:sp>
      <p:sp>
        <p:nvSpPr>
          <p:cNvPr id="285701" name="Text Box 5"/>
          <p:cNvSpPr txBox="1">
            <a:spLocks noChangeArrowheads="1"/>
          </p:cNvSpPr>
          <p:nvPr/>
        </p:nvSpPr>
        <p:spPr bwMode="auto">
          <a:xfrm>
            <a:off x="441325" y="344488"/>
            <a:ext cx="135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Solución</a:t>
            </a:r>
          </a:p>
        </p:txBody>
      </p:sp>
      <p:sp>
        <p:nvSpPr>
          <p:cNvPr id="285702" name="Text Box 6"/>
          <p:cNvSpPr txBox="1">
            <a:spLocks noChangeArrowheads="1"/>
          </p:cNvSpPr>
          <p:nvPr/>
        </p:nvSpPr>
        <p:spPr bwMode="auto">
          <a:xfrm>
            <a:off x="1050925" y="1074738"/>
            <a:ext cx="702627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000">
                <a:sym typeface="Symbol" pitchFamily="18" charset="2"/>
              </a:rPr>
              <a:t>De (6) alto(mario)  inteligente(juan)  gordo(mario)</a:t>
            </a:r>
          </a:p>
          <a:p>
            <a:endParaRPr lang="es-ES_tradnl" altLang="es-ES" sz="2000">
              <a:sym typeface="Symbol" pitchFamily="18" charset="2"/>
            </a:endParaRPr>
          </a:p>
          <a:p>
            <a:endParaRPr lang="es-ES_tradnl" altLang="es-ES" sz="2000">
              <a:sym typeface="Symbol" pitchFamily="18" charset="2"/>
            </a:endParaRPr>
          </a:p>
          <a:p>
            <a:endParaRPr lang="es-ES_tradnl" altLang="es-ES" sz="2000">
              <a:sym typeface="Symbol" pitchFamily="18" charset="2"/>
            </a:endParaRPr>
          </a:p>
          <a:p>
            <a:endParaRPr lang="es-ES_tradnl" altLang="es-ES" sz="2000">
              <a:sym typeface="Symbol" pitchFamily="18" charset="2"/>
            </a:endParaRPr>
          </a:p>
          <a:p>
            <a:r>
              <a:rPr lang="es-ES_tradnl" altLang="es-ES" sz="2000">
                <a:sym typeface="Symbol" pitchFamily="18" charset="2"/>
              </a:rPr>
              <a:t>De (8)   alto(mario)</a:t>
            </a:r>
          </a:p>
          <a:p>
            <a:endParaRPr lang="es-ES_tradnl" altLang="es-ES" sz="2000">
              <a:sym typeface="Symbol" pitchFamily="18" charset="2"/>
            </a:endParaRPr>
          </a:p>
          <a:p>
            <a:endParaRPr lang="es-ES_tradnl" altLang="es-ES" sz="2000">
              <a:sym typeface="Symbol" pitchFamily="18" charset="2"/>
            </a:endParaRPr>
          </a:p>
          <a:p>
            <a:endParaRPr lang="es-ES_tradnl" altLang="es-ES" sz="2000">
              <a:sym typeface="Symbol" pitchFamily="18" charset="2"/>
            </a:endParaRPr>
          </a:p>
          <a:p>
            <a:endParaRPr lang="es-ES_tradnl" altLang="es-ES" sz="2000">
              <a:sym typeface="Symbol" pitchFamily="18" charset="2"/>
            </a:endParaRPr>
          </a:p>
          <a:p>
            <a:endParaRPr lang="es-ES_tradnl" altLang="es-ES" sz="2000">
              <a:sym typeface="Symbol" pitchFamily="18" charset="2"/>
            </a:endParaRPr>
          </a:p>
          <a:p>
            <a:r>
              <a:rPr lang="es-ES_tradnl" altLang="es-ES" sz="2000">
                <a:sym typeface="Symbol" pitchFamily="18" charset="2"/>
              </a:rPr>
              <a:t>Ahora, de (6), (8) y resolución unitaria, inferimos</a:t>
            </a:r>
          </a:p>
          <a:p>
            <a:endParaRPr lang="es-ES_tradnl" altLang="es-ES" sz="2000">
              <a:sym typeface="Symbol" pitchFamily="18" charset="2"/>
            </a:endParaRPr>
          </a:p>
          <a:p>
            <a:r>
              <a:rPr lang="es-ES_tradnl" altLang="es-ES" sz="2000">
                <a:sym typeface="Symbol" pitchFamily="18" charset="2"/>
              </a:rPr>
              <a:t>	</a:t>
            </a:r>
          </a:p>
          <a:p>
            <a:pPr algn="ctr"/>
            <a:r>
              <a:rPr lang="es-ES_tradnl" altLang="es-ES" sz="2000">
                <a:sym typeface="Symbol" pitchFamily="18" charset="2"/>
              </a:rPr>
              <a:t>  </a:t>
            </a:r>
            <a:r>
              <a:rPr lang="es-ES_tradnl" altLang="es-ES" sz="2000">
                <a:solidFill>
                  <a:srgbClr val="FF6600"/>
                </a:solidFill>
                <a:sym typeface="Symbol" pitchFamily="18" charset="2"/>
              </a:rPr>
              <a:t>(9)	inteligente(juan)  gordo(mario)</a:t>
            </a:r>
          </a:p>
        </p:txBody>
      </p:sp>
      <p:sp>
        <p:nvSpPr>
          <p:cNvPr id="285703" name="Freeform 7"/>
          <p:cNvSpPr>
            <a:spLocks/>
          </p:cNvSpPr>
          <p:nvPr/>
        </p:nvSpPr>
        <p:spPr bwMode="auto">
          <a:xfrm>
            <a:off x="1981200" y="1447800"/>
            <a:ext cx="1066800" cy="317500"/>
          </a:xfrm>
          <a:custGeom>
            <a:avLst/>
            <a:gdLst>
              <a:gd name="T0" fmla="*/ 0 w 672"/>
              <a:gd name="T1" fmla="*/ 0 h 200"/>
              <a:gd name="T2" fmla="*/ 336 w 672"/>
              <a:gd name="T3" fmla="*/ 192 h 200"/>
              <a:gd name="T4" fmla="*/ 672 w 672"/>
              <a:gd name="T5" fmla="*/ 48 h 200"/>
            </a:gdLst>
            <a:ahLst/>
            <a:cxnLst>
              <a:cxn ang="0">
                <a:pos x="T0" y="T1"/>
              </a:cxn>
              <a:cxn ang="0">
                <a:pos x="T2" y="T3"/>
              </a:cxn>
              <a:cxn ang="0">
                <a:pos x="T4" y="T5"/>
              </a:cxn>
            </a:cxnLst>
            <a:rect l="0" t="0" r="r" b="b"/>
            <a:pathLst>
              <a:path w="672" h="200">
                <a:moveTo>
                  <a:pt x="0" y="0"/>
                </a:moveTo>
                <a:cubicBezTo>
                  <a:pt x="112" y="92"/>
                  <a:pt x="224" y="184"/>
                  <a:pt x="336" y="192"/>
                </a:cubicBezTo>
                <a:cubicBezTo>
                  <a:pt x="448" y="200"/>
                  <a:pt x="560" y="124"/>
                  <a:pt x="672"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5704" name="Freeform 8"/>
          <p:cNvSpPr>
            <a:spLocks/>
          </p:cNvSpPr>
          <p:nvPr/>
        </p:nvSpPr>
        <p:spPr bwMode="auto">
          <a:xfrm>
            <a:off x="3429000" y="1447800"/>
            <a:ext cx="3505200" cy="457200"/>
          </a:xfrm>
          <a:custGeom>
            <a:avLst/>
            <a:gdLst>
              <a:gd name="T0" fmla="*/ 0 w 2208"/>
              <a:gd name="T1" fmla="*/ 0 h 288"/>
              <a:gd name="T2" fmla="*/ 1056 w 2208"/>
              <a:gd name="T3" fmla="*/ 288 h 288"/>
              <a:gd name="T4" fmla="*/ 2208 w 2208"/>
              <a:gd name="T5" fmla="*/ 0 h 288"/>
            </a:gdLst>
            <a:ahLst/>
            <a:cxnLst>
              <a:cxn ang="0">
                <a:pos x="T0" y="T1"/>
              </a:cxn>
              <a:cxn ang="0">
                <a:pos x="T2" y="T3"/>
              </a:cxn>
              <a:cxn ang="0">
                <a:pos x="T4" y="T5"/>
              </a:cxn>
            </a:cxnLst>
            <a:rect l="0" t="0" r="r" b="b"/>
            <a:pathLst>
              <a:path w="2208" h="288">
                <a:moveTo>
                  <a:pt x="0" y="0"/>
                </a:moveTo>
                <a:cubicBezTo>
                  <a:pt x="344" y="144"/>
                  <a:pt x="688" y="288"/>
                  <a:pt x="1056" y="288"/>
                </a:cubicBezTo>
                <a:cubicBezTo>
                  <a:pt x="1424" y="288"/>
                  <a:pt x="1816" y="144"/>
                  <a:pt x="220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5705" name="Text Box 9"/>
          <p:cNvSpPr txBox="1">
            <a:spLocks noChangeArrowheads="1"/>
          </p:cNvSpPr>
          <p:nvPr/>
        </p:nvSpPr>
        <p:spPr bwMode="auto">
          <a:xfrm>
            <a:off x="2346325" y="186372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ym typeface="Symbol" pitchFamily="18" charset="2"/>
              </a:rPr>
              <a:t></a:t>
            </a:r>
            <a:endParaRPr lang="es-ES_tradnl" altLang="es-ES" sz="2400"/>
          </a:p>
        </p:txBody>
      </p:sp>
      <p:sp>
        <p:nvSpPr>
          <p:cNvPr id="285706" name="Text Box 10"/>
          <p:cNvSpPr txBox="1">
            <a:spLocks noChangeArrowheads="1"/>
          </p:cNvSpPr>
          <p:nvPr/>
        </p:nvSpPr>
        <p:spPr bwMode="auto">
          <a:xfrm>
            <a:off x="4708525" y="1863725"/>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ym typeface="Symbol" pitchFamily="18" charset="2"/>
              </a:rPr>
              <a:t></a:t>
            </a:r>
            <a:endParaRPr lang="es-ES_tradnl" altLang="es-ES" sz="2400"/>
          </a:p>
        </p:txBody>
      </p:sp>
      <p:sp>
        <p:nvSpPr>
          <p:cNvPr id="285707" name="Freeform 11"/>
          <p:cNvSpPr>
            <a:spLocks/>
          </p:cNvSpPr>
          <p:nvPr/>
        </p:nvSpPr>
        <p:spPr bwMode="auto">
          <a:xfrm>
            <a:off x="2057400" y="2971800"/>
            <a:ext cx="1371600" cy="393700"/>
          </a:xfrm>
          <a:custGeom>
            <a:avLst/>
            <a:gdLst>
              <a:gd name="T0" fmla="*/ 0 w 864"/>
              <a:gd name="T1" fmla="*/ 0 h 296"/>
              <a:gd name="T2" fmla="*/ 384 w 864"/>
              <a:gd name="T3" fmla="*/ 288 h 296"/>
              <a:gd name="T4" fmla="*/ 864 w 864"/>
              <a:gd name="T5" fmla="*/ 48 h 296"/>
            </a:gdLst>
            <a:ahLst/>
            <a:cxnLst>
              <a:cxn ang="0">
                <a:pos x="T0" y="T1"/>
              </a:cxn>
              <a:cxn ang="0">
                <a:pos x="T2" y="T3"/>
              </a:cxn>
              <a:cxn ang="0">
                <a:pos x="T4" y="T5"/>
              </a:cxn>
            </a:cxnLst>
            <a:rect l="0" t="0" r="r" b="b"/>
            <a:pathLst>
              <a:path w="864" h="296">
                <a:moveTo>
                  <a:pt x="0" y="0"/>
                </a:moveTo>
                <a:cubicBezTo>
                  <a:pt x="120" y="140"/>
                  <a:pt x="240" y="280"/>
                  <a:pt x="384" y="288"/>
                </a:cubicBezTo>
                <a:cubicBezTo>
                  <a:pt x="528" y="296"/>
                  <a:pt x="696" y="172"/>
                  <a:pt x="864"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5708" name="Text Box 12"/>
          <p:cNvSpPr txBox="1">
            <a:spLocks noChangeArrowheads="1"/>
          </p:cNvSpPr>
          <p:nvPr/>
        </p:nvSpPr>
        <p:spPr bwMode="auto">
          <a:xfrm>
            <a:off x="2286000" y="331152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sym typeface="Symbol" pitchFamily="18" charset="2"/>
              </a:rPr>
              <a:t></a:t>
            </a:r>
            <a:endParaRPr lang="es-ES_tradnl" altLang="es-E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2 Marcador de pie de página"/>
          <p:cNvSpPr>
            <a:spLocks noGrp="1"/>
          </p:cNvSpPr>
          <p:nvPr>
            <p:ph type="ftr" sz="quarter" idx="11"/>
          </p:nvPr>
        </p:nvSpPr>
        <p:spPr/>
        <p:txBody>
          <a:bodyPr/>
          <a:lstStyle/>
          <a:p>
            <a:r>
              <a:rPr lang="es-ES" altLang="es-ES"/>
              <a:t>Introducción</a:t>
            </a:r>
          </a:p>
        </p:txBody>
      </p:sp>
      <p:sp>
        <p:nvSpPr>
          <p:cNvPr id="16" name="3 Marcador de número de diapositiva"/>
          <p:cNvSpPr>
            <a:spLocks noGrp="1"/>
          </p:cNvSpPr>
          <p:nvPr>
            <p:ph type="sldNum" sz="quarter" idx="12"/>
          </p:nvPr>
        </p:nvSpPr>
        <p:spPr/>
        <p:txBody>
          <a:bodyPr/>
          <a:lstStyle/>
          <a:p>
            <a:fld id="{ED538F5D-2366-4B66-8851-A10B82D55007}" type="slidenum">
              <a:rPr lang="es-ES" altLang="es-ES"/>
              <a:pPr/>
              <a:t>68</a:t>
            </a:fld>
            <a:endParaRPr lang="es-ES" altLang="es-ES"/>
          </a:p>
        </p:txBody>
      </p:sp>
      <p:sp>
        <p:nvSpPr>
          <p:cNvPr id="286722" name="Text Box 2"/>
          <p:cNvSpPr txBox="1">
            <a:spLocks noChangeArrowheads="1"/>
          </p:cNvSpPr>
          <p:nvPr/>
        </p:nvSpPr>
        <p:spPr bwMode="auto">
          <a:xfrm>
            <a:off x="990600" y="1219200"/>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6723" name="Text Box 3"/>
          <p:cNvSpPr txBox="1">
            <a:spLocks noChangeArrowheads="1"/>
          </p:cNvSpPr>
          <p:nvPr/>
        </p:nvSpPr>
        <p:spPr bwMode="auto">
          <a:xfrm>
            <a:off x="914400" y="9461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ES_tradnl" altLang="es-ES" sz="2400"/>
          </a:p>
        </p:txBody>
      </p:sp>
      <p:sp>
        <p:nvSpPr>
          <p:cNvPr id="286724" name="Text Box 4"/>
          <p:cNvSpPr txBox="1">
            <a:spLocks noChangeArrowheads="1"/>
          </p:cNvSpPr>
          <p:nvPr/>
        </p:nvSpPr>
        <p:spPr bwMode="auto">
          <a:xfrm>
            <a:off x="914400" y="6413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ES_tradnl" altLang="es-ES" sz="2400"/>
          </a:p>
        </p:txBody>
      </p:sp>
      <p:sp>
        <p:nvSpPr>
          <p:cNvPr id="286725" name="Text Box 5"/>
          <p:cNvSpPr txBox="1">
            <a:spLocks noChangeArrowheads="1"/>
          </p:cNvSpPr>
          <p:nvPr/>
        </p:nvSpPr>
        <p:spPr bwMode="auto">
          <a:xfrm>
            <a:off x="1295400" y="838200"/>
            <a:ext cx="6721475" cy="709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000">
                <a:sym typeface="Symbol" pitchFamily="18" charset="2"/>
              </a:rPr>
              <a:t>De (9)	inteligente(juan)  gordo(mario)</a:t>
            </a:r>
          </a:p>
          <a:p>
            <a:endParaRPr lang="es-ES_tradnl" altLang="es-ES" sz="2400"/>
          </a:p>
          <a:p>
            <a:endParaRPr lang="es-ES_tradnl" altLang="es-ES" sz="2400"/>
          </a:p>
          <a:p>
            <a:endParaRPr lang="es-ES_tradnl" altLang="es-ES" sz="2400"/>
          </a:p>
          <a:p>
            <a:endParaRPr lang="es-ES_tradnl" altLang="es-ES" sz="2400"/>
          </a:p>
          <a:p>
            <a:r>
              <a:rPr lang="es-ES_tradnl" altLang="es-ES" sz="2000">
                <a:sym typeface="Symbol" pitchFamily="18" charset="2"/>
              </a:rPr>
              <a:t>De (7)  gordo(mario)  alto(juan)</a:t>
            </a:r>
          </a:p>
          <a:p>
            <a:endParaRPr lang="es-ES_tradnl" altLang="es-ES" sz="2000">
              <a:sym typeface="Symbol" pitchFamily="18" charset="2"/>
            </a:endParaRPr>
          </a:p>
          <a:p>
            <a:endParaRPr lang="es-ES_tradnl" altLang="es-ES" sz="2000">
              <a:sym typeface="Symbol" pitchFamily="18" charset="2"/>
            </a:endParaRPr>
          </a:p>
          <a:p>
            <a:endParaRPr lang="es-ES_tradnl" altLang="es-ES" sz="2000">
              <a:sym typeface="Symbol" pitchFamily="18" charset="2"/>
            </a:endParaRPr>
          </a:p>
          <a:p>
            <a:r>
              <a:rPr lang="es-ES_tradnl" altLang="es-ES" sz="2000">
                <a:sym typeface="Symbol" pitchFamily="18" charset="2"/>
              </a:rPr>
              <a:t>De (9), (7) y resolución, inferimos</a:t>
            </a:r>
          </a:p>
          <a:p>
            <a:endParaRPr lang="es-ES_tradnl" altLang="es-ES" sz="2000">
              <a:sym typeface="Symbol" pitchFamily="18" charset="2"/>
            </a:endParaRPr>
          </a:p>
          <a:p>
            <a:r>
              <a:rPr lang="es-ES_tradnl" altLang="es-ES" sz="2000">
                <a:sym typeface="Symbol" pitchFamily="18" charset="2"/>
              </a:rPr>
              <a:t>	</a:t>
            </a:r>
            <a:r>
              <a:rPr lang="es-ES_tradnl" altLang="es-ES" sz="2000">
                <a:solidFill>
                  <a:srgbClr val="FF6600"/>
                </a:solidFill>
                <a:sym typeface="Symbol" pitchFamily="18" charset="2"/>
              </a:rPr>
              <a:t>(10)	inteligente(juan)  alto(juan)</a:t>
            </a:r>
          </a:p>
          <a:p>
            <a:endParaRPr lang="es-ES_tradnl" altLang="es-ES" sz="2000">
              <a:solidFill>
                <a:srgbClr val="FF6600"/>
              </a:solidFill>
              <a:sym typeface="Symbol" pitchFamily="18" charset="2"/>
            </a:endParaRPr>
          </a:p>
          <a:p>
            <a:r>
              <a:rPr lang="es-ES_tradnl" altLang="es-ES" sz="2000">
                <a:solidFill>
                  <a:srgbClr val="FF6600"/>
                </a:solidFill>
                <a:sym typeface="Symbol" pitchFamily="18" charset="2"/>
              </a:rPr>
              <a:t>De (10), (5) y resolución, inferimos</a:t>
            </a:r>
          </a:p>
          <a:p>
            <a:endParaRPr lang="es-ES_tradnl" altLang="es-ES" sz="2000">
              <a:solidFill>
                <a:srgbClr val="FF6600"/>
              </a:solidFill>
              <a:sym typeface="Symbol" pitchFamily="18" charset="2"/>
            </a:endParaRPr>
          </a:p>
          <a:p>
            <a:r>
              <a:rPr lang="es-ES_tradnl" altLang="es-ES" sz="2000">
                <a:solidFill>
                  <a:srgbClr val="FF6600"/>
                </a:solidFill>
                <a:sym typeface="Symbol" pitchFamily="18" charset="2"/>
              </a:rPr>
              <a:t>		alto(juan)  alto(juan)</a:t>
            </a:r>
          </a:p>
          <a:p>
            <a:r>
              <a:rPr lang="es-ES_tradnl" altLang="es-ES" sz="2000">
                <a:solidFill>
                  <a:srgbClr val="FF6600"/>
                </a:solidFill>
                <a:sym typeface="Symbol" pitchFamily="18" charset="2"/>
              </a:rPr>
              <a:t>		es decir, alto(juan)</a:t>
            </a:r>
          </a:p>
          <a:p>
            <a:endParaRPr lang="es-ES_tradnl" altLang="es-ES" sz="2000">
              <a:solidFill>
                <a:srgbClr val="0000FF"/>
              </a:solidFill>
              <a:sym typeface="Symbol" pitchFamily="18" charset="2"/>
            </a:endParaRPr>
          </a:p>
          <a:p>
            <a:endParaRPr lang="es-ES_tradnl" altLang="es-ES" sz="2000">
              <a:sym typeface="Symbol" pitchFamily="18" charset="2"/>
            </a:endParaRPr>
          </a:p>
          <a:p>
            <a:endParaRPr lang="es-ES_tradnl" altLang="es-ES" sz="2000">
              <a:sym typeface="Symbol" pitchFamily="18" charset="2"/>
            </a:endParaRPr>
          </a:p>
          <a:p>
            <a:endParaRPr lang="es-ES_tradnl" altLang="es-ES" sz="2000">
              <a:sym typeface="Symbol" pitchFamily="18" charset="2"/>
            </a:endParaRPr>
          </a:p>
          <a:p>
            <a:endParaRPr lang="es-ES_tradnl" altLang="es-ES" sz="2400"/>
          </a:p>
        </p:txBody>
      </p:sp>
      <p:sp>
        <p:nvSpPr>
          <p:cNvPr id="286726" name="Freeform 6"/>
          <p:cNvSpPr>
            <a:spLocks/>
          </p:cNvSpPr>
          <p:nvPr/>
        </p:nvSpPr>
        <p:spPr bwMode="auto">
          <a:xfrm>
            <a:off x="2301875" y="1211263"/>
            <a:ext cx="1752600" cy="533400"/>
          </a:xfrm>
          <a:custGeom>
            <a:avLst/>
            <a:gdLst>
              <a:gd name="T0" fmla="*/ 0 w 1104"/>
              <a:gd name="T1" fmla="*/ 0 h 336"/>
              <a:gd name="T2" fmla="*/ 624 w 1104"/>
              <a:gd name="T3" fmla="*/ 336 h 336"/>
              <a:gd name="T4" fmla="*/ 1104 w 1104"/>
              <a:gd name="T5" fmla="*/ 0 h 336"/>
            </a:gdLst>
            <a:ahLst/>
            <a:cxnLst>
              <a:cxn ang="0">
                <a:pos x="T0" y="T1"/>
              </a:cxn>
              <a:cxn ang="0">
                <a:pos x="T2" y="T3"/>
              </a:cxn>
              <a:cxn ang="0">
                <a:pos x="T4" y="T5"/>
              </a:cxn>
            </a:cxnLst>
            <a:rect l="0" t="0" r="r" b="b"/>
            <a:pathLst>
              <a:path w="1104" h="336">
                <a:moveTo>
                  <a:pt x="0" y="0"/>
                </a:moveTo>
                <a:cubicBezTo>
                  <a:pt x="220" y="168"/>
                  <a:pt x="440" y="336"/>
                  <a:pt x="624" y="336"/>
                </a:cubicBezTo>
                <a:cubicBezTo>
                  <a:pt x="808" y="336"/>
                  <a:pt x="1024" y="56"/>
                  <a:pt x="110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6727" name="Freeform 7"/>
          <p:cNvSpPr>
            <a:spLocks/>
          </p:cNvSpPr>
          <p:nvPr/>
        </p:nvSpPr>
        <p:spPr bwMode="auto">
          <a:xfrm>
            <a:off x="4435475" y="1211263"/>
            <a:ext cx="1295400" cy="469900"/>
          </a:xfrm>
          <a:custGeom>
            <a:avLst/>
            <a:gdLst>
              <a:gd name="T0" fmla="*/ 0 w 816"/>
              <a:gd name="T1" fmla="*/ 0 h 296"/>
              <a:gd name="T2" fmla="*/ 384 w 816"/>
              <a:gd name="T3" fmla="*/ 288 h 296"/>
              <a:gd name="T4" fmla="*/ 816 w 816"/>
              <a:gd name="T5" fmla="*/ 48 h 296"/>
            </a:gdLst>
            <a:ahLst/>
            <a:cxnLst>
              <a:cxn ang="0">
                <a:pos x="T0" y="T1"/>
              </a:cxn>
              <a:cxn ang="0">
                <a:pos x="T2" y="T3"/>
              </a:cxn>
              <a:cxn ang="0">
                <a:pos x="T4" y="T5"/>
              </a:cxn>
            </a:cxnLst>
            <a:rect l="0" t="0" r="r" b="b"/>
            <a:pathLst>
              <a:path w="816" h="296">
                <a:moveTo>
                  <a:pt x="0" y="0"/>
                </a:moveTo>
                <a:cubicBezTo>
                  <a:pt x="124" y="140"/>
                  <a:pt x="248" y="280"/>
                  <a:pt x="384" y="288"/>
                </a:cubicBezTo>
                <a:cubicBezTo>
                  <a:pt x="520" y="296"/>
                  <a:pt x="668" y="172"/>
                  <a:pt x="816"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6728" name="Freeform 8"/>
          <p:cNvSpPr>
            <a:spLocks/>
          </p:cNvSpPr>
          <p:nvPr/>
        </p:nvSpPr>
        <p:spPr bwMode="auto">
          <a:xfrm>
            <a:off x="2225675" y="2887663"/>
            <a:ext cx="1447800" cy="558800"/>
          </a:xfrm>
          <a:custGeom>
            <a:avLst/>
            <a:gdLst>
              <a:gd name="T0" fmla="*/ 0 w 1008"/>
              <a:gd name="T1" fmla="*/ 0 h 352"/>
              <a:gd name="T2" fmla="*/ 672 w 1008"/>
              <a:gd name="T3" fmla="*/ 336 h 352"/>
              <a:gd name="T4" fmla="*/ 1008 w 1008"/>
              <a:gd name="T5" fmla="*/ 96 h 352"/>
            </a:gdLst>
            <a:ahLst/>
            <a:cxnLst>
              <a:cxn ang="0">
                <a:pos x="T0" y="T1"/>
              </a:cxn>
              <a:cxn ang="0">
                <a:pos x="T2" y="T3"/>
              </a:cxn>
              <a:cxn ang="0">
                <a:pos x="T4" y="T5"/>
              </a:cxn>
            </a:cxnLst>
            <a:rect l="0" t="0" r="r" b="b"/>
            <a:pathLst>
              <a:path w="1008" h="352">
                <a:moveTo>
                  <a:pt x="0" y="0"/>
                </a:moveTo>
                <a:cubicBezTo>
                  <a:pt x="252" y="160"/>
                  <a:pt x="504" y="320"/>
                  <a:pt x="672" y="336"/>
                </a:cubicBezTo>
                <a:cubicBezTo>
                  <a:pt x="840" y="352"/>
                  <a:pt x="924" y="224"/>
                  <a:pt x="1008"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6729" name="Freeform 9"/>
          <p:cNvSpPr>
            <a:spLocks/>
          </p:cNvSpPr>
          <p:nvPr/>
        </p:nvSpPr>
        <p:spPr bwMode="auto">
          <a:xfrm>
            <a:off x="4206875" y="2963863"/>
            <a:ext cx="1066800" cy="381000"/>
          </a:xfrm>
          <a:custGeom>
            <a:avLst/>
            <a:gdLst>
              <a:gd name="T0" fmla="*/ 0 w 576"/>
              <a:gd name="T1" fmla="*/ 0 h 240"/>
              <a:gd name="T2" fmla="*/ 288 w 576"/>
              <a:gd name="T3" fmla="*/ 240 h 240"/>
              <a:gd name="T4" fmla="*/ 576 w 576"/>
              <a:gd name="T5" fmla="*/ 0 h 240"/>
            </a:gdLst>
            <a:ahLst/>
            <a:cxnLst>
              <a:cxn ang="0">
                <a:pos x="T0" y="T1"/>
              </a:cxn>
              <a:cxn ang="0">
                <a:pos x="T2" y="T3"/>
              </a:cxn>
              <a:cxn ang="0">
                <a:pos x="T4" y="T5"/>
              </a:cxn>
            </a:cxnLst>
            <a:rect l="0" t="0" r="r" b="b"/>
            <a:pathLst>
              <a:path w="576" h="240">
                <a:moveTo>
                  <a:pt x="0" y="0"/>
                </a:moveTo>
                <a:cubicBezTo>
                  <a:pt x="96" y="120"/>
                  <a:pt x="192" y="240"/>
                  <a:pt x="288" y="240"/>
                </a:cubicBezTo>
                <a:cubicBezTo>
                  <a:pt x="384" y="240"/>
                  <a:pt x="480" y="120"/>
                  <a:pt x="57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6730" name="Text Box 10"/>
          <p:cNvSpPr txBox="1">
            <a:spLocks noChangeArrowheads="1"/>
          </p:cNvSpPr>
          <p:nvPr/>
        </p:nvSpPr>
        <p:spPr bwMode="auto">
          <a:xfrm>
            <a:off x="3124200" y="1703388"/>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ym typeface="Symbol" pitchFamily="18" charset="2"/>
              </a:rPr>
              <a:t></a:t>
            </a:r>
            <a:endParaRPr lang="es-ES_tradnl" altLang="es-ES" sz="2400"/>
          </a:p>
        </p:txBody>
      </p:sp>
      <p:sp>
        <p:nvSpPr>
          <p:cNvPr id="286731" name="Text Box 11"/>
          <p:cNvSpPr txBox="1">
            <a:spLocks noChangeArrowheads="1"/>
          </p:cNvSpPr>
          <p:nvPr/>
        </p:nvSpPr>
        <p:spPr bwMode="auto">
          <a:xfrm>
            <a:off x="4953000" y="1627188"/>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ym typeface="Symbol" pitchFamily="18" charset="2"/>
              </a:rPr>
              <a:t></a:t>
            </a:r>
            <a:endParaRPr lang="es-ES_tradnl" altLang="es-ES" sz="2400"/>
          </a:p>
        </p:txBody>
      </p:sp>
      <p:sp>
        <p:nvSpPr>
          <p:cNvPr id="286732" name="Text Box 12"/>
          <p:cNvSpPr txBox="1">
            <a:spLocks noChangeArrowheads="1"/>
          </p:cNvSpPr>
          <p:nvPr/>
        </p:nvSpPr>
        <p:spPr bwMode="auto">
          <a:xfrm flipH="1">
            <a:off x="2682875" y="334486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sym typeface="Symbol" pitchFamily="18" charset="2"/>
              </a:rPr>
              <a:t></a:t>
            </a:r>
            <a:endParaRPr lang="es-ES_tradnl" altLang="es-ES" sz="2400"/>
          </a:p>
        </p:txBody>
      </p:sp>
      <p:sp>
        <p:nvSpPr>
          <p:cNvPr id="286733" name="Text Box 13"/>
          <p:cNvSpPr txBox="1">
            <a:spLocks noChangeArrowheads="1"/>
          </p:cNvSpPr>
          <p:nvPr/>
        </p:nvSpPr>
        <p:spPr bwMode="auto">
          <a:xfrm>
            <a:off x="4511675" y="330358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sym typeface="Symbol" pitchFamily="18" charset="2"/>
              </a:rPr>
              <a:t></a:t>
            </a:r>
            <a:endParaRPr lang="es-ES_tradnl" altLang="es-E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42BA9E0F-3DB1-4B6D-ADB7-1348FA84BE1B}" type="slidenum">
              <a:rPr lang="es-ES" altLang="es-ES"/>
              <a:pPr/>
              <a:t>69</a:t>
            </a:fld>
            <a:endParaRPr lang="es-ES" altLang="es-ES"/>
          </a:p>
        </p:txBody>
      </p:sp>
      <p:sp>
        <p:nvSpPr>
          <p:cNvPr id="287746" name="Text Box 2"/>
          <p:cNvSpPr txBox="1">
            <a:spLocks noChangeArrowheads="1"/>
          </p:cNvSpPr>
          <p:nvPr/>
        </p:nvSpPr>
        <p:spPr bwMode="auto">
          <a:xfrm>
            <a:off x="990600" y="12954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7747" name="Text Box 3"/>
          <p:cNvSpPr txBox="1">
            <a:spLocks noChangeArrowheads="1"/>
          </p:cNvSpPr>
          <p:nvPr/>
        </p:nvSpPr>
        <p:spPr bwMode="auto">
          <a:xfrm>
            <a:off x="685800" y="1295400"/>
            <a:ext cx="7924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800"/>
              <a:t>Las reglas de inferencia anteriores son las reglas de inferencia de la lógica proposicional, que también serán válidas para lógica de predicados de primer orden.</a:t>
            </a:r>
          </a:p>
          <a:p>
            <a:pPr algn="just"/>
            <a:endParaRPr lang="es-ES_tradnl" altLang="es-ES" sz="2800"/>
          </a:p>
          <a:p>
            <a:pPr algn="just"/>
            <a:r>
              <a:rPr lang="es-ES_tradnl" altLang="es-ES" sz="2800"/>
              <a:t>A estas reglas de inferencia, le agregaremos tres reglas mas, las cuales dan la potencia al procedimiento de inferencia de la lógica de predicados de primer orden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29ACCA45-45EE-4582-971D-C415A4873233}" type="slidenum">
              <a:rPr lang="es-ES" altLang="es-ES"/>
              <a:pPr/>
              <a:t>7</a:t>
            </a:fld>
            <a:endParaRPr lang="es-ES" altLang="es-ES"/>
          </a:p>
        </p:txBody>
      </p:sp>
      <p:sp>
        <p:nvSpPr>
          <p:cNvPr id="223234" name="Text Box 2"/>
          <p:cNvSpPr txBox="1">
            <a:spLocks noChangeArrowheads="1"/>
          </p:cNvSpPr>
          <p:nvPr/>
        </p:nvSpPr>
        <p:spPr bwMode="auto">
          <a:xfrm>
            <a:off x="838200" y="1211263"/>
            <a:ext cx="708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3235" name="Text Box 3"/>
          <p:cNvSpPr txBox="1">
            <a:spLocks noChangeArrowheads="1"/>
          </p:cNvSpPr>
          <p:nvPr/>
        </p:nvSpPr>
        <p:spPr bwMode="auto">
          <a:xfrm>
            <a:off x="1050925" y="1143000"/>
            <a:ext cx="208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3600">
                <a:solidFill>
                  <a:srgbClr val="FF6600"/>
                </a:solidFill>
              </a:rPr>
              <a:t>Términos</a:t>
            </a:r>
            <a:endParaRPr lang="es-ES_tradnl" altLang="es-ES" sz="2400"/>
          </a:p>
        </p:txBody>
      </p:sp>
      <p:sp>
        <p:nvSpPr>
          <p:cNvPr id="223236" name="Text Box 4"/>
          <p:cNvSpPr txBox="1">
            <a:spLocks noChangeArrowheads="1"/>
          </p:cNvSpPr>
          <p:nvPr/>
        </p:nvSpPr>
        <p:spPr bwMode="auto">
          <a:xfrm>
            <a:off x="685800" y="2667000"/>
            <a:ext cx="77882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a) toda variable</a:t>
            </a:r>
          </a:p>
          <a:p>
            <a:pPr algn="just"/>
            <a:endParaRPr lang="es-ES_tradnl" altLang="es-ES" sz="2400"/>
          </a:p>
          <a:p>
            <a:pPr algn="just"/>
            <a:r>
              <a:rPr lang="es-ES_tradnl" altLang="es-ES" sz="2400"/>
              <a:t>b) Las constantes (nombres de individuos) es un término</a:t>
            </a:r>
          </a:p>
          <a:p>
            <a:pPr algn="just"/>
            <a:endParaRPr lang="es-ES_tradnl" altLang="es-ES" sz="2400"/>
          </a:p>
          <a:p>
            <a:pPr algn="just"/>
            <a:r>
              <a:rPr lang="es-ES_tradnl" altLang="es-ES" sz="2400"/>
              <a:t>c) f es una operación n-aria (f </a:t>
            </a:r>
            <a:r>
              <a:rPr lang="es-ES_tradnl" altLang="es-ES" sz="2400">
                <a:sym typeface="Symbol" pitchFamily="18" charset="2"/>
              </a:rPr>
              <a:t> S) y t</a:t>
            </a:r>
            <a:r>
              <a:rPr lang="es-ES_tradnl" altLang="es-ES" sz="2400" baseline="-25000">
                <a:sym typeface="Symbol" pitchFamily="18" charset="2"/>
              </a:rPr>
              <a:t>1</a:t>
            </a:r>
            <a:r>
              <a:rPr lang="es-ES_tradnl" altLang="es-ES" sz="2400">
                <a:sym typeface="Symbol" pitchFamily="18" charset="2"/>
              </a:rPr>
              <a:t>, t</a:t>
            </a:r>
            <a:r>
              <a:rPr lang="es-ES_tradnl" altLang="es-ES" sz="2400" baseline="-25000">
                <a:sym typeface="Symbol" pitchFamily="18" charset="2"/>
              </a:rPr>
              <a:t>2</a:t>
            </a:r>
            <a:r>
              <a:rPr lang="es-ES_tradnl" altLang="es-ES" sz="2400">
                <a:sym typeface="Symbol" pitchFamily="18" charset="2"/>
              </a:rPr>
              <a:t>, ...,t</a:t>
            </a:r>
            <a:r>
              <a:rPr lang="es-ES_tradnl" altLang="es-ES" sz="2400" baseline="-25000">
                <a:sym typeface="Symbol" pitchFamily="18" charset="2"/>
              </a:rPr>
              <a:t>n </a:t>
            </a:r>
            <a:r>
              <a:rPr lang="es-ES_tradnl" altLang="es-ES" sz="2400">
                <a:sym typeface="Symbol" pitchFamily="18" charset="2"/>
              </a:rPr>
              <a:t>son términos entonces  f(t</a:t>
            </a:r>
            <a:r>
              <a:rPr lang="es-ES_tradnl" altLang="es-ES" sz="2400" baseline="-25000">
                <a:sym typeface="Symbol" pitchFamily="18" charset="2"/>
              </a:rPr>
              <a:t>1</a:t>
            </a:r>
            <a:r>
              <a:rPr lang="es-ES_tradnl" altLang="es-ES" sz="2400">
                <a:sym typeface="Symbol" pitchFamily="18" charset="2"/>
              </a:rPr>
              <a:t>, t</a:t>
            </a:r>
            <a:r>
              <a:rPr lang="es-ES_tradnl" altLang="es-ES" sz="2400" baseline="-25000">
                <a:sym typeface="Symbol" pitchFamily="18" charset="2"/>
              </a:rPr>
              <a:t>2</a:t>
            </a:r>
            <a:r>
              <a:rPr lang="es-ES_tradnl" altLang="es-ES" sz="2400">
                <a:sym typeface="Symbol" pitchFamily="18" charset="2"/>
              </a:rPr>
              <a:t>, ...,t</a:t>
            </a:r>
            <a:r>
              <a:rPr lang="es-ES_tradnl" altLang="es-ES" sz="2400" baseline="-25000">
                <a:sym typeface="Symbol" pitchFamily="18" charset="2"/>
              </a:rPr>
              <a:t>n </a:t>
            </a:r>
            <a:r>
              <a:rPr lang="es-ES_tradnl" altLang="es-ES" sz="2400">
                <a:sym typeface="Symbol" pitchFamily="18" charset="2"/>
              </a:rPr>
              <a:t>) es un término</a:t>
            </a:r>
            <a:endParaRPr lang="es-ES_tradnl" altLang="es-ES" sz="2400" baseline="-2500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DD6651D7-2041-4E4F-B8DA-6029C048E9B5}" type="slidenum">
              <a:rPr lang="es-ES" altLang="es-ES"/>
              <a:pPr/>
              <a:t>70</a:t>
            </a:fld>
            <a:endParaRPr lang="es-ES" altLang="es-ES"/>
          </a:p>
        </p:txBody>
      </p:sp>
      <p:sp>
        <p:nvSpPr>
          <p:cNvPr id="288770" name="Text Box 2"/>
          <p:cNvSpPr txBox="1">
            <a:spLocks noChangeArrowheads="1"/>
          </p:cNvSpPr>
          <p:nvPr/>
        </p:nvSpPr>
        <p:spPr bwMode="auto">
          <a:xfrm>
            <a:off x="914400" y="1371600"/>
            <a:ext cx="708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8771" name="Text Box 3"/>
          <p:cNvSpPr txBox="1">
            <a:spLocks noChangeArrowheads="1"/>
          </p:cNvSpPr>
          <p:nvPr/>
        </p:nvSpPr>
        <p:spPr bwMode="auto">
          <a:xfrm>
            <a:off x="1279525" y="1482725"/>
            <a:ext cx="70262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Usaremos la notación sust(</a:t>
            </a:r>
            <a:r>
              <a:rPr lang="es-ES_tradnl" altLang="es-ES" sz="2400">
                <a:sym typeface="Symbol" pitchFamily="18" charset="2"/>
              </a:rPr>
              <a:t>, )  para representar el resultado de aplicar la sustitución  a la oración . 							Por ejemplo:</a:t>
            </a:r>
          </a:p>
          <a:p>
            <a:endParaRPr lang="es-ES_tradnl" altLang="es-ES" sz="2400">
              <a:sym typeface="Symbol" pitchFamily="18" charset="2"/>
            </a:endParaRPr>
          </a:p>
          <a:p>
            <a:pPr algn="ctr"/>
            <a:r>
              <a:rPr lang="es-ES_tradnl" altLang="es-ES" sz="2400">
                <a:sym typeface="Symbol" pitchFamily="18" charset="2"/>
              </a:rPr>
              <a:t> </a:t>
            </a:r>
            <a:r>
              <a:rPr lang="es-ES_tradnl" altLang="es-ES" sz="2400" b="1">
                <a:sym typeface="Symbol" pitchFamily="18" charset="2"/>
              </a:rPr>
              <a:t>Sust(x sam,  pam, LeGusta(x,y))</a:t>
            </a:r>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daría como resultado</a:t>
            </a:r>
          </a:p>
          <a:p>
            <a:endParaRPr lang="es-ES_tradnl" altLang="es-ES" sz="2400">
              <a:sym typeface="Symbol" pitchFamily="18" charset="2"/>
            </a:endParaRPr>
          </a:p>
          <a:p>
            <a:pPr algn="ctr"/>
            <a:r>
              <a:rPr lang="es-ES_tradnl" altLang="es-ES" sz="2400">
                <a:sym typeface="Symbol" pitchFamily="18" charset="2"/>
              </a:rPr>
              <a:t>          </a:t>
            </a:r>
            <a:r>
              <a:rPr lang="es-ES_tradnl" altLang="es-ES" sz="2400" b="1">
                <a:sym typeface="Symbol" pitchFamily="18" charset="2"/>
              </a:rPr>
              <a:t>LeGusta(sam, pam)</a:t>
            </a:r>
          </a:p>
          <a:p>
            <a:endParaRPr lang="es-ES_tradnl" altLang="es-ES" sz="2400">
              <a:sym typeface="Symbol" pitchFamily="18" charset="2"/>
            </a:endParaRPr>
          </a:p>
          <a:p>
            <a:endParaRPr lang="es-ES_tradnl" altLang="es-ES" sz="2400">
              <a:sym typeface="Symbol" pitchFamily="18" charset="2"/>
            </a:endParaRPr>
          </a:p>
          <a:p>
            <a:endParaRPr lang="es-ES_tradnl" altLang="es-E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39EB375E-52A1-4468-9871-1561934D280A}" type="slidenum">
              <a:rPr lang="es-ES" altLang="es-ES"/>
              <a:pPr/>
              <a:t>71</a:t>
            </a:fld>
            <a:endParaRPr lang="es-ES" altLang="es-ES"/>
          </a:p>
        </p:txBody>
      </p:sp>
      <p:sp>
        <p:nvSpPr>
          <p:cNvPr id="289794" name="Text Box 1026"/>
          <p:cNvSpPr txBox="1">
            <a:spLocks noChangeArrowheads="1"/>
          </p:cNvSpPr>
          <p:nvPr/>
        </p:nvSpPr>
        <p:spPr bwMode="auto">
          <a:xfrm>
            <a:off x="1066800" y="12954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89795" name="Text Box 1027"/>
          <p:cNvSpPr txBox="1">
            <a:spLocks noChangeArrowheads="1"/>
          </p:cNvSpPr>
          <p:nvPr/>
        </p:nvSpPr>
        <p:spPr bwMode="auto">
          <a:xfrm>
            <a:off x="1203325" y="1030288"/>
            <a:ext cx="70215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chemeClr val="accent2"/>
                </a:solidFill>
              </a:rPr>
              <a:t>Eliminación Universal</a:t>
            </a:r>
          </a:p>
          <a:p>
            <a:endParaRPr lang="es-ES_tradnl" altLang="es-ES" sz="2400"/>
          </a:p>
          <a:p>
            <a:r>
              <a:rPr lang="es-ES_tradnl" altLang="es-ES" sz="2400"/>
              <a:t>Para toda oración </a:t>
            </a:r>
            <a:r>
              <a:rPr lang="es-ES_tradnl" altLang="es-ES" sz="2400">
                <a:sym typeface="Symbol" pitchFamily="18" charset="2"/>
              </a:rPr>
              <a:t>,variable v y término de base g</a:t>
            </a:r>
          </a:p>
          <a:p>
            <a:endParaRPr lang="es-ES_tradnl" altLang="es-ES" sz="2400">
              <a:sym typeface="Symbol" pitchFamily="18" charset="2"/>
            </a:endParaRPr>
          </a:p>
          <a:p>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		    </a:t>
            </a:r>
            <a:r>
              <a:rPr lang="es-ES_tradnl" altLang="es-ES" sz="2400" b="1">
                <a:sym typeface="Symbol" pitchFamily="18" charset="2"/>
              </a:rPr>
              <a:t> v,    </a:t>
            </a:r>
            <a:endParaRPr lang="es-ES_tradnl" altLang="es-ES" sz="2400" b="1"/>
          </a:p>
          <a:p>
            <a:r>
              <a:rPr lang="es-ES_tradnl" altLang="es-ES" sz="2400"/>
              <a:t>		</a:t>
            </a:r>
            <a:r>
              <a:rPr lang="es-ES_tradnl" altLang="es-ES" sz="2400" b="1"/>
              <a:t>sust(</a:t>
            </a:r>
            <a:r>
              <a:rPr lang="es-ES_tradnl" altLang="es-ES" sz="2400" b="1">
                <a:sym typeface="Symbol" pitchFamily="18" charset="2"/>
              </a:rPr>
              <a:t>v/g, )</a:t>
            </a:r>
            <a:endParaRPr lang="es-ES_tradnl" altLang="es-ES" sz="2400" b="1"/>
          </a:p>
          <a:p>
            <a:endParaRPr lang="es-ES_tradnl" altLang="es-ES" sz="2400"/>
          </a:p>
          <a:p>
            <a:endParaRPr lang="es-ES_tradnl" altLang="es-ES" sz="2400"/>
          </a:p>
          <a:p>
            <a:endParaRPr lang="es-ES_tradnl" altLang="es-ES" sz="2400"/>
          </a:p>
          <a:p>
            <a:endParaRPr lang="es-ES_tradnl" altLang="es-ES" sz="2400"/>
          </a:p>
          <a:p>
            <a:endParaRPr lang="es-ES_tradnl" altLang="es-ES" sz="2400"/>
          </a:p>
        </p:txBody>
      </p:sp>
      <p:sp>
        <p:nvSpPr>
          <p:cNvPr id="289796" name="Line 1028"/>
          <p:cNvSpPr>
            <a:spLocks noChangeShapeType="1"/>
          </p:cNvSpPr>
          <p:nvPr/>
        </p:nvSpPr>
        <p:spPr bwMode="auto">
          <a:xfrm>
            <a:off x="3048000" y="3657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A1281F2E-59FF-4751-8B7F-091F9DC7AFCF}" type="slidenum">
              <a:rPr lang="es-ES" altLang="es-ES"/>
              <a:pPr/>
              <a:t>72</a:t>
            </a:fld>
            <a:endParaRPr lang="es-ES" altLang="es-ES"/>
          </a:p>
        </p:txBody>
      </p:sp>
      <p:sp>
        <p:nvSpPr>
          <p:cNvPr id="252930" name="Text Box 2"/>
          <p:cNvSpPr txBox="1">
            <a:spLocks noChangeArrowheads="1"/>
          </p:cNvSpPr>
          <p:nvPr/>
        </p:nvSpPr>
        <p:spPr bwMode="auto">
          <a:xfrm>
            <a:off x="914400" y="13716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52931" name="Text Box 3"/>
          <p:cNvSpPr txBox="1">
            <a:spLocks noChangeArrowheads="1"/>
          </p:cNvSpPr>
          <p:nvPr/>
        </p:nvSpPr>
        <p:spPr bwMode="auto">
          <a:xfrm>
            <a:off x="1219200" y="1600200"/>
            <a:ext cx="5713413"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Por ejemplo, en </a:t>
            </a:r>
          </a:p>
          <a:p>
            <a:endParaRPr lang="es-ES_tradnl" altLang="es-ES" sz="2400"/>
          </a:p>
          <a:p>
            <a:r>
              <a:rPr lang="es-ES_tradnl" altLang="es-ES" sz="2400" b="1">
                <a:sym typeface="Symbol" pitchFamily="18" charset="2"/>
              </a:rPr>
              <a:t> x LeGusta(x, ElHelado),</a:t>
            </a:r>
            <a:r>
              <a:rPr lang="es-ES_tradnl" altLang="es-ES" sz="2400">
                <a:sym typeface="Symbol" pitchFamily="18" charset="2"/>
              </a:rPr>
              <a:t> </a:t>
            </a:r>
          </a:p>
          <a:p>
            <a:endParaRPr lang="es-ES_tradnl" altLang="es-ES" sz="2400">
              <a:sym typeface="Symbol" pitchFamily="18" charset="2"/>
            </a:endParaRPr>
          </a:p>
          <a:p>
            <a:r>
              <a:rPr lang="es-ES_tradnl" altLang="es-ES" sz="2400">
                <a:sym typeface="Symbol" pitchFamily="18" charset="2"/>
              </a:rPr>
              <a:t>podemos utilizar la sustitución </a:t>
            </a:r>
            <a:r>
              <a:rPr lang="es-ES_tradnl" altLang="es-ES" sz="2400" b="1">
                <a:sym typeface="Symbol" pitchFamily="18" charset="2"/>
              </a:rPr>
              <a:t> x/ Ben</a:t>
            </a:r>
            <a:r>
              <a:rPr lang="es-ES_tradnl" altLang="es-ES" sz="2400">
                <a:sym typeface="Symbol" pitchFamily="18" charset="2"/>
              </a:rPr>
              <a:t> </a:t>
            </a:r>
          </a:p>
          <a:p>
            <a:endParaRPr lang="es-ES_tradnl" altLang="es-ES" sz="2400">
              <a:sym typeface="Symbol" pitchFamily="18" charset="2"/>
            </a:endParaRPr>
          </a:p>
          <a:p>
            <a:r>
              <a:rPr lang="es-ES_tradnl" altLang="es-ES" sz="2400">
                <a:sym typeface="Symbol" pitchFamily="18" charset="2"/>
              </a:rPr>
              <a:t>e inferir</a:t>
            </a:r>
          </a:p>
          <a:p>
            <a:endParaRPr lang="es-ES_tradnl" altLang="es-ES" sz="2400">
              <a:sym typeface="Symbol" pitchFamily="18" charset="2"/>
            </a:endParaRPr>
          </a:p>
          <a:p>
            <a:r>
              <a:rPr lang="es-ES_tradnl" altLang="es-ES" sz="2400" b="1">
                <a:sym typeface="Symbol" pitchFamily="18" charset="2"/>
              </a:rPr>
              <a:t>LeGusta(Ben, ElHelado),</a:t>
            </a:r>
            <a:endParaRPr lang="es-ES_tradnl" altLang="es-ES" sz="2400">
              <a:sym typeface="Symbol" pitchFamily="18" charset="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635474FE-0124-4DDB-8F09-9080A803FA1F}" type="slidenum">
              <a:rPr lang="es-ES" altLang="es-ES"/>
              <a:pPr/>
              <a:t>73</a:t>
            </a:fld>
            <a:endParaRPr lang="es-ES" altLang="es-ES"/>
          </a:p>
        </p:txBody>
      </p:sp>
      <p:sp>
        <p:nvSpPr>
          <p:cNvPr id="290818" name="Text Box 2"/>
          <p:cNvSpPr txBox="1">
            <a:spLocks noChangeArrowheads="1"/>
          </p:cNvSpPr>
          <p:nvPr/>
        </p:nvSpPr>
        <p:spPr bwMode="auto">
          <a:xfrm>
            <a:off x="990600" y="1371600"/>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90819" name="Text Box 3"/>
          <p:cNvSpPr txBox="1">
            <a:spLocks noChangeArrowheads="1"/>
          </p:cNvSpPr>
          <p:nvPr/>
        </p:nvSpPr>
        <p:spPr bwMode="auto">
          <a:xfrm>
            <a:off x="1203325" y="1030288"/>
            <a:ext cx="725487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chemeClr val="accent2"/>
                </a:solidFill>
              </a:rPr>
              <a:t>Eliminación Existencial</a:t>
            </a:r>
          </a:p>
          <a:p>
            <a:endParaRPr lang="es-ES_tradnl" altLang="es-ES" sz="2400"/>
          </a:p>
          <a:p>
            <a:r>
              <a:rPr lang="es-ES_tradnl" altLang="es-ES" sz="2400"/>
              <a:t>Para toda oración </a:t>
            </a:r>
            <a:r>
              <a:rPr lang="es-ES_tradnl" altLang="es-ES" sz="2400">
                <a:sym typeface="Symbol" pitchFamily="18" charset="2"/>
              </a:rPr>
              <a:t>,variable v y término constante k que no aparezca en la base de conocimientos</a:t>
            </a:r>
          </a:p>
          <a:p>
            <a:endParaRPr lang="es-ES_tradnl" altLang="es-ES" sz="2400">
              <a:sym typeface="Symbol" pitchFamily="18" charset="2"/>
            </a:endParaRPr>
          </a:p>
          <a:p>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		    </a:t>
            </a:r>
            <a:r>
              <a:rPr lang="es-ES_tradnl" altLang="es-ES" sz="2400" b="1">
                <a:sym typeface="Symbol" pitchFamily="18" charset="2"/>
              </a:rPr>
              <a:t> v,    </a:t>
            </a:r>
            <a:endParaRPr lang="es-ES_tradnl" altLang="es-ES" sz="2400" b="1"/>
          </a:p>
          <a:p>
            <a:r>
              <a:rPr lang="es-ES_tradnl" altLang="es-ES" sz="2400"/>
              <a:t>		</a:t>
            </a:r>
            <a:r>
              <a:rPr lang="es-ES_tradnl" altLang="es-ES" sz="2400" b="1"/>
              <a:t>sust(</a:t>
            </a:r>
            <a:r>
              <a:rPr lang="es-ES_tradnl" altLang="es-ES" sz="2400" b="1">
                <a:sym typeface="Symbol" pitchFamily="18" charset="2"/>
              </a:rPr>
              <a:t>v/k, )</a:t>
            </a:r>
            <a:endParaRPr lang="es-ES_tradnl" altLang="es-ES" sz="2400" b="1"/>
          </a:p>
          <a:p>
            <a:endParaRPr lang="es-ES_tradnl" altLang="es-ES" sz="2400"/>
          </a:p>
          <a:p>
            <a:endParaRPr lang="es-ES_tradnl" altLang="es-ES" sz="2400"/>
          </a:p>
          <a:p>
            <a:endParaRPr lang="es-ES_tradnl" altLang="es-ES" sz="2400"/>
          </a:p>
          <a:p>
            <a:endParaRPr lang="es-ES_tradnl" altLang="es-ES" sz="2400"/>
          </a:p>
          <a:p>
            <a:endParaRPr lang="es-ES_tradnl" altLang="es-ES" sz="2400"/>
          </a:p>
        </p:txBody>
      </p:sp>
      <p:sp>
        <p:nvSpPr>
          <p:cNvPr id="290820" name="Line 4"/>
          <p:cNvSpPr>
            <a:spLocks noChangeShapeType="1"/>
          </p:cNvSpPr>
          <p:nvPr/>
        </p:nvSpPr>
        <p:spPr bwMode="auto">
          <a:xfrm>
            <a:off x="2971800" y="4038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711C475F-10AC-419E-8BEA-3E85C1DE9A87}" type="slidenum">
              <a:rPr lang="es-ES" altLang="es-ES"/>
              <a:pPr/>
              <a:t>74</a:t>
            </a:fld>
            <a:endParaRPr lang="es-ES" altLang="es-ES"/>
          </a:p>
        </p:txBody>
      </p:sp>
      <p:sp>
        <p:nvSpPr>
          <p:cNvPr id="291842" name="Text Box 2"/>
          <p:cNvSpPr txBox="1">
            <a:spLocks noChangeArrowheads="1"/>
          </p:cNvSpPr>
          <p:nvPr/>
        </p:nvSpPr>
        <p:spPr bwMode="auto">
          <a:xfrm>
            <a:off x="990600" y="1524000"/>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91843" name="Text Box 3"/>
          <p:cNvSpPr txBox="1">
            <a:spLocks noChangeArrowheads="1"/>
          </p:cNvSpPr>
          <p:nvPr/>
        </p:nvSpPr>
        <p:spPr bwMode="auto">
          <a:xfrm>
            <a:off x="1066800" y="1600200"/>
            <a:ext cx="69167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Por ejemplo, en </a:t>
            </a:r>
          </a:p>
          <a:p>
            <a:endParaRPr lang="es-ES_tradnl" altLang="es-ES" sz="2400"/>
          </a:p>
          <a:p>
            <a:r>
              <a:rPr lang="es-ES_tradnl" altLang="es-ES" sz="2400" b="1">
                <a:sym typeface="Symbol" pitchFamily="18" charset="2"/>
              </a:rPr>
              <a:t>x Mata(x, víctima),</a:t>
            </a:r>
            <a:r>
              <a:rPr lang="es-ES_tradnl" altLang="es-ES" sz="2400">
                <a:sym typeface="Symbol" pitchFamily="18" charset="2"/>
              </a:rPr>
              <a:t> </a:t>
            </a:r>
          </a:p>
          <a:p>
            <a:endParaRPr lang="es-ES_tradnl" altLang="es-ES" sz="2400">
              <a:sym typeface="Symbol" pitchFamily="18" charset="2"/>
            </a:endParaRPr>
          </a:p>
          <a:p>
            <a:r>
              <a:rPr lang="es-ES_tradnl" altLang="es-ES" sz="2400">
                <a:sym typeface="Symbol" pitchFamily="18" charset="2"/>
              </a:rPr>
              <a:t>podemos inferir que </a:t>
            </a:r>
            <a:r>
              <a:rPr lang="es-ES_tradnl" altLang="es-ES" sz="2400" b="1">
                <a:sym typeface="Symbol" pitchFamily="18" charset="2"/>
              </a:rPr>
              <a:t>Mata(asesino , víctima),</a:t>
            </a:r>
            <a:r>
              <a:rPr lang="es-ES_tradnl" altLang="es-ES" sz="2400">
                <a:sym typeface="Symbol" pitchFamily="18" charset="2"/>
              </a:rPr>
              <a:t> </a:t>
            </a:r>
          </a:p>
          <a:p>
            <a:endParaRPr lang="es-ES_tradnl" altLang="es-ES" sz="2400">
              <a:sym typeface="Symbol" pitchFamily="18" charset="2"/>
            </a:endParaRPr>
          </a:p>
          <a:p>
            <a:r>
              <a:rPr lang="es-ES_tradnl" altLang="es-ES" sz="2400">
                <a:sym typeface="Symbol" pitchFamily="18" charset="2"/>
              </a:rPr>
              <a:t>haciendo </a:t>
            </a:r>
            <a:r>
              <a:rPr lang="es-ES_tradnl" altLang="es-ES" sz="2400" b="1">
                <a:sym typeface="Symbol" pitchFamily="18" charset="2"/>
              </a:rPr>
              <a:t> x/ asesino</a:t>
            </a:r>
            <a:r>
              <a:rPr lang="es-ES_tradnl" altLang="es-ES" sz="2400">
                <a:sym typeface="Symbol" pitchFamily="18" charset="2"/>
              </a:rPr>
              <a:t>  mientras asesino no esté</a:t>
            </a:r>
          </a:p>
          <a:p>
            <a:endParaRPr lang="es-ES_tradnl" altLang="es-ES" sz="2400">
              <a:sym typeface="Symbol" pitchFamily="18" charset="2"/>
            </a:endParaRPr>
          </a:p>
          <a:p>
            <a:r>
              <a:rPr lang="es-ES_tradnl" altLang="es-ES" sz="2400">
                <a:sym typeface="Symbol" pitchFamily="18" charset="2"/>
              </a:rPr>
              <a:t>en la base de conocimientos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AADC1FA1-1D42-489E-A15D-417D7D116B3F}" type="slidenum">
              <a:rPr lang="es-ES" altLang="es-ES"/>
              <a:pPr/>
              <a:t>75</a:t>
            </a:fld>
            <a:endParaRPr lang="es-ES" altLang="es-ES"/>
          </a:p>
        </p:txBody>
      </p:sp>
      <p:sp>
        <p:nvSpPr>
          <p:cNvPr id="292866" name="Text Box 2"/>
          <p:cNvSpPr txBox="1">
            <a:spLocks noChangeArrowheads="1"/>
          </p:cNvSpPr>
          <p:nvPr/>
        </p:nvSpPr>
        <p:spPr bwMode="auto">
          <a:xfrm>
            <a:off x="1066800" y="14478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92867" name="Text Box 3"/>
          <p:cNvSpPr txBox="1">
            <a:spLocks noChangeArrowheads="1"/>
          </p:cNvSpPr>
          <p:nvPr/>
        </p:nvSpPr>
        <p:spPr bwMode="auto">
          <a:xfrm>
            <a:off x="1219200" y="1524000"/>
            <a:ext cx="72548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chemeClr val="accent2"/>
                </a:solidFill>
              </a:rPr>
              <a:t>Introducción Existencial</a:t>
            </a:r>
          </a:p>
          <a:p>
            <a:endParaRPr lang="es-ES_tradnl" altLang="es-ES" sz="2400"/>
          </a:p>
          <a:p>
            <a:r>
              <a:rPr lang="es-ES_tradnl" altLang="es-ES" sz="2400"/>
              <a:t>Para toda oración </a:t>
            </a:r>
            <a:r>
              <a:rPr lang="es-ES_tradnl" altLang="es-ES" sz="2400">
                <a:sym typeface="Symbol" pitchFamily="18" charset="2"/>
              </a:rPr>
              <a:t>, variable v  que no esté en ,  y término base g que no esté presente en </a:t>
            </a:r>
          </a:p>
          <a:p>
            <a:endParaRPr lang="es-ES_tradnl" altLang="es-ES" sz="2400">
              <a:sym typeface="Symbol" pitchFamily="18" charset="2"/>
            </a:endParaRPr>
          </a:p>
          <a:p>
            <a:r>
              <a:rPr lang="es-ES_tradnl" altLang="es-ES" sz="2400">
                <a:sym typeface="Symbol" pitchFamily="18" charset="2"/>
              </a:rPr>
              <a:t>		    </a:t>
            </a:r>
            <a:r>
              <a:rPr lang="es-ES_tradnl" altLang="es-ES" sz="2400" b="1">
                <a:sym typeface="Symbol" pitchFamily="18" charset="2"/>
              </a:rPr>
              <a:t>           </a:t>
            </a:r>
            <a:endParaRPr lang="es-ES_tradnl" altLang="es-ES" sz="2400" b="1"/>
          </a:p>
          <a:p>
            <a:r>
              <a:rPr lang="es-ES_tradnl" altLang="es-ES" sz="2400" b="1"/>
              <a:t>                       </a:t>
            </a:r>
            <a:r>
              <a:rPr lang="es-ES_tradnl" altLang="es-ES" sz="2400" b="1">
                <a:sym typeface="Symbol" pitchFamily="18" charset="2"/>
              </a:rPr>
              <a:t> v </a:t>
            </a:r>
            <a:r>
              <a:rPr lang="es-ES_tradnl" altLang="es-ES" sz="2400" b="1"/>
              <a:t>sust(</a:t>
            </a:r>
            <a:r>
              <a:rPr lang="es-ES_tradnl" altLang="es-ES" sz="2400" b="1">
                <a:sym typeface="Symbol" pitchFamily="18" charset="2"/>
              </a:rPr>
              <a:t>g/v, )</a:t>
            </a:r>
            <a:endParaRPr lang="es-ES_tradnl" altLang="es-ES" sz="2400" b="1"/>
          </a:p>
          <a:p>
            <a:endParaRPr lang="es-ES_tradnl" altLang="es-ES" sz="2400"/>
          </a:p>
          <a:p>
            <a:endParaRPr lang="es-ES_tradnl" altLang="es-ES" sz="2400"/>
          </a:p>
          <a:p>
            <a:endParaRPr lang="es-ES_tradnl" altLang="es-ES" sz="2400"/>
          </a:p>
          <a:p>
            <a:endParaRPr lang="es-ES_tradnl" altLang="es-ES" sz="2400"/>
          </a:p>
          <a:p>
            <a:endParaRPr lang="es-ES_tradnl" altLang="es-ES" sz="2400"/>
          </a:p>
        </p:txBody>
      </p:sp>
      <p:sp>
        <p:nvSpPr>
          <p:cNvPr id="292868" name="Line 4"/>
          <p:cNvSpPr>
            <a:spLocks noChangeShapeType="1"/>
          </p:cNvSpPr>
          <p:nvPr/>
        </p:nvSpPr>
        <p:spPr bwMode="auto">
          <a:xfrm>
            <a:off x="3063875" y="3770313"/>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FA8597AB-5A4A-40DB-8454-06ED3680C252}" type="slidenum">
              <a:rPr lang="es-ES" altLang="es-ES"/>
              <a:pPr/>
              <a:t>76</a:t>
            </a:fld>
            <a:endParaRPr lang="es-ES" altLang="es-ES"/>
          </a:p>
        </p:txBody>
      </p:sp>
      <p:sp>
        <p:nvSpPr>
          <p:cNvPr id="293890" name="Text Box 2"/>
          <p:cNvSpPr txBox="1">
            <a:spLocks noChangeArrowheads="1"/>
          </p:cNvSpPr>
          <p:nvPr/>
        </p:nvSpPr>
        <p:spPr bwMode="auto">
          <a:xfrm>
            <a:off x="1066800" y="1447800"/>
            <a:ext cx="708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93891" name="Text Box 3"/>
          <p:cNvSpPr txBox="1">
            <a:spLocks noChangeArrowheads="1"/>
          </p:cNvSpPr>
          <p:nvPr/>
        </p:nvSpPr>
        <p:spPr bwMode="auto">
          <a:xfrm>
            <a:off x="1981200" y="1828800"/>
            <a:ext cx="4902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Por ejemplo, en </a:t>
            </a:r>
          </a:p>
          <a:p>
            <a:endParaRPr lang="es-ES_tradnl" altLang="es-ES" sz="2400"/>
          </a:p>
          <a:p>
            <a:r>
              <a:rPr lang="es-ES_tradnl" altLang="es-ES" sz="2400" b="1">
                <a:sym typeface="Symbol" pitchFamily="18" charset="2"/>
              </a:rPr>
              <a:t> LeGusta(Jerry, ElHelado),</a:t>
            </a:r>
            <a:r>
              <a:rPr lang="es-ES_tradnl" altLang="es-ES" sz="2400">
                <a:sym typeface="Symbol" pitchFamily="18" charset="2"/>
              </a:rPr>
              <a:t> </a:t>
            </a:r>
          </a:p>
          <a:p>
            <a:endParaRPr lang="es-ES_tradnl" altLang="es-ES" sz="2400">
              <a:sym typeface="Symbol" pitchFamily="18" charset="2"/>
            </a:endParaRPr>
          </a:p>
          <a:p>
            <a:r>
              <a:rPr lang="es-ES_tradnl" altLang="es-ES" sz="2400">
                <a:sym typeface="Symbol" pitchFamily="18" charset="2"/>
              </a:rPr>
              <a:t>podemos  inferir</a:t>
            </a:r>
          </a:p>
          <a:p>
            <a:endParaRPr lang="es-ES_tradnl" altLang="es-ES" sz="2400" b="1">
              <a:sym typeface="Symbol" pitchFamily="18" charset="2"/>
            </a:endParaRPr>
          </a:p>
          <a:p>
            <a:r>
              <a:rPr lang="es-ES_tradnl" altLang="es-ES" sz="2400" b="1">
                <a:sym typeface="Symbol" pitchFamily="18" charset="2"/>
              </a:rPr>
              <a:t> x LeGusta(x , ElHelado),</a:t>
            </a:r>
            <a:r>
              <a:rPr lang="es-ES_tradnl" altLang="es-ES" sz="2400">
                <a:sym typeface="Symbol" pitchFamily="18" charset="2"/>
              </a:rPr>
              <a:t> </a:t>
            </a:r>
          </a:p>
          <a:p>
            <a:endParaRPr lang="es-ES_tradnl" altLang="es-ES" sz="2400">
              <a:sym typeface="Symbol" pitchFamily="18" charset="2"/>
            </a:endParaRPr>
          </a:p>
          <a:p>
            <a:r>
              <a:rPr lang="es-ES_tradnl" altLang="es-ES" sz="2400">
                <a:sym typeface="Symbol" pitchFamily="18" charset="2"/>
              </a:rPr>
              <a:t>haciendo la sustitución </a:t>
            </a:r>
            <a:r>
              <a:rPr lang="es-ES_tradnl" altLang="es-ES" sz="2400" b="1">
                <a:sym typeface="Symbol" pitchFamily="18" charset="2"/>
              </a:rPr>
              <a:t> Jerry/ x</a:t>
            </a:r>
            <a:r>
              <a:rPr lang="es-ES_tradnl" altLang="es-ES" sz="2400">
                <a:sym typeface="Symbol" pitchFamily="18" charset="2"/>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DACD78DA-532B-4286-B0F4-80AA151544C3}" type="slidenum">
              <a:rPr lang="es-ES" altLang="es-ES"/>
              <a:pPr/>
              <a:t>77</a:t>
            </a:fld>
            <a:endParaRPr lang="es-ES" altLang="es-ES"/>
          </a:p>
        </p:txBody>
      </p:sp>
      <p:sp>
        <p:nvSpPr>
          <p:cNvPr id="294914" name="Text Box 2"/>
          <p:cNvSpPr txBox="1">
            <a:spLocks noChangeArrowheads="1"/>
          </p:cNvSpPr>
          <p:nvPr/>
        </p:nvSpPr>
        <p:spPr bwMode="auto">
          <a:xfrm>
            <a:off x="685800" y="1363663"/>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94915" name="Text Box 3"/>
          <p:cNvSpPr txBox="1">
            <a:spLocks noChangeArrowheads="1"/>
          </p:cNvSpPr>
          <p:nvPr/>
        </p:nvSpPr>
        <p:spPr bwMode="auto">
          <a:xfrm>
            <a:off x="898525" y="801688"/>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FF6600"/>
                </a:solidFill>
              </a:rPr>
              <a:t>Ejemplo:</a:t>
            </a:r>
          </a:p>
        </p:txBody>
      </p:sp>
      <p:sp>
        <p:nvSpPr>
          <p:cNvPr id="294916" name="Text Box 4"/>
          <p:cNvSpPr txBox="1">
            <a:spLocks noChangeArrowheads="1"/>
          </p:cNvSpPr>
          <p:nvPr/>
        </p:nvSpPr>
        <p:spPr bwMode="auto">
          <a:xfrm>
            <a:off x="822325" y="1411288"/>
            <a:ext cx="771525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Considere la siguiente base de conocimientos:</a:t>
            </a:r>
          </a:p>
          <a:p>
            <a:endParaRPr lang="es-ES_tradnl" altLang="es-ES" sz="2400"/>
          </a:p>
          <a:p>
            <a:r>
              <a:rPr lang="es-ES_tradnl" altLang="es-ES" sz="2400"/>
              <a:t>1) </a:t>
            </a:r>
            <a:r>
              <a:rPr lang="es-ES_tradnl" altLang="es-ES" sz="2400">
                <a:sym typeface="Symbol" pitchFamily="18" charset="2"/>
              </a:rPr>
              <a:t> x mascota(x)  pequeño(x)  animal(x, compañía)</a:t>
            </a:r>
          </a:p>
          <a:p>
            <a:r>
              <a:rPr lang="es-ES_tradnl" altLang="es-ES" sz="2400">
                <a:sym typeface="Symbol" pitchFamily="18" charset="2"/>
              </a:rPr>
              <a:t>2)  x gato(x)  perro(x)  mascota(x)</a:t>
            </a:r>
          </a:p>
          <a:p>
            <a:r>
              <a:rPr lang="es-ES_tradnl" altLang="es-ES" sz="2400">
                <a:sym typeface="Symbol" pitchFamily="18" charset="2"/>
              </a:rPr>
              <a:t>3)  x caniche(x) perro(x)  pequeño(x)</a:t>
            </a:r>
          </a:p>
          <a:p>
            <a:r>
              <a:rPr lang="es-ES_tradnl" altLang="es-ES" sz="2400">
                <a:sym typeface="Symbol" pitchFamily="18" charset="2"/>
              </a:rPr>
              <a:t>4) caniche(peluso)</a:t>
            </a:r>
          </a:p>
          <a:p>
            <a:endParaRPr lang="es-ES_tradnl" altLang="es-ES" sz="2400">
              <a:sym typeface="Symbol" pitchFamily="18" charset="2"/>
            </a:endParaRPr>
          </a:p>
          <a:p>
            <a:r>
              <a:rPr lang="es-ES_tradnl" altLang="es-ES" sz="2400">
                <a:sym typeface="Symbol" pitchFamily="18" charset="2"/>
              </a:rPr>
              <a:t>se pide inferir que:</a:t>
            </a:r>
          </a:p>
          <a:p>
            <a:r>
              <a:rPr lang="es-ES_tradnl" altLang="es-ES" sz="2400">
                <a:sym typeface="Symbol" pitchFamily="18" charset="2"/>
              </a:rPr>
              <a:t>a) peluso es un perro</a:t>
            </a:r>
          </a:p>
          <a:p>
            <a:r>
              <a:rPr lang="es-ES_tradnl" altLang="es-ES" sz="2400">
                <a:sym typeface="Symbol" pitchFamily="18" charset="2"/>
              </a:rPr>
              <a:t>b) peluso es pequeño</a:t>
            </a:r>
          </a:p>
          <a:p>
            <a:r>
              <a:rPr lang="es-ES_tradnl" altLang="es-ES" sz="2400">
                <a:sym typeface="Symbol" pitchFamily="18" charset="2"/>
              </a:rPr>
              <a:t>c) peluso es una mascota</a:t>
            </a:r>
          </a:p>
          <a:p>
            <a:r>
              <a:rPr lang="es-ES_tradnl" altLang="es-ES" sz="2400">
                <a:sym typeface="Symbol" pitchFamily="18" charset="2"/>
              </a:rPr>
              <a:t>d) peluso es animal de compañía</a:t>
            </a:r>
            <a:endParaRPr lang="es-ES_tradnl" altLang="es-E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07C4B007-3DB0-4995-9998-1F5F4CEDD92E}" type="slidenum">
              <a:rPr lang="es-ES" altLang="es-ES"/>
              <a:pPr/>
              <a:t>78</a:t>
            </a:fld>
            <a:endParaRPr lang="es-ES" altLang="es-ES"/>
          </a:p>
        </p:txBody>
      </p:sp>
      <p:sp>
        <p:nvSpPr>
          <p:cNvPr id="295938" name="Text Box 2"/>
          <p:cNvSpPr txBox="1">
            <a:spLocks noChangeArrowheads="1"/>
          </p:cNvSpPr>
          <p:nvPr/>
        </p:nvSpPr>
        <p:spPr bwMode="auto">
          <a:xfrm>
            <a:off x="838200" y="13716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95939" name="Text Box 3"/>
          <p:cNvSpPr txBox="1">
            <a:spLocks noChangeArrowheads="1"/>
          </p:cNvSpPr>
          <p:nvPr/>
        </p:nvSpPr>
        <p:spPr bwMode="auto">
          <a:xfrm>
            <a:off x="3886200" y="838200"/>
            <a:ext cx="135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Solución</a:t>
            </a:r>
          </a:p>
        </p:txBody>
      </p:sp>
      <p:sp>
        <p:nvSpPr>
          <p:cNvPr id="295940" name="Text Box 4"/>
          <p:cNvSpPr txBox="1">
            <a:spLocks noChangeArrowheads="1"/>
          </p:cNvSpPr>
          <p:nvPr/>
        </p:nvSpPr>
        <p:spPr bwMode="auto">
          <a:xfrm>
            <a:off x="762000" y="1295400"/>
            <a:ext cx="772636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Aplicando a (3) eliminación universal con la sustitución</a:t>
            </a:r>
          </a:p>
          <a:p>
            <a:r>
              <a:rPr lang="es-ES_tradnl" altLang="es-ES" sz="2400">
                <a:solidFill>
                  <a:srgbClr val="0000FF"/>
                </a:solidFill>
                <a:sym typeface="Symbol" pitchFamily="18" charset="2"/>
              </a:rPr>
              <a:t>=x  peluso, </a:t>
            </a:r>
            <a:r>
              <a:rPr lang="es-ES_tradnl" altLang="es-ES" sz="2400">
                <a:sym typeface="Symbol" pitchFamily="18" charset="2"/>
              </a:rPr>
              <a:t>obtenemos</a:t>
            </a:r>
          </a:p>
          <a:p>
            <a:endParaRPr lang="es-ES_tradnl" altLang="es-ES" sz="2400">
              <a:sym typeface="Symbol" pitchFamily="18" charset="2"/>
            </a:endParaRPr>
          </a:p>
          <a:p>
            <a:r>
              <a:rPr lang="es-ES_tradnl" altLang="es-ES" sz="2400">
                <a:sym typeface="Symbol" pitchFamily="18" charset="2"/>
              </a:rPr>
              <a:t>(5) caniche(peluso)  perro(peluso)  pequeño(peluso)</a:t>
            </a:r>
          </a:p>
          <a:p>
            <a:endParaRPr lang="es-ES_tradnl" altLang="es-ES" sz="2400">
              <a:sym typeface="Symbol" pitchFamily="18" charset="2"/>
            </a:endParaRPr>
          </a:p>
          <a:p>
            <a:r>
              <a:rPr lang="es-ES_tradnl" altLang="es-ES" sz="2400">
                <a:sym typeface="Symbol" pitchFamily="18" charset="2"/>
              </a:rPr>
              <a:t>De (5), (4) y MP</a:t>
            </a:r>
          </a:p>
          <a:p>
            <a:endParaRPr lang="es-ES_tradnl" altLang="es-ES" sz="2400">
              <a:sym typeface="Symbol" pitchFamily="18" charset="2"/>
            </a:endParaRPr>
          </a:p>
          <a:p>
            <a:r>
              <a:rPr lang="es-ES_tradnl" altLang="es-ES" sz="2400">
                <a:sym typeface="Symbol" pitchFamily="18" charset="2"/>
              </a:rPr>
              <a:t>(6)              perro(peluso)  pequeño(peluso) </a:t>
            </a:r>
          </a:p>
          <a:p>
            <a:endParaRPr lang="es-ES_tradnl" altLang="es-ES" sz="2400">
              <a:sym typeface="Symbol" pitchFamily="18" charset="2"/>
            </a:endParaRPr>
          </a:p>
          <a:p>
            <a:r>
              <a:rPr lang="es-ES_tradnl" altLang="es-ES" sz="2400">
                <a:sym typeface="Symbol" pitchFamily="18" charset="2"/>
              </a:rPr>
              <a:t>Aplicando a (6) Y-eliminación</a:t>
            </a:r>
          </a:p>
          <a:p>
            <a:endParaRPr lang="es-ES_tradnl" altLang="es-ES" sz="2400">
              <a:sym typeface="Symbol" pitchFamily="18" charset="2"/>
            </a:endParaRPr>
          </a:p>
          <a:p>
            <a:r>
              <a:rPr lang="es-ES_tradnl" altLang="es-ES" sz="2400">
                <a:sym typeface="Symbol" pitchFamily="18" charset="2"/>
              </a:rPr>
              <a:t>(7)                       </a:t>
            </a:r>
            <a:r>
              <a:rPr lang="es-ES_tradnl" altLang="es-ES" sz="2400">
                <a:solidFill>
                  <a:srgbClr val="0000FF"/>
                </a:solidFill>
                <a:sym typeface="Symbol" pitchFamily="18" charset="2"/>
              </a:rPr>
              <a:t>perro(peluso)</a:t>
            </a:r>
          </a:p>
          <a:p>
            <a:r>
              <a:rPr lang="es-ES_tradnl" altLang="es-ES" sz="2400">
                <a:sym typeface="Symbol" pitchFamily="18" charset="2"/>
              </a:rPr>
              <a:t>(8)	                </a:t>
            </a:r>
            <a:r>
              <a:rPr lang="es-ES_tradnl" altLang="es-ES" sz="2400">
                <a:solidFill>
                  <a:srgbClr val="0000FF"/>
                </a:solidFill>
                <a:sym typeface="Symbol" pitchFamily="18" charset="2"/>
              </a:rPr>
              <a:t>pequeño(peluso)</a:t>
            </a:r>
            <a:endParaRPr lang="es-ES_tradnl" altLang="es-ES"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D9E9D509-1410-415A-B224-C9A9619B1ED9}" type="slidenum">
              <a:rPr lang="es-ES" altLang="es-ES"/>
              <a:pPr/>
              <a:t>79</a:t>
            </a:fld>
            <a:endParaRPr lang="es-ES" altLang="es-ES"/>
          </a:p>
        </p:txBody>
      </p:sp>
      <p:sp>
        <p:nvSpPr>
          <p:cNvPr id="296962" name="Text Box 2"/>
          <p:cNvSpPr txBox="1">
            <a:spLocks noChangeArrowheads="1"/>
          </p:cNvSpPr>
          <p:nvPr/>
        </p:nvSpPr>
        <p:spPr bwMode="auto">
          <a:xfrm>
            <a:off x="914400" y="1295400"/>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96963" name="Text Box 3"/>
          <p:cNvSpPr txBox="1">
            <a:spLocks noChangeArrowheads="1"/>
          </p:cNvSpPr>
          <p:nvPr/>
        </p:nvSpPr>
        <p:spPr bwMode="auto">
          <a:xfrm>
            <a:off x="838200" y="1219200"/>
            <a:ext cx="75803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Aplicando a (2) eliminación universal con la sustitución</a:t>
            </a:r>
          </a:p>
          <a:p>
            <a:r>
              <a:rPr lang="es-ES_tradnl" altLang="es-ES" sz="2400">
                <a:sym typeface="Symbol" pitchFamily="18" charset="2"/>
              </a:rPr>
              <a:t>= x  peluso, s e tiene:</a:t>
            </a:r>
          </a:p>
          <a:p>
            <a:endParaRPr lang="es-ES_tradnl" altLang="es-ES" sz="2400">
              <a:sym typeface="Symbol" pitchFamily="18" charset="2"/>
            </a:endParaRPr>
          </a:p>
          <a:p>
            <a:r>
              <a:rPr lang="es-ES_tradnl" altLang="es-ES" sz="2400">
                <a:sym typeface="Symbol" pitchFamily="18" charset="2"/>
              </a:rPr>
              <a:t>(9)   gato(peluso)  perro(peluso)  mascota(peluso)</a:t>
            </a:r>
          </a:p>
          <a:p>
            <a:endParaRPr lang="es-ES_tradnl" altLang="es-ES" sz="2400">
              <a:sym typeface="Symbol" pitchFamily="18" charset="2"/>
            </a:endParaRPr>
          </a:p>
          <a:p>
            <a:r>
              <a:rPr lang="es-ES_tradnl" altLang="es-ES" sz="2400">
                <a:sym typeface="Symbol" pitchFamily="18" charset="2"/>
              </a:rPr>
              <a:t>Ahora, en (7) aplicando O-introducción </a:t>
            </a:r>
          </a:p>
          <a:p>
            <a:endParaRPr lang="es-ES_tradnl" altLang="es-ES" sz="2400">
              <a:sym typeface="Symbol" pitchFamily="18" charset="2"/>
            </a:endParaRPr>
          </a:p>
          <a:p>
            <a:r>
              <a:rPr lang="es-ES_tradnl" altLang="es-ES" sz="2400">
                <a:sym typeface="Symbol" pitchFamily="18" charset="2"/>
              </a:rPr>
              <a:t>(10)           gato(peluso)  perro(peluso)</a:t>
            </a:r>
          </a:p>
          <a:p>
            <a:endParaRPr lang="es-ES_tradnl" altLang="es-ES" sz="2400">
              <a:sym typeface="Symbol" pitchFamily="18" charset="2"/>
            </a:endParaRPr>
          </a:p>
          <a:p>
            <a:r>
              <a:rPr lang="es-ES_tradnl" altLang="es-ES" sz="2400">
                <a:sym typeface="Symbol" pitchFamily="18" charset="2"/>
              </a:rPr>
              <a:t>De (9), (10) y MP </a:t>
            </a:r>
          </a:p>
          <a:p>
            <a:endParaRPr lang="es-ES_tradnl" altLang="es-ES" sz="2400">
              <a:sym typeface="Symbol" pitchFamily="18" charset="2"/>
            </a:endParaRPr>
          </a:p>
          <a:p>
            <a:r>
              <a:rPr lang="es-ES_tradnl" altLang="es-ES" sz="2400">
                <a:sym typeface="Symbol" pitchFamily="18" charset="2"/>
              </a:rPr>
              <a:t>(11)		</a:t>
            </a:r>
            <a:r>
              <a:rPr lang="es-ES_tradnl" altLang="es-ES" sz="2400">
                <a:solidFill>
                  <a:srgbClr val="0000FF"/>
                </a:solidFill>
                <a:sym typeface="Symbol" pitchFamily="18" charset="2"/>
              </a:rPr>
              <a:t>mascota(peluso)</a:t>
            </a:r>
            <a:endParaRPr lang="es-ES_tradnl" altLang="es-ES" sz="24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4CE2E780-936E-445E-9A6D-5EC1FE5BE155}" type="slidenum">
              <a:rPr lang="es-ES" altLang="es-ES"/>
              <a:pPr/>
              <a:t>8</a:t>
            </a:fld>
            <a:endParaRPr lang="es-ES" altLang="es-ES"/>
          </a:p>
        </p:txBody>
      </p:sp>
      <p:sp>
        <p:nvSpPr>
          <p:cNvPr id="224258" name="Text Box 2"/>
          <p:cNvSpPr txBox="1">
            <a:spLocks noChangeArrowheads="1"/>
          </p:cNvSpPr>
          <p:nvPr/>
        </p:nvSpPr>
        <p:spPr bwMode="auto">
          <a:xfrm>
            <a:off x="762000" y="1211263"/>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4259" name="Text Box 3"/>
          <p:cNvSpPr txBox="1">
            <a:spLocks noChangeArrowheads="1"/>
          </p:cNvSpPr>
          <p:nvPr/>
        </p:nvSpPr>
        <p:spPr bwMode="auto">
          <a:xfrm>
            <a:off x="517525" y="244475"/>
            <a:ext cx="8016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3200" b="1">
                <a:solidFill>
                  <a:srgbClr val="FF6600"/>
                </a:solidFill>
              </a:rPr>
              <a:t>Fórmulas</a:t>
            </a:r>
            <a:endParaRPr lang="es-ES_tradnl" altLang="es-ES" sz="3200" b="1">
              <a:solidFill>
                <a:srgbClr val="0000FF"/>
              </a:solidFill>
            </a:endParaRPr>
          </a:p>
        </p:txBody>
      </p:sp>
      <p:sp>
        <p:nvSpPr>
          <p:cNvPr id="224260" name="Text Box 4"/>
          <p:cNvSpPr txBox="1">
            <a:spLocks noChangeArrowheads="1"/>
          </p:cNvSpPr>
          <p:nvPr/>
        </p:nvSpPr>
        <p:spPr bwMode="auto">
          <a:xfrm>
            <a:off x="441325" y="990600"/>
            <a:ext cx="824547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a)  Si t</a:t>
            </a:r>
            <a:r>
              <a:rPr lang="es-ES_tradnl" altLang="es-ES" sz="2400" baseline="-25000"/>
              <a:t>1</a:t>
            </a:r>
            <a:r>
              <a:rPr lang="es-ES_tradnl" altLang="es-ES" sz="2400"/>
              <a:t>, t</a:t>
            </a:r>
            <a:r>
              <a:rPr lang="es-ES_tradnl" altLang="es-ES" sz="2400" baseline="-25000"/>
              <a:t>2</a:t>
            </a:r>
            <a:r>
              <a:rPr lang="es-ES_tradnl" altLang="es-ES" sz="2400"/>
              <a:t> son términos, entonces t</a:t>
            </a:r>
            <a:r>
              <a:rPr lang="es-ES_tradnl" altLang="es-ES" sz="2400" baseline="-25000"/>
              <a:t>1</a:t>
            </a:r>
            <a:r>
              <a:rPr lang="es-ES_tradnl" altLang="es-ES" sz="2400"/>
              <a:t>=t</a:t>
            </a:r>
            <a:r>
              <a:rPr lang="es-ES_tradnl" altLang="es-ES" sz="2400" baseline="-25000"/>
              <a:t>2</a:t>
            </a:r>
            <a:r>
              <a:rPr lang="es-ES_tradnl" altLang="es-ES" sz="2400"/>
              <a:t> es una fórmula</a:t>
            </a:r>
          </a:p>
          <a:p>
            <a:pPr algn="just"/>
            <a:endParaRPr lang="es-ES_tradnl" altLang="es-ES" sz="2400"/>
          </a:p>
          <a:p>
            <a:pPr algn="just"/>
            <a:r>
              <a:rPr lang="es-ES_tradnl" altLang="es-ES" sz="2400"/>
              <a:t>b) Si P es un predicado n-ario y t</a:t>
            </a:r>
            <a:r>
              <a:rPr lang="es-ES_tradnl" altLang="es-ES" sz="2400" baseline="-25000"/>
              <a:t>1</a:t>
            </a:r>
            <a:r>
              <a:rPr lang="es-ES_tradnl" altLang="es-ES" sz="2400"/>
              <a:t>, t</a:t>
            </a:r>
            <a:r>
              <a:rPr lang="es-ES_tradnl" altLang="es-ES" sz="2400" baseline="-25000"/>
              <a:t>2</a:t>
            </a:r>
            <a:r>
              <a:rPr lang="es-ES_tradnl" altLang="es-ES" sz="2400"/>
              <a:t>, ..., t</a:t>
            </a:r>
            <a:r>
              <a:rPr lang="es-ES_tradnl" altLang="es-ES" sz="2400" baseline="-25000"/>
              <a:t>n</a:t>
            </a:r>
            <a:r>
              <a:rPr lang="es-ES_tradnl" altLang="es-ES" sz="2400"/>
              <a:t> son términos entonces P(t</a:t>
            </a:r>
            <a:r>
              <a:rPr lang="es-ES_tradnl" altLang="es-ES" sz="2400" baseline="-25000"/>
              <a:t>1</a:t>
            </a:r>
            <a:r>
              <a:rPr lang="es-ES_tradnl" altLang="es-ES" sz="2400"/>
              <a:t>, t</a:t>
            </a:r>
            <a:r>
              <a:rPr lang="es-ES_tradnl" altLang="es-ES" sz="2400" baseline="-25000"/>
              <a:t>2</a:t>
            </a:r>
            <a:r>
              <a:rPr lang="es-ES_tradnl" altLang="es-ES" sz="2400"/>
              <a:t>, ..., t</a:t>
            </a:r>
            <a:r>
              <a:rPr lang="es-ES_tradnl" altLang="es-ES" sz="2400" baseline="-25000"/>
              <a:t>n</a:t>
            </a:r>
            <a:r>
              <a:rPr lang="es-ES_tradnl" altLang="es-ES" sz="2400"/>
              <a:t> ) es una fórmula</a:t>
            </a:r>
          </a:p>
          <a:p>
            <a:pPr algn="just"/>
            <a:endParaRPr lang="es-ES_tradnl" altLang="es-ES" sz="2400"/>
          </a:p>
          <a:p>
            <a:pPr algn="just"/>
            <a:r>
              <a:rPr lang="es-ES_tradnl" altLang="es-ES" sz="2400"/>
              <a:t>c) Si </a:t>
            </a:r>
            <a:r>
              <a:rPr lang="es-ES_tradnl" altLang="es-ES" sz="2400">
                <a:sym typeface="Symbol" pitchFamily="18" charset="2"/>
              </a:rPr>
              <a:t> es una fórmula, entonces  es una fórmula</a:t>
            </a:r>
          </a:p>
          <a:p>
            <a:pPr algn="just"/>
            <a:endParaRPr lang="es-ES_tradnl" altLang="es-ES" sz="2400">
              <a:sym typeface="Symbol" pitchFamily="18" charset="2"/>
            </a:endParaRPr>
          </a:p>
          <a:p>
            <a:pPr algn="just"/>
            <a:r>
              <a:rPr lang="es-ES_tradnl" altLang="es-ES" sz="2400">
                <a:sym typeface="Symbol" pitchFamily="18" charset="2"/>
              </a:rPr>
              <a:t>d) Si ,  son fórmulas entonces: , , ,  son fórmulas</a:t>
            </a:r>
          </a:p>
          <a:p>
            <a:pPr algn="just"/>
            <a:endParaRPr lang="es-ES_tradnl" altLang="es-ES" sz="2400">
              <a:sym typeface="Symbol" pitchFamily="18" charset="2"/>
            </a:endParaRPr>
          </a:p>
          <a:p>
            <a:pPr algn="just"/>
            <a:r>
              <a:rPr lang="es-ES_tradnl" altLang="es-ES" sz="2400">
                <a:sym typeface="Symbol" pitchFamily="18" charset="2"/>
              </a:rPr>
              <a:t>e) Si  es fórmula y x es una variable, entonces x  y  x  son fórmulas</a:t>
            </a:r>
          </a:p>
          <a:p>
            <a:pPr algn="just"/>
            <a:endParaRPr lang="es-ES_tradnl" altLang="es-ES" sz="2400">
              <a:sym typeface="Symbol" pitchFamily="18" charset="2"/>
            </a:endParaRPr>
          </a:p>
          <a:p>
            <a:pPr algn="just"/>
            <a:r>
              <a:rPr lang="es-ES_tradnl" altLang="es-ES" sz="2400">
                <a:solidFill>
                  <a:srgbClr val="FF6600"/>
                </a:solidFill>
                <a:sym typeface="Symbol" pitchFamily="18" charset="2"/>
              </a:rPr>
              <a:t>Las fórmulas (a) y (b) son llamadas fórmulas atómicas</a:t>
            </a:r>
            <a:endParaRPr lang="es-ES_tradnl" altLang="es-ES" sz="2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FD23790F-4B88-4B48-AC92-812192C46DE5}" type="slidenum">
              <a:rPr lang="es-ES" altLang="es-ES"/>
              <a:pPr/>
              <a:t>80</a:t>
            </a:fld>
            <a:endParaRPr lang="es-ES" altLang="es-ES"/>
          </a:p>
        </p:txBody>
      </p:sp>
      <p:sp>
        <p:nvSpPr>
          <p:cNvPr id="297986" name="Text Box 2"/>
          <p:cNvSpPr txBox="1">
            <a:spLocks noChangeArrowheads="1"/>
          </p:cNvSpPr>
          <p:nvPr/>
        </p:nvSpPr>
        <p:spPr bwMode="auto">
          <a:xfrm>
            <a:off x="990600" y="1295400"/>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97987" name="Text Box 3"/>
          <p:cNvSpPr txBox="1">
            <a:spLocks noChangeArrowheads="1"/>
          </p:cNvSpPr>
          <p:nvPr/>
        </p:nvSpPr>
        <p:spPr bwMode="auto">
          <a:xfrm>
            <a:off x="533400" y="914400"/>
            <a:ext cx="8305800"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Aplicando a (1) eliminación universal con la sustitución</a:t>
            </a:r>
          </a:p>
          <a:p>
            <a:r>
              <a:rPr lang="es-ES_tradnl" altLang="es-ES" sz="2400">
                <a:sym typeface="Symbol" pitchFamily="18" charset="2"/>
              </a:rPr>
              <a:t>= x  peluso, obtenemos</a:t>
            </a:r>
          </a:p>
          <a:p>
            <a:endParaRPr lang="es-ES_tradnl" altLang="es-ES" sz="2400">
              <a:sym typeface="Symbol" pitchFamily="18" charset="2"/>
            </a:endParaRPr>
          </a:p>
          <a:p>
            <a:r>
              <a:rPr lang="es-ES_tradnl" altLang="es-ES" sz="2000">
                <a:sym typeface="Symbol" pitchFamily="18" charset="2"/>
              </a:rPr>
              <a:t>(12) mascota(peluso)  pequeño(peluso)  animal(peluso, compañía)</a:t>
            </a:r>
          </a:p>
          <a:p>
            <a:endParaRPr lang="es-ES_tradnl" altLang="es-ES" sz="2000">
              <a:sym typeface="Symbol" pitchFamily="18" charset="2"/>
            </a:endParaRPr>
          </a:p>
          <a:p>
            <a:r>
              <a:rPr lang="es-ES_tradnl" altLang="es-ES" sz="2400">
                <a:sym typeface="Symbol" pitchFamily="18" charset="2"/>
              </a:rPr>
              <a:t>Aplicando a (8) y (11) Y-introducción</a:t>
            </a:r>
          </a:p>
          <a:p>
            <a:endParaRPr lang="es-ES_tradnl" altLang="es-ES" sz="2400">
              <a:sym typeface="Symbol" pitchFamily="18" charset="2"/>
            </a:endParaRPr>
          </a:p>
          <a:p>
            <a:r>
              <a:rPr lang="es-ES_tradnl" altLang="es-ES" sz="2400">
                <a:sym typeface="Symbol" pitchFamily="18" charset="2"/>
              </a:rPr>
              <a:t>(13)         mascota(peluso)  pequeño(peluso)</a:t>
            </a:r>
          </a:p>
          <a:p>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De (12), (11) y MP</a:t>
            </a:r>
          </a:p>
          <a:p>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(14)		</a:t>
            </a:r>
            <a:r>
              <a:rPr lang="es-ES_tradnl" altLang="es-ES" sz="2400">
                <a:solidFill>
                  <a:srgbClr val="0000FF"/>
                </a:solidFill>
                <a:sym typeface="Symbol" pitchFamily="18" charset="2"/>
              </a:rPr>
              <a:t>animal(peluso, compañía)</a:t>
            </a:r>
            <a:endParaRPr lang="es-ES_tradnl" altLang="es-ES" sz="2000">
              <a:solidFill>
                <a:srgbClr val="0000FF"/>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17F79C40-DC2B-4BBF-B56E-8FFD8A9527E3}" type="slidenum">
              <a:rPr lang="es-ES" altLang="es-ES"/>
              <a:pPr/>
              <a:t>81</a:t>
            </a:fld>
            <a:endParaRPr lang="es-ES" altLang="es-ES"/>
          </a:p>
        </p:txBody>
      </p:sp>
      <p:sp>
        <p:nvSpPr>
          <p:cNvPr id="299010" name="Text Box 2"/>
          <p:cNvSpPr txBox="1">
            <a:spLocks noChangeArrowheads="1"/>
          </p:cNvSpPr>
          <p:nvPr/>
        </p:nvSpPr>
        <p:spPr bwMode="auto">
          <a:xfrm>
            <a:off x="914400" y="1295400"/>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99011" name="Text Box 3"/>
          <p:cNvSpPr txBox="1">
            <a:spLocks noChangeArrowheads="1"/>
          </p:cNvSpPr>
          <p:nvPr/>
        </p:nvSpPr>
        <p:spPr bwMode="auto">
          <a:xfrm>
            <a:off x="669925" y="1182688"/>
            <a:ext cx="7331075" cy="466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rgbClr val="FF6600"/>
                </a:solidFill>
              </a:rPr>
              <a:t>Ejemplo:</a:t>
            </a:r>
          </a:p>
          <a:p>
            <a:r>
              <a:rPr lang="es-ES_tradnl" altLang="es-ES" sz="2400"/>
              <a:t>		</a:t>
            </a:r>
          </a:p>
          <a:p>
            <a:pPr algn="just"/>
            <a:r>
              <a:rPr lang="es-ES_tradnl" altLang="es-ES" sz="2800" b="1"/>
              <a:t>La ley establece que se considera como delito que un estadounidense venda armas a naciones enemigas. El país, Nono enemigo de Estados Unidos, tiene algunos proyectiles, todos los cuales le fueron vendidos por el coronel West, un estadounidense.</a:t>
            </a:r>
          </a:p>
          <a:p>
            <a:pPr algn="just"/>
            <a:endParaRPr lang="es-ES_tradnl" altLang="es-ES" sz="2800" b="1"/>
          </a:p>
          <a:p>
            <a:pPr algn="just"/>
            <a:r>
              <a:rPr lang="es-ES_tradnl" altLang="es-ES" sz="2800" b="1">
                <a:solidFill>
                  <a:srgbClr val="FF6600"/>
                </a:solidFill>
              </a:rPr>
              <a:t>Se pide, inferir que West es delincuente</a:t>
            </a:r>
            <a:endParaRPr lang="es-ES_tradnl" altLang="es-ES" sz="2800"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a:spLocks noGrp="1"/>
          </p:cNvSpPr>
          <p:nvPr>
            <p:ph type="ftr" sz="quarter" idx="11"/>
          </p:nvPr>
        </p:nvSpPr>
        <p:spPr/>
        <p:txBody>
          <a:bodyPr/>
          <a:lstStyle/>
          <a:p>
            <a:r>
              <a:rPr lang="es-ES" altLang="es-ES"/>
              <a:t>Introducción</a:t>
            </a:r>
          </a:p>
        </p:txBody>
      </p:sp>
      <p:sp>
        <p:nvSpPr>
          <p:cNvPr id="5" name="3 Marcador de número de diapositiva"/>
          <p:cNvSpPr>
            <a:spLocks noGrp="1"/>
          </p:cNvSpPr>
          <p:nvPr>
            <p:ph type="sldNum" sz="quarter" idx="12"/>
          </p:nvPr>
        </p:nvSpPr>
        <p:spPr/>
        <p:txBody>
          <a:bodyPr/>
          <a:lstStyle/>
          <a:p>
            <a:fld id="{EEDE50EC-000F-4410-8F9D-A62827FC6952}" type="slidenum">
              <a:rPr lang="es-ES" altLang="es-ES"/>
              <a:pPr/>
              <a:t>82</a:t>
            </a:fld>
            <a:endParaRPr lang="es-ES" altLang="es-ES"/>
          </a:p>
        </p:txBody>
      </p:sp>
      <p:sp>
        <p:nvSpPr>
          <p:cNvPr id="300034" name="Text Box 2"/>
          <p:cNvSpPr txBox="1">
            <a:spLocks noChangeArrowheads="1"/>
          </p:cNvSpPr>
          <p:nvPr/>
        </p:nvSpPr>
        <p:spPr bwMode="auto">
          <a:xfrm>
            <a:off x="457200" y="1828800"/>
            <a:ext cx="8001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..es delito que un estadounidense venda armas a </a:t>
            </a:r>
          </a:p>
          <a:p>
            <a:r>
              <a:rPr lang="es-ES_tradnl" altLang="es-ES" sz="2400"/>
              <a:t>naciones enemigas:</a:t>
            </a:r>
          </a:p>
          <a:p>
            <a:endParaRPr lang="es-ES_tradnl" altLang="es-ES" sz="2400"/>
          </a:p>
          <a:p>
            <a:r>
              <a:rPr lang="es-ES_tradnl" altLang="es-ES" sz="2400" b="1">
                <a:sym typeface="Symbol" pitchFamily="18" charset="2"/>
              </a:rPr>
              <a:t> x, y, z</a:t>
            </a:r>
          </a:p>
          <a:p>
            <a:endParaRPr lang="es-ES_tradnl" altLang="es-ES" sz="2400">
              <a:sym typeface="Symbol" pitchFamily="18" charset="2"/>
            </a:endParaRPr>
          </a:p>
          <a:p>
            <a:r>
              <a:rPr lang="es-ES_tradnl" altLang="es-ES" sz="2400">
                <a:sym typeface="Symbol" pitchFamily="18" charset="2"/>
              </a:rPr>
              <a:t> </a:t>
            </a:r>
            <a:r>
              <a:rPr lang="es-ES_tradnl" altLang="es-ES" sz="2400" b="1">
                <a:sym typeface="Symbol" pitchFamily="18" charset="2"/>
              </a:rPr>
              <a:t>Estadounidense(x)Arma(y)Nación(z)Hostil(z)	</a:t>
            </a:r>
          </a:p>
          <a:p>
            <a:endParaRPr lang="es-ES_tradnl" altLang="es-ES" sz="2400" b="1">
              <a:sym typeface="Symbol" pitchFamily="18" charset="2"/>
            </a:endParaRPr>
          </a:p>
          <a:p>
            <a:r>
              <a:rPr lang="es-ES_tradnl" altLang="es-ES" sz="2400" b="1">
                <a:sym typeface="Symbol" pitchFamily="18" charset="2"/>
              </a:rPr>
              <a:t>Vende(x,z,y)   Delincuente(x)                    (1)</a:t>
            </a:r>
            <a:endParaRPr lang="es-ES_tradnl" altLang="es-ES" sz="2400"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499943A8-CD8E-4880-AC53-6801CE62A4B8}" type="slidenum">
              <a:rPr lang="es-ES" altLang="es-ES"/>
              <a:pPr/>
              <a:t>83</a:t>
            </a:fld>
            <a:endParaRPr lang="es-ES" altLang="es-ES"/>
          </a:p>
        </p:txBody>
      </p:sp>
      <p:sp>
        <p:nvSpPr>
          <p:cNvPr id="301058" name="Text Box 2"/>
          <p:cNvSpPr txBox="1">
            <a:spLocks noChangeArrowheads="1"/>
          </p:cNvSpPr>
          <p:nvPr/>
        </p:nvSpPr>
        <p:spPr bwMode="auto">
          <a:xfrm>
            <a:off x="762000" y="1524000"/>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01059" name="Text Box 3"/>
          <p:cNvSpPr txBox="1">
            <a:spLocks noChangeArrowheads="1"/>
          </p:cNvSpPr>
          <p:nvPr/>
        </p:nvSpPr>
        <p:spPr bwMode="auto">
          <a:xfrm>
            <a:off x="1050925" y="1524000"/>
            <a:ext cx="73310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...Nono tiene algunos Proyectiles.........</a:t>
            </a:r>
          </a:p>
          <a:p>
            <a:endParaRPr lang="es-ES_tradnl" altLang="es-ES" sz="2400"/>
          </a:p>
          <a:p>
            <a:r>
              <a:rPr lang="es-ES_tradnl" altLang="es-ES" sz="2400" b="1">
                <a:sym typeface="Symbol" pitchFamily="18" charset="2"/>
              </a:rPr>
              <a:t>  x Posee(Nono, x)  Proyectil(x)         (2)</a:t>
            </a:r>
            <a:endParaRPr lang="es-ES_tradnl" altLang="es-ES" sz="2400">
              <a:sym typeface="Symbol" pitchFamily="18" charset="2"/>
            </a:endParaRPr>
          </a:p>
          <a:p>
            <a:endParaRPr lang="es-ES_tradnl" altLang="es-ES" sz="2400">
              <a:sym typeface="Symbol" pitchFamily="18" charset="2"/>
            </a:endParaRPr>
          </a:p>
          <a:p>
            <a:r>
              <a:rPr lang="es-ES_tradnl" altLang="es-ES" sz="2400">
                <a:sym typeface="Symbol" pitchFamily="18" charset="2"/>
              </a:rPr>
              <a:t>“Todos los proyectiles se los vendió el coronel West”</a:t>
            </a:r>
          </a:p>
          <a:p>
            <a:endParaRPr lang="es-ES_tradnl" altLang="es-ES" sz="2400">
              <a:sym typeface="Symbol" pitchFamily="18" charset="2"/>
            </a:endParaRPr>
          </a:p>
          <a:p>
            <a:r>
              <a:rPr lang="es-ES_tradnl" altLang="es-ES" sz="2400" b="1">
                <a:sym typeface="Symbol" pitchFamily="18" charset="2"/>
              </a:rPr>
              <a:t> x Posee(Nono, x)  Proyectil(x) </a:t>
            </a:r>
          </a:p>
          <a:p>
            <a:endParaRPr lang="es-ES_tradnl" altLang="es-ES" sz="2400" b="1">
              <a:sym typeface="Symbol" pitchFamily="18" charset="2"/>
            </a:endParaRPr>
          </a:p>
          <a:p>
            <a:r>
              <a:rPr lang="es-ES_tradnl" altLang="es-ES" sz="2400" b="1">
                <a:sym typeface="Symbol" pitchFamily="18" charset="2"/>
              </a:rPr>
              <a:t>         Vende(West, Nono, x)                (3)</a:t>
            </a:r>
            <a:endParaRPr lang="es-ES_tradnl" altLang="es-ES" sz="2400"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3B396675-A02C-4F8A-99B9-3F3923D7D827}" type="slidenum">
              <a:rPr lang="es-ES" altLang="es-ES"/>
              <a:pPr/>
              <a:t>84</a:t>
            </a:fld>
            <a:endParaRPr lang="es-ES" altLang="es-ES"/>
          </a:p>
        </p:txBody>
      </p:sp>
      <p:sp>
        <p:nvSpPr>
          <p:cNvPr id="302082" name="Text Box 2"/>
          <p:cNvSpPr txBox="1">
            <a:spLocks noChangeArrowheads="1"/>
          </p:cNvSpPr>
          <p:nvPr/>
        </p:nvSpPr>
        <p:spPr bwMode="auto">
          <a:xfrm>
            <a:off x="609600" y="1447800"/>
            <a:ext cx="7696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02083" name="Text Box 3"/>
          <p:cNvSpPr txBox="1">
            <a:spLocks noChangeArrowheads="1"/>
          </p:cNvSpPr>
          <p:nvPr/>
        </p:nvSpPr>
        <p:spPr bwMode="auto">
          <a:xfrm>
            <a:off x="685800" y="1676400"/>
            <a:ext cx="7764463"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También es necesario especificar que los proyectiles</a:t>
            </a:r>
          </a:p>
          <a:p>
            <a:r>
              <a:rPr lang="es-ES_tradnl" altLang="es-ES" sz="2400"/>
              <a:t>son armas</a:t>
            </a:r>
          </a:p>
          <a:p>
            <a:endParaRPr lang="es-ES_tradnl" altLang="es-ES" sz="2400"/>
          </a:p>
          <a:p>
            <a:r>
              <a:rPr lang="es-ES_tradnl" altLang="es-ES" sz="2400">
                <a:sym typeface="Symbol" pitchFamily="18" charset="2"/>
              </a:rPr>
              <a:t>               </a:t>
            </a:r>
            <a:r>
              <a:rPr lang="es-ES_tradnl" altLang="es-ES" sz="2400" b="1">
                <a:sym typeface="Symbol" pitchFamily="18" charset="2"/>
              </a:rPr>
              <a:t> x Proyectil(x)  Arma(x)              (4)</a:t>
            </a:r>
          </a:p>
          <a:p>
            <a:endParaRPr lang="es-ES_tradnl" altLang="es-ES" sz="2400" b="1">
              <a:sym typeface="Symbol" pitchFamily="18" charset="2"/>
            </a:endParaRPr>
          </a:p>
          <a:p>
            <a:r>
              <a:rPr lang="es-ES_tradnl" altLang="es-ES" sz="2400">
                <a:sym typeface="Symbol" pitchFamily="18" charset="2"/>
              </a:rPr>
              <a:t>que a los enemigos de Estados Unidos se les considera</a:t>
            </a:r>
          </a:p>
          <a:p>
            <a:r>
              <a:rPr lang="es-ES_tradnl" altLang="es-ES" sz="2400">
                <a:sym typeface="Symbol" pitchFamily="18" charset="2"/>
              </a:rPr>
              <a:t>como hostiles</a:t>
            </a:r>
          </a:p>
          <a:p>
            <a:endParaRPr lang="es-ES_tradnl" altLang="es-ES" sz="2400">
              <a:sym typeface="Symbol" pitchFamily="18" charset="2"/>
            </a:endParaRPr>
          </a:p>
          <a:p>
            <a:r>
              <a:rPr lang="es-ES_tradnl" altLang="es-ES" sz="2400" b="1">
                <a:sym typeface="Symbol" pitchFamily="18" charset="2"/>
              </a:rPr>
              <a:t> x    Enemigo(x, EEUU)  Hostil(x)                    (5)</a:t>
            </a:r>
            <a:endParaRPr lang="es-ES_tradnl" altLang="es-ES" sz="2400"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17EBE432-2817-48AB-99C9-56F52ECEA005}" type="slidenum">
              <a:rPr lang="es-ES" altLang="es-ES"/>
              <a:pPr/>
              <a:t>85</a:t>
            </a:fld>
            <a:endParaRPr lang="es-ES" altLang="es-ES"/>
          </a:p>
        </p:txBody>
      </p:sp>
      <p:sp>
        <p:nvSpPr>
          <p:cNvPr id="303106" name="Text Box 2"/>
          <p:cNvSpPr txBox="1">
            <a:spLocks noChangeArrowheads="1"/>
          </p:cNvSpPr>
          <p:nvPr/>
        </p:nvSpPr>
        <p:spPr bwMode="auto">
          <a:xfrm>
            <a:off x="762000" y="1447800"/>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03107" name="Text Box 3"/>
          <p:cNvSpPr txBox="1">
            <a:spLocks noChangeArrowheads="1"/>
          </p:cNvSpPr>
          <p:nvPr/>
        </p:nvSpPr>
        <p:spPr bwMode="auto">
          <a:xfrm>
            <a:off x="593725" y="1030288"/>
            <a:ext cx="72548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t>Hay que decir que West es estadounidense</a:t>
            </a:r>
          </a:p>
          <a:p>
            <a:endParaRPr lang="es-ES_tradnl" altLang="es-ES" sz="2400"/>
          </a:p>
          <a:p>
            <a:r>
              <a:rPr lang="es-ES_tradnl" altLang="es-ES" sz="2400"/>
              <a:t>	</a:t>
            </a:r>
            <a:r>
              <a:rPr lang="es-ES_tradnl" altLang="es-ES" sz="2400" b="1"/>
              <a:t>Estadounidense(West)		(6)</a:t>
            </a:r>
          </a:p>
          <a:p>
            <a:endParaRPr lang="es-ES_tradnl" altLang="es-ES" sz="2400"/>
          </a:p>
          <a:p>
            <a:r>
              <a:rPr lang="es-ES_tradnl" altLang="es-ES" sz="2400"/>
              <a:t>El país Nono</a:t>
            </a:r>
          </a:p>
          <a:p>
            <a:endParaRPr lang="es-ES_tradnl" altLang="es-ES" sz="2400"/>
          </a:p>
          <a:p>
            <a:r>
              <a:rPr lang="es-ES_tradnl" altLang="es-ES" sz="2400"/>
              <a:t>	</a:t>
            </a:r>
            <a:r>
              <a:rPr lang="es-ES_tradnl" altLang="es-ES" sz="2400" b="1"/>
              <a:t>Nación(Nono)			(7)</a:t>
            </a:r>
          </a:p>
          <a:p>
            <a:endParaRPr lang="es-ES_tradnl" altLang="es-ES" sz="2400"/>
          </a:p>
          <a:p>
            <a:r>
              <a:rPr lang="es-ES_tradnl" altLang="es-ES" sz="2400"/>
              <a:t>Que Nono es enemigo de, que EEUU es una nación</a:t>
            </a:r>
          </a:p>
          <a:p>
            <a:endParaRPr lang="es-ES_tradnl" altLang="es-ES" sz="2400"/>
          </a:p>
          <a:p>
            <a:r>
              <a:rPr lang="es-ES_tradnl" altLang="es-ES" sz="2400"/>
              <a:t>	</a:t>
            </a:r>
            <a:r>
              <a:rPr lang="es-ES_tradnl" altLang="es-ES" sz="2400" b="1"/>
              <a:t>Enemigo(Nono, EEUU)        	(8)</a:t>
            </a:r>
          </a:p>
          <a:p>
            <a:r>
              <a:rPr lang="es-ES_tradnl" altLang="es-ES" sz="2400" b="1"/>
              <a:t>	</a:t>
            </a:r>
          </a:p>
          <a:p>
            <a:r>
              <a:rPr lang="es-ES_tradnl" altLang="es-ES" sz="2400" b="1"/>
              <a:t>	Nación(EEUU)			(9)</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707CC37D-59BD-47C6-ABC8-D5DF213A870A}" type="slidenum">
              <a:rPr lang="es-ES" altLang="es-ES"/>
              <a:pPr/>
              <a:t>86</a:t>
            </a:fld>
            <a:endParaRPr lang="es-ES" altLang="es-ES"/>
          </a:p>
        </p:txBody>
      </p:sp>
      <p:sp>
        <p:nvSpPr>
          <p:cNvPr id="304130" name="Text Box 2"/>
          <p:cNvSpPr txBox="1">
            <a:spLocks noChangeArrowheads="1"/>
          </p:cNvSpPr>
          <p:nvPr/>
        </p:nvSpPr>
        <p:spPr bwMode="auto">
          <a:xfrm>
            <a:off x="762000" y="1143000"/>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04131" name="Text Box 3"/>
          <p:cNvSpPr txBox="1">
            <a:spLocks noChangeArrowheads="1"/>
          </p:cNvSpPr>
          <p:nvPr/>
        </p:nvSpPr>
        <p:spPr bwMode="auto">
          <a:xfrm>
            <a:off x="3733800" y="457200"/>
            <a:ext cx="135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0000FF"/>
                </a:solidFill>
              </a:rPr>
              <a:t>Solución</a:t>
            </a:r>
          </a:p>
        </p:txBody>
      </p:sp>
      <p:sp>
        <p:nvSpPr>
          <p:cNvPr id="304132" name="Text Box 4"/>
          <p:cNvSpPr txBox="1">
            <a:spLocks noChangeArrowheads="1"/>
          </p:cNvSpPr>
          <p:nvPr/>
        </p:nvSpPr>
        <p:spPr bwMode="auto">
          <a:xfrm>
            <a:off x="669925" y="954088"/>
            <a:ext cx="809307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De (2) aplicando eliminación existencial, con la sustitución</a:t>
            </a:r>
          </a:p>
          <a:p>
            <a:r>
              <a:rPr lang="es-ES_tradnl" altLang="es-ES" sz="2400">
                <a:sym typeface="Symbol" pitchFamily="18" charset="2"/>
              </a:rPr>
              <a:t>=x M1</a:t>
            </a:r>
            <a:endParaRPr lang="es-ES_tradnl" altLang="es-ES" sz="2400"/>
          </a:p>
          <a:p>
            <a:endParaRPr lang="es-ES_tradnl" altLang="es-ES" sz="2400"/>
          </a:p>
          <a:p>
            <a:r>
              <a:rPr lang="es-ES_tradnl" altLang="es-ES" sz="2400"/>
              <a:t>(10)           posee(Nono, M1) </a:t>
            </a:r>
            <a:r>
              <a:rPr lang="es-ES_tradnl" altLang="es-ES" sz="2400">
                <a:sym typeface="Symbol" pitchFamily="18" charset="2"/>
              </a:rPr>
              <a:t> proyectil(M1)</a:t>
            </a:r>
          </a:p>
          <a:p>
            <a:endParaRPr lang="es-ES_tradnl" altLang="es-ES" sz="2400">
              <a:sym typeface="Symbol" pitchFamily="18" charset="2"/>
            </a:endParaRPr>
          </a:p>
          <a:p>
            <a:r>
              <a:rPr lang="es-ES_tradnl" altLang="es-ES" sz="2400">
                <a:sym typeface="Symbol" pitchFamily="18" charset="2"/>
              </a:rPr>
              <a:t>Aplicando a (10) la Y-eliminación</a:t>
            </a:r>
          </a:p>
          <a:p>
            <a:endParaRPr lang="es-ES_tradnl" altLang="es-ES" sz="2400">
              <a:sym typeface="Symbol" pitchFamily="18" charset="2"/>
            </a:endParaRPr>
          </a:p>
          <a:p>
            <a:r>
              <a:rPr lang="es-ES_tradnl" altLang="es-ES" sz="2400">
                <a:sym typeface="Symbol" pitchFamily="18" charset="2"/>
              </a:rPr>
              <a:t>(11)		posee(Nono, M1)</a:t>
            </a:r>
          </a:p>
          <a:p>
            <a:r>
              <a:rPr lang="es-ES_tradnl" altLang="es-ES" sz="2400">
                <a:sym typeface="Symbol" pitchFamily="18" charset="2"/>
              </a:rPr>
              <a:t>(12)		proyectil(M1)</a:t>
            </a:r>
          </a:p>
          <a:p>
            <a:endParaRPr lang="es-ES_tradnl" altLang="es-ES" sz="2400">
              <a:sym typeface="Symbol" pitchFamily="18" charset="2"/>
            </a:endParaRPr>
          </a:p>
          <a:p>
            <a:r>
              <a:rPr lang="es-ES_tradnl" altLang="es-ES" sz="2400">
                <a:sym typeface="Symbol" pitchFamily="18" charset="2"/>
              </a:rPr>
              <a:t>Ahora de (4) y mediante la eliminación universal, con la sustitución de x  M1</a:t>
            </a:r>
          </a:p>
          <a:p>
            <a:endParaRPr lang="es-ES_tradnl" altLang="es-ES" sz="2400">
              <a:sym typeface="Symbol" pitchFamily="18" charset="2"/>
            </a:endParaRPr>
          </a:p>
          <a:p>
            <a:r>
              <a:rPr lang="es-ES_tradnl" altLang="es-ES" sz="2400">
                <a:sym typeface="Symbol" pitchFamily="18" charset="2"/>
              </a:rPr>
              <a:t>(13)		proyectil(M1)  arma(M1)</a:t>
            </a:r>
            <a:endParaRPr lang="es-ES_tradnl" altLang="es-E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D34104B9-CD48-4E1E-84A0-EEB0AB67A081}" type="slidenum">
              <a:rPr lang="es-ES" altLang="es-ES"/>
              <a:pPr/>
              <a:t>87</a:t>
            </a:fld>
            <a:endParaRPr lang="es-ES" altLang="es-ES"/>
          </a:p>
        </p:txBody>
      </p:sp>
      <p:sp>
        <p:nvSpPr>
          <p:cNvPr id="305154" name="Text Box 2"/>
          <p:cNvSpPr txBox="1">
            <a:spLocks noChangeArrowheads="1"/>
          </p:cNvSpPr>
          <p:nvPr/>
        </p:nvSpPr>
        <p:spPr bwMode="auto">
          <a:xfrm>
            <a:off x="838200" y="1143000"/>
            <a:ext cx="670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05155" name="Text Box 3"/>
          <p:cNvSpPr txBox="1">
            <a:spLocks noChangeArrowheads="1"/>
          </p:cNvSpPr>
          <p:nvPr/>
        </p:nvSpPr>
        <p:spPr bwMode="auto">
          <a:xfrm>
            <a:off x="762000" y="1219200"/>
            <a:ext cx="7712075"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De (12), (13) y MP</a:t>
            </a:r>
          </a:p>
          <a:p>
            <a:endParaRPr lang="es-ES_tradnl" altLang="es-ES" sz="2400"/>
          </a:p>
          <a:p>
            <a:r>
              <a:rPr lang="es-ES_tradnl" altLang="es-ES" sz="2400"/>
              <a:t>(14)			arma(M1)</a:t>
            </a:r>
          </a:p>
          <a:p>
            <a:endParaRPr lang="es-ES_tradnl" altLang="es-ES" sz="2400"/>
          </a:p>
          <a:p>
            <a:pPr algn="just"/>
            <a:r>
              <a:rPr lang="es-ES_tradnl" altLang="es-ES" sz="2400"/>
              <a:t>Aplicando a (3) la eliminación universal con la sustitución </a:t>
            </a:r>
            <a:r>
              <a:rPr lang="es-ES_tradnl" altLang="es-ES" sz="2400">
                <a:sym typeface="Symbol" pitchFamily="18" charset="2"/>
              </a:rPr>
              <a:t>x  M1, se obtiene</a:t>
            </a:r>
          </a:p>
          <a:p>
            <a:pPr algn="just"/>
            <a:endParaRPr lang="es-ES_tradnl" altLang="es-ES" sz="2400">
              <a:sym typeface="Symbol" pitchFamily="18" charset="2"/>
            </a:endParaRPr>
          </a:p>
          <a:p>
            <a:pPr algn="just"/>
            <a:r>
              <a:rPr lang="es-ES_tradnl" altLang="es-ES" sz="2000">
                <a:sym typeface="Symbol" pitchFamily="18" charset="2"/>
              </a:rPr>
              <a:t>(15) posee(Nono, M1)  proyectil(M1)  vende(West, Nono, M1)</a:t>
            </a:r>
          </a:p>
          <a:p>
            <a:pPr algn="just"/>
            <a:endParaRPr lang="es-ES_tradnl" altLang="es-ES" sz="2400">
              <a:sym typeface="Symbol" pitchFamily="18" charset="2"/>
            </a:endParaRPr>
          </a:p>
          <a:p>
            <a:pPr algn="just"/>
            <a:r>
              <a:rPr lang="es-ES_tradnl" altLang="es-ES" sz="2400">
                <a:sym typeface="Symbol" pitchFamily="18" charset="2"/>
              </a:rPr>
              <a:t>de (15), (10) y MP</a:t>
            </a:r>
          </a:p>
          <a:p>
            <a:pPr algn="just"/>
            <a:endParaRPr lang="es-ES_tradnl" altLang="es-ES" sz="2400">
              <a:sym typeface="Symbol" pitchFamily="18" charset="2"/>
            </a:endParaRPr>
          </a:p>
          <a:p>
            <a:pPr algn="just"/>
            <a:r>
              <a:rPr lang="es-ES_tradnl" altLang="es-ES" sz="2400">
                <a:sym typeface="Symbol" pitchFamily="18" charset="2"/>
              </a:rPr>
              <a:t>(16)			vende(West, Nono, M1)</a:t>
            </a:r>
            <a:endParaRPr lang="es-ES_tradnl" altLang="es-ES" sz="2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6B572C19-082E-4B43-A1CB-6CF95DB1E221}" type="slidenum">
              <a:rPr lang="es-ES" altLang="es-ES"/>
              <a:pPr/>
              <a:t>88</a:t>
            </a:fld>
            <a:endParaRPr lang="es-ES" altLang="es-ES"/>
          </a:p>
        </p:txBody>
      </p:sp>
      <p:sp>
        <p:nvSpPr>
          <p:cNvPr id="306178" name="Text Box 2"/>
          <p:cNvSpPr txBox="1">
            <a:spLocks noChangeArrowheads="1"/>
          </p:cNvSpPr>
          <p:nvPr/>
        </p:nvSpPr>
        <p:spPr bwMode="auto">
          <a:xfrm>
            <a:off x="762000" y="1371600"/>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06179" name="Text Box 3"/>
          <p:cNvSpPr txBox="1">
            <a:spLocks noChangeArrowheads="1"/>
          </p:cNvSpPr>
          <p:nvPr/>
        </p:nvSpPr>
        <p:spPr bwMode="auto">
          <a:xfrm>
            <a:off x="609600" y="914400"/>
            <a:ext cx="8001000"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De (1), aplicando eliminación universal, tres veces, con las sustituciones:</a:t>
            </a:r>
          </a:p>
          <a:p>
            <a:pPr algn="just"/>
            <a:endParaRPr lang="es-ES_tradnl" altLang="es-ES" sz="2400"/>
          </a:p>
          <a:p>
            <a:pPr algn="just"/>
            <a:r>
              <a:rPr lang="es-ES_tradnl" altLang="es-ES" sz="2400"/>
              <a:t>		</a:t>
            </a:r>
            <a:r>
              <a:rPr lang="es-ES_tradnl" altLang="es-ES" sz="2400">
                <a:sym typeface="Symbol" pitchFamily="18" charset="2"/>
              </a:rPr>
              <a:t></a:t>
            </a:r>
            <a:r>
              <a:rPr lang="es-ES_tradnl" altLang="es-ES" sz="2400" baseline="-25000">
                <a:sym typeface="Symbol" pitchFamily="18" charset="2"/>
              </a:rPr>
              <a:t>1</a:t>
            </a:r>
            <a:r>
              <a:rPr lang="es-ES_tradnl" altLang="es-ES" sz="2400">
                <a:sym typeface="Symbol" pitchFamily="18" charset="2"/>
              </a:rPr>
              <a:t>x  West</a:t>
            </a:r>
          </a:p>
          <a:p>
            <a:pPr algn="just"/>
            <a:r>
              <a:rPr lang="es-ES_tradnl" altLang="es-ES" sz="2400">
                <a:sym typeface="Symbol" pitchFamily="18" charset="2"/>
              </a:rPr>
              <a:t>		</a:t>
            </a:r>
            <a:r>
              <a:rPr lang="es-ES_tradnl" altLang="es-ES" sz="2400" baseline="-25000">
                <a:sym typeface="Symbol" pitchFamily="18" charset="2"/>
              </a:rPr>
              <a:t>2</a:t>
            </a:r>
            <a:r>
              <a:rPr lang="es-ES_tradnl" altLang="es-ES" sz="2400">
                <a:sym typeface="Symbol" pitchFamily="18" charset="2"/>
              </a:rPr>
              <a:t>y  M1</a:t>
            </a:r>
          </a:p>
          <a:p>
            <a:pPr algn="just"/>
            <a:r>
              <a:rPr lang="es-ES_tradnl" altLang="es-ES" sz="2400">
                <a:sym typeface="Symbol" pitchFamily="18" charset="2"/>
              </a:rPr>
              <a:t>		</a:t>
            </a:r>
            <a:r>
              <a:rPr lang="es-ES_tradnl" altLang="es-ES" sz="2400" baseline="-25000">
                <a:sym typeface="Symbol" pitchFamily="18" charset="2"/>
              </a:rPr>
              <a:t>3</a:t>
            </a:r>
            <a:r>
              <a:rPr lang="es-ES_tradnl" altLang="es-ES" sz="2400">
                <a:sym typeface="Symbol" pitchFamily="18" charset="2"/>
              </a:rPr>
              <a:t>z  Nono</a:t>
            </a:r>
          </a:p>
          <a:p>
            <a:pPr algn="just"/>
            <a:endParaRPr lang="es-ES_tradnl" altLang="es-ES" sz="2400">
              <a:sym typeface="Symbol" pitchFamily="18" charset="2"/>
            </a:endParaRPr>
          </a:p>
          <a:p>
            <a:pPr algn="just"/>
            <a:r>
              <a:rPr lang="es-ES_tradnl" altLang="es-ES" sz="2400">
                <a:sym typeface="Symbol" pitchFamily="18" charset="2"/>
              </a:rPr>
              <a:t>(17)</a:t>
            </a:r>
            <a:r>
              <a:rPr lang="es-ES_tradnl" altLang="es-ES" sz="2000">
                <a:sym typeface="Symbol" pitchFamily="18" charset="2"/>
              </a:rPr>
              <a:t>Estadounidense(West)Arma(M1)Nación(Nono)Hostil(Nono)   Vende(West,Nono,M1) Delincuente(West)</a:t>
            </a:r>
          </a:p>
          <a:p>
            <a:pPr algn="just"/>
            <a:endParaRPr lang="es-ES_tradnl" altLang="es-ES" sz="2000">
              <a:sym typeface="Symbol" pitchFamily="18" charset="2"/>
            </a:endParaRPr>
          </a:p>
          <a:p>
            <a:pPr algn="just"/>
            <a:r>
              <a:rPr lang="es-ES_tradnl" altLang="es-ES" sz="2400">
                <a:sym typeface="Symbol" pitchFamily="18" charset="2"/>
              </a:rPr>
              <a:t>Ahora, de (5) y eliminación universal con la sustitución</a:t>
            </a:r>
          </a:p>
          <a:p>
            <a:pPr algn="just"/>
            <a:r>
              <a:rPr lang="es-ES_tradnl" altLang="es-ES" sz="2400">
                <a:sym typeface="Symbol" pitchFamily="18" charset="2"/>
              </a:rPr>
              <a:t>  			x  Nono</a:t>
            </a:r>
          </a:p>
          <a:p>
            <a:pPr algn="just"/>
            <a:endParaRPr lang="es-ES_tradnl" altLang="es-ES" sz="2400">
              <a:sym typeface="Symbol" pitchFamily="18" charset="2"/>
            </a:endParaRPr>
          </a:p>
          <a:p>
            <a:pPr algn="just"/>
            <a:r>
              <a:rPr lang="es-ES_tradnl" altLang="es-ES" sz="2400">
                <a:sym typeface="Symbol" pitchFamily="18" charset="2"/>
              </a:rPr>
              <a:t>(18)    Enemigo(Nono, EEUU)  Hostil(Nono)</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E9C0E86C-657F-478B-B48F-87592E9D0213}" type="slidenum">
              <a:rPr lang="es-ES" altLang="es-ES"/>
              <a:pPr/>
              <a:t>89</a:t>
            </a:fld>
            <a:endParaRPr lang="es-ES" altLang="es-ES"/>
          </a:p>
        </p:txBody>
      </p:sp>
      <p:sp>
        <p:nvSpPr>
          <p:cNvPr id="307202" name="Text Box 2"/>
          <p:cNvSpPr txBox="1">
            <a:spLocks noChangeArrowheads="1"/>
          </p:cNvSpPr>
          <p:nvPr/>
        </p:nvSpPr>
        <p:spPr bwMode="auto">
          <a:xfrm>
            <a:off x="1219200" y="1211263"/>
            <a:ext cx="6324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07203" name="Text Box 3"/>
          <p:cNvSpPr txBox="1">
            <a:spLocks noChangeArrowheads="1"/>
          </p:cNvSpPr>
          <p:nvPr/>
        </p:nvSpPr>
        <p:spPr bwMode="auto">
          <a:xfrm>
            <a:off x="990600" y="1371600"/>
            <a:ext cx="755967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De (8), (18) y MP</a:t>
            </a:r>
          </a:p>
          <a:p>
            <a:endParaRPr lang="es-ES_tradnl" altLang="es-ES" sz="2400"/>
          </a:p>
          <a:p>
            <a:r>
              <a:rPr lang="es-ES_tradnl" altLang="es-ES" sz="2400"/>
              <a:t>(19)			Hostil(Nono)</a:t>
            </a:r>
          </a:p>
          <a:p>
            <a:endParaRPr lang="es-ES_tradnl" altLang="es-ES" sz="2400"/>
          </a:p>
          <a:p>
            <a:r>
              <a:rPr lang="es-ES_tradnl" altLang="es-ES" sz="2400"/>
              <a:t>De (6), (7), (14), (16), (19) e Y-introducción</a:t>
            </a:r>
          </a:p>
          <a:p>
            <a:endParaRPr lang="es-ES_tradnl" altLang="es-ES" sz="2400"/>
          </a:p>
          <a:p>
            <a:r>
              <a:rPr lang="es-ES_tradnl" altLang="es-ES" sz="2400"/>
              <a:t>(20)  </a:t>
            </a:r>
            <a:r>
              <a:rPr lang="es-ES_tradnl" altLang="es-ES" sz="2000"/>
              <a:t>Estadounidense(West)</a:t>
            </a:r>
            <a:r>
              <a:rPr lang="es-ES_tradnl" altLang="es-ES" sz="2000">
                <a:sym typeface="Symbol" pitchFamily="18" charset="2"/>
              </a:rPr>
              <a:t>Arma(M1)Nación(Nono)			Hostil(Nono)Vende(West, Nono, M1)</a:t>
            </a:r>
          </a:p>
          <a:p>
            <a:endParaRPr lang="es-ES_tradnl" altLang="es-ES" sz="2000">
              <a:sym typeface="Symbol" pitchFamily="18" charset="2"/>
            </a:endParaRPr>
          </a:p>
          <a:p>
            <a:r>
              <a:rPr lang="es-ES_tradnl" altLang="es-ES" sz="2400">
                <a:sym typeface="Symbol" pitchFamily="18" charset="2"/>
              </a:rPr>
              <a:t>De (17), (20) y MP</a:t>
            </a:r>
          </a:p>
          <a:p>
            <a:endParaRPr lang="es-ES_tradnl" altLang="es-ES" sz="2400">
              <a:sym typeface="Symbol" pitchFamily="18" charset="2"/>
            </a:endParaRPr>
          </a:p>
          <a:p>
            <a:r>
              <a:rPr lang="es-ES_tradnl" altLang="es-ES" sz="2400">
                <a:sym typeface="Symbol" pitchFamily="18" charset="2"/>
              </a:rPr>
              <a:t>(21)		</a:t>
            </a:r>
            <a:r>
              <a:rPr lang="es-ES_tradnl" altLang="es-ES" sz="2400">
                <a:solidFill>
                  <a:srgbClr val="0000FF"/>
                </a:solidFill>
                <a:sym typeface="Symbol" pitchFamily="18" charset="2"/>
              </a:rPr>
              <a:t>Delincuente(West)</a:t>
            </a:r>
            <a:endParaRPr lang="es-ES_tradnl" altLang="es-ES" sz="20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8C82AB35-252C-42D1-BFB2-5730F8D48DD7}" type="slidenum">
              <a:rPr lang="es-ES" altLang="es-ES"/>
              <a:pPr/>
              <a:t>9</a:t>
            </a:fld>
            <a:endParaRPr lang="es-ES" altLang="es-ES"/>
          </a:p>
        </p:txBody>
      </p:sp>
      <p:sp>
        <p:nvSpPr>
          <p:cNvPr id="225282" name="Text Box 2"/>
          <p:cNvSpPr txBox="1">
            <a:spLocks noChangeArrowheads="1"/>
          </p:cNvSpPr>
          <p:nvPr/>
        </p:nvSpPr>
        <p:spPr bwMode="auto">
          <a:xfrm>
            <a:off x="990600" y="121126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5283" name="Text Box 3"/>
          <p:cNvSpPr txBox="1">
            <a:spLocks noChangeArrowheads="1"/>
          </p:cNvSpPr>
          <p:nvPr/>
        </p:nvSpPr>
        <p:spPr bwMode="auto">
          <a:xfrm>
            <a:off x="822325" y="762000"/>
            <a:ext cx="733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400" b="1">
                <a:solidFill>
                  <a:srgbClr val="FF6600"/>
                </a:solidFill>
              </a:rPr>
              <a:t>Reglas Axiomáticas y Axiomas</a:t>
            </a:r>
            <a:endParaRPr lang="es-ES_tradnl" altLang="es-ES" sz="2400">
              <a:solidFill>
                <a:srgbClr val="FF6600"/>
              </a:solidFill>
            </a:endParaRPr>
          </a:p>
        </p:txBody>
      </p:sp>
      <p:sp>
        <p:nvSpPr>
          <p:cNvPr id="225284" name="Text Box 4"/>
          <p:cNvSpPr txBox="1">
            <a:spLocks noChangeArrowheads="1"/>
          </p:cNvSpPr>
          <p:nvPr/>
        </p:nvSpPr>
        <p:spPr bwMode="auto">
          <a:xfrm>
            <a:off x="517525" y="1524000"/>
            <a:ext cx="7637463"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a:t>El sistema proposicional se basará en cuatro axiomas</a:t>
            </a:r>
          </a:p>
          <a:p>
            <a:endParaRPr lang="es-ES_tradnl" altLang="es-ES" sz="2400"/>
          </a:p>
          <a:p>
            <a:r>
              <a:rPr lang="es-ES_tradnl" altLang="es-ES" sz="2400"/>
              <a:t>A1: </a:t>
            </a:r>
            <a:r>
              <a:rPr lang="es-ES_tradnl" altLang="es-ES" sz="2400">
                <a:sym typeface="Symbol" pitchFamily="18" charset="2"/>
              </a:rPr>
              <a:t> ((p  p)  p) 		</a:t>
            </a:r>
            <a:r>
              <a:rPr lang="es-ES_tradnl" altLang="es-ES" sz="1800">
                <a:sym typeface="Symbol" pitchFamily="18" charset="2"/>
              </a:rPr>
              <a:t>Principio de Tautología</a:t>
            </a:r>
          </a:p>
          <a:p>
            <a:endParaRPr lang="es-ES_tradnl" altLang="es-ES" sz="2400"/>
          </a:p>
          <a:p>
            <a:r>
              <a:rPr lang="es-ES_tradnl" altLang="es-ES" sz="2400"/>
              <a:t>A2: </a:t>
            </a:r>
            <a:r>
              <a:rPr lang="es-ES_tradnl" altLang="es-ES" sz="2400">
                <a:sym typeface="Symbol" pitchFamily="18" charset="2"/>
              </a:rPr>
              <a:t> ( q  (p  q))		</a:t>
            </a:r>
            <a:r>
              <a:rPr lang="es-ES_tradnl" altLang="es-ES" sz="1800">
                <a:sym typeface="Symbol" pitchFamily="18" charset="2"/>
              </a:rPr>
              <a:t>Principio de la Adición</a:t>
            </a:r>
          </a:p>
          <a:p>
            <a:endParaRPr lang="es-ES_tradnl" altLang="es-ES" sz="1800">
              <a:sym typeface="Symbol" pitchFamily="18" charset="2"/>
            </a:endParaRPr>
          </a:p>
          <a:p>
            <a:r>
              <a:rPr lang="es-ES_tradnl" altLang="es-ES" sz="2400">
                <a:sym typeface="Symbol" pitchFamily="18" charset="2"/>
              </a:rPr>
              <a:t>A3:  (( p  q)  (q  p))	</a:t>
            </a:r>
            <a:r>
              <a:rPr lang="es-ES_tradnl" altLang="es-ES" sz="1800">
                <a:sym typeface="Symbol" pitchFamily="18" charset="2"/>
              </a:rPr>
              <a:t>Principio de la permutación</a:t>
            </a:r>
          </a:p>
          <a:p>
            <a:endParaRPr lang="es-ES_tradnl" altLang="es-ES" sz="1800">
              <a:sym typeface="Symbol" pitchFamily="18" charset="2"/>
            </a:endParaRPr>
          </a:p>
          <a:p>
            <a:r>
              <a:rPr lang="es-ES_tradnl" altLang="es-ES" sz="2400">
                <a:sym typeface="Symbol" pitchFamily="18" charset="2"/>
              </a:rPr>
              <a:t>A4:  (( q  r)  ( (p  q )  (p  r)) </a:t>
            </a:r>
            <a:r>
              <a:rPr lang="es-ES_tradnl" altLang="es-ES" sz="1800">
                <a:sym typeface="Symbol" pitchFamily="18" charset="2"/>
              </a:rPr>
              <a:t>Principio de la Suma</a:t>
            </a:r>
          </a:p>
          <a:p>
            <a:endParaRPr lang="es-ES_tradnl" altLang="es-ES" sz="1800">
              <a:sym typeface="Symbol" pitchFamily="18" charset="2"/>
            </a:endParaRPr>
          </a:p>
          <a:p>
            <a:endParaRPr lang="es-ES_tradnl" altLang="es-ES" sz="1800">
              <a:sym typeface="Symbol" pitchFamily="18" charset="2"/>
            </a:endParaRPr>
          </a:p>
          <a:p>
            <a:endParaRPr lang="es-ES_tradnl" altLang="es-ES" sz="1800">
              <a:sym typeface="Symbol" pitchFamily="18" charset="2"/>
            </a:endParaRPr>
          </a:p>
          <a:p>
            <a:r>
              <a:rPr lang="es-ES_tradnl" altLang="es-ES" sz="1800" b="1">
                <a:solidFill>
                  <a:srgbClr val="FF6600"/>
                </a:solidFill>
                <a:sym typeface="Symbol" pitchFamily="18" charset="2"/>
              </a:rPr>
              <a:t>Obs: Con el símbolo  A, queremos decir que A es un Teorema</a:t>
            </a:r>
            <a:endParaRPr lang="es-ES_tradnl" altLang="es-ES"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F1511923-A6CF-433B-B516-D1459269D018}" type="slidenum">
              <a:rPr lang="es-ES" altLang="es-ES"/>
              <a:pPr/>
              <a:t>90</a:t>
            </a:fld>
            <a:endParaRPr lang="es-ES" altLang="es-ES"/>
          </a:p>
        </p:txBody>
      </p:sp>
      <p:sp>
        <p:nvSpPr>
          <p:cNvPr id="308226" name="Text Box 2"/>
          <p:cNvSpPr txBox="1">
            <a:spLocks noChangeArrowheads="1"/>
          </p:cNvSpPr>
          <p:nvPr/>
        </p:nvSpPr>
        <p:spPr bwMode="auto">
          <a:xfrm>
            <a:off x="838200" y="1219200"/>
            <a:ext cx="723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08227" name="Text Box 3"/>
          <p:cNvSpPr txBox="1">
            <a:spLocks noChangeArrowheads="1"/>
          </p:cNvSpPr>
          <p:nvPr/>
        </p:nvSpPr>
        <p:spPr bwMode="auto">
          <a:xfrm>
            <a:off x="1219200" y="990600"/>
            <a:ext cx="74072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a:t>El procedimiento para encontrar una demostración, se puede definir como un proceso de búsqueda, es obvio que tal demostración es la solución al problema de búsqueda, e igualmente obvio es que el programa que se utilice para encontrar la demostración sea lo suficientemente capaz de encontrar la demostración sin explorar rutas erróneas. El planteamiento como problema de búsqueda, es:</a:t>
            </a:r>
          </a:p>
          <a:p>
            <a:pPr algn="just"/>
            <a:endParaRPr lang="es-ES_tradnl" altLang="es-ES" sz="2400"/>
          </a:p>
          <a:p>
            <a:pPr algn="just"/>
            <a:r>
              <a:rPr lang="es-ES_tradnl" altLang="es-ES" sz="2400">
                <a:solidFill>
                  <a:srgbClr val="0000FF"/>
                </a:solidFill>
              </a:rPr>
              <a:t>EI </a:t>
            </a:r>
            <a:r>
              <a:rPr lang="es-ES_tradnl" altLang="es-ES" sz="2400"/>
              <a:t>: BC( oraciones 1 a 9)</a:t>
            </a:r>
          </a:p>
          <a:p>
            <a:pPr algn="just"/>
            <a:r>
              <a:rPr lang="es-ES_tradnl" altLang="es-ES" sz="2400">
                <a:solidFill>
                  <a:srgbClr val="0000FF"/>
                </a:solidFill>
              </a:rPr>
              <a:t>EF</a:t>
            </a:r>
            <a:r>
              <a:rPr lang="es-ES_tradnl" altLang="es-ES" sz="2400"/>
              <a:t>: BC(donde está Delincuente(West))</a:t>
            </a:r>
          </a:p>
          <a:p>
            <a:pPr algn="just"/>
            <a:r>
              <a:rPr lang="es-ES_tradnl" altLang="es-ES" sz="2400">
                <a:solidFill>
                  <a:srgbClr val="0000FF"/>
                </a:solidFill>
              </a:rPr>
              <a:t>Operadores</a:t>
            </a:r>
            <a:r>
              <a:rPr lang="es-ES_tradnl" altLang="es-ES" sz="2400"/>
              <a:t>: reglas de inferencia aplicables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9B6D9BCC-68A2-4014-9A15-DD2351B200EC}" type="slidenum">
              <a:rPr lang="es-ES" altLang="es-ES"/>
              <a:pPr/>
              <a:t>91</a:t>
            </a:fld>
            <a:endParaRPr lang="es-ES" altLang="es-ES"/>
          </a:p>
        </p:txBody>
      </p:sp>
      <p:sp>
        <p:nvSpPr>
          <p:cNvPr id="309250" name="Text Box 2"/>
          <p:cNvSpPr txBox="1">
            <a:spLocks noChangeArrowheads="1"/>
          </p:cNvSpPr>
          <p:nvPr/>
        </p:nvSpPr>
        <p:spPr bwMode="auto">
          <a:xfrm>
            <a:off x="762000" y="1295400"/>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09251" name="Text Box 3"/>
          <p:cNvSpPr txBox="1">
            <a:spLocks noChangeArrowheads="1"/>
          </p:cNvSpPr>
          <p:nvPr/>
        </p:nvSpPr>
        <p:spPr bwMode="auto">
          <a:xfrm>
            <a:off x="1143000" y="914400"/>
            <a:ext cx="7315200"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MX" altLang="es-ES" sz="2400" b="1">
                <a:solidFill>
                  <a:schemeClr val="accent2"/>
                </a:solidFill>
              </a:rPr>
              <a:t>GENERALIZACION DE MODUS PONENS</a:t>
            </a:r>
            <a:r>
              <a:rPr lang="es-MX" altLang="es-ES" sz="2400"/>
              <a:t>		</a:t>
            </a:r>
          </a:p>
          <a:p>
            <a:pPr lvl="1" algn="just"/>
            <a:r>
              <a:rPr lang="es-MX" altLang="es-ES" sz="1800"/>
              <a:t>La idea es tener, por ejemplo, en una base de conocimientos:</a:t>
            </a:r>
          </a:p>
          <a:p>
            <a:pPr algn="just"/>
            <a:endParaRPr lang="es-MX" altLang="es-ES" sz="1800"/>
          </a:p>
          <a:p>
            <a:pPr algn="just"/>
            <a:r>
              <a:rPr lang="es-MX" altLang="es-ES" sz="1800"/>
              <a:t>		</a:t>
            </a:r>
          </a:p>
          <a:p>
            <a:pPr algn="just"/>
            <a:r>
              <a:rPr lang="es-MX" altLang="es-ES" sz="1800"/>
              <a:t>Proyectil(M1)</a:t>
            </a:r>
          </a:p>
          <a:p>
            <a:pPr algn="just"/>
            <a:r>
              <a:rPr lang="es-MX" altLang="es-ES" sz="1800"/>
              <a:t>		</a:t>
            </a:r>
          </a:p>
          <a:p>
            <a:pPr algn="just"/>
            <a:r>
              <a:rPr lang="es-MX" altLang="es-ES" sz="1800"/>
              <a:t>Posee(Nono, M1)</a:t>
            </a:r>
          </a:p>
          <a:p>
            <a:pPr algn="just"/>
            <a:r>
              <a:rPr lang="es-MX" altLang="es-ES" sz="1800"/>
              <a:t> </a:t>
            </a:r>
          </a:p>
          <a:p>
            <a:pPr algn="just"/>
            <a:r>
              <a:rPr lang="es-MX" altLang="es-ES" sz="1800">
                <a:sym typeface="Symbol" pitchFamily="18" charset="2"/>
              </a:rPr>
              <a:t></a:t>
            </a:r>
            <a:r>
              <a:rPr lang="es-MX" altLang="es-ES" sz="1800"/>
              <a:t> x  Proyectil(x) </a:t>
            </a:r>
            <a:r>
              <a:rPr lang="es-MX" altLang="es-ES" sz="1800">
                <a:sym typeface="Symbol" pitchFamily="18" charset="2"/>
              </a:rPr>
              <a:t></a:t>
            </a:r>
            <a:r>
              <a:rPr lang="es-MX" altLang="es-ES" sz="1800"/>
              <a:t> Posee(Nono, x)  </a:t>
            </a:r>
            <a:r>
              <a:rPr lang="es-MX" altLang="es-ES" sz="1800">
                <a:sym typeface="Symbol" pitchFamily="18" charset="2"/>
              </a:rPr>
              <a:t></a:t>
            </a:r>
            <a:r>
              <a:rPr lang="es-MX" altLang="es-ES" sz="1800"/>
              <a:t>  Vende(West, Nono, M1)</a:t>
            </a:r>
          </a:p>
          <a:p>
            <a:pPr algn="just"/>
            <a:endParaRPr lang="es-MX" altLang="es-ES" sz="1800"/>
          </a:p>
          <a:p>
            <a:pPr algn="just"/>
            <a:r>
              <a:rPr lang="es-MX" altLang="es-ES" sz="1800"/>
              <a:t>	e inferir en un solo paso la oración:</a:t>
            </a:r>
          </a:p>
          <a:p>
            <a:pPr algn="just"/>
            <a:endParaRPr lang="es-MX" altLang="es-ES" sz="1800"/>
          </a:p>
          <a:p>
            <a:pPr algn="just"/>
            <a:endParaRPr lang="es-MX" altLang="es-ES" sz="1800"/>
          </a:p>
          <a:p>
            <a:r>
              <a:rPr lang="es-MX" altLang="es-ES" sz="1800"/>
              <a:t>		Vende(West, Nono, M1) </a:t>
            </a:r>
          </a:p>
          <a:p>
            <a:endParaRPr lang="es-MX" altLang="es-ES" sz="1800"/>
          </a:p>
          <a:p>
            <a:pPr>
              <a:spcBef>
                <a:spcPct val="50000"/>
              </a:spcBef>
            </a:pPr>
            <a:endParaRPr lang="es-ES_tradnl" altLang="es-ES" sz="1800">
              <a:latin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3590AB15-B47E-4FC4-8C83-69E231B17B71}" type="slidenum">
              <a:rPr lang="es-ES" altLang="es-ES"/>
              <a:pPr/>
              <a:t>92</a:t>
            </a:fld>
            <a:endParaRPr lang="es-ES" altLang="es-ES"/>
          </a:p>
        </p:txBody>
      </p:sp>
      <p:sp>
        <p:nvSpPr>
          <p:cNvPr id="310274" name="Text Box 2"/>
          <p:cNvSpPr txBox="1">
            <a:spLocks noChangeArrowheads="1"/>
          </p:cNvSpPr>
          <p:nvPr/>
        </p:nvSpPr>
        <p:spPr bwMode="auto">
          <a:xfrm>
            <a:off x="838200" y="1363663"/>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0275" name="Text Box 3"/>
          <p:cNvSpPr txBox="1">
            <a:spLocks noChangeArrowheads="1"/>
          </p:cNvSpPr>
          <p:nvPr/>
        </p:nvSpPr>
        <p:spPr bwMode="auto">
          <a:xfrm>
            <a:off x="1143000" y="1524000"/>
            <a:ext cx="71628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a:defRPr>
            </a:lvl1pPr>
            <a:lvl2pPr marL="190500">
              <a:defRPr sz="2400">
                <a:solidFill>
                  <a:schemeClr val="tx1"/>
                </a:solidFill>
                <a:latin typeface="Times New Roman"/>
              </a:defRPr>
            </a:lvl2pPr>
            <a:lvl3pPr marL="381000">
              <a:defRPr sz="2400">
                <a:solidFill>
                  <a:schemeClr val="tx1"/>
                </a:solidFill>
                <a:latin typeface="Times New Roman"/>
              </a:defRPr>
            </a:lvl3pPr>
            <a:lvl4pPr marL="571500">
              <a:defRPr sz="2400">
                <a:solidFill>
                  <a:schemeClr val="tx1"/>
                </a:solidFill>
                <a:latin typeface="Times New Roman"/>
              </a:defRPr>
            </a:lvl4pPr>
            <a:lvl5pPr marL="952500" indent="-190500">
              <a:defRPr sz="2400">
                <a:solidFill>
                  <a:schemeClr val="tx1"/>
                </a:solidFill>
                <a:latin typeface="Times New Roman"/>
              </a:defRPr>
            </a:lvl5pPr>
            <a:lvl6pPr marL="1409700" indent="-190500" fontAlgn="base">
              <a:spcBef>
                <a:spcPct val="0"/>
              </a:spcBef>
              <a:spcAft>
                <a:spcPct val="0"/>
              </a:spcAft>
              <a:defRPr sz="2400">
                <a:solidFill>
                  <a:schemeClr val="tx1"/>
                </a:solidFill>
                <a:latin typeface="Times New Roman"/>
              </a:defRPr>
            </a:lvl6pPr>
            <a:lvl7pPr marL="1866900" indent="-190500" fontAlgn="base">
              <a:spcBef>
                <a:spcPct val="0"/>
              </a:spcBef>
              <a:spcAft>
                <a:spcPct val="0"/>
              </a:spcAft>
              <a:defRPr sz="2400">
                <a:solidFill>
                  <a:schemeClr val="tx1"/>
                </a:solidFill>
                <a:latin typeface="Times New Roman"/>
              </a:defRPr>
            </a:lvl7pPr>
            <a:lvl8pPr marL="2324100" indent="-190500" fontAlgn="base">
              <a:spcBef>
                <a:spcPct val="0"/>
              </a:spcBef>
              <a:spcAft>
                <a:spcPct val="0"/>
              </a:spcAft>
              <a:defRPr sz="2400">
                <a:solidFill>
                  <a:schemeClr val="tx1"/>
                </a:solidFill>
                <a:latin typeface="Times New Roman"/>
              </a:defRPr>
            </a:lvl8pPr>
            <a:lvl9pPr marL="2781300" indent="-190500" fontAlgn="base">
              <a:spcBef>
                <a:spcPct val="0"/>
              </a:spcBef>
              <a:spcAft>
                <a:spcPct val="0"/>
              </a:spcAft>
              <a:defRPr sz="2400">
                <a:solidFill>
                  <a:schemeClr val="tx1"/>
                </a:solidFill>
                <a:latin typeface="Times New Roman"/>
              </a:defRPr>
            </a:lvl9pPr>
          </a:lstStyle>
          <a:p>
            <a:pPr lvl="2" algn="just"/>
            <a:r>
              <a:rPr lang="es-MX" altLang="es-ES" sz="1800">
                <a:latin typeface="Arial" charset="0"/>
              </a:rPr>
              <a:t>Supongamos ahora, que tenemos en nuestra base de </a:t>
            </a:r>
          </a:p>
          <a:p>
            <a:pPr algn="just"/>
            <a:r>
              <a:rPr lang="es-MX" altLang="es-ES" sz="1800">
                <a:latin typeface="Arial" charset="0"/>
              </a:rPr>
              <a:t>conocimientos:</a:t>
            </a:r>
          </a:p>
          <a:p>
            <a:pPr algn="just"/>
            <a:endParaRPr lang="es-MX" altLang="es-ES" sz="1800">
              <a:latin typeface="Arial" charset="0"/>
            </a:endParaRPr>
          </a:p>
          <a:p>
            <a:pPr algn="just"/>
            <a:r>
              <a:rPr lang="es-MX" altLang="es-ES" sz="1800">
                <a:latin typeface="Arial" charset="0"/>
              </a:rPr>
              <a:t>                     Proyectil(M1)</a:t>
            </a:r>
          </a:p>
          <a:p>
            <a:pPr lvl="4" algn="just">
              <a:buFont typeface="Symbol" pitchFamily="18" charset="2"/>
              <a:buChar char="&quot;"/>
            </a:pPr>
            <a:r>
              <a:rPr lang="es-MX" altLang="es-ES" sz="1800">
                <a:latin typeface="Arial" charset="0"/>
              </a:rPr>
              <a:t> y   Posee(y, M1)</a:t>
            </a:r>
          </a:p>
          <a:p>
            <a:pPr lvl="4" algn="just">
              <a:buFont typeface="Symbol" pitchFamily="18" charset="2"/>
              <a:buChar char="&quot;"/>
            </a:pPr>
            <a:r>
              <a:rPr lang="es-MX" altLang="es-ES" sz="1800">
                <a:latin typeface="Arial" charset="0"/>
              </a:rPr>
              <a:t>x Proyectil(x) </a:t>
            </a:r>
            <a:r>
              <a:rPr lang="es-MX" altLang="es-ES" sz="1800">
                <a:latin typeface="Arial" charset="0"/>
                <a:sym typeface="Symbol" pitchFamily="18" charset="2"/>
              </a:rPr>
              <a:t></a:t>
            </a:r>
            <a:r>
              <a:rPr lang="es-MX" altLang="es-ES" sz="1800">
                <a:latin typeface="Arial" charset="0"/>
              </a:rPr>
              <a:t> Posee(Nono, x) </a:t>
            </a:r>
            <a:r>
              <a:rPr lang="es-MX" altLang="es-ES" sz="1800">
                <a:latin typeface="Arial" charset="0"/>
                <a:sym typeface="Symbol" pitchFamily="18" charset="2"/>
              </a:rPr>
              <a:t></a:t>
            </a:r>
            <a:r>
              <a:rPr lang="es-MX" altLang="es-ES" sz="1800">
                <a:latin typeface="Arial" charset="0"/>
              </a:rPr>
              <a:t> Vende(West, Nono, x)</a:t>
            </a:r>
          </a:p>
          <a:p>
            <a:pPr algn="just"/>
            <a:endParaRPr lang="es-MX" altLang="es-ES" sz="1800">
              <a:latin typeface="Arial" charset="0"/>
            </a:endParaRPr>
          </a:p>
          <a:p>
            <a:pPr lvl="2" algn="just"/>
            <a:r>
              <a:rPr lang="es-MX" altLang="es-ES" sz="1800">
                <a:latin typeface="Arial" charset="0"/>
              </a:rPr>
              <a:t>y queremos concluir </a:t>
            </a:r>
          </a:p>
          <a:p>
            <a:pPr lvl="2" algn="just"/>
            <a:endParaRPr lang="es-MX" altLang="es-ES" sz="1800">
              <a:latin typeface="Arial" charset="0"/>
            </a:endParaRPr>
          </a:p>
          <a:p>
            <a:pPr lvl="2" algn="just"/>
            <a:r>
              <a:rPr lang="es-MX" altLang="es-ES" sz="1800">
                <a:latin typeface="Arial" charset="0"/>
              </a:rPr>
              <a:t>		Vende(West, Nono, M1)</a:t>
            </a:r>
            <a:endParaRPr lang="es-MX" altLang="es-ES">
              <a:latin typeface="Arial" charset="0"/>
            </a:endParaRPr>
          </a:p>
          <a:p>
            <a:pPr algn="just">
              <a:spcBef>
                <a:spcPct val="50000"/>
              </a:spcBef>
            </a:pPr>
            <a:endParaRPr lang="es-ES_tradnl" altLang="es-E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8E21E65B-2EB1-4A56-8D6D-63EAAEA33BCB}" type="slidenum">
              <a:rPr lang="es-ES" altLang="es-ES"/>
              <a:pPr/>
              <a:t>93</a:t>
            </a:fld>
            <a:endParaRPr lang="es-ES" altLang="es-ES"/>
          </a:p>
        </p:txBody>
      </p:sp>
      <p:sp>
        <p:nvSpPr>
          <p:cNvPr id="311298" name="Text Box 2"/>
          <p:cNvSpPr txBox="1">
            <a:spLocks noChangeArrowheads="1"/>
          </p:cNvSpPr>
          <p:nvPr/>
        </p:nvSpPr>
        <p:spPr bwMode="auto">
          <a:xfrm>
            <a:off x="990600" y="1447800"/>
            <a:ext cx="708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1299" name="Text Box 3"/>
          <p:cNvSpPr txBox="1">
            <a:spLocks noChangeArrowheads="1"/>
          </p:cNvSpPr>
          <p:nvPr/>
        </p:nvSpPr>
        <p:spPr bwMode="auto">
          <a:xfrm>
            <a:off x="990600" y="1219200"/>
            <a:ext cx="71628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a:defRPr>
            </a:lvl1pPr>
            <a:lvl2pPr marL="190500">
              <a:defRPr sz="2400">
                <a:solidFill>
                  <a:schemeClr val="tx1"/>
                </a:solidFill>
                <a:latin typeface="Times New Roman"/>
              </a:defRPr>
            </a:lvl2pPr>
            <a:lvl3pPr>
              <a:defRPr sz="2400">
                <a:solidFill>
                  <a:schemeClr val="tx1"/>
                </a:solidFill>
                <a:latin typeface="Times New Roman"/>
              </a:defRPr>
            </a:lvl3pPr>
            <a:lvl4pPr>
              <a:defRPr sz="2400">
                <a:solidFill>
                  <a:schemeClr val="tx1"/>
                </a:solidFill>
                <a:latin typeface="Times New Roman"/>
              </a:defRPr>
            </a:lvl4pPr>
            <a:lvl5pPr>
              <a:defRPr sz="2400">
                <a:solidFill>
                  <a:schemeClr val="tx1"/>
                </a:solidFill>
                <a:latin typeface="Times New Roman"/>
              </a:defRPr>
            </a:lvl5pPr>
            <a:lvl6pPr fontAlgn="base">
              <a:spcBef>
                <a:spcPct val="0"/>
              </a:spcBef>
              <a:spcAft>
                <a:spcPct val="0"/>
              </a:spcAft>
              <a:defRPr sz="2400">
                <a:solidFill>
                  <a:schemeClr val="tx1"/>
                </a:solidFill>
                <a:latin typeface="Times New Roman"/>
              </a:defRPr>
            </a:lvl6pPr>
            <a:lvl7pPr fontAlgn="base">
              <a:spcBef>
                <a:spcPct val="0"/>
              </a:spcBef>
              <a:spcAft>
                <a:spcPct val="0"/>
              </a:spcAft>
              <a:defRPr sz="2400">
                <a:solidFill>
                  <a:schemeClr val="tx1"/>
                </a:solidFill>
                <a:latin typeface="Times New Roman"/>
              </a:defRPr>
            </a:lvl7pPr>
            <a:lvl8pPr fontAlgn="base">
              <a:spcBef>
                <a:spcPct val="0"/>
              </a:spcBef>
              <a:spcAft>
                <a:spcPct val="0"/>
              </a:spcAft>
              <a:defRPr sz="2400">
                <a:solidFill>
                  <a:schemeClr val="tx1"/>
                </a:solidFill>
                <a:latin typeface="Times New Roman"/>
              </a:defRPr>
            </a:lvl8pPr>
            <a:lvl9pPr fontAlgn="base">
              <a:spcBef>
                <a:spcPct val="0"/>
              </a:spcBef>
              <a:spcAft>
                <a:spcPct val="0"/>
              </a:spcAft>
              <a:defRPr sz="2400">
                <a:solidFill>
                  <a:schemeClr val="tx1"/>
                </a:solidFill>
                <a:latin typeface="Times New Roman"/>
              </a:defRPr>
            </a:lvl9pPr>
          </a:lstStyle>
          <a:p>
            <a:pPr lvl="1" algn="just"/>
            <a:r>
              <a:rPr lang="es-MX" altLang="es-ES">
                <a:latin typeface="Arial" charset="0"/>
              </a:rPr>
              <a:t>Mediante Modus Ponens Generalizado podemos hacerlo, mediante la sustitución</a:t>
            </a:r>
          </a:p>
          <a:p>
            <a:r>
              <a:rPr lang="es-MX" altLang="es-ES">
                <a:latin typeface="Arial" charset="0"/>
              </a:rPr>
              <a:t>		</a:t>
            </a:r>
          </a:p>
          <a:p>
            <a:r>
              <a:rPr lang="es-MX" altLang="es-ES">
                <a:latin typeface="Arial" charset="0"/>
              </a:rPr>
              <a:t>		</a:t>
            </a:r>
            <a:r>
              <a:rPr lang="es-MX" altLang="es-ES">
                <a:solidFill>
                  <a:schemeClr val="accent2"/>
                </a:solidFill>
                <a:latin typeface="Arial" charset="0"/>
              </a:rPr>
              <a:t>{ x/ M1, Y/ Nono</a:t>
            </a:r>
            <a:r>
              <a:rPr lang="es-MX" altLang="es-ES">
                <a:solidFill>
                  <a:schemeClr val="accent2"/>
                </a:solidFill>
                <a:latin typeface="Arial" charset="0"/>
                <a:sym typeface="Symbol" pitchFamily="18" charset="2"/>
              </a:rPr>
              <a:t></a:t>
            </a:r>
            <a:endParaRPr lang="es-MX" altLang="es-ES">
              <a:solidFill>
                <a:schemeClr val="accent2"/>
              </a:solidFill>
              <a:latin typeface="Arial" charset="0"/>
            </a:endParaRPr>
          </a:p>
          <a:p>
            <a:endParaRPr lang="es-MX" altLang="es-ES">
              <a:latin typeface="Arial" charset="0"/>
            </a:endParaRPr>
          </a:p>
          <a:p>
            <a:endParaRPr lang="es-MX" altLang="es-ES">
              <a:latin typeface="Arial" charset="0"/>
            </a:endParaRPr>
          </a:p>
          <a:p>
            <a:r>
              <a:rPr lang="es-MX" altLang="es-ES">
                <a:latin typeface="Arial" charset="0"/>
              </a:rPr>
              <a:t>en las oraciones Posee(Nono, x) y Posee(y, M1), ya que dicha sustitución las convierte en idénticas</a:t>
            </a:r>
          </a:p>
          <a:p>
            <a:endParaRPr lang="es-MX" altLang="es-ES">
              <a:latin typeface="Arial" charset="0"/>
            </a:endParaRPr>
          </a:p>
          <a:p>
            <a:pPr>
              <a:spcBef>
                <a:spcPct val="50000"/>
              </a:spcBef>
            </a:pPr>
            <a:endParaRPr lang="es-ES_tradnl" altLang="es-E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9C1DA94C-E2B2-47F1-94AB-0E4809DEE867}" type="slidenum">
              <a:rPr lang="es-ES" altLang="es-ES"/>
              <a:pPr/>
              <a:t>94</a:t>
            </a:fld>
            <a:endParaRPr lang="es-ES" altLang="es-ES"/>
          </a:p>
        </p:txBody>
      </p:sp>
      <p:sp>
        <p:nvSpPr>
          <p:cNvPr id="312322" name="Text Box 2"/>
          <p:cNvSpPr txBox="1">
            <a:spLocks noChangeArrowheads="1"/>
          </p:cNvSpPr>
          <p:nvPr/>
        </p:nvSpPr>
        <p:spPr bwMode="auto">
          <a:xfrm>
            <a:off x="762000" y="1219200"/>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2323" name="Text Box 3"/>
          <p:cNvSpPr txBox="1">
            <a:spLocks noChangeArrowheads="1"/>
          </p:cNvSpPr>
          <p:nvPr/>
        </p:nvSpPr>
        <p:spPr bwMode="auto">
          <a:xfrm>
            <a:off x="533400" y="838200"/>
            <a:ext cx="8153400"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MX" altLang="es-ES" sz="2400" b="1">
                <a:solidFill>
                  <a:schemeClr val="accent2"/>
                </a:solidFill>
              </a:rPr>
              <a:t>Modus Ponens Generalizado(MPG)</a:t>
            </a:r>
            <a:endParaRPr lang="es-MX" altLang="es-ES" sz="1800"/>
          </a:p>
          <a:p>
            <a:r>
              <a:rPr lang="es-MX" altLang="es-ES" sz="1800"/>
              <a:t>				</a:t>
            </a:r>
          </a:p>
          <a:p>
            <a:r>
              <a:rPr lang="es-MX" altLang="es-ES" sz="1800"/>
              <a:t>Para todas las oraciones atómicas p</a:t>
            </a:r>
            <a:r>
              <a:rPr lang="es-MX" altLang="es-ES" sz="1800" baseline="-25000"/>
              <a:t>i</a:t>
            </a:r>
            <a:r>
              <a:rPr lang="es-MX" altLang="es-ES" sz="1800"/>
              <a:t> , p</a:t>
            </a:r>
            <a:r>
              <a:rPr lang="es-MX" altLang="es-ES" sz="1800" baseline="-25000"/>
              <a:t>i</a:t>
            </a:r>
            <a:r>
              <a:rPr lang="es-MX" altLang="es-ES" sz="1800"/>
              <a:t>’ y q, en las que existe una sustitución </a:t>
            </a:r>
            <a:r>
              <a:rPr lang="es-MX" altLang="es-ES" sz="1800">
                <a:sym typeface="Symbol" pitchFamily="18" charset="2"/>
              </a:rPr>
              <a:t></a:t>
            </a:r>
            <a:r>
              <a:rPr lang="es-MX" altLang="es-ES" sz="1800"/>
              <a:t> tal que:</a:t>
            </a:r>
          </a:p>
          <a:p>
            <a:endParaRPr lang="es-MX" altLang="es-ES" sz="1800"/>
          </a:p>
          <a:p>
            <a:r>
              <a:rPr lang="es-MX" altLang="es-ES" sz="1800"/>
              <a:t>			sust(</a:t>
            </a:r>
            <a:r>
              <a:rPr lang="es-MX" altLang="es-ES" sz="1800">
                <a:sym typeface="Symbol" pitchFamily="18" charset="2"/>
              </a:rPr>
              <a:t></a:t>
            </a:r>
            <a:r>
              <a:rPr lang="es-MX" altLang="es-ES" sz="1800"/>
              <a:t> , p</a:t>
            </a:r>
            <a:r>
              <a:rPr lang="es-MX" altLang="es-ES" sz="1800" baseline="-25000"/>
              <a:t>i</a:t>
            </a:r>
            <a:r>
              <a:rPr lang="es-MX" altLang="es-ES" sz="1800"/>
              <a:t>’ ) = sust(</a:t>
            </a:r>
            <a:r>
              <a:rPr lang="es-MX" altLang="es-ES" sz="1800">
                <a:sym typeface="Symbol" pitchFamily="18" charset="2"/>
              </a:rPr>
              <a:t></a:t>
            </a:r>
            <a:r>
              <a:rPr lang="es-MX" altLang="es-ES" sz="1800"/>
              <a:t>, p</a:t>
            </a:r>
            <a:r>
              <a:rPr lang="es-MX" altLang="es-ES" sz="1800" baseline="-25000"/>
              <a:t>i</a:t>
            </a:r>
            <a:r>
              <a:rPr lang="es-MX" altLang="es-ES" sz="1800"/>
              <a:t> )  </a:t>
            </a:r>
            <a:r>
              <a:rPr lang="es-MX" altLang="es-ES" sz="1800">
                <a:sym typeface="Symbol" pitchFamily="18" charset="2"/>
              </a:rPr>
              <a:t></a:t>
            </a:r>
            <a:r>
              <a:rPr lang="es-MX" altLang="es-ES" sz="1800"/>
              <a:t> i</a:t>
            </a:r>
          </a:p>
          <a:p>
            <a:r>
              <a:rPr lang="es-MX" altLang="es-ES" sz="1800"/>
              <a:t>entonces:</a:t>
            </a:r>
          </a:p>
          <a:p>
            <a:endParaRPr lang="es-MX" altLang="es-ES" sz="1800"/>
          </a:p>
          <a:p>
            <a:r>
              <a:rPr lang="es-MX" altLang="es-ES" sz="1800"/>
              <a:t>                       p</a:t>
            </a:r>
            <a:r>
              <a:rPr lang="es-MX" altLang="es-ES" sz="1800" baseline="-25000"/>
              <a:t>1</a:t>
            </a:r>
            <a:r>
              <a:rPr lang="es-MX" altLang="es-ES" sz="1800"/>
              <a:t>’, p</a:t>
            </a:r>
            <a:r>
              <a:rPr lang="es-MX" altLang="es-ES" sz="1800" baseline="-25000"/>
              <a:t>2</a:t>
            </a:r>
            <a:r>
              <a:rPr lang="es-MX" altLang="es-ES" sz="1800"/>
              <a:t>’,......,p</a:t>
            </a:r>
            <a:r>
              <a:rPr lang="es-MX" altLang="es-ES" sz="1800" baseline="-25000"/>
              <a:t>n</a:t>
            </a:r>
            <a:r>
              <a:rPr lang="es-MX" altLang="es-ES" sz="1800"/>
              <a:t>’  ,  (p</a:t>
            </a:r>
            <a:r>
              <a:rPr lang="es-MX" altLang="es-ES" sz="1800" baseline="-25000"/>
              <a:t>1</a:t>
            </a:r>
            <a:r>
              <a:rPr lang="es-MX" altLang="es-ES" sz="1800">
                <a:sym typeface="Symbol" pitchFamily="18" charset="2"/>
              </a:rPr>
              <a:t></a:t>
            </a:r>
            <a:r>
              <a:rPr lang="es-MX" altLang="es-ES" sz="1800"/>
              <a:t> p</a:t>
            </a:r>
            <a:r>
              <a:rPr lang="es-MX" altLang="es-ES" sz="1800" baseline="-25000"/>
              <a:t>2</a:t>
            </a:r>
            <a:r>
              <a:rPr lang="es-MX" altLang="es-ES" sz="1800">
                <a:sym typeface="Symbol" pitchFamily="18" charset="2"/>
              </a:rPr>
              <a:t></a:t>
            </a:r>
            <a:r>
              <a:rPr lang="es-MX" altLang="es-ES" sz="1800"/>
              <a:t>........</a:t>
            </a:r>
            <a:r>
              <a:rPr lang="es-MX" altLang="es-ES" sz="1800">
                <a:sym typeface="Symbol" pitchFamily="18" charset="2"/>
              </a:rPr>
              <a:t></a:t>
            </a:r>
            <a:r>
              <a:rPr lang="es-MX" altLang="es-ES" sz="1800"/>
              <a:t>p</a:t>
            </a:r>
            <a:r>
              <a:rPr lang="es-MX" altLang="es-ES" sz="1800" baseline="-25000"/>
              <a:t>n</a:t>
            </a:r>
            <a:r>
              <a:rPr lang="es-MX" altLang="es-ES" sz="1800"/>
              <a:t> </a:t>
            </a:r>
            <a:r>
              <a:rPr lang="es-MX" altLang="es-ES" sz="1800">
                <a:sym typeface="Symbol" pitchFamily="18" charset="2"/>
              </a:rPr>
              <a:t></a:t>
            </a:r>
            <a:r>
              <a:rPr lang="es-MX" altLang="es-ES" sz="1800"/>
              <a:t> q)</a:t>
            </a:r>
          </a:p>
          <a:p>
            <a:r>
              <a:rPr lang="es-MX" altLang="es-ES" sz="1800"/>
              <a:t>                                                     </a:t>
            </a:r>
          </a:p>
          <a:p>
            <a:r>
              <a:rPr lang="es-MX" altLang="es-ES" sz="1800"/>
              <a:t>			Sust((</a:t>
            </a:r>
            <a:r>
              <a:rPr lang="es-MX" altLang="es-ES" sz="1800">
                <a:sym typeface="Symbol" pitchFamily="18" charset="2"/>
              </a:rPr>
              <a:t></a:t>
            </a:r>
            <a:r>
              <a:rPr lang="es-MX" altLang="es-ES" sz="1800"/>
              <a:t>, q)</a:t>
            </a:r>
          </a:p>
          <a:p>
            <a:endParaRPr lang="es-MX" altLang="es-ES" sz="1800"/>
          </a:p>
          <a:p>
            <a:endParaRPr lang="es-MX" altLang="es-ES" sz="1800"/>
          </a:p>
          <a:p>
            <a:pPr algn="just"/>
            <a:r>
              <a:rPr lang="es-MX" altLang="es-ES" sz="1800"/>
              <a:t> 		En esta regla hay n+1 premisas: las n oraciones atómicas</a:t>
            </a:r>
          </a:p>
          <a:p>
            <a:pPr algn="just"/>
            <a:endParaRPr lang="es-MX" altLang="es-ES" sz="1800"/>
          </a:p>
          <a:p>
            <a:pPr algn="just"/>
            <a:r>
              <a:rPr lang="es-MX" altLang="es-ES" sz="1800"/>
              <a:t>P</a:t>
            </a:r>
            <a:r>
              <a:rPr lang="es-MX" altLang="es-ES" sz="1800" baseline="-25000"/>
              <a:t>i</a:t>
            </a:r>
            <a:r>
              <a:rPr lang="es-MX" altLang="es-ES" sz="1800"/>
              <a:t>’  y una implicación.</a:t>
            </a:r>
          </a:p>
          <a:p>
            <a:pPr algn="just"/>
            <a:r>
              <a:rPr lang="es-MX" altLang="es-ES" sz="1800"/>
              <a:t>		Una conclusión obtenida como la sustitución</a:t>
            </a:r>
            <a:r>
              <a:rPr lang="es-MX" altLang="es-ES" sz="2400"/>
              <a:t> de </a:t>
            </a:r>
            <a:r>
              <a:rPr lang="es-MX" altLang="es-ES" sz="2400">
                <a:sym typeface="Symbol" pitchFamily="18" charset="2"/>
              </a:rPr>
              <a:t></a:t>
            </a:r>
            <a:r>
              <a:rPr lang="es-MX" altLang="es-ES" sz="2400"/>
              <a:t> en q</a:t>
            </a:r>
          </a:p>
          <a:p>
            <a:pPr>
              <a:spcBef>
                <a:spcPct val="50000"/>
              </a:spcBef>
            </a:pPr>
            <a:endParaRPr lang="es-ES_tradnl" altLang="es-ES" sz="2400">
              <a:latin typeface="Times New Roman"/>
            </a:endParaRPr>
          </a:p>
        </p:txBody>
      </p:sp>
      <p:sp>
        <p:nvSpPr>
          <p:cNvPr id="312324" name="Line 4"/>
          <p:cNvSpPr>
            <a:spLocks noChangeShapeType="1"/>
          </p:cNvSpPr>
          <p:nvPr/>
        </p:nvSpPr>
        <p:spPr bwMode="auto">
          <a:xfrm>
            <a:off x="2057400" y="3581400"/>
            <a:ext cx="403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1D0C92AD-D846-4789-989D-1366D37FEBD9}" type="slidenum">
              <a:rPr lang="es-ES" altLang="es-ES"/>
              <a:pPr/>
              <a:t>95</a:t>
            </a:fld>
            <a:endParaRPr lang="es-ES" altLang="es-ES"/>
          </a:p>
        </p:txBody>
      </p:sp>
      <p:sp>
        <p:nvSpPr>
          <p:cNvPr id="313346" name="Text Box 2"/>
          <p:cNvSpPr txBox="1">
            <a:spLocks noChangeArrowheads="1"/>
          </p:cNvSpPr>
          <p:nvPr/>
        </p:nvSpPr>
        <p:spPr bwMode="auto">
          <a:xfrm>
            <a:off x="762000" y="1211263"/>
            <a:ext cx="7543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3347" name="Text Box 3"/>
          <p:cNvSpPr txBox="1">
            <a:spLocks noChangeArrowheads="1"/>
          </p:cNvSpPr>
          <p:nvPr/>
        </p:nvSpPr>
        <p:spPr bwMode="auto">
          <a:xfrm>
            <a:off x="457200" y="838200"/>
            <a:ext cx="8458200" cy="545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MX" altLang="es-ES" sz="2000" b="1">
                <a:solidFill>
                  <a:schemeClr val="accent2"/>
                </a:solidFill>
              </a:rPr>
              <a:t>Forma Canónica</a:t>
            </a:r>
          </a:p>
          <a:p>
            <a:pPr algn="just"/>
            <a:endParaRPr lang="es-MX" altLang="es-ES" sz="1600"/>
          </a:p>
          <a:p>
            <a:pPr algn="just"/>
            <a:r>
              <a:rPr lang="es-MX" altLang="es-ES" sz="1600"/>
              <a:t>	Queremos construir  un mecanismo de inferencia con una sola regla de inferencia:</a:t>
            </a:r>
          </a:p>
          <a:p>
            <a:pPr algn="just"/>
            <a:endParaRPr lang="es-MX" altLang="es-ES" sz="1600"/>
          </a:p>
          <a:p>
            <a:pPr algn="just"/>
            <a:r>
              <a:rPr lang="es-MX" altLang="es-ES" sz="1600"/>
              <a:t>			</a:t>
            </a:r>
            <a:r>
              <a:rPr lang="es-MX" altLang="es-ES" sz="1600" b="1" i="1">
                <a:solidFill>
                  <a:schemeClr val="accent2"/>
                </a:solidFill>
              </a:rPr>
              <a:t>Modus Ponens Generalizado</a:t>
            </a:r>
            <a:endParaRPr lang="es-MX" altLang="es-ES" sz="1600" b="1">
              <a:solidFill>
                <a:schemeClr val="accent2"/>
              </a:solidFill>
            </a:endParaRPr>
          </a:p>
          <a:p>
            <a:pPr algn="just"/>
            <a:endParaRPr lang="es-MX" altLang="es-ES" sz="1600"/>
          </a:p>
          <a:p>
            <a:pPr algn="just"/>
            <a:r>
              <a:rPr lang="es-MX" altLang="es-ES" sz="1600"/>
              <a:t>	Todas las oraciones de la base de conocimiento deben estar expresadas de manera que coincidan con las premisas de MPG.</a:t>
            </a:r>
          </a:p>
          <a:p>
            <a:pPr algn="just"/>
            <a:endParaRPr lang="es-MX" altLang="es-ES" sz="1600"/>
          </a:p>
          <a:p>
            <a:pPr algn="just"/>
            <a:r>
              <a:rPr lang="es-MX" altLang="es-ES" sz="1600"/>
              <a:t>	La forma canónica de MPG determina que cada oración de la base de conocimientos sea :</a:t>
            </a:r>
          </a:p>
          <a:p>
            <a:pPr algn="just"/>
            <a:endParaRPr lang="es-MX" altLang="es-ES" sz="1600"/>
          </a:p>
          <a:p>
            <a:pPr algn="just"/>
            <a:r>
              <a:rPr lang="es-MX" altLang="es-ES" sz="1600"/>
              <a:t>	Una oración atómica o una implicación con una conjunción de oraciones atómicas en el lado izquierdo y un solo átomo en el lado derecho</a:t>
            </a:r>
          </a:p>
          <a:p>
            <a:pPr algn="just"/>
            <a:endParaRPr lang="es-MX" altLang="es-ES" sz="1600"/>
          </a:p>
          <a:p>
            <a:pPr algn="just"/>
            <a:r>
              <a:rPr lang="es-MX" altLang="es-ES" sz="1600"/>
              <a:t>	A este tipo de oraciones se les conoce como oraciones de Horn</a:t>
            </a:r>
          </a:p>
          <a:p>
            <a:pPr algn="just"/>
            <a:endParaRPr lang="es-MX" altLang="es-ES" sz="1600"/>
          </a:p>
          <a:p>
            <a:pPr algn="just"/>
            <a:r>
              <a:rPr lang="es-MX" altLang="es-ES" sz="1600"/>
              <a:t>	A una  base de conocimientos formada exclusivamente por oraciones de Horn, se dice que está en la forma normal de Horn</a:t>
            </a:r>
          </a:p>
          <a:p>
            <a:pPr>
              <a:spcBef>
                <a:spcPct val="50000"/>
              </a:spcBef>
            </a:pPr>
            <a:endParaRPr lang="es-ES_tradnl" altLang="es-ES" sz="1800">
              <a:latin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7E3D1C1C-C835-45E6-8B54-D43DB99DA51E}" type="slidenum">
              <a:rPr lang="es-ES" altLang="es-ES"/>
              <a:pPr/>
              <a:t>96</a:t>
            </a:fld>
            <a:endParaRPr lang="es-ES" altLang="es-ES"/>
          </a:p>
        </p:txBody>
      </p:sp>
      <p:sp>
        <p:nvSpPr>
          <p:cNvPr id="314370" name="Text Box 2"/>
          <p:cNvSpPr txBox="1">
            <a:spLocks noChangeArrowheads="1"/>
          </p:cNvSpPr>
          <p:nvPr/>
        </p:nvSpPr>
        <p:spPr bwMode="auto">
          <a:xfrm>
            <a:off x="1066800" y="1295400"/>
            <a:ext cx="7391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4371" name="Text Box 3"/>
          <p:cNvSpPr txBox="1">
            <a:spLocks noChangeArrowheads="1"/>
          </p:cNvSpPr>
          <p:nvPr/>
        </p:nvSpPr>
        <p:spPr bwMode="auto">
          <a:xfrm>
            <a:off x="1524000" y="1143000"/>
            <a:ext cx="6553200"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MX" altLang="es-ES" sz="1800" b="1">
                <a:solidFill>
                  <a:schemeClr val="accent2"/>
                </a:solidFill>
              </a:rPr>
              <a:t>La conversión a oraciones de Horn se realiza:</a:t>
            </a:r>
          </a:p>
          <a:p>
            <a:endParaRPr lang="es-MX" altLang="es-ES" sz="1800" b="1">
              <a:solidFill>
                <a:schemeClr val="accent2"/>
              </a:solidFill>
            </a:endParaRPr>
          </a:p>
          <a:p>
            <a:pPr>
              <a:buFontTx/>
              <a:buChar char="•"/>
            </a:pPr>
            <a:r>
              <a:rPr lang="es-MX" altLang="es-ES" sz="1800"/>
              <a:t>Utilizando la eliminación existencial y la y-eliminación</a:t>
            </a:r>
          </a:p>
          <a:p>
            <a:endParaRPr lang="es-MX" altLang="es-ES" sz="1800"/>
          </a:p>
          <a:p>
            <a:r>
              <a:rPr lang="es-MX" altLang="es-ES" sz="1800"/>
              <a:t>Por ejemplo:</a:t>
            </a:r>
          </a:p>
          <a:p>
            <a:endParaRPr lang="es-MX" altLang="es-ES" sz="1800"/>
          </a:p>
          <a:p>
            <a:r>
              <a:rPr lang="es-MX" altLang="es-ES" sz="1800"/>
              <a:t>	</a:t>
            </a:r>
          </a:p>
          <a:p>
            <a:r>
              <a:rPr lang="es-MX" altLang="es-ES" sz="1800"/>
              <a:t>	</a:t>
            </a:r>
            <a:r>
              <a:rPr lang="es-MX" altLang="es-ES" sz="1800">
                <a:sym typeface="Symbol" pitchFamily="18" charset="2"/>
              </a:rPr>
              <a:t></a:t>
            </a:r>
            <a:r>
              <a:rPr lang="es-MX" altLang="es-ES" sz="1800"/>
              <a:t> x  Posee(Nono, x) </a:t>
            </a:r>
            <a:r>
              <a:rPr lang="es-MX" altLang="es-ES" sz="1800">
                <a:sym typeface="Symbol" pitchFamily="18" charset="2"/>
              </a:rPr>
              <a:t></a:t>
            </a:r>
            <a:r>
              <a:rPr lang="es-MX" altLang="es-ES" sz="1800"/>
              <a:t> Proyectil (x)</a:t>
            </a:r>
          </a:p>
          <a:p>
            <a:endParaRPr lang="es-MX" altLang="es-ES" sz="1800"/>
          </a:p>
          <a:p>
            <a:r>
              <a:rPr lang="es-MX" altLang="es-ES" sz="1800"/>
              <a:t>se convierte en dos oraciones atómicas de Horn</a:t>
            </a:r>
          </a:p>
          <a:p>
            <a:endParaRPr lang="es-MX" altLang="es-ES" sz="1800"/>
          </a:p>
          <a:p>
            <a:r>
              <a:rPr lang="es-MX" altLang="es-ES" sz="1800"/>
              <a:t>		Posee(Nono, M1)  y</a:t>
            </a:r>
          </a:p>
          <a:p>
            <a:r>
              <a:rPr lang="es-MX" altLang="es-ES" sz="1800"/>
              <a:t>		</a:t>
            </a:r>
          </a:p>
          <a:p>
            <a:r>
              <a:rPr lang="es-MX" altLang="es-ES" sz="1800"/>
              <a:t>		Proyectil(M1)</a:t>
            </a:r>
          </a:p>
          <a:p>
            <a:pPr>
              <a:spcBef>
                <a:spcPct val="50000"/>
              </a:spcBef>
            </a:pPr>
            <a:endParaRPr lang="es-ES_tradnl" altLang="es-ES" sz="1800">
              <a:latin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CC08E8EB-BBE2-4667-80F5-190513F08620}" type="slidenum">
              <a:rPr lang="es-ES" altLang="es-ES"/>
              <a:pPr/>
              <a:t>97</a:t>
            </a:fld>
            <a:endParaRPr lang="es-ES" altLang="es-ES"/>
          </a:p>
        </p:txBody>
      </p:sp>
      <p:sp>
        <p:nvSpPr>
          <p:cNvPr id="315394" name="Text Box 2"/>
          <p:cNvSpPr txBox="1">
            <a:spLocks noChangeArrowheads="1"/>
          </p:cNvSpPr>
          <p:nvPr/>
        </p:nvSpPr>
        <p:spPr bwMode="auto">
          <a:xfrm>
            <a:off x="762000" y="1295400"/>
            <a:ext cx="7772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5395" name="Text Box 3"/>
          <p:cNvSpPr txBox="1">
            <a:spLocks noChangeArrowheads="1"/>
          </p:cNvSpPr>
          <p:nvPr/>
        </p:nvSpPr>
        <p:spPr bwMode="auto">
          <a:xfrm>
            <a:off x="1219200" y="1219200"/>
            <a:ext cx="6934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a:defRPr>
            </a:lvl1pPr>
            <a:lvl2pPr marL="190500">
              <a:defRPr sz="2400">
                <a:solidFill>
                  <a:schemeClr val="tx1"/>
                </a:solidFill>
                <a:latin typeface="Times New Roman"/>
              </a:defRPr>
            </a:lvl2pPr>
            <a:lvl3pPr>
              <a:defRPr sz="2400">
                <a:solidFill>
                  <a:schemeClr val="tx1"/>
                </a:solidFill>
                <a:latin typeface="Times New Roman"/>
              </a:defRPr>
            </a:lvl3pPr>
            <a:lvl4pPr>
              <a:defRPr sz="2400">
                <a:solidFill>
                  <a:schemeClr val="tx1"/>
                </a:solidFill>
                <a:latin typeface="Times New Roman"/>
              </a:defRPr>
            </a:lvl4pPr>
            <a:lvl5pPr>
              <a:defRPr sz="2400">
                <a:solidFill>
                  <a:schemeClr val="tx1"/>
                </a:solidFill>
                <a:latin typeface="Times New Roman"/>
              </a:defRPr>
            </a:lvl5pPr>
            <a:lvl6pPr fontAlgn="base">
              <a:spcBef>
                <a:spcPct val="0"/>
              </a:spcBef>
              <a:spcAft>
                <a:spcPct val="0"/>
              </a:spcAft>
              <a:defRPr sz="2400">
                <a:solidFill>
                  <a:schemeClr val="tx1"/>
                </a:solidFill>
                <a:latin typeface="Times New Roman"/>
              </a:defRPr>
            </a:lvl6pPr>
            <a:lvl7pPr fontAlgn="base">
              <a:spcBef>
                <a:spcPct val="0"/>
              </a:spcBef>
              <a:spcAft>
                <a:spcPct val="0"/>
              </a:spcAft>
              <a:defRPr sz="2400">
                <a:solidFill>
                  <a:schemeClr val="tx1"/>
                </a:solidFill>
                <a:latin typeface="Times New Roman"/>
              </a:defRPr>
            </a:lvl7pPr>
            <a:lvl8pPr fontAlgn="base">
              <a:spcBef>
                <a:spcPct val="0"/>
              </a:spcBef>
              <a:spcAft>
                <a:spcPct val="0"/>
              </a:spcAft>
              <a:defRPr sz="2400">
                <a:solidFill>
                  <a:schemeClr val="tx1"/>
                </a:solidFill>
                <a:latin typeface="Times New Roman"/>
              </a:defRPr>
            </a:lvl8pPr>
            <a:lvl9pPr fontAlgn="base">
              <a:spcBef>
                <a:spcPct val="0"/>
              </a:spcBef>
              <a:spcAft>
                <a:spcPct val="0"/>
              </a:spcAft>
              <a:defRPr sz="2400">
                <a:solidFill>
                  <a:schemeClr val="tx1"/>
                </a:solidFill>
                <a:latin typeface="Times New Roman"/>
              </a:defRPr>
            </a:lvl9pPr>
          </a:lstStyle>
          <a:p>
            <a:pPr lvl="1" algn="just">
              <a:buFontTx/>
              <a:buChar char="•"/>
            </a:pPr>
            <a:r>
              <a:rPr lang="es-MX" altLang="es-ES">
                <a:latin typeface="Arial" charset="0"/>
              </a:rPr>
              <a:t> Una vez eliminados todos los cuantificadores existenciales, se eliminan los cuantificadores universales</a:t>
            </a:r>
          </a:p>
          <a:p>
            <a:pPr algn="just"/>
            <a:endParaRPr lang="es-MX" altLang="es-ES">
              <a:latin typeface="Arial" charset="0"/>
            </a:endParaRPr>
          </a:p>
          <a:p>
            <a:pPr algn="just"/>
            <a:r>
              <a:rPr lang="es-MX" altLang="es-ES">
                <a:latin typeface="Arial" charset="0"/>
              </a:rPr>
              <a:t>	Por ejemplo:</a:t>
            </a:r>
          </a:p>
          <a:p>
            <a:pPr algn="just"/>
            <a:endParaRPr lang="es-MX" altLang="es-ES">
              <a:latin typeface="Arial" charset="0"/>
            </a:endParaRPr>
          </a:p>
          <a:p>
            <a:pPr algn="just"/>
            <a:r>
              <a:rPr lang="es-MX" altLang="es-ES">
                <a:latin typeface="Arial" charset="0"/>
              </a:rPr>
              <a:t>       </a:t>
            </a:r>
            <a:r>
              <a:rPr lang="es-MX" altLang="es-ES">
                <a:latin typeface="Arial" charset="0"/>
                <a:sym typeface="Symbol" pitchFamily="18" charset="2"/>
              </a:rPr>
              <a:t></a:t>
            </a:r>
            <a:r>
              <a:rPr lang="es-MX" altLang="es-ES">
                <a:latin typeface="Arial" charset="0"/>
              </a:rPr>
              <a:t>   y    Posee(y , M1)  se escribe</a:t>
            </a:r>
          </a:p>
          <a:p>
            <a:pPr algn="just"/>
            <a:endParaRPr lang="es-MX" altLang="es-ES">
              <a:latin typeface="Arial" charset="0"/>
            </a:endParaRPr>
          </a:p>
          <a:p>
            <a:pPr algn="just"/>
            <a:endParaRPr lang="es-MX" altLang="es-ES">
              <a:latin typeface="Arial" charset="0"/>
            </a:endParaRPr>
          </a:p>
          <a:p>
            <a:pPr algn="just"/>
            <a:r>
              <a:rPr lang="es-MX" altLang="es-ES">
                <a:latin typeface="Arial" charset="0"/>
              </a:rPr>
              <a:t>		 Posee( y , M1)</a:t>
            </a:r>
          </a:p>
          <a:p>
            <a:pPr>
              <a:spcBef>
                <a:spcPct val="50000"/>
              </a:spcBef>
            </a:pPr>
            <a:endParaRPr lang="es-ES_tradnl" altLang="es-E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76C431B5-49D4-4745-9C95-09EC2F187A00}" type="slidenum">
              <a:rPr lang="es-ES" altLang="es-ES"/>
              <a:pPr/>
              <a:t>98</a:t>
            </a:fld>
            <a:endParaRPr lang="es-ES" altLang="es-ES"/>
          </a:p>
        </p:txBody>
      </p:sp>
      <p:sp>
        <p:nvSpPr>
          <p:cNvPr id="316418" name="Text Box 2"/>
          <p:cNvSpPr txBox="1">
            <a:spLocks noChangeArrowheads="1"/>
          </p:cNvSpPr>
          <p:nvPr/>
        </p:nvSpPr>
        <p:spPr bwMode="auto">
          <a:xfrm>
            <a:off x="762000" y="1363663"/>
            <a:ext cx="7543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6419" name="Text Box 3"/>
          <p:cNvSpPr txBox="1">
            <a:spLocks noChangeArrowheads="1"/>
          </p:cNvSpPr>
          <p:nvPr/>
        </p:nvSpPr>
        <p:spPr bwMode="auto">
          <a:xfrm>
            <a:off x="533400" y="1066800"/>
            <a:ext cx="82296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MX" altLang="es-ES" sz="2400" b="1">
                <a:solidFill>
                  <a:schemeClr val="accent2"/>
                </a:solidFill>
              </a:rPr>
              <a:t>Unificación(U):</a:t>
            </a:r>
          </a:p>
          <a:p>
            <a:endParaRPr lang="es-MX" altLang="es-ES" sz="2400"/>
          </a:p>
          <a:p>
            <a:pPr algn="just"/>
            <a:r>
              <a:rPr lang="es-MX" altLang="es-ES" sz="2400"/>
              <a:t>				Unificar es convertir dos oraciones p y q en una sustitución mediante la que p y q resultan idénticas:</a:t>
            </a:r>
          </a:p>
          <a:p>
            <a:pPr algn="just"/>
            <a:endParaRPr lang="es-MX" altLang="es-ES" sz="2400"/>
          </a:p>
          <a:p>
            <a:r>
              <a:rPr lang="es-MX" altLang="es-ES" sz="2400"/>
              <a:t>Formalmente: </a:t>
            </a:r>
          </a:p>
          <a:p>
            <a:endParaRPr lang="es-MX" altLang="es-ES" sz="2400"/>
          </a:p>
          <a:p>
            <a:r>
              <a:rPr lang="es-MX" altLang="es-ES" sz="2400"/>
              <a:t>        </a:t>
            </a:r>
            <a:r>
              <a:rPr lang="es-MX" altLang="es-ES" sz="2400" b="1">
                <a:solidFill>
                  <a:schemeClr val="accent2"/>
                </a:solidFill>
              </a:rPr>
              <a:t>Unificar(p,q) = </a:t>
            </a:r>
            <a:r>
              <a:rPr lang="es-MX" altLang="es-ES" sz="2400" b="1">
                <a:solidFill>
                  <a:schemeClr val="accent2"/>
                </a:solidFill>
                <a:sym typeface="Symbol" pitchFamily="18" charset="2"/>
              </a:rPr>
              <a:t></a:t>
            </a:r>
            <a:r>
              <a:rPr lang="es-MX" altLang="es-ES" sz="2400" b="1">
                <a:solidFill>
                  <a:schemeClr val="accent2"/>
                </a:solidFill>
              </a:rPr>
              <a:t>  donde sust(</a:t>
            </a:r>
            <a:r>
              <a:rPr lang="es-MX" altLang="es-ES" sz="2400" b="1">
                <a:solidFill>
                  <a:schemeClr val="accent2"/>
                </a:solidFill>
                <a:sym typeface="Symbol" pitchFamily="18" charset="2"/>
              </a:rPr>
              <a:t></a:t>
            </a:r>
            <a:r>
              <a:rPr lang="es-MX" altLang="es-ES" sz="2400" b="1">
                <a:solidFill>
                  <a:schemeClr val="accent2"/>
                </a:solidFill>
              </a:rPr>
              <a:t>, p) = sust(</a:t>
            </a:r>
            <a:r>
              <a:rPr lang="es-MX" altLang="es-ES" sz="2400" b="1">
                <a:solidFill>
                  <a:schemeClr val="accent2"/>
                </a:solidFill>
                <a:sym typeface="Symbol" pitchFamily="18" charset="2"/>
              </a:rPr>
              <a:t></a:t>
            </a:r>
            <a:r>
              <a:rPr lang="es-MX" altLang="es-ES" sz="2400" b="1">
                <a:solidFill>
                  <a:schemeClr val="accent2"/>
                </a:solidFill>
              </a:rPr>
              <a:t>, q)</a:t>
            </a:r>
          </a:p>
          <a:p>
            <a:endParaRPr lang="es-MX" altLang="es-ES" sz="2400"/>
          </a:p>
          <a:p>
            <a:r>
              <a:rPr lang="es-MX" altLang="es-ES" sz="2400"/>
              <a:t>	     </a:t>
            </a:r>
          </a:p>
          <a:p>
            <a:r>
              <a:rPr lang="es-MX" altLang="es-ES" sz="2400"/>
              <a:t>      </a:t>
            </a:r>
            <a:r>
              <a:rPr lang="es-MX" altLang="es-ES" sz="2400" b="1">
                <a:sym typeface="Symbol" pitchFamily="18" charset="2"/>
              </a:rPr>
              <a:t></a:t>
            </a:r>
            <a:r>
              <a:rPr lang="es-MX" altLang="es-ES" sz="2400" b="1"/>
              <a:t> se conoce como el unificador de p y q</a:t>
            </a:r>
          </a:p>
          <a:p>
            <a:endParaRPr lang="es-MX" altLang="es-ES" sz="2400"/>
          </a:p>
          <a:p>
            <a:pPr>
              <a:spcBef>
                <a:spcPct val="50000"/>
              </a:spcBef>
            </a:pPr>
            <a:endParaRPr lang="es-ES_tradnl" altLang="es-ES" sz="2400">
              <a:latin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C8BDD2CB-616B-49F3-AD7A-F3417B8ECA3D}" type="slidenum">
              <a:rPr lang="es-ES" altLang="es-ES"/>
              <a:pPr/>
              <a:t>99</a:t>
            </a:fld>
            <a:endParaRPr lang="es-ES" altLang="es-ES"/>
          </a:p>
        </p:txBody>
      </p:sp>
      <p:sp>
        <p:nvSpPr>
          <p:cNvPr id="317442" name="Text Box 2"/>
          <p:cNvSpPr txBox="1">
            <a:spLocks noChangeArrowheads="1"/>
          </p:cNvSpPr>
          <p:nvPr/>
        </p:nvSpPr>
        <p:spPr bwMode="auto">
          <a:xfrm>
            <a:off x="762000" y="1066800"/>
            <a:ext cx="7543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317443" name="Text Box 3"/>
          <p:cNvSpPr txBox="1">
            <a:spLocks noChangeArrowheads="1"/>
          </p:cNvSpPr>
          <p:nvPr/>
        </p:nvSpPr>
        <p:spPr bwMode="auto">
          <a:xfrm>
            <a:off x="685800" y="762000"/>
            <a:ext cx="7772400" cy="575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a:defRPr>
            </a:lvl1pPr>
            <a:lvl2pPr marL="190500">
              <a:defRPr sz="2400">
                <a:solidFill>
                  <a:schemeClr val="tx1"/>
                </a:solidFill>
                <a:latin typeface="Times New Roman"/>
              </a:defRPr>
            </a:lvl2pPr>
            <a:lvl3pPr>
              <a:defRPr sz="2400">
                <a:solidFill>
                  <a:schemeClr val="tx1"/>
                </a:solidFill>
                <a:latin typeface="Times New Roman"/>
              </a:defRPr>
            </a:lvl3pPr>
            <a:lvl4pPr>
              <a:defRPr sz="2400">
                <a:solidFill>
                  <a:schemeClr val="tx1"/>
                </a:solidFill>
                <a:latin typeface="Times New Roman"/>
              </a:defRPr>
            </a:lvl4pPr>
            <a:lvl5pPr>
              <a:defRPr sz="2400">
                <a:solidFill>
                  <a:schemeClr val="tx1"/>
                </a:solidFill>
                <a:latin typeface="Times New Roman"/>
              </a:defRPr>
            </a:lvl5pPr>
            <a:lvl6pPr fontAlgn="base">
              <a:spcBef>
                <a:spcPct val="0"/>
              </a:spcBef>
              <a:spcAft>
                <a:spcPct val="0"/>
              </a:spcAft>
              <a:defRPr sz="2400">
                <a:solidFill>
                  <a:schemeClr val="tx1"/>
                </a:solidFill>
                <a:latin typeface="Times New Roman"/>
              </a:defRPr>
            </a:lvl6pPr>
            <a:lvl7pPr fontAlgn="base">
              <a:spcBef>
                <a:spcPct val="0"/>
              </a:spcBef>
              <a:spcAft>
                <a:spcPct val="0"/>
              </a:spcAft>
              <a:defRPr sz="2400">
                <a:solidFill>
                  <a:schemeClr val="tx1"/>
                </a:solidFill>
                <a:latin typeface="Times New Roman"/>
              </a:defRPr>
            </a:lvl7pPr>
            <a:lvl8pPr fontAlgn="base">
              <a:spcBef>
                <a:spcPct val="0"/>
              </a:spcBef>
              <a:spcAft>
                <a:spcPct val="0"/>
              </a:spcAft>
              <a:defRPr sz="2400">
                <a:solidFill>
                  <a:schemeClr val="tx1"/>
                </a:solidFill>
                <a:latin typeface="Times New Roman"/>
              </a:defRPr>
            </a:lvl8pPr>
            <a:lvl9pPr fontAlgn="base">
              <a:spcBef>
                <a:spcPct val="0"/>
              </a:spcBef>
              <a:spcAft>
                <a:spcPct val="0"/>
              </a:spcAft>
              <a:defRPr sz="2400">
                <a:solidFill>
                  <a:schemeClr val="tx1"/>
                </a:solidFill>
                <a:latin typeface="Times New Roman"/>
              </a:defRPr>
            </a:lvl9pPr>
          </a:lstStyle>
          <a:p>
            <a:pPr lvl="1" algn="just"/>
            <a:r>
              <a:rPr lang="es-MX" altLang="es-ES">
                <a:latin typeface="Arial" charset="0"/>
              </a:rPr>
              <a:t>Consideremos el siguiente ejemplo: supongamos que tenemos la siguiente regla en nuestra base de conocimiento:</a:t>
            </a:r>
          </a:p>
          <a:p>
            <a:pPr algn="just"/>
            <a:endParaRPr lang="es-MX" altLang="es-ES">
              <a:latin typeface="Arial" charset="0"/>
            </a:endParaRPr>
          </a:p>
          <a:p>
            <a:pPr algn="just"/>
            <a:r>
              <a:rPr lang="es-MX" altLang="es-ES">
                <a:latin typeface="Arial" charset="0"/>
              </a:rPr>
              <a:t>	    conoce(juan, x) </a:t>
            </a:r>
            <a:r>
              <a:rPr lang="es-MX" altLang="es-ES">
                <a:latin typeface="Arial" charset="0"/>
                <a:sym typeface="Symbol" pitchFamily="18" charset="2"/>
              </a:rPr>
              <a:t></a:t>
            </a:r>
            <a:r>
              <a:rPr lang="es-MX" altLang="es-ES">
                <a:latin typeface="Arial" charset="0"/>
              </a:rPr>
              <a:t> odia(juan, x)       (*)</a:t>
            </a:r>
          </a:p>
          <a:p>
            <a:pPr algn="just"/>
            <a:endParaRPr lang="es-MX" altLang="es-ES">
              <a:latin typeface="Arial" charset="0"/>
            </a:endParaRPr>
          </a:p>
          <a:p>
            <a:pPr algn="just"/>
            <a:r>
              <a:rPr lang="es-MX" altLang="es-ES" sz="1800">
                <a:latin typeface="Arial" charset="0"/>
              </a:rPr>
              <a:t>(“juan odia a todos los que conoce”) y queremos utilizarla con la regla de inferencia de MPG y de esta manera saber a quien odia para esto, primero debemos saber que oraciones se unifican con</a:t>
            </a:r>
          </a:p>
          <a:p>
            <a:pPr algn="just"/>
            <a:endParaRPr lang="es-MX" altLang="es-ES">
              <a:latin typeface="Arial" charset="0"/>
            </a:endParaRPr>
          </a:p>
          <a:p>
            <a:r>
              <a:rPr lang="es-MX" altLang="es-ES">
                <a:latin typeface="Arial" charset="0"/>
              </a:rPr>
              <a:t>		conoce(juan, x)</a:t>
            </a:r>
          </a:p>
          <a:p>
            <a:pPr algn="just"/>
            <a:endParaRPr lang="es-MX" altLang="es-ES">
              <a:latin typeface="Arial" charset="0"/>
            </a:endParaRPr>
          </a:p>
          <a:p>
            <a:pPr algn="just"/>
            <a:r>
              <a:rPr lang="es-MX" altLang="es-ES" sz="1800">
                <a:latin typeface="Arial" charset="0"/>
              </a:rPr>
              <a:t>y luego aplicar el unificador a </a:t>
            </a:r>
          </a:p>
          <a:p>
            <a:pPr algn="just"/>
            <a:endParaRPr lang="es-MX" altLang="es-ES">
              <a:latin typeface="Arial" charset="0"/>
            </a:endParaRPr>
          </a:p>
          <a:p>
            <a:pPr algn="just"/>
            <a:r>
              <a:rPr lang="es-MX" altLang="es-ES">
                <a:latin typeface="Arial" charset="0"/>
              </a:rPr>
              <a:t>		          odia(juan, x)</a:t>
            </a:r>
          </a:p>
          <a:p>
            <a:pPr>
              <a:spcBef>
                <a:spcPct val="50000"/>
              </a:spcBef>
            </a:pPr>
            <a:endParaRPr lang="es-ES_tradnl" altLang="es-ES"/>
          </a:p>
        </p:txBody>
      </p:sp>
    </p:spTree>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5069</TotalTime>
  <Words>4077</Words>
  <Application>Microsoft Office PowerPoint</Application>
  <PresentationFormat>Presentación en pantalla (4:3)</PresentationFormat>
  <Paragraphs>1319</Paragraphs>
  <Slides>106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106</vt:i4>
      </vt:variant>
    </vt:vector>
  </HeadingPairs>
  <TitlesOfParts>
    <vt:vector size="112" baseType="lpstr">
      <vt:lpstr>Arial</vt:lpstr>
      <vt:lpstr>Comic Sans MS</vt:lpstr>
      <vt:lpstr>Impact</vt:lpstr>
      <vt:lpstr>Symbol</vt:lpstr>
      <vt:lpstr>Times New Roman</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UBB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dc:creator>
  <cp:lastModifiedBy>Hewlett-Packard Company</cp:lastModifiedBy>
  <cp:revision>380</cp:revision>
  <cp:lastPrinted>2005-11-11T08:47:28Z</cp:lastPrinted>
  <dcterms:created xsi:type="dcterms:W3CDTF">2004-03-18T16:19:33Z</dcterms:created>
  <dcterms:modified xsi:type="dcterms:W3CDTF">2020-11-02T18:11:02Z</dcterms:modified>
</cp:coreProperties>
</file>