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381" r:id="rId2"/>
    <p:sldId id="382" r:id="rId3"/>
    <p:sldId id="383" r:id="rId4"/>
    <p:sldId id="384" r:id="rId5"/>
    <p:sldId id="385" r:id="rId6"/>
    <p:sldId id="436" r:id="rId7"/>
    <p:sldId id="386" r:id="rId8"/>
    <p:sldId id="387" r:id="rId9"/>
    <p:sldId id="388" r:id="rId10"/>
    <p:sldId id="389" r:id="rId11"/>
    <p:sldId id="390" r:id="rId12"/>
    <p:sldId id="391" r:id="rId13"/>
    <p:sldId id="392" r:id="rId14"/>
    <p:sldId id="393" r:id="rId15"/>
    <p:sldId id="394" r:id="rId16"/>
    <p:sldId id="395" r:id="rId17"/>
    <p:sldId id="437" r:id="rId18"/>
    <p:sldId id="438" r:id="rId19"/>
    <p:sldId id="439" r:id="rId20"/>
    <p:sldId id="440" r:id="rId21"/>
    <p:sldId id="441" r:id="rId22"/>
    <p:sldId id="442" r:id="rId23"/>
    <p:sldId id="443" r:id="rId24"/>
    <p:sldId id="444" r:id="rId25"/>
    <p:sldId id="445" r:id="rId26"/>
    <p:sldId id="468" r:id="rId27"/>
    <p:sldId id="469" r:id="rId28"/>
    <p:sldId id="446" r:id="rId29"/>
    <p:sldId id="470" r:id="rId30"/>
    <p:sldId id="447" r:id="rId31"/>
    <p:sldId id="448" r:id="rId32"/>
    <p:sldId id="449" r:id="rId33"/>
    <p:sldId id="450" r:id="rId34"/>
    <p:sldId id="451" r:id="rId35"/>
    <p:sldId id="452" r:id="rId36"/>
    <p:sldId id="453" r:id="rId37"/>
    <p:sldId id="454" r:id="rId38"/>
    <p:sldId id="455" r:id="rId39"/>
    <p:sldId id="456" r:id="rId40"/>
    <p:sldId id="457" r:id="rId41"/>
    <p:sldId id="466" r:id="rId42"/>
    <p:sldId id="461" r:id="rId43"/>
    <p:sldId id="463" r:id="rId44"/>
    <p:sldId id="464" r:id="rId45"/>
    <p:sldId id="467" r:id="rId46"/>
    <p:sldId id="465" r:id="rId47"/>
    <p:sldId id="458" r:id="rId48"/>
    <p:sldId id="459" r:id="rId49"/>
    <p:sldId id="460" r:id="rId50"/>
    <p:sldId id="471" r:id="rId51"/>
    <p:sldId id="472" r:id="rId52"/>
    <p:sldId id="473" r:id="rId53"/>
    <p:sldId id="474" r:id="rId54"/>
  </p:sldIdLst>
  <p:sldSz cx="9144000" cy="6858000" type="screen4x3"/>
  <p:notesSz cx="7099300" cy="10234613"/>
  <p:defaultTextStyle>
    <a:defPPr>
      <a:defRPr lang="es-E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661">
          <p15:clr>
            <a:srgbClr val="A4A3A4"/>
          </p15:clr>
        </p15:guide>
        <p15:guide id="3" pos="14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33CCFF"/>
    <a:srgbClr val="990033"/>
    <a:srgbClr val="669900"/>
    <a:srgbClr val="CC99FF"/>
    <a:srgbClr val="FFD05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70" d="100"/>
          <a:sy n="70" d="100"/>
        </p:scale>
        <p:origin x="1380" y="72"/>
      </p:cViewPr>
      <p:guideLst>
        <p:guide orient="horz" pos="2160"/>
        <p:guide orient="horz" pos="1661"/>
        <p:guide pos="1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4.emf"/><Relationship Id="rId4"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Comic Sans MS" pitchFamily="66" charset="0"/>
              </a:defRPr>
            </a:lvl1pPr>
          </a:lstStyle>
          <a:p>
            <a:endParaRPr lang="es-ES" altLang="es-ES"/>
          </a:p>
        </p:txBody>
      </p:sp>
      <p:sp>
        <p:nvSpPr>
          <p:cNvPr id="137219"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Comic Sans MS" pitchFamily="66" charset="0"/>
              </a:defRPr>
            </a:lvl1pPr>
          </a:lstStyle>
          <a:p>
            <a:endParaRPr lang="es-ES" altLang="es-ES"/>
          </a:p>
        </p:txBody>
      </p:sp>
      <p:sp>
        <p:nvSpPr>
          <p:cNvPr id="137220"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Comic Sans MS" pitchFamily="66" charset="0"/>
              </a:defRPr>
            </a:lvl1pPr>
          </a:lstStyle>
          <a:p>
            <a:endParaRPr lang="es-ES" altLang="es-ES"/>
          </a:p>
        </p:txBody>
      </p:sp>
      <p:sp>
        <p:nvSpPr>
          <p:cNvPr id="137221"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Comic Sans MS" pitchFamily="66" charset="0"/>
              </a:defRPr>
            </a:lvl1pPr>
          </a:lstStyle>
          <a:p>
            <a:fld id="{DD066F75-F89D-46E2-9060-C80B4D9E2AD1}" type="slidenum">
              <a:rPr lang="es-ES" altLang="es-ES"/>
              <a:pPr/>
              <a:t>‹Nº›</a:t>
            </a:fld>
            <a:endParaRPr lang="es-ES" altLang="es-ES"/>
          </a:p>
        </p:txBody>
      </p:sp>
    </p:spTree>
    <p:extLst>
      <p:ext uri="{BB962C8B-B14F-4D97-AF65-F5344CB8AC3E}">
        <p14:creationId xmlns:p14="http://schemas.microsoft.com/office/powerpoint/2010/main" val="31486321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defRPr>
            </a:lvl1pPr>
          </a:lstStyle>
          <a:p>
            <a:endParaRPr lang="es-ES" altLang="es-ES"/>
          </a:p>
        </p:txBody>
      </p:sp>
      <p:sp>
        <p:nvSpPr>
          <p:cNvPr id="1433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endParaRPr lang="es-ES" altLang="es-ES"/>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1434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defRPr>
            </a:lvl1pPr>
          </a:lstStyle>
          <a:p>
            <a:endParaRPr lang="es-ES" altLang="es-ES"/>
          </a:p>
        </p:txBody>
      </p:sp>
      <p:sp>
        <p:nvSpPr>
          <p:cNvPr id="1434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fld id="{2077B5F6-CA9D-4F83-B3CC-3CA567372711}" type="slidenum">
              <a:rPr lang="es-ES" altLang="es-ES"/>
              <a:pPr/>
              <a:t>‹Nº›</a:t>
            </a:fld>
            <a:endParaRPr lang="es-ES" altLang="es-ES"/>
          </a:p>
        </p:txBody>
      </p:sp>
    </p:spTree>
    <p:extLst>
      <p:ext uri="{BB962C8B-B14F-4D97-AF65-F5344CB8AC3E}">
        <p14:creationId xmlns:p14="http://schemas.microsoft.com/office/powerpoint/2010/main" val="26820649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E4BB24F3-7F87-473D-A5A4-1D6E1CD721C3}" type="slidenum">
              <a:rPr lang="es-ES" altLang="es-ES"/>
              <a:pPr/>
              <a:t>‹Nº›</a:t>
            </a:fld>
            <a:endParaRPr lang="es-ES" altLang="es-ES"/>
          </a:p>
        </p:txBody>
      </p:sp>
    </p:spTree>
    <p:extLst>
      <p:ext uri="{BB962C8B-B14F-4D97-AF65-F5344CB8AC3E}">
        <p14:creationId xmlns:p14="http://schemas.microsoft.com/office/powerpoint/2010/main" val="41793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9A173364-88E5-4AF7-BECF-542DDDB084EE}" type="slidenum">
              <a:rPr lang="es-ES" altLang="es-ES"/>
              <a:pPr/>
              <a:t>‹Nº›</a:t>
            </a:fld>
            <a:endParaRPr lang="es-ES" altLang="es-ES"/>
          </a:p>
        </p:txBody>
      </p:sp>
    </p:spTree>
    <p:extLst>
      <p:ext uri="{BB962C8B-B14F-4D97-AF65-F5344CB8AC3E}">
        <p14:creationId xmlns:p14="http://schemas.microsoft.com/office/powerpoint/2010/main" val="127959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1133475"/>
            <a:ext cx="1943100" cy="4962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1133475"/>
            <a:ext cx="5676900" cy="4962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A932B90F-2FCE-4526-9049-1967F61E6DF7}" type="slidenum">
              <a:rPr lang="es-ES" altLang="es-ES"/>
              <a:pPr/>
              <a:t>‹Nº›</a:t>
            </a:fld>
            <a:endParaRPr lang="es-ES" altLang="es-ES"/>
          </a:p>
        </p:txBody>
      </p:sp>
    </p:spTree>
    <p:extLst>
      <p:ext uri="{BB962C8B-B14F-4D97-AF65-F5344CB8AC3E}">
        <p14:creationId xmlns:p14="http://schemas.microsoft.com/office/powerpoint/2010/main" val="386421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46DBD7A9-A393-4AB5-B867-D954A3368624}" type="slidenum">
              <a:rPr lang="es-ES" altLang="es-ES"/>
              <a:pPr/>
              <a:t>‹Nº›</a:t>
            </a:fld>
            <a:endParaRPr lang="es-ES" altLang="es-ES"/>
          </a:p>
        </p:txBody>
      </p:sp>
    </p:spTree>
    <p:extLst>
      <p:ext uri="{BB962C8B-B14F-4D97-AF65-F5344CB8AC3E}">
        <p14:creationId xmlns:p14="http://schemas.microsoft.com/office/powerpoint/2010/main" val="332413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p:txBody>
          <a:bodyPr/>
          <a:lstStyle>
            <a:lvl1pPr>
              <a:defRPr/>
            </a:lvl1pPr>
          </a:lstStyle>
          <a:p>
            <a:r>
              <a:rPr lang="es-ES" altLang="es-ES"/>
              <a:t>Introducción</a:t>
            </a:r>
          </a:p>
        </p:txBody>
      </p:sp>
      <p:sp>
        <p:nvSpPr>
          <p:cNvPr id="6" name="5 Marcador de número de diapositiva"/>
          <p:cNvSpPr>
            <a:spLocks noGrp="1"/>
          </p:cNvSpPr>
          <p:nvPr>
            <p:ph type="sldNum" sz="quarter" idx="12"/>
          </p:nvPr>
        </p:nvSpPr>
        <p:spPr/>
        <p:txBody>
          <a:bodyPr/>
          <a:lstStyle>
            <a:lvl1pPr>
              <a:defRPr/>
            </a:lvl1pPr>
          </a:lstStyle>
          <a:p>
            <a:fld id="{49905B48-DC86-46BF-85C4-6A18F3AF151F}" type="slidenum">
              <a:rPr lang="es-ES" altLang="es-ES"/>
              <a:pPr/>
              <a:t>‹Nº›</a:t>
            </a:fld>
            <a:endParaRPr lang="es-ES" altLang="es-ES"/>
          </a:p>
        </p:txBody>
      </p:sp>
    </p:spTree>
    <p:extLst>
      <p:ext uri="{BB962C8B-B14F-4D97-AF65-F5344CB8AC3E}">
        <p14:creationId xmlns:p14="http://schemas.microsoft.com/office/powerpoint/2010/main" val="129701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2636838"/>
            <a:ext cx="3810000" cy="3459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2636838"/>
            <a:ext cx="3810000" cy="3459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s-ES" altLang="es-ES"/>
          </a:p>
        </p:txBody>
      </p:sp>
      <p:sp>
        <p:nvSpPr>
          <p:cNvPr id="6" name="5 Marcador de pie de página"/>
          <p:cNvSpPr>
            <a:spLocks noGrp="1"/>
          </p:cNvSpPr>
          <p:nvPr>
            <p:ph type="ftr" sz="quarter" idx="11"/>
          </p:nvPr>
        </p:nvSpPr>
        <p:spPr/>
        <p:txBody>
          <a:bodyPr/>
          <a:lstStyle>
            <a:lvl1pPr>
              <a:defRPr/>
            </a:lvl1pPr>
          </a:lstStyle>
          <a:p>
            <a:r>
              <a:rPr lang="es-ES" altLang="es-ES"/>
              <a:t>Introducción</a:t>
            </a:r>
          </a:p>
        </p:txBody>
      </p:sp>
      <p:sp>
        <p:nvSpPr>
          <p:cNvPr id="7" name="6 Marcador de número de diapositiva"/>
          <p:cNvSpPr>
            <a:spLocks noGrp="1"/>
          </p:cNvSpPr>
          <p:nvPr>
            <p:ph type="sldNum" sz="quarter" idx="12"/>
          </p:nvPr>
        </p:nvSpPr>
        <p:spPr/>
        <p:txBody>
          <a:bodyPr/>
          <a:lstStyle>
            <a:lvl1pPr>
              <a:defRPr/>
            </a:lvl1pPr>
          </a:lstStyle>
          <a:p>
            <a:fld id="{F83DB484-66BA-41F3-AF1D-886655AD150B}" type="slidenum">
              <a:rPr lang="es-ES" altLang="es-ES"/>
              <a:pPr/>
              <a:t>‹Nº›</a:t>
            </a:fld>
            <a:endParaRPr lang="es-ES" altLang="es-ES"/>
          </a:p>
        </p:txBody>
      </p:sp>
    </p:spTree>
    <p:extLst>
      <p:ext uri="{BB962C8B-B14F-4D97-AF65-F5344CB8AC3E}">
        <p14:creationId xmlns:p14="http://schemas.microsoft.com/office/powerpoint/2010/main" val="268877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s-ES" altLang="es-ES"/>
          </a:p>
        </p:txBody>
      </p:sp>
      <p:sp>
        <p:nvSpPr>
          <p:cNvPr id="8" name="7 Marcador de pie de página"/>
          <p:cNvSpPr>
            <a:spLocks noGrp="1"/>
          </p:cNvSpPr>
          <p:nvPr>
            <p:ph type="ftr" sz="quarter" idx="11"/>
          </p:nvPr>
        </p:nvSpPr>
        <p:spPr/>
        <p:txBody>
          <a:bodyPr/>
          <a:lstStyle>
            <a:lvl1pPr>
              <a:defRPr/>
            </a:lvl1pPr>
          </a:lstStyle>
          <a:p>
            <a:r>
              <a:rPr lang="es-ES" altLang="es-ES"/>
              <a:t>Introducción</a:t>
            </a:r>
          </a:p>
        </p:txBody>
      </p:sp>
      <p:sp>
        <p:nvSpPr>
          <p:cNvPr id="9" name="8 Marcador de número de diapositiva"/>
          <p:cNvSpPr>
            <a:spLocks noGrp="1"/>
          </p:cNvSpPr>
          <p:nvPr>
            <p:ph type="sldNum" sz="quarter" idx="12"/>
          </p:nvPr>
        </p:nvSpPr>
        <p:spPr/>
        <p:txBody>
          <a:bodyPr/>
          <a:lstStyle>
            <a:lvl1pPr>
              <a:defRPr/>
            </a:lvl1pPr>
          </a:lstStyle>
          <a:p>
            <a:fld id="{25089339-A90F-464C-B682-268D59C8BA80}" type="slidenum">
              <a:rPr lang="es-ES" altLang="es-ES"/>
              <a:pPr/>
              <a:t>‹Nº›</a:t>
            </a:fld>
            <a:endParaRPr lang="es-ES" altLang="es-ES"/>
          </a:p>
        </p:txBody>
      </p:sp>
    </p:spTree>
    <p:extLst>
      <p:ext uri="{BB962C8B-B14F-4D97-AF65-F5344CB8AC3E}">
        <p14:creationId xmlns:p14="http://schemas.microsoft.com/office/powerpoint/2010/main" val="183083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s-ES" altLang="es-ES"/>
          </a:p>
        </p:txBody>
      </p:sp>
      <p:sp>
        <p:nvSpPr>
          <p:cNvPr id="4" name="3 Marcador de pie de página"/>
          <p:cNvSpPr>
            <a:spLocks noGrp="1"/>
          </p:cNvSpPr>
          <p:nvPr>
            <p:ph type="ftr" sz="quarter" idx="11"/>
          </p:nvPr>
        </p:nvSpPr>
        <p:spPr/>
        <p:txBody>
          <a:bodyPr/>
          <a:lstStyle>
            <a:lvl1pPr>
              <a:defRPr/>
            </a:lvl1pPr>
          </a:lstStyle>
          <a:p>
            <a:r>
              <a:rPr lang="es-ES" altLang="es-ES"/>
              <a:t>Introducción</a:t>
            </a:r>
          </a:p>
        </p:txBody>
      </p:sp>
      <p:sp>
        <p:nvSpPr>
          <p:cNvPr id="5" name="4 Marcador de número de diapositiva"/>
          <p:cNvSpPr>
            <a:spLocks noGrp="1"/>
          </p:cNvSpPr>
          <p:nvPr>
            <p:ph type="sldNum" sz="quarter" idx="12"/>
          </p:nvPr>
        </p:nvSpPr>
        <p:spPr/>
        <p:txBody>
          <a:bodyPr/>
          <a:lstStyle>
            <a:lvl1pPr>
              <a:defRPr/>
            </a:lvl1pPr>
          </a:lstStyle>
          <a:p>
            <a:fld id="{AEF8F07A-AB35-4113-B8A8-73750FBCFF8A}" type="slidenum">
              <a:rPr lang="es-ES" altLang="es-ES"/>
              <a:pPr/>
              <a:t>‹Nº›</a:t>
            </a:fld>
            <a:endParaRPr lang="es-ES" altLang="es-ES"/>
          </a:p>
        </p:txBody>
      </p:sp>
    </p:spTree>
    <p:extLst>
      <p:ext uri="{BB962C8B-B14F-4D97-AF65-F5344CB8AC3E}">
        <p14:creationId xmlns:p14="http://schemas.microsoft.com/office/powerpoint/2010/main" val="3754195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s-ES"/>
          </a:p>
        </p:txBody>
      </p:sp>
      <p:sp>
        <p:nvSpPr>
          <p:cNvPr id="3" name="2 Marcador de pie de página"/>
          <p:cNvSpPr>
            <a:spLocks noGrp="1"/>
          </p:cNvSpPr>
          <p:nvPr>
            <p:ph type="ftr" sz="quarter" idx="11"/>
          </p:nvPr>
        </p:nvSpPr>
        <p:spPr/>
        <p:txBody>
          <a:bodyPr/>
          <a:lstStyle>
            <a:lvl1pPr>
              <a:defRPr/>
            </a:lvl1pPr>
          </a:lstStyle>
          <a:p>
            <a:r>
              <a:rPr lang="es-ES" altLang="es-ES"/>
              <a:t>Introducción</a:t>
            </a:r>
          </a:p>
        </p:txBody>
      </p:sp>
      <p:sp>
        <p:nvSpPr>
          <p:cNvPr id="4" name="3 Marcador de número de diapositiva"/>
          <p:cNvSpPr>
            <a:spLocks noGrp="1"/>
          </p:cNvSpPr>
          <p:nvPr>
            <p:ph type="sldNum" sz="quarter" idx="12"/>
          </p:nvPr>
        </p:nvSpPr>
        <p:spPr/>
        <p:txBody>
          <a:bodyPr/>
          <a:lstStyle>
            <a:lvl1pPr>
              <a:defRPr/>
            </a:lvl1pPr>
          </a:lstStyle>
          <a:p>
            <a:fld id="{F845323F-55BA-4251-AEDF-E89B9EA2E67B}" type="slidenum">
              <a:rPr lang="es-ES" altLang="es-ES"/>
              <a:pPr/>
              <a:t>‹Nº›</a:t>
            </a:fld>
            <a:endParaRPr lang="es-ES" altLang="es-ES"/>
          </a:p>
        </p:txBody>
      </p:sp>
    </p:spTree>
    <p:extLst>
      <p:ext uri="{BB962C8B-B14F-4D97-AF65-F5344CB8AC3E}">
        <p14:creationId xmlns:p14="http://schemas.microsoft.com/office/powerpoint/2010/main" val="9235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
          </a:p>
        </p:txBody>
      </p:sp>
      <p:sp>
        <p:nvSpPr>
          <p:cNvPr id="6" name="5 Marcador de pie de página"/>
          <p:cNvSpPr>
            <a:spLocks noGrp="1"/>
          </p:cNvSpPr>
          <p:nvPr>
            <p:ph type="ftr" sz="quarter" idx="11"/>
          </p:nvPr>
        </p:nvSpPr>
        <p:spPr/>
        <p:txBody>
          <a:bodyPr/>
          <a:lstStyle>
            <a:lvl1pPr>
              <a:defRPr/>
            </a:lvl1pPr>
          </a:lstStyle>
          <a:p>
            <a:r>
              <a:rPr lang="es-ES" altLang="es-ES"/>
              <a:t>Introducción</a:t>
            </a:r>
          </a:p>
        </p:txBody>
      </p:sp>
      <p:sp>
        <p:nvSpPr>
          <p:cNvPr id="7" name="6 Marcador de número de diapositiva"/>
          <p:cNvSpPr>
            <a:spLocks noGrp="1"/>
          </p:cNvSpPr>
          <p:nvPr>
            <p:ph type="sldNum" sz="quarter" idx="12"/>
          </p:nvPr>
        </p:nvSpPr>
        <p:spPr/>
        <p:txBody>
          <a:bodyPr/>
          <a:lstStyle>
            <a:lvl1pPr>
              <a:defRPr/>
            </a:lvl1pPr>
          </a:lstStyle>
          <a:p>
            <a:fld id="{7AB78BC5-10A2-4557-AC22-B9E6C711AD4B}" type="slidenum">
              <a:rPr lang="es-ES" altLang="es-ES"/>
              <a:pPr/>
              <a:t>‹Nº›</a:t>
            </a:fld>
            <a:endParaRPr lang="es-ES" altLang="es-ES"/>
          </a:p>
        </p:txBody>
      </p:sp>
    </p:spTree>
    <p:extLst>
      <p:ext uri="{BB962C8B-B14F-4D97-AF65-F5344CB8AC3E}">
        <p14:creationId xmlns:p14="http://schemas.microsoft.com/office/powerpoint/2010/main" val="285518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
          </a:p>
        </p:txBody>
      </p:sp>
      <p:sp>
        <p:nvSpPr>
          <p:cNvPr id="6" name="5 Marcador de pie de página"/>
          <p:cNvSpPr>
            <a:spLocks noGrp="1"/>
          </p:cNvSpPr>
          <p:nvPr>
            <p:ph type="ftr" sz="quarter" idx="11"/>
          </p:nvPr>
        </p:nvSpPr>
        <p:spPr/>
        <p:txBody>
          <a:bodyPr/>
          <a:lstStyle>
            <a:lvl1pPr>
              <a:defRPr/>
            </a:lvl1pPr>
          </a:lstStyle>
          <a:p>
            <a:r>
              <a:rPr lang="es-ES" altLang="es-ES"/>
              <a:t>Introducción</a:t>
            </a:r>
          </a:p>
        </p:txBody>
      </p:sp>
      <p:sp>
        <p:nvSpPr>
          <p:cNvPr id="7" name="6 Marcador de número de diapositiva"/>
          <p:cNvSpPr>
            <a:spLocks noGrp="1"/>
          </p:cNvSpPr>
          <p:nvPr>
            <p:ph type="sldNum" sz="quarter" idx="12"/>
          </p:nvPr>
        </p:nvSpPr>
        <p:spPr/>
        <p:txBody>
          <a:bodyPr/>
          <a:lstStyle>
            <a:lvl1pPr>
              <a:defRPr/>
            </a:lvl1pPr>
          </a:lstStyle>
          <a:p>
            <a:fld id="{5D18B38E-D4BD-4F2F-9820-02E431189086}" type="slidenum">
              <a:rPr lang="es-ES" altLang="es-ES"/>
              <a:pPr/>
              <a:t>‹Nº›</a:t>
            </a:fld>
            <a:endParaRPr lang="es-ES" altLang="es-ES"/>
          </a:p>
        </p:txBody>
      </p:sp>
    </p:spTree>
    <p:extLst>
      <p:ext uri="{BB962C8B-B14F-4D97-AF65-F5344CB8AC3E}">
        <p14:creationId xmlns:p14="http://schemas.microsoft.com/office/powerpoint/2010/main" val="252081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1334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smtClean="0"/>
              <a:t>Haga clic para modificar el estilo de título del patrón</a:t>
            </a:r>
          </a:p>
        </p:txBody>
      </p:sp>
      <p:sp>
        <p:nvSpPr>
          <p:cNvPr id="1027" name="Rectangle 3"/>
          <p:cNvSpPr>
            <a:spLocks noGrp="1" noChangeArrowheads="1"/>
          </p:cNvSpPr>
          <p:nvPr>
            <p:ph type="body" idx="1"/>
          </p:nvPr>
        </p:nvSpPr>
        <p:spPr bwMode="auto">
          <a:xfrm>
            <a:off x="685800" y="2636838"/>
            <a:ext cx="7772400" cy="345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atin typeface="Times New Roman" pitchFamily="18" charset="0"/>
              </a:defRPr>
            </a:lvl1pPr>
          </a:lstStyle>
          <a:p>
            <a:endParaRPr lang="es-ES" alt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a:latin typeface="Times New Roman" pitchFamily="18" charset="0"/>
              </a:defRPr>
            </a:lvl1pPr>
          </a:lstStyle>
          <a:p>
            <a:r>
              <a:rPr lang="es-ES" altLang="es-ES"/>
              <a:t>Introducción</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atin typeface="Times New Roman" pitchFamily="18" charset="0"/>
              </a:defRPr>
            </a:lvl1pPr>
          </a:lstStyle>
          <a:p>
            <a:fld id="{6C86F4B2-08B3-427E-8072-CAE46550746D}" type="slidenum">
              <a:rPr lang="es-ES" altLang="es-ES"/>
              <a:pPr/>
              <a:t>‹Nº›</a:t>
            </a:fld>
            <a:endParaRPr lang="es-ES"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Impact" pitchFamily="34" charset="0"/>
        </a:defRPr>
      </a:lvl2pPr>
      <a:lvl3pPr algn="ctr" rtl="0" fontAlgn="base">
        <a:spcBef>
          <a:spcPct val="0"/>
        </a:spcBef>
        <a:spcAft>
          <a:spcPct val="0"/>
        </a:spcAft>
        <a:defRPr sz="4400">
          <a:solidFill>
            <a:schemeClr val="accent2"/>
          </a:solidFill>
          <a:latin typeface="Impact" pitchFamily="34" charset="0"/>
        </a:defRPr>
      </a:lvl3pPr>
      <a:lvl4pPr algn="ctr" rtl="0" fontAlgn="base">
        <a:spcBef>
          <a:spcPct val="0"/>
        </a:spcBef>
        <a:spcAft>
          <a:spcPct val="0"/>
        </a:spcAft>
        <a:defRPr sz="4400">
          <a:solidFill>
            <a:schemeClr val="accent2"/>
          </a:solidFill>
          <a:latin typeface="Impact" pitchFamily="34" charset="0"/>
        </a:defRPr>
      </a:lvl4pPr>
      <a:lvl5pPr algn="ctr" rtl="0" fontAlgn="base">
        <a:spcBef>
          <a:spcPct val="0"/>
        </a:spcBef>
        <a:spcAft>
          <a:spcPct val="0"/>
        </a:spcAft>
        <a:defRPr sz="4400">
          <a:solidFill>
            <a:schemeClr val="accent2"/>
          </a:solidFill>
          <a:latin typeface="Impact" pitchFamily="34" charset="0"/>
        </a:defRPr>
      </a:lvl5pPr>
      <a:lvl6pPr marL="457200" algn="ctr" rtl="0" fontAlgn="base">
        <a:spcBef>
          <a:spcPct val="0"/>
        </a:spcBef>
        <a:spcAft>
          <a:spcPct val="0"/>
        </a:spcAft>
        <a:defRPr sz="4400">
          <a:solidFill>
            <a:schemeClr val="accent2"/>
          </a:solidFill>
          <a:latin typeface="Impact" pitchFamily="34" charset="0"/>
        </a:defRPr>
      </a:lvl6pPr>
      <a:lvl7pPr marL="914400" algn="ctr" rtl="0" fontAlgn="base">
        <a:spcBef>
          <a:spcPct val="0"/>
        </a:spcBef>
        <a:spcAft>
          <a:spcPct val="0"/>
        </a:spcAft>
        <a:defRPr sz="4400">
          <a:solidFill>
            <a:schemeClr val="accent2"/>
          </a:solidFill>
          <a:latin typeface="Impact" pitchFamily="34" charset="0"/>
        </a:defRPr>
      </a:lvl7pPr>
      <a:lvl8pPr marL="1371600" algn="ctr" rtl="0" fontAlgn="base">
        <a:spcBef>
          <a:spcPct val="0"/>
        </a:spcBef>
        <a:spcAft>
          <a:spcPct val="0"/>
        </a:spcAft>
        <a:defRPr sz="4400">
          <a:solidFill>
            <a:schemeClr val="accent2"/>
          </a:solidFill>
          <a:latin typeface="Impact" pitchFamily="34" charset="0"/>
        </a:defRPr>
      </a:lvl8pPr>
      <a:lvl9pPr marL="1828800" algn="ctr" rtl="0" fontAlgn="base">
        <a:spcBef>
          <a:spcPct val="0"/>
        </a:spcBef>
        <a:spcAft>
          <a:spcPct val="0"/>
        </a:spcAft>
        <a:defRPr sz="4400">
          <a:solidFill>
            <a:schemeClr val="accent2"/>
          </a:solidFill>
          <a:latin typeface="Impact" pitchFamily="34" charset="0"/>
        </a:defRPr>
      </a:lvl9pPr>
    </p:titleStyle>
    <p:bodyStyle>
      <a:lvl1pPr marL="342900" indent="-342900" algn="l" rtl="0" fontAlgn="base">
        <a:spcBef>
          <a:spcPct val="20000"/>
        </a:spcBef>
        <a:spcAft>
          <a:spcPct val="0"/>
        </a:spcAft>
        <a:buChar char="•"/>
        <a:defRPr sz="3200">
          <a:solidFill>
            <a:schemeClr val="accent2"/>
          </a:solidFill>
          <a:latin typeface="+mn-lt"/>
          <a:ea typeface="+mn-ea"/>
          <a:cs typeface="+mn-cs"/>
        </a:defRPr>
      </a:lvl1pPr>
      <a:lvl2pPr marL="742950" indent="-285750" algn="l" rtl="0" fontAlgn="base">
        <a:spcBef>
          <a:spcPct val="20000"/>
        </a:spcBef>
        <a:spcAft>
          <a:spcPct val="0"/>
        </a:spcAft>
        <a:buChar char="–"/>
        <a:defRPr sz="2800">
          <a:solidFill>
            <a:schemeClr val="accent2"/>
          </a:solidFill>
          <a:latin typeface="+mn-lt"/>
        </a:defRPr>
      </a:lvl2pPr>
      <a:lvl3pPr marL="1143000" indent="-228600" algn="l" rtl="0" fontAlgn="base">
        <a:spcBef>
          <a:spcPct val="20000"/>
        </a:spcBef>
        <a:spcAft>
          <a:spcPct val="0"/>
        </a:spcAft>
        <a:buChar char="•"/>
        <a:defRPr sz="2400">
          <a:solidFill>
            <a:schemeClr val="accent2"/>
          </a:solidFill>
          <a:latin typeface="+mn-lt"/>
        </a:defRPr>
      </a:lvl3pPr>
      <a:lvl4pPr marL="1600200" indent="-228600" algn="l" rtl="0" fontAlgn="base">
        <a:spcBef>
          <a:spcPct val="20000"/>
        </a:spcBef>
        <a:spcAft>
          <a:spcPct val="0"/>
        </a:spcAft>
        <a:buChar char="–"/>
        <a:defRPr sz="2000">
          <a:solidFill>
            <a:schemeClr val="accent2"/>
          </a:solidFill>
          <a:latin typeface="+mn-lt"/>
        </a:defRPr>
      </a:lvl4pPr>
      <a:lvl5pPr marL="2057400" indent="-228600" algn="l" rtl="0" fontAlgn="base">
        <a:spcBef>
          <a:spcPct val="20000"/>
        </a:spcBef>
        <a:spcAft>
          <a:spcPct val="0"/>
        </a:spcAft>
        <a:buChar char="»"/>
        <a:defRPr sz="2000">
          <a:solidFill>
            <a:schemeClr val="accent2"/>
          </a:solidFill>
          <a:latin typeface="+mn-lt"/>
        </a:defRPr>
      </a:lvl5pPr>
      <a:lvl6pPr marL="2514600" indent="-228600" algn="l" rtl="0" fontAlgn="base">
        <a:spcBef>
          <a:spcPct val="20000"/>
        </a:spcBef>
        <a:spcAft>
          <a:spcPct val="0"/>
        </a:spcAft>
        <a:buChar char="»"/>
        <a:defRPr sz="2000">
          <a:solidFill>
            <a:schemeClr val="accent2"/>
          </a:solidFill>
          <a:latin typeface="+mn-lt"/>
        </a:defRPr>
      </a:lvl6pPr>
      <a:lvl7pPr marL="2971800" indent="-228600" algn="l" rtl="0" fontAlgn="base">
        <a:spcBef>
          <a:spcPct val="20000"/>
        </a:spcBef>
        <a:spcAft>
          <a:spcPct val="0"/>
        </a:spcAft>
        <a:buChar char="»"/>
        <a:defRPr sz="2000">
          <a:solidFill>
            <a:schemeClr val="accent2"/>
          </a:solidFill>
          <a:latin typeface="+mn-lt"/>
        </a:defRPr>
      </a:lvl7pPr>
      <a:lvl8pPr marL="3429000" indent="-228600" algn="l" rtl="0" fontAlgn="base">
        <a:spcBef>
          <a:spcPct val="20000"/>
        </a:spcBef>
        <a:spcAft>
          <a:spcPct val="0"/>
        </a:spcAft>
        <a:buChar char="»"/>
        <a:defRPr sz="2000">
          <a:solidFill>
            <a:schemeClr val="accent2"/>
          </a:solidFill>
          <a:latin typeface="+mn-lt"/>
        </a:defRPr>
      </a:lvl8pPr>
      <a:lvl9pPr marL="3886200" indent="-228600" algn="l" rtl="0" fontAlgn="base">
        <a:spcBef>
          <a:spcPct val="20000"/>
        </a:spcBef>
        <a:spcAft>
          <a:spcPct val="0"/>
        </a:spcAft>
        <a:buChar char="»"/>
        <a:defRPr sz="2000">
          <a:solidFill>
            <a:schemeClr val="accent2"/>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6.bin"/><Relationship Id="rId10" Type="http://schemas.openxmlformats.org/officeDocument/2006/relationships/image" Target="../media/image8.emf"/><Relationship Id="rId4" Type="http://schemas.openxmlformats.org/officeDocument/2006/relationships/image" Target="../media/image4.emf"/><Relationship Id="rId9"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10.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7B83BA03-1B27-415A-82FB-25A681637381}" type="slidenum">
              <a:rPr lang="es-ES" altLang="es-ES"/>
              <a:pPr/>
              <a:t>1</a:t>
            </a:fld>
            <a:endParaRPr lang="es-ES" altLang="es-ES"/>
          </a:p>
        </p:txBody>
      </p:sp>
      <p:sp>
        <p:nvSpPr>
          <p:cNvPr id="218114" name="Text Box 2"/>
          <p:cNvSpPr txBox="1">
            <a:spLocks noChangeArrowheads="1"/>
          </p:cNvSpPr>
          <p:nvPr/>
        </p:nvSpPr>
        <p:spPr bwMode="auto">
          <a:xfrm>
            <a:off x="762000" y="1219200"/>
            <a:ext cx="7467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sz="1000"/>
          </a:p>
        </p:txBody>
      </p:sp>
      <p:sp>
        <p:nvSpPr>
          <p:cNvPr id="218115" name="Text Box 3"/>
          <p:cNvSpPr txBox="1">
            <a:spLocks noChangeArrowheads="1"/>
          </p:cNvSpPr>
          <p:nvPr/>
        </p:nvSpPr>
        <p:spPr bwMode="auto">
          <a:xfrm>
            <a:off x="746125" y="1295400"/>
            <a:ext cx="7940675"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ES_tradnl" altLang="es-ES" sz="2800"/>
              <a:t>Según esta teoría, el grado de pertenencia de un elemento  a un conjunto esta determinado  por una función de pertenencia, que puede tomar todos los valores reales comprendidos en el intervalo [0 , 1].</a:t>
            </a:r>
          </a:p>
          <a:p>
            <a:pPr algn="just">
              <a:spcBef>
                <a:spcPct val="50000"/>
              </a:spcBef>
            </a:pPr>
            <a:r>
              <a:rPr lang="es-ES_tradnl" altLang="es-ES" sz="2800"/>
              <a:t>La representación de la función de pertenencia de un elemento a un conjunto difuso se representa en la siguiente figura:</a:t>
            </a:r>
          </a:p>
        </p:txBody>
      </p:sp>
      <p:sp>
        <p:nvSpPr>
          <p:cNvPr id="218116" name="Text Box 4"/>
          <p:cNvSpPr txBox="1">
            <a:spLocks noChangeArrowheads="1"/>
          </p:cNvSpPr>
          <p:nvPr/>
        </p:nvSpPr>
        <p:spPr bwMode="auto">
          <a:xfrm>
            <a:off x="1812925" y="725488"/>
            <a:ext cx="519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400">
                <a:solidFill>
                  <a:srgbClr val="FF6600"/>
                </a:solidFill>
              </a:rPr>
              <a:t>LOGICA DIFUSA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pie de página"/>
          <p:cNvSpPr>
            <a:spLocks noGrp="1"/>
          </p:cNvSpPr>
          <p:nvPr>
            <p:ph type="ftr" sz="quarter" idx="11"/>
          </p:nvPr>
        </p:nvSpPr>
        <p:spPr/>
        <p:txBody>
          <a:bodyPr/>
          <a:lstStyle/>
          <a:p>
            <a:r>
              <a:rPr lang="es-ES" altLang="es-ES"/>
              <a:t>Introducción</a:t>
            </a:r>
          </a:p>
        </p:txBody>
      </p:sp>
      <p:sp>
        <p:nvSpPr>
          <p:cNvPr id="10" name="3 Marcador de número de diapositiva"/>
          <p:cNvSpPr>
            <a:spLocks noGrp="1"/>
          </p:cNvSpPr>
          <p:nvPr>
            <p:ph type="sldNum" sz="quarter" idx="12"/>
          </p:nvPr>
        </p:nvSpPr>
        <p:spPr/>
        <p:txBody>
          <a:bodyPr/>
          <a:lstStyle/>
          <a:p>
            <a:fld id="{78226962-0F2A-4402-B145-16957959A053}" type="slidenum">
              <a:rPr lang="es-ES" altLang="es-ES"/>
              <a:pPr/>
              <a:t>10</a:t>
            </a:fld>
            <a:endParaRPr lang="es-ES" altLang="es-ES"/>
          </a:p>
        </p:txBody>
      </p:sp>
      <p:sp>
        <p:nvSpPr>
          <p:cNvPr id="226306" name="Text Box 2"/>
          <p:cNvSpPr txBox="1">
            <a:spLocks noChangeArrowheads="1"/>
          </p:cNvSpPr>
          <p:nvPr/>
        </p:nvSpPr>
        <p:spPr bwMode="auto">
          <a:xfrm>
            <a:off x="838200" y="954088"/>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2400" b="1">
                <a:solidFill>
                  <a:srgbClr val="FF6600"/>
                </a:solidFill>
              </a:rPr>
              <a:t>Resultados de una Selección de Candidatos: “Solución Clásica</a:t>
            </a:r>
            <a:endParaRPr lang="es-ES_tradnl" altLang="es-ES" b="1">
              <a:solidFill>
                <a:srgbClr val="FF6600"/>
              </a:solidFill>
            </a:endParaRPr>
          </a:p>
        </p:txBody>
      </p:sp>
      <p:sp>
        <p:nvSpPr>
          <p:cNvPr id="226308" name="Text Box 4"/>
          <p:cNvSpPr txBox="1">
            <a:spLocks noChangeArrowheads="1"/>
          </p:cNvSpPr>
          <p:nvPr/>
        </p:nvSpPr>
        <p:spPr bwMode="auto">
          <a:xfrm>
            <a:off x="974725" y="2068513"/>
            <a:ext cx="7353300"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Candidato		Estatura (cm)                Aciertos (de 16 tiros)           Solución Clásica</a:t>
            </a:r>
          </a:p>
          <a:p>
            <a:endParaRPr lang="es-ES_tradnl" altLang="es-ES"/>
          </a:p>
          <a:p>
            <a:r>
              <a:rPr lang="es-ES_tradnl" altLang="es-ES"/>
              <a:t>A		167		12			0</a:t>
            </a:r>
          </a:p>
          <a:p>
            <a:r>
              <a:rPr lang="es-ES_tradnl" altLang="es-ES"/>
              <a:t>B		169		6			0</a:t>
            </a:r>
          </a:p>
          <a:p>
            <a:r>
              <a:rPr lang="es-ES_tradnl" altLang="es-ES"/>
              <a:t>C		175		15			0</a:t>
            </a:r>
          </a:p>
          <a:p>
            <a:r>
              <a:rPr lang="es-ES_tradnl" altLang="es-ES"/>
              <a:t>D		179		12			0</a:t>
            </a:r>
          </a:p>
          <a:p>
            <a:r>
              <a:rPr lang="es-ES_tradnl" altLang="es-ES"/>
              <a:t>E		183		16			0</a:t>
            </a:r>
          </a:p>
          <a:p>
            <a:r>
              <a:rPr lang="es-ES_tradnl" altLang="es-ES"/>
              <a:t>F		186		13			1</a:t>
            </a:r>
          </a:p>
          <a:p>
            <a:r>
              <a:rPr lang="es-ES_tradnl" altLang="es-ES"/>
              <a:t>G		187		12			0</a:t>
            </a:r>
          </a:p>
          <a:p>
            <a:r>
              <a:rPr lang="es-ES_tradnl" altLang="es-ES"/>
              <a:t>H		190		10			0</a:t>
            </a:r>
          </a:p>
          <a:p>
            <a:r>
              <a:rPr lang="es-ES_tradnl" altLang="es-ES"/>
              <a:t>J		200		13			1</a:t>
            </a:r>
          </a:p>
          <a:p>
            <a:endParaRPr lang="es-ES_tradnl" altLang="es-ES"/>
          </a:p>
        </p:txBody>
      </p:sp>
      <p:sp>
        <p:nvSpPr>
          <p:cNvPr id="226310" name="Line 6"/>
          <p:cNvSpPr>
            <a:spLocks noChangeShapeType="1"/>
          </p:cNvSpPr>
          <p:nvPr/>
        </p:nvSpPr>
        <p:spPr bwMode="auto">
          <a:xfrm>
            <a:off x="1066800" y="2438400"/>
            <a:ext cx="731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6312" name="Line 8"/>
          <p:cNvSpPr>
            <a:spLocks noChangeShapeType="1"/>
          </p:cNvSpPr>
          <p:nvPr/>
        </p:nvSpPr>
        <p:spPr bwMode="auto">
          <a:xfrm>
            <a:off x="2286000" y="21336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6313" name="Line 9"/>
          <p:cNvSpPr>
            <a:spLocks noChangeShapeType="1"/>
          </p:cNvSpPr>
          <p:nvPr/>
        </p:nvSpPr>
        <p:spPr bwMode="auto">
          <a:xfrm>
            <a:off x="4191000" y="21336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6314" name="Line 10"/>
          <p:cNvSpPr>
            <a:spLocks noChangeShapeType="1"/>
          </p:cNvSpPr>
          <p:nvPr/>
        </p:nvSpPr>
        <p:spPr bwMode="auto">
          <a:xfrm>
            <a:off x="6629400" y="21336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 Marcador de pie de página"/>
          <p:cNvSpPr>
            <a:spLocks noGrp="1"/>
          </p:cNvSpPr>
          <p:nvPr>
            <p:ph type="ftr" sz="quarter" idx="11"/>
          </p:nvPr>
        </p:nvSpPr>
        <p:spPr/>
        <p:txBody>
          <a:bodyPr/>
          <a:lstStyle/>
          <a:p>
            <a:r>
              <a:rPr lang="es-ES" altLang="es-ES"/>
              <a:t>Introducción</a:t>
            </a:r>
          </a:p>
        </p:txBody>
      </p:sp>
      <p:sp>
        <p:nvSpPr>
          <p:cNvPr id="31" name="3 Marcador de número de diapositiva"/>
          <p:cNvSpPr>
            <a:spLocks noGrp="1"/>
          </p:cNvSpPr>
          <p:nvPr>
            <p:ph type="sldNum" sz="quarter" idx="12"/>
          </p:nvPr>
        </p:nvSpPr>
        <p:spPr/>
        <p:txBody>
          <a:bodyPr/>
          <a:lstStyle/>
          <a:p>
            <a:fld id="{75D8C5AC-5F92-47BF-870C-31458A3518E9}" type="slidenum">
              <a:rPr lang="es-ES" altLang="es-ES"/>
              <a:pPr/>
              <a:t>11</a:t>
            </a:fld>
            <a:endParaRPr lang="es-ES" altLang="es-ES"/>
          </a:p>
        </p:txBody>
      </p:sp>
      <p:sp>
        <p:nvSpPr>
          <p:cNvPr id="227330" name="Text Box 2"/>
          <p:cNvSpPr txBox="1">
            <a:spLocks noChangeArrowheads="1"/>
          </p:cNvSpPr>
          <p:nvPr/>
        </p:nvSpPr>
        <p:spPr bwMode="auto">
          <a:xfrm>
            <a:off x="898525" y="1030288"/>
            <a:ext cx="517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a:solidFill>
                  <a:srgbClr val="FF6600"/>
                </a:solidFill>
              </a:rPr>
              <a:t>Solución utilizando conjuntos difusos</a:t>
            </a:r>
            <a:endParaRPr lang="es-ES_tradnl" altLang="es-ES"/>
          </a:p>
        </p:txBody>
      </p:sp>
      <p:sp>
        <p:nvSpPr>
          <p:cNvPr id="227331" name="Text Box 3"/>
          <p:cNvSpPr txBox="1">
            <a:spLocks noChangeArrowheads="1"/>
          </p:cNvSpPr>
          <p:nvPr/>
        </p:nvSpPr>
        <p:spPr bwMode="auto">
          <a:xfrm>
            <a:off x="1050925" y="1712913"/>
            <a:ext cx="5070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s-ES_tradnl" altLang="es-ES"/>
              <a:t> </a:t>
            </a:r>
            <a:r>
              <a:rPr lang="es-ES_tradnl" altLang="es-ES" sz="1800"/>
              <a:t>Se definen números difusos para cada variable</a:t>
            </a:r>
          </a:p>
          <a:p>
            <a:pPr>
              <a:buFontTx/>
              <a:buChar char="•"/>
            </a:pPr>
            <a:r>
              <a:rPr lang="es-ES_tradnl" altLang="es-ES" sz="1800"/>
              <a:t> Combinación por lógica difusa</a:t>
            </a:r>
          </a:p>
        </p:txBody>
      </p:sp>
      <p:sp>
        <p:nvSpPr>
          <p:cNvPr id="227332" name="Line 4"/>
          <p:cNvSpPr>
            <a:spLocks noChangeShapeType="1"/>
          </p:cNvSpPr>
          <p:nvPr/>
        </p:nvSpPr>
        <p:spPr bwMode="auto">
          <a:xfrm>
            <a:off x="990600" y="2895600"/>
            <a:ext cx="0" cy="2362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33" name="Line 5"/>
          <p:cNvSpPr>
            <a:spLocks noChangeShapeType="1"/>
          </p:cNvSpPr>
          <p:nvPr/>
        </p:nvSpPr>
        <p:spPr bwMode="auto">
          <a:xfrm>
            <a:off x="990600" y="5257800"/>
            <a:ext cx="464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34" name="Text Box 6"/>
          <p:cNvSpPr txBox="1">
            <a:spLocks noChangeArrowheads="1"/>
          </p:cNvSpPr>
          <p:nvPr/>
        </p:nvSpPr>
        <p:spPr bwMode="auto">
          <a:xfrm>
            <a:off x="822325" y="5345113"/>
            <a:ext cx="4137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130	150	170	190	210</a:t>
            </a:r>
          </a:p>
        </p:txBody>
      </p:sp>
      <p:sp>
        <p:nvSpPr>
          <p:cNvPr id="227335" name="Text Box 7"/>
          <p:cNvSpPr txBox="1">
            <a:spLocks noChangeArrowheads="1"/>
          </p:cNvSpPr>
          <p:nvPr/>
        </p:nvSpPr>
        <p:spPr bwMode="auto">
          <a:xfrm>
            <a:off x="593725" y="504031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a:t>
            </a:r>
          </a:p>
        </p:txBody>
      </p:sp>
      <p:sp>
        <p:nvSpPr>
          <p:cNvPr id="227336" name="Text Box 8"/>
          <p:cNvSpPr txBox="1">
            <a:spLocks noChangeArrowheads="1"/>
          </p:cNvSpPr>
          <p:nvPr/>
        </p:nvSpPr>
        <p:spPr bwMode="auto">
          <a:xfrm>
            <a:off x="533400" y="46482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0.2</a:t>
            </a:r>
          </a:p>
        </p:txBody>
      </p:sp>
      <p:sp>
        <p:nvSpPr>
          <p:cNvPr id="227337" name="Text Box 9"/>
          <p:cNvSpPr txBox="1">
            <a:spLocks noChangeArrowheads="1"/>
          </p:cNvSpPr>
          <p:nvPr/>
        </p:nvSpPr>
        <p:spPr bwMode="auto">
          <a:xfrm>
            <a:off x="533400" y="42672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a:t>0.4</a:t>
            </a:r>
          </a:p>
        </p:txBody>
      </p:sp>
      <p:sp>
        <p:nvSpPr>
          <p:cNvPr id="227338" name="Line 10"/>
          <p:cNvSpPr>
            <a:spLocks noChangeShapeType="1"/>
          </p:cNvSpPr>
          <p:nvPr/>
        </p:nvSpPr>
        <p:spPr bwMode="auto">
          <a:xfrm>
            <a:off x="9144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39" name="Line 11"/>
          <p:cNvSpPr>
            <a:spLocks noChangeShapeType="1"/>
          </p:cNvSpPr>
          <p:nvPr/>
        </p:nvSpPr>
        <p:spPr bwMode="auto">
          <a:xfrm>
            <a:off x="914400" y="4419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40" name="Line 12"/>
          <p:cNvSpPr>
            <a:spLocks noChangeShapeType="1"/>
          </p:cNvSpPr>
          <p:nvPr/>
        </p:nvSpPr>
        <p:spPr bwMode="auto">
          <a:xfrm>
            <a:off x="914400" y="4038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41" name="Line 13"/>
          <p:cNvSpPr>
            <a:spLocks noChangeShapeType="1"/>
          </p:cNvSpPr>
          <p:nvPr/>
        </p:nvSpPr>
        <p:spPr bwMode="auto">
          <a:xfrm>
            <a:off x="914400" y="3657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42" name="Text Box 14"/>
          <p:cNvSpPr txBox="1">
            <a:spLocks noChangeArrowheads="1"/>
          </p:cNvSpPr>
          <p:nvPr/>
        </p:nvSpPr>
        <p:spPr bwMode="auto">
          <a:xfrm>
            <a:off x="533400" y="38862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0.6</a:t>
            </a:r>
          </a:p>
        </p:txBody>
      </p:sp>
      <p:sp>
        <p:nvSpPr>
          <p:cNvPr id="227343" name="Text Box 15"/>
          <p:cNvSpPr txBox="1">
            <a:spLocks noChangeArrowheads="1"/>
          </p:cNvSpPr>
          <p:nvPr/>
        </p:nvSpPr>
        <p:spPr bwMode="auto">
          <a:xfrm>
            <a:off x="533400" y="35052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0.8</a:t>
            </a:r>
          </a:p>
        </p:txBody>
      </p:sp>
      <p:sp>
        <p:nvSpPr>
          <p:cNvPr id="227344" name="Line 16"/>
          <p:cNvSpPr>
            <a:spLocks noChangeShapeType="1"/>
          </p:cNvSpPr>
          <p:nvPr/>
        </p:nvSpPr>
        <p:spPr bwMode="auto">
          <a:xfrm>
            <a:off x="914400" y="3276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45" name="Text Box 17"/>
          <p:cNvSpPr txBox="1">
            <a:spLocks noChangeArrowheads="1"/>
          </p:cNvSpPr>
          <p:nvPr/>
        </p:nvSpPr>
        <p:spPr bwMode="auto">
          <a:xfrm>
            <a:off x="6096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a:t>
            </a:r>
          </a:p>
        </p:txBody>
      </p:sp>
      <p:sp>
        <p:nvSpPr>
          <p:cNvPr id="227346" name="Line 18"/>
          <p:cNvSpPr>
            <a:spLocks noChangeShapeType="1"/>
          </p:cNvSpPr>
          <p:nvPr/>
        </p:nvSpPr>
        <p:spPr bwMode="auto">
          <a:xfrm>
            <a:off x="990600" y="3276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47" name="Line 19"/>
          <p:cNvSpPr>
            <a:spLocks noChangeShapeType="1"/>
          </p:cNvSpPr>
          <p:nvPr/>
        </p:nvSpPr>
        <p:spPr bwMode="auto">
          <a:xfrm flipH="1" flipV="1">
            <a:off x="1600200" y="3276600"/>
            <a:ext cx="8382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48" name="Line 20"/>
          <p:cNvSpPr>
            <a:spLocks noChangeShapeType="1"/>
          </p:cNvSpPr>
          <p:nvPr/>
        </p:nvSpPr>
        <p:spPr bwMode="auto">
          <a:xfrm flipH="1">
            <a:off x="1905000" y="3276600"/>
            <a:ext cx="6096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49" name="Line 21"/>
          <p:cNvSpPr>
            <a:spLocks noChangeShapeType="1"/>
          </p:cNvSpPr>
          <p:nvPr/>
        </p:nvSpPr>
        <p:spPr bwMode="auto">
          <a:xfrm>
            <a:off x="2514600" y="32766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50" name="Line 22"/>
          <p:cNvSpPr>
            <a:spLocks noChangeShapeType="1"/>
          </p:cNvSpPr>
          <p:nvPr/>
        </p:nvSpPr>
        <p:spPr bwMode="auto">
          <a:xfrm>
            <a:off x="2895600" y="3276600"/>
            <a:ext cx="4572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51" name="Line 23"/>
          <p:cNvSpPr>
            <a:spLocks noChangeShapeType="1"/>
          </p:cNvSpPr>
          <p:nvPr/>
        </p:nvSpPr>
        <p:spPr bwMode="auto">
          <a:xfrm flipV="1">
            <a:off x="2895600" y="3276600"/>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52" name="Line 24"/>
          <p:cNvSpPr>
            <a:spLocks noChangeShapeType="1"/>
          </p:cNvSpPr>
          <p:nvPr/>
        </p:nvSpPr>
        <p:spPr bwMode="auto">
          <a:xfrm>
            <a:off x="3581400" y="3276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7353" name="Text Box 25"/>
          <p:cNvSpPr txBox="1">
            <a:spLocks noChangeArrowheads="1"/>
          </p:cNvSpPr>
          <p:nvPr/>
        </p:nvSpPr>
        <p:spPr bwMode="auto">
          <a:xfrm>
            <a:off x="5775325" y="4964113"/>
            <a:ext cx="1704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solidFill>
                  <a:srgbClr val="FF6600"/>
                </a:solidFill>
              </a:rPr>
              <a:t>Estatura (cm)</a:t>
            </a:r>
          </a:p>
        </p:txBody>
      </p:sp>
      <p:sp>
        <p:nvSpPr>
          <p:cNvPr id="227354" name="Text Box 26"/>
          <p:cNvSpPr txBox="1">
            <a:spLocks noChangeArrowheads="1"/>
          </p:cNvSpPr>
          <p:nvPr/>
        </p:nvSpPr>
        <p:spPr bwMode="auto">
          <a:xfrm>
            <a:off x="1127125" y="4098925"/>
            <a:ext cx="588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1600"/>
              <a:t>Baja</a:t>
            </a:r>
          </a:p>
        </p:txBody>
      </p:sp>
      <p:sp>
        <p:nvSpPr>
          <p:cNvPr id="227355" name="Text Box 27"/>
          <p:cNvSpPr txBox="1">
            <a:spLocks noChangeArrowheads="1"/>
          </p:cNvSpPr>
          <p:nvPr/>
        </p:nvSpPr>
        <p:spPr bwMode="auto">
          <a:xfrm>
            <a:off x="2270125" y="4098925"/>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1600"/>
              <a:t>Media</a:t>
            </a:r>
            <a:endParaRPr lang="es-ES_tradnl" altLang="es-ES"/>
          </a:p>
        </p:txBody>
      </p:sp>
      <p:sp>
        <p:nvSpPr>
          <p:cNvPr id="227356" name="Text Box 28"/>
          <p:cNvSpPr txBox="1">
            <a:spLocks noChangeArrowheads="1"/>
          </p:cNvSpPr>
          <p:nvPr/>
        </p:nvSpPr>
        <p:spPr bwMode="auto">
          <a:xfrm>
            <a:off x="3565525" y="40989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1600"/>
              <a:t>Alta</a:t>
            </a:r>
            <a:endParaRPr lang="es-ES_tradnl" alt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2 Marcador de pie de página"/>
          <p:cNvSpPr>
            <a:spLocks noGrp="1"/>
          </p:cNvSpPr>
          <p:nvPr>
            <p:ph type="ftr" sz="quarter" idx="11"/>
          </p:nvPr>
        </p:nvSpPr>
        <p:spPr/>
        <p:txBody>
          <a:bodyPr/>
          <a:lstStyle/>
          <a:p>
            <a:r>
              <a:rPr lang="es-ES" altLang="es-ES"/>
              <a:t>Introducción</a:t>
            </a:r>
          </a:p>
        </p:txBody>
      </p:sp>
      <p:sp>
        <p:nvSpPr>
          <p:cNvPr id="38" name="3 Marcador de número de diapositiva"/>
          <p:cNvSpPr>
            <a:spLocks noGrp="1"/>
          </p:cNvSpPr>
          <p:nvPr>
            <p:ph type="sldNum" sz="quarter" idx="12"/>
          </p:nvPr>
        </p:nvSpPr>
        <p:spPr/>
        <p:txBody>
          <a:bodyPr/>
          <a:lstStyle/>
          <a:p>
            <a:fld id="{C94A17A6-54D3-46B4-8DC8-63EC2FA335C4}" type="slidenum">
              <a:rPr lang="es-ES" altLang="es-ES"/>
              <a:pPr/>
              <a:t>12</a:t>
            </a:fld>
            <a:endParaRPr lang="es-ES" altLang="es-ES"/>
          </a:p>
        </p:txBody>
      </p:sp>
      <p:sp>
        <p:nvSpPr>
          <p:cNvPr id="228354" name="Text Box 2"/>
          <p:cNvSpPr txBox="1">
            <a:spLocks noChangeArrowheads="1"/>
          </p:cNvSpPr>
          <p:nvPr/>
        </p:nvSpPr>
        <p:spPr bwMode="auto">
          <a:xfrm>
            <a:off x="1752600" y="990600"/>
            <a:ext cx="708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8356" name="Text Box 4"/>
          <p:cNvSpPr txBox="1">
            <a:spLocks noChangeArrowheads="1"/>
          </p:cNvSpPr>
          <p:nvPr/>
        </p:nvSpPr>
        <p:spPr bwMode="auto">
          <a:xfrm>
            <a:off x="1812925" y="1458913"/>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 </a:t>
            </a:r>
            <a:endParaRPr lang="es-ES_tradnl" altLang="es-ES" sz="1800"/>
          </a:p>
        </p:txBody>
      </p:sp>
      <p:sp>
        <p:nvSpPr>
          <p:cNvPr id="228357" name="Line 5"/>
          <p:cNvSpPr>
            <a:spLocks noChangeShapeType="1"/>
          </p:cNvSpPr>
          <p:nvPr/>
        </p:nvSpPr>
        <p:spPr bwMode="auto">
          <a:xfrm>
            <a:off x="1752600" y="2590800"/>
            <a:ext cx="0" cy="2362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58" name="Line 6"/>
          <p:cNvSpPr>
            <a:spLocks noChangeShapeType="1"/>
          </p:cNvSpPr>
          <p:nvPr/>
        </p:nvSpPr>
        <p:spPr bwMode="auto">
          <a:xfrm>
            <a:off x="1752600" y="4953000"/>
            <a:ext cx="464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60" name="Text Box 8"/>
          <p:cNvSpPr txBox="1">
            <a:spLocks noChangeArrowheads="1"/>
          </p:cNvSpPr>
          <p:nvPr/>
        </p:nvSpPr>
        <p:spPr bwMode="auto">
          <a:xfrm>
            <a:off x="1355725" y="473551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a:t>
            </a:r>
          </a:p>
        </p:txBody>
      </p:sp>
      <p:sp>
        <p:nvSpPr>
          <p:cNvPr id="228361" name="Text Box 9"/>
          <p:cNvSpPr txBox="1">
            <a:spLocks noChangeArrowheads="1"/>
          </p:cNvSpPr>
          <p:nvPr/>
        </p:nvSpPr>
        <p:spPr bwMode="auto">
          <a:xfrm>
            <a:off x="1295400" y="43434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0.2</a:t>
            </a:r>
          </a:p>
        </p:txBody>
      </p:sp>
      <p:sp>
        <p:nvSpPr>
          <p:cNvPr id="228362" name="Text Box 10"/>
          <p:cNvSpPr txBox="1">
            <a:spLocks noChangeArrowheads="1"/>
          </p:cNvSpPr>
          <p:nvPr/>
        </p:nvSpPr>
        <p:spPr bwMode="auto">
          <a:xfrm>
            <a:off x="1295400" y="39624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a:t>0.4</a:t>
            </a:r>
          </a:p>
        </p:txBody>
      </p:sp>
      <p:sp>
        <p:nvSpPr>
          <p:cNvPr id="228363" name="Line 11"/>
          <p:cNvSpPr>
            <a:spLocks noChangeShapeType="1"/>
          </p:cNvSpPr>
          <p:nvPr/>
        </p:nvSpPr>
        <p:spPr bwMode="auto">
          <a:xfrm>
            <a:off x="1676400" y="4495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64" name="Line 12"/>
          <p:cNvSpPr>
            <a:spLocks noChangeShapeType="1"/>
          </p:cNvSpPr>
          <p:nvPr/>
        </p:nvSpPr>
        <p:spPr bwMode="auto">
          <a:xfrm>
            <a:off x="1676400" y="4114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65" name="Line 13"/>
          <p:cNvSpPr>
            <a:spLocks noChangeShapeType="1"/>
          </p:cNvSpPr>
          <p:nvPr/>
        </p:nvSpPr>
        <p:spPr bwMode="auto">
          <a:xfrm>
            <a:off x="1676400" y="3733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66" name="Line 14"/>
          <p:cNvSpPr>
            <a:spLocks noChangeShapeType="1"/>
          </p:cNvSpPr>
          <p:nvPr/>
        </p:nvSpPr>
        <p:spPr bwMode="auto">
          <a:xfrm>
            <a:off x="1676400" y="3352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67" name="Text Box 15"/>
          <p:cNvSpPr txBox="1">
            <a:spLocks noChangeArrowheads="1"/>
          </p:cNvSpPr>
          <p:nvPr/>
        </p:nvSpPr>
        <p:spPr bwMode="auto">
          <a:xfrm>
            <a:off x="1295400" y="35814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0.6</a:t>
            </a:r>
          </a:p>
        </p:txBody>
      </p:sp>
      <p:sp>
        <p:nvSpPr>
          <p:cNvPr id="228368" name="Text Box 16"/>
          <p:cNvSpPr txBox="1">
            <a:spLocks noChangeArrowheads="1"/>
          </p:cNvSpPr>
          <p:nvPr/>
        </p:nvSpPr>
        <p:spPr bwMode="auto">
          <a:xfrm>
            <a:off x="1295400" y="32004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0.8</a:t>
            </a:r>
          </a:p>
        </p:txBody>
      </p:sp>
      <p:sp>
        <p:nvSpPr>
          <p:cNvPr id="228369" name="Line 17"/>
          <p:cNvSpPr>
            <a:spLocks noChangeShapeType="1"/>
          </p:cNvSpPr>
          <p:nvPr/>
        </p:nvSpPr>
        <p:spPr bwMode="auto">
          <a:xfrm>
            <a:off x="1676400" y="2971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70" name="Text Box 18"/>
          <p:cNvSpPr txBox="1">
            <a:spLocks noChangeArrowheads="1"/>
          </p:cNvSpPr>
          <p:nvPr/>
        </p:nvSpPr>
        <p:spPr bwMode="auto">
          <a:xfrm>
            <a:off x="1371600" y="28194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a:t>
            </a:r>
          </a:p>
        </p:txBody>
      </p:sp>
      <p:sp>
        <p:nvSpPr>
          <p:cNvPr id="228382" name="Line 30"/>
          <p:cNvSpPr>
            <a:spLocks noChangeShapeType="1"/>
          </p:cNvSpPr>
          <p:nvPr/>
        </p:nvSpPr>
        <p:spPr bwMode="auto">
          <a:xfrm>
            <a:off x="2286000" y="4876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83" name="Line 31"/>
          <p:cNvSpPr>
            <a:spLocks noChangeShapeType="1"/>
          </p:cNvSpPr>
          <p:nvPr/>
        </p:nvSpPr>
        <p:spPr bwMode="auto">
          <a:xfrm>
            <a:off x="2819400" y="4876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84" name="Line 32"/>
          <p:cNvSpPr>
            <a:spLocks noChangeShapeType="1"/>
          </p:cNvSpPr>
          <p:nvPr/>
        </p:nvSpPr>
        <p:spPr bwMode="auto">
          <a:xfrm>
            <a:off x="3352800" y="4876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85" name="Line 33"/>
          <p:cNvSpPr>
            <a:spLocks noChangeShapeType="1"/>
          </p:cNvSpPr>
          <p:nvPr/>
        </p:nvSpPr>
        <p:spPr bwMode="auto">
          <a:xfrm>
            <a:off x="3810000" y="4876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86" name="Line 34"/>
          <p:cNvSpPr>
            <a:spLocks noChangeShapeType="1"/>
          </p:cNvSpPr>
          <p:nvPr/>
        </p:nvSpPr>
        <p:spPr bwMode="auto">
          <a:xfrm>
            <a:off x="4267200" y="4876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87" name="Line 35"/>
          <p:cNvSpPr>
            <a:spLocks noChangeShapeType="1"/>
          </p:cNvSpPr>
          <p:nvPr/>
        </p:nvSpPr>
        <p:spPr bwMode="auto">
          <a:xfrm>
            <a:off x="4800600" y="4876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88" name="Line 36"/>
          <p:cNvSpPr>
            <a:spLocks noChangeShapeType="1"/>
          </p:cNvSpPr>
          <p:nvPr/>
        </p:nvSpPr>
        <p:spPr bwMode="auto">
          <a:xfrm>
            <a:off x="5334000" y="4876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89" name="Text Box 37"/>
          <p:cNvSpPr txBox="1">
            <a:spLocks noChangeArrowheads="1"/>
          </p:cNvSpPr>
          <p:nvPr/>
        </p:nvSpPr>
        <p:spPr bwMode="auto">
          <a:xfrm>
            <a:off x="6689725" y="4684713"/>
            <a:ext cx="1428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1800" b="1">
                <a:solidFill>
                  <a:srgbClr val="FF6600"/>
                </a:solidFill>
              </a:rPr>
              <a:t>Encestador</a:t>
            </a:r>
            <a:endParaRPr lang="es-ES_tradnl" altLang="es-ES"/>
          </a:p>
        </p:txBody>
      </p:sp>
      <p:sp>
        <p:nvSpPr>
          <p:cNvPr id="228390" name="Text Box 38"/>
          <p:cNvSpPr txBox="1">
            <a:spLocks noChangeArrowheads="1"/>
          </p:cNvSpPr>
          <p:nvPr/>
        </p:nvSpPr>
        <p:spPr bwMode="auto">
          <a:xfrm>
            <a:off x="2041525" y="5040313"/>
            <a:ext cx="3776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2/16    4/16    6/16  8/16  10/16  12/16  14/16  </a:t>
            </a:r>
          </a:p>
        </p:txBody>
      </p:sp>
      <p:sp>
        <p:nvSpPr>
          <p:cNvPr id="228391" name="Line 39"/>
          <p:cNvSpPr>
            <a:spLocks noChangeShapeType="1"/>
          </p:cNvSpPr>
          <p:nvPr/>
        </p:nvSpPr>
        <p:spPr bwMode="auto">
          <a:xfrm>
            <a:off x="1752600" y="29718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92" name="Line 40"/>
          <p:cNvSpPr>
            <a:spLocks noChangeShapeType="1"/>
          </p:cNvSpPr>
          <p:nvPr/>
        </p:nvSpPr>
        <p:spPr bwMode="auto">
          <a:xfrm>
            <a:off x="2743200" y="2971800"/>
            <a:ext cx="1066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93" name="Line 41"/>
          <p:cNvSpPr>
            <a:spLocks noChangeShapeType="1"/>
          </p:cNvSpPr>
          <p:nvPr/>
        </p:nvSpPr>
        <p:spPr bwMode="auto">
          <a:xfrm flipV="1">
            <a:off x="2819400" y="2971800"/>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94" name="Line 42"/>
          <p:cNvSpPr>
            <a:spLocks noChangeShapeType="1"/>
          </p:cNvSpPr>
          <p:nvPr/>
        </p:nvSpPr>
        <p:spPr bwMode="auto">
          <a:xfrm>
            <a:off x="3505200" y="29718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95" name="Line 43"/>
          <p:cNvSpPr>
            <a:spLocks noChangeShapeType="1"/>
          </p:cNvSpPr>
          <p:nvPr/>
        </p:nvSpPr>
        <p:spPr bwMode="auto">
          <a:xfrm>
            <a:off x="4191000" y="2971800"/>
            <a:ext cx="914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96" name="Line 44"/>
          <p:cNvSpPr>
            <a:spLocks noChangeShapeType="1"/>
          </p:cNvSpPr>
          <p:nvPr/>
        </p:nvSpPr>
        <p:spPr bwMode="auto">
          <a:xfrm flipV="1">
            <a:off x="4267200" y="2971800"/>
            <a:ext cx="1066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97" name="Line 45"/>
          <p:cNvSpPr>
            <a:spLocks noChangeShapeType="1"/>
          </p:cNvSpPr>
          <p:nvPr/>
        </p:nvSpPr>
        <p:spPr bwMode="auto">
          <a:xfrm>
            <a:off x="5334000" y="2971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8398" name="Text Box 46"/>
          <p:cNvSpPr txBox="1">
            <a:spLocks noChangeArrowheads="1"/>
          </p:cNvSpPr>
          <p:nvPr/>
        </p:nvSpPr>
        <p:spPr bwMode="auto">
          <a:xfrm>
            <a:off x="1965325" y="377031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1800"/>
              <a:t>Malo</a:t>
            </a:r>
          </a:p>
        </p:txBody>
      </p:sp>
      <p:sp>
        <p:nvSpPr>
          <p:cNvPr id="228399" name="Text Box 47"/>
          <p:cNvSpPr txBox="1">
            <a:spLocks noChangeArrowheads="1"/>
          </p:cNvSpPr>
          <p:nvPr/>
        </p:nvSpPr>
        <p:spPr bwMode="auto">
          <a:xfrm>
            <a:off x="3489325" y="3770313"/>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1800"/>
              <a:t>Regular</a:t>
            </a:r>
            <a:endParaRPr lang="es-ES_tradnl" altLang="es-ES"/>
          </a:p>
        </p:txBody>
      </p:sp>
      <p:sp>
        <p:nvSpPr>
          <p:cNvPr id="228400" name="Text Box 48"/>
          <p:cNvSpPr txBox="1">
            <a:spLocks noChangeArrowheads="1"/>
          </p:cNvSpPr>
          <p:nvPr/>
        </p:nvSpPr>
        <p:spPr bwMode="auto">
          <a:xfrm>
            <a:off x="5105400" y="375920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1800"/>
              <a:t>Bueno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2 Marcador de pie de página"/>
          <p:cNvSpPr>
            <a:spLocks noGrp="1"/>
          </p:cNvSpPr>
          <p:nvPr>
            <p:ph type="ftr" sz="quarter" idx="11"/>
          </p:nvPr>
        </p:nvSpPr>
        <p:spPr/>
        <p:txBody>
          <a:bodyPr/>
          <a:lstStyle/>
          <a:p>
            <a:r>
              <a:rPr lang="es-ES" altLang="es-ES"/>
              <a:t>Introducción</a:t>
            </a:r>
          </a:p>
        </p:txBody>
      </p:sp>
      <p:sp>
        <p:nvSpPr>
          <p:cNvPr id="60" name="3 Marcador de número de diapositiva"/>
          <p:cNvSpPr>
            <a:spLocks noGrp="1"/>
          </p:cNvSpPr>
          <p:nvPr>
            <p:ph type="sldNum" sz="quarter" idx="12"/>
          </p:nvPr>
        </p:nvSpPr>
        <p:spPr/>
        <p:txBody>
          <a:bodyPr/>
          <a:lstStyle/>
          <a:p>
            <a:fld id="{26CAE973-A296-43AB-9F6A-2263DA78CDC0}" type="slidenum">
              <a:rPr lang="es-ES" altLang="es-ES"/>
              <a:pPr/>
              <a:t>13</a:t>
            </a:fld>
            <a:endParaRPr lang="es-ES" altLang="es-ES"/>
          </a:p>
        </p:txBody>
      </p:sp>
      <p:sp>
        <p:nvSpPr>
          <p:cNvPr id="229378" name="Text Box 2"/>
          <p:cNvSpPr txBox="1">
            <a:spLocks noChangeArrowheads="1"/>
          </p:cNvSpPr>
          <p:nvPr/>
        </p:nvSpPr>
        <p:spPr bwMode="auto">
          <a:xfrm>
            <a:off x="822325" y="1077913"/>
            <a:ext cx="4405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solidFill>
                  <a:srgbClr val="FF6600"/>
                </a:solidFill>
              </a:rPr>
              <a:t>Ejemplo: Método de Selección Difuso</a:t>
            </a:r>
            <a:endParaRPr lang="es-ES_tradnl" altLang="es-ES"/>
          </a:p>
        </p:txBody>
      </p:sp>
      <p:sp>
        <p:nvSpPr>
          <p:cNvPr id="229379" name="Text Box 3"/>
          <p:cNvSpPr txBox="1">
            <a:spLocks noChangeArrowheads="1"/>
          </p:cNvSpPr>
          <p:nvPr/>
        </p:nvSpPr>
        <p:spPr bwMode="auto">
          <a:xfrm>
            <a:off x="822325" y="1611313"/>
            <a:ext cx="4306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b="1">
                <a:solidFill>
                  <a:srgbClr val="FF6600"/>
                </a:solidFill>
              </a:rPr>
              <a:t>Candidato exitoso:</a:t>
            </a:r>
            <a:r>
              <a:rPr lang="es-ES_tradnl" altLang="es-ES"/>
              <a:t> </a:t>
            </a:r>
            <a:r>
              <a:rPr lang="es-ES_tradnl" altLang="es-ES">
                <a:solidFill>
                  <a:srgbClr val="FF6600"/>
                </a:solidFill>
              </a:rPr>
              <a:t>estatura alta y buen encestador</a:t>
            </a:r>
            <a:endParaRPr lang="es-ES_tradnl" altLang="es-ES">
              <a:solidFill>
                <a:srgbClr val="990033"/>
              </a:solidFill>
            </a:endParaRPr>
          </a:p>
        </p:txBody>
      </p:sp>
      <p:sp>
        <p:nvSpPr>
          <p:cNvPr id="229380" name="Text Box 4"/>
          <p:cNvSpPr txBox="1">
            <a:spLocks noChangeArrowheads="1"/>
          </p:cNvSpPr>
          <p:nvPr/>
        </p:nvSpPr>
        <p:spPr bwMode="auto">
          <a:xfrm>
            <a:off x="533400" y="2659063"/>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9381" name="Line 5"/>
          <p:cNvSpPr>
            <a:spLocks noChangeShapeType="1"/>
          </p:cNvSpPr>
          <p:nvPr/>
        </p:nvSpPr>
        <p:spPr bwMode="auto">
          <a:xfrm>
            <a:off x="990600" y="2895600"/>
            <a:ext cx="0" cy="2362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382" name="Line 6"/>
          <p:cNvSpPr>
            <a:spLocks noChangeShapeType="1"/>
          </p:cNvSpPr>
          <p:nvPr/>
        </p:nvSpPr>
        <p:spPr bwMode="auto">
          <a:xfrm>
            <a:off x="990600" y="5257800"/>
            <a:ext cx="2743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383" name="Text Box 7"/>
          <p:cNvSpPr txBox="1">
            <a:spLocks noChangeArrowheads="1"/>
          </p:cNvSpPr>
          <p:nvPr/>
        </p:nvSpPr>
        <p:spPr bwMode="auto">
          <a:xfrm>
            <a:off x="822325" y="5345113"/>
            <a:ext cx="2976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160	180	200	 </a:t>
            </a:r>
          </a:p>
        </p:txBody>
      </p:sp>
      <p:sp>
        <p:nvSpPr>
          <p:cNvPr id="229384" name="Text Box 8"/>
          <p:cNvSpPr txBox="1">
            <a:spLocks noChangeArrowheads="1"/>
          </p:cNvSpPr>
          <p:nvPr/>
        </p:nvSpPr>
        <p:spPr bwMode="auto">
          <a:xfrm>
            <a:off x="593725" y="504031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a:t>
            </a:r>
          </a:p>
        </p:txBody>
      </p:sp>
      <p:sp>
        <p:nvSpPr>
          <p:cNvPr id="229385" name="Text Box 9"/>
          <p:cNvSpPr txBox="1">
            <a:spLocks noChangeArrowheads="1"/>
          </p:cNvSpPr>
          <p:nvPr/>
        </p:nvSpPr>
        <p:spPr bwMode="auto">
          <a:xfrm>
            <a:off x="533400" y="46482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0.2</a:t>
            </a:r>
          </a:p>
        </p:txBody>
      </p:sp>
      <p:sp>
        <p:nvSpPr>
          <p:cNvPr id="229386" name="Text Box 10"/>
          <p:cNvSpPr txBox="1">
            <a:spLocks noChangeArrowheads="1"/>
          </p:cNvSpPr>
          <p:nvPr/>
        </p:nvSpPr>
        <p:spPr bwMode="auto">
          <a:xfrm>
            <a:off x="533400" y="42672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a:t>0.4</a:t>
            </a:r>
          </a:p>
        </p:txBody>
      </p:sp>
      <p:sp>
        <p:nvSpPr>
          <p:cNvPr id="229387" name="Text Box 11"/>
          <p:cNvSpPr txBox="1">
            <a:spLocks noChangeArrowheads="1"/>
          </p:cNvSpPr>
          <p:nvPr/>
        </p:nvSpPr>
        <p:spPr bwMode="auto">
          <a:xfrm>
            <a:off x="533400" y="38862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0.6</a:t>
            </a:r>
          </a:p>
        </p:txBody>
      </p:sp>
      <p:sp>
        <p:nvSpPr>
          <p:cNvPr id="229388" name="Text Box 12"/>
          <p:cNvSpPr txBox="1">
            <a:spLocks noChangeArrowheads="1"/>
          </p:cNvSpPr>
          <p:nvPr/>
        </p:nvSpPr>
        <p:spPr bwMode="auto">
          <a:xfrm>
            <a:off x="533400" y="35052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0.8</a:t>
            </a:r>
          </a:p>
        </p:txBody>
      </p:sp>
      <p:sp>
        <p:nvSpPr>
          <p:cNvPr id="229389" name="Text Box 13"/>
          <p:cNvSpPr txBox="1">
            <a:spLocks noChangeArrowheads="1"/>
          </p:cNvSpPr>
          <p:nvPr/>
        </p:nvSpPr>
        <p:spPr bwMode="auto">
          <a:xfrm>
            <a:off x="6096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a:t>
            </a:r>
          </a:p>
        </p:txBody>
      </p:sp>
      <p:sp>
        <p:nvSpPr>
          <p:cNvPr id="229395" name="Line 19"/>
          <p:cNvSpPr>
            <a:spLocks noChangeShapeType="1"/>
          </p:cNvSpPr>
          <p:nvPr/>
        </p:nvSpPr>
        <p:spPr bwMode="auto">
          <a:xfrm flipV="1">
            <a:off x="1447800" y="3276600"/>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396" name="Line 20"/>
          <p:cNvSpPr>
            <a:spLocks noChangeShapeType="1"/>
          </p:cNvSpPr>
          <p:nvPr/>
        </p:nvSpPr>
        <p:spPr bwMode="auto">
          <a:xfrm>
            <a:off x="2133600" y="3276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399" name="Text Box 23"/>
          <p:cNvSpPr txBox="1">
            <a:spLocks noChangeArrowheads="1"/>
          </p:cNvSpPr>
          <p:nvPr/>
        </p:nvSpPr>
        <p:spPr bwMode="auto">
          <a:xfrm>
            <a:off x="22860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1600"/>
              <a:t>Alta</a:t>
            </a:r>
            <a:endParaRPr lang="es-ES_tradnl" altLang="es-ES"/>
          </a:p>
        </p:txBody>
      </p:sp>
      <p:sp>
        <p:nvSpPr>
          <p:cNvPr id="229400" name="Line 24"/>
          <p:cNvSpPr>
            <a:spLocks noChangeShapeType="1"/>
          </p:cNvSpPr>
          <p:nvPr/>
        </p:nvSpPr>
        <p:spPr bwMode="auto">
          <a:xfrm>
            <a:off x="914400" y="3657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01" name="Line 25"/>
          <p:cNvSpPr>
            <a:spLocks noChangeShapeType="1"/>
          </p:cNvSpPr>
          <p:nvPr/>
        </p:nvSpPr>
        <p:spPr bwMode="auto">
          <a:xfrm>
            <a:off x="914400" y="4038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02" name="Line 26"/>
          <p:cNvSpPr>
            <a:spLocks noChangeShapeType="1"/>
          </p:cNvSpPr>
          <p:nvPr/>
        </p:nvSpPr>
        <p:spPr bwMode="auto">
          <a:xfrm>
            <a:off x="914400" y="4419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03" name="Line 27"/>
          <p:cNvSpPr>
            <a:spLocks noChangeShapeType="1"/>
          </p:cNvSpPr>
          <p:nvPr/>
        </p:nvSpPr>
        <p:spPr bwMode="auto">
          <a:xfrm>
            <a:off x="9144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04" name="Line 28"/>
          <p:cNvSpPr>
            <a:spLocks noChangeShapeType="1"/>
          </p:cNvSpPr>
          <p:nvPr/>
        </p:nvSpPr>
        <p:spPr bwMode="auto">
          <a:xfrm>
            <a:off x="914400" y="3276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05" name="Text Box 29"/>
          <p:cNvSpPr txBox="1">
            <a:spLocks noChangeArrowheads="1"/>
          </p:cNvSpPr>
          <p:nvPr/>
        </p:nvSpPr>
        <p:spPr bwMode="auto">
          <a:xfrm>
            <a:off x="4648200" y="2895600"/>
            <a:ext cx="327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29406" name="Line 30"/>
          <p:cNvSpPr>
            <a:spLocks noChangeShapeType="1"/>
          </p:cNvSpPr>
          <p:nvPr/>
        </p:nvSpPr>
        <p:spPr bwMode="auto">
          <a:xfrm>
            <a:off x="4664075" y="2884488"/>
            <a:ext cx="0" cy="2362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07" name="Text Box 31"/>
          <p:cNvSpPr txBox="1">
            <a:spLocks noChangeArrowheads="1"/>
          </p:cNvSpPr>
          <p:nvPr/>
        </p:nvSpPr>
        <p:spPr bwMode="auto">
          <a:xfrm>
            <a:off x="4267200" y="5029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a:t>
            </a:r>
          </a:p>
        </p:txBody>
      </p:sp>
      <p:sp>
        <p:nvSpPr>
          <p:cNvPr id="229408" name="Text Box 32"/>
          <p:cNvSpPr txBox="1">
            <a:spLocks noChangeArrowheads="1"/>
          </p:cNvSpPr>
          <p:nvPr/>
        </p:nvSpPr>
        <p:spPr bwMode="auto">
          <a:xfrm>
            <a:off x="4206875" y="4637088"/>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0.2</a:t>
            </a:r>
          </a:p>
        </p:txBody>
      </p:sp>
      <p:sp>
        <p:nvSpPr>
          <p:cNvPr id="229409" name="Text Box 33"/>
          <p:cNvSpPr txBox="1">
            <a:spLocks noChangeArrowheads="1"/>
          </p:cNvSpPr>
          <p:nvPr/>
        </p:nvSpPr>
        <p:spPr bwMode="auto">
          <a:xfrm>
            <a:off x="4206875" y="4256088"/>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a:t>0.4</a:t>
            </a:r>
          </a:p>
        </p:txBody>
      </p:sp>
      <p:sp>
        <p:nvSpPr>
          <p:cNvPr id="229410" name="Text Box 34"/>
          <p:cNvSpPr txBox="1">
            <a:spLocks noChangeArrowheads="1"/>
          </p:cNvSpPr>
          <p:nvPr/>
        </p:nvSpPr>
        <p:spPr bwMode="auto">
          <a:xfrm>
            <a:off x="4206875" y="3875088"/>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0.6</a:t>
            </a:r>
          </a:p>
        </p:txBody>
      </p:sp>
      <p:sp>
        <p:nvSpPr>
          <p:cNvPr id="229411" name="Text Box 35"/>
          <p:cNvSpPr txBox="1">
            <a:spLocks noChangeArrowheads="1"/>
          </p:cNvSpPr>
          <p:nvPr/>
        </p:nvSpPr>
        <p:spPr bwMode="auto">
          <a:xfrm>
            <a:off x="4206875" y="3494088"/>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0.8</a:t>
            </a:r>
          </a:p>
        </p:txBody>
      </p:sp>
      <p:sp>
        <p:nvSpPr>
          <p:cNvPr id="229412" name="Text Box 36"/>
          <p:cNvSpPr txBox="1">
            <a:spLocks noChangeArrowheads="1"/>
          </p:cNvSpPr>
          <p:nvPr/>
        </p:nvSpPr>
        <p:spPr bwMode="auto">
          <a:xfrm>
            <a:off x="4283075" y="3113088"/>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a:t>
            </a:r>
          </a:p>
        </p:txBody>
      </p:sp>
      <p:sp>
        <p:nvSpPr>
          <p:cNvPr id="229413" name="Line 37"/>
          <p:cNvSpPr>
            <a:spLocks noChangeShapeType="1"/>
          </p:cNvSpPr>
          <p:nvPr/>
        </p:nvSpPr>
        <p:spPr bwMode="auto">
          <a:xfrm>
            <a:off x="5197475" y="517048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14" name="Line 38"/>
          <p:cNvSpPr>
            <a:spLocks noChangeShapeType="1"/>
          </p:cNvSpPr>
          <p:nvPr/>
        </p:nvSpPr>
        <p:spPr bwMode="auto">
          <a:xfrm>
            <a:off x="6264275" y="517048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15" name="Line 39"/>
          <p:cNvSpPr>
            <a:spLocks noChangeShapeType="1"/>
          </p:cNvSpPr>
          <p:nvPr/>
        </p:nvSpPr>
        <p:spPr bwMode="auto">
          <a:xfrm>
            <a:off x="7712075" y="517048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16" name="Line 40"/>
          <p:cNvSpPr>
            <a:spLocks noChangeShapeType="1"/>
          </p:cNvSpPr>
          <p:nvPr/>
        </p:nvSpPr>
        <p:spPr bwMode="auto">
          <a:xfrm>
            <a:off x="8245475" y="517048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17" name="Text Box 41"/>
          <p:cNvSpPr txBox="1">
            <a:spLocks noChangeArrowheads="1"/>
          </p:cNvSpPr>
          <p:nvPr/>
        </p:nvSpPr>
        <p:spPr bwMode="auto">
          <a:xfrm>
            <a:off x="4495800" y="5334000"/>
            <a:ext cx="2251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8/16  10/16  12/16 14/16   </a:t>
            </a:r>
          </a:p>
        </p:txBody>
      </p:sp>
      <p:sp>
        <p:nvSpPr>
          <p:cNvPr id="229423" name="Line 47"/>
          <p:cNvSpPr>
            <a:spLocks noChangeShapeType="1"/>
          </p:cNvSpPr>
          <p:nvPr/>
        </p:nvSpPr>
        <p:spPr bwMode="auto">
          <a:xfrm flipV="1">
            <a:off x="5181600" y="3200400"/>
            <a:ext cx="106680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24" name="Line 48"/>
          <p:cNvSpPr>
            <a:spLocks noChangeShapeType="1"/>
          </p:cNvSpPr>
          <p:nvPr/>
        </p:nvSpPr>
        <p:spPr bwMode="auto">
          <a:xfrm>
            <a:off x="6248400" y="32004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27" name="Text Box 51"/>
          <p:cNvSpPr txBox="1">
            <a:spLocks noChangeArrowheads="1"/>
          </p:cNvSpPr>
          <p:nvPr/>
        </p:nvSpPr>
        <p:spPr bwMode="auto">
          <a:xfrm>
            <a:off x="6629400" y="388620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1800"/>
              <a:t>Bueno</a:t>
            </a:r>
          </a:p>
        </p:txBody>
      </p:sp>
      <p:sp>
        <p:nvSpPr>
          <p:cNvPr id="229428" name="Line 52"/>
          <p:cNvSpPr>
            <a:spLocks noChangeShapeType="1"/>
          </p:cNvSpPr>
          <p:nvPr/>
        </p:nvSpPr>
        <p:spPr bwMode="auto">
          <a:xfrm>
            <a:off x="4648200" y="5257800"/>
            <a:ext cx="388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30" name="Line 54"/>
          <p:cNvSpPr>
            <a:spLocks noChangeShapeType="1"/>
          </p:cNvSpPr>
          <p:nvPr/>
        </p:nvSpPr>
        <p:spPr bwMode="auto">
          <a:xfrm>
            <a:off x="1981200" y="5181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31" name="Line 55"/>
          <p:cNvSpPr>
            <a:spLocks noChangeShapeType="1"/>
          </p:cNvSpPr>
          <p:nvPr/>
        </p:nvSpPr>
        <p:spPr bwMode="auto">
          <a:xfrm>
            <a:off x="2895600" y="5181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32" name="Line 56"/>
          <p:cNvSpPr>
            <a:spLocks noChangeShapeType="1"/>
          </p:cNvSpPr>
          <p:nvPr/>
        </p:nvSpPr>
        <p:spPr bwMode="auto">
          <a:xfrm flipV="1">
            <a:off x="1905000" y="3962400"/>
            <a:ext cx="0" cy="1295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33" name="Line 57"/>
          <p:cNvSpPr>
            <a:spLocks noChangeShapeType="1"/>
          </p:cNvSpPr>
          <p:nvPr/>
        </p:nvSpPr>
        <p:spPr bwMode="auto">
          <a:xfrm flipH="1">
            <a:off x="990600" y="4038600"/>
            <a:ext cx="9144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34" name="Line 58"/>
          <p:cNvSpPr>
            <a:spLocks noChangeShapeType="1"/>
          </p:cNvSpPr>
          <p:nvPr/>
        </p:nvSpPr>
        <p:spPr bwMode="auto">
          <a:xfrm>
            <a:off x="5715000" y="5181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36" name="Line 60"/>
          <p:cNvSpPr>
            <a:spLocks noChangeShapeType="1"/>
          </p:cNvSpPr>
          <p:nvPr/>
        </p:nvSpPr>
        <p:spPr bwMode="auto">
          <a:xfrm>
            <a:off x="4572000" y="3276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37" name="Line 61"/>
          <p:cNvSpPr>
            <a:spLocks noChangeShapeType="1"/>
          </p:cNvSpPr>
          <p:nvPr/>
        </p:nvSpPr>
        <p:spPr bwMode="auto">
          <a:xfrm>
            <a:off x="4572000" y="3657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38" name="Line 62"/>
          <p:cNvSpPr>
            <a:spLocks noChangeShapeType="1"/>
          </p:cNvSpPr>
          <p:nvPr/>
        </p:nvSpPr>
        <p:spPr bwMode="auto">
          <a:xfrm>
            <a:off x="4572000" y="4038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40" name="Line 64"/>
          <p:cNvSpPr>
            <a:spLocks noChangeShapeType="1"/>
          </p:cNvSpPr>
          <p:nvPr/>
        </p:nvSpPr>
        <p:spPr bwMode="auto">
          <a:xfrm>
            <a:off x="4572000" y="4419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43" name="Line 67"/>
          <p:cNvSpPr>
            <a:spLocks noChangeShapeType="1"/>
          </p:cNvSpPr>
          <p:nvPr/>
        </p:nvSpPr>
        <p:spPr bwMode="auto">
          <a:xfrm>
            <a:off x="45720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44" name="Line 68"/>
          <p:cNvSpPr>
            <a:spLocks noChangeShapeType="1"/>
          </p:cNvSpPr>
          <p:nvPr/>
        </p:nvSpPr>
        <p:spPr bwMode="auto">
          <a:xfrm flipV="1">
            <a:off x="5715000" y="4191000"/>
            <a:ext cx="0" cy="990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48" name="Line 72"/>
          <p:cNvSpPr>
            <a:spLocks noChangeShapeType="1"/>
          </p:cNvSpPr>
          <p:nvPr/>
        </p:nvSpPr>
        <p:spPr bwMode="auto">
          <a:xfrm>
            <a:off x="4648200" y="4191000"/>
            <a:ext cx="10668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49" name="Text Box 73"/>
          <p:cNvSpPr txBox="1">
            <a:spLocks noChangeArrowheads="1"/>
          </p:cNvSpPr>
          <p:nvPr/>
        </p:nvSpPr>
        <p:spPr bwMode="auto">
          <a:xfrm>
            <a:off x="1736725" y="5649913"/>
            <a:ext cx="48895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179</a:t>
            </a:r>
          </a:p>
        </p:txBody>
      </p:sp>
      <p:sp>
        <p:nvSpPr>
          <p:cNvPr id="229450" name="Text Box 74"/>
          <p:cNvSpPr txBox="1">
            <a:spLocks noChangeArrowheads="1"/>
          </p:cNvSpPr>
          <p:nvPr/>
        </p:nvSpPr>
        <p:spPr bwMode="auto">
          <a:xfrm>
            <a:off x="5470525" y="5726113"/>
            <a:ext cx="39052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12</a:t>
            </a:r>
          </a:p>
        </p:txBody>
      </p:sp>
      <p:sp>
        <p:nvSpPr>
          <p:cNvPr id="229451" name="Text Box 75"/>
          <p:cNvSpPr txBox="1">
            <a:spLocks noChangeArrowheads="1"/>
          </p:cNvSpPr>
          <p:nvPr/>
        </p:nvSpPr>
        <p:spPr bwMode="auto">
          <a:xfrm>
            <a:off x="1431925" y="1992313"/>
            <a:ext cx="71469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Candidato             estatura (cm)         Aciertos (de 16 tiros)     Lógica Difusa (Criterio min)</a:t>
            </a:r>
          </a:p>
          <a:p>
            <a:endParaRPr lang="es-ES_tradnl" altLang="es-ES"/>
          </a:p>
          <a:p>
            <a:r>
              <a:rPr lang="es-ES_tradnl" altLang="es-ES"/>
              <a:t>D		179		12		0.5</a:t>
            </a:r>
          </a:p>
        </p:txBody>
      </p:sp>
      <p:sp>
        <p:nvSpPr>
          <p:cNvPr id="229452" name="Line 76"/>
          <p:cNvSpPr>
            <a:spLocks noChangeShapeType="1"/>
          </p:cNvSpPr>
          <p:nvPr/>
        </p:nvSpPr>
        <p:spPr bwMode="auto">
          <a:xfrm>
            <a:off x="1524000" y="2286000"/>
            <a:ext cx="701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53" name="Line 77"/>
          <p:cNvSpPr>
            <a:spLocks noChangeShapeType="1"/>
          </p:cNvSpPr>
          <p:nvPr/>
        </p:nvSpPr>
        <p:spPr bwMode="auto">
          <a:xfrm>
            <a:off x="2590800" y="2057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54" name="Line 78"/>
          <p:cNvSpPr>
            <a:spLocks noChangeShapeType="1"/>
          </p:cNvSpPr>
          <p:nvPr/>
        </p:nvSpPr>
        <p:spPr bwMode="auto">
          <a:xfrm>
            <a:off x="4191000" y="2057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9455" name="Line 79"/>
          <p:cNvSpPr>
            <a:spLocks noChangeShapeType="1"/>
          </p:cNvSpPr>
          <p:nvPr/>
        </p:nvSpPr>
        <p:spPr bwMode="auto">
          <a:xfrm>
            <a:off x="6172200" y="2057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pie de página"/>
          <p:cNvSpPr>
            <a:spLocks noGrp="1"/>
          </p:cNvSpPr>
          <p:nvPr>
            <p:ph type="ftr" sz="quarter" idx="11"/>
          </p:nvPr>
        </p:nvSpPr>
        <p:spPr/>
        <p:txBody>
          <a:bodyPr/>
          <a:lstStyle/>
          <a:p>
            <a:r>
              <a:rPr lang="es-ES" altLang="es-ES"/>
              <a:t>Introducción</a:t>
            </a:r>
          </a:p>
        </p:txBody>
      </p:sp>
      <p:sp>
        <p:nvSpPr>
          <p:cNvPr id="10" name="3 Marcador de número de diapositiva"/>
          <p:cNvSpPr>
            <a:spLocks noGrp="1"/>
          </p:cNvSpPr>
          <p:nvPr>
            <p:ph type="sldNum" sz="quarter" idx="12"/>
          </p:nvPr>
        </p:nvSpPr>
        <p:spPr/>
        <p:txBody>
          <a:bodyPr/>
          <a:lstStyle/>
          <a:p>
            <a:fld id="{C9DB8D31-2623-4EE7-BEFD-C7A3C343C1F4}" type="slidenum">
              <a:rPr lang="es-ES" altLang="es-ES"/>
              <a:pPr/>
              <a:t>14</a:t>
            </a:fld>
            <a:endParaRPr lang="es-ES" altLang="es-ES"/>
          </a:p>
        </p:txBody>
      </p:sp>
      <p:sp>
        <p:nvSpPr>
          <p:cNvPr id="230402" name="Text Box 2"/>
          <p:cNvSpPr txBox="1">
            <a:spLocks noChangeArrowheads="1"/>
          </p:cNvSpPr>
          <p:nvPr/>
        </p:nvSpPr>
        <p:spPr bwMode="auto">
          <a:xfrm>
            <a:off x="974725" y="877888"/>
            <a:ext cx="7331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400" b="1">
                <a:solidFill>
                  <a:srgbClr val="FF6600"/>
                </a:solidFill>
              </a:rPr>
              <a:t>Resultados de la Selección de   Candidatos:Solución con lógica difusa</a:t>
            </a:r>
            <a:endParaRPr lang="es-ES_tradnl" altLang="es-ES" b="1">
              <a:solidFill>
                <a:srgbClr val="FF6600"/>
              </a:solidFill>
            </a:endParaRPr>
          </a:p>
        </p:txBody>
      </p:sp>
      <p:sp>
        <p:nvSpPr>
          <p:cNvPr id="230403" name="Text Box 3"/>
          <p:cNvSpPr txBox="1">
            <a:spLocks noChangeArrowheads="1"/>
          </p:cNvSpPr>
          <p:nvPr/>
        </p:nvSpPr>
        <p:spPr bwMode="auto">
          <a:xfrm>
            <a:off x="1143000" y="2667000"/>
            <a:ext cx="607695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  Candidato	        Estatura (cm)        Aciertos (de 16 tiros)	     Lógica Difusa</a:t>
            </a:r>
          </a:p>
          <a:p>
            <a:endParaRPr lang="es-ES_tradnl" altLang="es-ES"/>
          </a:p>
          <a:p>
            <a:r>
              <a:rPr lang="es-ES_tradnl" altLang="es-ES"/>
              <a:t>A		167		12		0</a:t>
            </a:r>
          </a:p>
          <a:p>
            <a:r>
              <a:rPr lang="es-ES_tradnl" altLang="es-ES"/>
              <a:t>B		169		6		0</a:t>
            </a:r>
          </a:p>
          <a:p>
            <a:r>
              <a:rPr lang="es-ES_tradnl" altLang="es-ES"/>
              <a:t>C		175		15		0.33</a:t>
            </a:r>
          </a:p>
          <a:p>
            <a:r>
              <a:rPr lang="es-ES_tradnl" altLang="es-ES"/>
              <a:t>D		179		12		0.50</a:t>
            </a:r>
          </a:p>
          <a:p>
            <a:r>
              <a:rPr lang="es-ES_tradnl" altLang="es-ES"/>
              <a:t>E		183		16		0.87</a:t>
            </a:r>
          </a:p>
          <a:p>
            <a:r>
              <a:rPr lang="es-ES_tradnl" altLang="es-ES"/>
              <a:t>F		186		13		0.75</a:t>
            </a:r>
          </a:p>
          <a:p>
            <a:r>
              <a:rPr lang="es-ES_tradnl" altLang="es-ES"/>
              <a:t>G		187		12		0.50</a:t>
            </a:r>
          </a:p>
          <a:p>
            <a:r>
              <a:rPr lang="es-ES_tradnl" altLang="es-ES"/>
              <a:t>H		190		10		0</a:t>
            </a:r>
          </a:p>
          <a:p>
            <a:r>
              <a:rPr lang="es-ES_tradnl" altLang="es-ES"/>
              <a:t>J		200		13		0.75</a:t>
            </a:r>
          </a:p>
        </p:txBody>
      </p:sp>
      <p:sp>
        <p:nvSpPr>
          <p:cNvPr id="230404" name="Line 4"/>
          <p:cNvSpPr>
            <a:spLocks noChangeShapeType="1"/>
          </p:cNvSpPr>
          <p:nvPr/>
        </p:nvSpPr>
        <p:spPr bwMode="auto">
          <a:xfrm>
            <a:off x="1219200" y="30480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0405" name="Line 5"/>
          <p:cNvSpPr>
            <a:spLocks noChangeShapeType="1"/>
          </p:cNvSpPr>
          <p:nvPr/>
        </p:nvSpPr>
        <p:spPr bwMode="auto">
          <a:xfrm>
            <a:off x="2362200" y="27432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0406" name="Line 6"/>
          <p:cNvSpPr>
            <a:spLocks noChangeShapeType="1"/>
          </p:cNvSpPr>
          <p:nvPr/>
        </p:nvSpPr>
        <p:spPr bwMode="auto">
          <a:xfrm>
            <a:off x="3886200" y="27432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0407" name="Line 7"/>
          <p:cNvSpPr>
            <a:spLocks noChangeShapeType="1"/>
          </p:cNvSpPr>
          <p:nvPr/>
        </p:nvSpPr>
        <p:spPr bwMode="auto">
          <a:xfrm>
            <a:off x="5791200" y="27432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Marcador de pie de página"/>
          <p:cNvSpPr>
            <a:spLocks noGrp="1"/>
          </p:cNvSpPr>
          <p:nvPr>
            <p:ph type="ftr" sz="quarter" idx="11"/>
          </p:nvPr>
        </p:nvSpPr>
        <p:spPr/>
        <p:txBody>
          <a:bodyPr/>
          <a:lstStyle/>
          <a:p>
            <a:r>
              <a:rPr lang="es-ES" altLang="es-ES"/>
              <a:t>Introducción</a:t>
            </a:r>
          </a:p>
        </p:txBody>
      </p:sp>
      <p:sp>
        <p:nvSpPr>
          <p:cNvPr id="14" name="3 Marcador de número de diapositiva"/>
          <p:cNvSpPr>
            <a:spLocks noGrp="1"/>
          </p:cNvSpPr>
          <p:nvPr>
            <p:ph type="sldNum" sz="quarter" idx="12"/>
          </p:nvPr>
        </p:nvSpPr>
        <p:spPr/>
        <p:txBody>
          <a:bodyPr/>
          <a:lstStyle/>
          <a:p>
            <a:fld id="{BB7A690F-85B8-4300-80AC-29C73308652C}" type="slidenum">
              <a:rPr lang="es-ES" altLang="es-ES"/>
              <a:pPr/>
              <a:t>15</a:t>
            </a:fld>
            <a:endParaRPr lang="es-ES" altLang="es-ES"/>
          </a:p>
        </p:txBody>
      </p:sp>
      <p:sp>
        <p:nvSpPr>
          <p:cNvPr id="231426" name="Text Box 2"/>
          <p:cNvSpPr txBox="1">
            <a:spLocks noChangeArrowheads="1"/>
          </p:cNvSpPr>
          <p:nvPr/>
        </p:nvSpPr>
        <p:spPr bwMode="auto">
          <a:xfrm>
            <a:off x="1066800" y="1295400"/>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31427" name="Text Box 3"/>
          <p:cNvSpPr txBox="1">
            <a:spLocks noChangeArrowheads="1"/>
          </p:cNvSpPr>
          <p:nvPr/>
        </p:nvSpPr>
        <p:spPr bwMode="auto">
          <a:xfrm>
            <a:off x="990600" y="1143000"/>
            <a:ext cx="7331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000" b="1">
                <a:solidFill>
                  <a:srgbClr val="FF6600"/>
                </a:solidFill>
              </a:rPr>
              <a:t>Utilizando Lógica Difusa se logra selección con discriminación entre los candidatos (ranking valorado)</a:t>
            </a:r>
          </a:p>
        </p:txBody>
      </p:sp>
      <p:sp>
        <p:nvSpPr>
          <p:cNvPr id="231428" name="Text Box 4"/>
          <p:cNvSpPr txBox="1">
            <a:spLocks noChangeArrowheads="1"/>
          </p:cNvSpPr>
          <p:nvPr/>
        </p:nvSpPr>
        <p:spPr bwMode="auto">
          <a:xfrm>
            <a:off x="533400" y="2667000"/>
            <a:ext cx="7507288"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  Candidato	        Estatura (cm)        Aciertos (de 16 tiros)	  Sol Clásica              Lógica Difusa</a:t>
            </a:r>
          </a:p>
          <a:p>
            <a:endParaRPr lang="es-ES_tradnl" altLang="es-ES"/>
          </a:p>
          <a:p>
            <a:r>
              <a:rPr lang="es-ES_tradnl" altLang="es-ES"/>
              <a:t>E		183		16	       0                      	0.87</a:t>
            </a:r>
          </a:p>
          <a:p>
            <a:r>
              <a:rPr lang="es-ES_tradnl" altLang="es-ES"/>
              <a:t>F		186 		13	        1		0.75</a:t>
            </a:r>
          </a:p>
          <a:p>
            <a:r>
              <a:rPr lang="es-ES_tradnl" altLang="es-ES"/>
              <a:t>J		200		13	        1		0.75</a:t>
            </a:r>
          </a:p>
          <a:p>
            <a:r>
              <a:rPr lang="es-ES_tradnl" altLang="es-ES"/>
              <a:t>D		179		12	        0		0.50</a:t>
            </a:r>
          </a:p>
          <a:p>
            <a:r>
              <a:rPr lang="es-ES_tradnl" altLang="es-ES"/>
              <a:t>G		187		12	        0		0.50</a:t>
            </a:r>
          </a:p>
          <a:p>
            <a:r>
              <a:rPr lang="es-ES_tradnl" altLang="es-ES"/>
              <a:t>C		175		15	        0 		0.33</a:t>
            </a:r>
          </a:p>
          <a:p>
            <a:r>
              <a:rPr lang="es-ES_tradnl" altLang="es-ES"/>
              <a:t>A		167		12	        0 		0</a:t>
            </a:r>
          </a:p>
          <a:p>
            <a:r>
              <a:rPr lang="es-ES_tradnl" altLang="es-ES"/>
              <a:t>B		169		  6	        0		0</a:t>
            </a:r>
          </a:p>
          <a:p>
            <a:r>
              <a:rPr lang="es-ES_tradnl" altLang="es-ES"/>
              <a:t>H		190		10	        0		0</a:t>
            </a:r>
          </a:p>
        </p:txBody>
      </p:sp>
      <p:sp>
        <p:nvSpPr>
          <p:cNvPr id="231429" name="Line 5"/>
          <p:cNvSpPr>
            <a:spLocks noChangeShapeType="1"/>
          </p:cNvSpPr>
          <p:nvPr/>
        </p:nvSpPr>
        <p:spPr bwMode="auto">
          <a:xfrm>
            <a:off x="533400" y="3048000"/>
            <a:ext cx="7467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1430" name="Line 6"/>
          <p:cNvSpPr>
            <a:spLocks noChangeShapeType="1"/>
          </p:cNvSpPr>
          <p:nvPr/>
        </p:nvSpPr>
        <p:spPr bwMode="auto">
          <a:xfrm>
            <a:off x="1676400" y="27432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1431" name="Line 7"/>
          <p:cNvSpPr>
            <a:spLocks noChangeShapeType="1"/>
          </p:cNvSpPr>
          <p:nvPr/>
        </p:nvSpPr>
        <p:spPr bwMode="auto">
          <a:xfrm>
            <a:off x="3200400" y="28194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1432" name="Line 8"/>
          <p:cNvSpPr>
            <a:spLocks noChangeShapeType="1"/>
          </p:cNvSpPr>
          <p:nvPr/>
        </p:nvSpPr>
        <p:spPr bwMode="auto">
          <a:xfrm>
            <a:off x="5105400" y="27432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1433" name="Line 9"/>
          <p:cNvSpPr>
            <a:spLocks noChangeShapeType="1"/>
          </p:cNvSpPr>
          <p:nvPr/>
        </p:nvSpPr>
        <p:spPr bwMode="auto">
          <a:xfrm>
            <a:off x="6477000" y="28194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1434" name="Text Box 10"/>
          <p:cNvSpPr txBox="1">
            <a:spLocks noChangeArrowheads="1"/>
          </p:cNvSpPr>
          <p:nvPr/>
        </p:nvSpPr>
        <p:spPr bwMode="auto">
          <a:xfrm>
            <a:off x="7315200" y="4800600"/>
            <a:ext cx="1539875"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a:t>Evita dejar afuera del equipo a un gran </a:t>
            </a:r>
          </a:p>
          <a:p>
            <a:pPr algn="just"/>
            <a:r>
              <a:rPr lang="es-ES_tradnl" altLang="es-ES"/>
              <a:t>encestador que mide 183</a:t>
            </a:r>
          </a:p>
        </p:txBody>
      </p:sp>
      <p:sp>
        <p:nvSpPr>
          <p:cNvPr id="231436" name="Freeform 12"/>
          <p:cNvSpPr>
            <a:spLocks/>
          </p:cNvSpPr>
          <p:nvPr/>
        </p:nvSpPr>
        <p:spPr bwMode="auto">
          <a:xfrm>
            <a:off x="7391400" y="3022600"/>
            <a:ext cx="609600" cy="1778000"/>
          </a:xfrm>
          <a:custGeom>
            <a:avLst/>
            <a:gdLst>
              <a:gd name="T0" fmla="*/ 0 w 384"/>
              <a:gd name="T1" fmla="*/ 160 h 1120"/>
              <a:gd name="T2" fmla="*/ 192 w 384"/>
              <a:gd name="T3" fmla="*/ 160 h 1120"/>
              <a:gd name="T4" fmla="*/ 384 w 384"/>
              <a:gd name="T5" fmla="*/ 1120 h 1120"/>
            </a:gdLst>
            <a:ahLst/>
            <a:cxnLst>
              <a:cxn ang="0">
                <a:pos x="T0" y="T1"/>
              </a:cxn>
              <a:cxn ang="0">
                <a:pos x="T2" y="T3"/>
              </a:cxn>
              <a:cxn ang="0">
                <a:pos x="T4" y="T5"/>
              </a:cxn>
            </a:cxnLst>
            <a:rect l="0" t="0" r="r" b="b"/>
            <a:pathLst>
              <a:path w="384" h="1120">
                <a:moveTo>
                  <a:pt x="0" y="160"/>
                </a:moveTo>
                <a:cubicBezTo>
                  <a:pt x="64" y="80"/>
                  <a:pt x="128" y="0"/>
                  <a:pt x="192" y="160"/>
                </a:cubicBezTo>
                <a:cubicBezTo>
                  <a:pt x="256" y="320"/>
                  <a:pt x="320" y="720"/>
                  <a:pt x="384" y="112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11"/>
          </p:nvPr>
        </p:nvSpPr>
        <p:spPr/>
        <p:txBody>
          <a:bodyPr/>
          <a:lstStyle/>
          <a:p>
            <a:r>
              <a:rPr lang="es-ES" altLang="es-ES"/>
              <a:t>Introducción</a:t>
            </a:r>
          </a:p>
        </p:txBody>
      </p:sp>
      <p:sp>
        <p:nvSpPr>
          <p:cNvPr id="7" name="3 Marcador de número de diapositiva"/>
          <p:cNvSpPr>
            <a:spLocks noGrp="1"/>
          </p:cNvSpPr>
          <p:nvPr>
            <p:ph type="sldNum" sz="quarter" idx="12"/>
          </p:nvPr>
        </p:nvSpPr>
        <p:spPr/>
        <p:txBody>
          <a:bodyPr/>
          <a:lstStyle/>
          <a:p>
            <a:fld id="{0AD91364-B618-4D7B-A13F-31BED5A96D27}" type="slidenum">
              <a:rPr lang="es-ES" altLang="es-ES"/>
              <a:pPr/>
              <a:t>16</a:t>
            </a:fld>
            <a:endParaRPr lang="es-ES" altLang="es-ES"/>
          </a:p>
        </p:txBody>
      </p:sp>
      <p:sp>
        <p:nvSpPr>
          <p:cNvPr id="232450" name="Text Box 2"/>
          <p:cNvSpPr txBox="1">
            <a:spLocks noChangeArrowheads="1"/>
          </p:cNvSpPr>
          <p:nvPr/>
        </p:nvSpPr>
        <p:spPr bwMode="auto">
          <a:xfrm>
            <a:off x="669925" y="925513"/>
            <a:ext cx="292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b="1">
                <a:solidFill>
                  <a:srgbClr val="FF6600"/>
                </a:solidFill>
              </a:rPr>
              <a:t>Otras consideraciones</a:t>
            </a:r>
            <a:endParaRPr lang="es-ES_tradnl" altLang="es-ES" sz="2000"/>
          </a:p>
        </p:txBody>
      </p:sp>
      <p:sp>
        <p:nvSpPr>
          <p:cNvPr id="232452" name="Text Box 4"/>
          <p:cNvSpPr txBox="1">
            <a:spLocks noChangeArrowheads="1"/>
          </p:cNvSpPr>
          <p:nvPr/>
        </p:nvSpPr>
        <p:spPr bwMode="auto">
          <a:xfrm>
            <a:off x="682625" y="1587500"/>
            <a:ext cx="7546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Symbol" pitchFamily="18" charset="2"/>
              <a:buChar char="¨"/>
            </a:pPr>
            <a:r>
              <a:rPr lang="es-ES_tradnl" altLang="es-ES" sz="1800"/>
              <a:t> </a:t>
            </a:r>
            <a:r>
              <a:rPr lang="es-ES_tradnl" altLang="es-ES" sz="1800">
                <a:solidFill>
                  <a:srgbClr val="FF6600"/>
                </a:solidFill>
              </a:rPr>
              <a:t>Conjuntos difusos y su lógica Difusa (o borrosa)</a:t>
            </a:r>
          </a:p>
        </p:txBody>
      </p:sp>
      <p:sp>
        <p:nvSpPr>
          <p:cNvPr id="232453" name="Text Box 5"/>
          <p:cNvSpPr txBox="1">
            <a:spLocks noChangeArrowheads="1"/>
          </p:cNvSpPr>
          <p:nvPr/>
        </p:nvSpPr>
        <p:spPr bwMode="auto">
          <a:xfrm>
            <a:off x="1203325" y="2068513"/>
            <a:ext cx="7559675"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1600"/>
              <a:t>La palabra </a:t>
            </a:r>
            <a:r>
              <a:rPr lang="es-ES_tradnl" altLang="es-ES" sz="1600">
                <a:solidFill>
                  <a:srgbClr val="FF6600"/>
                </a:solidFill>
              </a:rPr>
              <a:t>fuzzy</a:t>
            </a:r>
            <a:r>
              <a:rPr lang="es-ES_tradnl" altLang="es-ES" sz="1600"/>
              <a:t> viene del inglés </a:t>
            </a:r>
            <a:r>
              <a:rPr lang="es-ES_tradnl" altLang="es-ES" sz="1600">
                <a:solidFill>
                  <a:srgbClr val="FF6600"/>
                </a:solidFill>
              </a:rPr>
              <a:t>fuzz</a:t>
            </a:r>
            <a:r>
              <a:rPr lang="es-ES_tradnl" altLang="es-ES" sz="1600"/>
              <a:t> (tamo, pelusa, vello) y se traduce por difuso o borroso</a:t>
            </a:r>
          </a:p>
          <a:p>
            <a:pPr algn="just"/>
            <a:endParaRPr lang="es-ES_tradnl" altLang="es-ES" sz="1600"/>
          </a:p>
          <a:p>
            <a:pPr algn="just"/>
            <a:r>
              <a:rPr lang="es-ES_tradnl" altLang="es-ES" sz="1600">
                <a:solidFill>
                  <a:srgbClr val="FF6600"/>
                </a:solidFill>
              </a:rPr>
              <a:t>Importancia</a:t>
            </a:r>
            <a:r>
              <a:rPr lang="es-ES_tradnl" altLang="es-ES" sz="1600"/>
              <a:t>: en la actualidad es un campo de investigación muy importante, tanto por sus implicaciones matemáticas o teóricas como por sus aplicaciones prácticas.</a:t>
            </a:r>
          </a:p>
          <a:p>
            <a:pPr algn="just"/>
            <a:endParaRPr lang="es-ES_tradnl" altLang="es-ES" sz="1600"/>
          </a:p>
          <a:p>
            <a:pPr algn="just"/>
            <a:r>
              <a:rPr lang="es-ES_tradnl" altLang="es-ES" sz="1600">
                <a:solidFill>
                  <a:srgbClr val="FF6600"/>
                </a:solidFill>
              </a:rPr>
              <a:t>Problemas básicos subyacentes: </a:t>
            </a:r>
          </a:p>
          <a:p>
            <a:pPr algn="just">
              <a:buFontTx/>
              <a:buChar char="•"/>
            </a:pPr>
            <a:r>
              <a:rPr lang="es-ES_tradnl" altLang="es-ES" sz="1600">
                <a:solidFill>
                  <a:srgbClr val="FF6600"/>
                </a:solidFill>
              </a:rPr>
              <a:t>  </a:t>
            </a:r>
            <a:r>
              <a:rPr lang="es-ES_tradnl" altLang="es-ES" sz="1600"/>
              <a:t>Conceptos sin definición clara: muchos conceptos que manejamos a menudo, no tienen una definición clara: ¿Qué es una persona alta? ¿a partir de qué edad una persona deja de ser joven?</a:t>
            </a:r>
          </a:p>
          <a:p>
            <a:pPr algn="just">
              <a:buFontTx/>
              <a:buChar char="•"/>
            </a:pPr>
            <a:r>
              <a:rPr lang="es-ES_tradnl" altLang="es-ES" sz="1600"/>
              <a:t> La lógica clásica o bivaluada es demasiado restrictiva: una afirmación puede no ser ni VERDAD ni FALSA</a:t>
            </a:r>
          </a:p>
          <a:p>
            <a:pPr lvl="1" algn="just">
              <a:buFontTx/>
              <a:buChar char="•"/>
            </a:pPr>
            <a:r>
              <a:rPr lang="es-ES_tradnl" altLang="es-ES" sz="1600"/>
              <a:t> </a:t>
            </a:r>
            <a:r>
              <a:rPr lang="es-ES_tradnl" altLang="es-ES"/>
              <a:t>“Yo leeré El Quijote”:¿en qué medida es cierto? Depende de quien lo diga y......</a:t>
            </a:r>
          </a:p>
          <a:p>
            <a:pPr lvl="1" algn="just">
              <a:buFontTx/>
              <a:buChar char="•"/>
            </a:pPr>
            <a:r>
              <a:rPr lang="es-ES_tradnl" altLang="es-ES"/>
              <a:t> “El es bueno para la Física”: ¿es bueno, muy bueno o un poco mejor que regular?.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939CDB4D-5A19-4E55-95A3-5264A3AE31C4}" type="slidenum">
              <a:rPr lang="es-ES" altLang="es-ES"/>
              <a:pPr/>
              <a:t>17</a:t>
            </a:fld>
            <a:endParaRPr lang="es-ES" altLang="es-ES"/>
          </a:p>
        </p:txBody>
      </p:sp>
      <p:sp>
        <p:nvSpPr>
          <p:cNvPr id="276482" name="Text Box 2"/>
          <p:cNvSpPr txBox="1">
            <a:spLocks noChangeArrowheads="1"/>
          </p:cNvSpPr>
          <p:nvPr/>
        </p:nvSpPr>
        <p:spPr bwMode="auto">
          <a:xfrm>
            <a:off x="822325" y="1295400"/>
            <a:ext cx="79406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1600">
                <a:solidFill>
                  <a:srgbClr val="FF6600"/>
                </a:solidFill>
              </a:rPr>
              <a:t>Otras herramientas con las que se ha usado</a:t>
            </a:r>
            <a:r>
              <a:rPr lang="es-ES_tradnl" altLang="es-ES" sz="1600"/>
              <a:t>: Sistemas basados en reglas, redes neuronales, algoritmos genéticos, Bases de datos,.....</a:t>
            </a:r>
          </a:p>
        </p:txBody>
      </p:sp>
      <p:sp>
        <p:nvSpPr>
          <p:cNvPr id="276483" name="Text Box 3"/>
          <p:cNvSpPr txBox="1">
            <a:spLocks noChangeArrowheads="1"/>
          </p:cNvSpPr>
          <p:nvPr/>
        </p:nvSpPr>
        <p:spPr bwMode="auto">
          <a:xfrm>
            <a:off x="609600" y="2286000"/>
            <a:ext cx="8093075"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Symbol" pitchFamily="18" charset="2"/>
              <a:buChar char="¨"/>
            </a:pPr>
            <a:r>
              <a:rPr lang="es-ES_tradnl" altLang="es-ES"/>
              <a:t> </a:t>
            </a:r>
            <a:r>
              <a:rPr lang="es-ES_tradnl" altLang="es-ES" sz="2000">
                <a:solidFill>
                  <a:srgbClr val="FF6600"/>
                </a:solidFill>
              </a:rPr>
              <a:t>¿Cuándo usar la tecnología fuzzy o difusa?</a:t>
            </a:r>
          </a:p>
          <a:p>
            <a:pPr>
              <a:buFont typeface="Symbol" pitchFamily="18" charset="2"/>
              <a:buChar char="¨"/>
            </a:pPr>
            <a:endParaRPr lang="es-ES_tradnl" altLang="es-ES" sz="1600">
              <a:solidFill>
                <a:srgbClr val="FF6600"/>
              </a:solidFill>
            </a:endParaRPr>
          </a:p>
          <a:p>
            <a:pPr lvl="1" algn="just">
              <a:buFont typeface="Marlett" pitchFamily="2" charset="2"/>
              <a:buChar char="i"/>
            </a:pPr>
            <a:r>
              <a:rPr lang="es-ES_tradnl" altLang="es-ES" sz="1600"/>
              <a:t>En procesos complejos, si no existe un modelo de solución sencillo</a:t>
            </a:r>
          </a:p>
          <a:p>
            <a:pPr lvl="1" algn="just">
              <a:buFont typeface="Marlett" pitchFamily="2" charset="2"/>
              <a:buChar char="i"/>
            </a:pPr>
            <a:r>
              <a:rPr lang="es-ES_tradnl" altLang="es-ES" sz="1600"/>
              <a:t>En procesos no lineales</a:t>
            </a:r>
          </a:p>
          <a:p>
            <a:pPr lvl="1" algn="just">
              <a:buFont typeface="Marlett" pitchFamily="2" charset="2"/>
              <a:buChar char="i"/>
            </a:pPr>
            <a:r>
              <a:rPr lang="es-ES_tradnl" altLang="es-ES" sz="1600"/>
              <a:t>Cuan haya que introducir la experiencia de un operador “experto” que se base              en conceptos imprecisos obtenidos de su experiencia</a:t>
            </a:r>
          </a:p>
          <a:p>
            <a:pPr lvl="1" algn="just">
              <a:buFont typeface="Marlett" pitchFamily="2" charset="2"/>
              <a:buChar char="i"/>
            </a:pPr>
            <a:r>
              <a:rPr lang="es-ES_tradnl" altLang="es-ES" sz="1600"/>
              <a:t>Cuando ciertas partes de un sistema a controlar son desconocidas y no pueden medirse de forma fiable (con errores posibles)</a:t>
            </a:r>
          </a:p>
          <a:p>
            <a:pPr lvl="1" algn="just">
              <a:buFont typeface="Marlett" pitchFamily="2" charset="2"/>
              <a:buChar char="i"/>
            </a:pPr>
            <a:r>
              <a:rPr lang="es-ES_tradnl" altLang="es-ES" sz="1600"/>
              <a:t>Cuando el ajuste de una variable puede producir el desajuste de otras</a:t>
            </a:r>
          </a:p>
          <a:p>
            <a:pPr lvl="1" algn="just">
              <a:buFont typeface="Marlett" pitchFamily="2" charset="2"/>
              <a:buChar char="i"/>
            </a:pPr>
            <a:r>
              <a:rPr lang="es-ES_tradnl" altLang="es-ES" sz="1600"/>
              <a:t>En general, cuando se quieran representar y operar con conceptos que tengan imprecisión o incertidumbre (como las bases de datos difusas)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55977255-04C9-4199-8129-D3D757D38DA2}" type="slidenum">
              <a:rPr lang="es-ES" altLang="es-ES"/>
              <a:pPr/>
              <a:t>18</a:t>
            </a:fld>
            <a:endParaRPr lang="es-ES" altLang="es-ES"/>
          </a:p>
        </p:txBody>
      </p:sp>
      <p:sp>
        <p:nvSpPr>
          <p:cNvPr id="277506" name="Text Box 2"/>
          <p:cNvSpPr txBox="1">
            <a:spLocks noChangeArrowheads="1"/>
          </p:cNvSpPr>
          <p:nvPr/>
        </p:nvSpPr>
        <p:spPr bwMode="auto">
          <a:xfrm>
            <a:off x="746125" y="1077913"/>
            <a:ext cx="193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Symbol" pitchFamily="18" charset="2"/>
              <a:buChar char="¨"/>
            </a:pPr>
            <a:r>
              <a:rPr lang="es-ES_tradnl" altLang="es-ES"/>
              <a:t> </a:t>
            </a:r>
            <a:r>
              <a:rPr lang="es-ES_tradnl" altLang="es-ES" sz="2000" b="1">
                <a:solidFill>
                  <a:srgbClr val="FF6600"/>
                </a:solidFill>
              </a:rPr>
              <a:t>Aplicaciones</a:t>
            </a:r>
          </a:p>
        </p:txBody>
      </p:sp>
      <p:sp>
        <p:nvSpPr>
          <p:cNvPr id="277507" name="Text Box 3"/>
          <p:cNvSpPr txBox="1">
            <a:spLocks noChangeArrowheads="1"/>
          </p:cNvSpPr>
          <p:nvPr/>
        </p:nvSpPr>
        <p:spPr bwMode="auto">
          <a:xfrm>
            <a:off x="914400" y="1828800"/>
            <a:ext cx="778827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Char char="•"/>
            </a:pPr>
            <a:r>
              <a:rPr lang="es-ES_tradnl" altLang="es-ES"/>
              <a:t> </a:t>
            </a:r>
            <a:r>
              <a:rPr lang="es-ES_tradnl" altLang="es-ES" sz="2000"/>
              <a:t>Control de Sistemas:</a:t>
            </a:r>
            <a:r>
              <a:rPr lang="es-ES_tradnl" altLang="es-ES" sz="1600"/>
              <a:t>control de tráfico, control de vehículos, control de compuertas en plantas hidroeléctricas, centrales térmicas, control en máquinas lavadoras, control de metros (mejora de conducción, precisión en las paradas y ahorro de energía), ascensores,....</a:t>
            </a:r>
          </a:p>
          <a:p>
            <a:pPr algn="just">
              <a:buFontTx/>
              <a:buChar char="•"/>
            </a:pPr>
            <a:endParaRPr lang="es-ES_tradnl" altLang="es-ES" sz="1600"/>
          </a:p>
          <a:p>
            <a:pPr algn="just">
              <a:buFontTx/>
              <a:buChar char="•"/>
            </a:pPr>
            <a:r>
              <a:rPr lang="es-ES_tradnl" altLang="es-ES" sz="1600"/>
              <a:t> </a:t>
            </a:r>
            <a:r>
              <a:rPr lang="es-ES_tradnl" altLang="es-ES" sz="2000"/>
              <a:t>Predicción y Optimización: </a:t>
            </a:r>
            <a:r>
              <a:rPr lang="es-ES_tradnl" altLang="es-ES" sz="1800"/>
              <a:t>predicción de terremotos, optimizar horarios,....</a:t>
            </a:r>
          </a:p>
          <a:p>
            <a:pPr algn="just"/>
            <a:endParaRPr lang="es-ES_tradnl" altLang="es-ES" sz="1800"/>
          </a:p>
          <a:p>
            <a:pPr algn="just">
              <a:buFontTx/>
              <a:buChar char="•"/>
            </a:pPr>
            <a:r>
              <a:rPr lang="es-ES_tradnl" altLang="es-ES" sz="1800"/>
              <a:t> </a:t>
            </a:r>
            <a:r>
              <a:rPr lang="es-ES_tradnl" altLang="es-ES" sz="2000"/>
              <a:t>Reconocimiento de patrones y Visión por computador:</a:t>
            </a:r>
            <a:r>
              <a:rPr lang="es-ES_tradnl" altLang="es-ES" sz="1800"/>
              <a:t> seguimiento de objetos con cámara, reconocimiento de escritura manuscrita, reconocimiento de objetos, compensación de vibraciones en la cámara,..</a:t>
            </a:r>
          </a:p>
          <a:p>
            <a:pPr algn="just">
              <a:buFontTx/>
              <a:buChar char="•"/>
            </a:pPr>
            <a:endParaRPr lang="es-ES_tradnl" altLang="es-ES" sz="2000"/>
          </a:p>
          <a:p>
            <a:pPr algn="just">
              <a:buFontTx/>
              <a:buChar char="•"/>
            </a:pPr>
            <a:r>
              <a:rPr lang="es-ES_tradnl" altLang="es-ES" sz="2000"/>
              <a:t>Sistemas de Información: </a:t>
            </a:r>
            <a:r>
              <a:rPr lang="es-ES_tradnl" altLang="es-ES" sz="1800"/>
              <a:t>Bases de datos, sistemas de expertos, ...</a:t>
            </a:r>
            <a:endParaRPr lang="es-ES_tradnl" altLang="es-E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527079E7-7BE5-40A0-9EC1-01BCD5054601}" type="slidenum">
              <a:rPr lang="es-ES" altLang="es-ES"/>
              <a:pPr/>
              <a:t>19</a:t>
            </a:fld>
            <a:endParaRPr lang="es-ES" altLang="es-ES"/>
          </a:p>
        </p:txBody>
      </p:sp>
      <p:sp>
        <p:nvSpPr>
          <p:cNvPr id="278530" name="Text Box 2"/>
          <p:cNvSpPr txBox="1">
            <a:spLocks noChangeArrowheads="1"/>
          </p:cNvSpPr>
          <p:nvPr/>
        </p:nvSpPr>
        <p:spPr bwMode="auto">
          <a:xfrm>
            <a:off x="974725" y="1030288"/>
            <a:ext cx="4008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400" b="1">
                <a:solidFill>
                  <a:srgbClr val="FF6600"/>
                </a:solidFill>
              </a:rPr>
              <a:t>Conjuntos Crisp y Difusos</a:t>
            </a:r>
            <a:endParaRPr lang="es-ES_tradnl" altLang="es-ES" sz="2400"/>
          </a:p>
        </p:txBody>
      </p:sp>
      <p:sp>
        <p:nvSpPr>
          <p:cNvPr id="278531" name="Text Box 3"/>
          <p:cNvSpPr txBox="1">
            <a:spLocks noChangeArrowheads="1"/>
          </p:cNvSpPr>
          <p:nvPr/>
        </p:nvSpPr>
        <p:spPr bwMode="auto">
          <a:xfrm>
            <a:off x="974725" y="1560513"/>
            <a:ext cx="7712075"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Char char="•"/>
            </a:pPr>
            <a:r>
              <a:rPr lang="es-ES_tradnl" altLang="es-ES" sz="1800"/>
              <a:t> </a:t>
            </a:r>
            <a:r>
              <a:rPr lang="es-ES_tradnl" altLang="es-ES" sz="1800">
                <a:solidFill>
                  <a:srgbClr val="FF6600"/>
                </a:solidFill>
              </a:rPr>
              <a:t>Conceptos sobre conjuntos difusos:</a:t>
            </a:r>
          </a:p>
          <a:p>
            <a:pPr lvl="1" algn="just">
              <a:buFontTx/>
              <a:buChar char="•"/>
            </a:pPr>
            <a:r>
              <a:rPr lang="es-ES_tradnl" altLang="es-ES" sz="1800"/>
              <a:t> </a:t>
            </a:r>
            <a:r>
              <a:rPr lang="es-ES_tradnl" altLang="es-ES" sz="1600"/>
              <a:t>surgieron como una forma de representar la imprecisión y la incertidumbre</a:t>
            </a:r>
          </a:p>
          <a:p>
            <a:pPr lvl="1" algn="just">
              <a:buFontTx/>
              <a:buChar char="•"/>
            </a:pPr>
            <a:r>
              <a:rPr lang="es-ES_tradnl" altLang="es-ES" sz="1800"/>
              <a:t> </a:t>
            </a:r>
            <a:r>
              <a:rPr lang="es-ES_tradnl" altLang="es-ES" sz="1800">
                <a:solidFill>
                  <a:srgbClr val="FF6600"/>
                </a:solidFill>
              </a:rPr>
              <a:t>herramientas que usa</a:t>
            </a:r>
            <a:r>
              <a:rPr lang="es-ES_tradnl" altLang="es-ES" sz="1800"/>
              <a:t>: </a:t>
            </a:r>
            <a:r>
              <a:rPr lang="es-ES_tradnl" altLang="es-ES" sz="1600"/>
              <a:t>matemáticas, probabilidad, estadística, filosofía, psicología</a:t>
            </a:r>
          </a:p>
          <a:p>
            <a:pPr lvl="1" algn="just">
              <a:buFontTx/>
              <a:buChar char="•"/>
            </a:pPr>
            <a:r>
              <a:rPr lang="es-ES_tradnl" altLang="es-ES" sz="1800"/>
              <a:t> </a:t>
            </a:r>
            <a:r>
              <a:rPr lang="es-ES_tradnl" altLang="es-ES" sz="1800">
                <a:solidFill>
                  <a:srgbClr val="FF6600"/>
                </a:solidFill>
              </a:rPr>
              <a:t>Es un puente entre dos tipos de computaciones</a:t>
            </a:r>
          </a:p>
          <a:p>
            <a:pPr lvl="2" algn="just">
              <a:buFontTx/>
              <a:buChar char="•"/>
            </a:pPr>
            <a:r>
              <a:rPr lang="es-ES_tradnl" altLang="es-ES" sz="1800"/>
              <a:t> </a:t>
            </a:r>
            <a:r>
              <a:rPr lang="es-ES_tradnl" altLang="es-ES" sz="1600"/>
              <a:t>C. Numérica: usadas en aplicaciones científicas por ejemplo</a:t>
            </a:r>
          </a:p>
          <a:p>
            <a:pPr lvl="2" algn="just">
              <a:buFontTx/>
              <a:buChar char="•"/>
            </a:pPr>
            <a:r>
              <a:rPr lang="es-ES_tradnl" altLang="es-ES" sz="1600"/>
              <a:t> C. Simbólica: usada en todos los campos de la Inteligencia Artificial</a:t>
            </a:r>
          </a:p>
          <a:p>
            <a:pPr algn="just">
              <a:buFontTx/>
              <a:buChar char="•"/>
            </a:pPr>
            <a:r>
              <a:rPr lang="es-ES_tradnl" altLang="es-ES" sz="1800"/>
              <a:t> </a:t>
            </a:r>
            <a:r>
              <a:rPr lang="es-ES_tradnl" altLang="es-ES" sz="1800">
                <a:solidFill>
                  <a:srgbClr val="FF6600"/>
                </a:solidFill>
              </a:rPr>
              <a:t>Conjuntos Clásicos(crisp):</a:t>
            </a:r>
            <a:r>
              <a:rPr lang="es-ES_tradnl" altLang="es-ES" sz="1800"/>
              <a:t> </a:t>
            </a:r>
            <a:r>
              <a:rPr lang="es-ES_tradnl" altLang="es-ES" sz="1600"/>
              <a:t>surgen de forma natural, por la necesidad del ser humano de clasificar objetos y conceptos</a:t>
            </a:r>
          </a:p>
          <a:p>
            <a:pPr lvl="1" algn="just">
              <a:buFontTx/>
              <a:buChar char="•"/>
            </a:pPr>
            <a:r>
              <a:rPr lang="es-ES_tradnl" altLang="es-ES" sz="1600"/>
              <a:t> Conjunto de frutas: manzana </a:t>
            </a:r>
            <a:r>
              <a:rPr lang="es-ES_tradnl" altLang="es-ES" sz="1600">
                <a:sym typeface="Symbol" pitchFamily="18" charset="2"/>
              </a:rPr>
              <a:t> Frutas,  lechuga Frutas</a:t>
            </a:r>
          </a:p>
          <a:p>
            <a:pPr lvl="1" algn="just">
              <a:buFontTx/>
              <a:buChar char="•"/>
            </a:pPr>
            <a:r>
              <a:rPr lang="es-ES_tradnl" altLang="es-ES" sz="1600">
                <a:sym typeface="Symbol" pitchFamily="18" charset="2"/>
              </a:rPr>
              <a:t> Función de pertenencia A(x), x  X:</a:t>
            </a:r>
          </a:p>
          <a:p>
            <a:pPr lvl="2" algn="just">
              <a:buFontTx/>
              <a:buChar char="•"/>
            </a:pPr>
            <a:r>
              <a:rPr lang="es-ES_tradnl" altLang="es-ES" sz="1600"/>
              <a:t> X es el universo de discurso</a:t>
            </a:r>
          </a:p>
          <a:p>
            <a:pPr lvl="2" algn="just">
              <a:buFontTx/>
              <a:buChar char="•"/>
            </a:pPr>
            <a:r>
              <a:rPr lang="es-ES_tradnl" altLang="es-ES" sz="1600"/>
              <a:t> Restricción de la función A: X </a:t>
            </a:r>
            <a:r>
              <a:rPr lang="es-ES_tradnl" altLang="es-ES" sz="1600">
                <a:sym typeface="Symbol" pitchFamily="18" charset="2"/>
              </a:rPr>
              <a:t>0, 1</a:t>
            </a:r>
          </a:p>
          <a:p>
            <a:pPr lvl="3" algn="just">
              <a:buFontTx/>
              <a:buChar char="•"/>
            </a:pPr>
            <a:r>
              <a:rPr lang="es-ES_tradnl" altLang="es-ES" sz="1600"/>
              <a:t> A(x) = 1 si x </a:t>
            </a:r>
            <a:r>
              <a:rPr lang="es-ES_tradnl" altLang="es-ES" sz="1600">
                <a:sym typeface="Symbol" pitchFamily="18" charset="2"/>
              </a:rPr>
              <a:t>A , A(x) = 0 si x  A</a:t>
            </a:r>
          </a:p>
          <a:p>
            <a:pPr lvl="1" algn="just">
              <a:buFontTx/>
              <a:buChar char="•"/>
            </a:pPr>
            <a:r>
              <a:rPr lang="es-ES_tradnl" altLang="es-ES" sz="1600"/>
              <a:t> Conjunto Vacío  	</a:t>
            </a:r>
            <a:r>
              <a:rPr lang="es-ES_tradnl" altLang="es-ES" sz="1600">
                <a:sym typeface="Symbol" pitchFamily="18" charset="2"/>
              </a:rPr>
              <a:t>(x) = 0,   x  X</a:t>
            </a:r>
          </a:p>
          <a:p>
            <a:pPr lvl="1" algn="just">
              <a:buFontTx/>
              <a:buChar char="•"/>
            </a:pPr>
            <a:r>
              <a:rPr lang="es-ES_tradnl" altLang="es-ES" sz="1600">
                <a:sym typeface="Symbol" pitchFamily="18" charset="2"/>
              </a:rPr>
              <a:t> Conjunto Universo 	U(x) =1 ,  x  X</a:t>
            </a:r>
            <a:endParaRPr lang="es-ES_tradnl" altLang="es-E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2 Marcador de pie de página"/>
          <p:cNvSpPr>
            <a:spLocks noGrp="1"/>
          </p:cNvSpPr>
          <p:nvPr>
            <p:ph type="ftr" sz="quarter" idx="11"/>
          </p:nvPr>
        </p:nvSpPr>
        <p:spPr/>
        <p:txBody>
          <a:bodyPr/>
          <a:lstStyle/>
          <a:p>
            <a:r>
              <a:rPr lang="es-ES" altLang="es-ES"/>
              <a:t>Introducción</a:t>
            </a:r>
          </a:p>
        </p:txBody>
      </p:sp>
      <p:sp>
        <p:nvSpPr>
          <p:cNvPr id="38" name="3 Marcador de número de diapositiva"/>
          <p:cNvSpPr>
            <a:spLocks noGrp="1"/>
          </p:cNvSpPr>
          <p:nvPr>
            <p:ph type="sldNum" sz="quarter" idx="12"/>
          </p:nvPr>
        </p:nvSpPr>
        <p:spPr/>
        <p:txBody>
          <a:bodyPr/>
          <a:lstStyle/>
          <a:p>
            <a:fld id="{1FA9F7DA-D6F9-4FAC-A9F1-F2D5D6C750FD}" type="slidenum">
              <a:rPr lang="es-ES" altLang="es-ES"/>
              <a:pPr/>
              <a:t>2</a:t>
            </a:fld>
            <a:endParaRPr lang="es-ES" altLang="es-ES"/>
          </a:p>
        </p:txBody>
      </p:sp>
      <p:sp>
        <p:nvSpPr>
          <p:cNvPr id="219138" name="Text Box 2"/>
          <p:cNvSpPr txBox="1">
            <a:spLocks noChangeArrowheads="1"/>
          </p:cNvSpPr>
          <p:nvPr/>
        </p:nvSpPr>
        <p:spPr bwMode="auto">
          <a:xfrm>
            <a:off x="990600" y="1981200"/>
            <a:ext cx="662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sz="1000"/>
          </a:p>
        </p:txBody>
      </p:sp>
      <p:sp>
        <p:nvSpPr>
          <p:cNvPr id="219139" name="Text Box 3"/>
          <p:cNvSpPr txBox="1">
            <a:spLocks noChangeArrowheads="1"/>
          </p:cNvSpPr>
          <p:nvPr/>
        </p:nvSpPr>
        <p:spPr bwMode="auto">
          <a:xfrm>
            <a:off x="1393825" y="257175"/>
            <a:ext cx="184150" cy="1960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ES" sz="2400"/>
              <a:t> </a:t>
            </a:r>
          </a:p>
        </p:txBody>
      </p:sp>
      <p:sp>
        <p:nvSpPr>
          <p:cNvPr id="219140" name="Text Box 4"/>
          <p:cNvSpPr txBox="1">
            <a:spLocks noChangeArrowheads="1"/>
          </p:cNvSpPr>
          <p:nvPr/>
        </p:nvSpPr>
        <p:spPr bwMode="auto">
          <a:xfrm>
            <a:off x="685800" y="5334000"/>
            <a:ext cx="748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1800"/>
              <a:t>Ejemplo de funciones de pertenencia a  conjuntos  difusos</a:t>
            </a:r>
          </a:p>
        </p:txBody>
      </p:sp>
      <p:sp>
        <p:nvSpPr>
          <p:cNvPr id="219141" name="Line 5"/>
          <p:cNvSpPr>
            <a:spLocks noChangeShapeType="1"/>
          </p:cNvSpPr>
          <p:nvPr/>
        </p:nvSpPr>
        <p:spPr bwMode="auto">
          <a:xfrm flipV="1">
            <a:off x="1219200" y="1143000"/>
            <a:ext cx="0" cy="3581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42" name="Line 6"/>
          <p:cNvSpPr>
            <a:spLocks noChangeShapeType="1"/>
          </p:cNvSpPr>
          <p:nvPr/>
        </p:nvSpPr>
        <p:spPr bwMode="auto">
          <a:xfrm>
            <a:off x="1219200" y="4724400"/>
            <a:ext cx="586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43" name="Line 7"/>
          <p:cNvSpPr>
            <a:spLocks noChangeShapeType="1"/>
          </p:cNvSpPr>
          <p:nvPr/>
        </p:nvSpPr>
        <p:spPr bwMode="auto">
          <a:xfrm>
            <a:off x="1219200" y="2209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44" name="Line 8"/>
          <p:cNvSpPr>
            <a:spLocks noChangeShapeType="1"/>
          </p:cNvSpPr>
          <p:nvPr/>
        </p:nvSpPr>
        <p:spPr bwMode="auto">
          <a:xfrm>
            <a:off x="2362200" y="2209800"/>
            <a:ext cx="137160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45" name="Line 9"/>
          <p:cNvSpPr>
            <a:spLocks noChangeShapeType="1"/>
          </p:cNvSpPr>
          <p:nvPr/>
        </p:nvSpPr>
        <p:spPr bwMode="auto">
          <a:xfrm flipH="1">
            <a:off x="2743200" y="2209800"/>
            <a:ext cx="91440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46" name="Line 10"/>
          <p:cNvSpPr>
            <a:spLocks noChangeShapeType="1"/>
          </p:cNvSpPr>
          <p:nvPr/>
        </p:nvSpPr>
        <p:spPr bwMode="auto">
          <a:xfrm>
            <a:off x="3657600" y="2209800"/>
            <a:ext cx="91440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47" name="Line 11"/>
          <p:cNvSpPr>
            <a:spLocks noChangeShapeType="1"/>
          </p:cNvSpPr>
          <p:nvPr/>
        </p:nvSpPr>
        <p:spPr bwMode="auto">
          <a:xfrm flipV="1">
            <a:off x="3733800" y="2133600"/>
            <a:ext cx="83820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48" name="Line 12"/>
          <p:cNvSpPr>
            <a:spLocks noChangeShapeType="1"/>
          </p:cNvSpPr>
          <p:nvPr/>
        </p:nvSpPr>
        <p:spPr bwMode="auto">
          <a:xfrm>
            <a:off x="4572000" y="21336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49" name="Text Box 13"/>
          <p:cNvSpPr txBox="1">
            <a:spLocks noChangeArrowheads="1"/>
          </p:cNvSpPr>
          <p:nvPr/>
        </p:nvSpPr>
        <p:spPr bwMode="auto">
          <a:xfrm>
            <a:off x="1508125" y="183991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Bajo</a:t>
            </a:r>
          </a:p>
        </p:txBody>
      </p:sp>
      <p:sp>
        <p:nvSpPr>
          <p:cNvPr id="219150" name="Text Box 14"/>
          <p:cNvSpPr txBox="1">
            <a:spLocks noChangeArrowheads="1"/>
          </p:cNvSpPr>
          <p:nvPr/>
        </p:nvSpPr>
        <p:spPr bwMode="auto">
          <a:xfrm>
            <a:off x="3352800" y="1905000"/>
            <a:ext cx="66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Medio</a:t>
            </a:r>
          </a:p>
        </p:txBody>
      </p:sp>
      <p:sp>
        <p:nvSpPr>
          <p:cNvPr id="219151" name="Text Box 15"/>
          <p:cNvSpPr txBox="1">
            <a:spLocks noChangeArrowheads="1"/>
          </p:cNvSpPr>
          <p:nvPr/>
        </p:nvSpPr>
        <p:spPr bwMode="auto">
          <a:xfrm>
            <a:off x="4937125" y="1839913"/>
            <a:ext cx="490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Alto</a:t>
            </a:r>
          </a:p>
        </p:txBody>
      </p:sp>
      <p:sp>
        <p:nvSpPr>
          <p:cNvPr id="219152" name="Text Box 16"/>
          <p:cNvSpPr txBox="1">
            <a:spLocks noChangeArrowheads="1"/>
          </p:cNvSpPr>
          <p:nvPr/>
        </p:nvSpPr>
        <p:spPr bwMode="auto">
          <a:xfrm>
            <a:off x="2574925" y="47355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40</a:t>
            </a:r>
          </a:p>
        </p:txBody>
      </p:sp>
      <p:sp>
        <p:nvSpPr>
          <p:cNvPr id="219154" name="Text Box 18"/>
          <p:cNvSpPr txBox="1">
            <a:spLocks noChangeArrowheads="1"/>
          </p:cNvSpPr>
          <p:nvPr/>
        </p:nvSpPr>
        <p:spPr bwMode="auto">
          <a:xfrm>
            <a:off x="3565525" y="47355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55</a:t>
            </a:r>
          </a:p>
        </p:txBody>
      </p:sp>
      <p:sp>
        <p:nvSpPr>
          <p:cNvPr id="219155" name="Text Box 19"/>
          <p:cNvSpPr txBox="1">
            <a:spLocks noChangeArrowheads="1"/>
          </p:cNvSpPr>
          <p:nvPr/>
        </p:nvSpPr>
        <p:spPr bwMode="auto">
          <a:xfrm>
            <a:off x="4403725" y="47355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70</a:t>
            </a:r>
          </a:p>
        </p:txBody>
      </p:sp>
      <p:sp>
        <p:nvSpPr>
          <p:cNvPr id="219156" name="Line 20"/>
          <p:cNvSpPr>
            <a:spLocks noChangeShapeType="1"/>
          </p:cNvSpPr>
          <p:nvPr/>
        </p:nvSpPr>
        <p:spPr bwMode="auto">
          <a:xfrm>
            <a:off x="3276600" y="3200400"/>
            <a:ext cx="0" cy="1524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57" name="Line 21"/>
          <p:cNvSpPr>
            <a:spLocks noChangeShapeType="1"/>
          </p:cNvSpPr>
          <p:nvPr/>
        </p:nvSpPr>
        <p:spPr bwMode="auto">
          <a:xfrm flipH="1">
            <a:off x="1219200" y="3200400"/>
            <a:ext cx="20574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58" name="Line 22"/>
          <p:cNvSpPr>
            <a:spLocks noChangeShapeType="1"/>
          </p:cNvSpPr>
          <p:nvPr/>
        </p:nvSpPr>
        <p:spPr bwMode="auto">
          <a:xfrm flipH="1">
            <a:off x="1219200" y="3886200"/>
            <a:ext cx="20574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59" name="Text Box 23"/>
          <p:cNvSpPr txBox="1">
            <a:spLocks noChangeArrowheads="1"/>
          </p:cNvSpPr>
          <p:nvPr/>
        </p:nvSpPr>
        <p:spPr bwMode="auto">
          <a:xfrm>
            <a:off x="3108325" y="47355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45</a:t>
            </a:r>
          </a:p>
        </p:txBody>
      </p:sp>
      <p:sp>
        <p:nvSpPr>
          <p:cNvPr id="219160" name="Text Box 24"/>
          <p:cNvSpPr txBox="1">
            <a:spLocks noChangeArrowheads="1"/>
          </p:cNvSpPr>
          <p:nvPr/>
        </p:nvSpPr>
        <p:spPr bwMode="auto">
          <a:xfrm>
            <a:off x="838200" y="20574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a:t>
            </a:r>
          </a:p>
        </p:txBody>
      </p:sp>
      <p:sp>
        <p:nvSpPr>
          <p:cNvPr id="219161" name="Text Box 25"/>
          <p:cNvSpPr txBox="1">
            <a:spLocks noChangeArrowheads="1"/>
          </p:cNvSpPr>
          <p:nvPr/>
        </p:nvSpPr>
        <p:spPr bwMode="auto">
          <a:xfrm>
            <a:off x="746125" y="3059113"/>
            <a:ext cx="528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0.66</a:t>
            </a:r>
          </a:p>
        </p:txBody>
      </p:sp>
      <p:sp>
        <p:nvSpPr>
          <p:cNvPr id="219162" name="Text Box 26"/>
          <p:cNvSpPr txBox="1">
            <a:spLocks noChangeArrowheads="1"/>
          </p:cNvSpPr>
          <p:nvPr/>
        </p:nvSpPr>
        <p:spPr bwMode="auto">
          <a:xfrm>
            <a:off x="746125" y="3668713"/>
            <a:ext cx="528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0.33</a:t>
            </a:r>
          </a:p>
        </p:txBody>
      </p:sp>
      <p:sp>
        <p:nvSpPr>
          <p:cNvPr id="219163" name="Text Box 27"/>
          <p:cNvSpPr txBox="1">
            <a:spLocks noChangeArrowheads="1"/>
          </p:cNvSpPr>
          <p:nvPr/>
        </p:nvSpPr>
        <p:spPr bwMode="auto">
          <a:xfrm>
            <a:off x="6232525" y="468313"/>
            <a:ext cx="2606675" cy="329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a:t>Por ejemplo, la velocidad puede ser caracterizada por valores linguísticos como “Bajo”, “Medio” y “Alto”, que representan “una velocidad aproximadamente menor que 40 km/h”, “una velocidad cercana a 55 km/h” y una velocidad sobre 70 km/h”, respectivamente. Estos términos se asocian a conjuntos difusos con funciones de pertenencia como las mostradas en la figura.</a:t>
            </a:r>
          </a:p>
        </p:txBody>
      </p:sp>
      <p:sp>
        <p:nvSpPr>
          <p:cNvPr id="219164" name="Text Box 28"/>
          <p:cNvSpPr txBox="1">
            <a:spLocks noChangeArrowheads="1"/>
          </p:cNvSpPr>
          <p:nvPr/>
        </p:nvSpPr>
        <p:spPr bwMode="auto">
          <a:xfrm>
            <a:off x="5851525" y="4735513"/>
            <a:ext cx="1514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Velocidad (km/h)</a:t>
            </a:r>
          </a:p>
        </p:txBody>
      </p:sp>
      <p:sp>
        <p:nvSpPr>
          <p:cNvPr id="219165" name="Text Box 29"/>
          <p:cNvSpPr txBox="1">
            <a:spLocks noChangeArrowheads="1"/>
          </p:cNvSpPr>
          <p:nvPr/>
        </p:nvSpPr>
        <p:spPr bwMode="auto">
          <a:xfrm>
            <a:off x="822325" y="1303338"/>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sym typeface="Symbol" pitchFamily="18" charset="2"/>
              </a:rPr>
              <a:t></a:t>
            </a:r>
            <a:endParaRPr lang="es-ES_tradnl" altLang="es-ES"/>
          </a:p>
        </p:txBody>
      </p:sp>
      <p:sp>
        <p:nvSpPr>
          <p:cNvPr id="219166" name="Text Box 30"/>
          <p:cNvSpPr txBox="1">
            <a:spLocks noChangeArrowheads="1"/>
          </p:cNvSpPr>
          <p:nvPr/>
        </p:nvSpPr>
        <p:spPr bwMode="auto">
          <a:xfrm>
            <a:off x="7239000" y="5029200"/>
            <a:ext cx="180816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b="1">
                <a:solidFill>
                  <a:srgbClr val="FF6600"/>
                </a:solidFill>
              </a:rPr>
              <a:t>Variable linguística</a:t>
            </a:r>
            <a:endParaRPr lang="es-ES_tradnl" altLang="es-ES"/>
          </a:p>
        </p:txBody>
      </p:sp>
      <p:sp>
        <p:nvSpPr>
          <p:cNvPr id="219167" name="Line 31"/>
          <p:cNvSpPr>
            <a:spLocks noChangeShapeType="1"/>
          </p:cNvSpPr>
          <p:nvPr/>
        </p:nvSpPr>
        <p:spPr bwMode="auto">
          <a:xfrm>
            <a:off x="6324600" y="5029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68" name="Line 32"/>
          <p:cNvSpPr>
            <a:spLocks noChangeShapeType="1"/>
          </p:cNvSpPr>
          <p:nvPr/>
        </p:nvSpPr>
        <p:spPr bwMode="auto">
          <a:xfrm>
            <a:off x="6324600" y="5257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69" name="Text Box 33"/>
          <p:cNvSpPr txBox="1">
            <a:spLocks noChangeArrowheads="1"/>
          </p:cNvSpPr>
          <p:nvPr/>
        </p:nvSpPr>
        <p:spPr bwMode="auto">
          <a:xfrm>
            <a:off x="2955925" y="1001713"/>
            <a:ext cx="18669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b="1">
                <a:solidFill>
                  <a:srgbClr val="FF6600"/>
                </a:solidFill>
              </a:rPr>
              <a:t>Valores linguisticos</a:t>
            </a:r>
          </a:p>
        </p:txBody>
      </p:sp>
      <p:sp>
        <p:nvSpPr>
          <p:cNvPr id="219170" name="Line 34"/>
          <p:cNvSpPr>
            <a:spLocks noChangeShapeType="1"/>
          </p:cNvSpPr>
          <p:nvPr/>
        </p:nvSpPr>
        <p:spPr bwMode="auto">
          <a:xfrm flipH="1">
            <a:off x="1828800" y="12954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71" name="Line 35"/>
          <p:cNvSpPr>
            <a:spLocks noChangeShapeType="1"/>
          </p:cNvSpPr>
          <p:nvPr/>
        </p:nvSpPr>
        <p:spPr bwMode="auto">
          <a:xfrm>
            <a:off x="3581400" y="13716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9172" name="Line 36"/>
          <p:cNvSpPr>
            <a:spLocks noChangeShapeType="1"/>
          </p:cNvSpPr>
          <p:nvPr/>
        </p:nvSpPr>
        <p:spPr bwMode="auto">
          <a:xfrm>
            <a:off x="3581400" y="1371600"/>
            <a:ext cx="1600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a:spLocks noGrp="1"/>
          </p:cNvSpPr>
          <p:nvPr>
            <p:ph type="ftr" sz="quarter" idx="11"/>
          </p:nvPr>
        </p:nvSpPr>
        <p:spPr/>
        <p:txBody>
          <a:bodyPr/>
          <a:lstStyle/>
          <a:p>
            <a:r>
              <a:rPr lang="es-ES" altLang="es-ES"/>
              <a:t>Introducción</a:t>
            </a:r>
          </a:p>
        </p:txBody>
      </p:sp>
      <p:sp>
        <p:nvSpPr>
          <p:cNvPr id="5" name="3 Marcador de número de diapositiva"/>
          <p:cNvSpPr>
            <a:spLocks noGrp="1"/>
          </p:cNvSpPr>
          <p:nvPr>
            <p:ph type="sldNum" sz="quarter" idx="12"/>
          </p:nvPr>
        </p:nvSpPr>
        <p:spPr/>
        <p:txBody>
          <a:bodyPr/>
          <a:lstStyle/>
          <a:p>
            <a:fld id="{0EDAEE60-2C04-4025-8269-23A788DCD63F}" type="slidenum">
              <a:rPr lang="es-ES" altLang="es-ES"/>
              <a:pPr/>
              <a:t>20</a:t>
            </a:fld>
            <a:endParaRPr lang="es-ES" altLang="es-ES"/>
          </a:p>
        </p:txBody>
      </p:sp>
      <p:sp>
        <p:nvSpPr>
          <p:cNvPr id="279554" name="Text Box 2"/>
          <p:cNvSpPr txBox="1">
            <a:spLocks noChangeArrowheads="1"/>
          </p:cNvSpPr>
          <p:nvPr/>
        </p:nvSpPr>
        <p:spPr bwMode="auto">
          <a:xfrm>
            <a:off x="974725" y="1600200"/>
            <a:ext cx="77882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803400" algn="l"/>
              </a:tabLst>
              <a:defRPr sz="2400">
                <a:solidFill>
                  <a:schemeClr val="tx1"/>
                </a:solidFill>
                <a:latin typeface="Times New Roman" pitchFamily="18" charset="0"/>
              </a:defRPr>
            </a:lvl1pPr>
            <a:lvl2pPr>
              <a:tabLst>
                <a:tab pos="1803400" algn="l"/>
              </a:tabLst>
              <a:defRPr sz="2400">
                <a:solidFill>
                  <a:schemeClr val="tx1"/>
                </a:solidFill>
                <a:latin typeface="Times New Roman" pitchFamily="18" charset="0"/>
              </a:defRPr>
            </a:lvl2pPr>
            <a:lvl3pPr>
              <a:tabLst>
                <a:tab pos="1803400" algn="l"/>
              </a:tabLst>
              <a:defRPr sz="2400">
                <a:solidFill>
                  <a:schemeClr val="tx1"/>
                </a:solidFill>
                <a:latin typeface="Times New Roman" pitchFamily="18" charset="0"/>
              </a:defRPr>
            </a:lvl3pPr>
            <a:lvl4pPr>
              <a:tabLst>
                <a:tab pos="1803400" algn="l"/>
              </a:tabLst>
              <a:defRPr sz="2400">
                <a:solidFill>
                  <a:schemeClr val="tx1"/>
                </a:solidFill>
                <a:latin typeface="Times New Roman" pitchFamily="18" charset="0"/>
              </a:defRPr>
            </a:lvl4pPr>
            <a:lvl5pPr>
              <a:tabLst>
                <a:tab pos="1803400" algn="l"/>
              </a:tabLst>
              <a:defRPr sz="2400">
                <a:solidFill>
                  <a:schemeClr val="tx1"/>
                </a:solidFill>
                <a:latin typeface="Times New Roman" pitchFamily="18" charset="0"/>
              </a:defRPr>
            </a:lvl5pPr>
            <a:lvl6pPr fontAlgn="base">
              <a:spcBef>
                <a:spcPct val="0"/>
              </a:spcBef>
              <a:spcAft>
                <a:spcPct val="0"/>
              </a:spcAft>
              <a:tabLst>
                <a:tab pos="1803400" algn="l"/>
              </a:tabLst>
              <a:defRPr sz="2400">
                <a:solidFill>
                  <a:schemeClr val="tx1"/>
                </a:solidFill>
                <a:latin typeface="Times New Roman" pitchFamily="18" charset="0"/>
              </a:defRPr>
            </a:lvl6pPr>
            <a:lvl7pPr fontAlgn="base">
              <a:spcBef>
                <a:spcPct val="0"/>
              </a:spcBef>
              <a:spcAft>
                <a:spcPct val="0"/>
              </a:spcAft>
              <a:tabLst>
                <a:tab pos="1803400" algn="l"/>
              </a:tabLst>
              <a:defRPr sz="2400">
                <a:solidFill>
                  <a:schemeClr val="tx1"/>
                </a:solidFill>
                <a:latin typeface="Times New Roman" pitchFamily="18" charset="0"/>
              </a:defRPr>
            </a:lvl7pPr>
            <a:lvl8pPr fontAlgn="base">
              <a:spcBef>
                <a:spcPct val="0"/>
              </a:spcBef>
              <a:spcAft>
                <a:spcPct val="0"/>
              </a:spcAft>
              <a:tabLst>
                <a:tab pos="1803400" algn="l"/>
              </a:tabLst>
              <a:defRPr sz="2400">
                <a:solidFill>
                  <a:schemeClr val="tx1"/>
                </a:solidFill>
                <a:latin typeface="Times New Roman" pitchFamily="18" charset="0"/>
              </a:defRPr>
            </a:lvl8pPr>
            <a:lvl9pPr fontAlgn="base">
              <a:spcBef>
                <a:spcPct val="0"/>
              </a:spcBef>
              <a:spcAft>
                <a:spcPct val="0"/>
              </a:spcAft>
              <a:tabLst>
                <a:tab pos="1803400" algn="l"/>
              </a:tabLst>
              <a:defRPr sz="2400">
                <a:solidFill>
                  <a:schemeClr val="tx1"/>
                </a:solidFill>
                <a:latin typeface="Times New Roman" pitchFamily="18" charset="0"/>
              </a:defRPr>
            </a:lvl9pPr>
          </a:lstStyle>
          <a:p>
            <a:pPr>
              <a:buFontTx/>
              <a:buChar char="•"/>
            </a:pPr>
            <a:r>
              <a:rPr lang="es-ES_tradnl" altLang="es-ES" sz="1400">
                <a:latin typeface="Arial" charset="0"/>
              </a:rPr>
              <a:t> </a:t>
            </a:r>
            <a:r>
              <a:rPr lang="es-ES_tradnl" altLang="es-ES" sz="2000">
                <a:solidFill>
                  <a:srgbClr val="FF6600"/>
                </a:solidFill>
                <a:latin typeface="Arial" charset="0"/>
              </a:rPr>
              <a:t>Conjuntos Difusos (fuzzy): </a:t>
            </a:r>
            <a:r>
              <a:rPr lang="es-ES_tradnl" altLang="es-ES" sz="1800">
                <a:latin typeface="Arial" charset="0"/>
              </a:rPr>
              <a:t>Relajan la restricción, </a:t>
            </a:r>
            <a:r>
              <a:rPr lang="es-ES_tradnl" altLang="es-ES" sz="1800" b="1">
                <a:latin typeface="Arial" charset="0"/>
              </a:rPr>
              <a:t>A : X </a:t>
            </a:r>
            <a:r>
              <a:rPr lang="es-ES_tradnl" altLang="es-ES" sz="1800" b="1">
                <a:latin typeface="Arial" charset="0"/>
                <a:sym typeface="Symbol" pitchFamily="18" charset="2"/>
              </a:rPr>
              <a:t> [0, 1]</a:t>
            </a:r>
          </a:p>
          <a:p>
            <a:pPr>
              <a:buFontTx/>
              <a:buChar char="•"/>
            </a:pPr>
            <a:endParaRPr lang="es-ES_tradnl" altLang="es-ES" sz="1800" b="1">
              <a:latin typeface="Arial" charset="0"/>
              <a:sym typeface="Symbol" pitchFamily="18" charset="2"/>
            </a:endParaRPr>
          </a:p>
          <a:p>
            <a:pPr lvl="1">
              <a:buFontTx/>
              <a:buChar char="•"/>
            </a:pPr>
            <a:r>
              <a:rPr lang="es-ES_tradnl" altLang="es-ES" sz="1400" b="1">
                <a:solidFill>
                  <a:srgbClr val="FF6600"/>
                </a:solidFill>
                <a:latin typeface="Arial" charset="0"/>
              </a:rPr>
              <a:t> Hay conceptos que no tienen límites claros</a:t>
            </a:r>
          </a:p>
          <a:p>
            <a:pPr lvl="2">
              <a:buFontTx/>
              <a:buChar char="•"/>
            </a:pPr>
            <a:r>
              <a:rPr lang="es-ES_tradnl" altLang="es-ES" sz="1400" b="1">
                <a:solidFill>
                  <a:srgbClr val="FF6600"/>
                </a:solidFill>
                <a:latin typeface="Arial" charset="0"/>
              </a:rPr>
              <a:t> </a:t>
            </a:r>
            <a:r>
              <a:rPr lang="es-ES_tradnl" altLang="es-ES" sz="1400">
                <a:latin typeface="Arial" charset="0"/>
              </a:rPr>
              <a:t>¿ la temperatura 25° es alta ?</a:t>
            </a:r>
          </a:p>
          <a:p>
            <a:pPr lvl="2">
              <a:buFontTx/>
              <a:buChar char="•"/>
            </a:pPr>
            <a:r>
              <a:rPr lang="es-ES_tradnl" altLang="es-ES" sz="1400">
                <a:latin typeface="Arial" charset="0"/>
              </a:rPr>
              <a:t> Definimos por ejemplo: Alta(30) = 1, Alta(10) = 0, Alta(25) = 0.75  ...</a:t>
            </a:r>
          </a:p>
          <a:p>
            <a:pPr lvl="2">
              <a:buFontTx/>
              <a:buChar char="•"/>
            </a:pPr>
            <a:endParaRPr lang="es-ES_tradnl" altLang="es-ES" sz="1400">
              <a:latin typeface="Arial" charset="0"/>
            </a:endParaRPr>
          </a:p>
          <a:p>
            <a:pPr algn="just">
              <a:buFontTx/>
              <a:buChar char="•"/>
            </a:pPr>
            <a:r>
              <a:rPr lang="es-ES_tradnl" altLang="es-ES" sz="2000" b="1">
                <a:solidFill>
                  <a:srgbClr val="FF6600"/>
                </a:solidFill>
                <a:latin typeface="Arial" charset="0"/>
              </a:rPr>
              <a:t> Definición:  </a:t>
            </a:r>
            <a:r>
              <a:rPr lang="es-ES_tradnl" altLang="es-ES" sz="1800">
                <a:latin typeface="Arial" charset="0"/>
              </a:rPr>
              <a:t>Un conjunto difuso</a:t>
            </a:r>
            <a:r>
              <a:rPr lang="es-ES_tradnl" altLang="es-ES" sz="1800" b="1">
                <a:latin typeface="Arial" charset="0"/>
              </a:rPr>
              <a:t> </a:t>
            </a:r>
            <a:r>
              <a:rPr lang="es-ES_tradnl" altLang="es-ES" sz="1800" b="1">
                <a:solidFill>
                  <a:srgbClr val="FF6600"/>
                </a:solidFill>
                <a:latin typeface="Arial" charset="0"/>
              </a:rPr>
              <a:t>A </a:t>
            </a:r>
            <a:r>
              <a:rPr lang="es-ES_tradnl" altLang="es-ES" sz="1800">
                <a:latin typeface="Arial" charset="0"/>
              </a:rPr>
              <a:t>se define como una </a:t>
            </a:r>
            <a:r>
              <a:rPr lang="es-ES_tradnl" altLang="es-ES" sz="1800" b="1">
                <a:solidFill>
                  <a:srgbClr val="FF6600"/>
                </a:solidFill>
                <a:latin typeface="Arial" charset="0"/>
              </a:rPr>
              <a:t>función de pertenencia </a:t>
            </a:r>
            <a:r>
              <a:rPr lang="es-ES_tradnl" altLang="es-ES" sz="1800">
                <a:latin typeface="Arial" charset="0"/>
              </a:rPr>
              <a:t>que enlaza o empareja los elementos de un dominio o Universo de discurso X con elementos del intervalo [0, 1]:</a:t>
            </a:r>
          </a:p>
          <a:p>
            <a:pPr algn="just"/>
            <a:r>
              <a:rPr lang="es-ES_tradnl" altLang="es-ES" sz="1800">
                <a:latin typeface="Arial" charset="0"/>
              </a:rPr>
              <a:t>			A: X </a:t>
            </a:r>
            <a:r>
              <a:rPr lang="es-ES_tradnl" altLang="es-ES" sz="1800">
                <a:latin typeface="Arial" charset="0"/>
                <a:sym typeface="Symbol" pitchFamily="18" charset="2"/>
              </a:rPr>
              <a:t> [0, 1]</a:t>
            </a:r>
            <a:endParaRPr lang="es-ES_tradnl" altLang="es-ES" sz="2000">
              <a:solidFill>
                <a:srgbClr val="FF6600"/>
              </a:solidFill>
              <a:latin typeface="Arial" charset="0"/>
            </a:endParaRPr>
          </a:p>
          <a:p>
            <a:pPr algn="just">
              <a:buFontTx/>
              <a:buChar char="•"/>
            </a:pPr>
            <a:r>
              <a:rPr lang="es-ES_tradnl" altLang="es-ES" sz="2000">
                <a:solidFill>
                  <a:srgbClr val="FF6600"/>
                </a:solidFill>
                <a:latin typeface="Arial" charset="0"/>
              </a:rPr>
              <a:t> Cuanto más cerca esté A(x) del  valor 1, mayor será la pertenencia del objeto x al conjunto A</a:t>
            </a:r>
          </a:p>
          <a:p>
            <a:pPr lvl="1" algn="just">
              <a:buFontTx/>
              <a:buChar char="•"/>
            </a:pPr>
            <a:r>
              <a:rPr lang="es-ES_tradnl" altLang="es-ES" sz="2000">
                <a:solidFill>
                  <a:srgbClr val="FF6600"/>
                </a:solidFill>
                <a:latin typeface="Arial" charset="0"/>
              </a:rPr>
              <a:t> </a:t>
            </a:r>
            <a:r>
              <a:rPr lang="es-ES_tradnl" altLang="es-ES" sz="1600">
                <a:latin typeface="Arial" charset="0"/>
              </a:rPr>
              <a:t>los valores de pertenencia varían entre 0 (no pertenece en absoluto) y 1 (pertenencia total)</a:t>
            </a:r>
            <a:endParaRPr lang="es-ES_tradnl" altLang="es-ES" sz="2000">
              <a:solidFill>
                <a:srgbClr val="FF6600"/>
              </a:solidFill>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7FAF3213-9597-4B55-AA00-1B6F0A621A19}" type="slidenum">
              <a:rPr lang="es-ES" altLang="es-ES"/>
              <a:pPr/>
              <a:t>21</a:t>
            </a:fld>
            <a:endParaRPr lang="es-ES" altLang="es-ES"/>
          </a:p>
        </p:txBody>
      </p:sp>
      <p:sp>
        <p:nvSpPr>
          <p:cNvPr id="280578" name="Text Box 2"/>
          <p:cNvSpPr txBox="1">
            <a:spLocks noChangeArrowheads="1"/>
          </p:cNvSpPr>
          <p:nvPr/>
        </p:nvSpPr>
        <p:spPr bwMode="auto">
          <a:xfrm>
            <a:off x="898525" y="1306513"/>
            <a:ext cx="7788275"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Char char="•"/>
            </a:pPr>
            <a:r>
              <a:rPr lang="es-ES_tradnl" altLang="es-ES" sz="2000">
                <a:solidFill>
                  <a:srgbClr val="FF6600"/>
                </a:solidFill>
              </a:rPr>
              <a:t>Representación:</a:t>
            </a:r>
            <a:r>
              <a:rPr lang="es-ES_tradnl" altLang="es-ES" sz="2000"/>
              <a:t> </a:t>
            </a:r>
            <a:r>
              <a:rPr lang="es-ES_tradnl" altLang="es-ES" sz="1800"/>
              <a:t>Un conjunto difuso </a:t>
            </a:r>
            <a:r>
              <a:rPr lang="es-ES_tradnl" altLang="es-ES" sz="1800" b="1"/>
              <a:t>A</a:t>
            </a:r>
            <a:r>
              <a:rPr lang="es-ES_tradnl" altLang="es-ES" sz="1800"/>
              <a:t> puede representarse como un conjunto de pares de valores: cada elemento </a:t>
            </a:r>
            <a:r>
              <a:rPr lang="es-ES_tradnl" altLang="es-ES" sz="1800" b="1"/>
              <a:t>x </a:t>
            </a:r>
            <a:r>
              <a:rPr lang="es-ES_tradnl" altLang="es-ES" sz="1800" b="1">
                <a:sym typeface="Symbol" pitchFamily="18" charset="2"/>
              </a:rPr>
              <a:t> X</a:t>
            </a:r>
            <a:r>
              <a:rPr lang="es-ES_tradnl" altLang="es-ES" sz="1800">
                <a:sym typeface="Symbol" pitchFamily="18" charset="2"/>
              </a:rPr>
              <a:t> con su grado de pertenencia a </a:t>
            </a:r>
            <a:r>
              <a:rPr lang="es-ES_tradnl" altLang="es-ES" sz="1800" b="1">
                <a:sym typeface="Symbol" pitchFamily="18" charset="2"/>
              </a:rPr>
              <a:t>A.  </a:t>
            </a:r>
            <a:r>
              <a:rPr lang="es-ES_tradnl" altLang="es-ES" sz="1800">
                <a:sym typeface="Symbol" pitchFamily="18" charset="2"/>
              </a:rPr>
              <a:t>También puede ponerse como una suma de pares:</a:t>
            </a:r>
          </a:p>
          <a:p>
            <a:pPr algn="just">
              <a:buFontTx/>
              <a:buChar char="•"/>
            </a:pPr>
            <a:endParaRPr lang="es-ES_tradnl" altLang="es-ES" sz="1800">
              <a:sym typeface="Symbol" pitchFamily="18" charset="2"/>
            </a:endParaRPr>
          </a:p>
          <a:p>
            <a:pPr lvl="1" algn="just">
              <a:buFontTx/>
              <a:buChar char="•"/>
            </a:pPr>
            <a:r>
              <a:rPr lang="es-ES_tradnl" altLang="es-ES" sz="2000" b="1"/>
              <a:t> A= { A(x)/x, x </a:t>
            </a:r>
            <a:r>
              <a:rPr lang="es-ES_tradnl" altLang="es-ES" sz="2000" b="1">
                <a:sym typeface="Symbol" pitchFamily="18" charset="2"/>
              </a:rPr>
              <a:t> X }</a:t>
            </a:r>
          </a:p>
          <a:p>
            <a:pPr lvl="1" algn="just">
              <a:buFontTx/>
              <a:buChar char="•"/>
            </a:pPr>
            <a:r>
              <a:rPr lang="es-ES_tradnl" altLang="es-ES" sz="2000" b="1">
                <a:sym typeface="Symbol" pitchFamily="18" charset="2"/>
              </a:rPr>
              <a:t> A= </a:t>
            </a:r>
            <a:r>
              <a:rPr lang="es-ES_tradnl" altLang="es-ES" sz="2000" b="1" baseline="-25000">
                <a:sym typeface="Symbol" pitchFamily="18" charset="2"/>
              </a:rPr>
              <a:t>i</a:t>
            </a:r>
            <a:r>
              <a:rPr lang="es-ES_tradnl" altLang="es-ES" sz="2000" b="1" baseline="30000">
                <a:sym typeface="Symbol" pitchFamily="18" charset="2"/>
              </a:rPr>
              <a:t>n</a:t>
            </a:r>
            <a:r>
              <a:rPr lang="es-ES_tradnl" altLang="es-ES" sz="2000" b="1" baseline="-25000">
                <a:sym typeface="Symbol" pitchFamily="18" charset="2"/>
              </a:rPr>
              <a:t>=1 </a:t>
            </a:r>
            <a:r>
              <a:rPr lang="es-ES_tradnl" altLang="es-ES" sz="2000" b="1">
                <a:sym typeface="Symbol" pitchFamily="18" charset="2"/>
              </a:rPr>
              <a:t>A(x</a:t>
            </a:r>
            <a:r>
              <a:rPr lang="es-ES_tradnl" altLang="es-ES" sz="2000" b="1" baseline="-25000">
                <a:sym typeface="Symbol" pitchFamily="18" charset="2"/>
              </a:rPr>
              <a:t>i</a:t>
            </a:r>
            <a:r>
              <a:rPr lang="es-ES_tradnl" altLang="es-ES" sz="2000" b="1">
                <a:sym typeface="Symbol" pitchFamily="18" charset="2"/>
              </a:rPr>
              <a:t>) / x</a:t>
            </a:r>
            <a:r>
              <a:rPr lang="es-ES_tradnl" altLang="es-ES" sz="2000" b="1" baseline="-25000">
                <a:sym typeface="Symbol" pitchFamily="18" charset="2"/>
              </a:rPr>
              <a:t>i   </a:t>
            </a:r>
            <a:r>
              <a:rPr lang="es-ES_tradnl" altLang="es-ES" sz="1800" baseline="-25000">
                <a:sym typeface="Symbol" pitchFamily="18" charset="2"/>
              </a:rPr>
              <a:t> </a:t>
            </a:r>
            <a:r>
              <a:rPr lang="es-ES_tradnl" altLang="es-ES" sz="1800">
                <a:sym typeface="Symbol" pitchFamily="18" charset="2"/>
              </a:rPr>
              <a:t>(los pares en los que A(x)=0, no se incluyen)</a:t>
            </a:r>
          </a:p>
          <a:p>
            <a:pPr lvl="1" algn="just">
              <a:buFontTx/>
              <a:buChar char="•"/>
            </a:pPr>
            <a:endParaRPr lang="es-ES_tradnl" altLang="es-ES" sz="1800">
              <a:sym typeface="Symbol" pitchFamily="18" charset="2"/>
            </a:endParaRPr>
          </a:p>
          <a:p>
            <a:pPr algn="just">
              <a:buFontTx/>
              <a:buChar char="•"/>
            </a:pPr>
            <a:r>
              <a:rPr lang="es-ES_tradnl" altLang="es-ES" sz="2000" b="1">
                <a:solidFill>
                  <a:srgbClr val="FF6600"/>
                </a:solidFill>
              </a:rPr>
              <a:t> Ejemplo: </a:t>
            </a:r>
            <a:r>
              <a:rPr lang="es-ES_tradnl" altLang="es-ES" sz="1800"/>
              <a:t>Conjunto de alturas del concepto difuso Alto en personas</a:t>
            </a:r>
          </a:p>
          <a:p>
            <a:pPr algn="just">
              <a:buFontTx/>
              <a:buChar char="•"/>
            </a:pPr>
            <a:endParaRPr lang="es-ES_tradnl" altLang="es-ES" sz="1800"/>
          </a:p>
          <a:p>
            <a:pPr lvl="1" algn="just">
              <a:buFontTx/>
              <a:buChar char="•"/>
            </a:pPr>
            <a:r>
              <a:rPr lang="es-ES_tradnl" altLang="es-ES" sz="2000" b="1"/>
              <a:t> A= 0.25/1.75 + 0.5/1.8 + 0.75/1.85 + 1/ 1.9</a:t>
            </a:r>
          </a:p>
          <a:p>
            <a:pPr lvl="1" algn="just"/>
            <a:endParaRPr lang="es-ES_tradnl" altLang="es-ES" sz="2000" b="1"/>
          </a:p>
          <a:p>
            <a:pPr lvl="1" algn="just">
              <a:buFontTx/>
              <a:buChar char="•"/>
            </a:pPr>
            <a:r>
              <a:rPr lang="es-ES_tradnl" altLang="es-ES" sz="2000" b="1"/>
              <a:t> Si el universo es continuo: A=     A(x)/ x</a:t>
            </a:r>
          </a:p>
          <a:p>
            <a:pPr lvl="1" algn="just">
              <a:buFontTx/>
              <a:buChar char="•"/>
            </a:pPr>
            <a:endParaRPr lang="es-ES_tradnl" altLang="es-ES" sz="2000" b="1"/>
          </a:p>
          <a:p>
            <a:pPr lvl="1" algn="just">
              <a:buFontTx/>
              <a:buChar char="•"/>
            </a:pPr>
            <a:r>
              <a:rPr lang="es-ES_tradnl" altLang="es-ES" sz="2000" b="1"/>
              <a:t> </a:t>
            </a:r>
            <a:r>
              <a:rPr lang="es-ES_tradnl" altLang="es-ES" sz="2000"/>
              <a:t>la suma y la integral no deben considerarse como operaciones algebraicas</a:t>
            </a:r>
            <a:endParaRPr lang="es-ES_tradnl" altLang="es-ES" sz="2000" b="1"/>
          </a:p>
          <a:p>
            <a:pPr lvl="1" algn="just">
              <a:buFontTx/>
              <a:buChar char="•"/>
            </a:pPr>
            <a:endParaRPr lang="es-ES_tradnl" altLang="es-ES" sz="2000" b="1"/>
          </a:p>
          <a:p>
            <a:pPr lvl="1" algn="just">
              <a:buFontTx/>
              <a:buChar char="•"/>
            </a:pPr>
            <a:endParaRPr lang="es-ES_tradnl" altLang="es-ES" sz="2000" b="1"/>
          </a:p>
        </p:txBody>
      </p:sp>
      <p:sp>
        <p:nvSpPr>
          <p:cNvPr id="280580" name="Freeform 4"/>
          <p:cNvSpPr>
            <a:spLocks/>
          </p:cNvSpPr>
          <p:nvPr/>
        </p:nvSpPr>
        <p:spPr bwMode="auto">
          <a:xfrm>
            <a:off x="5257800" y="4330700"/>
            <a:ext cx="304800" cy="711200"/>
          </a:xfrm>
          <a:custGeom>
            <a:avLst/>
            <a:gdLst>
              <a:gd name="T0" fmla="*/ 192 w 192"/>
              <a:gd name="T1" fmla="*/ 56 h 448"/>
              <a:gd name="T2" fmla="*/ 96 w 192"/>
              <a:gd name="T3" fmla="*/ 56 h 448"/>
              <a:gd name="T4" fmla="*/ 96 w 192"/>
              <a:gd name="T5" fmla="*/ 392 h 448"/>
              <a:gd name="T6" fmla="*/ 0 w 192"/>
              <a:gd name="T7" fmla="*/ 392 h 448"/>
            </a:gdLst>
            <a:ahLst/>
            <a:cxnLst>
              <a:cxn ang="0">
                <a:pos x="T0" y="T1"/>
              </a:cxn>
              <a:cxn ang="0">
                <a:pos x="T2" y="T3"/>
              </a:cxn>
              <a:cxn ang="0">
                <a:pos x="T4" y="T5"/>
              </a:cxn>
              <a:cxn ang="0">
                <a:pos x="T6" y="T7"/>
              </a:cxn>
            </a:cxnLst>
            <a:rect l="0" t="0" r="r" b="b"/>
            <a:pathLst>
              <a:path w="192" h="448">
                <a:moveTo>
                  <a:pt x="192" y="56"/>
                </a:moveTo>
                <a:cubicBezTo>
                  <a:pt x="152" y="28"/>
                  <a:pt x="112" y="0"/>
                  <a:pt x="96" y="56"/>
                </a:cubicBezTo>
                <a:cubicBezTo>
                  <a:pt x="80" y="112"/>
                  <a:pt x="112" y="336"/>
                  <a:pt x="96" y="392"/>
                </a:cubicBezTo>
                <a:cubicBezTo>
                  <a:pt x="80" y="448"/>
                  <a:pt x="40" y="420"/>
                  <a:pt x="0" y="3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 Marcador de pie de página"/>
          <p:cNvSpPr>
            <a:spLocks noGrp="1"/>
          </p:cNvSpPr>
          <p:nvPr>
            <p:ph type="ftr" sz="quarter" idx="11"/>
          </p:nvPr>
        </p:nvSpPr>
        <p:spPr/>
        <p:txBody>
          <a:bodyPr/>
          <a:lstStyle/>
          <a:p>
            <a:r>
              <a:rPr lang="es-ES" altLang="es-ES"/>
              <a:t>Introducción</a:t>
            </a:r>
          </a:p>
        </p:txBody>
      </p:sp>
      <p:sp>
        <p:nvSpPr>
          <p:cNvPr id="23" name="3 Marcador de número de diapositiva"/>
          <p:cNvSpPr>
            <a:spLocks noGrp="1"/>
          </p:cNvSpPr>
          <p:nvPr>
            <p:ph type="sldNum" sz="quarter" idx="12"/>
          </p:nvPr>
        </p:nvSpPr>
        <p:spPr/>
        <p:txBody>
          <a:bodyPr/>
          <a:lstStyle/>
          <a:p>
            <a:fld id="{5E2EB0F1-8908-4C52-A73E-A5723509E2F5}" type="slidenum">
              <a:rPr lang="es-ES" altLang="es-ES"/>
              <a:pPr/>
              <a:t>22</a:t>
            </a:fld>
            <a:endParaRPr lang="es-ES" altLang="es-ES"/>
          </a:p>
        </p:txBody>
      </p:sp>
      <p:sp>
        <p:nvSpPr>
          <p:cNvPr id="281602" name="Text Box 2"/>
          <p:cNvSpPr txBox="1">
            <a:spLocks noChangeArrowheads="1"/>
          </p:cNvSpPr>
          <p:nvPr/>
        </p:nvSpPr>
        <p:spPr bwMode="auto">
          <a:xfrm>
            <a:off x="609600" y="1143000"/>
            <a:ext cx="8016875" cy="29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s-ES_tradnl" altLang="es-ES" sz="2000">
                <a:solidFill>
                  <a:srgbClr val="FF6600"/>
                </a:solidFill>
              </a:rPr>
              <a:t> Contexto:</a:t>
            </a:r>
            <a:r>
              <a:rPr lang="es-ES_tradnl" altLang="es-ES" sz="2000"/>
              <a:t> </a:t>
            </a:r>
            <a:r>
              <a:rPr lang="es-ES_tradnl" altLang="es-ES" sz="1800"/>
              <a:t>Es fundamental en la definición de conjuntos difusos</a:t>
            </a:r>
          </a:p>
          <a:p>
            <a:pPr lvl="1">
              <a:buFontTx/>
              <a:buChar char="•"/>
            </a:pPr>
            <a:r>
              <a:rPr lang="es-ES_tradnl" altLang="es-ES" sz="2000"/>
              <a:t> </a:t>
            </a:r>
            <a:r>
              <a:rPr lang="es-ES_tradnl" altLang="es-ES" sz="1800"/>
              <a:t>no es lo mismo el concepto Alto aplicado a personas que a edificios</a:t>
            </a:r>
          </a:p>
          <a:p>
            <a:pPr lvl="1">
              <a:buFontTx/>
              <a:buChar char="•"/>
            </a:pPr>
            <a:endParaRPr lang="es-ES_tradnl" altLang="es-ES" sz="1800"/>
          </a:p>
          <a:p>
            <a:pPr algn="just">
              <a:buFontTx/>
              <a:buChar char="•"/>
            </a:pPr>
            <a:r>
              <a:rPr lang="es-ES_tradnl" altLang="es-ES" sz="2000">
                <a:solidFill>
                  <a:srgbClr val="FF6600"/>
                </a:solidFill>
              </a:rPr>
              <a:t> Función de Pertenencia: </a:t>
            </a:r>
            <a:r>
              <a:rPr lang="es-ES_tradnl" altLang="es-ES" sz="1800"/>
              <a:t>un conjunto difuso puede representarse también gráficamente como una función, especialmente cuando el universo de discurso </a:t>
            </a:r>
            <a:r>
              <a:rPr lang="es-ES_tradnl" altLang="es-ES" sz="1800" b="1"/>
              <a:t>X </a:t>
            </a:r>
            <a:r>
              <a:rPr lang="es-ES_tradnl" altLang="es-ES" sz="1800"/>
              <a:t>(o domino subyacente) es continuo (no discreto)</a:t>
            </a:r>
          </a:p>
          <a:p>
            <a:pPr lvl="1" algn="just">
              <a:buFontTx/>
              <a:buChar char="•"/>
            </a:pPr>
            <a:r>
              <a:rPr lang="es-ES_tradnl" altLang="es-ES" sz="1800"/>
              <a:t>  abscisas (eje X): Universo de discurso X</a:t>
            </a:r>
          </a:p>
          <a:p>
            <a:pPr lvl="1" algn="just">
              <a:buFontTx/>
              <a:buChar char="•"/>
            </a:pPr>
            <a:r>
              <a:rPr lang="es-ES_tradnl" altLang="es-ES" sz="1800"/>
              <a:t> ordenadas (eje y): grados de pertenencia en el intervalo [0, 1]</a:t>
            </a:r>
          </a:p>
          <a:p>
            <a:pPr lvl="1" algn="just">
              <a:buFontTx/>
              <a:buChar char="•"/>
            </a:pPr>
            <a:endParaRPr lang="es-ES_tradnl" altLang="es-ES" sz="1800"/>
          </a:p>
          <a:p>
            <a:pPr algn="just">
              <a:buFontTx/>
              <a:buChar char="•"/>
            </a:pPr>
            <a:r>
              <a:rPr lang="es-ES_tradnl" altLang="es-ES" sz="1800" b="1">
                <a:solidFill>
                  <a:srgbClr val="FF6600"/>
                </a:solidFill>
              </a:rPr>
              <a:t>Ejemplo: </a:t>
            </a:r>
            <a:r>
              <a:rPr lang="es-ES_tradnl" altLang="es-ES" sz="1800"/>
              <a:t> concepto de temperatura “Alta”</a:t>
            </a:r>
            <a:endParaRPr lang="es-ES_tradnl" altLang="es-ES" sz="1800" b="1">
              <a:solidFill>
                <a:srgbClr val="FF6600"/>
              </a:solidFill>
            </a:endParaRPr>
          </a:p>
        </p:txBody>
      </p:sp>
      <p:sp>
        <p:nvSpPr>
          <p:cNvPr id="281603" name="Line 3"/>
          <p:cNvSpPr>
            <a:spLocks noChangeShapeType="1"/>
          </p:cNvSpPr>
          <p:nvPr/>
        </p:nvSpPr>
        <p:spPr bwMode="auto">
          <a:xfrm>
            <a:off x="2667000" y="44958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04" name="Line 4"/>
          <p:cNvSpPr>
            <a:spLocks noChangeShapeType="1"/>
          </p:cNvSpPr>
          <p:nvPr/>
        </p:nvSpPr>
        <p:spPr bwMode="auto">
          <a:xfrm>
            <a:off x="2667000" y="5715000"/>
            <a:ext cx="388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05" name="Line 5"/>
          <p:cNvSpPr>
            <a:spLocks noChangeShapeType="1"/>
          </p:cNvSpPr>
          <p:nvPr/>
        </p:nvSpPr>
        <p:spPr bwMode="auto">
          <a:xfrm>
            <a:off x="2590800" y="4724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06" name="Text Box 6"/>
          <p:cNvSpPr txBox="1">
            <a:spLocks noChangeArrowheads="1"/>
          </p:cNvSpPr>
          <p:nvPr/>
        </p:nvSpPr>
        <p:spPr bwMode="auto">
          <a:xfrm>
            <a:off x="2346325" y="458311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a:t>
            </a:r>
          </a:p>
        </p:txBody>
      </p:sp>
      <p:sp>
        <p:nvSpPr>
          <p:cNvPr id="281607" name="Text Box 7"/>
          <p:cNvSpPr txBox="1">
            <a:spLocks noChangeArrowheads="1"/>
          </p:cNvSpPr>
          <p:nvPr/>
        </p:nvSpPr>
        <p:spPr bwMode="auto">
          <a:xfrm>
            <a:off x="2346325" y="549751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0</a:t>
            </a:r>
          </a:p>
        </p:txBody>
      </p:sp>
      <p:sp>
        <p:nvSpPr>
          <p:cNvPr id="281608" name="Line 8"/>
          <p:cNvSpPr>
            <a:spLocks noChangeShapeType="1"/>
          </p:cNvSpPr>
          <p:nvPr/>
        </p:nvSpPr>
        <p:spPr bwMode="auto">
          <a:xfrm>
            <a:off x="3429000" y="5638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09" name="Line 9"/>
          <p:cNvSpPr>
            <a:spLocks noChangeShapeType="1"/>
          </p:cNvSpPr>
          <p:nvPr/>
        </p:nvSpPr>
        <p:spPr bwMode="auto">
          <a:xfrm>
            <a:off x="4267200" y="5638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10" name="Line 10"/>
          <p:cNvSpPr>
            <a:spLocks noChangeShapeType="1"/>
          </p:cNvSpPr>
          <p:nvPr/>
        </p:nvSpPr>
        <p:spPr bwMode="auto">
          <a:xfrm>
            <a:off x="5105400" y="5638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11" name="Line 11"/>
          <p:cNvSpPr>
            <a:spLocks noChangeShapeType="1"/>
          </p:cNvSpPr>
          <p:nvPr/>
        </p:nvSpPr>
        <p:spPr bwMode="auto">
          <a:xfrm>
            <a:off x="5943600" y="5638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12" name="Text Box 12"/>
          <p:cNvSpPr txBox="1">
            <a:spLocks noChangeArrowheads="1"/>
          </p:cNvSpPr>
          <p:nvPr/>
        </p:nvSpPr>
        <p:spPr bwMode="auto">
          <a:xfrm>
            <a:off x="3276600" y="57912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10</a:t>
            </a:r>
          </a:p>
        </p:txBody>
      </p:sp>
      <p:sp>
        <p:nvSpPr>
          <p:cNvPr id="281613" name="Text Box 13"/>
          <p:cNvSpPr txBox="1">
            <a:spLocks noChangeArrowheads="1"/>
          </p:cNvSpPr>
          <p:nvPr/>
        </p:nvSpPr>
        <p:spPr bwMode="auto">
          <a:xfrm>
            <a:off x="4098925" y="58023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20</a:t>
            </a:r>
          </a:p>
        </p:txBody>
      </p:sp>
      <p:sp>
        <p:nvSpPr>
          <p:cNvPr id="281614" name="Text Box 14"/>
          <p:cNvSpPr txBox="1">
            <a:spLocks noChangeArrowheads="1"/>
          </p:cNvSpPr>
          <p:nvPr/>
        </p:nvSpPr>
        <p:spPr bwMode="auto">
          <a:xfrm>
            <a:off x="4937125" y="58023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30</a:t>
            </a:r>
          </a:p>
        </p:txBody>
      </p:sp>
      <p:sp>
        <p:nvSpPr>
          <p:cNvPr id="281616" name="Text Box 16"/>
          <p:cNvSpPr txBox="1">
            <a:spLocks noChangeArrowheads="1"/>
          </p:cNvSpPr>
          <p:nvPr/>
        </p:nvSpPr>
        <p:spPr bwMode="auto">
          <a:xfrm>
            <a:off x="5775325" y="58023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40</a:t>
            </a:r>
          </a:p>
        </p:txBody>
      </p:sp>
      <p:sp>
        <p:nvSpPr>
          <p:cNvPr id="281617" name="Line 17"/>
          <p:cNvSpPr>
            <a:spLocks noChangeShapeType="1"/>
          </p:cNvSpPr>
          <p:nvPr/>
        </p:nvSpPr>
        <p:spPr bwMode="auto">
          <a:xfrm>
            <a:off x="2667000" y="5715000"/>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18" name="Line 18"/>
          <p:cNvSpPr>
            <a:spLocks noChangeShapeType="1"/>
          </p:cNvSpPr>
          <p:nvPr/>
        </p:nvSpPr>
        <p:spPr bwMode="auto">
          <a:xfrm flipV="1">
            <a:off x="3429000" y="4724400"/>
            <a:ext cx="1600200" cy="99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19" name="Line 19"/>
          <p:cNvSpPr>
            <a:spLocks noChangeShapeType="1"/>
          </p:cNvSpPr>
          <p:nvPr/>
        </p:nvSpPr>
        <p:spPr bwMode="auto">
          <a:xfrm>
            <a:off x="5029200" y="4724400"/>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1620" name="Text Box 20"/>
          <p:cNvSpPr txBox="1">
            <a:spLocks noChangeArrowheads="1"/>
          </p:cNvSpPr>
          <p:nvPr/>
        </p:nvSpPr>
        <p:spPr bwMode="auto">
          <a:xfrm>
            <a:off x="6765925" y="5421313"/>
            <a:ext cx="877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X (°C)</a:t>
            </a:r>
          </a:p>
        </p:txBody>
      </p:sp>
      <p:sp>
        <p:nvSpPr>
          <p:cNvPr id="281621" name="Text Box 21"/>
          <p:cNvSpPr txBox="1">
            <a:spLocks noChangeArrowheads="1"/>
          </p:cNvSpPr>
          <p:nvPr/>
        </p:nvSpPr>
        <p:spPr bwMode="auto">
          <a:xfrm>
            <a:off x="4114800" y="4267200"/>
            <a:ext cx="2144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a:t>Temperatura Alta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AA9C3F03-8D2F-4235-8AE6-60D4798B8F0C}" type="slidenum">
              <a:rPr lang="es-ES" altLang="es-ES"/>
              <a:pPr/>
              <a:t>23</a:t>
            </a:fld>
            <a:endParaRPr lang="es-ES" altLang="es-ES"/>
          </a:p>
        </p:txBody>
      </p:sp>
      <p:sp>
        <p:nvSpPr>
          <p:cNvPr id="282626" name="Text Box 2"/>
          <p:cNvSpPr txBox="1">
            <a:spLocks noChangeArrowheads="1"/>
          </p:cNvSpPr>
          <p:nvPr/>
        </p:nvSpPr>
        <p:spPr bwMode="auto">
          <a:xfrm>
            <a:off x="746125" y="925513"/>
            <a:ext cx="468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sz="2000" b="1">
                <a:solidFill>
                  <a:srgbClr val="FF6600"/>
                </a:solidFill>
              </a:rPr>
              <a:t>Cálculo de Funciones de Pertenencia</a:t>
            </a:r>
          </a:p>
        </p:txBody>
      </p:sp>
      <p:sp>
        <p:nvSpPr>
          <p:cNvPr id="282627" name="Text Box 3"/>
          <p:cNvSpPr txBox="1">
            <a:spLocks noChangeArrowheads="1"/>
          </p:cNvSpPr>
          <p:nvPr/>
        </p:nvSpPr>
        <p:spPr bwMode="auto">
          <a:xfrm>
            <a:off x="746125" y="1484313"/>
            <a:ext cx="7864475"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1800"/>
              <a:t>Las funciones de pertenencia pueden calcularse de diferentes formas. El método a elegir depende de la aplicación en particular, del modo en que se manifieste la incertidumbre y en el que ésta sea medida durante los experimentos.</a:t>
            </a:r>
          </a:p>
          <a:p>
            <a:pPr algn="just"/>
            <a:endParaRPr lang="es-ES_tradnl" altLang="es-ES" sz="1800"/>
          </a:p>
          <a:p>
            <a:pPr algn="just"/>
            <a:r>
              <a:rPr lang="es-ES_tradnl" altLang="es-ES" sz="1800"/>
              <a:t>Sin embargo uno de los métodos mas usados es el método horizontal:</a:t>
            </a:r>
          </a:p>
          <a:p>
            <a:pPr algn="just"/>
            <a:endParaRPr lang="es-ES_tradnl" altLang="es-ES" sz="1800"/>
          </a:p>
          <a:p>
            <a:pPr algn="just">
              <a:buFontTx/>
              <a:buChar char="•"/>
            </a:pPr>
            <a:r>
              <a:rPr lang="es-ES_tradnl" altLang="es-ES" sz="1800"/>
              <a:t> se basa en las respuestas de un grupo de </a:t>
            </a:r>
            <a:r>
              <a:rPr lang="es-ES_tradnl" altLang="es-ES" sz="1800" b="1"/>
              <a:t>N</a:t>
            </a:r>
            <a:r>
              <a:rPr lang="es-ES_tradnl" altLang="es-ES" sz="1800"/>
              <a:t> “expertos”</a:t>
            </a:r>
          </a:p>
          <a:p>
            <a:pPr algn="just">
              <a:buFontTx/>
              <a:buChar char="•"/>
            </a:pPr>
            <a:r>
              <a:rPr lang="es-ES_tradnl" altLang="es-ES" sz="1800"/>
              <a:t> la pregunta tiene el formato siguiente:</a:t>
            </a:r>
          </a:p>
          <a:p>
            <a:pPr algn="just"/>
            <a:r>
              <a:rPr lang="es-ES_tradnl" altLang="es-ES" sz="1800"/>
              <a:t>  ¿Puede x ser considerado compatible con el concepto </a:t>
            </a:r>
            <a:r>
              <a:rPr lang="es-ES_tradnl" altLang="es-ES" sz="1800" b="1"/>
              <a:t>A</a:t>
            </a:r>
            <a:r>
              <a:rPr lang="es-ES_tradnl" altLang="es-ES" sz="1800"/>
              <a:t> ?</a:t>
            </a:r>
          </a:p>
          <a:p>
            <a:pPr algn="just">
              <a:buFontTx/>
              <a:buChar char="•"/>
            </a:pPr>
            <a:r>
              <a:rPr lang="es-ES_tradnl" altLang="es-ES" sz="1800"/>
              <a:t> Sólo se acepta un SI o un NO, de forma que</a:t>
            </a:r>
          </a:p>
          <a:p>
            <a:pPr algn="just">
              <a:buFontTx/>
              <a:buChar char="•"/>
            </a:pPr>
            <a:endParaRPr lang="es-ES_tradnl" altLang="es-ES" sz="1800"/>
          </a:p>
          <a:p>
            <a:pPr algn="ctr"/>
            <a:r>
              <a:rPr lang="es-ES_tradnl" altLang="es-ES" sz="1800"/>
              <a:t>	</a:t>
            </a:r>
            <a:r>
              <a:rPr lang="es-ES_tradnl" altLang="es-ES" sz="1800" b="1"/>
              <a:t>A(x) = (respuestas afirmativas)/N</a:t>
            </a:r>
            <a:endParaRPr lang="es-ES_tradnl" altLang="es-E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1FBD511C-5C1A-482D-8858-C65BDC6E3940}" type="slidenum">
              <a:rPr lang="es-ES" altLang="es-ES"/>
              <a:pPr/>
              <a:t>24</a:t>
            </a:fld>
            <a:endParaRPr lang="es-ES" altLang="es-ES"/>
          </a:p>
        </p:txBody>
      </p:sp>
      <p:sp>
        <p:nvSpPr>
          <p:cNvPr id="284674" name="Rectangle 2"/>
          <p:cNvSpPr>
            <a:spLocks noGrp="1" noChangeArrowheads="1"/>
          </p:cNvSpPr>
          <p:nvPr>
            <p:ph type="title"/>
          </p:nvPr>
        </p:nvSpPr>
        <p:spPr/>
        <p:txBody>
          <a:bodyPr/>
          <a:lstStyle/>
          <a:p>
            <a:r>
              <a:rPr lang="es-ES" altLang="es-ES"/>
              <a:t> </a:t>
            </a:r>
          </a:p>
        </p:txBody>
      </p:sp>
      <p:sp>
        <p:nvSpPr>
          <p:cNvPr id="284675" name="Rectangle 3"/>
          <p:cNvSpPr>
            <a:spLocks noGrp="1" noChangeArrowheads="1"/>
          </p:cNvSpPr>
          <p:nvPr>
            <p:ph type="body" idx="1"/>
          </p:nvPr>
        </p:nvSpPr>
        <p:spPr/>
        <p:txBody>
          <a:bodyPr/>
          <a:lstStyle/>
          <a:p>
            <a:pPr>
              <a:buFontTx/>
              <a:buNone/>
            </a:pPr>
            <a:r>
              <a:rPr lang="es-ES" altLang="es-ES"/>
              <a:t> </a:t>
            </a:r>
          </a:p>
        </p:txBody>
      </p:sp>
      <p:sp>
        <p:nvSpPr>
          <p:cNvPr id="284676" name="Text Box 4"/>
          <p:cNvSpPr txBox="1">
            <a:spLocks noChangeArrowheads="1"/>
          </p:cNvSpPr>
          <p:nvPr/>
        </p:nvSpPr>
        <p:spPr bwMode="auto">
          <a:xfrm>
            <a:off x="971550" y="1196975"/>
            <a:ext cx="72009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MX" altLang="es-ES" sz="2400" b="1">
                <a:solidFill>
                  <a:schemeClr val="accent2"/>
                </a:solidFill>
              </a:rPr>
              <a:t>OPERACIONES BASICAS DE  LOGICA DIFUSA</a:t>
            </a:r>
          </a:p>
          <a:p>
            <a:endParaRPr lang="es-MX" altLang="es-ES"/>
          </a:p>
          <a:p>
            <a:endParaRPr lang="es-MX" altLang="es-ES"/>
          </a:p>
          <a:p>
            <a:pPr algn="just"/>
            <a:r>
              <a:rPr lang="es-MX" altLang="es-ES" sz="1800"/>
              <a:t>En lógica difusa hay muchas maneras de definir estas operaciones. Cualquier operación que cumpla las restricciones de una T-norma puede ser usada para intersectar, igual que cualquier S-norma puede ser usada para unir conjuntos difusos.  Las T-normas especifican un conjunto de condiciones que deben reunir aquellas operaciones que deseen ser usadas para intersectar conjuntos, mientras que las S-normas hacen lo propio para las uniones.</a:t>
            </a:r>
          </a:p>
          <a:p>
            <a:pPr algn="just"/>
            <a:r>
              <a:rPr lang="es-MX" altLang="es-ES" sz="1800"/>
              <a:t>Dados dos conjuntos difusos A y B en el mismo universo X, con funciones de pertenencia u</a:t>
            </a:r>
            <a:r>
              <a:rPr lang="es-MX" altLang="es-ES" sz="1800" baseline="-25000"/>
              <a:t>A</a:t>
            </a:r>
            <a:r>
              <a:rPr lang="es-MX" altLang="es-ES" sz="1800"/>
              <a:t> y u</a:t>
            </a:r>
            <a:r>
              <a:rPr lang="es-MX" altLang="es-ES" sz="1800" baseline="-25000"/>
              <a:t>B</a:t>
            </a:r>
            <a:r>
              <a:rPr lang="es-MX" altLang="es-ES" sz="1800"/>
              <a:t> respectivamente, se pueden definir las siguientes operaciones básicas.</a:t>
            </a:r>
            <a:endParaRPr lang="es-ES" altLang="es-ES" sz="1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BEFE4669-CF63-4378-9DB3-4247300DAE91}" type="slidenum">
              <a:rPr lang="es-ES" altLang="es-ES"/>
              <a:pPr/>
              <a:t>25</a:t>
            </a:fld>
            <a:endParaRPr lang="es-ES" altLang="es-ES"/>
          </a:p>
        </p:txBody>
      </p:sp>
      <p:sp>
        <p:nvSpPr>
          <p:cNvPr id="285698" name="Rectangle 2"/>
          <p:cNvSpPr>
            <a:spLocks noGrp="1" noChangeArrowheads="1"/>
          </p:cNvSpPr>
          <p:nvPr>
            <p:ph type="title"/>
          </p:nvPr>
        </p:nvSpPr>
        <p:spPr/>
        <p:txBody>
          <a:bodyPr/>
          <a:lstStyle/>
          <a:p>
            <a:r>
              <a:rPr lang="es-ES" altLang="es-ES"/>
              <a:t> </a:t>
            </a:r>
          </a:p>
        </p:txBody>
      </p:sp>
      <p:sp>
        <p:nvSpPr>
          <p:cNvPr id="285699" name="Rectangle 3"/>
          <p:cNvSpPr>
            <a:spLocks noGrp="1" noChangeArrowheads="1"/>
          </p:cNvSpPr>
          <p:nvPr>
            <p:ph type="body" idx="1"/>
          </p:nvPr>
        </p:nvSpPr>
        <p:spPr/>
        <p:txBody>
          <a:bodyPr/>
          <a:lstStyle/>
          <a:p>
            <a:pPr>
              <a:buFontTx/>
              <a:buNone/>
            </a:pPr>
            <a:r>
              <a:rPr lang="es-ES" altLang="es-ES"/>
              <a:t>  </a:t>
            </a:r>
          </a:p>
        </p:txBody>
      </p:sp>
      <p:sp>
        <p:nvSpPr>
          <p:cNvPr id="285700" name="Text Box 4"/>
          <p:cNvSpPr txBox="1">
            <a:spLocks noChangeArrowheads="1"/>
          </p:cNvSpPr>
          <p:nvPr/>
        </p:nvSpPr>
        <p:spPr bwMode="auto">
          <a:xfrm>
            <a:off x="755650" y="1412875"/>
            <a:ext cx="7561263"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MX" altLang="es-ES" sz="2400" b="1">
                <a:solidFill>
                  <a:schemeClr val="accent2"/>
                </a:solidFill>
              </a:rPr>
              <a:t>Intersección</a:t>
            </a:r>
            <a:r>
              <a:rPr lang="es-MX" altLang="es-ES" sz="2400" b="1"/>
              <a:t>:</a:t>
            </a:r>
            <a:r>
              <a:rPr lang="es-MX" altLang="es-ES"/>
              <a:t> </a:t>
            </a:r>
            <a:r>
              <a:rPr lang="es-MX" altLang="es-ES" sz="1800"/>
              <a:t>La función de pertenencia de la intersección de A y B se define como:</a:t>
            </a:r>
          </a:p>
          <a:p>
            <a:r>
              <a:rPr lang="es-MX" altLang="es-ES" sz="1800"/>
              <a:t>			</a:t>
            </a:r>
            <a:r>
              <a:rPr lang="en-GB" altLang="es-ES" sz="1800"/>
              <a:t>u</a:t>
            </a:r>
            <a:r>
              <a:rPr lang="en-GB" altLang="es-ES" sz="1800" baseline="-25000"/>
              <a:t>A</a:t>
            </a:r>
            <a:r>
              <a:rPr lang="es-MX" altLang="es-ES" sz="1800" baseline="-25000">
                <a:sym typeface="Symbol" pitchFamily="18" charset="2"/>
              </a:rPr>
              <a:t></a:t>
            </a:r>
            <a:r>
              <a:rPr lang="en-GB" altLang="es-ES" sz="1800" baseline="-25000"/>
              <a:t>B</a:t>
            </a:r>
            <a:r>
              <a:rPr lang="en-GB" altLang="es-ES" sz="1800"/>
              <a:t> = min </a:t>
            </a:r>
            <a:r>
              <a:rPr lang="es-MX" altLang="es-ES" sz="1800">
                <a:sym typeface="Symbol" pitchFamily="18" charset="2"/>
              </a:rPr>
              <a:t></a:t>
            </a:r>
            <a:r>
              <a:rPr lang="en-GB" altLang="es-ES" sz="1800"/>
              <a:t> u</a:t>
            </a:r>
            <a:r>
              <a:rPr lang="en-GB" altLang="es-ES" sz="1800" baseline="-25000"/>
              <a:t>A</a:t>
            </a:r>
            <a:r>
              <a:rPr lang="en-GB" altLang="es-ES" sz="1800"/>
              <a:t> (x) , u</a:t>
            </a:r>
            <a:r>
              <a:rPr lang="en-GB" altLang="es-ES" sz="1800" baseline="-25000"/>
              <a:t>B</a:t>
            </a:r>
            <a:r>
              <a:rPr lang="en-GB" altLang="es-ES" sz="1800"/>
              <a:t> (x)</a:t>
            </a:r>
            <a:r>
              <a:rPr lang="es-MX" altLang="es-ES" sz="1800">
                <a:sym typeface="Symbol" pitchFamily="18" charset="2"/>
              </a:rPr>
              <a:t></a:t>
            </a:r>
          </a:p>
          <a:p>
            <a:endParaRPr lang="en-GB" altLang="es-ES" sz="1800"/>
          </a:p>
          <a:p>
            <a:r>
              <a:rPr lang="en-GB" altLang="es-ES" sz="1800"/>
              <a:t>			</a:t>
            </a:r>
            <a:r>
              <a:rPr lang="es-MX" altLang="es-ES" sz="1800"/>
              <a:t>u</a:t>
            </a:r>
            <a:r>
              <a:rPr lang="es-MX" altLang="es-ES" sz="1800" baseline="-25000"/>
              <a:t>A</a:t>
            </a:r>
            <a:r>
              <a:rPr lang="es-MX" altLang="es-ES" sz="1800" baseline="-25000">
                <a:sym typeface="Symbol" pitchFamily="18" charset="2"/>
              </a:rPr>
              <a:t></a:t>
            </a:r>
            <a:r>
              <a:rPr lang="es-MX" altLang="es-ES" sz="1800" baseline="-25000"/>
              <a:t>B</a:t>
            </a:r>
            <a:r>
              <a:rPr lang="es-MX" altLang="es-ES" sz="1800"/>
              <a:t> =  u</a:t>
            </a:r>
            <a:r>
              <a:rPr lang="es-MX" altLang="es-ES" sz="1800" baseline="-25000"/>
              <a:t>A</a:t>
            </a:r>
            <a:r>
              <a:rPr lang="es-MX" altLang="es-ES" sz="1800"/>
              <a:t> (x) u</a:t>
            </a:r>
            <a:r>
              <a:rPr lang="es-MX" altLang="es-ES" sz="1800" baseline="-25000"/>
              <a:t>B</a:t>
            </a:r>
            <a:r>
              <a:rPr lang="es-MX" altLang="es-ES" sz="1800"/>
              <a:t> (x)</a:t>
            </a:r>
            <a:endParaRPr lang="es-MX" altLang="es-ES" sz="1800" b="1"/>
          </a:p>
          <a:p>
            <a:endParaRPr lang="es-MX" altLang="es-ES" b="1"/>
          </a:p>
          <a:p>
            <a:endParaRPr lang="es-MX" altLang="es-ES" b="1"/>
          </a:p>
          <a:p>
            <a:r>
              <a:rPr lang="es-MX" altLang="es-ES" sz="2400" b="1">
                <a:solidFill>
                  <a:schemeClr val="accent2"/>
                </a:solidFill>
              </a:rPr>
              <a:t>Unión:</a:t>
            </a:r>
            <a:r>
              <a:rPr lang="es-MX" altLang="es-ES" b="1"/>
              <a:t> </a:t>
            </a:r>
            <a:r>
              <a:rPr lang="es-MX" altLang="es-ES" sz="1800"/>
              <a:t>La función de pertenencia de la unión de A y B se define como:</a:t>
            </a:r>
          </a:p>
          <a:p>
            <a:r>
              <a:rPr lang="es-MX" altLang="es-ES" sz="1800"/>
              <a:t>			u</a:t>
            </a:r>
            <a:r>
              <a:rPr lang="es-MX" altLang="es-ES" sz="1800" baseline="-25000"/>
              <a:t>A</a:t>
            </a:r>
            <a:r>
              <a:rPr lang="es-MX" altLang="es-ES" sz="1800" baseline="-25000">
                <a:sym typeface="Symbol" pitchFamily="18" charset="2"/>
              </a:rPr>
              <a:t></a:t>
            </a:r>
            <a:r>
              <a:rPr lang="es-MX" altLang="es-ES" sz="1800" baseline="-25000"/>
              <a:t>B</a:t>
            </a:r>
            <a:r>
              <a:rPr lang="es-MX" altLang="es-ES" sz="1800"/>
              <a:t> = max </a:t>
            </a:r>
            <a:r>
              <a:rPr lang="es-MX" altLang="es-ES" sz="1800">
                <a:sym typeface="Symbol" pitchFamily="18" charset="2"/>
              </a:rPr>
              <a:t></a:t>
            </a:r>
            <a:r>
              <a:rPr lang="es-MX" altLang="es-ES" sz="1800"/>
              <a:t> u</a:t>
            </a:r>
            <a:r>
              <a:rPr lang="es-MX" altLang="es-ES" sz="1800" baseline="-25000"/>
              <a:t>A</a:t>
            </a:r>
            <a:r>
              <a:rPr lang="es-MX" altLang="es-ES" sz="1800"/>
              <a:t> (x) , u</a:t>
            </a:r>
            <a:r>
              <a:rPr lang="es-MX" altLang="es-ES" sz="1800" baseline="-25000"/>
              <a:t>B </a:t>
            </a:r>
            <a:r>
              <a:rPr lang="es-MX" altLang="es-ES" sz="1800"/>
              <a:t>(x)</a:t>
            </a:r>
            <a:r>
              <a:rPr lang="es-MX" altLang="es-ES" sz="1800">
                <a:sym typeface="Symbol" pitchFamily="18" charset="2"/>
              </a:rPr>
              <a:t></a:t>
            </a:r>
          </a:p>
          <a:p>
            <a:endParaRPr lang="es-MX" altLang="es-ES" sz="1800"/>
          </a:p>
          <a:p>
            <a:r>
              <a:rPr lang="es-MX" altLang="es-ES" sz="1800"/>
              <a:t>			u</a:t>
            </a:r>
            <a:r>
              <a:rPr lang="es-MX" altLang="es-ES" sz="1800" baseline="-25000"/>
              <a:t>A</a:t>
            </a:r>
            <a:r>
              <a:rPr lang="es-MX" altLang="es-ES" sz="1800" baseline="-25000">
                <a:sym typeface="Symbol" pitchFamily="18" charset="2"/>
              </a:rPr>
              <a:t></a:t>
            </a:r>
            <a:r>
              <a:rPr lang="es-MX" altLang="es-ES" sz="1800" baseline="-25000"/>
              <a:t>B</a:t>
            </a:r>
            <a:r>
              <a:rPr lang="es-MX" altLang="es-ES" sz="1800"/>
              <a:t> = min </a:t>
            </a:r>
            <a:r>
              <a:rPr lang="es-MX" altLang="es-ES" sz="1800">
                <a:sym typeface="Symbol" pitchFamily="18" charset="2"/>
              </a:rPr>
              <a:t></a:t>
            </a:r>
            <a:r>
              <a:rPr lang="es-MX" altLang="es-ES" sz="1800"/>
              <a:t>1,  u</a:t>
            </a:r>
            <a:r>
              <a:rPr lang="es-MX" altLang="es-ES" sz="1800" baseline="-25000"/>
              <a:t>A</a:t>
            </a:r>
            <a:r>
              <a:rPr lang="es-MX" altLang="es-ES" sz="1800"/>
              <a:t> (x)  +  u</a:t>
            </a:r>
            <a:r>
              <a:rPr lang="es-MX" altLang="es-ES" sz="1800" baseline="-25000"/>
              <a:t>B</a:t>
            </a:r>
            <a:r>
              <a:rPr lang="es-MX" altLang="es-ES" sz="1800"/>
              <a:t> (x)</a:t>
            </a:r>
            <a:r>
              <a:rPr lang="es-MX" altLang="es-ES" sz="1800">
                <a:sym typeface="Symbol" pitchFamily="18" charset="2"/>
              </a:rPr>
              <a:t></a:t>
            </a:r>
            <a:r>
              <a:rPr lang="es-MX" altLang="es-ES" sz="1800"/>
              <a:t> </a:t>
            </a:r>
            <a:endParaRPr lang="es-ES" altLang="es-ES"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pie de página"/>
          <p:cNvSpPr>
            <a:spLocks noGrp="1"/>
          </p:cNvSpPr>
          <p:nvPr>
            <p:ph type="ftr" sz="quarter" idx="11"/>
          </p:nvPr>
        </p:nvSpPr>
        <p:spPr/>
        <p:txBody>
          <a:bodyPr/>
          <a:lstStyle/>
          <a:p>
            <a:r>
              <a:rPr lang="es-ES" altLang="es-ES"/>
              <a:t>Introducción</a:t>
            </a:r>
          </a:p>
        </p:txBody>
      </p:sp>
      <p:sp>
        <p:nvSpPr>
          <p:cNvPr id="15" name="5 Marcador de número de diapositiva"/>
          <p:cNvSpPr>
            <a:spLocks noGrp="1"/>
          </p:cNvSpPr>
          <p:nvPr>
            <p:ph type="sldNum" sz="quarter" idx="12"/>
          </p:nvPr>
        </p:nvSpPr>
        <p:spPr/>
        <p:txBody>
          <a:bodyPr/>
          <a:lstStyle/>
          <a:p>
            <a:fld id="{F908CBFA-695D-4A6E-A0BD-9FBA78828BB3}" type="slidenum">
              <a:rPr lang="es-ES" altLang="es-ES"/>
              <a:pPr/>
              <a:t>26</a:t>
            </a:fld>
            <a:endParaRPr lang="es-ES" altLang="es-ES"/>
          </a:p>
        </p:txBody>
      </p:sp>
      <p:sp>
        <p:nvSpPr>
          <p:cNvPr id="313348" name="Text Box 4"/>
          <p:cNvSpPr txBox="1">
            <a:spLocks noChangeArrowheads="1"/>
          </p:cNvSpPr>
          <p:nvPr/>
        </p:nvSpPr>
        <p:spPr bwMode="auto">
          <a:xfrm>
            <a:off x="684213" y="1341438"/>
            <a:ext cx="7343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13349" name="Rectangle 5"/>
          <p:cNvSpPr>
            <a:spLocks noGrp="1" noChangeArrowheads="1"/>
          </p:cNvSpPr>
          <p:nvPr>
            <p:ph type="title"/>
          </p:nvPr>
        </p:nvSpPr>
        <p:spPr>
          <a:xfrm>
            <a:off x="609600" y="549275"/>
            <a:ext cx="7772400" cy="974725"/>
          </a:xfrm>
          <a:noFill/>
          <a:ln/>
        </p:spPr>
        <p:txBody>
          <a:bodyPr/>
          <a:lstStyle/>
          <a:p>
            <a:r>
              <a:rPr lang="es-MX" altLang="es-ES" sz="2800">
                <a:latin typeface="Arial" charset="0"/>
              </a:rPr>
              <a:t>INTERSECCIÓN (AND)</a:t>
            </a:r>
            <a:endParaRPr lang="es-ES" altLang="es-ES" sz="2800">
              <a:latin typeface="Arial" charset="0"/>
            </a:endParaRPr>
          </a:p>
        </p:txBody>
      </p:sp>
      <p:sp>
        <p:nvSpPr>
          <p:cNvPr id="313350" name="Rectangle 6"/>
          <p:cNvSpPr>
            <a:spLocks noGrp="1" noChangeArrowheads="1"/>
          </p:cNvSpPr>
          <p:nvPr>
            <p:ph type="body" idx="1"/>
          </p:nvPr>
        </p:nvSpPr>
        <p:spPr>
          <a:xfrm>
            <a:off x="609600" y="1295400"/>
            <a:ext cx="7772400" cy="4953000"/>
          </a:xfrm>
          <a:noFill/>
          <a:ln/>
        </p:spPr>
        <p:txBody>
          <a:bodyPr/>
          <a:lstStyle/>
          <a:p>
            <a:pPr algn="ctr"/>
            <a:r>
              <a:rPr lang="es-ES" altLang="es-ES" sz="2400"/>
              <a:t>µ</a:t>
            </a:r>
            <a:r>
              <a:rPr lang="es-ES" altLang="es-ES" sz="2400" baseline="-25000"/>
              <a:t>C</a:t>
            </a:r>
            <a:r>
              <a:rPr lang="es-ES" altLang="es-ES" sz="2400"/>
              <a:t> (x) = min( µ</a:t>
            </a:r>
            <a:r>
              <a:rPr lang="es-ES" altLang="es-ES" sz="2400" baseline="-25000"/>
              <a:t>A</a:t>
            </a:r>
            <a:r>
              <a:rPr lang="es-ES" altLang="es-ES" sz="2400"/>
              <a:t> (x), µ</a:t>
            </a:r>
            <a:r>
              <a:rPr lang="es-ES" altLang="es-ES" sz="2400" baseline="-25000"/>
              <a:t>B</a:t>
            </a:r>
            <a:r>
              <a:rPr lang="es-ES" altLang="es-ES" sz="2400"/>
              <a:t> (x) )</a:t>
            </a:r>
            <a:endParaRPr lang="es-MX" altLang="es-ES" sz="2400"/>
          </a:p>
          <a:p>
            <a:endParaRPr lang="es-ES" altLang="es-ES"/>
          </a:p>
          <a:p>
            <a:pPr algn="just"/>
            <a:endParaRPr lang="es-ES" altLang="es-ES" sz="2000">
              <a:solidFill>
                <a:srgbClr val="000000"/>
              </a:solidFill>
              <a:cs typeface="Times New Roman" pitchFamily="18" charset="0"/>
            </a:endParaRPr>
          </a:p>
        </p:txBody>
      </p:sp>
      <p:sp>
        <p:nvSpPr>
          <p:cNvPr id="313351" name="Rectangle 7"/>
          <p:cNvSpPr>
            <a:spLocks noChangeArrowheads="1"/>
          </p:cNvSpPr>
          <p:nvPr/>
        </p:nvSpPr>
        <p:spPr bwMode="auto">
          <a:xfrm>
            <a:off x="352425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313352" name="Rectangle 8"/>
          <p:cNvSpPr>
            <a:spLocks noChangeArrowheads="1"/>
          </p:cNvSpPr>
          <p:nvPr/>
        </p:nvSpPr>
        <p:spPr bwMode="auto">
          <a:xfrm>
            <a:off x="3533775"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nvGrpSpPr>
          <p:cNvPr id="313353" name="Group 9"/>
          <p:cNvGrpSpPr>
            <a:grpSpLocks/>
          </p:cNvGrpSpPr>
          <p:nvPr/>
        </p:nvGrpSpPr>
        <p:grpSpPr bwMode="auto">
          <a:xfrm>
            <a:off x="0" y="1692275"/>
            <a:ext cx="4495800" cy="4632325"/>
            <a:chOff x="399" y="0"/>
            <a:chExt cx="401" cy="327"/>
          </a:xfrm>
        </p:grpSpPr>
        <p:graphicFrame>
          <p:nvGraphicFramePr>
            <p:cNvPr id="313354" name="Object 10"/>
            <p:cNvGraphicFramePr>
              <a:graphicFrameLocks noChangeAspect="1"/>
            </p:cNvGraphicFramePr>
            <p:nvPr/>
          </p:nvGraphicFramePr>
          <p:xfrm>
            <a:off x="401" y="0"/>
            <a:ext cx="399" cy="170"/>
          </p:xfrm>
          <a:graphic>
            <a:graphicData uri="http://schemas.openxmlformats.org/presentationml/2006/ole">
              <mc:AlternateContent xmlns:mc="http://schemas.openxmlformats.org/markup-compatibility/2006">
                <mc:Choice xmlns:v="urn:schemas-microsoft-com:vml" Requires="v">
                  <p:oleObj spid="_x0000_s313367" name="Gráfico" r:id="rId3" imgW="3801014" imgH="1505201" progId="Excel.Chart.8">
                    <p:embed/>
                  </p:oleObj>
                </mc:Choice>
                <mc:Fallback>
                  <p:oleObj name="Gráfico" r:id="rId3" imgW="3801014" imgH="1505201" progId="Excel.Chart.8">
                    <p:embed/>
                    <p:pic>
                      <p:nvPicPr>
                        <p:cNvPr id="0" name="Object 10"/>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 y="0"/>
                          <a:ext cx="399" cy="1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55" name="Object 11"/>
            <p:cNvGraphicFramePr>
              <a:graphicFrameLocks noChangeAspect="1"/>
            </p:cNvGraphicFramePr>
            <p:nvPr/>
          </p:nvGraphicFramePr>
          <p:xfrm>
            <a:off x="399" y="155"/>
            <a:ext cx="401" cy="172"/>
          </p:xfrm>
          <a:graphic>
            <a:graphicData uri="http://schemas.openxmlformats.org/presentationml/2006/ole">
              <mc:AlternateContent xmlns:mc="http://schemas.openxmlformats.org/markup-compatibility/2006">
                <mc:Choice xmlns:v="urn:schemas-microsoft-com:vml" Requires="v">
                  <p:oleObj spid="_x0000_s313368" name="Gráfico" r:id="rId5" imgW="3819799" imgH="1524300" progId="Excel.Chart.8">
                    <p:embed/>
                  </p:oleObj>
                </mc:Choice>
                <mc:Fallback>
                  <p:oleObj name="Gráfico" r:id="rId5" imgW="3819799" imgH="1524300" progId="Excel.Chart.8">
                    <p:embed/>
                    <p:pic>
                      <p:nvPicPr>
                        <p:cNvPr id="0" name="Object 11"/>
                        <p:cNvPicPr>
                          <a:picLocks noRot="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 y="155"/>
                          <a:ext cx="401" cy="1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3356" name="Group 12"/>
          <p:cNvGrpSpPr>
            <a:grpSpLocks/>
          </p:cNvGrpSpPr>
          <p:nvPr/>
        </p:nvGrpSpPr>
        <p:grpSpPr bwMode="auto">
          <a:xfrm>
            <a:off x="4343400" y="1676400"/>
            <a:ext cx="4648200" cy="4724400"/>
            <a:chOff x="399" y="0"/>
            <a:chExt cx="401" cy="327"/>
          </a:xfrm>
        </p:grpSpPr>
        <p:graphicFrame>
          <p:nvGraphicFramePr>
            <p:cNvPr id="313357" name="Object 13"/>
            <p:cNvGraphicFramePr>
              <a:graphicFrameLocks noChangeAspect="1"/>
            </p:cNvGraphicFramePr>
            <p:nvPr/>
          </p:nvGraphicFramePr>
          <p:xfrm>
            <a:off x="401" y="0"/>
            <a:ext cx="399" cy="170"/>
          </p:xfrm>
          <a:graphic>
            <a:graphicData uri="http://schemas.openxmlformats.org/presentationml/2006/ole">
              <mc:AlternateContent xmlns:mc="http://schemas.openxmlformats.org/markup-compatibility/2006">
                <mc:Choice xmlns:v="urn:schemas-microsoft-com:vml" Requires="v">
                  <p:oleObj spid="_x0000_s313369" name="Gráfico" r:id="rId7" imgW="3801014" imgH="1505201" progId="Excel.Chart.8">
                    <p:embed/>
                  </p:oleObj>
                </mc:Choice>
                <mc:Fallback>
                  <p:oleObj name="Gráfico" r:id="rId7" imgW="3801014" imgH="1505201" progId="Excel.Chart.8">
                    <p:embed/>
                    <p:pic>
                      <p:nvPicPr>
                        <p:cNvPr id="0" name="Object 13"/>
                        <p:cNvPicPr>
                          <a:picLocks noRot="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 y="0"/>
                          <a:ext cx="399" cy="1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58" name="Object 14"/>
            <p:cNvGraphicFramePr>
              <a:graphicFrameLocks noChangeAspect="1"/>
            </p:cNvGraphicFramePr>
            <p:nvPr/>
          </p:nvGraphicFramePr>
          <p:xfrm>
            <a:off x="399" y="155"/>
            <a:ext cx="401" cy="172"/>
          </p:xfrm>
          <a:graphic>
            <a:graphicData uri="http://schemas.openxmlformats.org/presentationml/2006/ole">
              <mc:AlternateContent xmlns:mc="http://schemas.openxmlformats.org/markup-compatibility/2006">
                <mc:Choice xmlns:v="urn:schemas-microsoft-com:vml" Requires="v">
                  <p:oleObj spid="_x0000_s313370" name="Gráfico" r:id="rId9" imgW="3819799" imgH="1524300" progId="Excel.Chart.8">
                    <p:embed/>
                  </p:oleObj>
                </mc:Choice>
                <mc:Fallback>
                  <p:oleObj name="Gráfico" r:id="rId9" imgW="3819799" imgH="1524300" progId="Excel.Chart.8">
                    <p:embed/>
                    <p:pic>
                      <p:nvPicPr>
                        <p:cNvPr id="0" name="Object 14"/>
                        <p:cNvPicPr>
                          <a:picLocks noRot="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 y="155"/>
                          <a:ext cx="401" cy="1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pie de página"/>
          <p:cNvSpPr>
            <a:spLocks noGrp="1"/>
          </p:cNvSpPr>
          <p:nvPr>
            <p:ph type="ftr" sz="quarter" idx="11"/>
          </p:nvPr>
        </p:nvSpPr>
        <p:spPr/>
        <p:txBody>
          <a:bodyPr/>
          <a:lstStyle/>
          <a:p>
            <a:r>
              <a:rPr lang="es-ES" altLang="es-ES"/>
              <a:t>Introducción</a:t>
            </a:r>
          </a:p>
        </p:txBody>
      </p:sp>
      <p:sp>
        <p:nvSpPr>
          <p:cNvPr id="15" name="5 Marcador de número de diapositiva"/>
          <p:cNvSpPr>
            <a:spLocks noGrp="1"/>
          </p:cNvSpPr>
          <p:nvPr>
            <p:ph type="sldNum" sz="quarter" idx="12"/>
          </p:nvPr>
        </p:nvSpPr>
        <p:spPr/>
        <p:txBody>
          <a:bodyPr/>
          <a:lstStyle/>
          <a:p>
            <a:fld id="{53D5BE03-5592-44D1-B57A-4ECBE88B6AB7}" type="slidenum">
              <a:rPr lang="es-ES" altLang="es-ES"/>
              <a:pPr/>
              <a:t>27</a:t>
            </a:fld>
            <a:endParaRPr lang="es-ES" altLang="es-ES"/>
          </a:p>
        </p:txBody>
      </p:sp>
      <p:sp>
        <p:nvSpPr>
          <p:cNvPr id="314372" name="Text Box 4"/>
          <p:cNvSpPr txBox="1">
            <a:spLocks noChangeArrowheads="1"/>
          </p:cNvSpPr>
          <p:nvPr/>
        </p:nvSpPr>
        <p:spPr bwMode="auto">
          <a:xfrm>
            <a:off x="611188" y="1258888"/>
            <a:ext cx="7561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14373" name="Rectangle 5"/>
          <p:cNvSpPr>
            <a:spLocks noGrp="1" noChangeArrowheads="1"/>
          </p:cNvSpPr>
          <p:nvPr>
            <p:ph type="title"/>
          </p:nvPr>
        </p:nvSpPr>
        <p:spPr>
          <a:xfrm>
            <a:off x="609600" y="381000"/>
            <a:ext cx="7772400" cy="1143000"/>
          </a:xfrm>
          <a:noFill/>
          <a:ln/>
        </p:spPr>
        <p:txBody>
          <a:bodyPr/>
          <a:lstStyle/>
          <a:p>
            <a:r>
              <a:rPr lang="es-MX" altLang="es-ES" sz="2800">
                <a:latin typeface="Arial" charset="0"/>
              </a:rPr>
              <a:t>UNION (OR)</a:t>
            </a:r>
            <a:endParaRPr lang="es-ES" altLang="es-ES" sz="2800">
              <a:latin typeface="Arial" charset="0"/>
            </a:endParaRPr>
          </a:p>
        </p:txBody>
      </p:sp>
      <p:sp>
        <p:nvSpPr>
          <p:cNvPr id="314374" name="Rectangle 6"/>
          <p:cNvSpPr>
            <a:spLocks noGrp="1" noChangeArrowheads="1"/>
          </p:cNvSpPr>
          <p:nvPr>
            <p:ph type="body" idx="1"/>
          </p:nvPr>
        </p:nvSpPr>
        <p:spPr>
          <a:xfrm>
            <a:off x="685800" y="1371600"/>
            <a:ext cx="7772400" cy="4953000"/>
          </a:xfrm>
          <a:noFill/>
          <a:ln/>
        </p:spPr>
        <p:txBody>
          <a:bodyPr/>
          <a:lstStyle/>
          <a:p>
            <a:pPr algn="ctr"/>
            <a:r>
              <a:rPr lang="es-ES" altLang="es-ES" sz="2000"/>
              <a:t>µ</a:t>
            </a:r>
            <a:r>
              <a:rPr lang="es-ES" altLang="es-ES" sz="2000" baseline="-25000"/>
              <a:t>C</a:t>
            </a:r>
            <a:r>
              <a:rPr lang="es-ES" altLang="es-ES" sz="2000"/>
              <a:t> (x) = m</a:t>
            </a:r>
            <a:r>
              <a:rPr lang="es-MX" altLang="es-ES" sz="2000"/>
              <a:t>ax</a:t>
            </a:r>
            <a:r>
              <a:rPr lang="es-ES" altLang="es-ES" sz="2000"/>
              <a:t>( µ</a:t>
            </a:r>
            <a:r>
              <a:rPr lang="es-ES" altLang="es-ES" sz="2000" baseline="-25000"/>
              <a:t>A </a:t>
            </a:r>
            <a:r>
              <a:rPr lang="es-ES" altLang="es-ES" sz="2000"/>
              <a:t>(x), µ</a:t>
            </a:r>
            <a:r>
              <a:rPr lang="es-ES" altLang="es-ES" sz="2000" baseline="-25000"/>
              <a:t>B</a:t>
            </a:r>
            <a:r>
              <a:rPr lang="es-ES" altLang="es-ES" sz="2000"/>
              <a:t> (x) )  </a:t>
            </a:r>
            <a:endParaRPr lang="es-MX" altLang="es-ES" sz="2000"/>
          </a:p>
          <a:p>
            <a:endParaRPr lang="es-MX" altLang="es-ES" sz="2000"/>
          </a:p>
          <a:p>
            <a:endParaRPr lang="es-ES" altLang="es-ES"/>
          </a:p>
          <a:p>
            <a:pPr algn="just"/>
            <a:endParaRPr lang="es-ES" altLang="es-ES" sz="2000">
              <a:solidFill>
                <a:srgbClr val="000000"/>
              </a:solidFill>
              <a:cs typeface="Times New Roman" pitchFamily="18" charset="0"/>
            </a:endParaRPr>
          </a:p>
        </p:txBody>
      </p:sp>
      <p:sp>
        <p:nvSpPr>
          <p:cNvPr id="314375" name="Rectangle 7"/>
          <p:cNvSpPr>
            <a:spLocks noChangeArrowheads="1"/>
          </p:cNvSpPr>
          <p:nvPr/>
        </p:nvSpPr>
        <p:spPr bwMode="auto">
          <a:xfrm>
            <a:off x="352425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314376" name="Rectangle 8"/>
          <p:cNvSpPr>
            <a:spLocks noChangeArrowheads="1"/>
          </p:cNvSpPr>
          <p:nvPr/>
        </p:nvSpPr>
        <p:spPr bwMode="auto">
          <a:xfrm>
            <a:off x="3533775"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nvGrpSpPr>
          <p:cNvPr id="314377" name="Group 9"/>
          <p:cNvGrpSpPr>
            <a:grpSpLocks/>
          </p:cNvGrpSpPr>
          <p:nvPr/>
        </p:nvGrpSpPr>
        <p:grpSpPr bwMode="auto">
          <a:xfrm>
            <a:off x="4495800" y="1905000"/>
            <a:ext cx="4495800" cy="4419600"/>
            <a:chOff x="399" y="0"/>
            <a:chExt cx="401" cy="327"/>
          </a:xfrm>
        </p:grpSpPr>
        <p:graphicFrame>
          <p:nvGraphicFramePr>
            <p:cNvPr id="314378" name="Object 10"/>
            <p:cNvGraphicFramePr>
              <a:graphicFrameLocks noChangeAspect="1"/>
            </p:cNvGraphicFramePr>
            <p:nvPr/>
          </p:nvGraphicFramePr>
          <p:xfrm>
            <a:off x="401" y="0"/>
            <a:ext cx="399" cy="170"/>
          </p:xfrm>
          <a:graphic>
            <a:graphicData uri="http://schemas.openxmlformats.org/presentationml/2006/ole">
              <mc:AlternateContent xmlns:mc="http://schemas.openxmlformats.org/markup-compatibility/2006">
                <mc:Choice xmlns:v="urn:schemas-microsoft-com:vml" Requires="v">
                  <p:oleObj spid="_x0000_s314391" name="Gráfico" r:id="rId3" imgW="3801014" imgH="1505201" progId="Excel.Chart.8">
                    <p:embed/>
                  </p:oleObj>
                </mc:Choice>
                <mc:Fallback>
                  <p:oleObj name="Gráfico" r:id="rId3" imgW="3801014" imgH="1505201" progId="Excel.Chart.8">
                    <p:embed/>
                    <p:pic>
                      <p:nvPicPr>
                        <p:cNvPr id="0" name="Object 10"/>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 y="0"/>
                          <a:ext cx="399" cy="1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79" name="Object 11"/>
            <p:cNvGraphicFramePr>
              <a:graphicFrameLocks noChangeAspect="1"/>
            </p:cNvGraphicFramePr>
            <p:nvPr/>
          </p:nvGraphicFramePr>
          <p:xfrm>
            <a:off x="399" y="155"/>
            <a:ext cx="401" cy="172"/>
          </p:xfrm>
          <a:graphic>
            <a:graphicData uri="http://schemas.openxmlformats.org/presentationml/2006/ole">
              <mc:AlternateContent xmlns:mc="http://schemas.openxmlformats.org/markup-compatibility/2006">
                <mc:Choice xmlns:v="urn:schemas-microsoft-com:vml" Requires="v">
                  <p:oleObj spid="_x0000_s314392" name="Gráfico" r:id="rId5" imgW="3819799" imgH="1524300" progId="Excel.Chart.8">
                    <p:embed/>
                  </p:oleObj>
                </mc:Choice>
                <mc:Fallback>
                  <p:oleObj name="Gráfico" r:id="rId5" imgW="3819799" imgH="1524300" progId="Excel.Chart.8">
                    <p:embed/>
                    <p:pic>
                      <p:nvPicPr>
                        <p:cNvPr id="0" name="Object 11"/>
                        <p:cNvPicPr>
                          <a:picLocks noRot="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 y="155"/>
                          <a:ext cx="401" cy="1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4380" name="Group 12"/>
          <p:cNvGrpSpPr>
            <a:grpSpLocks/>
          </p:cNvGrpSpPr>
          <p:nvPr/>
        </p:nvGrpSpPr>
        <p:grpSpPr bwMode="auto">
          <a:xfrm>
            <a:off x="0" y="1905000"/>
            <a:ext cx="4648200" cy="4419600"/>
            <a:chOff x="399" y="0"/>
            <a:chExt cx="401" cy="327"/>
          </a:xfrm>
        </p:grpSpPr>
        <p:graphicFrame>
          <p:nvGraphicFramePr>
            <p:cNvPr id="314381" name="Object 13"/>
            <p:cNvGraphicFramePr>
              <a:graphicFrameLocks noChangeAspect="1"/>
            </p:cNvGraphicFramePr>
            <p:nvPr/>
          </p:nvGraphicFramePr>
          <p:xfrm>
            <a:off x="401" y="0"/>
            <a:ext cx="399" cy="170"/>
          </p:xfrm>
          <a:graphic>
            <a:graphicData uri="http://schemas.openxmlformats.org/presentationml/2006/ole">
              <mc:AlternateContent xmlns:mc="http://schemas.openxmlformats.org/markup-compatibility/2006">
                <mc:Choice xmlns:v="urn:schemas-microsoft-com:vml" Requires="v">
                  <p:oleObj spid="_x0000_s314393" name="Gráfico" r:id="rId7" imgW="3801014" imgH="1505201" progId="Excel.Chart.8">
                    <p:embed/>
                  </p:oleObj>
                </mc:Choice>
                <mc:Fallback>
                  <p:oleObj name="Gráfico" r:id="rId7" imgW="3801014" imgH="1505201" progId="Excel.Chart.8">
                    <p:embed/>
                    <p:pic>
                      <p:nvPicPr>
                        <p:cNvPr id="0" name="Object 13"/>
                        <p:cNvPicPr>
                          <a:picLocks noRot="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 y="0"/>
                          <a:ext cx="399" cy="1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82" name="Object 14"/>
            <p:cNvGraphicFramePr>
              <a:graphicFrameLocks noChangeAspect="1"/>
            </p:cNvGraphicFramePr>
            <p:nvPr/>
          </p:nvGraphicFramePr>
          <p:xfrm>
            <a:off x="399" y="155"/>
            <a:ext cx="401" cy="172"/>
          </p:xfrm>
          <a:graphic>
            <a:graphicData uri="http://schemas.openxmlformats.org/presentationml/2006/ole">
              <mc:AlternateContent xmlns:mc="http://schemas.openxmlformats.org/markup-compatibility/2006">
                <mc:Choice xmlns:v="urn:schemas-microsoft-com:vml" Requires="v">
                  <p:oleObj spid="_x0000_s314394" name="Gráfico" r:id="rId9" imgW="3819799" imgH="1524300" progId="Excel.Chart.8">
                    <p:embed/>
                  </p:oleObj>
                </mc:Choice>
                <mc:Fallback>
                  <p:oleObj name="Gráfico" r:id="rId9" imgW="3819799" imgH="1524300" progId="Excel.Chart.8">
                    <p:embed/>
                    <p:pic>
                      <p:nvPicPr>
                        <p:cNvPr id="0" name="Object 14"/>
                        <p:cNvPicPr>
                          <a:picLocks noRot="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 y="155"/>
                          <a:ext cx="401" cy="1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5E2046BE-3B1D-48B6-A9E9-92F665C392BB}" type="slidenum">
              <a:rPr lang="es-ES" altLang="es-ES"/>
              <a:pPr/>
              <a:t>28</a:t>
            </a:fld>
            <a:endParaRPr lang="es-ES" altLang="es-ES"/>
          </a:p>
        </p:txBody>
      </p:sp>
      <p:sp>
        <p:nvSpPr>
          <p:cNvPr id="286722" name="Rectangle 2"/>
          <p:cNvSpPr>
            <a:spLocks noGrp="1" noChangeArrowheads="1"/>
          </p:cNvSpPr>
          <p:nvPr>
            <p:ph type="title"/>
          </p:nvPr>
        </p:nvSpPr>
        <p:spPr/>
        <p:txBody>
          <a:bodyPr/>
          <a:lstStyle/>
          <a:p>
            <a:r>
              <a:rPr lang="es-ES" altLang="es-ES"/>
              <a:t> </a:t>
            </a:r>
          </a:p>
        </p:txBody>
      </p:sp>
      <p:sp>
        <p:nvSpPr>
          <p:cNvPr id="286723" name="Rectangle 3"/>
          <p:cNvSpPr>
            <a:spLocks noGrp="1" noChangeArrowheads="1"/>
          </p:cNvSpPr>
          <p:nvPr>
            <p:ph type="body" idx="1"/>
          </p:nvPr>
        </p:nvSpPr>
        <p:spPr/>
        <p:txBody>
          <a:bodyPr/>
          <a:lstStyle/>
          <a:p>
            <a:pPr>
              <a:buFontTx/>
              <a:buNone/>
            </a:pPr>
            <a:r>
              <a:rPr lang="es-ES" altLang="es-ES"/>
              <a:t>  </a:t>
            </a:r>
          </a:p>
        </p:txBody>
      </p:sp>
      <p:sp>
        <p:nvSpPr>
          <p:cNvPr id="286724" name="Text Box 4"/>
          <p:cNvSpPr txBox="1">
            <a:spLocks noChangeArrowheads="1"/>
          </p:cNvSpPr>
          <p:nvPr/>
        </p:nvSpPr>
        <p:spPr bwMode="auto">
          <a:xfrm>
            <a:off x="755650" y="1052513"/>
            <a:ext cx="7632700" cy="47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MX" altLang="es-ES" sz="2400" b="1">
                <a:solidFill>
                  <a:schemeClr val="accent2"/>
                </a:solidFill>
              </a:rPr>
              <a:t>Complemento</a:t>
            </a:r>
            <a:r>
              <a:rPr lang="es-MX" altLang="es-ES" b="1">
                <a:solidFill>
                  <a:schemeClr val="accent2"/>
                </a:solidFill>
              </a:rPr>
              <a:t>:</a:t>
            </a:r>
            <a:r>
              <a:rPr lang="es-MX" altLang="es-ES" b="1"/>
              <a:t> </a:t>
            </a:r>
            <a:r>
              <a:rPr lang="es-MX" altLang="es-ES" sz="1800"/>
              <a:t>La función de pertenencia  del complemento de A se define como:</a:t>
            </a:r>
          </a:p>
          <a:p>
            <a:r>
              <a:rPr lang="es-MX" altLang="es-ES" sz="1800"/>
              <a:t>			u</a:t>
            </a:r>
            <a:r>
              <a:rPr lang="es-MX" altLang="es-ES" sz="1800" baseline="-25000"/>
              <a:t>A</a:t>
            </a:r>
            <a:r>
              <a:rPr lang="es-MX" altLang="es-ES" sz="1800"/>
              <a:t>c = 1 - u</a:t>
            </a:r>
            <a:r>
              <a:rPr lang="es-MX" altLang="es-ES" sz="1800" baseline="-25000"/>
              <a:t>A</a:t>
            </a:r>
            <a:r>
              <a:rPr lang="es-MX" altLang="es-ES" sz="1800"/>
              <a:t> (x)</a:t>
            </a:r>
          </a:p>
          <a:p>
            <a:endParaRPr lang="es-MX" altLang="es-ES" sz="1800"/>
          </a:p>
          <a:p>
            <a:r>
              <a:rPr lang="es-MX" altLang="es-ES" sz="1800"/>
              <a:t>también se le llama negación y se denota por</a:t>
            </a:r>
          </a:p>
          <a:p>
            <a:r>
              <a:rPr lang="es-MX" altLang="es-ES" sz="1800"/>
              <a:t>			u</a:t>
            </a:r>
            <a:r>
              <a:rPr lang="es-MX" altLang="es-ES" sz="1800" baseline="-25000">
                <a:sym typeface="Symbol" pitchFamily="18" charset="2"/>
              </a:rPr>
              <a:t></a:t>
            </a:r>
            <a:r>
              <a:rPr lang="es-MX" altLang="es-ES" sz="1800" baseline="-25000"/>
              <a:t>A</a:t>
            </a:r>
            <a:r>
              <a:rPr lang="es-MX" altLang="es-ES" sz="1800"/>
              <a:t> = 1 - u</a:t>
            </a:r>
            <a:r>
              <a:rPr lang="es-MX" altLang="es-ES" sz="1800" baseline="-25000"/>
              <a:t>A</a:t>
            </a:r>
            <a:r>
              <a:rPr lang="es-MX" altLang="es-ES" sz="1800"/>
              <a:t> (x)</a:t>
            </a:r>
            <a:endParaRPr lang="es-MX" altLang="es-ES" sz="1800" b="1"/>
          </a:p>
          <a:p>
            <a:r>
              <a:rPr lang="es-MX" altLang="es-ES" sz="2400" b="1">
                <a:solidFill>
                  <a:schemeClr val="accent2"/>
                </a:solidFill>
              </a:rPr>
              <a:t>Subconjunto:</a:t>
            </a:r>
            <a:r>
              <a:rPr lang="es-MX" altLang="es-ES"/>
              <a:t> </a:t>
            </a:r>
            <a:r>
              <a:rPr lang="es-MX" altLang="es-ES" sz="1800"/>
              <a:t>A será un subconjunto borroso de B cuando</a:t>
            </a:r>
          </a:p>
          <a:p>
            <a:r>
              <a:rPr lang="es-MX" altLang="es-ES" sz="1800"/>
              <a:t>			</a:t>
            </a:r>
          </a:p>
          <a:p>
            <a:r>
              <a:rPr lang="es-MX" altLang="es-ES" sz="1800"/>
              <a:t>			u</a:t>
            </a:r>
            <a:r>
              <a:rPr lang="es-MX" altLang="es-ES" sz="1800" baseline="-25000"/>
              <a:t>A</a:t>
            </a:r>
            <a:r>
              <a:rPr lang="es-MX" altLang="es-ES" sz="1800"/>
              <a:t> (x) </a:t>
            </a:r>
            <a:r>
              <a:rPr lang="es-MX" altLang="es-ES" sz="1800">
                <a:sym typeface="Symbol" pitchFamily="18" charset="2"/>
              </a:rPr>
              <a:t></a:t>
            </a:r>
            <a:r>
              <a:rPr lang="es-MX" altLang="es-ES" sz="1800"/>
              <a:t> u</a:t>
            </a:r>
            <a:r>
              <a:rPr lang="es-MX" altLang="es-ES" sz="1800" baseline="-25000"/>
              <a:t>B</a:t>
            </a:r>
            <a:r>
              <a:rPr lang="es-MX" altLang="es-ES" sz="1800"/>
              <a:t> (x), </a:t>
            </a:r>
            <a:r>
              <a:rPr lang="es-MX" altLang="es-ES" sz="1800">
                <a:sym typeface="Symbol" pitchFamily="18" charset="2"/>
              </a:rPr>
              <a:t></a:t>
            </a:r>
            <a:r>
              <a:rPr lang="es-MX" altLang="es-ES" sz="1800"/>
              <a:t> x </a:t>
            </a:r>
            <a:r>
              <a:rPr lang="es-MX" altLang="es-ES" sz="1800">
                <a:sym typeface="Symbol" pitchFamily="18" charset="2"/>
              </a:rPr>
              <a:t></a:t>
            </a:r>
            <a:r>
              <a:rPr lang="es-MX" altLang="es-ES" sz="1800"/>
              <a:t> X</a:t>
            </a:r>
          </a:p>
          <a:p>
            <a:endParaRPr lang="es-MX" altLang="es-ES" sz="1800" b="1"/>
          </a:p>
          <a:p>
            <a:r>
              <a:rPr lang="es-MX" altLang="es-ES" sz="2400" b="1">
                <a:solidFill>
                  <a:schemeClr val="accent2"/>
                </a:solidFill>
              </a:rPr>
              <a:t>Implicación:</a:t>
            </a:r>
            <a:r>
              <a:rPr lang="es-MX" altLang="es-ES" b="1"/>
              <a:t> </a:t>
            </a:r>
            <a:r>
              <a:rPr lang="es-MX" altLang="es-ES" sz="1800"/>
              <a:t>Una implicación borrosa I es en general una función de la forma</a:t>
            </a:r>
          </a:p>
          <a:p>
            <a:r>
              <a:rPr lang="es-MX" altLang="es-ES" sz="1800"/>
              <a:t>			I : </a:t>
            </a:r>
            <a:r>
              <a:rPr lang="es-MX" altLang="es-ES" sz="1800">
                <a:sym typeface="Symbol" pitchFamily="18" charset="2"/>
              </a:rPr>
              <a:t></a:t>
            </a:r>
            <a:r>
              <a:rPr lang="es-MX" altLang="es-ES" sz="1800"/>
              <a:t>0, 1</a:t>
            </a:r>
            <a:r>
              <a:rPr lang="es-MX" altLang="es-ES" sz="1800">
                <a:sym typeface="Symbol" pitchFamily="18" charset="2"/>
              </a:rPr>
              <a:t></a:t>
            </a:r>
            <a:r>
              <a:rPr lang="es-MX" altLang="es-ES" sz="1800"/>
              <a:t> x </a:t>
            </a:r>
            <a:r>
              <a:rPr lang="es-MX" altLang="es-ES" sz="1800">
                <a:sym typeface="Symbol" pitchFamily="18" charset="2"/>
              </a:rPr>
              <a:t></a:t>
            </a:r>
            <a:r>
              <a:rPr lang="es-MX" altLang="es-ES" sz="1800"/>
              <a:t>0, 1</a:t>
            </a:r>
            <a:r>
              <a:rPr lang="es-MX" altLang="es-ES" sz="1800">
                <a:sym typeface="Symbol" pitchFamily="18" charset="2"/>
              </a:rPr>
              <a:t></a:t>
            </a:r>
            <a:r>
              <a:rPr lang="es-MX" altLang="es-ES" sz="1800"/>
              <a:t> </a:t>
            </a:r>
            <a:r>
              <a:rPr lang="es-MX" altLang="es-ES" sz="1800">
                <a:sym typeface="Symbol" pitchFamily="18" charset="2"/>
              </a:rPr>
              <a:t></a:t>
            </a:r>
            <a:r>
              <a:rPr lang="es-MX" altLang="es-ES" sz="1800"/>
              <a:t>0, 1</a:t>
            </a:r>
            <a:r>
              <a:rPr lang="es-MX" altLang="es-ES" sz="1800">
                <a:sym typeface="Symbol" pitchFamily="18" charset="2"/>
              </a:rPr>
              <a:t></a:t>
            </a:r>
          </a:p>
          <a:p>
            <a:endParaRPr lang="es-MX" altLang="es-ES" sz="1800">
              <a:sym typeface="Symbol" pitchFamily="18" charset="2"/>
            </a:endParaRPr>
          </a:p>
          <a:p>
            <a:r>
              <a:rPr lang="es-MX" altLang="es-ES" sz="1800">
                <a:sym typeface="Symbol" pitchFamily="18" charset="2"/>
              </a:rPr>
              <a:t>Para cualquier par de valores a y b de proposiciones borrosas p, q define el valor cierto de I(a,b) de la proposición condicional “ si p  entonces q “.</a:t>
            </a:r>
            <a:endParaRPr lang="es-ES" altLang="es-ES" sz="1800">
              <a:sym typeface="Symbol" pitchFamily="18" charset="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Marcador de pie de página"/>
          <p:cNvSpPr>
            <a:spLocks noGrp="1"/>
          </p:cNvSpPr>
          <p:nvPr>
            <p:ph type="ftr" sz="quarter" idx="11"/>
          </p:nvPr>
        </p:nvSpPr>
        <p:spPr/>
        <p:txBody>
          <a:bodyPr/>
          <a:lstStyle/>
          <a:p>
            <a:r>
              <a:rPr lang="es-ES" altLang="es-ES"/>
              <a:t>Introducción</a:t>
            </a:r>
          </a:p>
        </p:txBody>
      </p:sp>
      <p:sp>
        <p:nvSpPr>
          <p:cNvPr id="16" name="5 Marcador de número de diapositiva"/>
          <p:cNvSpPr>
            <a:spLocks noGrp="1"/>
          </p:cNvSpPr>
          <p:nvPr>
            <p:ph type="sldNum" sz="quarter" idx="12"/>
          </p:nvPr>
        </p:nvSpPr>
        <p:spPr/>
        <p:txBody>
          <a:bodyPr/>
          <a:lstStyle/>
          <a:p>
            <a:fld id="{EF9F1141-257C-4069-8885-315B71B4B7A6}" type="slidenum">
              <a:rPr lang="es-ES" altLang="es-ES"/>
              <a:pPr/>
              <a:t>29</a:t>
            </a:fld>
            <a:endParaRPr lang="es-ES" altLang="es-ES"/>
          </a:p>
        </p:txBody>
      </p:sp>
      <p:sp>
        <p:nvSpPr>
          <p:cNvPr id="315396" name="Text Box 4"/>
          <p:cNvSpPr txBox="1">
            <a:spLocks noChangeArrowheads="1"/>
          </p:cNvSpPr>
          <p:nvPr/>
        </p:nvSpPr>
        <p:spPr bwMode="auto">
          <a:xfrm>
            <a:off x="539750" y="1341438"/>
            <a:ext cx="7993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15397" name="Rectangle 5"/>
          <p:cNvSpPr>
            <a:spLocks noGrp="1" noChangeArrowheads="1"/>
          </p:cNvSpPr>
          <p:nvPr>
            <p:ph type="title"/>
          </p:nvPr>
        </p:nvSpPr>
        <p:spPr>
          <a:xfrm>
            <a:off x="609600" y="765175"/>
            <a:ext cx="7772400" cy="758825"/>
          </a:xfrm>
          <a:noFill/>
          <a:ln/>
        </p:spPr>
        <p:txBody>
          <a:bodyPr/>
          <a:lstStyle/>
          <a:p>
            <a:r>
              <a:rPr lang="es-MX" altLang="es-ES" sz="2800">
                <a:latin typeface="Arial" charset="0"/>
              </a:rPr>
              <a:t>COMPLEMENTO (NOT)</a:t>
            </a:r>
            <a:endParaRPr lang="es-ES" altLang="es-ES" sz="2800">
              <a:latin typeface="Arial" charset="0"/>
            </a:endParaRPr>
          </a:p>
        </p:txBody>
      </p:sp>
      <p:sp>
        <p:nvSpPr>
          <p:cNvPr id="315398" name="Rectangle 6"/>
          <p:cNvSpPr>
            <a:spLocks noGrp="1" noChangeArrowheads="1"/>
          </p:cNvSpPr>
          <p:nvPr>
            <p:ph type="body" idx="1"/>
          </p:nvPr>
        </p:nvSpPr>
        <p:spPr>
          <a:xfrm>
            <a:off x="685800" y="1371600"/>
            <a:ext cx="7772400" cy="4953000"/>
          </a:xfrm>
          <a:noFill/>
          <a:ln/>
        </p:spPr>
        <p:txBody>
          <a:bodyPr/>
          <a:lstStyle/>
          <a:p>
            <a:pPr algn="ctr"/>
            <a:r>
              <a:rPr lang="es-ES" altLang="es-ES" sz="2400"/>
              <a:t>µ</a:t>
            </a:r>
            <a:r>
              <a:rPr lang="es-ES" altLang="es-ES" sz="2400" baseline="-25000"/>
              <a:t>Ã</a:t>
            </a:r>
            <a:r>
              <a:rPr lang="es-ES" altLang="es-ES" sz="2400"/>
              <a:t> (x) = 1 - µ</a:t>
            </a:r>
            <a:r>
              <a:rPr lang="es-ES" altLang="es-ES" sz="2400" baseline="-25000"/>
              <a:t>A</a:t>
            </a:r>
            <a:r>
              <a:rPr lang="es-ES" altLang="es-ES" sz="2400"/>
              <a:t> (x)</a:t>
            </a:r>
            <a:r>
              <a:rPr lang="es-ES" altLang="es-ES"/>
              <a:t> </a:t>
            </a:r>
            <a:endParaRPr lang="es-MX" altLang="es-ES"/>
          </a:p>
          <a:p>
            <a:endParaRPr lang="es-MX" altLang="es-ES"/>
          </a:p>
          <a:p>
            <a:endParaRPr lang="es-ES" altLang="es-ES"/>
          </a:p>
          <a:p>
            <a:pPr algn="just"/>
            <a:endParaRPr lang="es-ES" altLang="es-ES" sz="2000">
              <a:solidFill>
                <a:srgbClr val="000000"/>
              </a:solidFill>
              <a:cs typeface="Times New Roman" pitchFamily="18" charset="0"/>
            </a:endParaRPr>
          </a:p>
        </p:txBody>
      </p:sp>
      <p:sp>
        <p:nvSpPr>
          <p:cNvPr id="315399" name="Rectangle 7"/>
          <p:cNvSpPr>
            <a:spLocks noChangeArrowheads="1"/>
          </p:cNvSpPr>
          <p:nvPr/>
        </p:nvSpPr>
        <p:spPr bwMode="auto">
          <a:xfrm>
            <a:off x="352425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315400" name="Rectangle 8"/>
          <p:cNvSpPr>
            <a:spLocks noChangeArrowheads="1"/>
          </p:cNvSpPr>
          <p:nvPr/>
        </p:nvSpPr>
        <p:spPr bwMode="auto">
          <a:xfrm>
            <a:off x="3533775"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grpSp>
        <p:nvGrpSpPr>
          <p:cNvPr id="315401" name="Group 9"/>
          <p:cNvGrpSpPr>
            <a:grpSpLocks/>
          </p:cNvGrpSpPr>
          <p:nvPr/>
        </p:nvGrpSpPr>
        <p:grpSpPr bwMode="auto">
          <a:xfrm>
            <a:off x="0" y="1828800"/>
            <a:ext cx="8991600" cy="4876800"/>
            <a:chOff x="0" y="1584"/>
            <a:chExt cx="4710" cy="1962"/>
          </a:xfrm>
        </p:grpSpPr>
        <p:grpSp>
          <p:nvGrpSpPr>
            <p:cNvPr id="315402" name="Group 10"/>
            <p:cNvGrpSpPr>
              <a:grpSpLocks/>
            </p:cNvGrpSpPr>
            <p:nvPr/>
          </p:nvGrpSpPr>
          <p:grpSpPr bwMode="auto">
            <a:xfrm>
              <a:off x="0" y="1584"/>
              <a:ext cx="2406" cy="1962"/>
              <a:chOff x="399" y="0"/>
              <a:chExt cx="401" cy="327"/>
            </a:xfrm>
          </p:grpSpPr>
          <p:graphicFrame>
            <p:nvGraphicFramePr>
              <p:cNvPr id="315403" name="Object 11"/>
              <p:cNvGraphicFramePr>
                <a:graphicFrameLocks noChangeAspect="1"/>
              </p:cNvGraphicFramePr>
              <p:nvPr/>
            </p:nvGraphicFramePr>
            <p:xfrm>
              <a:off x="401" y="0"/>
              <a:ext cx="399" cy="170"/>
            </p:xfrm>
            <a:graphic>
              <a:graphicData uri="http://schemas.openxmlformats.org/presentationml/2006/ole">
                <mc:AlternateContent xmlns:mc="http://schemas.openxmlformats.org/markup-compatibility/2006">
                  <mc:Choice xmlns:v="urn:schemas-microsoft-com:vml" Requires="v">
                    <p:oleObj spid="_x0000_s315416" name="Gráfico" r:id="rId3" imgW="3801014" imgH="1505201" progId="Excel.Chart.8">
                      <p:embed/>
                    </p:oleObj>
                  </mc:Choice>
                  <mc:Fallback>
                    <p:oleObj name="Gráfico" r:id="rId3" imgW="3801014" imgH="1505201" progId="Excel.Chart.8">
                      <p:embed/>
                      <p:pic>
                        <p:nvPicPr>
                          <p:cNvPr id="0" name="Object 11"/>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 y="0"/>
                            <a:ext cx="399" cy="1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5404" name="Object 12"/>
              <p:cNvGraphicFramePr>
                <a:graphicFrameLocks noChangeAspect="1"/>
              </p:cNvGraphicFramePr>
              <p:nvPr/>
            </p:nvGraphicFramePr>
            <p:xfrm>
              <a:off x="399" y="155"/>
              <a:ext cx="401" cy="172"/>
            </p:xfrm>
            <a:graphic>
              <a:graphicData uri="http://schemas.openxmlformats.org/presentationml/2006/ole">
                <mc:AlternateContent xmlns:mc="http://schemas.openxmlformats.org/markup-compatibility/2006">
                  <mc:Choice xmlns:v="urn:schemas-microsoft-com:vml" Requires="v">
                    <p:oleObj spid="_x0000_s315417" name="Gráfico" r:id="rId5" imgW="3819799" imgH="1524300" progId="Excel.Chart.8">
                      <p:embed/>
                    </p:oleObj>
                  </mc:Choice>
                  <mc:Fallback>
                    <p:oleObj name="Gráfico" r:id="rId5" imgW="3819799" imgH="1524300" progId="Excel.Chart.8">
                      <p:embed/>
                      <p:pic>
                        <p:nvPicPr>
                          <p:cNvPr id="0" name="Object 12"/>
                          <p:cNvPicPr>
                            <a:picLocks noRot="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 y="155"/>
                            <a:ext cx="401" cy="1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5405" name="Group 13"/>
            <p:cNvGrpSpPr>
              <a:grpSpLocks/>
            </p:cNvGrpSpPr>
            <p:nvPr/>
          </p:nvGrpSpPr>
          <p:grpSpPr bwMode="auto">
            <a:xfrm>
              <a:off x="2304" y="1584"/>
              <a:ext cx="2406" cy="1962"/>
              <a:chOff x="399" y="0"/>
              <a:chExt cx="401" cy="327"/>
            </a:xfrm>
          </p:grpSpPr>
          <p:graphicFrame>
            <p:nvGraphicFramePr>
              <p:cNvPr id="315406" name="Object 14"/>
              <p:cNvGraphicFramePr>
                <a:graphicFrameLocks noChangeAspect="1"/>
              </p:cNvGraphicFramePr>
              <p:nvPr/>
            </p:nvGraphicFramePr>
            <p:xfrm>
              <a:off x="401" y="0"/>
              <a:ext cx="399" cy="170"/>
            </p:xfrm>
            <a:graphic>
              <a:graphicData uri="http://schemas.openxmlformats.org/presentationml/2006/ole">
                <mc:AlternateContent xmlns:mc="http://schemas.openxmlformats.org/markup-compatibility/2006">
                  <mc:Choice xmlns:v="urn:schemas-microsoft-com:vml" Requires="v">
                    <p:oleObj spid="_x0000_s315418" name="Gráfico" r:id="rId7" imgW="3801014" imgH="1505201" progId="Excel.Chart.8">
                      <p:embed/>
                    </p:oleObj>
                  </mc:Choice>
                  <mc:Fallback>
                    <p:oleObj name="Gráfico" r:id="rId7" imgW="3801014" imgH="1505201" progId="Excel.Chart.8">
                      <p:embed/>
                      <p:pic>
                        <p:nvPicPr>
                          <p:cNvPr id="0" name="Object 14"/>
                          <p:cNvPicPr>
                            <a:picLocks noRot="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 y="0"/>
                            <a:ext cx="399" cy="1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5407" name="Object 15"/>
              <p:cNvGraphicFramePr>
                <a:graphicFrameLocks noChangeAspect="1"/>
              </p:cNvGraphicFramePr>
              <p:nvPr/>
            </p:nvGraphicFramePr>
            <p:xfrm>
              <a:off x="399" y="155"/>
              <a:ext cx="401" cy="172"/>
            </p:xfrm>
            <a:graphic>
              <a:graphicData uri="http://schemas.openxmlformats.org/presentationml/2006/ole">
                <mc:AlternateContent xmlns:mc="http://schemas.openxmlformats.org/markup-compatibility/2006">
                  <mc:Choice xmlns:v="urn:schemas-microsoft-com:vml" Requires="v">
                    <p:oleObj spid="_x0000_s315419" name="Gráfico" r:id="rId9" imgW="3819799" imgH="1524300" progId="Excel.Chart.8">
                      <p:embed/>
                    </p:oleObj>
                  </mc:Choice>
                  <mc:Fallback>
                    <p:oleObj name="Gráfico" r:id="rId9" imgW="3819799" imgH="1524300" progId="Excel.Chart.8">
                      <p:embed/>
                      <p:pic>
                        <p:nvPicPr>
                          <p:cNvPr id="0" name="Object 15"/>
                          <p:cNvPicPr>
                            <a:picLocks noRot="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 y="155"/>
                            <a:ext cx="401" cy="1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6982FFD0-D75E-4FB5-8601-4F92C4FF55AE}" type="slidenum">
              <a:rPr lang="es-ES" altLang="es-ES"/>
              <a:pPr/>
              <a:t>3</a:t>
            </a:fld>
            <a:endParaRPr lang="es-ES" altLang="es-ES"/>
          </a:p>
        </p:txBody>
      </p:sp>
      <p:sp>
        <p:nvSpPr>
          <p:cNvPr id="220162" name="Text Box 2"/>
          <p:cNvSpPr txBox="1">
            <a:spLocks noChangeArrowheads="1"/>
          </p:cNvSpPr>
          <p:nvPr/>
        </p:nvSpPr>
        <p:spPr bwMode="auto">
          <a:xfrm>
            <a:off x="914400" y="1287463"/>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sz="1000"/>
          </a:p>
        </p:txBody>
      </p:sp>
      <p:sp>
        <p:nvSpPr>
          <p:cNvPr id="220163" name="Text Box 3"/>
          <p:cNvSpPr txBox="1">
            <a:spLocks noChangeArrowheads="1"/>
          </p:cNvSpPr>
          <p:nvPr/>
        </p:nvSpPr>
        <p:spPr bwMode="auto">
          <a:xfrm>
            <a:off x="914400" y="1524000"/>
            <a:ext cx="7315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ES_tradnl" altLang="es-ES" sz="2800"/>
              <a:t>Llamaremos variable lingüística a aquella noción que vamos a calificar de forma difusa.</a:t>
            </a:r>
          </a:p>
          <a:p>
            <a:pPr algn="just">
              <a:spcBef>
                <a:spcPct val="50000"/>
              </a:spcBef>
            </a:pPr>
            <a:r>
              <a:rPr lang="es-ES_tradnl" altLang="es-ES" sz="2800"/>
              <a:t>Por ejemplo la altura, la edad, el error, la variación del error.</a:t>
            </a:r>
          </a:p>
          <a:p>
            <a:pPr algn="just">
              <a:spcBef>
                <a:spcPct val="50000"/>
              </a:spcBef>
            </a:pPr>
            <a:r>
              <a:rPr lang="es-ES_tradnl" altLang="es-ES" sz="2800"/>
              <a:t>Le aplicamos el adjetivo “lingüística” porque definiremos sus características mediante el lenguaje natural.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E2315956-C74F-4B44-BEE8-CA9028A7979A}" type="slidenum">
              <a:rPr lang="es-ES" altLang="es-ES"/>
              <a:pPr/>
              <a:t>30</a:t>
            </a:fld>
            <a:endParaRPr lang="es-ES" altLang="es-ES"/>
          </a:p>
        </p:txBody>
      </p:sp>
      <p:sp>
        <p:nvSpPr>
          <p:cNvPr id="287746" name="Rectangle 2"/>
          <p:cNvSpPr>
            <a:spLocks noGrp="1" noChangeArrowheads="1"/>
          </p:cNvSpPr>
          <p:nvPr>
            <p:ph type="title"/>
          </p:nvPr>
        </p:nvSpPr>
        <p:spPr/>
        <p:txBody>
          <a:bodyPr/>
          <a:lstStyle/>
          <a:p>
            <a:r>
              <a:rPr lang="es-ES" altLang="es-ES"/>
              <a:t> </a:t>
            </a:r>
          </a:p>
        </p:txBody>
      </p:sp>
      <p:sp>
        <p:nvSpPr>
          <p:cNvPr id="287747" name="Rectangle 3"/>
          <p:cNvSpPr>
            <a:spLocks noGrp="1" noChangeArrowheads="1"/>
          </p:cNvSpPr>
          <p:nvPr>
            <p:ph type="body" idx="1"/>
          </p:nvPr>
        </p:nvSpPr>
        <p:spPr/>
        <p:txBody>
          <a:bodyPr/>
          <a:lstStyle/>
          <a:p>
            <a:pPr>
              <a:buFontTx/>
              <a:buNone/>
            </a:pPr>
            <a:r>
              <a:rPr lang="es-ES" altLang="es-ES"/>
              <a:t> </a:t>
            </a:r>
          </a:p>
        </p:txBody>
      </p:sp>
      <p:sp>
        <p:nvSpPr>
          <p:cNvPr id="287748" name="Text Box 4"/>
          <p:cNvSpPr txBox="1">
            <a:spLocks noChangeArrowheads="1"/>
          </p:cNvSpPr>
          <p:nvPr/>
        </p:nvSpPr>
        <p:spPr bwMode="auto">
          <a:xfrm>
            <a:off x="827088" y="1474788"/>
            <a:ext cx="7561262"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r>
              <a:rPr lang="es-MX" altLang="es-ES" b="1">
                <a:solidFill>
                  <a:schemeClr val="accent2"/>
                </a:solidFill>
                <a:latin typeface="Arial" charset="0"/>
              </a:rPr>
              <a:t>Producto Cartesiano:</a:t>
            </a:r>
            <a:r>
              <a:rPr lang="es-MX" altLang="es-ES" sz="1400">
                <a:solidFill>
                  <a:schemeClr val="accent2"/>
                </a:solidFill>
                <a:latin typeface="Arial" charset="0"/>
              </a:rPr>
              <a:t> </a:t>
            </a:r>
          </a:p>
          <a:p>
            <a:endParaRPr lang="es-MX" altLang="es-ES" sz="1400">
              <a:solidFill>
                <a:schemeClr val="accent2"/>
              </a:solidFill>
              <a:latin typeface="Arial" charset="0"/>
            </a:endParaRPr>
          </a:p>
          <a:p>
            <a:r>
              <a:rPr lang="es-MX" altLang="es-ES" sz="1400">
                <a:latin typeface="Arial" charset="0"/>
              </a:rPr>
              <a:t> </a:t>
            </a:r>
            <a:r>
              <a:rPr lang="es-MX" altLang="es-ES" sz="1800">
                <a:latin typeface="Arial" charset="0"/>
              </a:rPr>
              <a:t>Dados los conjuntos difusos A</a:t>
            </a:r>
            <a:r>
              <a:rPr lang="es-MX" altLang="es-ES" sz="1800" baseline="-25000">
                <a:latin typeface="Arial" charset="0"/>
              </a:rPr>
              <a:t>1</a:t>
            </a:r>
            <a:r>
              <a:rPr lang="es-MX" altLang="es-ES" sz="1800">
                <a:latin typeface="Arial" charset="0"/>
              </a:rPr>
              <a:t>, A</a:t>
            </a:r>
            <a:r>
              <a:rPr lang="es-MX" altLang="es-ES" sz="1800" baseline="-25000">
                <a:latin typeface="Arial" charset="0"/>
              </a:rPr>
              <a:t>2</a:t>
            </a:r>
            <a:r>
              <a:rPr lang="es-MX" altLang="es-ES" sz="1800">
                <a:latin typeface="Arial" charset="0"/>
              </a:rPr>
              <a:t>, ......, A</a:t>
            </a:r>
            <a:r>
              <a:rPr lang="es-MX" altLang="es-ES" sz="1800" baseline="-25000">
                <a:latin typeface="Arial" charset="0"/>
              </a:rPr>
              <a:t>n</a:t>
            </a:r>
            <a:r>
              <a:rPr lang="es-MX" altLang="es-ES" sz="1800">
                <a:latin typeface="Arial" charset="0"/>
              </a:rPr>
              <a:t> con universos X</a:t>
            </a:r>
            <a:r>
              <a:rPr lang="es-MX" altLang="es-ES" sz="1800" baseline="-25000">
                <a:latin typeface="Arial" charset="0"/>
              </a:rPr>
              <a:t>1</a:t>
            </a:r>
            <a:r>
              <a:rPr lang="es-MX" altLang="es-ES" sz="1800">
                <a:latin typeface="Arial" charset="0"/>
              </a:rPr>
              <a:t>, X</a:t>
            </a:r>
            <a:r>
              <a:rPr lang="es-MX" altLang="es-ES" sz="1800" baseline="-25000">
                <a:latin typeface="Arial" charset="0"/>
              </a:rPr>
              <a:t>2</a:t>
            </a:r>
            <a:r>
              <a:rPr lang="es-MX" altLang="es-ES" sz="1800">
                <a:latin typeface="Arial" charset="0"/>
              </a:rPr>
              <a:t>,... , X</a:t>
            </a:r>
            <a:r>
              <a:rPr lang="es-MX" altLang="es-ES" sz="1800" baseline="-25000">
                <a:latin typeface="Arial" charset="0"/>
              </a:rPr>
              <a:t>n</a:t>
            </a:r>
            <a:r>
              <a:rPr lang="es-MX" altLang="es-ES" sz="1800">
                <a:latin typeface="Arial" charset="0"/>
              </a:rPr>
              <a:t> respectivamente, se define le producto cartesiano como  un conjunto difuso en  X</a:t>
            </a:r>
            <a:r>
              <a:rPr lang="es-MX" altLang="es-ES" sz="1800" baseline="-25000">
                <a:latin typeface="Arial" charset="0"/>
              </a:rPr>
              <a:t>1</a:t>
            </a:r>
            <a:r>
              <a:rPr lang="es-MX" altLang="es-ES" sz="1800">
                <a:latin typeface="Arial" charset="0"/>
              </a:rPr>
              <a:t>xX</a:t>
            </a:r>
            <a:r>
              <a:rPr lang="es-MX" altLang="es-ES" sz="1800" baseline="-25000">
                <a:latin typeface="Arial" charset="0"/>
              </a:rPr>
              <a:t>2</a:t>
            </a:r>
            <a:r>
              <a:rPr lang="es-MX" altLang="es-ES" sz="1800">
                <a:latin typeface="Arial" charset="0"/>
              </a:rPr>
              <a:t>x....xX</a:t>
            </a:r>
            <a:r>
              <a:rPr lang="es-MX" altLang="es-ES" sz="1800" baseline="-25000">
                <a:latin typeface="Arial" charset="0"/>
              </a:rPr>
              <a:t>n</a:t>
            </a:r>
            <a:r>
              <a:rPr lang="es-MX" altLang="es-ES" sz="1800">
                <a:latin typeface="Arial" charset="0"/>
              </a:rPr>
              <a:t> con la siguiente función de pertenencia:</a:t>
            </a:r>
          </a:p>
          <a:p>
            <a:endParaRPr lang="es-MX" altLang="es-ES" sz="1800">
              <a:latin typeface="Arial" charset="0"/>
            </a:endParaRPr>
          </a:p>
          <a:p>
            <a:r>
              <a:rPr lang="es-MX" altLang="es-ES" sz="1800">
                <a:solidFill>
                  <a:schemeClr val="accent2"/>
                </a:solidFill>
                <a:latin typeface="Arial" charset="0"/>
              </a:rPr>
              <a:t>según  Mamdani  (1974)</a:t>
            </a:r>
          </a:p>
          <a:p>
            <a:endParaRPr lang="es-MX" altLang="es-ES" sz="1800">
              <a:solidFill>
                <a:schemeClr val="accent2"/>
              </a:solidFill>
              <a:latin typeface="Arial" charset="0"/>
            </a:endParaRPr>
          </a:p>
          <a:p>
            <a:r>
              <a:rPr lang="es-MX" altLang="es-ES" sz="1800">
                <a:latin typeface="Arial" charset="0"/>
              </a:rPr>
              <a:t>u</a:t>
            </a:r>
            <a:r>
              <a:rPr lang="es-MX" altLang="es-ES" sz="1800" baseline="-25000">
                <a:latin typeface="Arial" charset="0"/>
              </a:rPr>
              <a:t>A1xA2x..xAn</a:t>
            </a:r>
            <a:r>
              <a:rPr lang="es-MX" altLang="es-ES" sz="1800">
                <a:latin typeface="Arial" charset="0"/>
              </a:rPr>
              <a:t> ( X1,X2,.....,Xn) = min</a:t>
            </a:r>
            <a:r>
              <a:rPr lang="es-MX" altLang="es-ES" sz="1800">
                <a:latin typeface="Arial" charset="0"/>
                <a:sym typeface="Symbol" pitchFamily="18" charset="2"/>
              </a:rPr>
              <a:t></a:t>
            </a:r>
            <a:r>
              <a:rPr lang="es-MX" altLang="es-ES" sz="1800">
                <a:latin typeface="Arial" charset="0"/>
              </a:rPr>
              <a:t> u</a:t>
            </a:r>
            <a:r>
              <a:rPr lang="es-MX" altLang="es-ES" sz="1800" baseline="-25000">
                <a:latin typeface="Arial" charset="0"/>
              </a:rPr>
              <a:t>A1</a:t>
            </a:r>
            <a:r>
              <a:rPr lang="es-MX" altLang="es-ES" sz="1800">
                <a:latin typeface="Arial" charset="0"/>
              </a:rPr>
              <a:t>(X1), u</a:t>
            </a:r>
            <a:r>
              <a:rPr lang="es-MX" altLang="es-ES" sz="1800" baseline="-25000">
                <a:latin typeface="Arial" charset="0"/>
              </a:rPr>
              <a:t>A2</a:t>
            </a:r>
            <a:r>
              <a:rPr lang="es-MX" altLang="es-ES" sz="1800">
                <a:latin typeface="Arial" charset="0"/>
              </a:rPr>
              <a:t>(X2), ......, u</a:t>
            </a:r>
            <a:r>
              <a:rPr lang="es-MX" altLang="es-ES" sz="1800" baseline="-25000">
                <a:latin typeface="Arial" charset="0"/>
              </a:rPr>
              <a:t>An</a:t>
            </a:r>
            <a:r>
              <a:rPr lang="es-MX" altLang="es-ES" sz="1800">
                <a:latin typeface="Arial" charset="0"/>
              </a:rPr>
              <a:t>(Xn)</a:t>
            </a:r>
            <a:r>
              <a:rPr lang="es-MX" altLang="es-ES" sz="1800">
                <a:latin typeface="Arial" charset="0"/>
                <a:sym typeface="Symbol" pitchFamily="18" charset="2"/>
              </a:rPr>
              <a:t></a:t>
            </a:r>
            <a:endParaRPr lang="es-MX" altLang="es-ES" sz="1800">
              <a:latin typeface="Arial" charset="0"/>
            </a:endParaRPr>
          </a:p>
          <a:p>
            <a:endParaRPr lang="es-MX" altLang="es-ES" sz="1800">
              <a:latin typeface="Arial" charset="0"/>
            </a:endParaRPr>
          </a:p>
          <a:p>
            <a:r>
              <a:rPr lang="es-MX" altLang="es-ES" sz="1800">
                <a:solidFill>
                  <a:schemeClr val="accent2"/>
                </a:solidFill>
                <a:latin typeface="Arial" charset="0"/>
              </a:rPr>
              <a:t>según Larsen (1980)</a:t>
            </a:r>
          </a:p>
          <a:p>
            <a:endParaRPr lang="es-MX" altLang="es-ES" sz="1800">
              <a:solidFill>
                <a:schemeClr val="accent2"/>
              </a:solidFill>
              <a:latin typeface="Arial" charset="0"/>
            </a:endParaRPr>
          </a:p>
          <a:p>
            <a:r>
              <a:rPr lang="es-MX" altLang="es-ES" sz="1800">
                <a:latin typeface="Arial" charset="0"/>
              </a:rPr>
              <a:t>u</a:t>
            </a:r>
            <a:r>
              <a:rPr lang="es-MX" altLang="es-ES" sz="1800" baseline="-25000">
                <a:latin typeface="Arial" charset="0"/>
              </a:rPr>
              <a:t>A1xA2x..xAn</a:t>
            </a:r>
            <a:r>
              <a:rPr lang="es-MX" altLang="es-ES" sz="1800">
                <a:latin typeface="Arial" charset="0"/>
              </a:rPr>
              <a:t> ( X1,X2,.....,Xn) =  u</a:t>
            </a:r>
            <a:r>
              <a:rPr lang="es-MX" altLang="es-ES" sz="1800" baseline="-25000">
                <a:latin typeface="Arial" charset="0"/>
              </a:rPr>
              <a:t>A1</a:t>
            </a:r>
            <a:r>
              <a:rPr lang="es-MX" altLang="es-ES" sz="1800">
                <a:latin typeface="Arial" charset="0"/>
              </a:rPr>
              <a:t>(X1)</a:t>
            </a:r>
            <a:r>
              <a:rPr lang="es-MX" altLang="es-ES" sz="1800">
                <a:latin typeface="Arial" charset="0"/>
                <a:sym typeface="Symbol" pitchFamily="18" charset="2"/>
              </a:rPr>
              <a:t></a:t>
            </a:r>
            <a:r>
              <a:rPr lang="es-MX" altLang="es-ES" sz="1800">
                <a:latin typeface="Arial" charset="0"/>
              </a:rPr>
              <a:t>u</a:t>
            </a:r>
            <a:r>
              <a:rPr lang="es-MX" altLang="es-ES" sz="1800" baseline="-25000">
                <a:latin typeface="Arial" charset="0"/>
              </a:rPr>
              <a:t>A2</a:t>
            </a:r>
            <a:r>
              <a:rPr lang="es-MX" altLang="es-ES" sz="1800">
                <a:latin typeface="Arial" charset="0"/>
              </a:rPr>
              <a:t>(X2)</a:t>
            </a:r>
            <a:r>
              <a:rPr lang="es-MX" altLang="es-ES" sz="1800">
                <a:latin typeface="Arial" charset="0"/>
                <a:sym typeface="Symbol" pitchFamily="18" charset="2"/>
              </a:rPr>
              <a:t></a:t>
            </a:r>
            <a:r>
              <a:rPr lang="es-MX" altLang="es-ES" sz="1800">
                <a:latin typeface="Arial" charset="0"/>
              </a:rPr>
              <a:t>.........</a:t>
            </a:r>
            <a:r>
              <a:rPr lang="es-MX" altLang="es-ES" sz="1800">
                <a:latin typeface="Arial" charset="0"/>
                <a:sym typeface="Symbol" pitchFamily="18" charset="2"/>
              </a:rPr>
              <a:t></a:t>
            </a:r>
            <a:r>
              <a:rPr lang="es-MX" altLang="es-ES" sz="1800">
                <a:latin typeface="Arial" charset="0"/>
              </a:rPr>
              <a:t> u</a:t>
            </a:r>
            <a:r>
              <a:rPr lang="es-MX" altLang="es-ES" sz="1800" baseline="-25000">
                <a:latin typeface="Arial" charset="0"/>
              </a:rPr>
              <a:t>An</a:t>
            </a:r>
            <a:r>
              <a:rPr lang="es-MX" altLang="es-ES" sz="1800">
                <a:latin typeface="Arial" charset="0"/>
              </a:rPr>
              <a:t>(Xn)</a:t>
            </a:r>
            <a:endParaRPr lang="es-ES" altLang="es-ES" sz="1800">
              <a:latin typeface="Arial" charset="0"/>
              <a:sym typeface="Symbol"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265EAE88-3857-4D35-AF60-DF335ED0A3E5}" type="slidenum">
              <a:rPr lang="es-ES" altLang="es-ES"/>
              <a:pPr/>
              <a:t>31</a:t>
            </a:fld>
            <a:endParaRPr lang="es-ES" altLang="es-ES"/>
          </a:p>
        </p:txBody>
      </p:sp>
      <p:sp>
        <p:nvSpPr>
          <p:cNvPr id="288770" name="Rectangle 2"/>
          <p:cNvSpPr>
            <a:spLocks noGrp="1" noChangeArrowheads="1"/>
          </p:cNvSpPr>
          <p:nvPr>
            <p:ph type="title"/>
          </p:nvPr>
        </p:nvSpPr>
        <p:spPr/>
        <p:txBody>
          <a:bodyPr/>
          <a:lstStyle/>
          <a:p>
            <a:r>
              <a:rPr lang="es-ES" altLang="es-ES"/>
              <a:t> </a:t>
            </a:r>
          </a:p>
        </p:txBody>
      </p:sp>
      <p:sp>
        <p:nvSpPr>
          <p:cNvPr id="288771" name="Rectangle 3"/>
          <p:cNvSpPr>
            <a:spLocks noGrp="1" noChangeArrowheads="1"/>
          </p:cNvSpPr>
          <p:nvPr>
            <p:ph type="body" idx="1"/>
          </p:nvPr>
        </p:nvSpPr>
        <p:spPr/>
        <p:txBody>
          <a:bodyPr/>
          <a:lstStyle/>
          <a:p>
            <a:pPr>
              <a:buFontTx/>
              <a:buNone/>
            </a:pPr>
            <a:r>
              <a:rPr lang="es-ES" altLang="es-ES"/>
              <a:t> </a:t>
            </a:r>
          </a:p>
        </p:txBody>
      </p:sp>
      <p:sp>
        <p:nvSpPr>
          <p:cNvPr id="288772" name="Text Box 4"/>
          <p:cNvSpPr txBox="1">
            <a:spLocks noChangeArrowheads="1"/>
          </p:cNvSpPr>
          <p:nvPr/>
        </p:nvSpPr>
        <p:spPr bwMode="auto">
          <a:xfrm>
            <a:off x="1042988" y="1844675"/>
            <a:ext cx="68421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MX" altLang="es-ES" sz="2400" b="1">
                <a:solidFill>
                  <a:schemeClr val="accent2"/>
                </a:solidFill>
              </a:rPr>
              <a:t>Modelos Difusos Lingüísticos</a:t>
            </a:r>
            <a:r>
              <a:rPr lang="es-MX" altLang="es-ES"/>
              <a:t>	</a:t>
            </a:r>
          </a:p>
          <a:p>
            <a:endParaRPr lang="es-MX" altLang="es-ES"/>
          </a:p>
          <a:p>
            <a:pPr algn="just"/>
            <a:r>
              <a:rPr lang="es-MX" altLang="es-ES" sz="1800"/>
              <a:t>Estos modelos se basan en un conjunto de reglas heurísticas donde las variables lingüísticas de las entradas y las salidas se representan por medio de conjuntos difusos.</a:t>
            </a:r>
          </a:p>
          <a:p>
            <a:pPr algn="just"/>
            <a:endParaRPr lang="es-MX" altLang="es-ES" sz="1800"/>
          </a:p>
          <a:p>
            <a:pPr algn="just"/>
            <a:endParaRPr lang="es-MX" altLang="es-ES" sz="1800"/>
          </a:p>
          <a:p>
            <a:pPr algn="just"/>
            <a:r>
              <a:rPr lang="es-MX" altLang="es-ES" sz="1800"/>
              <a:t>La siguiente figura muestra las principales componentes de un modelo difuso lingüístico: interfaz de fusificación, base de conocimientos,  motor de inferencia e interfaz de defusificación. </a:t>
            </a:r>
            <a:endParaRPr lang="es-ES" altLang="es-ES"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4 Marcador de pie de página"/>
          <p:cNvSpPr>
            <a:spLocks noGrp="1"/>
          </p:cNvSpPr>
          <p:nvPr>
            <p:ph type="ftr" sz="quarter" idx="11"/>
          </p:nvPr>
        </p:nvSpPr>
        <p:spPr/>
        <p:txBody>
          <a:bodyPr/>
          <a:lstStyle/>
          <a:p>
            <a:r>
              <a:rPr lang="es-ES" altLang="es-ES"/>
              <a:t>Introducción</a:t>
            </a:r>
          </a:p>
        </p:txBody>
      </p:sp>
      <p:sp>
        <p:nvSpPr>
          <p:cNvPr id="22" name="5 Marcador de número de diapositiva"/>
          <p:cNvSpPr>
            <a:spLocks noGrp="1"/>
          </p:cNvSpPr>
          <p:nvPr>
            <p:ph type="sldNum" sz="quarter" idx="12"/>
          </p:nvPr>
        </p:nvSpPr>
        <p:spPr/>
        <p:txBody>
          <a:bodyPr/>
          <a:lstStyle/>
          <a:p>
            <a:fld id="{774E6B6A-2F1C-47F6-8EB1-E0B44FFAEDE3}" type="slidenum">
              <a:rPr lang="es-ES" altLang="es-ES"/>
              <a:pPr/>
              <a:t>32</a:t>
            </a:fld>
            <a:endParaRPr lang="es-ES" altLang="es-ES"/>
          </a:p>
        </p:txBody>
      </p:sp>
      <p:sp>
        <p:nvSpPr>
          <p:cNvPr id="289811" name="Rectangle 19"/>
          <p:cNvSpPr>
            <a:spLocks noGrp="1" noChangeArrowheads="1"/>
          </p:cNvSpPr>
          <p:nvPr>
            <p:ph type="title"/>
          </p:nvPr>
        </p:nvSpPr>
        <p:spPr>
          <a:xfrm>
            <a:off x="684213" y="1125538"/>
            <a:ext cx="7772400" cy="1143000"/>
          </a:xfrm>
        </p:spPr>
        <p:txBody>
          <a:bodyPr/>
          <a:lstStyle/>
          <a:p>
            <a:r>
              <a:rPr lang="es-ES" altLang="es-ES"/>
              <a:t> </a:t>
            </a:r>
          </a:p>
        </p:txBody>
      </p:sp>
      <p:sp>
        <p:nvSpPr>
          <p:cNvPr id="289812" name="Rectangle 20"/>
          <p:cNvSpPr>
            <a:spLocks noGrp="1" noChangeArrowheads="1"/>
          </p:cNvSpPr>
          <p:nvPr>
            <p:ph type="body" idx="1"/>
          </p:nvPr>
        </p:nvSpPr>
        <p:spPr>
          <a:xfrm>
            <a:off x="684213" y="1341438"/>
            <a:ext cx="7772400" cy="3459162"/>
          </a:xfrm>
        </p:spPr>
        <p:txBody>
          <a:bodyPr/>
          <a:lstStyle/>
          <a:p>
            <a:pPr>
              <a:buFontTx/>
              <a:buNone/>
            </a:pPr>
            <a:r>
              <a:rPr lang="es-ES" altLang="es-ES"/>
              <a:t> </a:t>
            </a:r>
          </a:p>
        </p:txBody>
      </p:sp>
      <p:sp>
        <p:nvSpPr>
          <p:cNvPr id="289813" name="Text Box 21"/>
          <p:cNvSpPr txBox="1">
            <a:spLocks noChangeArrowheads="1"/>
          </p:cNvSpPr>
          <p:nvPr/>
        </p:nvSpPr>
        <p:spPr bwMode="auto">
          <a:xfrm>
            <a:off x="971550" y="1125538"/>
            <a:ext cx="7272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289814" name="Rectangle 22"/>
          <p:cNvSpPr>
            <a:spLocks noChangeArrowheads="1"/>
          </p:cNvSpPr>
          <p:nvPr/>
        </p:nvSpPr>
        <p:spPr bwMode="auto">
          <a:xfrm rot="10825346" flipV="1">
            <a:off x="2984500" y="1630363"/>
            <a:ext cx="2882900" cy="431800"/>
          </a:xfrm>
          <a:prstGeom prst="rect">
            <a:avLst/>
          </a:prstGeom>
          <a:solidFill>
            <a:srgbClr val="FFFFFF"/>
          </a:solidFill>
          <a:ln w="9525">
            <a:solidFill>
              <a:srgbClr val="000000"/>
            </a:solidFill>
            <a:miter lim="800000"/>
            <a:headEnd/>
            <a:tailEnd/>
          </a:ln>
        </p:spPr>
        <p:txBody>
          <a:bodyPr/>
          <a:lstStyle/>
          <a:p>
            <a:pPr algn="just"/>
            <a:r>
              <a:rPr lang="es-MX" altLang="es-ES" sz="1600"/>
              <a:t>Base  de Conocimientos</a:t>
            </a:r>
            <a:endParaRPr lang="es-ES" altLang="es-ES" sz="1600"/>
          </a:p>
        </p:txBody>
      </p:sp>
      <p:sp>
        <p:nvSpPr>
          <p:cNvPr id="289815" name="Rectangle 23"/>
          <p:cNvSpPr>
            <a:spLocks noChangeArrowheads="1"/>
          </p:cNvSpPr>
          <p:nvPr/>
        </p:nvSpPr>
        <p:spPr bwMode="auto">
          <a:xfrm>
            <a:off x="1116013" y="2760663"/>
            <a:ext cx="2519362" cy="436562"/>
          </a:xfrm>
          <a:prstGeom prst="rect">
            <a:avLst/>
          </a:prstGeom>
          <a:solidFill>
            <a:srgbClr val="FFFFFF"/>
          </a:solidFill>
          <a:ln w="9525">
            <a:solidFill>
              <a:srgbClr val="000000"/>
            </a:solidFill>
            <a:miter lim="800000"/>
            <a:headEnd/>
            <a:tailEnd/>
          </a:ln>
        </p:spPr>
        <p:txBody>
          <a:bodyPr/>
          <a:lstStyle/>
          <a:p>
            <a:r>
              <a:rPr lang="es-MX" altLang="es-ES" sz="1600"/>
              <a:t>Interfaz de Fusificación</a:t>
            </a:r>
            <a:endParaRPr lang="es-ES" altLang="es-ES" sz="1600"/>
          </a:p>
        </p:txBody>
      </p:sp>
      <p:sp>
        <p:nvSpPr>
          <p:cNvPr id="289816" name="Rectangle 24"/>
          <p:cNvSpPr>
            <a:spLocks noChangeArrowheads="1"/>
          </p:cNvSpPr>
          <p:nvPr/>
        </p:nvSpPr>
        <p:spPr bwMode="auto">
          <a:xfrm>
            <a:off x="5580063" y="2636838"/>
            <a:ext cx="2952750" cy="431800"/>
          </a:xfrm>
          <a:prstGeom prst="rect">
            <a:avLst/>
          </a:prstGeom>
          <a:solidFill>
            <a:srgbClr val="FFFFFF"/>
          </a:solidFill>
          <a:ln w="9525">
            <a:solidFill>
              <a:srgbClr val="000000"/>
            </a:solidFill>
            <a:miter lim="800000"/>
            <a:headEnd/>
            <a:tailEnd/>
          </a:ln>
        </p:spPr>
        <p:txBody>
          <a:bodyPr/>
          <a:lstStyle/>
          <a:p>
            <a:r>
              <a:rPr lang="es-MX" altLang="es-ES" sz="1600"/>
              <a:t>Interfaz de defusificación</a:t>
            </a:r>
            <a:endParaRPr lang="es-ES" altLang="es-ES" sz="1600"/>
          </a:p>
        </p:txBody>
      </p:sp>
      <p:sp>
        <p:nvSpPr>
          <p:cNvPr id="289817" name="Rectangle 25"/>
          <p:cNvSpPr>
            <a:spLocks noChangeArrowheads="1"/>
          </p:cNvSpPr>
          <p:nvPr/>
        </p:nvSpPr>
        <p:spPr bwMode="auto">
          <a:xfrm>
            <a:off x="2967038" y="3875088"/>
            <a:ext cx="3044825" cy="436562"/>
          </a:xfrm>
          <a:prstGeom prst="rect">
            <a:avLst/>
          </a:prstGeom>
          <a:solidFill>
            <a:srgbClr val="FFFFFF"/>
          </a:solidFill>
          <a:ln w="9525">
            <a:solidFill>
              <a:srgbClr val="000000"/>
            </a:solidFill>
            <a:miter lim="800000"/>
            <a:headEnd/>
            <a:tailEnd/>
          </a:ln>
        </p:spPr>
        <p:txBody>
          <a:bodyPr/>
          <a:lstStyle/>
          <a:p>
            <a:pPr algn="just"/>
            <a:r>
              <a:rPr lang="es-MX" altLang="es-ES" sz="1600"/>
              <a:t>Motor  de Inferencia</a:t>
            </a:r>
          </a:p>
          <a:p>
            <a:endParaRPr lang="es-MX" altLang="es-ES" sz="1100"/>
          </a:p>
          <a:p>
            <a:endParaRPr lang="es-MX" altLang="es-ES" sz="1200"/>
          </a:p>
          <a:p>
            <a:r>
              <a:rPr lang="es-MX" altLang="es-ES" sz="1200"/>
              <a:t> </a:t>
            </a:r>
            <a:endParaRPr lang="es-ES" altLang="es-ES"/>
          </a:p>
        </p:txBody>
      </p:sp>
      <p:sp>
        <p:nvSpPr>
          <p:cNvPr id="289828" name="Line 36"/>
          <p:cNvSpPr>
            <a:spLocks noChangeShapeType="1"/>
          </p:cNvSpPr>
          <p:nvPr/>
        </p:nvSpPr>
        <p:spPr bwMode="auto">
          <a:xfrm flipH="1">
            <a:off x="2268538" y="1773238"/>
            <a:ext cx="719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0" name="Line 38"/>
          <p:cNvSpPr>
            <a:spLocks noChangeShapeType="1"/>
          </p:cNvSpPr>
          <p:nvPr/>
        </p:nvSpPr>
        <p:spPr bwMode="auto">
          <a:xfrm>
            <a:off x="2268538" y="1773238"/>
            <a:ext cx="0" cy="935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1" name="Line 39"/>
          <p:cNvSpPr>
            <a:spLocks noChangeShapeType="1"/>
          </p:cNvSpPr>
          <p:nvPr/>
        </p:nvSpPr>
        <p:spPr bwMode="auto">
          <a:xfrm>
            <a:off x="4284663" y="2060575"/>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2" name="Line 40"/>
          <p:cNvSpPr>
            <a:spLocks noChangeShapeType="1"/>
          </p:cNvSpPr>
          <p:nvPr/>
        </p:nvSpPr>
        <p:spPr bwMode="auto">
          <a:xfrm flipH="1">
            <a:off x="2268538" y="4076700"/>
            <a:ext cx="719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3" name="Line 41"/>
          <p:cNvSpPr>
            <a:spLocks noChangeShapeType="1"/>
          </p:cNvSpPr>
          <p:nvPr/>
        </p:nvSpPr>
        <p:spPr bwMode="auto">
          <a:xfrm flipV="1">
            <a:off x="2268538" y="3213100"/>
            <a:ext cx="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4" name="Line 42"/>
          <p:cNvSpPr>
            <a:spLocks noChangeShapeType="1"/>
          </p:cNvSpPr>
          <p:nvPr/>
        </p:nvSpPr>
        <p:spPr bwMode="auto">
          <a:xfrm>
            <a:off x="5867400" y="1773238"/>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5" name="Line 43"/>
          <p:cNvSpPr>
            <a:spLocks noChangeShapeType="1"/>
          </p:cNvSpPr>
          <p:nvPr/>
        </p:nvSpPr>
        <p:spPr bwMode="auto">
          <a:xfrm>
            <a:off x="7019925" y="1773238"/>
            <a:ext cx="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6" name="Line 44"/>
          <p:cNvSpPr>
            <a:spLocks noChangeShapeType="1"/>
          </p:cNvSpPr>
          <p:nvPr/>
        </p:nvSpPr>
        <p:spPr bwMode="auto">
          <a:xfrm>
            <a:off x="7164388" y="3068638"/>
            <a:ext cx="0" cy="10080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7" name="Line 45"/>
          <p:cNvSpPr>
            <a:spLocks noChangeShapeType="1"/>
          </p:cNvSpPr>
          <p:nvPr/>
        </p:nvSpPr>
        <p:spPr bwMode="auto">
          <a:xfrm>
            <a:off x="6011863" y="4076700"/>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8" name="Line 46"/>
          <p:cNvSpPr>
            <a:spLocks noChangeShapeType="1"/>
          </p:cNvSpPr>
          <p:nvPr/>
        </p:nvSpPr>
        <p:spPr bwMode="auto">
          <a:xfrm>
            <a:off x="468313" y="29972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89839" name="Line 47"/>
          <p:cNvSpPr>
            <a:spLocks noChangeShapeType="1"/>
          </p:cNvSpPr>
          <p:nvPr/>
        </p:nvSpPr>
        <p:spPr bwMode="auto">
          <a:xfrm>
            <a:off x="8532813" y="2852738"/>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ltLang="es-ES"/>
              <a:t>Introducción</a:t>
            </a:r>
          </a:p>
        </p:txBody>
      </p:sp>
      <p:sp>
        <p:nvSpPr>
          <p:cNvPr id="8" name="5 Marcador de número de diapositiva"/>
          <p:cNvSpPr>
            <a:spLocks noGrp="1"/>
          </p:cNvSpPr>
          <p:nvPr>
            <p:ph type="sldNum" sz="quarter" idx="12"/>
          </p:nvPr>
        </p:nvSpPr>
        <p:spPr/>
        <p:txBody>
          <a:bodyPr/>
          <a:lstStyle/>
          <a:p>
            <a:fld id="{A594E70E-3AEB-40EC-A37B-2D5BC496215D}" type="slidenum">
              <a:rPr lang="es-ES" altLang="es-ES"/>
              <a:pPr/>
              <a:t>33</a:t>
            </a:fld>
            <a:endParaRPr lang="es-ES" altLang="es-ES"/>
          </a:p>
        </p:txBody>
      </p:sp>
      <p:sp>
        <p:nvSpPr>
          <p:cNvPr id="290818" name="Rectangle 2"/>
          <p:cNvSpPr>
            <a:spLocks noGrp="1" noChangeArrowheads="1"/>
          </p:cNvSpPr>
          <p:nvPr>
            <p:ph type="title"/>
          </p:nvPr>
        </p:nvSpPr>
        <p:spPr/>
        <p:txBody>
          <a:bodyPr/>
          <a:lstStyle/>
          <a:p>
            <a:r>
              <a:rPr lang="es-ES" altLang="es-ES"/>
              <a:t> </a:t>
            </a:r>
          </a:p>
        </p:txBody>
      </p:sp>
      <p:sp>
        <p:nvSpPr>
          <p:cNvPr id="290819" name="Rectangle 3"/>
          <p:cNvSpPr>
            <a:spLocks noGrp="1" noChangeArrowheads="1"/>
          </p:cNvSpPr>
          <p:nvPr>
            <p:ph type="body" idx="1"/>
          </p:nvPr>
        </p:nvSpPr>
        <p:spPr/>
        <p:txBody>
          <a:bodyPr/>
          <a:lstStyle/>
          <a:p>
            <a:pPr>
              <a:buFontTx/>
              <a:buNone/>
            </a:pPr>
            <a:r>
              <a:rPr lang="es-ES" altLang="es-ES"/>
              <a:t> </a:t>
            </a:r>
          </a:p>
        </p:txBody>
      </p:sp>
      <p:sp>
        <p:nvSpPr>
          <p:cNvPr id="290820" name="Text Box 4"/>
          <p:cNvSpPr txBox="1">
            <a:spLocks noChangeArrowheads="1"/>
          </p:cNvSpPr>
          <p:nvPr/>
        </p:nvSpPr>
        <p:spPr bwMode="auto">
          <a:xfrm>
            <a:off x="900113" y="1341438"/>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ES"/>
              <a:t> </a:t>
            </a:r>
          </a:p>
        </p:txBody>
      </p:sp>
      <p:sp>
        <p:nvSpPr>
          <p:cNvPr id="290821" name="Text Box 5"/>
          <p:cNvSpPr txBox="1">
            <a:spLocks noChangeArrowheads="1"/>
          </p:cNvSpPr>
          <p:nvPr/>
        </p:nvSpPr>
        <p:spPr bwMode="auto">
          <a:xfrm>
            <a:off x="900113" y="1052513"/>
            <a:ext cx="7200900"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MX" altLang="es-ES" sz="2400" b="1">
                <a:solidFill>
                  <a:schemeClr val="accent2"/>
                </a:solidFill>
                <a:cs typeface="Times New Roman" pitchFamily="18" charset="0"/>
              </a:rPr>
              <a:t>Interfaz de fusificación:</a:t>
            </a:r>
            <a:r>
              <a:rPr lang="es-MX" altLang="es-ES" b="1">
                <a:solidFill>
                  <a:srgbClr val="000000"/>
                </a:solidFill>
                <a:cs typeface="Times New Roman" pitchFamily="18" charset="0"/>
              </a:rPr>
              <a:t> </a:t>
            </a:r>
          </a:p>
          <a:p>
            <a:pPr algn="just">
              <a:spcBef>
                <a:spcPct val="50000"/>
              </a:spcBef>
            </a:pPr>
            <a:r>
              <a:rPr lang="es-MX" altLang="es-ES">
                <a:solidFill>
                  <a:srgbClr val="000000"/>
                </a:solidFill>
                <a:cs typeface="Times New Roman" pitchFamily="18" charset="0"/>
              </a:rPr>
              <a:t> </a:t>
            </a:r>
            <a:r>
              <a:rPr lang="es-MX" altLang="es-ES" sz="1800">
                <a:solidFill>
                  <a:srgbClr val="000000"/>
                </a:solidFill>
                <a:cs typeface="Times New Roman" pitchFamily="18" charset="0"/>
              </a:rPr>
              <a:t>Este elemento  transforma las variables de entrada  del modelo ( m ) en variables difusas. Para esta interfaz se deben  tener definidos los</a:t>
            </a:r>
            <a:r>
              <a:rPr lang="es-MX" altLang="es-ES" sz="1800"/>
              <a:t> rangos de variación de las variables de entrada y los conjuntos difusos asociados con sus respectivas funciones de pertenencia.</a:t>
            </a:r>
            <a:endParaRPr lang="es-MX" altLang="es-ES" sz="1800" b="1"/>
          </a:p>
          <a:p>
            <a:endParaRPr lang="es-MX" altLang="es-ES" b="1"/>
          </a:p>
          <a:p>
            <a:r>
              <a:rPr lang="es-MX" altLang="es-ES" sz="2400" b="1">
                <a:solidFill>
                  <a:schemeClr val="accent2"/>
                </a:solidFill>
              </a:rPr>
              <a:t>Base de Conocimientos:</a:t>
            </a:r>
            <a:r>
              <a:rPr lang="es-MX" altLang="es-ES" b="1"/>
              <a:t> </a:t>
            </a:r>
          </a:p>
          <a:p>
            <a:endParaRPr lang="es-MX" altLang="es-ES" b="1"/>
          </a:p>
          <a:p>
            <a:pPr algn="just"/>
            <a:r>
              <a:rPr lang="es-MX" altLang="es-ES" sz="1800"/>
              <a:t>Contiene las reglas lingüísticas del control y la información referente a las funciones  de pertenencia de los conjuntos difusos.</a:t>
            </a:r>
          </a:p>
          <a:p>
            <a:pPr algn="just"/>
            <a:r>
              <a:rPr lang="es-MX" altLang="es-ES" sz="1800"/>
              <a:t>Estas reglas lingüísticas, tienen típicamente la siguiente forma:</a:t>
            </a:r>
          </a:p>
          <a:p>
            <a:pPr algn="just"/>
            <a:endParaRPr lang="es-MX" altLang="es-ES" sz="1800" b="1"/>
          </a:p>
          <a:p>
            <a:pPr algn="ctr"/>
            <a:r>
              <a:rPr lang="es-MX" altLang="es-ES" sz="1800" b="1">
                <a:solidFill>
                  <a:schemeClr val="accent2"/>
                </a:solidFill>
              </a:rPr>
              <a:t>Si u1 es A y u2 es B entonces y es C</a:t>
            </a:r>
            <a:endParaRPr lang="es-MX" altLang="es-ES" sz="1800">
              <a:solidFill>
                <a:schemeClr val="accent2"/>
              </a:solidFill>
            </a:endParaRPr>
          </a:p>
          <a:p>
            <a:pPr algn="just"/>
            <a:endParaRPr lang="es-MX" altLang="es-ES" sz="1800">
              <a:solidFill>
                <a:schemeClr val="accent2"/>
              </a:solidFill>
            </a:endParaRPr>
          </a:p>
          <a:p>
            <a:pPr algn="just"/>
            <a:r>
              <a:rPr lang="es-MX" altLang="es-ES" sz="1800"/>
              <a:t>Donde A, B y C son los conjuntos difusos de las variables de entrada </a:t>
            </a:r>
            <a:r>
              <a:rPr lang="es-MX" altLang="es-ES" sz="1800" b="1"/>
              <a:t>u</a:t>
            </a:r>
            <a:r>
              <a:rPr lang="es-MX" altLang="es-ES" sz="1800" b="1" baseline="-25000"/>
              <a:t>1</a:t>
            </a:r>
            <a:r>
              <a:rPr lang="es-MX" altLang="es-ES" sz="1800" b="1"/>
              <a:t>  </a:t>
            </a:r>
            <a:r>
              <a:rPr lang="es-MX" altLang="es-ES" sz="1800"/>
              <a:t> y </a:t>
            </a:r>
            <a:r>
              <a:rPr lang="es-MX" altLang="es-ES" sz="1800" b="1"/>
              <a:t>u</a:t>
            </a:r>
            <a:r>
              <a:rPr lang="es-MX" altLang="es-ES" sz="1800" b="1" baseline="-25000"/>
              <a:t>2</a:t>
            </a:r>
            <a:r>
              <a:rPr lang="es-MX" altLang="es-ES" sz="1800" b="1"/>
              <a:t> , </a:t>
            </a:r>
            <a:r>
              <a:rPr lang="es-MX" altLang="es-ES" sz="1800"/>
              <a:t>y de la</a:t>
            </a:r>
            <a:r>
              <a:rPr lang="es-MX" altLang="es-ES" sz="1800" b="1"/>
              <a:t> </a:t>
            </a:r>
            <a:r>
              <a:rPr lang="es-MX" altLang="es-ES" sz="1800"/>
              <a:t>variable de salida</a:t>
            </a:r>
            <a:r>
              <a:rPr lang="es-MX" altLang="es-ES" sz="1800" b="1"/>
              <a:t> “y”, </a:t>
            </a:r>
            <a:r>
              <a:rPr lang="es-MX" altLang="es-ES" sz="1800"/>
              <a:t>respectivamente.</a:t>
            </a:r>
            <a:endParaRPr lang="es-ES" altLang="es-E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9501074A-F96F-49B3-ADB2-2C24471AD00E}" type="slidenum">
              <a:rPr lang="es-ES" altLang="es-ES"/>
              <a:pPr/>
              <a:t>34</a:t>
            </a:fld>
            <a:endParaRPr lang="es-ES" altLang="es-ES"/>
          </a:p>
        </p:txBody>
      </p:sp>
      <p:sp>
        <p:nvSpPr>
          <p:cNvPr id="291842" name="Rectangle 2"/>
          <p:cNvSpPr>
            <a:spLocks noGrp="1" noChangeArrowheads="1"/>
          </p:cNvSpPr>
          <p:nvPr>
            <p:ph type="title"/>
          </p:nvPr>
        </p:nvSpPr>
        <p:spPr/>
        <p:txBody>
          <a:bodyPr/>
          <a:lstStyle/>
          <a:p>
            <a:r>
              <a:rPr lang="es-ES" altLang="es-ES"/>
              <a:t> </a:t>
            </a:r>
          </a:p>
        </p:txBody>
      </p:sp>
      <p:sp>
        <p:nvSpPr>
          <p:cNvPr id="291843" name="Rectangle 3"/>
          <p:cNvSpPr>
            <a:spLocks noGrp="1" noChangeArrowheads="1"/>
          </p:cNvSpPr>
          <p:nvPr>
            <p:ph type="body" idx="1"/>
          </p:nvPr>
        </p:nvSpPr>
        <p:spPr/>
        <p:txBody>
          <a:bodyPr/>
          <a:lstStyle/>
          <a:p>
            <a:pPr>
              <a:buFontTx/>
              <a:buNone/>
            </a:pPr>
            <a:r>
              <a:rPr lang="es-ES" altLang="es-ES"/>
              <a:t> </a:t>
            </a:r>
          </a:p>
        </p:txBody>
      </p:sp>
      <p:sp>
        <p:nvSpPr>
          <p:cNvPr id="291844" name="Text Box 4"/>
          <p:cNvSpPr txBox="1">
            <a:spLocks noChangeArrowheads="1"/>
          </p:cNvSpPr>
          <p:nvPr/>
        </p:nvSpPr>
        <p:spPr bwMode="auto">
          <a:xfrm>
            <a:off x="971550" y="1557338"/>
            <a:ext cx="720090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r>
              <a:rPr lang="es-MX" altLang="es-ES" sz="1800">
                <a:latin typeface="Arial" charset="0"/>
              </a:rPr>
              <a:t>Existen varias formas de derivar las reglas, entre las que destacan las basadas en:</a:t>
            </a:r>
          </a:p>
          <a:p>
            <a:endParaRPr lang="es-MX" altLang="es-ES" sz="1800">
              <a:latin typeface="Arial" charset="0"/>
            </a:endParaRPr>
          </a:p>
          <a:p>
            <a:pPr>
              <a:buFontTx/>
              <a:buAutoNum type="alphaLcParenR"/>
            </a:pPr>
            <a:r>
              <a:rPr lang="es-MX" altLang="es-ES" sz="1800">
                <a:latin typeface="Arial" charset="0"/>
              </a:rPr>
              <a:t> La experiencia de expertos y el conocimiento de ingeniería de control. La base de reglas se determina a partir de entrevistas con el operador o a través del conocimiento de la dinámica del proceso.</a:t>
            </a:r>
          </a:p>
          <a:p>
            <a:pPr>
              <a:buFontTx/>
              <a:buAutoNum type="alphaLcParenR"/>
            </a:pPr>
            <a:endParaRPr lang="es-MX" altLang="es-ES" sz="1800">
              <a:latin typeface="Arial" charset="0"/>
            </a:endParaRPr>
          </a:p>
          <a:p>
            <a:endParaRPr lang="es-MX" altLang="es-ES" sz="1800">
              <a:latin typeface="Arial" charset="0"/>
            </a:endParaRPr>
          </a:p>
          <a:p>
            <a:r>
              <a:rPr lang="es-MX" altLang="es-ES" sz="1800">
                <a:latin typeface="Arial" charset="0"/>
              </a:rPr>
              <a:t>b) La modelación del proceso. Los parámetros de la base de conocimientos se obtienen a partir de datos de entrada y salida del proceso.</a:t>
            </a:r>
            <a:endParaRPr lang="es-ES" altLang="es-ES" sz="1800">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8BE13117-703E-4E68-85DB-D0ACAB98F604}" type="slidenum">
              <a:rPr lang="es-ES" altLang="es-ES"/>
              <a:pPr/>
              <a:t>35</a:t>
            </a:fld>
            <a:endParaRPr lang="es-ES" altLang="es-ES"/>
          </a:p>
        </p:txBody>
      </p:sp>
      <p:sp>
        <p:nvSpPr>
          <p:cNvPr id="292866" name="Rectangle 2"/>
          <p:cNvSpPr>
            <a:spLocks noGrp="1" noChangeArrowheads="1"/>
          </p:cNvSpPr>
          <p:nvPr>
            <p:ph type="title"/>
          </p:nvPr>
        </p:nvSpPr>
        <p:spPr/>
        <p:txBody>
          <a:bodyPr/>
          <a:lstStyle/>
          <a:p>
            <a:r>
              <a:rPr lang="es-ES" altLang="es-ES"/>
              <a:t> </a:t>
            </a:r>
          </a:p>
        </p:txBody>
      </p:sp>
      <p:sp>
        <p:nvSpPr>
          <p:cNvPr id="292867" name="Rectangle 3"/>
          <p:cNvSpPr>
            <a:spLocks noGrp="1" noChangeArrowheads="1"/>
          </p:cNvSpPr>
          <p:nvPr>
            <p:ph type="body" idx="1"/>
          </p:nvPr>
        </p:nvSpPr>
        <p:spPr/>
        <p:txBody>
          <a:bodyPr/>
          <a:lstStyle/>
          <a:p>
            <a:pPr>
              <a:buFontTx/>
              <a:buNone/>
            </a:pPr>
            <a:r>
              <a:rPr lang="es-ES" altLang="es-ES"/>
              <a:t> </a:t>
            </a:r>
          </a:p>
        </p:txBody>
      </p:sp>
      <p:sp>
        <p:nvSpPr>
          <p:cNvPr id="292868" name="Text Box 4"/>
          <p:cNvSpPr txBox="1">
            <a:spLocks noChangeArrowheads="1"/>
          </p:cNvSpPr>
          <p:nvPr/>
        </p:nvSpPr>
        <p:spPr bwMode="auto">
          <a:xfrm>
            <a:off x="971550" y="1557338"/>
            <a:ext cx="7416800" cy="314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MX" altLang="es-ES" sz="2400" b="1">
                <a:solidFill>
                  <a:schemeClr val="accent2"/>
                </a:solidFill>
              </a:rPr>
              <a:t>Motor de Inferencia:</a:t>
            </a:r>
            <a:r>
              <a:rPr lang="es-MX" altLang="es-ES"/>
              <a:t>  </a:t>
            </a:r>
          </a:p>
          <a:p>
            <a:endParaRPr lang="es-MX" altLang="es-ES"/>
          </a:p>
          <a:p>
            <a:pPr algn="just"/>
            <a:r>
              <a:rPr lang="es-MX" altLang="es-ES" sz="1800"/>
              <a:t>Realiza la tarea de calcular las variables de salida a partir de las variables de entrada, mediante las reglas del controlador y la inferencia difusa, entregando conjuntos difusos de salida.</a:t>
            </a:r>
          </a:p>
          <a:p>
            <a:endParaRPr lang="es-MX" altLang="es-ES" sz="1800"/>
          </a:p>
          <a:p>
            <a:r>
              <a:rPr lang="es-MX" altLang="es-ES" sz="1800"/>
              <a:t>Por ejemplo, dada una base de conocimiento con n reglas de la forma: </a:t>
            </a:r>
            <a:endParaRPr lang="es-MX" altLang="es-ES" sz="1800" b="1"/>
          </a:p>
          <a:p>
            <a:endParaRPr lang="es-MX" altLang="es-ES" sz="1800" b="1"/>
          </a:p>
          <a:p>
            <a:pPr algn="ctr"/>
            <a:r>
              <a:rPr lang="es-MX" altLang="es-ES" sz="1800" b="1"/>
              <a:t>Si u</a:t>
            </a:r>
            <a:r>
              <a:rPr lang="es-MX" altLang="es-ES" sz="1800" b="1" baseline="-25000"/>
              <a:t>1</a:t>
            </a:r>
            <a:r>
              <a:rPr lang="es-MX" altLang="es-ES" sz="1800" b="1"/>
              <a:t> es A</a:t>
            </a:r>
            <a:r>
              <a:rPr lang="es-MX" altLang="es-ES" sz="1800" b="1" baseline="-25000"/>
              <a:t>i</a:t>
            </a:r>
            <a:r>
              <a:rPr lang="es-MX" altLang="es-ES" sz="1800" b="1"/>
              <a:t> y u</a:t>
            </a:r>
            <a:r>
              <a:rPr lang="es-MX" altLang="es-ES" sz="1800" b="1" baseline="-25000"/>
              <a:t>2 </a:t>
            </a:r>
            <a:r>
              <a:rPr lang="es-MX" altLang="es-ES" sz="1800" b="1"/>
              <a:t>es B</a:t>
            </a:r>
            <a:r>
              <a:rPr lang="es-MX" altLang="es-ES" sz="1800" b="1" baseline="-25000"/>
              <a:t>i </a:t>
            </a:r>
            <a:r>
              <a:rPr lang="es-MX" altLang="es-ES" sz="1800" b="1"/>
              <a:t>entonces y es C</a:t>
            </a:r>
            <a:r>
              <a:rPr lang="es-MX" altLang="es-ES" sz="1800" b="1" baseline="-25000"/>
              <a:t>i</a:t>
            </a:r>
          </a:p>
          <a:p>
            <a:r>
              <a:rPr lang="es-MX" altLang="es-ES" sz="1800" b="1"/>
              <a:t>				 </a:t>
            </a:r>
            <a:endParaRPr lang="es-MX" altLang="es-ES" sz="1800"/>
          </a:p>
          <a:p>
            <a:r>
              <a:rPr lang="es-MX" altLang="es-ES" sz="1800"/>
              <a:t>La secuencia de cálculos  que realiza el motor de inferencia  incluye:</a:t>
            </a:r>
            <a:endParaRPr lang="es-ES" altLang="es-ES"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51E947DF-806D-409E-B563-7EA91BF41419}" type="slidenum">
              <a:rPr lang="es-ES" altLang="es-ES"/>
              <a:pPr/>
              <a:t>36</a:t>
            </a:fld>
            <a:endParaRPr lang="es-ES" altLang="es-ES"/>
          </a:p>
        </p:txBody>
      </p:sp>
      <p:sp>
        <p:nvSpPr>
          <p:cNvPr id="293890" name="Rectangle 2"/>
          <p:cNvSpPr>
            <a:spLocks noGrp="1" noChangeArrowheads="1"/>
          </p:cNvSpPr>
          <p:nvPr>
            <p:ph type="title"/>
          </p:nvPr>
        </p:nvSpPr>
        <p:spPr/>
        <p:txBody>
          <a:bodyPr/>
          <a:lstStyle/>
          <a:p>
            <a:r>
              <a:rPr lang="es-ES" altLang="es-ES"/>
              <a:t> </a:t>
            </a:r>
          </a:p>
        </p:txBody>
      </p:sp>
      <p:sp>
        <p:nvSpPr>
          <p:cNvPr id="293891" name="Rectangle 3"/>
          <p:cNvSpPr>
            <a:spLocks noGrp="1" noChangeArrowheads="1"/>
          </p:cNvSpPr>
          <p:nvPr>
            <p:ph type="body" idx="1"/>
          </p:nvPr>
        </p:nvSpPr>
        <p:spPr/>
        <p:txBody>
          <a:bodyPr/>
          <a:lstStyle/>
          <a:p>
            <a:pPr>
              <a:buFontTx/>
              <a:buNone/>
            </a:pPr>
            <a:r>
              <a:rPr lang="es-ES" altLang="es-ES"/>
              <a:t> </a:t>
            </a:r>
          </a:p>
        </p:txBody>
      </p:sp>
      <p:sp>
        <p:nvSpPr>
          <p:cNvPr id="293892" name="Text Box 4"/>
          <p:cNvSpPr txBox="1">
            <a:spLocks noChangeArrowheads="1"/>
          </p:cNvSpPr>
          <p:nvPr/>
        </p:nvSpPr>
        <p:spPr bwMode="auto">
          <a:xfrm>
            <a:off x="971550" y="1690688"/>
            <a:ext cx="7488238"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MX" altLang="es-ES" sz="2000"/>
              <a:t>Determinar el grado de cumplimiento  </a:t>
            </a:r>
            <a:r>
              <a:rPr lang="es-MX" altLang="es-ES" sz="2000" b="1"/>
              <a:t>W</a:t>
            </a:r>
            <a:r>
              <a:rPr lang="es-MX" altLang="es-ES" sz="2000" b="1" baseline="-25000"/>
              <a:t>i</a:t>
            </a:r>
            <a:r>
              <a:rPr lang="es-MX" altLang="es-ES" sz="2000" b="1"/>
              <a:t> </a:t>
            </a:r>
            <a:r>
              <a:rPr lang="es-MX" altLang="es-ES" sz="2000"/>
              <a:t>de cada regla a partir de los grados de pertenencia de las variables de entrada obtenidos en la etapa de fusificación , es decir:</a:t>
            </a:r>
          </a:p>
          <a:p>
            <a:pPr algn="just"/>
            <a:r>
              <a:rPr lang="es-MX" altLang="es-ES" sz="2000"/>
              <a:t>		</a:t>
            </a:r>
          </a:p>
          <a:p>
            <a:pPr algn="just"/>
            <a:r>
              <a:rPr lang="es-MX" altLang="es-ES" sz="2000"/>
              <a:t>		</a:t>
            </a:r>
            <a:r>
              <a:rPr lang="es-MX" altLang="es-ES" sz="2000" b="1"/>
              <a:t>W</a:t>
            </a:r>
            <a:r>
              <a:rPr lang="es-MX" altLang="es-ES" sz="2000" b="1" baseline="-25000"/>
              <a:t>i </a:t>
            </a:r>
            <a:r>
              <a:rPr lang="es-MX" altLang="es-ES" sz="2000" b="1"/>
              <a:t> = min (u</a:t>
            </a:r>
            <a:r>
              <a:rPr lang="es-MX" altLang="es-ES" sz="2000" b="1" baseline="-25000"/>
              <a:t>Ai</a:t>
            </a:r>
            <a:r>
              <a:rPr lang="es-MX" altLang="es-ES" sz="2000" b="1"/>
              <a:t>, u</a:t>
            </a:r>
            <a:r>
              <a:rPr lang="es-MX" altLang="es-ES" sz="2000" b="1" baseline="-25000"/>
              <a:t>Bi</a:t>
            </a:r>
            <a:r>
              <a:rPr lang="es-MX" altLang="es-ES" sz="2000" b="1"/>
              <a:t>)</a:t>
            </a:r>
          </a:p>
          <a:p>
            <a:pPr algn="just"/>
            <a:endParaRPr lang="es-ES" altLang="es-ES" sz="2000"/>
          </a:p>
          <a:p>
            <a:pPr algn="just"/>
            <a:r>
              <a:rPr lang="es-ES" altLang="es-ES" sz="2000"/>
              <a:t>Debido a que las premisas de las reglas están unidos por operadores AND, definidos como la intersección de conjuntos difusos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F8A42B4A-566F-47EB-9EFD-EDA7B27D82FC}" type="slidenum">
              <a:rPr lang="es-ES" altLang="es-ES"/>
              <a:pPr/>
              <a:t>37</a:t>
            </a:fld>
            <a:endParaRPr lang="es-ES" altLang="es-ES"/>
          </a:p>
        </p:txBody>
      </p:sp>
      <p:sp>
        <p:nvSpPr>
          <p:cNvPr id="294914" name="Rectangle 2"/>
          <p:cNvSpPr>
            <a:spLocks noGrp="1" noChangeArrowheads="1"/>
          </p:cNvSpPr>
          <p:nvPr>
            <p:ph type="title"/>
          </p:nvPr>
        </p:nvSpPr>
        <p:spPr/>
        <p:txBody>
          <a:bodyPr/>
          <a:lstStyle/>
          <a:p>
            <a:r>
              <a:rPr lang="es-ES" altLang="es-ES"/>
              <a:t> </a:t>
            </a:r>
          </a:p>
        </p:txBody>
      </p:sp>
      <p:sp>
        <p:nvSpPr>
          <p:cNvPr id="294915" name="Rectangle 3"/>
          <p:cNvSpPr>
            <a:spLocks noGrp="1" noChangeArrowheads="1"/>
          </p:cNvSpPr>
          <p:nvPr>
            <p:ph type="body" idx="1"/>
          </p:nvPr>
        </p:nvSpPr>
        <p:spPr/>
        <p:txBody>
          <a:bodyPr/>
          <a:lstStyle/>
          <a:p>
            <a:pPr>
              <a:buFontTx/>
              <a:buNone/>
            </a:pPr>
            <a:r>
              <a:rPr lang="es-ES" altLang="es-ES"/>
              <a:t> </a:t>
            </a:r>
          </a:p>
        </p:txBody>
      </p:sp>
      <p:sp>
        <p:nvSpPr>
          <p:cNvPr id="294916" name="Text Box 4"/>
          <p:cNvSpPr txBox="1">
            <a:spLocks noChangeArrowheads="1"/>
          </p:cNvSpPr>
          <p:nvPr/>
        </p:nvSpPr>
        <p:spPr bwMode="auto">
          <a:xfrm>
            <a:off x="1116013" y="1844675"/>
            <a:ext cx="6624637"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MX" altLang="es-ES" sz="2000"/>
              <a:t>Para cada regla se tiene una consecuencia </a:t>
            </a:r>
            <a:r>
              <a:rPr lang="es-MX" altLang="es-ES" sz="2000" b="1"/>
              <a:t>“ y es C</a:t>
            </a:r>
            <a:r>
              <a:rPr lang="es-MX" altLang="es-ES" sz="2000" b="1" baseline="-25000"/>
              <a:t>i</a:t>
            </a:r>
            <a:r>
              <a:rPr lang="es-MX" altLang="es-ES" sz="2000" b="1"/>
              <a:t>”</a:t>
            </a:r>
            <a:r>
              <a:rPr lang="es-MX" altLang="es-ES" sz="2000"/>
              <a:t> , que tiene asociado una función de pertenencia u</a:t>
            </a:r>
            <a:r>
              <a:rPr lang="es-MX" altLang="es-ES" sz="2000" b="1" baseline="-25000"/>
              <a:t>Ci</a:t>
            </a:r>
            <a:r>
              <a:rPr lang="es-MX" altLang="es-ES" sz="2000" b="1"/>
              <a:t> .   </a:t>
            </a:r>
            <a:r>
              <a:rPr lang="es-MX" altLang="es-ES" sz="2000"/>
              <a:t>Por lo tanto se tiene un conjunto de salida </a:t>
            </a:r>
            <a:r>
              <a:rPr lang="es-MX" altLang="es-ES" sz="2000" b="1"/>
              <a:t>C’</a:t>
            </a:r>
            <a:r>
              <a:rPr lang="es-MX" altLang="es-ES" sz="2000" b="1" baseline="-25000"/>
              <a:t>i</a:t>
            </a:r>
            <a:r>
              <a:rPr lang="es-MX" altLang="es-ES" sz="2000" b="1"/>
              <a:t> , </a:t>
            </a:r>
            <a:r>
              <a:rPr lang="es-MX" altLang="es-ES" sz="2000"/>
              <a:t>cuya función de pertenencia es:</a:t>
            </a:r>
          </a:p>
          <a:p>
            <a:pPr algn="just">
              <a:spcBef>
                <a:spcPct val="50000"/>
              </a:spcBef>
            </a:pPr>
            <a:endParaRPr lang="es-MX" altLang="es-ES" sz="2000"/>
          </a:p>
          <a:p>
            <a:pPr algn="ctr"/>
            <a:r>
              <a:rPr lang="es-MX" altLang="es-ES" sz="2000" b="1"/>
              <a:t>u</a:t>
            </a:r>
            <a:r>
              <a:rPr lang="es-MX" altLang="es-ES" sz="2000" b="1" baseline="-25000"/>
              <a:t>C’i</a:t>
            </a:r>
            <a:r>
              <a:rPr lang="es-MX" altLang="es-ES" sz="2000" b="1"/>
              <a:t> = min(W</a:t>
            </a:r>
            <a:r>
              <a:rPr lang="es-MX" altLang="es-ES" sz="2000" b="1" baseline="-25000"/>
              <a:t>i</a:t>
            </a:r>
            <a:r>
              <a:rPr lang="es-MX" altLang="es-ES" sz="2000" b="1"/>
              <a:t>  , u</a:t>
            </a:r>
            <a:r>
              <a:rPr lang="es-MX" altLang="es-ES" sz="2000" b="1" baseline="-25000"/>
              <a:t>Ci</a:t>
            </a:r>
            <a:r>
              <a:rPr lang="es-MX" altLang="es-ES" sz="2000" b="1"/>
              <a:t>  )</a:t>
            </a:r>
          </a:p>
          <a:p>
            <a:pPr algn="ctr"/>
            <a:endParaRPr lang="es-MX" altLang="es-ES" sz="2000"/>
          </a:p>
          <a:p>
            <a:pPr algn="just"/>
            <a:r>
              <a:rPr lang="es-MX" altLang="es-ES" sz="2000"/>
              <a:t>donde </a:t>
            </a:r>
            <a:r>
              <a:rPr lang="es-MX" altLang="es-ES" sz="2000" b="1"/>
              <a:t>W</a:t>
            </a:r>
            <a:r>
              <a:rPr lang="es-MX" altLang="es-ES" sz="2000" b="1" baseline="-25000"/>
              <a:t>i</a:t>
            </a:r>
            <a:r>
              <a:rPr lang="es-MX" altLang="es-ES" sz="2000" b="1"/>
              <a:t>  </a:t>
            </a:r>
            <a:r>
              <a:rPr lang="es-MX" altLang="es-ES" sz="2000"/>
              <a:t>es el grado de cumplimiento de para la regla i.</a:t>
            </a:r>
            <a:endParaRPr lang="es-ES" altLang="es-E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59B50727-F9FF-444C-A378-D8A56979270B}" type="slidenum">
              <a:rPr lang="es-ES" altLang="es-ES"/>
              <a:pPr/>
              <a:t>38</a:t>
            </a:fld>
            <a:endParaRPr lang="es-ES" altLang="es-ES"/>
          </a:p>
        </p:txBody>
      </p:sp>
      <p:sp>
        <p:nvSpPr>
          <p:cNvPr id="295938" name="Rectangle 2"/>
          <p:cNvSpPr>
            <a:spLocks noGrp="1" noChangeArrowheads="1"/>
          </p:cNvSpPr>
          <p:nvPr>
            <p:ph type="title"/>
          </p:nvPr>
        </p:nvSpPr>
        <p:spPr/>
        <p:txBody>
          <a:bodyPr/>
          <a:lstStyle/>
          <a:p>
            <a:r>
              <a:rPr lang="es-ES" altLang="es-ES"/>
              <a:t> </a:t>
            </a:r>
          </a:p>
        </p:txBody>
      </p:sp>
      <p:sp>
        <p:nvSpPr>
          <p:cNvPr id="295939" name="Rectangle 3"/>
          <p:cNvSpPr>
            <a:spLocks noGrp="1" noChangeArrowheads="1"/>
          </p:cNvSpPr>
          <p:nvPr>
            <p:ph type="body" idx="1"/>
          </p:nvPr>
        </p:nvSpPr>
        <p:spPr/>
        <p:txBody>
          <a:bodyPr/>
          <a:lstStyle/>
          <a:p>
            <a:pPr>
              <a:buFontTx/>
              <a:buNone/>
            </a:pPr>
            <a:r>
              <a:rPr lang="es-ES" altLang="es-ES"/>
              <a:t> </a:t>
            </a:r>
          </a:p>
        </p:txBody>
      </p:sp>
      <p:sp>
        <p:nvSpPr>
          <p:cNvPr id="295940" name="Text Box 4"/>
          <p:cNvSpPr txBox="1">
            <a:spLocks noChangeArrowheads="1"/>
          </p:cNvSpPr>
          <p:nvPr/>
        </p:nvSpPr>
        <p:spPr bwMode="auto">
          <a:xfrm>
            <a:off x="1042988" y="1484313"/>
            <a:ext cx="72009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MX" altLang="es-ES" sz="2000"/>
              <a:t>Para evaluar el conjunto total de reglas, se unen los conjuntos difusos </a:t>
            </a:r>
            <a:r>
              <a:rPr lang="es-MX" altLang="es-ES" sz="2000" b="1"/>
              <a:t>C’</a:t>
            </a:r>
            <a:r>
              <a:rPr lang="es-MX" altLang="es-ES" sz="2000" b="1" baseline="-25000"/>
              <a:t>i</a:t>
            </a:r>
            <a:r>
              <a:rPr lang="es-MX" altLang="es-ES" sz="2000" b="1"/>
              <a:t>  </a:t>
            </a:r>
            <a:r>
              <a:rPr lang="es-MX" altLang="es-ES" sz="2000"/>
              <a:t>resultantes de cada regla, generándose un conjunto de salida con la siguiente función de pertenencia:</a:t>
            </a:r>
          </a:p>
          <a:p>
            <a:pPr algn="just"/>
            <a:endParaRPr lang="es-MX" altLang="es-ES" sz="2000"/>
          </a:p>
          <a:p>
            <a:pPr algn="just"/>
            <a:endParaRPr lang="es-MX" altLang="es-ES" sz="2000" b="1"/>
          </a:p>
          <a:p>
            <a:pPr algn="ctr"/>
            <a:r>
              <a:rPr lang="es-MX" altLang="es-ES" sz="2000" b="1"/>
              <a:t>u</a:t>
            </a:r>
            <a:r>
              <a:rPr lang="es-MX" altLang="es-ES" sz="2000" b="1" baseline="-25000"/>
              <a:t>C’</a:t>
            </a:r>
            <a:r>
              <a:rPr lang="es-MX" altLang="es-ES" sz="2000" b="1"/>
              <a:t> = max ( u </a:t>
            </a:r>
            <a:r>
              <a:rPr lang="es-MX" altLang="es-ES" sz="2000" b="1" baseline="-25000"/>
              <a:t>C’i </a:t>
            </a:r>
            <a:r>
              <a:rPr lang="es-MX" altLang="es-ES" sz="2000" b="1"/>
              <a:t> )</a:t>
            </a:r>
          </a:p>
          <a:p>
            <a:pPr algn="ctr"/>
            <a:endParaRPr lang="es-MX" altLang="es-ES" sz="2000"/>
          </a:p>
          <a:p>
            <a:pPr algn="ctr"/>
            <a:endParaRPr lang="es-MX" altLang="es-ES" sz="2000"/>
          </a:p>
          <a:p>
            <a:pPr algn="just"/>
            <a:r>
              <a:rPr lang="es-MX" altLang="es-ES" sz="2000"/>
              <a:t>de esta forma, se obtiene una salida difusa del controlador, con función de pertenencia </a:t>
            </a:r>
            <a:r>
              <a:rPr lang="es-MX" altLang="es-ES" sz="2000" b="1"/>
              <a:t>u</a:t>
            </a:r>
            <a:r>
              <a:rPr lang="es-MX" altLang="es-ES" sz="2000" b="1" baseline="-25000"/>
              <a:t>C’</a:t>
            </a:r>
            <a:endParaRPr lang="es-ES" altLang="es-ES" sz="2000" b="1" baseline="-25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1800595C-535F-4CBC-B397-3FDF1CAD1EFF}" type="slidenum">
              <a:rPr lang="es-ES" altLang="es-ES"/>
              <a:pPr/>
              <a:t>39</a:t>
            </a:fld>
            <a:endParaRPr lang="es-ES" altLang="es-ES"/>
          </a:p>
        </p:txBody>
      </p:sp>
      <p:sp>
        <p:nvSpPr>
          <p:cNvPr id="296962" name="Rectangle 2"/>
          <p:cNvSpPr>
            <a:spLocks noGrp="1" noChangeArrowheads="1"/>
          </p:cNvSpPr>
          <p:nvPr>
            <p:ph type="title"/>
          </p:nvPr>
        </p:nvSpPr>
        <p:spPr/>
        <p:txBody>
          <a:bodyPr/>
          <a:lstStyle/>
          <a:p>
            <a:r>
              <a:rPr lang="es-ES" altLang="es-ES"/>
              <a:t> </a:t>
            </a:r>
          </a:p>
        </p:txBody>
      </p:sp>
      <p:sp>
        <p:nvSpPr>
          <p:cNvPr id="296963" name="Rectangle 3"/>
          <p:cNvSpPr>
            <a:spLocks noGrp="1" noChangeArrowheads="1"/>
          </p:cNvSpPr>
          <p:nvPr>
            <p:ph type="body" idx="1"/>
          </p:nvPr>
        </p:nvSpPr>
        <p:spPr/>
        <p:txBody>
          <a:bodyPr/>
          <a:lstStyle/>
          <a:p>
            <a:pPr>
              <a:buFontTx/>
              <a:buNone/>
            </a:pPr>
            <a:r>
              <a:rPr lang="es-ES" altLang="es-ES"/>
              <a:t> </a:t>
            </a:r>
          </a:p>
        </p:txBody>
      </p:sp>
      <p:sp>
        <p:nvSpPr>
          <p:cNvPr id="296964" name="Text Box 4"/>
          <p:cNvSpPr txBox="1">
            <a:spLocks noChangeArrowheads="1"/>
          </p:cNvSpPr>
          <p:nvPr/>
        </p:nvSpPr>
        <p:spPr bwMode="auto">
          <a:xfrm>
            <a:off x="900113" y="1341438"/>
            <a:ext cx="727233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r>
              <a:rPr lang="es-MX" altLang="es-ES" b="1">
                <a:solidFill>
                  <a:schemeClr val="accent2"/>
                </a:solidFill>
                <a:latin typeface="Arial" charset="0"/>
              </a:rPr>
              <a:t>Interfaz de defusificación:</a:t>
            </a:r>
            <a:r>
              <a:rPr lang="es-MX" altLang="es-ES" sz="1400" b="1">
                <a:latin typeface="Arial" charset="0"/>
              </a:rPr>
              <a:t> </a:t>
            </a:r>
            <a:r>
              <a:rPr lang="es-MX" altLang="es-ES" sz="1800">
                <a:latin typeface="Arial" charset="0"/>
              </a:rPr>
              <a:t>Este elemento provee salidas discretas y determinísticas a partir de los conjuntos difusos </a:t>
            </a:r>
            <a:r>
              <a:rPr lang="es-MX" altLang="es-ES" sz="1800" b="1">
                <a:latin typeface="Arial" charset="0"/>
              </a:rPr>
              <a:t> C’ </a:t>
            </a:r>
            <a:r>
              <a:rPr lang="es-MX" altLang="es-ES" sz="1800">
                <a:latin typeface="Arial" charset="0"/>
              </a:rPr>
              <a:t>obtenidos como resultado de la inferencia.</a:t>
            </a:r>
          </a:p>
          <a:p>
            <a:endParaRPr lang="es-MX" altLang="es-ES" sz="1800">
              <a:latin typeface="Arial" charset="0"/>
            </a:endParaRPr>
          </a:p>
          <a:p>
            <a:r>
              <a:rPr lang="es-MX" altLang="es-ES" sz="1800">
                <a:latin typeface="Arial" charset="0"/>
              </a:rPr>
              <a:t>Existen diferentes  métodos de defusificación, alguno de los cuales son:</a:t>
            </a:r>
          </a:p>
          <a:p>
            <a:endParaRPr lang="es-MX" altLang="es-ES" sz="1800" b="1">
              <a:latin typeface="Arial" charset="0"/>
            </a:endParaRPr>
          </a:p>
          <a:p>
            <a:pPr algn="just"/>
            <a:r>
              <a:rPr lang="es-MX" altLang="es-ES" sz="2000" b="1">
                <a:solidFill>
                  <a:schemeClr val="accent2"/>
                </a:solidFill>
                <a:latin typeface="Arial" charset="0"/>
              </a:rPr>
              <a:t>a) Método del Máximo:</a:t>
            </a:r>
            <a:r>
              <a:rPr lang="es-MX" altLang="es-ES" sz="1400" b="1">
                <a:latin typeface="Arial" charset="0"/>
              </a:rPr>
              <a:t> </a:t>
            </a:r>
            <a:r>
              <a:rPr lang="es-MX" altLang="es-ES" sz="1400">
                <a:latin typeface="Arial" charset="0"/>
              </a:rPr>
              <a:t> </a:t>
            </a:r>
            <a:r>
              <a:rPr lang="es-MX" altLang="es-ES" sz="1800">
                <a:latin typeface="Arial" charset="0"/>
              </a:rPr>
              <a:t>la salida corresponde  al valor para el cual  la función de pertenencia </a:t>
            </a:r>
            <a:r>
              <a:rPr lang="es-MX" altLang="es-ES" sz="1800" b="1">
                <a:latin typeface="Arial" charset="0"/>
              </a:rPr>
              <a:t>uC’  </a:t>
            </a:r>
            <a:r>
              <a:rPr lang="es-MX" altLang="es-ES" sz="1800">
                <a:latin typeface="Arial" charset="0"/>
              </a:rPr>
              <a:t>alcanza  su máximo .</a:t>
            </a:r>
            <a:endParaRPr lang="es-MX" altLang="es-ES" sz="1800" b="1">
              <a:latin typeface="Arial" charset="0"/>
            </a:endParaRPr>
          </a:p>
          <a:p>
            <a:pPr algn="just"/>
            <a:r>
              <a:rPr lang="es-MX" altLang="es-ES" sz="2000" b="1">
                <a:solidFill>
                  <a:schemeClr val="accent2"/>
                </a:solidFill>
                <a:latin typeface="Arial" charset="0"/>
              </a:rPr>
              <a:t>b)</a:t>
            </a:r>
            <a:r>
              <a:rPr lang="es-MX" altLang="es-ES" sz="1800" b="1">
                <a:solidFill>
                  <a:schemeClr val="accent2"/>
                </a:solidFill>
                <a:latin typeface="Arial" charset="0"/>
              </a:rPr>
              <a:t> </a:t>
            </a:r>
            <a:r>
              <a:rPr lang="es-MX" altLang="es-ES" sz="2000" b="1">
                <a:solidFill>
                  <a:schemeClr val="accent2"/>
                </a:solidFill>
                <a:latin typeface="Arial" charset="0"/>
              </a:rPr>
              <a:t>Media del  Máximo</a:t>
            </a:r>
            <a:r>
              <a:rPr lang="es-MX" altLang="es-ES" sz="2000" b="1">
                <a:latin typeface="Arial" charset="0"/>
              </a:rPr>
              <a:t>:</a:t>
            </a:r>
            <a:r>
              <a:rPr lang="es-MX" altLang="es-ES" sz="1400">
                <a:latin typeface="Arial" charset="0"/>
              </a:rPr>
              <a:t> </a:t>
            </a:r>
            <a:r>
              <a:rPr lang="es-MX" altLang="es-ES" sz="1800">
                <a:latin typeface="Arial" charset="0"/>
              </a:rPr>
              <a:t>  La salida es el promedio entre los elementos del conjunto </a:t>
            </a:r>
            <a:r>
              <a:rPr lang="es-MX" altLang="es-ES" sz="1800" b="1">
                <a:latin typeface="Arial" charset="0"/>
              </a:rPr>
              <a:t>C’ </a:t>
            </a:r>
            <a:r>
              <a:rPr lang="es-MX" altLang="es-ES" sz="1800">
                <a:latin typeface="Arial" charset="0"/>
              </a:rPr>
              <a:t>que tienen un grado de pertenencia màximo</a:t>
            </a:r>
            <a:endParaRPr lang="es-MX" altLang="es-ES" sz="1400">
              <a:latin typeface="Arial" charset="0"/>
            </a:endParaRPr>
          </a:p>
          <a:p>
            <a:pPr algn="just"/>
            <a:r>
              <a:rPr lang="es-MX" altLang="es-ES" sz="2000" b="1">
                <a:solidFill>
                  <a:schemeClr val="accent2"/>
                </a:solidFill>
                <a:latin typeface="Arial" charset="0"/>
              </a:rPr>
              <a:t>c)</a:t>
            </a:r>
            <a:r>
              <a:rPr lang="es-MX" altLang="es-ES" sz="2000">
                <a:solidFill>
                  <a:schemeClr val="accent2"/>
                </a:solidFill>
                <a:latin typeface="Arial" charset="0"/>
              </a:rPr>
              <a:t> </a:t>
            </a:r>
            <a:r>
              <a:rPr lang="es-MX" altLang="es-ES" sz="2000" b="1">
                <a:solidFill>
                  <a:schemeClr val="accent2"/>
                </a:solidFill>
                <a:latin typeface="Arial" charset="0"/>
              </a:rPr>
              <a:t>Centro de Area:</a:t>
            </a:r>
            <a:r>
              <a:rPr lang="es-MX" altLang="es-ES" sz="1400">
                <a:latin typeface="Arial" charset="0"/>
              </a:rPr>
              <a:t>  </a:t>
            </a:r>
            <a:r>
              <a:rPr lang="es-MX" altLang="es-ES" sz="1800">
                <a:latin typeface="Arial" charset="0"/>
              </a:rPr>
              <a:t>Genera como salida el valor correspondiente al centro de gravedad de la función de pertenencia del conjunto de salida </a:t>
            </a:r>
            <a:r>
              <a:rPr lang="es-MX" altLang="es-ES" sz="1800" b="1">
                <a:latin typeface="Arial" charset="0"/>
              </a:rPr>
              <a:t>C</a:t>
            </a:r>
            <a:r>
              <a:rPr lang="es-MX" altLang="es-ES" sz="1400" b="1">
                <a:latin typeface="Arial" charset="0"/>
              </a:rPr>
              <a:t>’</a:t>
            </a:r>
            <a:endParaRPr lang="es-ES" altLang="es-ES" sz="1400" b="1">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A1F6D887-C745-492D-9356-DD668404D073}" type="slidenum">
              <a:rPr lang="es-ES" altLang="es-ES"/>
              <a:pPr/>
              <a:t>4</a:t>
            </a:fld>
            <a:endParaRPr lang="es-ES" altLang="es-ES"/>
          </a:p>
        </p:txBody>
      </p:sp>
      <p:sp>
        <p:nvSpPr>
          <p:cNvPr id="221186" name="Text Box 2"/>
          <p:cNvSpPr txBox="1">
            <a:spLocks noChangeArrowheads="1"/>
          </p:cNvSpPr>
          <p:nvPr/>
        </p:nvSpPr>
        <p:spPr bwMode="auto">
          <a:xfrm>
            <a:off x="1219200" y="1295400"/>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sz="1000"/>
          </a:p>
        </p:txBody>
      </p:sp>
      <p:sp>
        <p:nvSpPr>
          <p:cNvPr id="221187" name="Text Box 3"/>
          <p:cNvSpPr txBox="1">
            <a:spLocks noChangeArrowheads="1"/>
          </p:cNvSpPr>
          <p:nvPr/>
        </p:nvSpPr>
        <p:spPr bwMode="auto">
          <a:xfrm>
            <a:off x="1050925" y="1600200"/>
            <a:ext cx="748347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800"/>
              <a:t>Llamaremos universo de discurso al rango de valores que pueden  tomar los elementos que poseen la propiedad expresada por la variable lingüística.</a:t>
            </a:r>
          </a:p>
          <a:p>
            <a:pPr algn="just"/>
            <a:endParaRPr lang="es-ES_tradnl" altLang="es-ES" sz="2800"/>
          </a:p>
          <a:p>
            <a:pPr algn="just"/>
            <a:r>
              <a:rPr lang="es-ES_tradnl" altLang="es-ES" sz="2800"/>
              <a:t>Por ejemplo, en el caso de la variable lingüística altura, podría ser el conjunto de valores comprendidos entre 1.5 y 2.3 m.</a:t>
            </a:r>
            <a:endParaRPr lang="es-ES_tradnl" altLang="es-E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668E3566-8006-486C-B609-CA1967E5F601}" type="slidenum">
              <a:rPr lang="es-ES" altLang="es-ES"/>
              <a:pPr/>
              <a:t>40</a:t>
            </a:fld>
            <a:endParaRPr lang="es-ES" altLang="es-ES"/>
          </a:p>
        </p:txBody>
      </p:sp>
      <p:sp>
        <p:nvSpPr>
          <p:cNvPr id="297986" name="Rectangle 2"/>
          <p:cNvSpPr>
            <a:spLocks noGrp="1" noChangeArrowheads="1"/>
          </p:cNvSpPr>
          <p:nvPr>
            <p:ph type="title"/>
          </p:nvPr>
        </p:nvSpPr>
        <p:spPr/>
        <p:txBody>
          <a:bodyPr/>
          <a:lstStyle/>
          <a:p>
            <a:r>
              <a:rPr lang="es-ES" altLang="es-ES"/>
              <a:t> </a:t>
            </a:r>
          </a:p>
        </p:txBody>
      </p:sp>
      <p:sp>
        <p:nvSpPr>
          <p:cNvPr id="297987" name="Rectangle 3"/>
          <p:cNvSpPr>
            <a:spLocks noGrp="1" noChangeArrowheads="1"/>
          </p:cNvSpPr>
          <p:nvPr>
            <p:ph type="body" idx="1"/>
          </p:nvPr>
        </p:nvSpPr>
        <p:spPr/>
        <p:txBody>
          <a:bodyPr/>
          <a:lstStyle/>
          <a:p>
            <a:pPr>
              <a:buFontTx/>
              <a:buNone/>
            </a:pPr>
            <a:r>
              <a:rPr lang="es-ES" altLang="es-ES"/>
              <a:t> </a:t>
            </a:r>
          </a:p>
        </p:txBody>
      </p:sp>
      <p:sp>
        <p:nvSpPr>
          <p:cNvPr id="297988" name="Text Box 4"/>
          <p:cNvSpPr txBox="1">
            <a:spLocks noChangeArrowheads="1"/>
          </p:cNvSpPr>
          <p:nvPr/>
        </p:nvSpPr>
        <p:spPr bwMode="auto">
          <a:xfrm>
            <a:off x="663575" y="1119188"/>
            <a:ext cx="78263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r>
              <a:rPr lang="es-ES" altLang="es-ES" sz="2000">
                <a:solidFill>
                  <a:schemeClr val="accent2"/>
                </a:solidFill>
                <a:latin typeface="Arial" charset="0"/>
              </a:rPr>
              <a:t>Ejemplo  </a:t>
            </a:r>
            <a:r>
              <a:rPr lang="es-ES" altLang="es-ES" sz="1600">
                <a:latin typeface="Arial" charset="0"/>
              </a:rPr>
              <a:t>Considérese un sistema con las siguientes reglas:</a:t>
            </a:r>
          </a:p>
          <a:p>
            <a:endParaRPr lang="es-ES" altLang="es-ES" sz="1600">
              <a:latin typeface="Arial" charset="0"/>
            </a:endParaRPr>
          </a:p>
          <a:p>
            <a:r>
              <a:rPr lang="es-ES" altLang="es-ES" sz="1600">
                <a:latin typeface="Arial" charset="0"/>
              </a:rPr>
              <a:t>a) Si la temperatura es alta entonces la presión es elevada</a:t>
            </a:r>
          </a:p>
          <a:p>
            <a:r>
              <a:rPr lang="es-ES" altLang="es-ES" sz="1600">
                <a:latin typeface="Arial" charset="0"/>
              </a:rPr>
              <a:t>b) Si la temperatura es baja entonces la presión es baja</a:t>
            </a:r>
          </a:p>
          <a:p>
            <a:r>
              <a:rPr lang="es-ES" altLang="es-ES" sz="1600">
                <a:latin typeface="Arial" charset="0"/>
              </a:rPr>
              <a:t>c) Si la presión es baja entonces la entrada de combustible debe ser grande</a:t>
            </a:r>
          </a:p>
          <a:p>
            <a:r>
              <a:rPr lang="es-ES" altLang="es-ES" sz="1600">
                <a:latin typeface="Arial" charset="0"/>
              </a:rPr>
              <a:t>d) Si la presión es elevada entonces la entrada de combustible debe ser pequeña</a:t>
            </a:r>
          </a:p>
          <a:p>
            <a:endParaRPr lang="es-ES" altLang="es-ES" sz="1600">
              <a:latin typeface="Arial" charset="0"/>
            </a:endParaRPr>
          </a:p>
          <a:p>
            <a:r>
              <a:rPr lang="es-ES" altLang="es-ES" sz="1600">
                <a:latin typeface="Arial" charset="0"/>
              </a:rPr>
              <a:t>Con los siguientes conjuntos difusos:</a:t>
            </a:r>
          </a:p>
          <a:p>
            <a:endParaRPr lang="es-ES" altLang="es-ES" sz="1600">
              <a:latin typeface="Arial" charset="0"/>
            </a:endParaRPr>
          </a:p>
          <a:p>
            <a:r>
              <a:rPr lang="es-ES" altLang="es-ES" sz="1600">
                <a:latin typeface="Arial" charset="0"/>
              </a:rPr>
              <a:t>Temperatura (ºC)  	baja= (0/0 .2/30 .8/40 1/50 .7/60 .2/70 0/80)</a:t>
            </a:r>
          </a:p>
          <a:p>
            <a:r>
              <a:rPr lang="es-ES" altLang="es-ES" sz="1600">
                <a:latin typeface="Arial" charset="0"/>
              </a:rPr>
              <a:t>			alta=(0/50 .3/60 .8/70 1/80 1/90 .5/100 0/110)</a:t>
            </a:r>
          </a:p>
          <a:p>
            <a:endParaRPr lang="es-ES" altLang="es-ES" sz="1600">
              <a:latin typeface="Arial" charset="0"/>
            </a:endParaRPr>
          </a:p>
          <a:p>
            <a:r>
              <a:rPr lang="es-ES" altLang="es-ES" sz="1600">
                <a:latin typeface="Arial" charset="0"/>
              </a:rPr>
              <a:t>Presión(bar)	baja=(0/0 .4/200 .8/400 1/600 1/800 .8/1000 .4/1200 0/1400)</a:t>
            </a:r>
          </a:p>
          <a:p>
            <a:r>
              <a:rPr lang="es-ES" altLang="es-ES" sz="1600">
                <a:latin typeface="Arial" charset="0"/>
              </a:rPr>
              <a:t>			elevada=(0/1000 .2/1200 .4/1400 .8/1600 1/1800 1/1900 .5/2000</a:t>
            </a:r>
          </a:p>
          <a:p>
            <a:r>
              <a:rPr lang="es-ES" altLang="es-ES" sz="1600">
                <a:latin typeface="Arial" charset="0"/>
              </a:rPr>
              <a:t>				0/2200)</a:t>
            </a:r>
          </a:p>
          <a:p>
            <a:endParaRPr lang="es-ES" altLang="es-ES" sz="1600">
              <a:latin typeface="Arial" charset="0"/>
            </a:endParaRPr>
          </a:p>
          <a:p>
            <a:r>
              <a:rPr lang="es-ES" altLang="es-ES" sz="1600">
                <a:latin typeface="Arial" charset="0"/>
              </a:rPr>
              <a:t>Ent-Combustible(litros/hora)   pequeña=(0/0 .6/1 1/2  1/3 .4/4 0/5)</a:t>
            </a:r>
          </a:p>
          <a:p>
            <a:r>
              <a:rPr lang="es-ES" altLang="es-ES" sz="1600">
                <a:latin typeface="Arial" charset="0"/>
              </a:rPr>
              <a:t>				grande=(0/4 .5/5 1/6 .5/7 0/8)</a:t>
            </a:r>
            <a:endParaRPr lang="es-ES" altLang="es-ES" sz="1600">
              <a:solidFill>
                <a:schemeClr val="accent2"/>
              </a:solidFill>
              <a:latin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E73C2F40-5976-4ADB-B078-A7D4884BA03C}" type="slidenum">
              <a:rPr lang="es-ES" altLang="es-ES"/>
              <a:pPr/>
              <a:t>41</a:t>
            </a:fld>
            <a:endParaRPr lang="es-ES" altLang="es-ES"/>
          </a:p>
        </p:txBody>
      </p:sp>
      <p:sp>
        <p:nvSpPr>
          <p:cNvPr id="308226" name="Rectangle 2"/>
          <p:cNvSpPr>
            <a:spLocks noGrp="1" noChangeArrowheads="1"/>
          </p:cNvSpPr>
          <p:nvPr>
            <p:ph type="title"/>
          </p:nvPr>
        </p:nvSpPr>
        <p:spPr/>
        <p:txBody>
          <a:bodyPr/>
          <a:lstStyle/>
          <a:p>
            <a:r>
              <a:rPr lang="es-ES" altLang="es-ES"/>
              <a:t> </a:t>
            </a:r>
          </a:p>
        </p:txBody>
      </p:sp>
      <p:sp>
        <p:nvSpPr>
          <p:cNvPr id="308227" name="Rectangle 3"/>
          <p:cNvSpPr>
            <a:spLocks noGrp="1" noChangeArrowheads="1"/>
          </p:cNvSpPr>
          <p:nvPr>
            <p:ph type="body" idx="1"/>
          </p:nvPr>
        </p:nvSpPr>
        <p:spPr/>
        <p:txBody>
          <a:bodyPr/>
          <a:lstStyle/>
          <a:p>
            <a:pPr>
              <a:buFontTx/>
              <a:buNone/>
            </a:pPr>
            <a:r>
              <a:rPr lang="es-ES" altLang="es-ES"/>
              <a:t> </a:t>
            </a:r>
          </a:p>
        </p:txBody>
      </p:sp>
      <p:sp>
        <p:nvSpPr>
          <p:cNvPr id="308228" name="Text Box 4"/>
          <p:cNvSpPr txBox="1">
            <a:spLocks noChangeArrowheads="1"/>
          </p:cNvSpPr>
          <p:nvPr/>
        </p:nvSpPr>
        <p:spPr bwMode="auto">
          <a:xfrm>
            <a:off x="827088" y="1628775"/>
            <a:ext cx="7489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2000"/>
              <a:t>Si la temperatura actual es es de 60ºC, determinar el valor para la entrada de combustible empleando la técnica del centro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4 Marcador de pie de página"/>
          <p:cNvSpPr>
            <a:spLocks noGrp="1"/>
          </p:cNvSpPr>
          <p:nvPr>
            <p:ph type="ftr" sz="quarter" idx="11"/>
          </p:nvPr>
        </p:nvSpPr>
        <p:spPr/>
        <p:txBody>
          <a:bodyPr/>
          <a:lstStyle/>
          <a:p>
            <a:r>
              <a:rPr lang="es-ES" altLang="es-ES"/>
              <a:t>Introducción</a:t>
            </a:r>
          </a:p>
        </p:txBody>
      </p:sp>
      <p:sp>
        <p:nvSpPr>
          <p:cNvPr id="73" name="5 Marcador de número de diapositiva"/>
          <p:cNvSpPr>
            <a:spLocks noGrp="1"/>
          </p:cNvSpPr>
          <p:nvPr>
            <p:ph type="sldNum" sz="quarter" idx="12"/>
          </p:nvPr>
        </p:nvSpPr>
        <p:spPr/>
        <p:txBody>
          <a:bodyPr/>
          <a:lstStyle/>
          <a:p>
            <a:fld id="{FD2E8C20-F680-427F-80C1-49F135F98D7E}" type="slidenum">
              <a:rPr lang="es-ES" altLang="es-ES"/>
              <a:pPr/>
              <a:t>42</a:t>
            </a:fld>
            <a:endParaRPr lang="es-ES" altLang="es-ES"/>
          </a:p>
        </p:txBody>
      </p:sp>
      <p:sp>
        <p:nvSpPr>
          <p:cNvPr id="303106" name="Rectangle 2"/>
          <p:cNvSpPr>
            <a:spLocks noGrp="1" noChangeArrowheads="1"/>
          </p:cNvSpPr>
          <p:nvPr>
            <p:ph type="title"/>
          </p:nvPr>
        </p:nvSpPr>
        <p:spPr/>
        <p:txBody>
          <a:bodyPr/>
          <a:lstStyle/>
          <a:p>
            <a:r>
              <a:rPr lang="es-ES" altLang="es-ES"/>
              <a:t> </a:t>
            </a:r>
          </a:p>
        </p:txBody>
      </p:sp>
      <p:sp>
        <p:nvSpPr>
          <p:cNvPr id="303107" name="Rectangle 3"/>
          <p:cNvSpPr>
            <a:spLocks noGrp="1" noChangeArrowheads="1"/>
          </p:cNvSpPr>
          <p:nvPr>
            <p:ph type="body" idx="1"/>
          </p:nvPr>
        </p:nvSpPr>
        <p:spPr/>
        <p:txBody>
          <a:bodyPr/>
          <a:lstStyle/>
          <a:p>
            <a:pPr>
              <a:buFontTx/>
              <a:buNone/>
            </a:pPr>
            <a:r>
              <a:rPr lang="es-ES" altLang="es-ES"/>
              <a:t> </a:t>
            </a:r>
          </a:p>
        </p:txBody>
      </p:sp>
      <p:sp>
        <p:nvSpPr>
          <p:cNvPr id="303108" name="Line 4"/>
          <p:cNvSpPr>
            <a:spLocks noChangeShapeType="1"/>
          </p:cNvSpPr>
          <p:nvPr/>
        </p:nvSpPr>
        <p:spPr bwMode="auto">
          <a:xfrm>
            <a:off x="1547813" y="1052513"/>
            <a:ext cx="0" cy="34559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09" name="Line 5"/>
          <p:cNvSpPr>
            <a:spLocks noChangeShapeType="1"/>
          </p:cNvSpPr>
          <p:nvPr/>
        </p:nvSpPr>
        <p:spPr bwMode="auto">
          <a:xfrm>
            <a:off x="1547813" y="4508500"/>
            <a:ext cx="62642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10" name="Line 6"/>
          <p:cNvSpPr>
            <a:spLocks noChangeShapeType="1"/>
          </p:cNvSpPr>
          <p:nvPr/>
        </p:nvSpPr>
        <p:spPr bwMode="auto">
          <a:xfrm>
            <a:off x="1476375" y="414972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11" name="Line 7"/>
          <p:cNvSpPr>
            <a:spLocks noChangeShapeType="1"/>
          </p:cNvSpPr>
          <p:nvPr/>
        </p:nvSpPr>
        <p:spPr bwMode="auto">
          <a:xfrm>
            <a:off x="1476375" y="37893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12" name="Line 8"/>
          <p:cNvSpPr>
            <a:spLocks noChangeShapeType="1"/>
          </p:cNvSpPr>
          <p:nvPr/>
        </p:nvSpPr>
        <p:spPr bwMode="auto">
          <a:xfrm>
            <a:off x="1476375" y="35004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13" name="Line 9"/>
          <p:cNvSpPr>
            <a:spLocks noChangeShapeType="1"/>
          </p:cNvSpPr>
          <p:nvPr/>
        </p:nvSpPr>
        <p:spPr bwMode="auto">
          <a:xfrm>
            <a:off x="1476375" y="31416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14" name="Line 10"/>
          <p:cNvSpPr>
            <a:spLocks noChangeShapeType="1"/>
          </p:cNvSpPr>
          <p:nvPr/>
        </p:nvSpPr>
        <p:spPr bwMode="auto">
          <a:xfrm>
            <a:off x="1476375" y="2781300"/>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15" name="Line 11"/>
          <p:cNvSpPr>
            <a:spLocks noChangeShapeType="1"/>
          </p:cNvSpPr>
          <p:nvPr/>
        </p:nvSpPr>
        <p:spPr bwMode="auto">
          <a:xfrm>
            <a:off x="1476375" y="24209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16" name="Line 12"/>
          <p:cNvSpPr>
            <a:spLocks noChangeShapeType="1"/>
          </p:cNvSpPr>
          <p:nvPr/>
        </p:nvSpPr>
        <p:spPr bwMode="auto">
          <a:xfrm>
            <a:off x="1476375" y="2133600"/>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17" name="Line 13"/>
          <p:cNvSpPr>
            <a:spLocks noChangeShapeType="1"/>
          </p:cNvSpPr>
          <p:nvPr/>
        </p:nvSpPr>
        <p:spPr bwMode="auto">
          <a:xfrm>
            <a:off x="1476375" y="184467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18" name="Line 14"/>
          <p:cNvSpPr>
            <a:spLocks noChangeShapeType="1"/>
          </p:cNvSpPr>
          <p:nvPr/>
        </p:nvSpPr>
        <p:spPr bwMode="auto">
          <a:xfrm>
            <a:off x="1476375" y="15573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20" name="Line 16"/>
          <p:cNvSpPr>
            <a:spLocks noChangeShapeType="1"/>
          </p:cNvSpPr>
          <p:nvPr/>
        </p:nvSpPr>
        <p:spPr bwMode="auto">
          <a:xfrm>
            <a:off x="1476375" y="126841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21" name="Text Box 17"/>
          <p:cNvSpPr txBox="1">
            <a:spLocks noChangeArrowheads="1"/>
          </p:cNvSpPr>
          <p:nvPr/>
        </p:nvSpPr>
        <p:spPr bwMode="auto">
          <a:xfrm>
            <a:off x="950913" y="4003675"/>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0.1</a:t>
            </a:r>
          </a:p>
        </p:txBody>
      </p:sp>
      <p:sp>
        <p:nvSpPr>
          <p:cNvPr id="303122" name="Text Box 18"/>
          <p:cNvSpPr txBox="1">
            <a:spLocks noChangeArrowheads="1"/>
          </p:cNvSpPr>
          <p:nvPr/>
        </p:nvSpPr>
        <p:spPr bwMode="auto">
          <a:xfrm>
            <a:off x="1023938" y="3571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0.2</a:t>
            </a:r>
          </a:p>
        </p:txBody>
      </p:sp>
      <p:sp>
        <p:nvSpPr>
          <p:cNvPr id="303123" name="Text Box 19"/>
          <p:cNvSpPr txBox="1">
            <a:spLocks noChangeArrowheads="1"/>
          </p:cNvSpPr>
          <p:nvPr/>
        </p:nvSpPr>
        <p:spPr bwMode="auto">
          <a:xfrm>
            <a:off x="1042988" y="3284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0.3</a:t>
            </a:r>
          </a:p>
        </p:txBody>
      </p:sp>
      <p:sp>
        <p:nvSpPr>
          <p:cNvPr id="303124" name="Text Box 20"/>
          <p:cNvSpPr txBox="1">
            <a:spLocks noChangeArrowheads="1"/>
          </p:cNvSpPr>
          <p:nvPr/>
        </p:nvSpPr>
        <p:spPr bwMode="auto">
          <a:xfrm>
            <a:off x="1116013" y="29972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03125" name="Text Box 21"/>
          <p:cNvSpPr txBox="1">
            <a:spLocks noChangeArrowheads="1"/>
          </p:cNvSpPr>
          <p:nvPr/>
        </p:nvSpPr>
        <p:spPr bwMode="auto">
          <a:xfrm>
            <a:off x="1042988" y="2997200"/>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0.4</a:t>
            </a:r>
          </a:p>
        </p:txBody>
      </p:sp>
      <p:sp>
        <p:nvSpPr>
          <p:cNvPr id="303126" name="Text Box 22"/>
          <p:cNvSpPr txBox="1">
            <a:spLocks noChangeArrowheads="1"/>
          </p:cNvSpPr>
          <p:nvPr/>
        </p:nvSpPr>
        <p:spPr bwMode="auto">
          <a:xfrm>
            <a:off x="1042988" y="26368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0.5</a:t>
            </a:r>
          </a:p>
        </p:txBody>
      </p:sp>
      <p:sp>
        <p:nvSpPr>
          <p:cNvPr id="303128" name="Text Box 24"/>
          <p:cNvSpPr txBox="1">
            <a:spLocks noChangeArrowheads="1"/>
          </p:cNvSpPr>
          <p:nvPr/>
        </p:nvSpPr>
        <p:spPr bwMode="auto">
          <a:xfrm>
            <a:off x="1042988" y="22764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0.6</a:t>
            </a:r>
          </a:p>
        </p:txBody>
      </p:sp>
      <p:sp>
        <p:nvSpPr>
          <p:cNvPr id="303129" name="Text Box 25"/>
          <p:cNvSpPr txBox="1">
            <a:spLocks noChangeArrowheads="1"/>
          </p:cNvSpPr>
          <p:nvPr/>
        </p:nvSpPr>
        <p:spPr bwMode="auto">
          <a:xfrm>
            <a:off x="1042988" y="19891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0.7</a:t>
            </a:r>
          </a:p>
        </p:txBody>
      </p:sp>
      <p:sp>
        <p:nvSpPr>
          <p:cNvPr id="303130" name="Text Box 26"/>
          <p:cNvSpPr txBox="1">
            <a:spLocks noChangeArrowheads="1"/>
          </p:cNvSpPr>
          <p:nvPr/>
        </p:nvSpPr>
        <p:spPr bwMode="auto">
          <a:xfrm>
            <a:off x="1042988" y="1700213"/>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0.8</a:t>
            </a:r>
          </a:p>
        </p:txBody>
      </p:sp>
      <p:sp>
        <p:nvSpPr>
          <p:cNvPr id="303131" name="Text Box 27"/>
          <p:cNvSpPr txBox="1">
            <a:spLocks noChangeArrowheads="1"/>
          </p:cNvSpPr>
          <p:nvPr/>
        </p:nvSpPr>
        <p:spPr bwMode="auto">
          <a:xfrm>
            <a:off x="1042988" y="1412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0.9</a:t>
            </a:r>
          </a:p>
        </p:txBody>
      </p:sp>
      <p:sp>
        <p:nvSpPr>
          <p:cNvPr id="303132" name="Text Box 28"/>
          <p:cNvSpPr txBox="1">
            <a:spLocks noChangeArrowheads="1"/>
          </p:cNvSpPr>
          <p:nvPr/>
        </p:nvSpPr>
        <p:spPr bwMode="auto">
          <a:xfrm>
            <a:off x="1042988" y="1125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1.0</a:t>
            </a:r>
          </a:p>
        </p:txBody>
      </p:sp>
      <p:sp>
        <p:nvSpPr>
          <p:cNvPr id="303133" name="Line 29"/>
          <p:cNvSpPr>
            <a:spLocks noChangeShapeType="1"/>
          </p:cNvSpPr>
          <p:nvPr/>
        </p:nvSpPr>
        <p:spPr bwMode="auto">
          <a:xfrm>
            <a:off x="19796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34" name="Line 30"/>
          <p:cNvSpPr>
            <a:spLocks noChangeShapeType="1"/>
          </p:cNvSpPr>
          <p:nvPr/>
        </p:nvSpPr>
        <p:spPr bwMode="auto">
          <a:xfrm>
            <a:off x="24114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35" name="Line 31"/>
          <p:cNvSpPr>
            <a:spLocks noChangeShapeType="1"/>
          </p:cNvSpPr>
          <p:nvPr/>
        </p:nvSpPr>
        <p:spPr bwMode="auto">
          <a:xfrm>
            <a:off x="28432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36" name="Line 32"/>
          <p:cNvSpPr>
            <a:spLocks noChangeShapeType="1"/>
          </p:cNvSpPr>
          <p:nvPr/>
        </p:nvSpPr>
        <p:spPr bwMode="auto">
          <a:xfrm>
            <a:off x="32766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37" name="Line 33"/>
          <p:cNvSpPr>
            <a:spLocks noChangeShapeType="1"/>
          </p:cNvSpPr>
          <p:nvPr/>
        </p:nvSpPr>
        <p:spPr bwMode="auto">
          <a:xfrm>
            <a:off x="36353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38" name="Line 34"/>
          <p:cNvSpPr>
            <a:spLocks noChangeShapeType="1"/>
          </p:cNvSpPr>
          <p:nvPr/>
        </p:nvSpPr>
        <p:spPr bwMode="auto">
          <a:xfrm>
            <a:off x="40671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39" name="Text Box 35"/>
          <p:cNvSpPr txBox="1">
            <a:spLocks noChangeArrowheads="1"/>
          </p:cNvSpPr>
          <p:nvPr/>
        </p:nvSpPr>
        <p:spPr bwMode="auto">
          <a:xfrm>
            <a:off x="1816100"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10</a:t>
            </a:r>
          </a:p>
        </p:txBody>
      </p:sp>
      <p:sp>
        <p:nvSpPr>
          <p:cNvPr id="303140" name="Text Box 36"/>
          <p:cNvSpPr txBox="1">
            <a:spLocks noChangeArrowheads="1"/>
          </p:cNvSpPr>
          <p:nvPr/>
        </p:nvSpPr>
        <p:spPr bwMode="auto">
          <a:xfrm>
            <a:off x="2247900"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20</a:t>
            </a:r>
          </a:p>
        </p:txBody>
      </p:sp>
      <p:sp>
        <p:nvSpPr>
          <p:cNvPr id="303141" name="Text Box 37"/>
          <p:cNvSpPr txBox="1">
            <a:spLocks noChangeArrowheads="1"/>
          </p:cNvSpPr>
          <p:nvPr/>
        </p:nvSpPr>
        <p:spPr bwMode="auto">
          <a:xfrm>
            <a:off x="2627313" y="46529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30</a:t>
            </a:r>
          </a:p>
        </p:txBody>
      </p:sp>
      <p:sp>
        <p:nvSpPr>
          <p:cNvPr id="303143" name="Text Box 39"/>
          <p:cNvSpPr txBox="1">
            <a:spLocks noChangeArrowheads="1"/>
          </p:cNvSpPr>
          <p:nvPr/>
        </p:nvSpPr>
        <p:spPr bwMode="auto">
          <a:xfrm>
            <a:off x="3132138" y="46529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40</a:t>
            </a:r>
          </a:p>
        </p:txBody>
      </p:sp>
      <p:sp>
        <p:nvSpPr>
          <p:cNvPr id="303145" name="Text Box 41"/>
          <p:cNvSpPr txBox="1">
            <a:spLocks noChangeArrowheads="1"/>
          </p:cNvSpPr>
          <p:nvPr/>
        </p:nvSpPr>
        <p:spPr bwMode="auto">
          <a:xfrm>
            <a:off x="3471863"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50</a:t>
            </a:r>
          </a:p>
        </p:txBody>
      </p:sp>
      <p:sp>
        <p:nvSpPr>
          <p:cNvPr id="303146" name="Text Box 42"/>
          <p:cNvSpPr txBox="1">
            <a:spLocks noChangeArrowheads="1"/>
          </p:cNvSpPr>
          <p:nvPr/>
        </p:nvSpPr>
        <p:spPr bwMode="auto">
          <a:xfrm>
            <a:off x="3938588" y="47863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03147" name="Text Box 43"/>
          <p:cNvSpPr txBox="1">
            <a:spLocks noChangeArrowheads="1"/>
          </p:cNvSpPr>
          <p:nvPr/>
        </p:nvSpPr>
        <p:spPr bwMode="auto">
          <a:xfrm>
            <a:off x="3903663"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b="1">
                <a:solidFill>
                  <a:schemeClr val="accent2"/>
                </a:solidFill>
              </a:rPr>
              <a:t>60</a:t>
            </a:r>
          </a:p>
        </p:txBody>
      </p:sp>
      <p:sp>
        <p:nvSpPr>
          <p:cNvPr id="303148" name="Line 44"/>
          <p:cNvSpPr>
            <a:spLocks noChangeShapeType="1"/>
          </p:cNvSpPr>
          <p:nvPr/>
        </p:nvSpPr>
        <p:spPr bwMode="auto">
          <a:xfrm>
            <a:off x="4427538"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49" name="Line 45"/>
          <p:cNvSpPr>
            <a:spLocks noChangeShapeType="1"/>
          </p:cNvSpPr>
          <p:nvPr/>
        </p:nvSpPr>
        <p:spPr bwMode="auto">
          <a:xfrm>
            <a:off x="47879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50" name="Line 46"/>
          <p:cNvSpPr>
            <a:spLocks noChangeShapeType="1"/>
          </p:cNvSpPr>
          <p:nvPr/>
        </p:nvSpPr>
        <p:spPr bwMode="auto">
          <a:xfrm>
            <a:off x="514826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51" name="Line 47"/>
          <p:cNvSpPr>
            <a:spLocks noChangeShapeType="1"/>
          </p:cNvSpPr>
          <p:nvPr/>
        </p:nvSpPr>
        <p:spPr bwMode="auto">
          <a:xfrm>
            <a:off x="550862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52" name="Line 48"/>
          <p:cNvSpPr>
            <a:spLocks noChangeShapeType="1"/>
          </p:cNvSpPr>
          <p:nvPr/>
        </p:nvSpPr>
        <p:spPr bwMode="auto">
          <a:xfrm>
            <a:off x="58674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53" name="Text Box 49"/>
          <p:cNvSpPr txBox="1">
            <a:spLocks noChangeArrowheads="1"/>
          </p:cNvSpPr>
          <p:nvPr/>
        </p:nvSpPr>
        <p:spPr bwMode="auto">
          <a:xfrm>
            <a:off x="4264025"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70</a:t>
            </a:r>
          </a:p>
        </p:txBody>
      </p:sp>
      <p:sp>
        <p:nvSpPr>
          <p:cNvPr id="303154" name="Text Box 50"/>
          <p:cNvSpPr txBox="1">
            <a:spLocks noChangeArrowheads="1"/>
          </p:cNvSpPr>
          <p:nvPr/>
        </p:nvSpPr>
        <p:spPr bwMode="auto">
          <a:xfrm>
            <a:off x="4624388"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80</a:t>
            </a:r>
          </a:p>
        </p:txBody>
      </p:sp>
      <p:sp>
        <p:nvSpPr>
          <p:cNvPr id="303155" name="Text Box 51"/>
          <p:cNvSpPr txBox="1">
            <a:spLocks noChangeArrowheads="1"/>
          </p:cNvSpPr>
          <p:nvPr/>
        </p:nvSpPr>
        <p:spPr bwMode="auto">
          <a:xfrm>
            <a:off x="4984750"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90</a:t>
            </a:r>
          </a:p>
        </p:txBody>
      </p:sp>
      <p:sp>
        <p:nvSpPr>
          <p:cNvPr id="303156" name="Text Box 52"/>
          <p:cNvSpPr txBox="1">
            <a:spLocks noChangeArrowheads="1"/>
          </p:cNvSpPr>
          <p:nvPr/>
        </p:nvSpPr>
        <p:spPr bwMode="auto">
          <a:xfrm>
            <a:off x="5292725" y="4652963"/>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100</a:t>
            </a:r>
          </a:p>
        </p:txBody>
      </p:sp>
      <p:sp>
        <p:nvSpPr>
          <p:cNvPr id="303157" name="Text Box 53"/>
          <p:cNvSpPr txBox="1">
            <a:spLocks noChangeArrowheads="1"/>
          </p:cNvSpPr>
          <p:nvPr/>
        </p:nvSpPr>
        <p:spPr bwMode="auto">
          <a:xfrm>
            <a:off x="5703888" y="4651375"/>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110</a:t>
            </a:r>
          </a:p>
        </p:txBody>
      </p:sp>
      <p:sp>
        <p:nvSpPr>
          <p:cNvPr id="303158" name="Line 54"/>
          <p:cNvSpPr>
            <a:spLocks noChangeShapeType="1"/>
          </p:cNvSpPr>
          <p:nvPr/>
        </p:nvSpPr>
        <p:spPr bwMode="auto">
          <a:xfrm flipH="1">
            <a:off x="1547813" y="3789363"/>
            <a:ext cx="129540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59" name="Line 55"/>
          <p:cNvSpPr>
            <a:spLocks noChangeShapeType="1"/>
          </p:cNvSpPr>
          <p:nvPr/>
        </p:nvSpPr>
        <p:spPr bwMode="auto">
          <a:xfrm flipH="1">
            <a:off x="2843213" y="1196975"/>
            <a:ext cx="865187" cy="2592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60" name="Line 56"/>
          <p:cNvSpPr>
            <a:spLocks noChangeShapeType="1"/>
          </p:cNvSpPr>
          <p:nvPr/>
        </p:nvSpPr>
        <p:spPr bwMode="auto">
          <a:xfrm flipH="1" flipV="1">
            <a:off x="3708400" y="1196975"/>
            <a:ext cx="790575" cy="2663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61" name="Line 57"/>
          <p:cNvSpPr>
            <a:spLocks noChangeShapeType="1"/>
          </p:cNvSpPr>
          <p:nvPr/>
        </p:nvSpPr>
        <p:spPr bwMode="auto">
          <a:xfrm>
            <a:off x="4500563" y="3860800"/>
            <a:ext cx="287337"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62" name="Line 58"/>
          <p:cNvSpPr>
            <a:spLocks noChangeShapeType="1"/>
          </p:cNvSpPr>
          <p:nvPr/>
        </p:nvSpPr>
        <p:spPr bwMode="auto">
          <a:xfrm flipH="1">
            <a:off x="3635375" y="3500438"/>
            <a:ext cx="431800" cy="1008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63" name="Line 59"/>
          <p:cNvSpPr>
            <a:spLocks noChangeShapeType="1"/>
          </p:cNvSpPr>
          <p:nvPr/>
        </p:nvSpPr>
        <p:spPr bwMode="auto">
          <a:xfrm flipH="1">
            <a:off x="4067175" y="1844675"/>
            <a:ext cx="217488" cy="1655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65" name="Line 61"/>
          <p:cNvSpPr>
            <a:spLocks noChangeShapeType="1"/>
          </p:cNvSpPr>
          <p:nvPr/>
        </p:nvSpPr>
        <p:spPr bwMode="auto">
          <a:xfrm flipH="1">
            <a:off x="4284663" y="1268413"/>
            <a:ext cx="35877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67" name="Line 63"/>
          <p:cNvSpPr>
            <a:spLocks noChangeShapeType="1"/>
          </p:cNvSpPr>
          <p:nvPr/>
        </p:nvSpPr>
        <p:spPr bwMode="auto">
          <a:xfrm>
            <a:off x="4643438" y="1268413"/>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68" name="Line 64"/>
          <p:cNvSpPr>
            <a:spLocks noChangeShapeType="1"/>
          </p:cNvSpPr>
          <p:nvPr/>
        </p:nvSpPr>
        <p:spPr bwMode="auto">
          <a:xfrm flipH="1" flipV="1">
            <a:off x="5003800" y="1268413"/>
            <a:ext cx="504825" cy="1512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69" name="Line 65"/>
          <p:cNvSpPr>
            <a:spLocks noChangeShapeType="1"/>
          </p:cNvSpPr>
          <p:nvPr/>
        </p:nvSpPr>
        <p:spPr bwMode="auto">
          <a:xfrm>
            <a:off x="5508625" y="2781300"/>
            <a:ext cx="358775" cy="172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70" name="Text Box 66"/>
          <p:cNvSpPr txBox="1">
            <a:spLocks noChangeArrowheads="1"/>
          </p:cNvSpPr>
          <p:nvPr/>
        </p:nvSpPr>
        <p:spPr bwMode="auto">
          <a:xfrm>
            <a:off x="3348038" y="7651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Baja</a:t>
            </a:r>
          </a:p>
        </p:txBody>
      </p:sp>
      <p:sp>
        <p:nvSpPr>
          <p:cNvPr id="303171" name="Text Box 67"/>
          <p:cNvSpPr txBox="1">
            <a:spLocks noChangeArrowheads="1"/>
          </p:cNvSpPr>
          <p:nvPr/>
        </p:nvSpPr>
        <p:spPr bwMode="auto">
          <a:xfrm>
            <a:off x="4624388" y="765175"/>
            <a:ext cx="825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Alta</a:t>
            </a:r>
          </a:p>
        </p:txBody>
      </p:sp>
      <p:sp>
        <p:nvSpPr>
          <p:cNvPr id="303172" name="Text Box 68"/>
          <p:cNvSpPr txBox="1">
            <a:spLocks noChangeArrowheads="1"/>
          </p:cNvSpPr>
          <p:nvPr/>
        </p:nvSpPr>
        <p:spPr bwMode="auto">
          <a:xfrm>
            <a:off x="6927850" y="4579938"/>
            <a:ext cx="1196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Temperatura</a:t>
            </a:r>
          </a:p>
        </p:txBody>
      </p:sp>
      <p:sp>
        <p:nvSpPr>
          <p:cNvPr id="303173" name="Line 69"/>
          <p:cNvSpPr>
            <a:spLocks noChangeShapeType="1"/>
          </p:cNvSpPr>
          <p:nvPr/>
        </p:nvSpPr>
        <p:spPr bwMode="auto">
          <a:xfrm flipV="1">
            <a:off x="4067175" y="3500438"/>
            <a:ext cx="0" cy="1008062"/>
          </a:xfrm>
          <a:prstGeom prst="line">
            <a:avLst/>
          </a:prstGeom>
          <a:noFill/>
          <a:ln w="12700">
            <a:solidFill>
              <a:srgbClr val="66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74" name="Line 70"/>
          <p:cNvSpPr>
            <a:spLocks noChangeShapeType="1"/>
          </p:cNvSpPr>
          <p:nvPr/>
        </p:nvSpPr>
        <p:spPr bwMode="auto">
          <a:xfrm flipH="1">
            <a:off x="1547813" y="3500438"/>
            <a:ext cx="2519362" cy="0"/>
          </a:xfrm>
          <a:prstGeom prst="line">
            <a:avLst/>
          </a:prstGeom>
          <a:noFill/>
          <a:ln w="9525">
            <a:solidFill>
              <a:srgbClr val="66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75" name="Line 71"/>
          <p:cNvSpPr>
            <a:spLocks noChangeShapeType="1"/>
          </p:cNvSpPr>
          <p:nvPr/>
        </p:nvSpPr>
        <p:spPr bwMode="auto">
          <a:xfrm flipH="1" flipV="1">
            <a:off x="3995738" y="2133600"/>
            <a:ext cx="71437" cy="1366838"/>
          </a:xfrm>
          <a:prstGeom prst="line">
            <a:avLst/>
          </a:prstGeom>
          <a:noFill/>
          <a:ln w="9525">
            <a:solidFill>
              <a:srgbClr val="FF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76" name="Line 72"/>
          <p:cNvSpPr>
            <a:spLocks noChangeShapeType="1"/>
          </p:cNvSpPr>
          <p:nvPr/>
        </p:nvSpPr>
        <p:spPr bwMode="auto">
          <a:xfrm>
            <a:off x="1547813" y="2133600"/>
            <a:ext cx="2447925" cy="0"/>
          </a:xfrm>
          <a:prstGeom prst="line">
            <a:avLst/>
          </a:prstGeom>
          <a:noFill/>
          <a:ln w="9525">
            <a:solidFill>
              <a:srgbClr val="FF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3177" name="Text Box 73"/>
          <p:cNvSpPr txBox="1">
            <a:spLocks noChangeArrowheads="1"/>
          </p:cNvSpPr>
          <p:nvPr/>
        </p:nvSpPr>
        <p:spPr bwMode="auto">
          <a:xfrm>
            <a:off x="6856413" y="1411288"/>
            <a:ext cx="2124075"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s-ES" altLang="es-ES"/>
              <a:t>Dadas ciertas entradas</a:t>
            </a:r>
          </a:p>
          <a:p>
            <a:pPr algn="just"/>
            <a:r>
              <a:rPr lang="es-ES" altLang="es-ES"/>
              <a:t>Debemos determinar las</a:t>
            </a:r>
          </a:p>
          <a:p>
            <a:pPr algn="just"/>
            <a:r>
              <a:rPr lang="es-ES" altLang="es-ES"/>
              <a:t>salidas</a:t>
            </a:r>
          </a:p>
        </p:txBody>
      </p:sp>
      <p:sp>
        <p:nvSpPr>
          <p:cNvPr id="303180" name="Text Box 76"/>
          <p:cNvSpPr txBox="1">
            <a:spLocks noChangeArrowheads="1"/>
          </p:cNvSpPr>
          <p:nvPr/>
        </p:nvSpPr>
        <p:spPr bwMode="auto">
          <a:xfrm>
            <a:off x="3276600" y="5229225"/>
            <a:ext cx="4608513"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El grado de cumplimiento de cada regla es:</a:t>
            </a:r>
          </a:p>
          <a:p>
            <a:r>
              <a:rPr lang="es-ES" altLang="es-ES"/>
              <a:t>R1:  </a:t>
            </a:r>
            <a:r>
              <a:rPr lang="es-ES" altLang="es-ES">
                <a:sym typeface="Symbol" pitchFamily="18" charset="2"/>
              </a:rPr>
              <a:t></a:t>
            </a:r>
            <a:r>
              <a:rPr lang="es-ES" altLang="es-ES" baseline="-25000">
                <a:sym typeface="Symbol" pitchFamily="18" charset="2"/>
              </a:rPr>
              <a:t>1</a:t>
            </a:r>
            <a:r>
              <a:rPr lang="es-ES" altLang="es-ES">
                <a:sym typeface="Symbol" pitchFamily="18" charset="2"/>
              </a:rPr>
              <a:t>=</a:t>
            </a:r>
            <a:r>
              <a:rPr lang="es-ES" altLang="es-ES"/>
              <a:t>u</a:t>
            </a:r>
            <a:r>
              <a:rPr lang="es-ES" altLang="es-ES" baseline="-25000"/>
              <a:t>Baja</a:t>
            </a:r>
            <a:r>
              <a:rPr lang="es-ES" altLang="es-ES"/>
              <a:t>(60) = 0.7 (grado de cumplimiento de R1)</a:t>
            </a:r>
          </a:p>
          <a:p>
            <a:r>
              <a:rPr lang="es-ES" altLang="es-ES"/>
              <a:t>R2:  </a:t>
            </a:r>
            <a:r>
              <a:rPr lang="es-ES" altLang="es-ES">
                <a:sym typeface="Symbol" pitchFamily="18" charset="2"/>
              </a:rPr>
              <a:t></a:t>
            </a:r>
            <a:r>
              <a:rPr lang="es-ES" altLang="es-ES" baseline="-25000">
                <a:sym typeface="Symbol" pitchFamily="18" charset="2"/>
              </a:rPr>
              <a:t>2</a:t>
            </a:r>
            <a:r>
              <a:rPr lang="es-ES" altLang="es-ES"/>
              <a:t> =u</a:t>
            </a:r>
            <a:r>
              <a:rPr lang="es-ES" altLang="es-ES" baseline="-25000"/>
              <a:t>Alta</a:t>
            </a:r>
            <a:r>
              <a:rPr lang="es-ES" altLang="es-ES"/>
              <a:t>(60) = 0.3 ( grado de cumplimiento de R2)</a:t>
            </a:r>
            <a:endParaRPr lang="es-ES" altLang="es-ES" baseline="-25000"/>
          </a:p>
        </p:txBody>
      </p:sp>
      <p:sp>
        <p:nvSpPr>
          <p:cNvPr id="303181" name="Rectangle 77"/>
          <p:cNvSpPr>
            <a:spLocks noChangeArrowheads="1"/>
          </p:cNvSpPr>
          <p:nvPr/>
        </p:nvSpPr>
        <p:spPr bwMode="auto">
          <a:xfrm>
            <a:off x="6877050" y="2420938"/>
            <a:ext cx="2087563" cy="15128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ltLang="es-ES"/>
          </a:p>
        </p:txBody>
      </p:sp>
      <p:sp>
        <p:nvSpPr>
          <p:cNvPr id="303183" name="Text Box 79"/>
          <p:cNvSpPr txBox="1">
            <a:spLocks noChangeArrowheads="1"/>
          </p:cNvSpPr>
          <p:nvPr/>
        </p:nvSpPr>
        <p:spPr bwMode="auto">
          <a:xfrm>
            <a:off x="6877050" y="2420938"/>
            <a:ext cx="1963738"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R1: si la temperatura es baja entonces la presión es baja</a:t>
            </a:r>
          </a:p>
          <a:p>
            <a:r>
              <a:rPr lang="es-ES" altLang="es-ES"/>
              <a:t>R2: si la temperatura es alta entonces la presión es elevada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4 Marcador de pie de página"/>
          <p:cNvSpPr>
            <a:spLocks noGrp="1"/>
          </p:cNvSpPr>
          <p:nvPr>
            <p:ph type="ftr" sz="quarter" idx="11"/>
          </p:nvPr>
        </p:nvSpPr>
        <p:spPr/>
        <p:txBody>
          <a:bodyPr/>
          <a:lstStyle/>
          <a:p>
            <a:r>
              <a:rPr lang="es-ES" altLang="es-ES"/>
              <a:t>Introducción</a:t>
            </a:r>
          </a:p>
        </p:txBody>
      </p:sp>
      <p:sp>
        <p:nvSpPr>
          <p:cNvPr id="97" name="5 Marcador de número de diapositiva"/>
          <p:cNvSpPr>
            <a:spLocks noGrp="1"/>
          </p:cNvSpPr>
          <p:nvPr>
            <p:ph type="sldNum" sz="quarter" idx="12"/>
          </p:nvPr>
        </p:nvSpPr>
        <p:spPr/>
        <p:txBody>
          <a:bodyPr/>
          <a:lstStyle/>
          <a:p>
            <a:fld id="{C5A4178A-49A4-4A93-83A7-F9767A34139C}" type="slidenum">
              <a:rPr lang="es-ES" altLang="es-ES"/>
              <a:pPr/>
              <a:t>43</a:t>
            </a:fld>
            <a:endParaRPr lang="es-ES" altLang="es-ES"/>
          </a:p>
        </p:txBody>
      </p:sp>
      <p:sp>
        <p:nvSpPr>
          <p:cNvPr id="305154" name="Rectangle 2"/>
          <p:cNvSpPr>
            <a:spLocks noGrp="1" noChangeArrowheads="1"/>
          </p:cNvSpPr>
          <p:nvPr>
            <p:ph type="title"/>
          </p:nvPr>
        </p:nvSpPr>
        <p:spPr/>
        <p:txBody>
          <a:bodyPr/>
          <a:lstStyle/>
          <a:p>
            <a:r>
              <a:rPr lang="es-ES" altLang="es-ES"/>
              <a:t> </a:t>
            </a:r>
          </a:p>
        </p:txBody>
      </p:sp>
      <p:sp>
        <p:nvSpPr>
          <p:cNvPr id="305155" name="Rectangle 3"/>
          <p:cNvSpPr>
            <a:spLocks noGrp="1" noChangeArrowheads="1"/>
          </p:cNvSpPr>
          <p:nvPr>
            <p:ph type="body" idx="1"/>
          </p:nvPr>
        </p:nvSpPr>
        <p:spPr/>
        <p:txBody>
          <a:bodyPr/>
          <a:lstStyle/>
          <a:p>
            <a:pPr>
              <a:buFontTx/>
              <a:buNone/>
            </a:pPr>
            <a:r>
              <a:rPr lang="es-ES" altLang="es-ES"/>
              <a:t> </a:t>
            </a:r>
          </a:p>
        </p:txBody>
      </p:sp>
      <p:sp>
        <p:nvSpPr>
          <p:cNvPr id="305156" name="Line 4"/>
          <p:cNvSpPr>
            <a:spLocks noChangeShapeType="1"/>
          </p:cNvSpPr>
          <p:nvPr/>
        </p:nvSpPr>
        <p:spPr bwMode="auto">
          <a:xfrm>
            <a:off x="1547813" y="1052513"/>
            <a:ext cx="0" cy="34559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57" name="Line 5"/>
          <p:cNvSpPr>
            <a:spLocks noChangeShapeType="1"/>
          </p:cNvSpPr>
          <p:nvPr/>
        </p:nvSpPr>
        <p:spPr bwMode="auto">
          <a:xfrm>
            <a:off x="1547813" y="4508500"/>
            <a:ext cx="62642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58" name="Line 6"/>
          <p:cNvSpPr>
            <a:spLocks noChangeShapeType="1"/>
          </p:cNvSpPr>
          <p:nvPr/>
        </p:nvSpPr>
        <p:spPr bwMode="auto">
          <a:xfrm>
            <a:off x="1476375" y="414972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59" name="Line 7"/>
          <p:cNvSpPr>
            <a:spLocks noChangeShapeType="1"/>
          </p:cNvSpPr>
          <p:nvPr/>
        </p:nvSpPr>
        <p:spPr bwMode="auto">
          <a:xfrm>
            <a:off x="1476375" y="37893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60" name="Line 8"/>
          <p:cNvSpPr>
            <a:spLocks noChangeShapeType="1"/>
          </p:cNvSpPr>
          <p:nvPr/>
        </p:nvSpPr>
        <p:spPr bwMode="auto">
          <a:xfrm>
            <a:off x="1476375" y="35004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61" name="Line 9"/>
          <p:cNvSpPr>
            <a:spLocks noChangeShapeType="1"/>
          </p:cNvSpPr>
          <p:nvPr/>
        </p:nvSpPr>
        <p:spPr bwMode="auto">
          <a:xfrm>
            <a:off x="1476375" y="31416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62" name="Line 10"/>
          <p:cNvSpPr>
            <a:spLocks noChangeShapeType="1"/>
          </p:cNvSpPr>
          <p:nvPr/>
        </p:nvSpPr>
        <p:spPr bwMode="auto">
          <a:xfrm>
            <a:off x="1476375" y="2781300"/>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63" name="Line 11"/>
          <p:cNvSpPr>
            <a:spLocks noChangeShapeType="1"/>
          </p:cNvSpPr>
          <p:nvPr/>
        </p:nvSpPr>
        <p:spPr bwMode="auto">
          <a:xfrm>
            <a:off x="1476375" y="24209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64" name="Line 12"/>
          <p:cNvSpPr>
            <a:spLocks noChangeShapeType="1"/>
          </p:cNvSpPr>
          <p:nvPr/>
        </p:nvSpPr>
        <p:spPr bwMode="auto">
          <a:xfrm>
            <a:off x="1476375" y="2133600"/>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65" name="Line 13"/>
          <p:cNvSpPr>
            <a:spLocks noChangeShapeType="1"/>
          </p:cNvSpPr>
          <p:nvPr/>
        </p:nvSpPr>
        <p:spPr bwMode="auto">
          <a:xfrm>
            <a:off x="1476375" y="184467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66" name="Line 14"/>
          <p:cNvSpPr>
            <a:spLocks noChangeShapeType="1"/>
          </p:cNvSpPr>
          <p:nvPr/>
        </p:nvSpPr>
        <p:spPr bwMode="auto">
          <a:xfrm>
            <a:off x="1476375" y="15573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67" name="Line 15"/>
          <p:cNvSpPr>
            <a:spLocks noChangeShapeType="1"/>
          </p:cNvSpPr>
          <p:nvPr/>
        </p:nvSpPr>
        <p:spPr bwMode="auto">
          <a:xfrm>
            <a:off x="1476375" y="126841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68" name="Text Box 16"/>
          <p:cNvSpPr txBox="1">
            <a:spLocks noChangeArrowheads="1"/>
          </p:cNvSpPr>
          <p:nvPr/>
        </p:nvSpPr>
        <p:spPr bwMode="auto">
          <a:xfrm>
            <a:off x="950913" y="4003675"/>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0.1</a:t>
            </a:r>
          </a:p>
        </p:txBody>
      </p:sp>
      <p:sp>
        <p:nvSpPr>
          <p:cNvPr id="305169" name="Text Box 17"/>
          <p:cNvSpPr txBox="1">
            <a:spLocks noChangeArrowheads="1"/>
          </p:cNvSpPr>
          <p:nvPr/>
        </p:nvSpPr>
        <p:spPr bwMode="auto">
          <a:xfrm>
            <a:off x="1023938" y="3571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0.2</a:t>
            </a:r>
          </a:p>
        </p:txBody>
      </p:sp>
      <p:sp>
        <p:nvSpPr>
          <p:cNvPr id="305170" name="Text Box 18"/>
          <p:cNvSpPr txBox="1">
            <a:spLocks noChangeArrowheads="1"/>
          </p:cNvSpPr>
          <p:nvPr/>
        </p:nvSpPr>
        <p:spPr bwMode="auto">
          <a:xfrm>
            <a:off x="1042988" y="3284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0.3</a:t>
            </a:r>
          </a:p>
        </p:txBody>
      </p:sp>
      <p:sp>
        <p:nvSpPr>
          <p:cNvPr id="305171" name="Text Box 19"/>
          <p:cNvSpPr txBox="1">
            <a:spLocks noChangeArrowheads="1"/>
          </p:cNvSpPr>
          <p:nvPr/>
        </p:nvSpPr>
        <p:spPr bwMode="auto">
          <a:xfrm>
            <a:off x="1116013" y="29972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05172" name="Text Box 20"/>
          <p:cNvSpPr txBox="1">
            <a:spLocks noChangeArrowheads="1"/>
          </p:cNvSpPr>
          <p:nvPr/>
        </p:nvSpPr>
        <p:spPr bwMode="auto">
          <a:xfrm>
            <a:off x="1042988" y="2997200"/>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0.4</a:t>
            </a:r>
          </a:p>
        </p:txBody>
      </p:sp>
      <p:sp>
        <p:nvSpPr>
          <p:cNvPr id="305173" name="Text Box 21"/>
          <p:cNvSpPr txBox="1">
            <a:spLocks noChangeArrowheads="1"/>
          </p:cNvSpPr>
          <p:nvPr/>
        </p:nvSpPr>
        <p:spPr bwMode="auto">
          <a:xfrm>
            <a:off x="1042988" y="26368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0.5</a:t>
            </a:r>
          </a:p>
        </p:txBody>
      </p:sp>
      <p:sp>
        <p:nvSpPr>
          <p:cNvPr id="305174" name="Text Box 22"/>
          <p:cNvSpPr txBox="1">
            <a:spLocks noChangeArrowheads="1"/>
          </p:cNvSpPr>
          <p:nvPr/>
        </p:nvSpPr>
        <p:spPr bwMode="auto">
          <a:xfrm>
            <a:off x="1042988" y="22764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0.6</a:t>
            </a:r>
          </a:p>
        </p:txBody>
      </p:sp>
      <p:sp>
        <p:nvSpPr>
          <p:cNvPr id="305175" name="Text Box 23"/>
          <p:cNvSpPr txBox="1">
            <a:spLocks noChangeArrowheads="1"/>
          </p:cNvSpPr>
          <p:nvPr/>
        </p:nvSpPr>
        <p:spPr bwMode="auto">
          <a:xfrm>
            <a:off x="1042988" y="19891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0.7</a:t>
            </a:r>
          </a:p>
        </p:txBody>
      </p:sp>
      <p:sp>
        <p:nvSpPr>
          <p:cNvPr id="305176" name="Text Box 24"/>
          <p:cNvSpPr txBox="1">
            <a:spLocks noChangeArrowheads="1"/>
          </p:cNvSpPr>
          <p:nvPr/>
        </p:nvSpPr>
        <p:spPr bwMode="auto">
          <a:xfrm>
            <a:off x="1042988" y="1700213"/>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0.8</a:t>
            </a:r>
          </a:p>
        </p:txBody>
      </p:sp>
      <p:sp>
        <p:nvSpPr>
          <p:cNvPr id="305177" name="Text Box 25"/>
          <p:cNvSpPr txBox="1">
            <a:spLocks noChangeArrowheads="1"/>
          </p:cNvSpPr>
          <p:nvPr/>
        </p:nvSpPr>
        <p:spPr bwMode="auto">
          <a:xfrm>
            <a:off x="1042988" y="1412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0.9</a:t>
            </a:r>
          </a:p>
        </p:txBody>
      </p:sp>
      <p:sp>
        <p:nvSpPr>
          <p:cNvPr id="305178" name="Text Box 26"/>
          <p:cNvSpPr txBox="1">
            <a:spLocks noChangeArrowheads="1"/>
          </p:cNvSpPr>
          <p:nvPr/>
        </p:nvSpPr>
        <p:spPr bwMode="auto">
          <a:xfrm>
            <a:off x="1042988" y="1125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1.0</a:t>
            </a:r>
          </a:p>
        </p:txBody>
      </p:sp>
      <p:sp>
        <p:nvSpPr>
          <p:cNvPr id="305179" name="Line 27"/>
          <p:cNvSpPr>
            <a:spLocks noChangeShapeType="1"/>
          </p:cNvSpPr>
          <p:nvPr/>
        </p:nvSpPr>
        <p:spPr bwMode="auto">
          <a:xfrm>
            <a:off x="19796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80" name="Line 28"/>
          <p:cNvSpPr>
            <a:spLocks noChangeShapeType="1"/>
          </p:cNvSpPr>
          <p:nvPr/>
        </p:nvSpPr>
        <p:spPr bwMode="auto">
          <a:xfrm>
            <a:off x="24114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81" name="Line 29"/>
          <p:cNvSpPr>
            <a:spLocks noChangeShapeType="1"/>
          </p:cNvSpPr>
          <p:nvPr/>
        </p:nvSpPr>
        <p:spPr bwMode="auto">
          <a:xfrm>
            <a:off x="28432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82" name="Line 30"/>
          <p:cNvSpPr>
            <a:spLocks noChangeShapeType="1"/>
          </p:cNvSpPr>
          <p:nvPr/>
        </p:nvSpPr>
        <p:spPr bwMode="auto">
          <a:xfrm>
            <a:off x="32766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83" name="Line 31"/>
          <p:cNvSpPr>
            <a:spLocks noChangeShapeType="1"/>
          </p:cNvSpPr>
          <p:nvPr/>
        </p:nvSpPr>
        <p:spPr bwMode="auto">
          <a:xfrm>
            <a:off x="36353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84" name="Line 32"/>
          <p:cNvSpPr>
            <a:spLocks noChangeShapeType="1"/>
          </p:cNvSpPr>
          <p:nvPr/>
        </p:nvSpPr>
        <p:spPr bwMode="auto">
          <a:xfrm>
            <a:off x="40671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85" name="Text Box 33"/>
          <p:cNvSpPr txBox="1">
            <a:spLocks noChangeArrowheads="1"/>
          </p:cNvSpPr>
          <p:nvPr/>
        </p:nvSpPr>
        <p:spPr bwMode="auto">
          <a:xfrm>
            <a:off x="1816100"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a:t>
            </a:r>
          </a:p>
        </p:txBody>
      </p:sp>
      <p:sp>
        <p:nvSpPr>
          <p:cNvPr id="305186" name="Text Box 34"/>
          <p:cNvSpPr txBox="1">
            <a:spLocks noChangeArrowheads="1"/>
          </p:cNvSpPr>
          <p:nvPr/>
        </p:nvSpPr>
        <p:spPr bwMode="auto">
          <a:xfrm>
            <a:off x="2247900"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4</a:t>
            </a:r>
          </a:p>
        </p:txBody>
      </p:sp>
      <p:sp>
        <p:nvSpPr>
          <p:cNvPr id="305187" name="Text Box 35"/>
          <p:cNvSpPr txBox="1">
            <a:spLocks noChangeArrowheads="1"/>
          </p:cNvSpPr>
          <p:nvPr/>
        </p:nvSpPr>
        <p:spPr bwMode="auto">
          <a:xfrm>
            <a:off x="2627313" y="465296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6</a:t>
            </a:r>
          </a:p>
        </p:txBody>
      </p:sp>
      <p:sp>
        <p:nvSpPr>
          <p:cNvPr id="305188" name="Text Box 36"/>
          <p:cNvSpPr txBox="1">
            <a:spLocks noChangeArrowheads="1"/>
          </p:cNvSpPr>
          <p:nvPr/>
        </p:nvSpPr>
        <p:spPr bwMode="auto">
          <a:xfrm>
            <a:off x="3132138" y="465296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8</a:t>
            </a:r>
          </a:p>
        </p:txBody>
      </p:sp>
      <p:sp>
        <p:nvSpPr>
          <p:cNvPr id="305189" name="Text Box 37"/>
          <p:cNvSpPr txBox="1">
            <a:spLocks noChangeArrowheads="1"/>
          </p:cNvSpPr>
          <p:nvPr/>
        </p:nvSpPr>
        <p:spPr bwMode="auto">
          <a:xfrm>
            <a:off x="3471863"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10</a:t>
            </a:r>
          </a:p>
        </p:txBody>
      </p:sp>
      <p:sp>
        <p:nvSpPr>
          <p:cNvPr id="305190" name="Text Box 38"/>
          <p:cNvSpPr txBox="1">
            <a:spLocks noChangeArrowheads="1"/>
          </p:cNvSpPr>
          <p:nvPr/>
        </p:nvSpPr>
        <p:spPr bwMode="auto">
          <a:xfrm>
            <a:off x="3938588" y="47863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05191" name="Text Box 39"/>
          <p:cNvSpPr txBox="1">
            <a:spLocks noChangeArrowheads="1"/>
          </p:cNvSpPr>
          <p:nvPr/>
        </p:nvSpPr>
        <p:spPr bwMode="auto">
          <a:xfrm>
            <a:off x="3903663"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12</a:t>
            </a:r>
          </a:p>
        </p:txBody>
      </p:sp>
      <p:sp>
        <p:nvSpPr>
          <p:cNvPr id="305192" name="Line 40"/>
          <p:cNvSpPr>
            <a:spLocks noChangeShapeType="1"/>
          </p:cNvSpPr>
          <p:nvPr/>
        </p:nvSpPr>
        <p:spPr bwMode="auto">
          <a:xfrm>
            <a:off x="4427538"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93" name="Line 41"/>
          <p:cNvSpPr>
            <a:spLocks noChangeShapeType="1"/>
          </p:cNvSpPr>
          <p:nvPr/>
        </p:nvSpPr>
        <p:spPr bwMode="auto">
          <a:xfrm>
            <a:off x="47879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94" name="Line 42"/>
          <p:cNvSpPr>
            <a:spLocks noChangeShapeType="1"/>
          </p:cNvSpPr>
          <p:nvPr/>
        </p:nvSpPr>
        <p:spPr bwMode="auto">
          <a:xfrm>
            <a:off x="514826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95" name="Line 43"/>
          <p:cNvSpPr>
            <a:spLocks noChangeShapeType="1"/>
          </p:cNvSpPr>
          <p:nvPr/>
        </p:nvSpPr>
        <p:spPr bwMode="auto">
          <a:xfrm>
            <a:off x="550862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96" name="Line 44"/>
          <p:cNvSpPr>
            <a:spLocks noChangeShapeType="1"/>
          </p:cNvSpPr>
          <p:nvPr/>
        </p:nvSpPr>
        <p:spPr bwMode="auto">
          <a:xfrm>
            <a:off x="58674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197" name="Text Box 45"/>
          <p:cNvSpPr txBox="1">
            <a:spLocks noChangeArrowheads="1"/>
          </p:cNvSpPr>
          <p:nvPr/>
        </p:nvSpPr>
        <p:spPr bwMode="auto">
          <a:xfrm>
            <a:off x="4264025"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14</a:t>
            </a:r>
          </a:p>
        </p:txBody>
      </p:sp>
      <p:sp>
        <p:nvSpPr>
          <p:cNvPr id="305198" name="Text Box 46"/>
          <p:cNvSpPr txBox="1">
            <a:spLocks noChangeArrowheads="1"/>
          </p:cNvSpPr>
          <p:nvPr/>
        </p:nvSpPr>
        <p:spPr bwMode="auto">
          <a:xfrm>
            <a:off x="4624388"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16</a:t>
            </a:r>
          </a:p>
        </p:txBody>
      </p:sp>
      <p:sp>
        <p:nvSpPr>
          <p:cNvPr id="305199" name="Text Box 47"/>
          <p:cNvSpPr txBox="1">
            <a:spLocks noChangeArrowheads="1"/>
          </p:cNvSpPr>
          <p:nvPr/>
        </p:nvSpPr>
        <p:spPr bwMode="auto">
          <a:xfrm>
            <a:off x="4984750"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18</a:t>
            </a:r>
          </a:p>
        </p:txBody>
      </p:sp>
      <p:sp>
        <p:nvSpPr>
          <p:cNvPr id="305200" name="Text Box 48"/>
          <p:cNvSpPr txBox="1">
            <a:spLocks noChangeArrowheads="1"/>
          </p:cNvSpPr>
          <p:nvPr/>
        </p:nvSpPr>
        <p:spPr bwMode="auto">
          <a:xfrm>
            <a:off x="5292725" y="4652963"/>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20 </a:t>
            </a:r>
          </a:p>
        </p:txBody>
      </p:sp>
      <p:sp>
        <p:nvSpPr>
          <p:cNvPr id="305201" name="Text Box 49"/>
          <p:cNvSpPr txBox="1">
            <a:spLocks noChangeArrowheads="1"/>
          </p:cNvSpPr>
          <p:nvPr/>
        </p:nvSpPr>
        <p:spPr bwMode="auto">
          <a:xfrm>
            <a:off x="5703888"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22</a:t>
            </a:r>
          </a:p>
        </p:txBody>
      </p:sp>
      <p:sp>
        <p:nvSpPr>
          <p:cNvPr id="305214" name="Text Box 62"/>
          <p:cNvSpPr txBox="1">
            <a:spLocks noChangeArrowheads="1"/>
          </p:cNvSpPr>
          <p:nvPr/>
        </p:nvSpPr>
        <p:spPr bwMode="auto">
          <a:xfrm>
            <a:off x="6927850" y="4579938"/>
            <a:ext cx="1247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Presión (100)</a:t>
            </a:r>
          </a:p>
        </p:txBody>
      </p:sp>
      <p:sp>
        <p:nvSpPr>
          <p:cNvPr id="305221" name="Line 69"/>
          <p:cNvSpPr>
            <a:spLocks noChangeShapeType="1"/>
          </p:cNvSpPr>
          <p:nvPr/>
        </p:nvSpPr>
        <p:spPr bwMode="auto">
          <a:xfrm flipH="1">
            <a:off x="1547813" y="3141663"/>
            <a:ext cx="431800" cy="1366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22" name="Line 70"/>
          <p:cNvSpPr>
            <a:spLocks noChangeShapeType="1"/>
          </p:cNvSpPr>
          <p:nvPr/>
        </p:nvSpPr>
        <p:spPr bwMode="auto">
          <a:xfrm flipH="1">
            <a:off x="1979613" y="2133600"/>
            <a:ext cx="360362" cy="1008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23" name="Line 71"/>
          <p:cNvSpPr>
            <a:spLocks noChangeShapeType="1"/>
          </p:cNvSpPr>
          <p:nvPr/>
        </p:nvSpPr>
        <p:spPr bwMode="auto">
          <a:xfrm flipH="1">
            <a:off x="2339975" y="1268413"/>
            <a:ext cx="503238" cy="865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24" name="Line 72"/>
          <p:cNvSpPr>
            <a:spLocks noChangeShapeType="1"/>
          </p:cNvSpPr>
          <p:nvPr/>
        </p:nvSpPr>
        <p:spPr bwMode="auto">
          <a:xfrm flipH="1">
            <a:off x="2843213" y="1268413"/>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25" name="Line 73"/>
          <p:cNvSpPr>
            <a:spLocks noChangeShapeType="1"/>
          </p:cNvSpPr>
          <p:nvPr/>
        </p:nvSpPr>
        <p:spPr bwMode="auto">
          <a:xfrm flipH="1" flipV="1">
            <a:off x="3203575" y="1268413"/>
            <a:ext cx="43180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26" name="Line 74"/>
          <p:cNvSpPr>
            <a:spLocks noChangeShapeType="1"/>
          </p:cNvSpPr>
          <p:nvPr/>
        </p:nvSpPr>
        <p:spPr bwMode="auto">
          <a:xfrm flipH="1" flipV="1">
            <a:off x="3635375" y="1844675"/>
            <a:ext cx="431800"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27" name="Line 75"/>
          <p:cNvSpPr>
            <a:spLocks noChangeShapeType="1"/>
          </p:cNvSpPr>
          <p:nvPr/>
        </p:nvSpPr>
        <p:spPr bwMode="auto">
          <a:xfrm flipH="1" flipV="1">
            <a:off x="4067175" y="3213100"/>
            <a:ext cx="360363"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28" name="Line 76"/>
          <p:cNvSpPr>
            <a:spLocks noChangeShapeType="1"/>
          </p:cNvSpPr>
          <p:nvPr/>
        </p:nvSpPr>
        <p:spPr bwMode="auto">
          <a:xfrm flipH="1">
            <a:off x="3635375" y="3933825"/>
            <a:ext cx="43180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29" name="Line 77"/>
          <p:cNvSpPr>
            <a:spLocks noChangeShapeType="1"/>
          </p:cNvSpPr>
          <p:nvPr/>
        </p:nvSpPr>
        <p:spPr bwMode="auto">
          <a:xfrm flipH="1">
            <a:off x="4067175" y="3213100"/>
            <a:ext cx="36036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30" name="Line 78"/>
          <p:cNvSpPr>
            <a:spLocks noChangeShapeType="1"/>
          </p:cNvSpPr>
          <p:nvPr/>
        </p:nvSpPr>
        <p:spPr bwMode="auto">
          <a:xfrm flipH="1">
            <a:off x="4427538" y="1844675"/>
            <a:ext cx="431800"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32" name="Line 80"/>
          <p:cNvSpPr>
            <a:spLocks noChangeShapeType="1"/>
          </p:cNvSpPr>
          <p:nvPr/>
        </p:nvSpPr>
        <p:spPr bwMode="auto">
          <a:xfrm flipH="1">
            <a:off x="4859338" y="1341438"/>
            <a:ext cx="288925"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33" name="Line 81"/>
          <p:cNvSpPr>
            <a:spLocks noChangeShapeType="1"/>
          </p:cNvSpPr>
          <p:nvPr/>
        </p:nvSpPr>
        <p:spPr bwMode="auto">
          <a:xfrm>
            <a:off x="5148263" y="134143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34" name="Line 82"/>
          <p:cNvSpPr>
            <a:spLocks noChangeShapeType="1"/>
          </p:cNvSpPr>
          <p:nvPr/>
        </p:nvSpPr>
        <p:spPr bwMode="auto">
          <a:xfrm flipH="1" flipV="1">
            <a:off x="5364163" y="1341438"/>
            <a:ext cx="215900" cy="1439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35" name="Line 83"/>
          <p:cNvSpPr>
            <a:spLocks noChangeShapeType="1"/>
          </p:cNvSpPr>
          <p:nvPr/>
        </p:nvSpPr>
        <p:spPr bwMode="auto">
          <a:xfrm>
            <a:off x="5580063" y="2781300"/>
            <a:ext cx="287337" cy="172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36" name="Text Box 84"/>
          <p:cNvSpPr txBox="1">
            <a:spLocks noChangeArrowheads="1"/>
          </p:cNvSpPr>
          <p:nvPr/>
        </p:nvSpPr>
        <p:spPr bwMode="auto">
          <a:xfrm>
            <a:off x="2751138" y="8350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Baja</a:t>
            </a:r>
          </a:p>
        </p:txBody>
      </p:sp>
      <p:sp>
        <p:nvSpPr>
          <p:cNvPr id="305237" name="Text Box 85"/>
          <p:cNvSpPr txBox="1">
            <a:spLocks noChangeArrowheads="1"/>
          </p:cNvSpPr>
          <p:nvPr/>
        </p:nvSpPr>
        <p:spPr bwMode="auto">
          <a:xfrm>
            <a:off x="4911725" y="835025"/>
            <a:ext cx="825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Elevada</a:t>
            </a:r>
          </a:p>
        </p:txBody>
      </p:sp>
      <p:sp>
        <p:nvSpPr>
          <p:cNvPr id="305238" name="Line 86"/>
          <p:cNvSpPr>
            <a:spLocks noChangeShapeType="1"/>
          </p:cNvSpPr>
          <p:nvPr/>
        </p:nvSpPr>
        <p:spPr bwMode="auto">
          <a:xfrm>
            <a:off x="1547813" y="2133600"/>
            <a:ext cx="2160587" cy="0"/>
          </a:xfrm>
          <a:prstGeom prst="line">
            <a:avLst/>
          </a:prstGeom>
          <a:noFill/>
          <a:ln w="9525">
            <a:solidFill>
              <a:srgbClr val="990033"/>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39" name="Text Box 87"/>
          <p:cNvSpPr txBox="1">
            <a:spLocks noChangeArrowheads="1"/>
          </p:cNvSpPr>
          <p:nvPr/>
        </p:nvSpPr>
        <p:spPr bwMode="auto">
          <a:xfrm>
            <a:off x="1671638" y="1839913"/>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sym typeface="Symbol" pitchFamily="18" charset="2"/>
              </a:rPr>
              <a:t></a:t>
            </a:r>
            <a:r>
              <a:rPr lang="es-ES" altLang="es-ES" baseline="-25000">
                <a:sym typeface="Symbol" pitchFamily="18" charset="2"/>
              </a:rPr>
              <a:t>1</a:t>
            </a:r>
            <a:r>
              <a:rPr lang="es-ES" altLang="es-ES">
                <a:sym typeface="Symbol" pitchFamily="18" charset="2"/>
              </a:rPr>
              <a:t> =0.7</a:t>
            </a:r>
            <a:endParaRPr lang="es-ES" altLang="es-ES" baseline="-25000">
              <a:sym typeface="Symbol" pitchFamily="18" charset="2"/>
            </a:endParaRPr>
          </a:p>
        </p:txBody>
      </p:sp>
      <p:sp>
        <p:nvSpPr>
          <p:cNvPr id="305240" name="Line 88"/>
          <p:cNvSpPr>
            <a:spLocks noChangeShapeType="1"/>
          </p:cNvSpPr>
          <p:nvPr/>
        </p:nvSpPr>
        <p:spPr bwMode="auto">
          <a:xfrm>
            <a:off x="4284663" y="3500438"/>
            <a:ext cx="1439862" cy="0"/>
          </a:xfrm>
          <a:prstGeom prst="line">
            <a:avLst/>
          </a:prstGeom>
          <a:noFill/>
          <a:ln w="9525">
            <a:solidFill>
              <a:srgbClr val="FF00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41" name="Line 89"/>
          <p:cNvSpPr>
            <a:spLocks noChangeShapeType="1"/>
          </p:cNvSpPr>
          <p:nvPr/>
        </p:nvSpPr>
        <p:spPr bwMode="auto">
          <a:xfrm flipH="1">
            <a:off x="2268538" y="2205038"/>
            <a:ext cx="358775" cy="3603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42" name="Line 90"/>
          <p:cNvSpPr>
            <a:spLocks noChangeShapeType="1"/>
          </p:cNvSpPr>
          <p:nvPr/>
        </p:nvSpPr>
        <p:spPr bwMode="auto">
          <a:xfrm flipH="1">
            <a:off x="2124075" y="2276475"/>
            <a:ext cx="719138" cy="7207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43" name="Line 91"/>
          <p:cNvSpPr>
            <a:spLocks noChangeShapeType="1"/>
          </p:cNvSpPr>
          <p:nvPr/>
        </p:nvSpPr>
        <p:spPr bwMode="auto">
          <a:xfrm flipH="1">
            <a:off x="1979613" y="2205038"/>
            <a:ext cx="1223962" cy="12239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44" name="Line 92"/>
          <p:cNvSpPr>
            <a:spLocks noChangeShapeType="1"/>
          </p:cNvSpPr>
          <p:nvPr/>
        </p:nvSpPr>
        <p:spPr bwMode="auto">
          <a:xfrm flipH="1">
            <a:off x="1835150" y="2205038"/>
            <a:ext cx="1584325" cy="15843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45" name="Line 93"/>
          <p:cNvSpPr>
            <a:spLocks noChangeShapeType="1"/>
          </p:cNvSpPr>
          <p:nvPr/>
        </p:nvSpPr>
        <p:spPr bwMode="auto">
          <a:xfrm flipH="1">
            <a:off x="1763713" y="2276475"/>
            <a:ext cx="1871662" cy="187325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46" name="Line 94"/>
          <p:cNvSpPr>
            <a:spLocks noChangeShapeType="1"/>
          </p:cNvSpPr>
          <p:nvPr/>
        </p:nvSpPr>
        <p:spPr bwMode="auto">
          <a:xfrm flipH="1">
            <a:off x="1835150" y="2492375"/>
            <a:ext cx="1944688" cy="187325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47" name="Line 95"/>
          <p:cNvSpPr>
            <a:spLocks noChangeShapeType="1"/>
          </p:cNvSpPr>
          <p:nvPr/>
        </p:nvSpPr>
        <p:spPr bwMode="auto">
          <a:xfrm flipH="1">
            <a:off x="2124075" y="2708275"/>
            <a:ext cx="1727200" cy="165735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48" name="Line 96"/>
          <p:cNvSpPr>
            <a:spLocks noChangeShapeType="1"/>
          </p:cNvSpPr>
          <p:nvPr/>
        </p:nvSpPr>
        <p:spPr bwMode="auto">
          <a:xfrm flipH="1">
            <a:off x="2484438" y="2997200"/>
            <a:ext cx="1439862" cy="13684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49" name="Line 97"/>
          <p:cNvSpPr>
            <a:spLocks noChangeShapeType="1"/>
          </p:cNvSpPr>
          <p:nvPr/>
        </p:nvSpPr>
        <p:spPr bwMode="auto">
          <a:xfrm flipH="1">
            <a:off x="2771775" y="3284538"/>
            <a:ext cx="1223963" cy="108108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0" name="Line 98"/>
          <p:cNvSpPr>
            <a:spLocks noChangeShapeType="1"/>
          </p:cNvSpPr>
          <p:nvPr/>
        </p:nvSpPr>
        <p:spPr bwMode="auto">
          <a:xfrm flipH="1">
            <a:off x="3132138" y="3573463"/>
            <a:ext cx="935037" cy="7921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1" name="Line 99"/>
          <p:cNvSpPr>
            <a:spLocks noChangeShapeType="1"/>
          </p:cNvSpPr>
          <p:nvPr/>
        </p:nvSpPr>
        <p:spPr bwMode="auto">
          <a:xfrm flipH="1">
            <a:off x="3348038" y="3933825"/>
            <a:ext cx="647700" cy="431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2" name="Line 100"/>
          <p:cNvSpPr>
            <a:spLocks noChangeShapeType="1"/>
          </p:cNvSpPr>
          <p:nvPr/>
        </p:nvSpPr>
        <p:spPr bwMode="auto">
          <a:xfrm flipH="1">
            <a:off x="3851275" y="4076700"/>
            <a:ext cx="360363" cy="3603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3" name="Line 101"/>
          <p:cNvSpPr>
            <a:spLocks noChangeShapeType="1"/>
          </p:cNvSpPr>
          <p:nvPr/>
        </p:nvSpPr>
        <p:spPr bwMode="auto">
          <a:xfrm flipH="1">
            <a:off x="4284663" y="3644900"/>
            <a:ext cx="215900" cy="2159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4" name="Line 102"/>
          <p:cNvSpPr>
            <a:spLocks noChangeShapeType="1"/>
          </p:cNvSpPr>
          <p:nvPr/>
        </p:nvSpPr>
        <p:spPr bwMode="auto">
          <a:xfrm flipH="1">
            <a:off x="4427538" y="3644900"/>
            <a:ext cx="360362" cy="431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5" name="Line 103"/>
          <p:cNvSpPr>
            <a:spLocks noChangeShapeType="1"/>
          </p:cNvSpPr>
          <p:nvPr/>
        </p:nvSpPr>
        <p:spPr bwMode="auto">
          <a:xfrm flipH="1">
            <a:off x="4067175" y="4292600"/>
            <a:ext cx="217488" cy="1444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6" name="Line 104"/>
          <p:cNvSpPr>
            <a:spLocks noChangeShapeType="1"/>
          </p:cNvSpPr>
          <p:nvPr/>
        </p:nvSpPr>
        <p:spPr bwMode="auto">
          <a:xfrm flipH="1">
            <a:off x="4500563" y="3644900"/>
            <a:ext cx="576262" cy="5762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7" name="Line 105"/>
          <p:cNvSpPr>
            <a:spLocks noChangeShapeType="1"/>
          </p:cNvSpPr>
          <p:nvPr/>
        </p:nvSpPr>
        <p:spPr bwMode="auto">
          <a:xfrm flipH="1">
            <a:off x="4643438" y="3644900"/>
            <a:ext cx="649287" cy="7207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8" name="Line 106"/>
          <p:cNvSpPr>
            <a:spLocks noChangeShapeType="1"/>
          </p:cNvSpPr>
          <p:nvPr/>
        </p:nvSpPr>
        <p:spPr bwMode="auto">
          <a:xfrm flipH="1">
            <a:off x="4859338" y="3644900"/>
            <a:ext cx="720725" cy="7207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59" name="Line 107"/>
          <p:cNvSpPr>
            <a:spLocks noChangeShapeType="1"/>
          </p:cNvSpPr>
          <p:nvPr/>
        </p:nvSpPr>
        <p:spPr bwMode="auto">
          <a:xfrm flipH="1">
            <a:off x="5148263" y="3860800"/>
            <a:ext cx="503237" cy="5048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60" name="Line 108"/>
          <p:cNvSpPr>
            <a:spLocks noChangeShapeType="1"/>
          </p:cNvSpPr>
          <p:nvPr/>
        </p:nvSpPr>
        <p:spPr bwMode="auto">
          <a:xfrm flipH="1">
            <a:off x="5364163" y="4076700"/>
            <a:ext cx="360362" cy="3603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61" name="Line 109"/>
          <p:cNvSpPr>
            <a:spLocks noChangeShapeType="1"/>
          </p:cNvSpPr>
          <p:nvPr/>
        </p:nvSpPr>
        <p:spPr bwMode="auto">
          <a:xfrm flipH="1">
            <a:off x="5580063" y="4292600"/>
            <a:ext cx="144462" cy="1444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5262" name="Text Box 110"/>
          <p:cNvSpPr txBox="1">
            <a:spLocks noChangeArrowheads="1"/>
          </p:cNvSpPr>
          <p:nvPr/>
        </p:nvSpPr>
        <p:spPr bwMode="auto">
          <a:xfrm>
            <a:off x="4551363" y="3136900"/>
            <a:ext cx="709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sym typeface="Symbol" pitchFamily="18" charset="2"/>
              </a:rPr>
              <a:t></a:t>
            </a:r>
            <a:r>
              <a:rPr lang="es-ES" altLang="es-ES" baseline="-25000">
                <a:sym typeface="Symbol" pitchFamily="18" charset="2"/>
              </a:rPr>
              <a:t>2</a:t>
            </a:r>
            <a:r>
              <a:rPr lang="es-ES" altLang="es-ES">
                <a:sym typeface="Symbol" pitchFamily="18" charset="2"/>
              </a:rPr>
              <a:t>=0.3</a:t>
            </a:r>
          </a:p>
        </p:txBody>
      </p:sp>
      <p:sp>
        <p:nvSpPr>
          <p:cNvPr id="305263" name="Text Box 111"/>
          <p:cNvSpPr txBox="1">
            <a:spLocks noChangeArrowheads="1"/>
          </p:cNvSpPr>
          <p:nvPr/>
        </p:nvSpPr>
        <p:spPr bwMode="auto">
          <a:xfrm>
            <a:off x="1166813" y="4940300"/>
            <a:ext cx="673258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Defusificando  mediante la técnica del centro de área (centro de gravedad) se tiene</a:t>
            </a:r>
          </a:p>
          <a:p>
            <a:endParaRPr lang="es-ES" altLang="es-ES"/>
          </a:p>
          <a:p>
            <a:r>
              <a:rPr lang="es-ES" altLang="es-ES"/>
              <a:t>(0.7x700 + 0.3x1600)/(0.7 + 0.3) = 970 (bar)</a:t>
            </a:r>
          </a:p>
        </p:txBody>
      </p:sp>
      <p:sp>
        <p:nvSpPr>
          <p:cNvPr id="305264" name="Rectangle 112"/>
          <p:cNvSpPr>
            <a:spLocks noChangeArrowheads="1"/>
          </p:cNvSpPr>
          <p:nvPr/>
        </p:nvSpPr>
        <p:spPr bwMode="auto">
          <a:xfrm>
            <a:off x="6372225" y="836613"/>
            <a:ext cx="2520950" cy="17287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CL" altLang="es-ES"/>
          </a:p>
        </p:txBody>
      </p:sp>
      <p:sp>
        <p:nvSpPr>
          <p:cNvPr id="305267" name="Text Box 115"/>
          <p:cNvSpPr txBox="1">
            <a:spLocks noChangeArrowheads="1"/>
          </p:cNvSpPr>
          <p:nvPr/>
        </p:nvSpPr>
        <p:spPr bwMode="auto">
          <a:xfrm>
            <a:off x="6351588" y="908050"/>
            <a:ext cx="23971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a:t>Punto medio conjunto difuso presión baja (1400 +0)/ 2 = 700</a:t>
            </a:r>
          </a:p>
          <a:p>
            <a:pPr algn="just"/>
            <a:endParaRPr lang="es-ES" altLang="es-ES"/>
          </a:p>
          <a:p>
            <a:pPr algn="just"/>
            <a:r>
              <a:rPr lang="es-ES" altLang="es-ES"/>
              <a:t>Punto medio conjunto difuso presión elevada (2200 + 1000)/2 = 1600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4 Marcador de pie de página"/>
          <p:cNvSpPr>
            <a:spLocks noGrp="1"/>
          </p:cNvSpPr>
          <p:nvPr>
            <p:ph type="ftr" sz="quarter" idx="11"/>
          </p:nvPr>
        </p:nvSpPr>
        <p:spPr/>
        <p:txBody>
          <a:bodyPr/>
          <a:lstStyle/>
          <a:p>
            <a:r>
              <a:rPr lang="es-ES" altLang="es-ES"/>
              <a:t>Introducción</a:t>
            </a:r>
          </a:p>
        </p:txBody>
      </p:sp>
      <p:sp>
        <p:nvSpPr>
          <p:cNvPr id="93" name="5 Marcador de número de diapositiva"/>
          <p:cNvSpPr>
            <a:spLocks noGrp="1"/>
          </p:cNvSpPr>
          <p:nvPr>
            <p:ph type="sldNum" sz="quarter" idx="12"/>
          </p:nvPr>
        </p:nvSpPr>
        <p:spPr/>
        <p:txBody>
          <a:bodyPr/>
          <a:lstStyle/>
          <a:p>
            <a:fld id="{CB44FD31-BD97-4DD4-BAA4-592B8EADA566}" type="slidenum">
              <a:rPr lang="es-ES" altLang="es-ES"/>
              <a:pPr/>
              <a:t>44</a:t>
            </a:fld>
            <a:endParaRPr lang="es-ES" altLang="es-ES"/>
          </a:p>
        </p:txBody>
      </p:sp>
      <p:sp>
        <p:nvSpPr>
          <p:cNvPr id="306178" name="Rectangle 2"/>
          <p:cNvSpPr>
            <a:spLocks noGrp="1" noChangeArrowheads="1"/>
          </p:cNvSpPr>
          <p:nvPr>
            <p:ph type="title"/>
          </p:nvPr>
        </p:nvSpPr>
        <p:spPr/>
        <p:txBody>
          <a:bodyPr/>
          <a:lstStyle/>
          <a:p>
            <a:r>
              <a:rPr lang="es-ES" altLang="es-ES"/>
              <a:t> </a:t>
            </a:r>
          </a:p>
        </p:txBody>
      </p:sp>
      <p:sp>
        <p:nvSpPr>
          <p:cNvPr id="306179" name="Rectangle 3"/>
          <p:cNvSpPr>
            <a:spLocks noGrp="1" noChangeArrowheads="1"/>
          </p:cNvSpPr>
          <p:nvPr>
            <p:ph type="body" idx="1"/>
          </p:nvPr>
        </p:nvSpPr>
        <p:spPr/>
        <p:txBody>
          <a:bodyPr/>
          <a:lstStyle/>
          <a:p>
            <a:pPr>
              <a:buFontTx/>
              <a:buNone/>
            </a:pPr>
            <a:r>
              <a:rPr lang="es-ES" altLang="es-ES"/>
              <a:t> </a:t>
            </a:r>
          </a:p>
        </p:txBody>
      </p:sp>
      <p:sp>
        <p:nvSpPr>
          <p:cNvPr id="306180" name="Line 4"/>
          <p:cNvSpPr>
            <a:spLocks noChangeShapeType="1"/>
          </p:cNvSpPr>
          <p:nvPr/>
        </p:nvSpPr>
        <p:spPr bwMode="auto">
          <a:xfrm>
            <a:off x="1547813" y="1052513"/>
            <a:ext cx="0" cy="34559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81" name="Line 5"/>
          <p:cNvSpPr>
            <a:spLocks noChangeShapeType="1"/>
          </p:cNvSpPr>
          <p:nvPr/>
        </p:nvSpPr>
        <p:spPr bwMode="auto">
          <a:xfrm>
            <a:off x="1547813" y="4508500"/>
            <a:ext cx="62642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82" name="Line 6"/>
          <p:cNvSpPr>
            <a:spLocks noChangeShapeType="1"/>
          </p:cNvSpPr>
          <p:nvPr/>
        </p:nvSpPr>
        <p:spPr bwMode="auto">
          <a:xfrm>
            <a:off x="1476375" y="414972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83" name="Line 7"/>
          <p:cNvSpPr>
            <a:spLocks noChangeShapeType="1"/>
          </p:cNvSpPr>
          <p:nvPr/>
        </p:nvSpPr>
        <p:spPr bwMode="auto">
          <a:xfrm>
            <a:off x="1476375" y="37893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84" name="Line 8"/>
          <p:cNvSpPr>
            <a:spLocks noChangeShapeType="1"/>
          </p:cNvSpPr>
          <p:nvPr/>
        </p:nvSpPr>
        <p:spPr bwMode="auto">
          <a:xfrm>
            <a:off x="1476375" y="35004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85" name="Line 9"/>
          <p:cNvSpPr>
            <a:spLocks noChangeShapeType="1"/>
          </p:cNvSpPr>
          <p:nvPr/>
        </p:nvSpPr>
        <p:spPr bwMode="auto">
          <a:xfrm>
            <a:off x="1476375" y="31416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86" name="Line 10"/>
          <p:cNvSpPr>
            <a:spLocks noChangeShapeType="1"/>
          </p:cNvSpPr>
          <p:nvPr/>
        </p:nvSpPr>
        <p:spPr bwMode="auto">
          <a:xfrm>
            <a:off x="1476375" y="2781300"/>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87" name="Line 11"/>
          <p:cNvSpPr>
            <a:spLocks noChangeShapeType="1"/>
          </p:cNvSpPr>
          <p:nvPr/>
        </p:nvSpPr>
        <p:spPr bwMode="auto">
          <a:xfrm>
            <a:off x="1476375" y="24209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88" name="Line 12"/>
          <p:cNvSpPr>
            <a:spLocks noChangeShapeType="1"/>
          </p:cNvSpPr>
          <p:nvPr/>
        </p:nvSpPr>
        <p:spPr bwMode="auto">
          <a:xfrm>
            <a:off x="1476375" y="2133600"/>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89" name="Line 13"/>
          <p:cNvSpPr>
            <a:spLocks noChangeShapeType="1"/>
          </p:cNvSpPr>
          <p:nvPr/>
        </p:nvSpPr>
        <p:spPr bwMode="auto">
          <a:xfrm>
            <a:off x="1476375" y="184467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90" name="Line 14"/>
          <p:cNvSpPr>
            <a:spLocks noChangeShapeType="1"/>
          </p:cNvSpPr>
          <p:nvPr/>
        </p:nvSpPr>
        <p:spPr bwMode="auto">
          <a:xfrm>
            <a:off x="1476375" y="15573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91" name="Line 15"/>
          <p:cNvSpPr>
            <a:spLocks noChangeShapeType="1"/>
          </p:cNvSpPr>
          <p:nvPr/>
        </p:nvSpPr>
        <p:spPr bwMode="auto">
          <a:xfrm>
            <a:off x="1476375" y="126841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192" name="Text Box 16"/>
          <p:cNvSpPr txBox="1">
            <a:spLocks noChangeArrowheads="1"/>
          </p:cNvSpPr>
          <p:nvPr/>
        </p:nvSpPr>
        <p:spPr bwMode="auto">
          <a:xfrm>
            <a:off x="950913" y="4003675"/>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0.1</a:t>
            </a:r>
          </a:p>
        </p:txBody>
      </p:sp>
      <p:sp>
        <p:nvSpPr>
          <p:cNvPr id="306193" name="Text Box 17"/>
          <p:cNvSpPr txBox="1">
            <a:spLocks noChangeArrowheads="1"/>
          </p:cNvSpPr>
          <p:nvPr/>
        </p:nvSpPr>
        <p:spPr bwMode="auto">
          <a:xfrm>
            <a:off x="1023938" y="3571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0.2</a:t>
            </a:r>
          </a:p>
        </p:txBody>
      </p:sp>
      <p:sp>
        <p:nvSpPr>
          <p:cNvPr id="306194" name="Text Box 18"/>
          <p:cNvSpPr txBox="1">
            <a:spLocks noChangeArrowheads="1"/>
          </p:cNvSpPr>
          <p:nvPr/>
        </p:nvSpPr>
        <p:spPr bwMode="auto">
          <a:xfrm>
            <a:off x="1042988" y="3284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0.3</a:t>
            </a:r>
          </a:p>
        </p:txBody>
      </p:sp>
      <p:sp>
        <p:nvSpPr>
          <p:cNvPr id="306195" name="Text Box 19"/>
          <p:cNvSpPr txBox="1">
            <a:spLocks noChangeArrowheads="1"/>
          </p:cNvSpPr>
          <p:nvPr/>
        </p:nvSpPr>
        <p:spPr bwMode="auto">
          <a:xfrm>
            <a:off x="1116013" y="29972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06196" name="Text Box 20"/>
          <p:cNvSpPr txBox="1">
            <a:spLocks noChangeArrowheads="1"/>
          </p:cNvSpPr>
          <p:nvPr/>
        </p:nvSpPr>
        <p:spPr bwMode="auto">
          <a:xfrm>
            <a:off x="1042988" y="2997200"/>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0.4</a:t>
            </a:r>
          </a:p>
        </p:txBody>
      </p:sp>
      <p:sp>
        <p:nvSpPr>
          <p:cNvPr id="306197" name="Text Box 21"/>
          <p:cNvSpPr txBox="1">
            <a:spLocks noChangeArrowheads="1"/>
          </p:cNvSpPr>
          <p:nvPr/>
        </p:nvSpPr>
        <p:spPr bwMode="auto">
          <a:xfrm>
            <a:off x="1042988" y="26368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0.5</a:t>
            </a:r>
          </a:p>
        </p:txBody>
      </p:sp>
      <p:sp>
        <p:nvSpPr>
          <p:cNvPr id="306198" name="Text Box 22"/>
          <p:cNvSpPr txBox="1">
            <a:spLocks noChangeArrowheads="1"/>
          </p:cNvSpPr>
          <p:nvPr/>
        </p:nvSpPr>
        <p:spPr bwMode="auto">
          <a:xfrm>
            <a:off x="1042988" y="22764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0.6</a:t>
            </a:r>
          </a:p>
        </p:txBody>
      </p:sp>
      <p:sp>
        <p:nvSpPr>
          <p:cNvPr id="306199" name="Text Box 23"/>
          <p:cNvSpPr txBox="1">
            <a:spLocks noChangeArrowheads="1"/>
          </p:cNvSpPr>
          <p:nvPr/>
        </p:nvSpPr>
        <p:spPr bwMode="auto">
          <a:xfrm>
            <a:off x="1042988" y="19891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0.7</a:t>
            </a:r>
          </a:p>
        </p:txBody>
      </p:sp>
      <p:sp>
        <p:nvSpPr>
          <p:cNvPr id="306200" name="Text Box 24"/>
          <p:cNvSpPr txBox="1">
            <a:spLocks noChangeArrowheads="1"/>
          </p:cNvSpPr>
          <p:nvPr/>
        </p:nvSpPr>
        <p:spPr bwMode="auto">
          <a:xfrm>
            <a:off x="1042988" y="1700213"/>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0.8</a:t>
            </a:r>
          </a:p>
        </p:txBody>
      </p:sp>
      <p:sp>
        <p:nvSpPr>
          <p:cNvPr id="306201" name="Text Box 25"/>
          <p:cNvSpPr txBox="1">
            <a:spLocks noChangeArrowheads="1"/>
          </p:cNvSpPr>
          <p:nvPr/>
        </p:nvSpPr>
        <p:spPr bwMode="auto">
          <a:xfrm>
            <a:off x="1042988" y="1412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0.9</a:t>
            </a:r>
          </a:p>
        </p:txBody>
      </p:sp>
      <p:sp>
        <p:nvSpPr>
          <p:cNvPr id="306202" name="Text Box 26"/>
          <p:cNvSpPr txBox="1">
            <a:spLocks noChangeArrowheads="1"/>
          </p:cNvSpPr>
          <p:nvPr/>
        </p:nvSpPr>
        <p:spPr bwMode="auto">
          <a:xfrm>
            <a:off x="1042988" y="1125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1.0</a:t>
            </a:r>
          </a:p>
        </p:txBody>
      </p:sp>
      <p:sp>
        <p:nvSpPr>
          <p:cNvPr id="306203" name="Line 27"/>
          <p:cNvSpPr>
            <a:spLocks noChangeShapeType="1"/>
          </p:cNvSpPr>
          <p:nvPr/>
        </p:nvSpPr>
        <p:spPr bwMode="auto">
          <a:xfrm>
            <a:off x="19796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04" name="Line 28"/>
          <p:cNvSpPr>
            <a:spLocks noChangeShapeType="1"/>
          </p:cNvSpPr>
          <p:nvPr/>
        </p:nvSpPr>
        <p:spPr bwMode="auto">
          <a:xfrm>
            <a:off x="24114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05" name="Line 29"/>
          <p:cNvSpPr>
            <a:spLocks noChangeShapeType="1"/>
          </p:cNvSpPr>
          <p:nvPr/>
        </p:nvSpPr>
        <p:spPr bwMode="auto">
          <a:xfrm>
            <a:off x="28432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06" name="Line 30"/>
          <p:cNvSpPr>
            <a:spLocks noChangeShapeType="1"/>
          </p:cNvSpPr>
          <p:nvPr/>
        </p:nvSpPr>
        <p:spPr bwMode="auto">
          <a:xfrm>
            <a:off x="32766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07" name="Line 31"/>
          <p:cNvSpPr>
            <a:spLocks noChangeShapeType="1"/>
          </p:cNvSpPr>
          <p:nvPr/>
        </p:nvSpPr>
        <p:spPr bwMode="auto">
          <a:xfrm>
            <a:off x="36353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08" name="Line 32"/>
          <p:cNvSpPr>
            <a:spLocks noChangeShapeType="1"/>
          </p:cNvSpPr>
          <p:nvPr/>
        </p:nvSpPr>
        <p:spPr bwMode="auto">
          <a:xfrm>
            <a:off x="40671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09" name="Text Box 33"/>
          <p:cNvSpPr txBox="1">
            <a:spLocks noChangeArrowheads="1"/>
          </p:cNvSpPr>
          <p:nvPr/>
        </p:nvSpPr>
        <p:spPr bwMode="auto">
          <a:xfrm>
            <a:off x="1816100"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a:t>
            </a:r>
          </a:p>
        </p:txBody>
      </p:sp>
      <p:sp>
        <p:nvSpPr>
          <p:cNvPr id="306210" name="Text Box 34"/>
          <p:cNvSpPr txBox="1">
            <a:spLocks noChangeArrowheads="1"/>
          </p:cNvSpPr>
          <p:nvPr/>
        </p:nvSpPr>
        <p:spPr bwMode="auto">
          <a:xfrm>
            <a:off x="2247900"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4</a:t>
            </a:r>
          </a:p>
        </p:txBody>
      </p:sp>
      <p:sp>
        <p:nvSpPr>
          <p:cNvPr id="306211" name="Text Box 35"/>
          <p:cNvSpPr txBox="1">
            <a:spLocks noChangeArrowheads="1"/>
          </p:cNvSpPr>
          <p:nvPr/>
        </p:nvSpPr>
        <p:spPr bwMode="auto">
          <a:xfrm>
            <a:off x="2627313" y="465296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6</a:t>
            </a:r>
          </a:p>
        </p:txBody>
      </p:sp>
      <p:sp>
        <p:nvSpPr>
          <p:cNvPr id="306212" name="Text Box 36"/>
          <p:cNvSpPr txBox="1">
            <a:spLocks noChangeArrowheads="1"/>
          </p:cNvSpPr>
          <p:nvPr/>
        </p:nvSpPr>
        <p:spPr bwMode="auto">
          <a:xfrm>
            <a:off x="3132138" y="465296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8</a:t>
            </a:r>
          </a:p>
        </p:txBody>
      </p:sp>
      <p:sp>
        <p:nvSpPr>
          <p:cNvPr id="306213" name="Text Box 37"/>
          <p:cNvSpPr txBox="1">
            <a:spLocks noChangeArrowheads="1"/>
          </p:cNvSpPr>
          <p:nvPr/>
        </p:nvSpPr>
        <p:spPr bwMode="auto">
          <a:xfrm>
            <a:off x="3471863"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10</a:t>
            </a:r>
          </a:p>
        </p:txBody>
      </p:sp>
      <p:sp>
        <p:nvSpPr>
          <p:cNvPr id="306214" name="Text Box 38"/>
          <p:cNvSpPr txBox="1">
            <a:spLocks noChangeArrowheads="1"/>
          </p:cNvSpPr>
          <p:nvPr/>
        </p:nvSpPr>
        <p:spPr bwMode="auto">
          <a:xfrm>
            <a:off x="3938588" y="47863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06215" name="Text Box 39"/>
          <p:cNvSpPr txBox="1">
            <a:spLocks noChangeArrowheads="1"/>
          </p:cNvSpPr>
          <p:nvPr/>
        </p:nvSpPr>
        <p:spPr bwMode="auto">
          <a:xfrm>
            <a:off x="3903663"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12</a:t>
            </a:r>
          </a:p>
        </p:txBody>
      </p:sp>
      <p:sp>
        <p:nvSpPr>
          <p:cNvPr id="306216" name="Line 40"/>
          <p:cNvSpPr>
            <a:spLocks noChangeShapeType="1"/>
          </p:cNvSpPr>
          <p:nvPr/>
        </p:nvSpPr>
        <p:spPr bwMode="auto">
          <a:xfrm>
            <a:off x="4427538"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17" name="Line 41"/>
          <p:cNvSpPr>
            <a:spLocks noChangeShapeType="1"/>
          </p:cNvSpPr>
          <p:nvPr/>
        </p:nvSpPr>
        <p:spPr bwMode="auto">
          <a:xfrm>
            <a:off x="47879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18" name="Line 42"/>
          <p:cNvSpPr>
            <a:spLocks noChangeShapeType="1"/>
          </p:cNvSpPr>
          <p:nvPr/>
        </p:nvSpPr>
        <p:spPr bwMode="auto">
          <a:xfrm>
            <a:off x="514826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19" name="Line 43"/>
          <p:cNvSpPr>
            <a:spLocks noChangeShapeType="1"/>
          </p:cNvSpPr>
          <p:nvPr/>
        </p:nvSpPr>
        <p:spPr bwMode="auto">
          <a:xfrm>
            <a:off x="550862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20" name="Line 44"/>
          <p:cNvSpPr>
            <a:spLocks noChangeShapeType="1"/>
          </p:cNvSpPr>
          <p:nvPr/>
        </p:nvSpPr>
        <p:spPr bwMode="auto">
          <a:xfrm>
            <a:off x="58674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21" name="Text Box 45"/>
          <p:cNvSpPr txBox="1">
            <a:spLocks noChangeArrowheads="1"/>
          </p:cNvSpPr>
          <p:nvPr/>
        </p:nvSpPr>
        <p:spPr bwMode="auto">
          <a:xfrm>
            <a:off x="4264025"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14</a:t>
            </a:r>
          </a:p>
        </p:txBody>
      </p:sp>
      <p:sp>
        <p:nvSpPr>
          <p:cNvPr id="306222" name="Text Box 46"/>
          <p:cNvSpPr txBox="1">
            <a:spLocks noChangeArrowheads="1"/>
          </p:cNvSpPr>
          <p:nvPr/>
        </p:nvSpPr>
        <p:spPr bwMode="auto">
          <a:xfrm>
            <a:off x="4624388"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16</a:t>
            </a:r>
          </a:p>
        </p:txBody>
      </p:sp>
      <p:sp>
        <p:nvSpPr>
          <p:cNvPr id="306223" name="Text Box 47"/>
          <p:cNvSpPr txBox="1">
            <a:spLocks noChangeArrowheads="1"/>
          </p:cNvSpPr>
          <p:nvPr/>
        </p:nvSpPr>
        <p:spPr bwMode="auto">
          <a:xfrm>
            <a:off x="4984750"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18</a:t>
            </a:r>
          </a:p>
        </p:txBody>
      </p:sp>
      <p:sp>
        <p:nvSpPr>
          <p:cNvPr id="306224" name="Text Box 48"/>
          <p:cNvSpPr txBox="1">
            <a:spLocks noChangeArrowheads="1"/>
          </p:cNvSpPr>
          <p:nvPr/>
        </p:nvSpPr>
        <p:spPr bwMode="auto">
          <a:xfrm>
            <a:off x="5292725" y="4652963"/>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20 </a:t>
            </a:r>
          </a:p>
        </p:txBody>
      </p:sp>
      <p:sp>
        <p:nvSpPr>
          <p:cNvPr id="306225" name="Text Box 49"/>
          <p:cNvSpPr txBox="1">
            <a:spLocks noChangeArrowheads="1"/>
          </p:cNvSpPr>
          <p:nvPr/>
        </p:nvSpPr>
        <p:spPr bwMode="auto">
          <a:xfrm>
            <a:off x="5703888"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22</a:t>
            </a:r>
          </a:p>
        </p:txBody>
      </p:sp>
      <p:sp>
        <p:nvSpPr>
          <p:cNvPr id="306226" name="Text Box 50"/>
          <p:cNvSpPr txBox="1">
            <a:spLocks noChangeArrowheads="1"/>
          </p:cNvSpPr>
          <p:nvPr/>
        </p:nvSpPr>
        <p:spPr bwMode="auto">
          <a:xfrm>
            <a:off x="6927850" y="4579938"/>
            <a:ext cx="1247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Presión (100)</a:t>
            </a:r>
          </a:p>
        </p:txBody>
      </p:sp>
      <p:sp>
        <p:nvSpPr>
          <p:cNvPr id="306227" name="Line 51"/>
          <p:cNvSpPr>
            <a:spLocks noChangeShapeType="1"/>
          </p:cNvSpPr>
          <p:nvPr/>
        </p:nvSpPr>
        <p:spPr bwMode="auto">
          <a:xfrm flipH="1">
            <a:off x="1547813" y="3141663"/>
            <a:ext cx="431800" cy="1366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28" name="Line 52"/>
          <p:cNvSpPr>
            <a:spLocks noChangeShapeType="1"/>
          </p:cNvSpPr>
          <p:nvPr/>
        </p:nvSpPr>
        <p:spPr bwMode="auto">
          <a:xfrm flipH="1">
            <a:off x="1979613" y="2133600"/>
            <a:ext cx="360362" cy="1008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33" name="Line 57"/>
          <p:cNvSpPr>
            <a:spLocks noChangeShapeType="1"/>
          </p:cNvSpPr>
          <p:nvPr/>
        </p:nvSpPr>
        <p:spPr bwMode="auto">
          <a:xfrm flipH="1" flipV="1">
            <a:off x="3779838" y="2420938"/>
            <a:ext cx="360362"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35" name="Line 59"/>
          <p:cNvSpPr>
            <a:spLocks noChangeShapeType="1"/>
          </p:cNvSpPr>
          <p:nvPr/>
        </p:nvSpPr>
        <p:spPr bwMode="auto">
          <a:xfrm flipH="1">
            <a:off x="4140200" y="3500438"/>
            <a:ext cx="144463"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40" name="Line 64"/>
          <p:cNvSpPr>
            <a:spLocks noChangeShapeType="1"/>
          </p:cNvSpPr>
          <p:nvPr/>
        </p:nvSpPr>
        <p:spPr bwMode="auto">
          <a:xfrm>
            <a:off x="5724525" y="3500438"/>
            <a:ext cx="142875" cy="1008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45" name="Line 69"/>
          <p:cNvSpPr>
            <a:spLocks noChangeShapeType="1"/>
          </p:cNvSpPr>
          <p:nvPr/>
        </p:nvSpPr>
        <p:spPr bwMode="auto">
          <a:xfrm>
            <a:off x="4284663" y="3500438"/>
            <a:ext cx="1439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46" name="Line 70"/>
          <p:cNvSpPr>
            <a:spLocks noChangeShapeType="1"/>
          </p:cNvSpPr>
          <p:nvPr/>
        </p:nvSpPr>
        <p:spPr bwMode="auto">
          <a:xfrm flipH="1">
            <a:off x="2268538" y="2205038"/>
            <a:ext cx="358775" cy="3603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47" name="Line 71"/>
          <p:cNvSpPr>
            <a:spLocks noChangeShapeType="1"/>
          </p:cNvSpPr>
          <p:nvPr/>
        </p:nvSpPr>
        <p:spPr bwMode="auto">
          <a:xfrm flipH="1">
            <a:off x="2124075" y="2276475"/>
            <a:ext cx="719138" cy="7207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48" name="Line 72"/>
          <p:cNvSpPr>
            <a:spLocks noChangeShapeType="1"/>
          </p:cNvSpPr>
          <p:nvPr/>
        </p:nvSpPr>
        <p:spPr bwMode="auto">
          <a:xfrm flipH="1">
            <a:off x="1979613" y="2205038"/>
            <a:ext cx="1223962" cy="12239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49" name="Line 73"/>
          <p:cNvSpPr>
            <a:spLocks noChangeShapeType="1"/>
          </p:cNvSpPr>
          <p:nvPr/>
        </p:nvSpPr>
        <p:spPr bwMode="auto">
          <a:xfrm flipH="1">
            <a:off x="1835150" y="2205038"/>
            <a:ext cx="1584325" cy="15843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0" name="Line 74"/>
          <p:cNvSpPr>
            <a:spLocks noChangeShapeType="1"/>
          </p:cNvSpPr>
          <p:nvPr/>
        </p:nvSpPr>
        <p:spPr bwMode="auto">
          <a:xfrm flipH="1">
            <a:off x="1763713" y="2276475"/>
            <a:ext cx="1871662" cy="187325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1" name="Line 75"/>
          <p:cNvSpPr>
            <a:spLocks noChangeShapeType="1"/>
          </p:cNvSpPr>
          <p:nvPr/>
        </p:nvSpPr>
        <p:spPr bwMode="auto">
          <a:xfrm flipH="1">
            <a:off x="1835150" y="2492375"/>
            <a:ext cx="1944688" cy="187325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2" name="Line 76"/>
          <p:cNvSpPr>
            <a:spLocks noChangeShapeType="1"/>
          </p:cNvSpPr>
          <p:nvPr/>
        </p:nvSpPr>
        <p:spPr bwMode="auto">
          <a:xfrm flipH="1">
            <a:off x="2124075" y="2708275"/>
            <a:ext cx="1727200" cy="165735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3" name="Line 77"/>
          <p:cNvSpPr>
            <a:spLocks noChangeShapeType="1"/>
          </p:cNvSpPr>
          <p:nvPr/>
        </p:nvSpPr>
        <p:spPr bwMode="auto">
          <a:xfrm flipH="1">
            <a:off x="2484438" y="2997200"/>
            <a:ext cx="1439862" cy="13684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4" name="Line 78"/>
          <p:cNvSpPr>
            <a:spLocks noChangeShapeType="1"/>
          </p:cNvSpPr>
          <p:nvPr/>
        </p:nvSpPr>
        <p:spPr bwMode="auto">
          <a:xfrm flipH="1">
            <a:off x="2771775" y="3284538"/>
            <a:ext cx="1223963" cy="108108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5" name="Line 79"/>
          <p:cNvSpPr>
            <a:spLocks noChangeShapeType="1"/>
          </p:cNvSpPr>
          <p:nvPr/>
        </p:nvSpPr>
        <p:spPr bwMode="auto">
          <a:xfrm flipH="1">
            <a:off x="3132138" y="3573463"/>
            <a:ext cx="935037" cy="7921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6" name="Line 80"/>
          <p:cNvSpPr>
            <a:spLocks noChangeShapeType="1"/>
          </p:cNvSpPr>
          <p:nvPr/>
        </p:nvSpPr>
        <p:spPr bwMode="auto">
          <a:xfrm flipH="1">
            <a:off x="3348038" y="3933825"/>
            <a:ext cx="647700" cy="431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7" name="Line 81"/>
          <p:cNvSpPr>
            <a:spLocks noChangeShapeType="1"/>
          </p:cNvSpPr>
          <p:nvPr/>
        </p:nvSpPr>
        <p:spPr bwMode="auto">
          <a:xfrm flipH="1">
            <a:off x="3851275" y="4076700"/>
            <a:ext cx="360363" cy="3603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8" name="Line 82"/>
          <p:cNvSpPr>
            <a:spLocks noChangeShapeType="1"/>
          </p:cNvSpPr>
          <p:nvPr/>
        </p:nvSpPr>
        <p:spPr bwMode="auto">
          <a:xfrm flipH="1">
            <a:off x="4284663" y="3644900"/>
            <a:ext cx="215900" cy="2159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59" name="Line 83"/>
          <p:cNvSpPr>
            <a:spLocks noChangeShapeType="1"/>
          </p:cNvSpPr>
          <p:nvPr/>
        </p:nvSpPr>
        <p:spPr bwMode="auto">
          <a:xfrm flipH="1">
            <a:off x="4427538" y="3644900"/>
            <a:ext cx="360362" cy="431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60" name="Line 84"/>
          <p:cNvSpPr>
            <a:spLocks noChangeShapeType="1"/>
          </p:cNvSpPr>
          <p:nvPr/>
        </p:nvSpPr>
        <p:spPr bwMode="auto">
          <a:xfrm flipH="1">
            <a:off x="4067175" y="4292600"/>
            <a:ext cx="217488" cy="1444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61" name="Line 85"/>
          <p:cNvSpPr>
            <a:spLocks noChangeShapeType="1"/>
          </p:cNvSpPr>
          <p:nvPr/>
        </p:nvSpPr>
        <p:spPr bwMode="auto">
          <a:xfrm flipH="1">
            <a:off x="4500563" y="3644900"/>
            <a:ext cx="576262" cy="5762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62" name="Line 86"/>
          <p:cNvSpPr>
            <a:spLocks noChangeShapeType="1"/>
          </p:cNvSpPr>
          <p:nvPr/>
        </p:nvSpPr>
        <p:spPr bwMode="auto">
          <a:xfrm flipH="1">
            <a:off x="4643438" y="3644900"/>
            <a:ext cx="649287" cy="7207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63" name="Line 87"/>
          <p:cNvSpPr>
            <a:spLocks noChangeShapeType="1"/>
          </p:cNvSpPr>
          <p:nvPr/>
        </p:nvSpPr>
        <p:spPr bwMode="auto">
          <a:xfrm flipH="1">
            <a:off x="4859338" y="3644900"/>
            <a:ext cx="720725" cy="7207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64" name="Line 88"/>
          <p:cNvSpPr>
            <a:spLocks noChangeShapeType="1"/>
          </p:cNvSpPr>
          <p:nvPr/>
        </p:nvSpPr>
        <p:spPr bwMode="auto">
          <a:xfrm flipH="1">
            <a:off x="5148263" y="3860800"/>
            <a:ext cx="503237" cy="5048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65" name="Line 89"/>
          <p:cNvSpPr>
            <a:spLocks noChangeShapeType="1"/>
          </p:cNvSpPr>
          <p:nvPr/>
        </p:nvSpPr>
        <p:spPr bwMode="auto">
          <a:xfrm flipH="1">
            <a:off x="5364163" y="4076700"/>
            <a:ext cx="360362" cy="3603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66" name="Line 90"/>
          <p:cNvSpPr>
            <a:spLocks noChangeShapeType="1"/>
          </p:cNvSpPr>
          <p:nvPr/>
        </p:nvSpPr>
        <p:spPr bwMode="auto">
          <a:xfrm flipH="1">
            <a:off x="5580063" y="4292600"/>
            <a:ext cx="144462" cy="1444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69" name="Line 93"/>
          <p:cNvSpPr>
            <a:spLocks noChangeShapeType="1"/>
          </p:cNvSpPr>
          <p:nvPr/>
        </p:nvSpPr>
        <p:spPr bwMode="auto">
          <a:xfrm>
            <a:off x="3635375" y="2133600"/>
            <a:ext cx="144463"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70" name="Line 94"/>
          <p:cNvSpPr>
            <a:spLocks noChangeShapeType="1"/>
          </p:cNvSpPr>
          <p:nvPr/>
        </p:nvSpPr>
        <p:spPr bwMode="auto">
          <a:xfrm>
            <a:off x="2339975" y="21336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71" name="Text Box 95"/>
          <p:cNvSpPr txBox="1">
            <a:spLocks noChangeArrowheads="1"/>
          </p:cNvSpPr>
          <p:nvPr/>
        </p:nvSpPr>
        <p:spPr bwMode="auto">
          <a:xfrm>
            <a:off x="3903663" y="1123950"/>
            <a:ext cx="2174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Conjunto difuso de salida</a:t>
            </a:r>
          </a:p>
        </p:txBody>
      </p:sp>
      <p:sp>
        <p:nvSpPr>
          <p:cNvPr id="306272" name="Line 96"/>
          <p:cNvSpPr>
            <a:spLocks noChangeShapeType="1"/>
          </p:cNvSpPr>
          <p:nvPr/>
        </p:nvSpPr>
        <p:spPr bwMode="auto">
          <a:xfrm>
            <a:off x="3492500" y="4508500"/>
            <a:ext cx="0" cy="7921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73" name="Text Box 97"/>
          <p:cNvSpPr txBox="1">
            <a:spLocks noChangeArrowheads="1"/>
          </p:cNvSpPr>
          <p:nvPr/>
        </p:nvSpPr>
        <p:spPr bwMode="auto">
          <a:xfrm>
            <a:off x="3255963" y="5372100"/>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970</a:t>
            </a:r>
          </a:p>
        </p:txBody>
      </p:sp>
      <p:sp>
        <p:nvSpPr>
          <p:cNvPr id="306274" name="Line 98"/>
          <p:cNvSpPr>
            <a:spLocks noChangeShapeType="1"/>
          </p:cNvSpPr>
          <p:nvPr/>
        </p:nvSpPr>
        <p:spPr bwMode="auto">
          <a:xfrm flipV="1">
            <a:off x="3492500" y="2133600"/>
            <a:ext cx="0" cy="2303463"/>
          </a:xfrm>
          <a:prstGeom prst="line">
            <a:avLst/>
          </a:prstGeom>
          <a:noFill/>
          <a:ln w="9525">
            <a:solidFill>
              <a:srgbClr val="990033"/>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75" name="Line 99"/>
          <p:cNvSpPr>
            <a:spLocks noChangeShapeType="1"/>
          </p:cNvSpPr>
          <p:nvPr/>
        </p:nvSpPr>
        <p:spPr bwMode="auto">
          <a:xfrm flipH="1">
            <a:off x="1619250" y="2133600"/>
            <a:ext cx="576263" cy="0"/>
          </a:xfrm>
          <a:prstGeom prst="line">
            <a:avLst/>
          </a:prstGeom>
          <a:noFill/>
          <a:ln w="9525">
            <a:solidFill>
              <a:srgbClr val="990033"/>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78" name="Line 102"/>
          <p:cNvSpPr>
            <a:spLocks noChangeShapeType="1"/>
          </p:cNvSpPr>
          <p:nvPr/>
        </p:nvSpPr>
        <p:spPr bwMode="auto">
          <a:xfrm flipH="1">
            <a:off x="755650" y="2133600"/>
            <a:ext cx="28733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79" name="Text Box 103"/>
          <p:cNvSpPr txBox="1">
            <a:spLocks noChangeArrowheads="1"/>
          </p:cNvSpPr>
          <p:nvPr/>
        </p:nvSpPr>
        <p:spPr bwMode="auto">
          <a:xfrm>
            <a:off x="303213" y="1984375"/>
            <a:ext cx="360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sym typeface="Symbol" pitchFamily="18" charset="2"/>
              </a:rPr>
              <a:t></a:t>
            </a:r>
            <a:r>
              <a:rPr lang="es-ES" altLang="es-ES" baseline="-25000">
                <a:sym typeface="Symbol" pitchFamily="18" charset="2"/>
              </a:rPr>
              <a:t>1</a:t>
            </a:r>
          </a:p>
        </p:txBody>
      </p:sp>
      <p:sp>
        <p:nvSpPr>
          <p:cNvPr id="306280" name="Line 104"/>
          <p:cNvSpPr>
            <a:spLocks noChangeShapeType="1"/>
          </p:cNvSpPr>
          <p:nvPr/>
        </p:nvSpPr>
        <p:spPr bwMode="auto">
          <a:xfrm>
            <a:off x="755650" y="3429000"/>
            <a:ext cx="2873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6281" name="Text Box 105"/>
          <p:cNvSpPr txBox="1">
            <a:spLocks noChangeArrowheads="1"/>
          </p:cNvSpPr>
          <p:nvPr/>
        </p:nvSpPr>
        <p:spPr bwMode="auto">
          <a:xfrm>
            <a:off x="376238" y="3279775"/>
            <a:ext cx="360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sym typeface="Symbol" pitchFamily="18" charset="2"/>
              </a:rPr>
              <a:t></a:t>
            </a:r>
            <a:r>
              <a:rPr lang="es-ES" altLang="es-ES" baseline="-25000">
                <a:sym typeface="Symbol" pitchFamily="18" charset="2"/>
              </a:rPr>
              <a:t>2</a:t>
            </a:r>
          </a:p>
        </p:txBody>
      </p:sp>
      <p:sp>
        <p:nvSpPr>
          <p:cNvPr id="306282" name="Rectangle 106"/>
          <p:cNvSpPr>
            <a:spLocks noChangeArrowheads="1"/>
          </p:cNvSpPr>
          <p:nvPr/>
        </p:nvSpPr>
        <p:spPr bwMode="auto">
          <a:xfrm>
            <a:off x="6227763" y="1557338"/>
            <a:ext cx="2736850" cy="17287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CL" altLang="es-ES"/>
          </a:p>
        </p:txBody>
      </p:sp>
      <p:sp>
        <p:nvSpPr>
          <p:cNvPr id="306284" name="Text Box 108"/>
          <p:cNvSpPr txBox="1">
            <a:spLocks noChangeArrowheads="1"/>
          </p:cNvSpPr>
          <p:nvPr/>
        </p:nvSpPr>
        <p:spPr bwMode="auto">
          <a:xfrm>
            <a:off x="6351588" y="1627188"/>
            <a:ext cx="2613025"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a:t>Si la temperatura es de 60º C</a:t>
            </a:r>
          </a:p>
          <a:p>
            <a:pPr algn="just"/>
            <a:r>
              <a:rPr lang="es-ES" altLang="es-ES"/>
              <a:t>Entonces la presión es de 970</a:t>
            </a:r>
          </a:p>
          <a:p>
            <a:pPr algn="just"/>
            <a:r>
              <a:rPr lang="es-ES" altLang="es-ES"/>
              <a:t>(bar).</a:t>
            </a:r>
          </a:p>
          <a:p>
            <a:pPr algn="just"/>
            <a:r>
              <a:rPr lang="es-ES" altLang="es-ES"/>
              <a:t>Usamos la presión de de 970</a:t>
            </a:r>
          </a:p>
          <a:p>
            <a:pPr algn="just"/>
            <a:r>
              <a:rPr lang="es-ES" altLang="es-ES"/>
              <a:t>(bar) como entrada para determinar  la entrada de combustible</a:t>
            </a:r>
          </a:p>
          <a:p>
            <a:endParaRPr lang="es-ES" altLang="es-ES"/>
          </a:p>
          <a:p>
            <a:endParaRPr lang="es-ES" altLang="es-E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4 Marcador de pie de página"/>
          <p:cNvSpPr>
            <a:spLocks noGrp="1"/>
          </p:cNvSpPr>
          <p:nvPr>
            <p:ph type="ftr" sz="quarter" idx="11"/>
          </p:nvPr>
        </p:nvSpPr>
        <p:spPr/>
        <p:txBody>
          <a:bodyPr/>
          <a:lstStyle/>
          <a:p>
            <a:r>
              <a:rPr lang="es-ES" altLang="es-ES"/>
              <a:t>Introducción</a:t>
            </a:r>
          </a:p>
        </p:txBody>
      </p:sp>
      <p:sp>
        <p:nvSpPr>
          <p:cNvPr id="103" name="5 Marcador de número de diapositiva"/>
          <p:cNvSpPr>
            <a:spLocks noGrp="1"/>
          </p:cNvSpPr>
          <p:nvPr>
            <p:ph type="sldNum" sz="quarter" idx="12"/>
          </p:nvPr>
        </p:nvSpPr>
        <p:spPr/>
        <p:txBody>
          <a:bodyPr/>
          <a:lstStyle/>
          <a:p>
            <a:fld id="{9ACC2DF1-5767-4298-ADC4-7BDFB95271A2}" type="slidenum">
              <a:rPr lang="es-ES" altLang="es-ES"/>
              <a:pPr/>
              <a:t>45</a:t>
            </a:fld>
            <a:endParaRPr lang="es-ES" altLang="es-ES"/>
          </a:p>
        </p:txBody>
      </p:sp>
      <p:sp>
        <p:nvSpPr>
          <p:cNvPr id="312322" name="Rectangle 2"/>
          <p:cNvSpPr>
            <a:spLocks noGrp="1" noChangeArrowheads="1"/>
          </p:cNvSpPr>
          <p:nvPr>
            <p:ph type="title"/>
          </p:nvPr>
        </p:nvSpPr>
        <p:spPr/>
        <p:txBody>
          <a:bodyPr/>
          <a:lstStyle/>
          <a:p>
            <a:r>
              <a:rPr lang="es-ES" altLang="es-ES"/>
              <a:t> </a:t>
            </a:r>
          </a:p>
        </p:txBody>
      </p:sp>
      <p:sp>
        <p:nvSpPr>
          <p:cNvPr id="312323" name="Rectangle 3"/>
          <p:cNvSpPr>
            <a:spLocks noGrp="1" noChangeArrowheads="1"/>
          </p:cNvSpPr>
          <p:nvPr>
            <p:ph type="body" idx="1"/>
          </p:nvPr>
        </p:nvSpPr>
        <p:spPr/>
        <p:txBody>
          <a:bodyPr/>
          <a:lstStyle/>
          <a:p>
            <a:pPr>
              <a:buFontTx/>
              <a:buNone/>
            </a:pPr>
            <a:r>
              <a:rPr lang="es-ES" altLang="es-ES"/>
              <a:t> </a:t>
            </a:r>
          </a:p>
        </p:txBody>
      </p:sp>
      <p:sp>
        <p:nvSpPr>
          <p:cNvPr id="312324" name="Line 4"/>
          <p:cNvSpPr>
            <a:spLocks noChangeShapeType="1"/>
          </p:cNvSpPr>
          <p:nvPr/>
        </p:nvSpPr>
        <p:spPr bwMode="auto">
          <a:xfrm>
            <a:off x="1547813" y="1052513"/>
            <a:ext cx="0" cy="34559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25" name="Line 5"/>
          <p:cNvSpPr>
            <a:spLocks noChangeShapeType="1"/>
          </p:cNvSpPr>
          <p:nvPr/>
        </p:nvSpPr>
        <p:spPr bwMode="auto">
          <a:xfrm>
            <a:off x="1547813" y="4508500"/>
            <a:ext cx="62642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26" name="Line 6"/>
          <p:cNvSpPr>
            <a:spLocks noChangeShapeType="1"/>
          </p:cNvSpPr>
          <p:nvPr/>
        </p:nvSpPr>
        <p:spPr bwMode="auto">
          <a:xfrm>
            <a:off x="1476375" y="414972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27" name="Line 7"/>
          <p:cNvSpPr>
            <a:spLocks noChangeShapeType="1"/>
          </p:cNvSpPr>
          <p:nvPr/>
        </p:nvSpPr>
        <p:spPr bwMode="auto">
          <a:xfrm>
            <a:off x="1476375" y="37893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28" name="Line 8"/>
          <p:cNvSpPr>
            <a:spLocks noChangeShapeType="1"/>
          </p:cNvSpPr>
          <p:nvPr/>
        </p:nvSpPr>
        <p:spPr bwMode="auto">
          <a:xfrm>
            <a:off x="1476375" y="35004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29" name="Line 9"/>
          <p:cNvSpPr>
            <a:spLocks noChangeShapeType="1"/>
          </p:cNvSpPr>
          <p:nvPr/>
        </p:nvSpPr>
        <p:spPr bwMode="auto">
          <a:xfrm>
            <a:off x="1476375" y="31416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30" name="Line 10"/>
          <p:cNvSpPr>
            <a:spLocks noChangeShapeType="1"/>
          </p:cNvSpPr>
          <p:nvPr/>
        </p:nvSpPr>
        <p:spPr bwMode="auto">
          <a:xfrm>
            <a:off x="1476375" y="2781300"/>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31" name="Line 11"/>
          <p:cNvSpPr>
            <a:spLocks noChangeShapeType="1"/>
          </p:cNvSpPr>
          <p:nvPr/>
        </p:nvSpPr>
        <p:spPr bwMode="auto">
          <a:xfrm>
            <a:off x="1476375" y="24209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32" name="Line 12"/>
          <p:cNvSpPr>
            <a:spLocks noChangeShapeType="1"/>
          </p:cNvSpPr>
          <p:nvPr/>
        </p:nvSpPr>
        <p:spPr bwMode="auto">
          <a:xfrm>
            <a:off x="1476375" y="2133600"/>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33" name="Line 13"/>
          <p:cNvSpPr>
            <a:spLocks noChangeShapeType="1"/>
          </p:cNvSpPr>
          <p:nvPr/>
        </p:nvSpPr>
        <p:spPr bwMode="auto">
          <a:xfrm>
            <a:off x="1476375" y="184467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34" name="Line 14"/>
          <p:cNvSpPr>
            <a:spLocks noChangeShapeType="1"/>
          </p:cNvSpPr>
          <p:nvPr/>
        </p:nvSpPr>
        <p:spPr bwMode="auto">
          <a:xfrm>
            <a:off x="1476375" y="15573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35" name="Line 15"/>
          <p:cNvSpPr>
            <a:spLocks noChangeShapeType="1"/>
          </p:cNvSpPr>
          <p:nvPr/>
        </p:nvSpPr>
        <p:spPr bwMode="auto">
          <a:xfrm>
            <a:off x="1476375" y="126841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36" name="Text Box 16"/>
          <p:cNvSpPr txBox="1">
            <a:spLocks noChangeArrowheads="1"/>
          </p:cNvSpPr>
          <p:nvPr/>
        </p:nvSpPr>
        <p:spPr bwMode="auto">
          <a:xfrm>
            <a:off x="950913" y="4003675"/>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0.1</a:t>
            </a:r>
          </a:p>
        </p:txBody>
      </p:sp>
      <p:sp>
        <p:nvSpPr>
          <p:cNvPr id="312337" name="Text Box 17"/>
          <p:cNvSpPr txBox="1">
            <a:spLocks noChangeArrowheads="1"/>
          </p:cNvSpPr>
          <p:nvPr/>
        </p:nvSpPr>
        <p:spPr bwMode="auto">
          <a:xfrm>
            <a:off x="1023938" y="3571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0.2</a:t>
            </a:r>
          </a:p>
        </p:txBody>
      </p:sp>
      <p:sp>
        <p:nvSpPr>
          <p:cNvPr id="312338" name="Text Box 18"/>
          <p:cNvSpPr txBox="1">
            <a:spLocks noChangeArrowheads="1"/>
          </p:cNvSpPr>
          <p:nvPr/>
        </p:nvSpPr>
        <p:spPr bwMode="auto">
          <a:xfrm>
            <a:off x="1042988" y="3284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0.3</a:t>
            </a:r>
          </a:p>
        </p:txBody>
      </p:sp>
      <p:sp>
        <p:nvSpPr>
          <p:cNvPr id="312339" name="Text Box 19"/>
          <p:cNvSpPr txBox="1">
            <a:spLocks noChangeArrowheads="1"/>
          </p:cNvSpPr>
          <p:nvPr/>
        </p:nvSpPr>
        <p:spPr bwMode="auto">
          <a:xfrm>
            <a:off x="1116013" y="29972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12340" name="Text Box 20"/>
          <p:cNvSpPr txBox="1">
            <a:spLocks noChangeArrowheads="1"/>
          </p:cNvSpPr>
          <p:nvPr/>
        </p:nvSpPr>
        <p:spPr bwMode="auto">
          <a:xfrm>
            <a:off x="1042988" y="2997200"/>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0.4</a:t>
            </a:r>
          </a:p>
        </p:txBody>
      </p:sp>
      <p:sp>
        <p:nvSpPr>
          <p:cNvPr id="312341" name="Text Box 21"/>
          <p:cNvSpPr txBox="1">
            <a:spLocks noChangeArrowheads="1"/>
          </p:cNvSpPr>
          <p:nvPr/>
        </p:nvSpPr>
        <p:spPr bwMode="auto">
          <a:xfrm>
            <a:off x="1042988" y="26368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0.5</a:t>
            </a:r>
          </a:p>
        </p:txBody>
      </p:sp>
      <p:sp>
        <p:nvSpPr>
          <p:cNvPr id="312342" name="Text Box 22"/>
          <p:cNvSpPr txBox="1">
            <a:spLocks noChangeArrowheads="1"/>
          </p:cNvSpPr>
          <p:nvPr/>
        </p:nvSpPr>
        <p:spPr bwMode="auto">
          <a:xfrm>
            <a:off x="1042988" y="22764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0.6</a:t>
            </a:r>
          </a:p>
        </p:txBody>
      </p:sp>
      <p:sp>
        <p:nvSpPr>
          <p:cNvPr id="312343" name="Text Box 23"/>
          <p:cNvSpPr txBox="1">
            <a:spLocks noChangeArrowheads="1"/>
          </p:cNvSpPr>
          <p:nvPr/>
        </p:nvSpPr>
        <p:spPr bwMode="auto">
          <a:xfrm>
            <a:off x="1042988" y="19891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0.7</a:t>
            </a:r>
          </a:p>
        </p:txBody>
      </p:sp>
      <p:sp>
        <p:nvSpPr>
          <p:cNvPr id="312344" name="Text Box 24"/>
          <p:cNvSpPr txBox="1">
            <a:spLocks noChangeArrowheads="1"/>
          </p:cNvSpPr>
          <p:nvPr/>
        </p:nvSpPr>
        <p:spPr bwMode="auto">
          <a:xfrm>
            <a:off x="1042988" y="1700213"/>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0.8</a:t>
            </a:r>
          </a:p>
        </p:txBody>
      </p:sp>
      <p:sp>
        <p:nvSpPr>
          <p:cNvPr id="312345" name="Text Box 25"/>
          <p:cNvSpPr txBox="1">
            <a:spLocks noChangeArrowheads="1"/>
          </p:cNvSpPr>
          <p:nvPr/>
        </p:nvSpPr>
        <p:spPr bwMode="auto">
          <a:xfrm>
            <a:off x="1042988" y="1412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0.9</a:t>
            </a:r>
          </a:p>
        </p:txBody>
      </p:sp>
      <p:sp>
        <p:nvSpPr>
          <p:cNvPr id="312346" name="Text Box 26"/>
          <p:cNvSpPr txBox="1">
            <a:spLocks noChangeArrowheads="1"/>
          </p:cNvSpPr>
          <p:nvPr/>
        </p:nvSpPr>
        <p:spPr bwMode="auto">
          <a:xfrm>
            <a:off x="1042988" y="1125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1.0</a:t>
            </a:r>
          </a:p>
        </p:txBody>
      </p:sp>
      <p:sp>
        <p:nvSpPr>
          <p:cNvPr id="312347" name="Line 27"/>
          <p:cNvSpPr>
            <a:spLocks noChangeShapeType="1"/>
          </p:cNvSpPr>
          <p:nvPr/>
        </p:nvSpPr>
        <p:spPr bwMode="auto">
          <a:xfrm>
            <a:off x="19796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48" name="Line 28"/>
          <p:cNvSpPr>
            <a:spLocks noChangeShapeType="1"/>
          </p:cNvSpPr>
          <p:nvPr/>
        </p:nvSpPr>
        <p:spPr bwMode="auto">
          <a:xfrm>
            <a:off x="24114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49" name="Line 29"/>
          <p:cNvSpPr>
            <a:spLocks noChangeShapeType="1"/>
          </p:cNvSpPr>
          <p:nvPr/>
        </p:nvSpPr>
        <p:spPr bwMode="auto">
          <a:xfrm>
            <a:off x="28432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50" name="Line 30"/>
          <p:cNvSpPr>
            <a:spLocks noChangeShapeType="1"/>
          </p:cNvSpPr>
          <p:nvPr/>
        </p:nvSpPr>
        <p:spPr bwMode="auto">
          <a:xfrm>
            <a:off x="32766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51" name="Line 31"/>
          <p:cNvSpPr>
            <a:spLocks noChangeShapeType="1"/>
          </p:cNvSpPr>
          <p:nvPr/>
        </p:nvSpPr>
        <p:spPr bwMode="auto">
          <a:xfrm>
            <a:off x="36353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52" name="Line 32"/>
          <p:cNvSpPr>
            <a:spLocks noChangeShapeType="1"/>
          </p:cNvSpPr>
          <p:nvPr/>
        </p:nvSpPr>
        <p:spPr bwMode="auto">
          <a:xfrm>
            <a:off x="40671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53" name="Text Box 33"/>
          <p:cNvSpPr txBox="1">
            <a:spLocks noChangeArrowheads="1"/>
          </p:cNvSpPr>
          <p:nvPr/>
        </p:nvSpPr>
        <p:spPr bwMode="auto">
          <a:xfrm>
            <a:off x="1816100"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a:t>
            </a:r>
          </a:p>
        </p:txBody>
      </p:sp>
      <p:sp>
        <p:nvSpPr>
          <p:cNvPr id="312354" name="Text Box 34"/>
          <p:cNvSpPr txBox="1">
            <a:spLocks noChangeArrowheads="1"/>
          </p:cNvSpPr>
          <p:nvPr/>
        </p:nvSpPr>
        <p:spPr bwMode="auto">
          <a:xfrm>
            <a:off x="2247900"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4</a:t>
            </a:r>
          </a:p>
        </p:txBody>
      </p:sp>
      <p:sp>
        <p:nvSpPr>
          <p:cNvPr id="312355" name="Text Box 35"/>
          <p:cNvSpPr txBox="1">
            <a:spLocks noChangeArrowheads="1"/>
          </p:cNvSpPr>
          <p:nvPr/>
        </p:nvSpPr>
        <p:spPr bwMode="auto">
          <a:xfrm>
            <a:off x="2627313" y="465296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6</a:t>
            </a:r>
          </a:p>
        </p:txBody>
      </p:sp>
      <p:sp>
        <p:nvSpPr>
          <p:cNvPr id="312356" name="Text Box 36"/>
          <p:cNvSpPr txBox="1">
            <a:spLocks noChangeArrowheads="1"/>
          </p:cNvSpPr>
          <p:nvPr/>
        </p:nvSpPr>
        <p:spPr bwMode="auto">
          <a:xfrm>
            <a:off x="3132138" y="465296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8</a:t>
            </a:r>
          </a:p>
        </p:txBody>
      </p:sp>
      <p:sp>
        <p:nvSpPr>
          <p:cNvPr id="312357" name="Text Box 37"/>
          <p:cNvSpPr txBox="1">
            <a:spLocks noChangeArrowheads="1"/>
          </p:cNvSpPr>
          <p:nvPr/>
        </p:nvSpPr>
        <p:spPr bwMode="auto">
          <a:xfrm>
            <a:off x="3471863"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10</a:t>
            </a:r>
          </a:p>
        </p:txBody>
      </p:sp>
      <p:sp>
        <p:nvSpPr>
          <p:cNvPr id="312358" name="Text Box 38"/>
          <p:cNvSpPr txBox="1">
            <a:spLocks noChangeArrowheads="1"/>
          </p:cNvSpPr>
          <p:nvPr/>
        </p:nvSpPr>
        <p:spPr bwMode="auto">
          <a:xfrm>
            <a:off x="3938588" y="47863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12359" name="Text Box 39"/>
          <p:cNvSpPr txBox="1">
            <a:spLocks noChangeArrowheads="1"/>
          </p:cNvSpPr>
          <p:nvPr/>
        </p:nvSpPr>
        <p:spPr bwMode="auto">
          <a:xfrm>
            <a:off x="3903663"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12</a:t>
            </a:r>
          </a:p>
        </p:txBody>
      </p:sp>
      <p:sp>
        <p:nvSpPr>
          <p:cNvPr id="312360" name="Line 40"/>
          <p:cNvSpPr>
            <a:spLocks noChangeShapeType="1"/>
          </p:cNvSpPr>
          <p:nvPr/>
        </p:nvSpPr>
        <p:spPr bwMode="auto">
          <a:xfrm>
            <a:off x="4427538"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61" name="Line 41"/>
          <p:cNvSpPr>
            <a:spLocks noChangeShapeType="1"/>
          </p:cNvSpPr>
          <p:nvPr/>
        </p:nvSpPr>
        <p:spPr bwMode="auto">
          <a:xfrm>
            <a:off x="47879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62" name="Line 42"/>
          <p:cNvSpPr>
            <a:spLocks noChangeShapeType="1"/>
          </p:cNvSpPr>
          <p:nvPr/>
        </p:nvSpPr>
        <p:spPr bwMode="auto">
          <a:xfrm>
            <a:off x="514826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63" name="Line 43"/>
          <p:cNvSpPr>
            <a:spLocks noChangeShapeType="1"/>
          </p:cNvSpPr>
          <p:nvPr/>
        </p:nvSpPr>
        <p:spPr bwMode="auto">
          <a:xfrm>
            <a:off x="550862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64" name="Line 44"/>
          <p:cNvSpPr>
            <a:spLocks noChangeShapeType="1"/>
          </p:cNvSpPr>
          <p:nvPr/>
        </p:nvSpPr>
        <p:spPr bwMode="auto">
          <a:xfrm>
            <a:off x="58674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65" name="Text Box 45"/>
          <p:cNvSpPr txBox="1">
            <a:spLocks noChangeArrowheads="1"/>
          </p:cNvSpPr>
          <p:nvPr/>
        </p:nvSpPr>
        <p:spPr bwMode="auto">
          <a:xfrm>
            <a:off x="4264025"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14</a:t>
            </a:r>
          </a:p>
        </p:txBody>
      </p:sp>
      <p:sp>
        <p:nvSpPr>
          <p:cNvPr id="312366" name="Text Box 46"/>
          <p:cNvSpPr txBox="1">
            <a:spLocks noChangeArrowheads="1"/>
          </p:cNvSpPr>
          <p:nvPr/>
        </p:nvSpPr>
        <p:spPr bwMode="auto">
          <a:xfrm>
            <a:off x="4624388"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16</a:t>
            </a:r>
          </a:p>
        </p:txBody>
      </p:sp>
      <p:sp>
        <p:nvSpPr>
          <p:cNvPr id="312367" name="Text Box 47"/>
          <p:cNvSpPr txBox="1">
            <a:spLocks noChangeArrowheads="1"/>
          </p:cNvSpPr>
          <p:nvPr/>
        </p:nvSpPr>
        <p:spPr bwMode="auto">
          <a:xfrm>
            <a:off x="4984750"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18</a:t>
            </a:r>
          </a:p>
        </p:txBody>
      </p:sp>
      <p:sp>
        <p:nvSpPr>
          <p:cNvPr id="312368" name="Text Box 48"/>
          <p:cNvSpPr txBox="1">
            <a:spLocks noChangeArrowheads="1"/>
          </p:cNvSpPr>
          <p:nvPr/>
        </p:nvSpPr>
        <p:spPr bwMode="auto">
          <a:xfrm>
            <a:off x="5292725" y="4652963"/>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20 </a:t>
            </a:r>
          </a:p>
        </p:txBody>
      </p:sp>
      <p:sp>
        <p:nvSpPr>
          <p:cNvPr id="312369" name="Text Box 49"/>
          <p:cNvSpPr txBox="1">
            <a:spLocks noChangeArrowheads="1"/>
          </p:cNvSpPr>
          <p:nvPr/>
        </p:nvSpPr>
        <p:spPr bwMode="auto">
          <a:xfrm>
            <a:off x="5703888" y="46513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22</a:t>
            </a:r>
          </a:p>
        </p:txBody>
      </p:sp>
      <p:sp>
        <p:nvSpPr>
          <p:cNvPr id="312370" name="Text Box 50"/>
          <p:cNvSpPr txBox="1">
            <a:spLocks noChangeArrowheads="1"/>
          </p:cNvSpPr>
          <p:nvPr/>
        </p:nvSpPr>
        <p:spPr bwMode="auto">
          <a:xfrm>
            <a:off x="6927850" y="4579938"/>
            <a:ext cx="1247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Presión (100)</a:t>
            </a:r>
          </a:p>
        </p:txBody>
      </p:sp>
      <p:sp>
        <p:nvSpPr>
          <p:cNvPr id="312371" name="Line 51"/>
          <p:cNvSpPr>
            <a:spLocks noChangeShapeType="1"/>
          </p:cNvSpPr>
          <p:nvPr/>
        </p:nvSpPr>
        <p:spPr bwMode="auto">
          <a:xfrm flipH="1">
            <a:off x="1547813" y="3141663"/>
            <a:ext cx="431800" cy="1366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72" name="Line 52"/>
          <p:cNvSpPr>
            <a:spLocks noChangeShapeType="1"/>
          </p:cNvSpPr>
          <p:nvPr/>
        </p:nvSpPr>
        <p:spPr bwMode="auto">
          <a:xfrm flipH="1">
            <a:off x="1979613" y="2133600"/>
            <a:ext cx="360362" cy="1008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73" name="Line 53"/>
          <p:cNvSpPr>
            <a:spLocks noChangeShapeType="1"/>
          </p:cNvSpPr>
          <p:nvPr/>
        </p:nvSpPr>
        <p:spPr bwMode="auto">
          <a:xfrm flipH="1">
            <a:off x="2339975" y="1268413"/>
            <a:ext cx="503238" cy="865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74" name="Line 54"/>
          <p:cNvSpPr>
            <a:spLocks noChangeShapeType="1"/>
          </p:cNvSpPr>
          <p:nvPr/>
        </p:nvSpPr>
        <p:spPr bwMode="auto">
          <a:xfrm flipH="1">
            <a:off x="2843213" y="1268413"/>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75" name="Line 55"/>
          <p:cNvSpPr>
            <a:spLocks noChangeShapeType="1"/>
          </p:cNvSpPr>
          <p:nvPr/>
        </p:nvSpPr>
        <p:spPr bwMode="auto">
          <a:xfrm flipH="1" flipV="1">
            <a:off x="3203575" y="1268413"/>
            <a:ext cx="43180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76" name="Line 56"/>
          <p:cNvSpPr>
            <a:spLocks noChangeShapeType="1"/>
          </p:cNvSpPr>
          <p:nvPr/>
        </p:nvSpPr>
        <p:spPr bwMode="auto">
          <a:xfrm flipH="1" flipV="1">
            <a:off x="3635375" y="1844675"/>
            <a:ext cx="431800"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77" name="Line 57"/>
          <p:cNvSpPr>
            <a:spLocks noChangeShapeType="1"/>
          </p:cNvSpPr>
          <p:nvPr/>
        </p:nvSpPr>
        <p:spPr bwMode="auto">
          <a:xfrm flipH="1" flipV="1">
            <a:off x="4067175" y="3213100"/>
            <a:ext cx="360363"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78" name="Line 58"/>
          <p:cNvSpPr>
            <a:spLocks noChangeShapeType="1"/>
          </p:cNvSpPr>
          <p:nvPr/>
        </p:nvSpPr>
        <p:spPr bwMode="auto">
          <a:xfrm flipH="1">
            <a:off x="3635375" y="3933825"/>
            <a:ext cx="43180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79" name="Line 59"/>
          <p:cNvSpPr>
            <a:spLocks noChangeShapeType="1"/>
          </p:cNvSpPr>
          <p:nvPr/>
        </p:nvSpPr>
        <p:spPr bwMode="auto">
          <a:xfrm flipH="1">
            <a:off x="4067175" y="3213100"/>
            <a:ext cx="36036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80" name="Line 60"/>
          <p:cNvSpPr>
            <a:spLocks noChangeShapeType="1"/>
          </p:cNvSpPr>
          <p:nvPr/>
        </p:nvSpPr>
        <p:spPr bwMode="auto">
          <a:xfrm flipH="1">
            <a:off x="4427538" y="1844675"/>
            <a:ext cx="431800"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81" name="Line 61"/>
          <p:cNvSpPr>
            <a:spLocks noChangeShapeType="1"/>
          </p:cNvSpPr>
          <p:nvPr/>
        </p:nvSpPr>
        <p:spPr bwMode="auto">
          <a:xfrm flipH="1">
            <a:off x="4859338" y="1341438"/>
            <a:ext cx="288925"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82" name="Line 62"/>
          <p:cNvSpPr>
            <a:spLocks noChangeShapeType="1"/>
          </p:cNvSpPr>
          <p:nvPr/>
        </p:nvSpPr>
        <p:spPr bwMode="auto">
          <a:xfrm>
            <a:off x="5148263" y="134143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83" name="Line 63"/>
          <p:cNvSpPr>
            <a:spLocks noChangeShapeType="1"/>
          </p:cNvSpPr>
          <p:nvPr/>
        </p:nvSpPr>
        <p:spPr bwMode="auto">
          <a:xfrm flipH="1" flipV="1">
            <a:off x="5364163" y="1341438"/>
            <a:ext cx="215900" cy="1439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84" name="Line 64"/>
          <p:cNvSpPr>
            <a:spLocks noChangeShapeType="1"/>
          </p:cNvSpPr>
          <p:nvPr/>
        </p:nvSpPr>
        <p:spPr bwMode="auto">
          <a:xfrm>
            <a:off x="5580063" y="2781300"/>
            <a:ext cx="287337" cy="172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85" name="Text Box 65"/>
          <p:cNvSpPr txBox="1">
            <a:spLocks noChangeArrowheads="1"/>
          </p:cNvSpPr>
          <p:nvPr/>
        </p:nvSpPr>
        <p:spPr bwMode="auto">
          <a:xfrm>
            <a:off x="2751138" y="8350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Baja</a:t>
            </a:r>
          </a:p>
        </p:txBody>
      </p:sp>
      <p:sp>
        <p:nvSpPr>
          <p:cNvPr id="312386" name="Text Box 66"/>
          <p:cNvSpPr txBox="1">
            <a:spLocks noChangeArrowheads="1"/>
          </p:cNvSpPr>
          <p:nvPr/>
        </p:nvSpPr>
        <p:spPr bwMode="auto">
          <a:xfrm>
            <a:off x="4911725" y="835025"/>
            <a:ext cx="825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Elevada</a:t>
            </a:r>
          </a:p>
        </p:txBody>
      </p:sp>
      <p:sp>
        <p:nvSpPr>
          <p:cNvPr id="312387" name="Line 67"/>
          <p:cNvSpPr>
            <a:spLocks noChangeShapeType="1"/>
          </p:cNvSpPr>
          <p:nvPr/>
        </p:nvSpPr>
        <p:spPr bwMode="auto">
          <a:xfrm>
            <a:off x="1547813" y="2133600"/>
            <a:ext cx="2160587" cy="0"/>
          </a:xfrm>
          <a:prstGeom prst="line">
            <a:avLst/>
          </a:prstGeom>
          <a:noFill/>
          <a:ln w="9525">
            <a:solidFill>
              <a:srgbClr val="990033"/>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88" name="Text Box 68"/>
          <p:cNvSpPr txBox="1">
            <a:spLocks noChangeArrowheads="1"/>
          </p:cNvSpPr>
          <p:nvPr/>
        </p:nvSpPr>
        <p:spPr bwMode="auto">
          <a:xfrm>
            <a:off x="1671638" y="1839913"/>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sym typeface="Symbol" pitchFamily="18" charset="2"/>
              </a:rPr>
              <a:t></a:t>
            </a:r>
            <a:r>
              <a:rPr lang="es-ES" altLang="es-ES" baseline="-25000">
                <a:sym typeface="Symbol" pitchFamily="18" charset="2"/>
              </a:rPr>
              <a:t>1</a:t>
            </a:r>
            <a:r>
              <a:rPr lang="es-ES" altLang="es-ES">
                <a:sym typeface="Symbol" pitchFamily="18" charset="2"/>
              </a:rPr>
              <a:t> =0.7</a:t>
            </a:r>
            <a:endParaRPr lang="es-ES" altLang="es-ES" baseline="-25000">
              <a:sym typeface="Symbol" pitchFamily="18" charset="2"/>
            </a:endParaRPr>
          </a:p>
        </p:txBody>
      </p:sp>
      <p:sp>
        <p:nvSpPr>
          <p:cNvPr id="312389" name="Line 69"/>
          <p:cNvSpPr>
            <a:spLocks noChangeShapeType="1"/>
          </p:cNvSpPr>
          <p:nvPr/>
        </p:nvSpPr>
        <p:spPr bwMode="auto">
          <a:xfrm>
            <a:off x="4284663" y="3500438"/>
            <a:ext cx="1439862" cy="0"/>
          </a:xfrm>
          <a:prstGeom prst="line">
            <a:avLst/>
          </a:prstGeom>
          <a:noFill/>
          <a:ln w="9525">
            <a:solidFill>
              <a:srgbClr val="FF00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0" name="Line 70"/>
          <p:cNvSpPr>
            <a:spLocks noChangeShapeType="1"/>
          </p:cNvSpPr>
          <p:nvPr/>
        </p:nvSpPr>
        <p:spPr bwMode="auto">
          <a:xfrm flipH="1">
            <a:off x="2268538" y="2205038"/>
            <a:ext cx="358775" cy="3603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1" name="Line 71"/>
          <p:cNvSpPr>
            <a:spLocks noChangeShapeType="1"/>
          </p:cNvSpPr>
          <p:nvPr/>
        </p:nvSpPr>
        <p:spPr bwMode="auto">
          <a:xfrm flipH="1">
            <a:off x="2124075" y="2276475"/>
            <a:ext cx="719138" cy="7207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2" name="Line 72"/>
          <p:cNvSpPr>
            <a:spLocks noChangeShapeType="1"/>
          </p:cNvSpPr>
          <p:nvPr/>
        </p:nvSpPr>
        <p:spPr bwMode="auto">
          <a:xfrm flipH="1">
            <a:off x="1979613" y="2205038"/>
            <a:ext cx="1223962" cy="12239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3" name="Line 73"/>
          <p:cNvSpPr>
            <a:spLocks noChangeShapeType="1"/>
          </p:cNvSpPr>
          <p:nvPr/>
        </p:nvSpPr>
        <p:spPr bwMode="auto">
          <a:xfrm flipH="1">
            <a:off x="1835150" y="2205038"/>
            <a:ext cx="1584325" cy="15843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4" name="Line 74"/>
          <p:cNvSpPr>
            <a:spLocks noChangeShapeType="1"/>
          </p:cNvSpPr>
          <p:nvPr/>
        </p:nvSpPr>
        <p:spPr bwMode="auto">
          <a:xfrm flipH="1">
            <a:off x="1763713" y="2276475"/>
            <a:ext cx="1871662" cy="187325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5" name="Line 75"/>
          <p:cNvSpPr>
            <a:spLocks noChangeShapeType="1"/>
          </p:cNvSpPr>
          <p:nvPr/>
        </p:nvSpPr>
        <p:spPr bwMode="auto">
          <a:xfrm flipH="1">
            <a:off x="1835150" y="2492375"/>
            <a:ext cx="1944688" cy="187325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6" name="Line 76"/>
          <p:cNvSpPr>
            <a:spLocks noChangeShapeType="1"/>
          </p:cNvSpPr>
          <p:nvPr/>
        </p:nvSpPr>
        <p:spPr bwMode="auto">
          <a:xfrm flipH="1">
            <a:off x="2124075" y="2708275"/>
            <a:ext cx="1727200" cy="165735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7" name="Line 77"/>
          <p:cNvSpPr>
            <a:spLocks noChangeShapeType="1"/>
          </p:cNvSpPr>
          <p:nvPr/>
        </p:nvSpPr>
        <p:spPr bwMode="auto">
          <a:xfrm flipH="1">
            <a:off x="2484438" y="2997200"/>
            <a:ext cx="1439862" cy="13684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8" name="Line 78"/>
          <p:cNvSpPr>
            <a:spLocks noChangeShapeType="1"/>
          </p:cNvSpPr>
          <p:nvPr/>
        </p:nvSpPr>
        <p:spPr bwMode="auto">
          <a:xfrm flipH="1">
            <a:off x="2771775" y="3284538"/>
            <a:ext cx="1223963" cy="108108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399" name="Line 79"/>
          <p:cNvSpPr>
            <a:spLocks noChangeShapeType="1"/>
          </p:cNvSpPr>
          <p:nvPr/>
        </p:nvSpPr>
        <p:spPr bwMode="auto">
          <a:xfrm flipH="1">
            <a:off x="3132138" y="3573463"/>
            <a:ext cx="935037" cy="79216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0" name="Line 80"/>
          <p:cNvSpPr>
            <a:spLocks noChangeShapeType="1"/>
          </p:cNvSpPr>
          <p:nvPr/>
        </p:nvSpPr>
        <p:spPr bwMode="auto">
          <a:xfrm flipH="1">
            <a:off x="3348038" y="3933825"/>
            <a:ext cx="647700" cy="431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1" name="Line 81"/>
          <p:cNvSpPr>
            <a:spLocks noChangeShapeType="1"/>
          </p:cNvSpPr>
          <p:nvPr/>
        </p:nvSpPr>
        <p:spPr bwMode="auto">
          <a:xfrm flipH="1">
            <a:off x="3851275" y="4076700"/>
            <a:ext cx="360363" cy="3603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2" name="Line 82"/>
          <p:cNvSpPr>
            <a:spLocks noChangeShapeType="1"/>
          </p:cNvSpPr>
          <p:nvPr/>
        </p:nvSpPr>
        <p:spPr bwMode="auto">
          <a:xfrm flipH="1">
            <a:off x="4284663" y="3644900"/>
            <a:ext cx="215900" cy="2159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3" name="Line 83"/>
          <p:cNvSpPr>
            <a:spLocks noChangeShapeType="1"/>
          </p:cNvSpPr>
          <p:nvPr/>
        </p:nvSpPr>
        <p:spPr bwMode="auto">
          <a:xfrm flipH="1">
            <a:off x="4427538" y="3644900"/>
            <a:ext cx="360362" cy="431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4" name="Line 84"/>
          <p:cNvSpPr>
            <a:spLocks noChangeShapeType="1"/>
          </p:cNvSpPr>
          <p:nvPr/>
        </p:nvSpPr>
        <p:spPr bwMode="auto">
          <a:xfrm flipH="1">
            <a:off x="4067175" y="4292600"/>
            <a:ext cx="217488" cy="1444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5" name="Line 85"/>
          <p:cNvSpPr>
            <a:spLocks noChangeShapeType="1"/>
          </p:cNvSpPr>
          <p:nvPr/>
        </p:nvSpPr>
        <p:spPr bwMode="auto">
          <a:xfrm flipH="1">
            <a:off x="4500563" y="3644900"/>
            <a:ext cx="576262" cy="5762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6" name="Line 86"/>
          <p:cNvSpPr>
            <a:spLocks noChangeShapeType="1"/>
          </p:cNvSpPr>
          <p:nvPr/>
        </p:nvSpPr>
        <p:spPr bwMode="auto">
          <a:xfrm flipH="1">
            <a:off x="4643438" y="3644900"/>
            <a:ext cx="649287" cy="7207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7" name="Line 87"/>
          <p:cNvSpPr>
            <a:spLocks noChangeShapeType="1"/>
          </p:cNvSpPr>
          <p:nvPr/>
        </p:nvSpPr>
        <p:spPr bwMode="auto">
          <a:xfrm flipH="1">
            <a:off x="4859338" y="3644900"/>
            <a:ext cx="720725" cy="7207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8" name="Line 88"/>
          <p:cNvSpPr>
            <a:spLocks noChangeShapeType="1"/>
          </p:cNvSpPr>
          <p:nvPr/>
        </p:nvSpPr>
        <p:spPr bwMode="auto">
          <a:xfrm flipH="1">
            <a:off x="5148263" y="3860800"/>
            <a:ext cx="503237" cy="504825"/>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09" name="Line 89"/>
          <p:cNvSpPr>
            <a:spLocks noChangeShapeType="1"/>
          </p:cNvSpPr>
          <p:nvPr/>
        </p:nvSpPr>
        <p:spPr bwMode="auto">
          <a:xfrm flipH="1">
            <a:off x="5364163" y="4076700"/>
            <a:ext cx="360362" cy="3603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10" name="Line 90"/>
          <p:cNvSpPr>
            <a:spLocks noChangeShapeType="1"/>
          </p:cNvSpPr>
          <p:nvPr/>
        </p:nvSpPr>
        <p:spPr bwMode="auto">
          <a:xfrm flipH="1">
            <a:off x="5580063" y="4292600"/>
            <a:ext cx="144462" cy="14446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11" name="Text Box 91"/>
          <p:cNvSpPr txBox="1">
            <a:spLocks noChangeArrowheads="1"/>
          </p:cNvSpPr>
          <p:nvPr/>
        </p:nvSpPr>
        <p:spPr bwMode="auto">
          <a:xfrm>
            <a:off x="4551363" y="3136900"/>
            <a:ext cx="709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sym typeface="Symbol" pitchFamily="18" charset="2"/>
              </a:rPr>
              <a:t></a:t>
            </a:r>
            <a:r>
              <a:rPr lang="es-ES" altLang="es-ES" baseline="-25000">
                <a:sym typeface="Symbol" pitchFamily="18" charset="2"/>
              </a:rPr>
              <a:t>2</a:t>
            </a:r>
            <a:r>
              <a:rPr lang="es-ES" altLang="es-ES">
                <a:sym typeface="Symbol" pitchFamily="18" charset="2"/>
              </a:rPr>
              <a:t>=0.3</a:t>
            </a:r>
          </a:p>
        </p:txBody>
      </p:sp>
      <p:sp>
        <p:nvSpPr>
          <p:cNvPr id="312413" name="Rectangle 93"/>
          <p:cNvSpPr>
            <a:spLocks noChangeArrowheads="1"/>
          </p:cNvSpPr>
          <p:nvPr/>
        </p:nvSpPr>
        <p:spPr bwMode="auto">
          <a:xfrm>
            <a:off x="6372225" y="836613"/>
            <a:ext cx="2520950" cy="17287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CL" altLang="es-ES"/>
          </a:p>
        </p:txBody>
      </p:sp>
      <p:sp>
        <p:nvSpPr>
          <p:cNvPr id="312415" name="Text Box 95"/>
          <p:cNvSpPr txBox="1">
            <a:spLocks noChangeArrowheads="1"/>
          </p:cNvSpPr>
          <p:nvPr/>
        </p:nvSpPr>
        <p:spPr bwMode="auto">
          <a:xfrm>
            <a:off x="6372225" y="836613"/>
            <a:ext cx="2541588"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a:t>R3: si la presión es baja entonces la entrada de combustible debe ser grande</a:t>
            </a:r>
          </a:p>
          <a:p>
            <a:pPr algn="just"/>
            <a:endParaRPr lang="es-ES" altLang="es-ES"/>
          </a:p>
          <a:p>
            <a:pPr algn="just"/>
            <a:r>
              <a:rPr lang="es-ES" altLang="es-ES"/>
              <a:t>R4: si la presión es elevada entonces la entrada de combustible debe ser pequeña</a:t>
            </a:r>
          </a:p>
        </p:txBody>
      </p:sp>
      <p:sp>
        <p:nvSpPr>
          <p:cNvPr id="312416" name="Line 96"/>
          <p:cNvSpPr>
            <a:spLocks noChangeShapeType="1"/>
          </p:cNvSpPr>
          <p:nvPr/>
        </p:nvSpPr>
        <p:spPr bwMode="auto">
          <a:xfrm>
            <a:off x="3492500" y="4508500"/>
            <a:ext cx="0" cy="5762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17" name="Text Box 97"/>
          <p:cNvSpPr txBox="1">
            <a:spLocks noChangeArrowheads="1"/>
          </p:cNvSpPr>
          <p:nvPr/>
        </p:nvSpPr>
        <p:spPr bwMode="auto">
          <a:xfrm>
            <a:off x="3276600" y="5084763"/>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970</a:t>
            </a:r>
          </a:p>
        </p:txBody>
      </p:sp>
      <p:sp>
        <p:nvSpPr>
          <p:cNvPr id="312418" name="Line 98"/>
          <p:cNvSpPr>
            <a:spLocks noChangeShapeType="1"/>
          </p:cNvSpPr>
          <p:nvPr/>
        </p:nvSpPr>
        <p:spPr bwMode="auto">
          <a:xfrm flipV="1">
            <a:off x="3492500" y="1700213"/>
            <a:ext cx="0" cy="2808287"/>
          </a:xfrm>
          <a:prstGeom prst="line">
            <a:avLst/>
          </a:prstGeom>
          <a:noFill/>
          <a:ln w="28575">
            <a:solidFill>
              <a:srgbClr val="990033"/>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19" name="Line 99"/>
          <p:cNvSpPr>
            <a:spLocks noChangeShapeType="1"/>
          </p:cNvSpPr>
          <p:nvPr/>
        </p:nvSpPr>
        <p:spPr bwMode="auto">
          <a:xfrm flipH="1">
            <a:off x="1547813" y="1700213"/>
            <a:ext cx="1944687" cy="0"/>
          </a:xfrm>
          <a:prstGeom prst="line">
            <a:avLst/>
          </a:prstGeom>
          <a:noFill/>
          <a:ln w="28575">
            <a:solidFill>
              <a:srgbClr val="990033"/>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12420" name="Rectangle 100"/>
          <p:cNvSpPr>
            <a:spLocks noChangeArrowheads="1"/>
          </p:cNvSpPr>
          <p:nvPr/>
        </p:nvSpPr>
        <p:spPr bwMode="auto">
          <a:xfrm>
            <a:off x="4572000" y="5084763"/>
            <a:ext cx="4248150" cy="8651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12421" name="Text Box 101"/>
          <p:cNvSpPr txBox="1">
            <a:spLocks noChangeArrowheads="1"/>
          </p:cNvSpPr>
          <p:nvPr/>
        </p:nvSpPr>
        <p:spPr bwMode="auto">
          <a:xfrm>
            <a:off x="4643438" y="5157788"/>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12422" name="Text Box 102"/>
          <p:cNvSpPr txBox="1">
            <a:spLocks noChangeArrowheads="1"/>
          </p:cNvSpPr>
          <p:nvPr/>
        </p:nvSpPr>
        <p:spPr bwMode="auto">
          <a:xfrm>
            <a:off x="4551363" y="5080000"/>
            <a:ext cx="42227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sym typeface="Symbol" pitchFamily="18" charset="2"/>
              </a:rPr>
              <a:t></a:t>
            </a:r>
            <a:r>
              <a:rPr lang="es-ES" altLang="es-ES" baseline="-25000">
                <a:sym typeface="Symbol" pitchFamily="18" charset="2"/>
              </a:rPr>
              <a:t>3</a:t>
            </a:r>
            <a:r>
              <a:rPr lang="es-ES" altLang="es-ES">
                <a:sym typeface="Symbol" pitchFamily="18" charset="2"/>
              </a:rPr>
              <a:t>=</a:t>
            </a:r>
            <a:r>
              <a:rPr lang="es-ES" altLang="es-ES" baseline="-25000">
                <a:sym typeface="Symbol" pitchFamily="18" charset="2"/>
              </a:rPr>
              <a:t>baja</a:t>
            </a:r>
            <a:r>
              <a:rPr lang="es-ES" altLang="es-ES">
                <a:sym typeface="Symbol" pitchFamily="18" charset="2"/>
              </a:rPr>
              <a:t>(970) = 0.87 (grado de cumplimiento de R3)</a:t>
            </a:r>
          </a:p>
          <a:p>
            <a:endParaRPr lang="es-ES" altLang="es-ES">
              <a:sym typeface="Symbol" pitchFamily="18" charset="2"/>
            </a:endParaRPr>
          </a:p>
          <a:p>
            <a:r>
              <a:rPr lang="es-ES" altLang="es-ES">
                <a:sym typeface="Symbol" pitchFamily="18" charset="2"/>
              </a:rPr>
              <a:t></a:t>
            </a:r>
            <a:r>
              <a:rPr lang="es-ES" altLang="es-ES" baseline="-25000">
                <a:sym typeface="Symbol" pitchFamily="18" charset="2"/>
              </a:rPr>
              <a:t>4</a:t>
            </a:r>
            <a:r>
              <a:rPr lang="es-ES" altLang="es-ES">
                <a:sym typeface="Symbol" pitchFamily="18" charset="2"/>
              </a:rPr>
              <a:t>=</a:t>
            </a:r>
            <a:r>
              <a:rPr lang="es-ES" altLang="es-ES" baseline="-25000">
                <a:sym typeface="Symbol" pitchFamily="18" charset="2"/>
              </a:rPr>
              <a:t>elevada</a:t>
            </a:r>
            <a:r>
              <a:rPr lang="es-ES" altLang="es-ES">
                <a:sym typeface="Symbol" pitchFamily="18" charset="2"/>
              </a:rPr>
              <a:t>(970) = 0 (grado de cumplimiento de R4)</a:t>
            </a:r>
            <a:endParaRPr lang="es-ES" altLang="es-ES" baseline="-25000">
              <a:sym typeface="Symbol"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4 Marcador de pie de página"/>
          <p:cNvSpPr>
            <a:spLocks noGrp="1"/>
          </p:cNvSpPr>
          <p:nvPr>
            <p:ph type="ftr" sz="quarter" idx="11"/>
          </p:nvPr>
        </p:nvSpPr>
        <p:spPr/>
        <p:txBody>
          <a:bodyPr/>
          <a:lstStyle/>
          <a:p>
            <a:r>
              <a:rPr lang="es-ES" altLang="es-ES"/>
              <a:t>Introducción</a:t>
            </a:r>
          </a:p>
        </p:txBody>
      </p:sp>
      <p:sp>
        <p:nvSpPr>
          <p:cNvPr id="71" name="5 Marcador de número de diapositiva"/>
          <p:cNvSpPr>
            <a:spLocks noGrp="1"/>
          </p:cNvSpPr>
          <p:nvPr>
            <p:ph type="sldNum" sz="quarter" idx="12"/>
          </p:nvPr>
        </p:nvSpPr>
        <p:spPr/>
        <p:txBody>
          <a:bodyPr/>
          <a:lstStyle/>
          <a:p>
            <a:fld id="{B0B79E4E-8DCD-4E51-941C-45C3692C20FE}" type="slidenum">
              <a:rPr lang="es-ES" altLang="es-ES"/>
              <a:pPr/>
              <a:t>46</a:t>
            </a:fld>
            <a:endParaRPr lang="es-ES" altLang="es-ES"/>
          </a:p>
        </p:txBody>
      </p:sp>
      <p:sp>
        <p:nvSpPr>
          <p:cNvPr id="307202" name="Rectangle 2"/>
          <p:cNvSpPr>
            <a:spLocks noGrp="1" noChangeArrowheads="1"/>
          </p:cNvSpPr>
          <p:nvPr>
            <p:ph type="title"/>
          </p:nvPr>
        </p:nvSpPr>
        <p:spPr/>
        <p:txBody>
          <a:bodyPr/>
          <a:lstStyle/>
          <a:p>
            <a:r>
              <a:rPr lang="es-ES" altLang="es-ES"/>
              <a:t> </a:t>
            </a:r>
          </a:p>
        </p:txBody>
      </p:sp>
      <p:sp>
        <p:nvSpPr>
          <p:cNvPr id="307203" name="Rectangle 3"/>
          <p:cNvSpPr>
            <a:spLocks noGrp="1" noChangeArrowheads="1"/>
          </p:cNvSpPr>
          <p:nvPr>
            <p:ph type="body" idx="1"/>
          </p:nvPr>
        </p:nvSpPr>
        <p:spPr/>
        <p:txBody>
          <a:bodyPr/>
          <a:lstStyle/>
          <a:p>
            <a:pPr>
              <a:buFontTx/>
              <a:buNone/>
            </a:pPr>
            <a:r>
              <a:rPr lang="es-ES" altLang="es-ES"/>
              <a:t> </a:t>
            </a:r>
          </a:p>
        </p:txBody>
      </p:sp>
      <p:sp>
        <p:nvSpPr>
          <p:cNvPr id="307204" name="Line 4"/>
          <p:cNvSpPr>
            <a:spLocks noChangeShapeType="1"/>
          </p:cNvSpPr>
          <p:nvPr/>
        </p:nvSpPr>
        <p:spPr bwMode="auto">
          <a:xfrm>
            <a:off x="1547813" y="1052513"/>
            <a:ext cx="0" cy="34559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05" name="Line 5"/>
          <p:cNvSpPr>
            <a:spLocks noChangeShapeType="1"/>
          </p:cNvSpPr>
          <p:nvPr/>
        </p:nvSpPr>
        <p:spPr bwMode="auto">
          <a:xfrm>
            <a:off x="1547813" y="4508500"/>
            <a:ext cx="43926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06" name="Line 6"/>
          <p:cNvSpPr>
            <a:spLocks noChangeShapeType="1"/>
          </p:cNvSpPr>
          <p:nvPr/>
        </p:nvSpPr>
        <p:spPr bwMode="auto">
          <a:xfrm>
            <a:off x="1476375" y="414972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07" name="Line 7"/>
          <p:cNvSpPr>
            <a:spLocks noChangeShapeType="1"/>
          </p:cNvSpPr>
          <p:nvPr/>
        </p:nvSpPr>
        <p:spPr bwMode="auto">
          <a:xfrm>
            <a:off x="1476375" y="37893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08" name="Line 8"/>
          <p:cNvSpPr>
            <a:spLocks noChangeShapeType="1"/>
          </p:cNvSpPr>
          <p:nvPr/>
        </p:nvSpPr>
        <p:spPr bwMode="auto">
          <a:xfrm>
            <a:off x="1476375" y="35004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09" name="Line 9"/>
          <p:cNvSpPr>
            <a:spLocks noChangeShapeType="1"/>
          </p:cNvSpPr>
          <p:nvPr/>
        </p:nvSpPr>
        <p:spPr bwMode="auto">
          <a:xfrm>
            <a:off x="1476375" y="314166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10" name="Line 10"/>
          <p:cNvSpPr>
            <a:spLocks noChangeShapeType="1"/>
          </p:cNvSpPr>
          <p:nvPr/>
        </p:nvSpPr>
        <p:spPr bwMode="auto">
          <a:xfrm>
            <a:off x="1476375" y="2781300"/>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11" name="Line 11"/>
          <p:cNvSpPr>
            <a:spLocks noChangeShapeType="1"/>
          </p:cNvSpPr>
          <p:nvPr/>
        </p:nvSpPr>
        <p:spPr bwMode="auto">
          <a:xfrm>
            <a:off x="1476375" y="24209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12" name="Line 12"/>
          <p:cNvSpPr>
            <a:spLocks noChangeShapeType="1"/>
          </p:cNvSpPr>
          <p:nvPr/>
        </p:nvSpPr>
        <p:spPr bwMode="auto">
          <a:xfrm>
            <a:off x="1476375" y="2133600"/>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13" name="Line 13"/>
          <p:cNvSpPr>
            <a:spLocks noChangeShapeType="1"/>
          </p:cNvSpPr>
          <p:nvPr/>
        </p:nvSpPr>
        <p:spPr bwMode="auto">
          <a:xfrm>
            <a:off x="1476375" y="1844675"/>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14" name="Line 14"/>
          <p:cNvSpPr>
            <a:spLocks noChangeShapeType="1"/>
          </p:cNvSpPr>
          <p:nvPr/>
        </p:nvSpPr>
        <p:spPr bwMode="auto">
          <a:xfrm>
            <a:off x="1476375" y="1557338"/>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15" name="Line 15"/>
          <p:cNvSpPr>
            <a:spLocks noChangeShapeType="1"/>
          </p:cNvSpPr>
          <p:nvPr/>
        </p:nvSpPr>
        <p:spPr bwMode="auto">
          <a:xfrm>
            <a:off x="1476375" y="1268413"/>
            <a:ext cx="142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16" name="Text Box 16"/>
          <p:cNvSpPr txBox="1">
            <a:spLocks noChangeArrowheads="1"/>
          </p:cNvSpPr>
          <p:nvPr/>
        </p:nvSpPr>
        <p:spPr bwMode="auto">
          <a:xfrm>
            <a:off x="950913" y="4003675"/>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0.1</a:t>
            </a:r>
          </a:p>
        </p:txBody>
      </p:sp>
      <p:sp>
        <p:nvSpPr>
          <p:cNvPr id="307217" name="Text Box 17"/>
          <p:cNvSpPr txBox="1">
            <a:spLocks noChangeArrowheads="1"/>
          </p:cNvSpPr>
          <p:nvPr/>
        </p:nvSpPr>
        <p:spPr bwMode="auto">
          <a:xfrm>
            <a:off x="1023938" y="3571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0.2</a:t>
            </a:r>
          </a:p>
        </p:txBody>
      </p:sp>
      <p:sp>
        <p:nvSpPr>
          <p:cNvPr id="307218" name="Text Box 18"/>
          <p:cNvSpPr txBox="1">
            <a:spLocks noChangeArrowheads="1"/>
          </p:cNvSpPr>
          <p:nvPr/>
        </p:nvSpPr>
        <p:spPr bwMode="auto">
          <a:xfrm>
            <a:off x="1042988" y="3284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0.3</a:t>
            </a:r>
          </a:p>
        </p:txBody>
      </p:sp>
      <p:sp>
        <p:nvSpPr>
          <p:cNvPr id="307219" name="Text Box 19"/>
          <p:cNvSpPr txBox="1">
            <a:spLocks noChangeArrowheads="1"/>
          </p:cNvSpPr>
          <p:nvPr/>
        </p:nvSpPr>
        <p:spPr bwMode="auto">
          <a:xfrm>
            <a:off x="1116013" y="29972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07220" name="Text Box 20"/>
          <p:cNvSpPr txBox="1">
            <a:spLocks noChangeArrowheads="1"/>
          </p:cNvSpPr>
          <p:nvPr/>
        </p:nvSpPr>
        <p:spPr bwMode="auto">
          <a:xfrm>
            <a:off x="1042988" y="2997200"/>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0.4</a:t>
            </a:r>
          </a:p>
        </p:txBody>
      </p:sp>
      <p:sp>
        <p:nvSpPr>
          <p:cNvPr id="307221" name="Text Box 21"/>
          <p:cNvSpPr txBox="1">
            <a:spLocks noChangeArrowheads="1"/>
          </p:cNvSpPr>
          <p:nvPr/>
        </p:nvSpPr>
        <p:spPr bwMode="auto">
          <a:xfrm>
            <a:off x="1042988" y="26368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0.5</a:t>
            </a:r>
          </a:p>
        </p:txBody>
      </p:sp>
      <p:sp>
        <p:nvSpPr>
          <p:cNvPr id="307222" name="Text Box 22"/>
          <p:cNvSpPr txBox="1">
            <a:spLocks noChangeArrowheads="1"/>
          </p:cNvSpPr>
          <p:nvPr/>
        </p:nvSpPr>
        <p:spPr bwMode="auto">
          <a:xfrm>
            <a:off x="1042988" y="22764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0.6</a:t>
            </a:r>
          </a:p>
        </p:txBody>
      </p:sp>
      <p:sp>
        <p:nvSpPr>
          <p:cNvPr id="307223" name="Text Box 23"/>
          <p:cNvSpPr txBox="1">
            <a:spLocks noChangeArrowheads="1"/>
          </p:cNvSpPr>
          <p:nvPr/>
        </p:nvSpPr>
        <p:spPr bwMode="auto">
          <a:xfrm>
            <a:off x="1042988" y="19891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0.7</a:t>
            </a:r>
          </a:p>
        </p:txBody>
      </p:sp>
      <p:sp>
        <p:nvSpPr>
          <p:cNvPr id="307224" name="Text Box 24"/>
          <p:cNvSpPr txBox="1">
            <a:spLocks noChangeArrowheads="1"/>
          </p:cNvSpPr>
          <p:nvPr/>
        </p:nvSpPr>
        <p:spPr bwMode="auto">
          <a:xfrm>
            <a:off x="1042988" y="1700213"/>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0.8</a:t>
            </a:r>
          </a:p>
        </p:txBody>
      </p:sp>
      <p:sp>
        <p:nvSpPr>
          <p:cNvPr id="307225" name="Text Box 25"/>
          <p:cNvSpPr txBox="1">
            <a:spLocks noChangeArrowheads="1"/>
          </p:cNvSpPr>
          <p:nvPr/>
        </p:nvSpPr>
        <p:spPr bwMode="auto">
          <a:xfrm>
            <a:off x="1042988" y="1412875"/>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0.9</a:t>
            </a:r>
          </a:p>
        </p:txBody>
      </p:sp>
      <p:sp>
        <p:nvSpPr>
          <p:cNvPr id="307226" name="Text Box 26"/>
          <p:cNvSpPr txBox="1">
            <a:spLocks noChangeArrowheads="1"/>
          </p:cNvSpPr>
          <p:nvPr/>
        </p:nvSpPr>
        <p:spPr bwMode="auto">
          <a:xfrm>
            <a:off x="1042988" y="1125538"/>
            <a:ext cx="430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1.0</a:t>
            </a:r>
          </a:p>
        </p:txBody>
      </p:sp>
      <p:sp>
        <p:nvSpPr>
          <p:cNvPr id="307227" name="Line 27"/>
          <p:cNvSpPr>
            <a:spLocks noChangeShapeType="1"/>
          </p:cNvSpPr>
          <p:nvPr/>
        </p:nvSpPr>
        <p:spPr bwMode="auto">
          <a:xfrm>
            <a:off x="19796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28" name="Line 28"/>
          <p:cNvSpPr>
            <a:spLocks noChangeShapeType="1"/>
          </p:cNvSpPr>
          <p:nvPr/>
        </p:nvSpPr>
        <p:spPr bwMode="auto">
          <a:xfrm>
            <a:off x="24114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29" name="Line 29"/>
          <p:cNvSpPr>
            <a:spLocks noChangeShapeType="1"/>
          </p:cNvSpPr>
          <p:nvPr/>
        </p:nvSpPr>
        <p:spPr bwMode="auto">
          <a:xfrm>
            <a:off x="284321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30" name="Line 30"/>
          <p:cNvSpPr>
            <a:spLocks noChangeShapeType="1"/>
          </p:cNvSpPr>
          <p:nvPr/>
        </p:nvSpPr>
        <p:spPr bwMode="auto">
          <a:xfrm>
            <a:off x="32766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31" name="Line 31"/>
          <p:cNvSpPr>
            <a:spLocks noChangeShapeType="1"/>
          </p:cNvSpPr>
          <p:nvPr/>
        </p:nvSpPr>
        <p:spPr bwMode="auto">
          <a:xfrm>
            <a:off x="36353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32" name="Line 32"/>
          <p:cNvSpPr>
            <a:spLocks noChangeShapeType="1"/>
          </p:cNvSpPr>
          <p:nvPr/>
        </p:nvSpPr>
        <p:spPr bwMode="auto">
          <a:xfrm>
            <a:off x="4067175"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33" name="Text Box 33"/>
          <p:cNvSpPr txBox="1">
            <a:spLocks noChangeArrowheads="1"/>
          </p:cNvSpPr>
          <p:nvPr/>
        </p:nvSpPr>
        <p:spPr bwMode="auto">
          <a:xfrm>
            <a:off x="1816100"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1</a:t>
            </a:r>
          </a:p>
        </p:txBody>
      </p:sp>
      <p:sp>
        <p:nvSpPr>
          <p:cNvPr id="307234" name="Text Box 34"/>
          <p:cNvSpPr txBox="1">
            <a:spLocks noChangeArrowheads="1"/>
          </p:cNvSpPr>
          <p:nvPr/>
        </p:nvSpPr>
        <p:spPr bwMode="auto">
          <a:xfrm>
            <a:off x="2247900"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2</a:t>
            </a:r>
          </a:p>
        </p:txBody>
      </p:sp>
      <p:sp>
        <p:nvSpPr>
          <p:cNvPr id="307235" name="Text Box 35"/>
          <p:cNvSpPr txBox="1">
            <a:spLocks noChangeArrowheads="1"/>
          </p:cNvSpPr>
          <p:nvPr/>
        </p:nvSpPr>
        <p:spPr bwMode="auto">
          <a:xfrm>
            <a:off x="2700338" y="465296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3</a:t>
            </a:r>
          </a:p>
        </p:txBody>
      </p:sp>
      <p:sp>
        <p:nvSpPr>
          <p:cNvPr id="307236" name="Text Box 36"/>
          <p:cNvSpPr txBox="1">
            <a:spLocks noChangeArrowheads="1"/>
          </p:cNvSpPr>
          <p:nvPr/>
        </p:nvSpPr>
        <p:spPr bwMode="auto">
          <a:xfrm>
            <a:off x="3132138" y="4652963"/>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4</a:t>
            </a:r>
          </a:p>
        </p:txBody>
      </p:sp>
      <p:sp>
        <p:nvSpPr>
          <p:cNvPr id="307237" name="Text Box 37"/>
          <p:cNvSpPr txBox="1">
            <a:spLocks noChangeArrowheads="1"/>
          </p:cNvSpPr>
          <p:nvPr/>
        </p:nvSpPr>
        <p:spPr bwMode="auto">
          <a:xfrm>
            <a:off x="3471863"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5</a:t>
            </a:r>
          </a:p>
        </p:txBody>
      </p:sp>
      <p:sp>
        <p:nvSpPr>
          <p:cNvPr id="307238" name="Text Box 38"/>
          <p:cNvSpPr txBox="1">
            <a:spLocks noChangeArrowheads="1"/>
          </p:cNvSpPr>
          <p:nvPr/>
        </p:nvSpPr>
        <p:spPr bwMode="auto">
          <a:xfrm>
            <a:off x="3938588" y="47863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L" altLang="es-ES"/>
          </a:p>
        </p:txBody>
      </p:sp>
      <p:sp>
        <p:nvSpPr>
          <p:cNvPr id="307239" name="Text Box 39"/>
          <p:cNvSpPr txBox="1">
            <a:spLocks noChangeArrowheads="1"/>
          </p:cNvSpPr>
          <p:nvPr/>
        </p:nvSpPr>
        <p:spPr bwMode="auto">
          <a:xfrm>
            <a:off x="3903663" y="46513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6</a:t>
            </a:r>
          </a:p>
        </p:txBody>
      </p:sp>
      <p:sp>
        <p:nvSpPr>
          <p:cNvPr id="307240" name="Line 40"/>
          <p:cNvSpPr>
            <a:spLocks noChangeShapeType="1"/>
          </p:cNvSpPr>
          <p:nvPr/>
        </p:nvSpPr>
        <p:spPr bwMode="auto">
          <a:xfrm>
            <a:off x="4427538"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41" name="Line 41"/>
          <p:cNvSpPr>
            <a:spLocks noChangeShapeType="1"/>
          </p:cNvSpPr>
          <p:nvPr/>
        </p:nvSpPr>
        <p:spPr bwMode="auto">
          <a:xfrm>
            <a:off x="4787900"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45" name="Text Box 45"/>
          <p:cNvSpPr txBox="1">
            <a:spLocks noChangeArrowheads="1"/>
          </p:cNvSpPr>
          <p:nvPr/>
        </p:nvSpPr>
        <p:spPr bwMode="auto">
          <a:xfrm>
            <a:off x="4264025" y="4651375"/>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7</a:t>
            </a:r>
          </a:p>
        </p:txBody>
      </p:sp>
      <p:sp>
        <p:nvSpPr>
          <p:cNvPr id="307246" name="Text Box 46"/>
          <p:cNvSpPr txBox="1">
            <a:spLocks noChangeArrowheads="1"/>
          </p:cNvSpPr>
          <p:nvPr/>
        </p:nvSpPr>
        <p:spPr bwMode="auto">
          <a:xfrm>
            <a:off x="4624388" y="4651375"/>
            <a:ext cx="331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8</a:t>
            </a:r>
          </a:p>
        </p:txBody>
      </p:sp>
      <p:sp>
        <p:nvSpPr>
          <p:cNvPr id="307247" name="Text Box 47"/>
          <p:cNvSpPr txBox="1">
            <a:spLocks noChangeArrowheads="1"/>
          </p:cNvSpPr>
          <p:nvPr/>
        </p:nvSpPr>
        <p:spPr bwMode="auto">
          <a:xfrm>
            <a:off x="4984750" y="4651375"/>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a:t>
            </a:r>
          </a:p>
        </p:txBody>
      </p:sp>
      <p:sp>
        <p:nvSpPr>
          <p:cNvPr id="307248" name="Text Box 48"/>
          <p:cNvSpPr txBox="1">
            <a:spLocks noChangeArrowheads="1"/>
          </p:cNvSpPr>
          <p:nvPr/>
        </p:nvSpPr>
        <p:spPr bwMode="auto">
          <a:xfrm>
            <a:off x="5292725" y="4652963"/>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a:t>
            </a:r>
          </a:p>
        </p:txBody>
      </p:sp>
      <p:sp>
        <p:nvSpPr>
          <p:cNvPr id="307249" name="Text Box 49"/>
          <p:cNvSpPr txBox="1">
            <a:spLocks noChangeArrowheads="1"/>
          </p:cNvSpPr>
          <p:nvPr/>
        </p:nvSpPr>
        <p:spPr bwMode="auto">
          <a:xfrm>
            <a:off x="5703888" y="4651375"/>
            <a:ext cx="233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 </a:t>
            </a:r>
          </a:p>
        </p:txBody>
      </p:sp>
      <p:sp>
        <p:nvSpPr>
          <p:cNvPr id="307250" name="Text Box 50"/>
          <p:cNvSpPr txBox="1">
            <a:spLocks noChangeArrowheads="1"/>
          </p:cNvSpPr>
          <p:nvPr/>
        </p:nvSpPr>
        <p:spPr bwMode="auto">
          <a:xfrm>
            <a:off x="5940425" y="4652963"/>
            <a:ext cx="2046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Entrada de combustible</a:t>
            </a:r>
          </a:p>
        </p:txBody>
      </p:sp>
      <p:sp>
        <p:nvSpPr>
          <p:cNvPr id="307285" name="Line 85"/>
          <p:cNvSpPr>
            <a:spLocks noChangeShapeType="1"/>
          </p:cNvSpPr>
          <p:nvPr/>
        </p:nvSpPr>
        <p:spPr bwMode="auto">
          <a:xfrm flipH="1">
            <a:off x="1547813" y="2420938"/>
            <a:ext cx="431800" cy="2087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86" name="Line 86"/>
          <p:cNvSpPr>
            <a:spLocks noChangeShapeType="1"/>
          </p:cNvSpPr>
          <p:nvPr/>
        </p:nvSpPr>
        <p:spPr bwMode="auto">
          <a:xfrm>
            <a:off x="2484438" y="1268413"/>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87" name="Line 87"/>
          <p:cNvSpPr>
            <a:spLocks noChangeShapeType="1"/>
          </p:cNvSpPr>
          <p:nvPr/>
        </p:nvSpPr>
        <p:spPr bwMode="auto">
          <a:xfrm flipH="1">
            <a:off x="1979613" y="1268413"/>
            <a:ext cx="504825"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88" name="Line 88"/>
          <p:cNvSpPr>
            <a:spLocks noChangeShapeType="1"/>
          </p:cNvSpPr>
          <p:nvPr/>
        </p:nvSpPr>
        <p:spPr bwMode="auto">
          <a:xfrm flipH="1" flipV="1">
            <a:off x="2843213" y="1268413"/>
            <a:ext cx="433387" cy="187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89" name="Line 89"/>
          <p:cNvSpPr>
            <a:spLocks noChangeShapeType="1"/>
          </p:cNvSpPr>
          <p:nvPr/>
        </p:nvSpPr>
        <p:spPr bwMode="auto">
          <a:xfrm>
            <a:off x="3276600" y="3141663"/>
            <a:ext cx="358775" cy="1366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90" name="Line 90"/>
          <p:cNvSpPr>
            <a:spLocks noChangeShapeType="1"/>
          </p:cNvSpPr>
          <p:nvPr/>
        </p:nvSpPr>
        <p:spPr bwMode="auto">
          <a:xfrm flipH="1">
            <a:off x="3276600" y="2781300"/>
            <a:ext cx="358775" cy="172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91" name="Line 91"/>
          <p:cNvSpPr>
            <a:spLocks noChangeShapeType="1"/>
          </p:cNvSpPr>
          <p:nvPr/>
        </p:nvSpPr>
        <p:spPr bwMode="auto">
          <a:xfrm flipH="1">
            <a:off x="3635375" y="1268413"/>
            <a:ext cx="360363" cy="1512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92" name="Line 92"/>
          <p:cNvSpPr>
            <a:spLocks noChangeShapeType="1"/>
          </p:cNvSpPr>
          <p:nvPr/>
        </p:nvSpPr>
        <p:spPr bwMode="auto">
          <a:xfrm flipH="1" flipV="1">
            <a:off x="3995738" y="1268413"/>
            <a:ext cx="504825"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93" name="Line 93"/>
          <p:cNvSpPr>
            <a:spLocks noChangeShapeType="1"/>
          </p:cNvSpPr>
          <p:nvPr/>
        </p:nvSpPr>
        <p:spPr bwMode="auto">
          <a:xfrm>
            <a:off x="4500563" y="2781300"/>
            <a:ext cx="287337" cy="172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94" name="Text Box 94"/>
          <p:cNvSpPr txBox="1">
            <a:spLocks noChangeArrowheads="1"/>
          </p:cNvSpPr>
          <p:nvPr/>
        </p:nvSpPr>
        <p:spPr bwMode="auto">
          <a:xfrm>
            <a:off x="2319338" y="908050"/>
            <a:ext cx="893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Pequeña</a:t>
            </a:r>
          </a:p>
        </p:txBody>
      </p:sp>
      <p:sp>
        <p:nvSpPr>
          <p:cNvPr id="307295" name="Text Box 95"/>
          <p:cNvSpPr txBox="1">
            <a:spLocks noChangeArrowheads="1"/>
          </p:cNvSpPr>
          <p:nvPr/>
        </p:nvSpPr>
        <p:spPr bwMode="auto">
          <a:xfrm>
            <a:off x="3687763" y="908050"/>
            <a:ext cx="825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t>Elevada</a:t>
            </a:r>
          </a:p>
        </p:txBody>
      </p:sp>
      <p:sp>
        <p:nvSpPr>
          <p:cNvPr id="307296" name="Line 96"/>
          <p:cNvSpPr>
            <a:spLocks noChangeShapeType="1"/>
          </p:cNvSpPr>
          <p:nvPr/>
        </p:nvSpPr>
        <p:spPr bwMode="auto">
          <a:xfrm>
            <a:off x="1547813" y="1700213"/>
            <a:ext cx="2592387" cy="0"/>
          </a:xfrm>
          <a:prstGeom prst="line">
            <a:avLst/>
          </a:prstGeom>
          <a:noFill/>
          <a:ln w="19050">
            <a:solidFill>
              <a:srgbClr val="9900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97" name="Line 97"/>
          <p:cNvSpPr>
            <a:spLocks noChangeShapeType="1"/>
          </p:cNvSpPr>
          <p:nvPr/>
        </p:nvSpPr>
        <p:spPr bwMode="auto">
          <a:xfrm flipH="1">
            <a:off x="900113" y="1700213"/>
            <a:ext cx="6477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298" name="Text Box 98"/>
          <p:cNvSpPr txBox="1">
            <a:spLocks noChangeArrowheads="1"/>
          </p:cNvSpPr>
          <p:nvPr/>
        </p:nvSpPr>
        <p:spPr bwMode="auto">
          <a:xfrm>
            <a:off x="179388" y="1557338"/>
            <a:ext cx="808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sym typeface="Symbol" pitchFamily="18" charset="2"/>
              </a:rPr>
              <a:t></a:t>
            </a:r>
            <a:r>
              <a:rPr lang="es-ES" altLang="es-ES" baseline="-25000">
                <a:sym typeface="Symbol" pitchFamily="18" charset="2"/>
              </a:rPr>
              <a:t>3</a:t>
            </a:r>
            <a:r>
              <a:rPr lang="es-ES" altLang="es-ES">
                <a:sym typeface="Symbol" pitchFamily="18" charset="2"/>
              </a:rPr>
              <a:t>=0.87</a:t>
            </a:r>
          </a:p>
        </p:txBody>
      </p:sp>
      <p:sp>
        <p:nvSpPr>
          <p:cNvPr id="307299" name="Line 99"/>
          <p:cNvSpPr>
            <a:spLocks noChangeShapeType="1"/>
          </p:cNvSpPr>
          <p:nvPr/>
        </p:nvSpPr>
        <p:spPr bwMode="auto">
          <a:xfrm flipH="1">
            <a:off x="1547813" y="4508500"/>
            <a:ext cx="2087562" cy="0"/>
          </a:xfrm>
          <a:prstGeom prst="line">
            <a:avLst/>
          </a:prstGeom>
          <a:noFill/>
          <a:ln w="2857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300" name="Line 100"/>
          <p:cNvSpPr>
            <a:spLocks noChangeShapeType="1"/>
          </p:cNvSpPr>
          <p:nvPr/>
        </p:nvSpPr>
        <p:spPr bwMode="auto">
          <a:xfrm flipH="1">
            <a:off x="1042988" y="4508500"/>
            <a:ext cx="43338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301" name="Text Box 101"/>
          <p:cNvSpPr txBox="1">
            <a:spLocks noChangeArrowheads="1"/>
          </p:cNvSpPr>
          <p:nvPr/>
        </p:nvSpPr>
        <p:spPr bwMode="auto">
          <a:xfrm>
            <a:off x="323850" y="4365625"/>
            <a:ext cx="561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a:sym typeface="Symbol" pitchFamily="18" charset="2"/>
              </a:rPr>
              <a:t></a:t>
            </a:r>
            <a:r>
              <a:rPr lang="es-ES" altLang="es-ES" baseline="-25000">
                <a:sym typeface="Symbol" pitchFamily="18" charset="2"/>
              </a:rPr>
              <a:t>4</a:t>
            </a:r>
            <a:r>
              <a:rPr lang="es-ES" altLang="es-ES">
                <a:sym typeface="Symbol" pitchFamily="18" charset="2"/>
              </a:rPr>
              <a:t>=0</a:t>
            </a:r>
          </a:p>
        </p:txBody>
      </p:sp>
      <p:sp>
        <p:nvSpPr>
          <p:cNvPr id="307302" name="Rectangle 102"/>
          <p:cNvSpPr>
            <a:spLocks noChangeArrowheads="1"/>
          </p:cNvSpPr>
          <p:nvPr/>
        </p:nvSpPr>
        <p:spPr bwMode="auto">
          <a:xfrm>
            <a:off x="5076825" y="981075"/>
            <a:ext cx="3671888" cy="18716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CL" altLang="es-ES"/>
          </a:p>
        </p:txBody>
      </p:sp>
      <p:sp>
        <p:nvSpPr>
          <p:cNvPr id="307304" name="Text Box 104"/>
          <p:cNvSpPr txBox="1">
            <a:spLocks noChangeArrowheads="1"/>
          </p:cNvSpPr>
          <p:nvPr/>
        </p:nvSpPr>
        <p:spPr bwMode="auto">
          <a:xfrm>
            <a:off x="5127625" y="981075"/>
            <a:ext cx="3476625"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a:t>Punto medio conjunto difuso entrada de combustible pequeña (5 + 0)/2 = 2.5</a:t>
            </a:r>
          </a:p>
          <a:p>
            <a:pPr algn="just"/>
            <a:endParaRPr lang="es-ES" altLang="es-ES"/>
          </a:p>
          <a:p>
            <a:pPr algn="just"/>
            <a:r>
              <a:rPr lang="es-ES" altLang="es-ES"/>
              <a:t>Punto medio conjunto difuso entrada de combustible  grande (4 + 8)/2 = 6</a:t>
            </a:r>
          </a:p>
          <a:p>
            <a:pPr algn="just"/>
            <a:endParaRPr lang="es-ES" altLang="es-ES"/>
          </a:p>
          <a:p>
            <a:pPr algn="just"/>
            <a:r>
              <a:rPr lang="es-ES" altLang="es-ES"/>
              <a:t>Centro de gravedad =(0*2.5 + 0.87*6)/(0 + 0.87) = 5.22 / 0.87 = 6</a:t>
            </a:r>
          </a:p>
        </p:txBody>
      </p:sp>
      <p:sp>
        <p:nvSpPr>
          <p:cNvPr id="307305" name="Line 105"/>
          <p:cNvSpPr>
            <a:spLocks noChangeShapeType="1"/>
          </p:cNvSpPr>
          <p:nvPr/>
        </p:nvSpPr>
        <p:spPr bwMode="auto">
          <a:xfrm>
            <a:off x="4067175" y="4868863"/>
            <a:ext cx="0" cy="431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306" name="Rectangle 106"/>
          <p:cNvSpPr>
            <a:spLocks noChangeArrowheads="1"/>
          </p:cNvSpPr>
          <p:nvPr/>
        </p:nvSpPr>
        <p:spPr bwMode="auto">
          <a:xfrm>
            <a:off x="755650" y="5445125"/>
            <a:ext cx="7345363" cy="360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ES"/>
              <a:t>Si la temperatura actual es de 60ºC entonces la entrada de combustible es de 6 litros/hora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a:spLocks noGrp="1"/>
          </p:cNvSpPr>
          <p:nvPr>
            <p:ph type="ftr" sz="quarter" idx="11"/>
          </p:nvPr>
        </p:nvSpPr>
        <p:spPr/>
        <p:txBody>
          <a:bodyPr/>
          <a:lstStyle/>
          <a:p>
            <a:r>
              <a:rPr lang="es-ES" altLang="es-ES"/>
              <a:t>Introducción</a:t>
            </a:r>
          </a:p>
        </p:txBody>
      </p:sp>
      <p:sp>
        <p:nvSpPr>
          <p:cNvPr id="7" name="5 Marcador de número de diapositiva"/>
          <p:cNvSpPr>
            <a:spLocks noGrp="1"/>
          </p:cNvSpPr>
          <p:nvPr>
            <p:ph type="sldNum" sz="quarter" idx="12"/>
          </p:nvPr>
        </p:nvSpPr>
        <p:spPr/>
        <p:txBody>
          <a:bodyPr/>
          <a:lstStyle/>
          <a:p>
            <a:fld id="{DC8EEA8B-5EB9-4E68-B41F-71A4056522C3}" type="slidenum">
              <a:rPr lang="es-ES" altLang="es-ES"/>
              <a:pPr/>
              <a:t>47</a:t>
            </a:fld>
            <a:endParaRPr lang="es-ES" altLang="es-ES"/>
          </a:p>
        </p:txBody>
      </p:sp>
      <p:sp>
        <p:nvSpPr>
          <p:cNvPr id="299010" name="Rectangle 2"/>
          <p:cNvSpPr>
            <a:spLocks noGrp="1" noChangeArrowheads="1"/>
          </p:cNvSpPr>
          <p:nvPr>
            <p:ph type="title"/>
          </p:nvPr>
        </p:nvSpPr>
        <p:spPr/>
        <p:txBody>
          <a:bodyPr/>
          <a:lstStyle/>
          <a:p>
            <a:r>
              <a:rPr lang="es-ES" altLang="es-ES"/>
              <a:t> </a:t>
            </a:r>
          </a:p>
        </p:txBody>
      </p:sp>
      <p:sp>
        <p:nvSpPr>
          <p:cNvPr id="299011" name="Rectangle 3"/>
          <p:cNvSpPr>
            <a:spLocks noGrp="1" noChangeArrowheads="1"/>
          </p:cNvSpPr>
          <p:nvPr>
            <p:ph type="body" idx="1"/>
          </p:nvPr>
        </p:nvSpPr>
        <p:spPr/>
        <p:txBody>
          <a:bodyPr/>
          <a:lstStyle/>
          <a:p>
            <a:pPr>
              <a:buFontTx/>
              <a:buNone/>
            </a:pPr>
            <a:r>
              <a:rPr lang="es-ES" altLang="es-ES"/>
              <a:t> </a:t>
            </a:r>
          </a:p>
        </p:txBody>
      </p:sp>
      <p:sp>
        <p:nvSpPr>
          <p:cNvPr id="299012" name="Text Box 4"/>
          <p:cNvSpPr txBox="1">
            <a:spLocks noChangeArrowheads="1"/>
          </p:cNvSpPr>
          <p:nvPr/>
        </p:nvSpPr>
        <p:spPr bwMode="auto">
          <a:xfrm>
            <a:off x="539750" y="1341438"/>
            <a:ext cx="8208963"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endParaRPr lang="es-ES" altLang="es-ES" sz="1600">
              <a:latin typeface="Arial" charset="0"/>
            </a:endParaRPr>
          </a:p>
          <a:p>
            <a:pPr algn="just"/>
            <a:r>
              <a:rPr lang="es-ES" altLang="es-ES" sz="2000">
                <a:solidFill>
                  <a:schemeClr val="accent2"/>
                </a:solidFill>
                <a:latin typeface="Arial" charset="0"/>
              </a:rPr>
              <a:t>Ejemplo </a:t>
            </a:r>
            <a:r>
              <a:rPr lang="es-ES" altLang="es-ES" sz="2000">
                <a:latin typeface="Arial" charset="0"/>
              </a:rPr>
              <a:t> </a:t>
            </a:r>
            <a:r>
              <a:rPr lang="es-ES" altLang="es-ES" sz="1600">
                <a:latin typeface="Arial" charset="0"/>
              </a:rPr>
              <a:t>La abuela María prepara sus deliciosas galletas caseras de forma artesanal desde hace mas de cuarenta años. El toque secreto de la receta consiste en hornearlas cuidadosamente hasta que tomen su característico color dorado. Durante este delicado proceso la abuela María observa periódicamente  las galletas y ajusta la temperatura del horno de forma adecuada:</a:t>
            </a:r>
          </a:p>
          <a:p>
            <a:pPr algn="just"/>
            <a:r>
              <a:rPr lang="es-ES" altLang="es-ES" sz="1600">
                <a:latin typeface="Arial" charset="0"/>
              </a:rPr>
              <a:t>a) Si las galletas están un poco crudas, entonces la temperatura del horno debe ser media</a:t>
            </a:r>
          </a:p>
          <a:p>
            <a:pPr algn="just"/>
            <a:r>
              <a:rPr lang="es-ES" altLang="es-ES" sz="1600">
                <a:latin typeface="Arial" charset="0"/>
              </a:rPr>
              <a:t>b) Si las galletas están medio hechas, entonces la temperatura del horno debe ser alta</a:t>
            </a:r>
          </a:p>
          <a:p>
            <a:pPr algn="just"/>
            <a:r>
              <a:rPr lang="es-ES" altLang="es-ES" sz="1600">
                <a:latin typeface="Arial" charset="0"/>
              </a:rPr>
              <a:t>c) Si las galletas están doraditas, entonces la temperatura del horno debe ser baja</a:t>
            </a:r>
          </a:p>
          <a:p>
            <a:pPr algn="just"/>
            <a:endParaRPr lang="es-ES" altLang="es-ES" sz="1600">
              <a:latin typeface="Arial" charset="0"/>
            </a:endParaRPr>
          </a:p>
          <a:p>
            <a:pPr algn="just"/>
            <a:r>
              <a:rPr lang="es-ES" altLang="es-ES" sz="1600">
                <a:latin typeface="Arial" charset="0"/>
              </a:rPr>
              <a:t>Tras diversas entrevistas con la abuela  se han podido establecer los siguientes conjuntos difusos sobre un índice cromático especial (0=galleta cruda, 10=galleta chamuscada) y la temperatura del horno.</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Marcador de pie de página"/>
          <p:cNvSpPr>
            <a:spLocks noGrp="1"/>
          </p:cNvSpPr>
          <p:nvPr>
            <p:ph type="ftr" sz="quarter" idx="11"/>
          </p:nvPr>
        </p:nvSpPr>
        <p:spPr/>
        <p:txBody>
          <a:bodyPr/>
          <a:lstStyle/>
          <a:p>
            <a:r>
              <a:rPr lang="es-ES" altLang="es-ES"/>
              <a:t>Introducción</a:t>
            </a:r>
          </a:p>
        </p:txBody>
      </p:sp>
      <p:sp>
        <p:nvSpPr>
          <p:cNvPr id="8" name="5 Marcador de número de diapositiva"/>
          <p:cNvSpPr>
            <a:spLocks noGrp="1"/>
          </p:cNvSpPr>
          <p:nvPr>
            <p:ph type="sldNum" sz="quarter" idx="12"/>
          </p:nvPr>
        </p:nvSpPr>
        <p:spPr/>
        <p:txBody>
          <a:bodyPr/>
          <a:lstStyle/>
          <a:p>
            <a:fld id="{8A18ACA6-64D2-4D9E-8F9B-E2A28242834F}" type="slidenum">
              <a:rPr lang="es-ES" altLang="es-ES"/>
              <a:pPr/>
              <a:t>48</a:t>
            </a:fld>
            <a:endParaRPr lang="es-ES" altLang="es-ES"/>
          </a:p>
        </p:txBody>
      </p:sp>
      <p:sp>
        <p:nvSpPr>
          <p:cNvPr id="300034" name="Rectangle 2"/>
          <p:cNvSpPr>
            <a:spLocks noGrp="1" noChangeArrowheads="1"/>
          </p:cNvSpPr>
          <p:nvPr>
            <p:ph type="title"/>
          </p:nvPr>
        </p:nvSpPr>
        <p:spPr/>
        <p:txBody>
          <a:bodyPr/>
          <a:lstStyle/>
          <a:p>
            <a:r>
              <a:rPr lang="es-ES" altLang="es-ES"/>
              <a:t> </a:t>
            </a:r>
          </a:p>
        </p:txBody>
      </p:sp>
      <p:sp>
        <p:nvSpPr>
          <p:cNvPr id="300035" name="Rectangle 3"/>
          <p:cNvSpPr>
            <a:spLocks noGrp="1" noChangeArrowheads="1"/>
          </p:cNvSpPr>
          <p:nvPr>
            <p:ph type="body" idx="1"/>
          </p:nvPr>
        </p:nvSpPr>
        <p:spPr/>
        <p:txBody>
          <a:bodyPr/>
          <a:lstStyle/>
          <a:p>
            <a:pPr>
              <a:buFontTx/>
              <a:buNone/>
            </a:pPr>
            <a:r>
              <a:rPr lang="es-ES" altLang="es-ES"/>
              <a:t> </a:t>
            </a:r>
          </a:p>
        </p:txBody>
      </p:sp>
      <p:sp>
        <p:nvSpPr>
          <p:cNvPr id="300036" name="Text Box 4"/>
          <p:cNvSpPr txBox="1">
            <a:spLocks noChangeArrowheads="1"/>
          </p:cNvSpPr>
          <p:nvPr/>
        </p:nvSpPr>
        <p:spPr bwMode="auto">
          <a:xfrm>
            <a:off x="735013" y="1168400"/>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CL" altLang="es-ES" sz="1600"/>
          </a:p>
        </p:txBody>
      </p:sp>
      <p:sp>
        <p:nvSpPr>
          <p:cNvPr id="300037" name="Text Box 5"/>
          <p:cNvSpPr txBox="1">
            <a:spLocks noChangeArrowheads="1"/>
          </p:cNvSpPr>
          <p:nvPr/>
        </p:nvSpPr>
        <p:spPr bwMode="auto">
          <a:xfrm>
            <a:off x="611188" y="1384300"/>
            <a:ext cx="8281987"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600"/>
              <a:t>Índice cromático correspondiente a las galletas</a:t>
            </a:r>
          </a:p>
          <a:p>
            <a:endParaRPr lang="es-ES" altLang="es-ES" sz="1600"/>
          </a:p>
          <a:p>
            <a:r>
              <a:rPr lang="es-ES" altLang="es-ES" sz="1600"/>
              <a:t>Un poco crudas  =(0/0 .5/1 1/3 1/4 .5/6 0/7)</a:t>
            </a:r>
          </a:p>
          <a:p>
            <a:r>
              <a:rPr lang="es-ES" altLang="es-ES" sz="1600"/>
              <a:t>Medio hechas = (0/3 1/5 1/6 0/8)</a:t>
            </a:r>
          </a:p>
          <a:p>
            <a:r>
              <a:rPr lang="es-ES" altLang="es-ES" sz="1600"/>
              <a:t>Doraditas = (0/5 1/7 1/8 0/9)</a:t>
            </a:r>
          </a:p>
          <a:p>
            <a:endParaRPr lang="es-ES" altLang="es-ES" sz="1600"/>
          </a:p>
          <a:p>
            <a:r>
              <a:rPr lang="es-ES" altLang="es-ES" sz="1600"/>
              <a:t>Temperatura del horno (ºC)</a:t>
            </a:r>
          </a:p>
          <a:p>
            <a:endParaRPr lang="es-ES" altLang="es-ES" sz="1600"/>
          </a:p>
          <a:p>
            <a:r>
              <a:rPr lang="es-ES" altLang="es-ES" sz="1600"/>
              <a:t>Baja= (0/150 1/160 1/180 0/190)</a:t>
            </a:r>
          </a:p>
          <a:p>
            <a:r>
              <a:rPr lang="es-ES" altLang="es-ES" sz="1600"/>
              <a:t>Media= (0/170 1/190 1/210  0/230)</a:t>
            </a:r>
          </a:p>
          <a:p>
            <a:r>
              <a:rPr lang="es-ES" altLang="es-ES" sz="1600"/>
              <a:t>Alta= (0/210 1/220 1/240 0/250)</a:t>
            </a:r>
          </a:p>
          <a:p>
            <a:endParaRPr lang="es-ES" altLang="es-ES" sz="1600"/>
          </a:p>
          <a:p>
            <a:pPr algn="just"/>
            <a:r>
              <a:rPr lang="es-ES" altLang="es-ES" sz="1600"/>
              <a:t>Suponiendo que se interpretan las reglas como implicaciones de Mamdani y se construye un sistema para control automático de la temperatura del horno basado en las reglas , y suponiendo  que en cierto momento el índice cromático de las galletas es de 6, se pide determinar la temperatura del horno, si se utiliza la técnica del centro de área.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4 Marcador de pie de página"/>
          <p:cNvSpPr>
            <a:spLocks noGrp="1"/>
          </p:cNvSpPr>
          <p:nvPr>
            <p:ph type="ftr" sz="quarter" idx="11"/>
          </p:nvPr>
        </p:nvSpPr>
        <p:spPr/>
        <p:txBody>
          <a:bodyPr/>
          <a:lstStyle/>
          <a:p>
            <a:r>
              <a:rPr lang="es-ES" altLang="es-ES"/>
              <a:t>Introducción</a:t>
            </a:r>
          </a:p>
        </p:txBody>
      </p:sp>
      <p:sp>
        <p:nvSpPr>
          <p:cNvPr id="4" name="5 Marcador de número de diapositiva"/>
          <p:cNvSpPr>
            <a:spLocks noGrp="1"/>
          </p:cNvSpPr>
          <p:nvPr>
            <p:ph type="sldNum" sz="quarter" idx="12"/>
          </p:nvPr>
        </p:nvSpPr>
        <p:spPr/>
        <p:txBody>
          <a:bodyPr/>
          <a:lstStyle/>
          <a:p>
            <a:fld id="{8930D320-03E9-4A43-A8AB-916BCE722E5D}" type="slidenum">
              <a:rPr lang="es-ES" altLang="es-ES"/>
              <a:pPr/>
              <a:t>49</a:t>
            </a:fld>
            <a:endParaRPr lang="es-ES" alt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EBBF5967-C5B9-4CDE-B3C8-32675EC0903B}" type="slidenum">
              <a:rPr lang="es-ES" altLang="es-ES"/>
              <a:pPr/>
              <a:t>5</a:t>
            </a:fld>
            <a:endParaRPr lang="es-ES" altLang="es-ES"/>
          </a:p>
        </p:txBody>
      </p:sp>
      <p:sp>
        <p:nvSpPr>
          <p:cNvPr id="222210" name="Text Box 2"/>
          <p:cNvSpPr txBox="1">
            <a:spLocks noChangeArrowheads="1"/>
          </p:cNvSpPr>
          <p:nvPr/>
        </p:nvSpPr>
        <p:spPr bwMode="auto">
          <a:xfrm>
            <a:off x="1219200" y="1363663"/>
            <a:ext cx="693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sz="1000"/>
          </a:p>
        </p:txBody>
      </p:sp>
      <p:sp>
        <p:nvSpPr>
          <p:cNvPr id="222211" name="Text Box 3"/>
          <p:cNvSpPr txBox="1">
            <a:spLocks noChangeArrowheads="1"/>
          </p:cNvSpPr>
          <p:nvPr/>
        </p:nvSpPr>
        <p:spPr bwMode="auto">
          <a:xfrm>
            <a:off x="974725" y="979488"/>
            <a:ext cx="7635875"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800"/>
              <a:t>Llamaremos valor lingüístico  a las diferentes clasificaciones que efectuamos sobre la variable lingüística: en el caso de la altura podríamos dividir el universo de discurso en los diferentes  valores lingüísticos: bajo, mediano y alto.</a:t>
            </a:r>
          </a:p>
          <a:p>
            <a:pPr algn="just"/>
            <a:endParaRPr lang="es-ES_tradnl" altLang="es-ES" sz="2800"/>
          </a:p>
          <a:p>
            <a:pPr algn="just"/>
            <a:r>
              <a:rPr lang="es-ES_tradnl" altLang="es-ES" sz="2800"/>
              <a:t>Cada valor lingüístico  tendrá un conjunto difuso asociado, de forma que hablaremos de los conjuntos difusos “bajo”, ”alto”,.. Asociados a la variable lingüística altura.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4 Marcador de pie de página"/>
          <p:cNvSpPr>
            <a:spLocks noGrp="1"/>
          </p:cNvSpPr>
          <p:nvPr>
            <p:ph type="ftr" sz="quarter" idx="11"/>
          </p:nvPr>
        </p:nvSpPr>
        <p:spPr/>
        <p:txBody>
          <a:bodyPr/>
          <a:lstStyle/>
          <a:p>
            <a:r>
              <a:rPr lang="es-ES" altLang="es-ES"/>
              <a:t>Introducción</a:t>
            </a:r>
          </a:p>
        </p:txBody>
      </p:sp>
      <p:sp>
        <p:nvSpPr>
          <p:cNvPr id="4" name="5 Marcador de número de diapositiva"/>
          <p:cNvSpPr>
            <a:spLocks noGrp="1"/>
          </p:cNvSpPr>
          <p:nvPr>
            <p:ph type="sldNum" sz="quarter" idx="12"/>
          </p:nvPr>
        </p:nvSpPr>
        <p:spPr/>
        <p:txBody>
          <a:bodyPr/>
          <a:lstStyle/>
          <a:p>
            <a:fld id="{B726C022-8E28-438B-AEFA-0F8CC9827330}" type="slidenum">
              <a:rPr lang="es-ES" altLang="es-ES"/>
              <a:pPr/>
              <a:t>50</a:t>
            </a:fld>
            <a:endParaRPr lang="es-ES" altLang="es-E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4 Marcador de pie de página"/>
          <p:cNvSpPr>
            <a:spLocks noGrp="1"/>
          </p:cNvSpPr>
          <p:nvPr>
            <p:ph type="ftr" sz="quarter" idx="11"/>
          </p:nvPr>
        </p:nvSpPr>
        <p:spPr/>
        <p:txBody>
          <a:bodyPr/>
          <a:lstStyle/>
          <a:p>
            <a:r>
              <a:rPr lang="es-ES" altLang="es-ES"/>
              <a:t>Introducción</a:t>
            </a:r>
          </a:p>
        </p:txBody>
      </p:sp>
      <p:sp>
        <p:nvSpPr>
          <p:cNvPr id="4" name="5 Marcador de número de diapositiva"/>
          <p:cNvSpPr>
            <a:spLocks noGrp="1"/>
          </p:cNvSpPr>
          <p:nvPr>
            <p:ph type="sldNum" sz="quarter" idx="12"/>
          </p:nvPr>
        </p:nvSpPr>
        <p:spPr/>
        <p:txBody>
          <a:bodyPr/>
          <a:lstStyle/>
          <a:p>
            <a:fld id="{FC017B6E-C4E3-474F-92B8-EEADECE11E54}" type="slidenum">
              <a:rPr lang="es-ES" altLang="es-ES"/>
              <a:pPr/>
              <a:t>51</a:t>
            </a:fld>
            <a:endParaRPr lang="es-ES" altLang="es-E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4 Marcador de pie de página"/>
          <p:cNvSpPr>
            <a:spLocks noGrp="1"/>
          </p:cNvSpPr>
          <p:nvPr>
            <p:ph type="ftr" sz="quarter" idx="11"/>
          </p:nvPr>
        </p:nvSpPr>
        <p:spPr/>
        <p:txBody>
          <a:bodyPr/>
          <a:lstStyle/>
          <a:p>
            <a:r>
              <a:rPr lang="es-ES" altLang="es-ES"/>
              <a:t>Introducción</a:t>
            </a:r>
          </a:p>
        </p:txBody>
      </p:sp>
      <p:sp>
        <p:nvSpPr>
          <p:cNvPr id="4" name="5 Marcador de número de diapositiva"/>
          <p:cNvSpPr>
            <a:spLocks noGrp="1"/>
          </p:cNvSpPr>
          <p:nvPr>
            <p:ph type="sldNum" sz="quarter" idx="12"/>
          </p:nvPr>
        </p:nvSpPr>
        <p:spPr/>
        <p:txBody>
          <a:bodyPr/>
          <a:lstStyle/>
          <a:p>
            <a:fld id="{54561C13-B06E-4726-A172-8DF37F4A63E5}" type="slidenum">
              <a:rPr lang="es-ES" altLang="es-ES"/>
              <a:pPr/>
              <a:t>52</a:t>
            </a:fld>
            <a:endParaRPr lang="es-ES" altLang="es-E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4 Marcador de pie de página"/>
          <p:cNvSpPr>
            <a:spLocks noGrp="1"/>
          </p:cNvSpPr>
          <p:nvPr>
            <p:ph type="ftr" sz="quarter" idx="11"/>
          </p:nvPr>
        </p:nvSpPr>
        <p:spPr/>
        <p:txBody>
          <a:bodyPr/>
          <a:lstStyle/>
          <a:p>
            <a:r>
              <a:rPr lang="es-ES" altLang="es-ES"/>
              <a:t>Introducción</a:t>
            </a:r>
          </a:p>
        </p:txBody>
      </p:sp>
      <p:sp>
        <p:nvSpPr>
          <p:cNvPr id="4" name="5 Marcador de número de diapositiva"/>
          <p:cNvSpPr>
            <a:spLocks noGrp="1"/>
          </p:cNvSpPr>
          <p:nvPr>
            <p:ph type="sldNum" sz="quarter" idx="12"/>
          </p:nvPr>
        </p:nvSpPr>
        <p:spPr/>
        <p:txBody>
          <a:bodyPr/>
          <a:lstStyle/>
          <a:p>
            <a:fld id="{28D44F90-B6F8-455E-93ED-E106398A9D7F}" type="slidenum">
              <a:rPr lang="es-ES" altLang="es-ES"/>
              <a:pPr/>
              <a:t>53</a:t>
            </a:fld>
            <a:endParaRPr lang="es-ES" alt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2 Marcador de pie de página"/>
          <p:cNvSpPr>
            <a:spLocks noGrp="1"/>
          </p:cNvSpPr>
          <p:nvPr>
            <p:ph type="ftr" sz="quarter" idx="11"/>
          </p:nvPr>
        </p:nvSpPr>
        <p:spPr/>
        <p:txBody>
          <a:bodyPr/>
          <a:lstStyle/>
          <a:p>
            <a:r>
              <a:rPr lang="es-ES" altLang="es-ES"/>
              <a:t>Introducción</a:t>
            </a:r>
          </a:p>
        </p:txBody>
      </p:sp>
      <p:sp>
        <p:nvSpPr>
          <p:cNvPr id="43" name="3 Marcador de número de diapositiva"/>
          <p:cNvSpPr>
            <a:spLocks noGrp="1"/>
          </p:cNvSpPr>
          <p:nvPr>
            <p:ph type="sldNum" sz="quarter" idx="12"/>
          </p:nvPr>
        </p:nvSpPr>
        <p:spPr/>
        <p:txBody>
          <a:bodyPr/>
          <a:lstStyle/>
          <a:p>
            <a:fld id="{E4E78DF3-1A93-4A37-A962-6E0D867AB8C3}" type="slidenum">
              <a:rPr lang="es-ES" altLang="es-ES"/>
              <a:pPr/>
              <a:t>6</a:t>
            </a:fld>
            <a:endParaRPr lang="es-ES" altLang="es-ES"/>
          </a:p>
        </p:txBody>
      </p:sp>
      <p:sp>
        <p:nvSpPr>
          <p:cNvPr id="274434" name="Text Box 1026"/>
          <p:cNvSpPr txBox="1">
            <a:spLocks noChangeArrowheads="1"/>
          </p:cNvSpPr>
          <p:nvPr/>
        </p:nvSpPr>
        <p:spPr bwMode="auto">
          <a:xfrm>
            <a:off x="990600" y="1295400"/>
            <a:ext cx="685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a:p>
        </p:txBody>
      </p:sp>
      <p:sp>
        <p:nvSpPr>
          <p:cNvPr id="274435" name="Text Box 1027"/>
          <p:cNvSpPr txBox="1">
            <a:spLocks noChangeArrowheads="1"/>
          </p:cNvSpPr>
          <p:nvPr/>
        </p:nvSpPr>
        <p:spPr bwMode="auto">
          <a:xfrm>
            <a:off x="990600" y="1724025"/>
            <a:ext cx="662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sz="1000"/>
          </a:p>
        </p:txBody>
      </p:sp>
      <p:sp>
        <p:nvSpPr>
          <p:cNvPr id="274436" name="Text Box 1028"/>
          <p:cNvSpPr txBox="1">
            <a:spLocks noChangeArrowheads="1"/>
          </p:cNvSpPr>
          <p:nvPr/>
        </p:nvSpPr>
        <p:spPr bwMode="auto">
          <a:xfrm>
            <a:off x="1393825" y="0"/>
            <a:ext cx="184150" cy="1960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ES" sz="2400"/>
              <a:t> </a:t>
            </a:r>
          </a:p>
        </p:txBody>
      </p:sp>
      <p:sp>
        <p:nvSpPr>
          <p:cNvPr id="274438" name="Line 1030"/>
          <p:cNvSpPr>
            <a:spLocks noChangeShapeType="1"/>
          </p:cNvSpPr>
          <p:nvPr/>
        </p:nvSpPr>
        <p:spPr bwMode="auto">
          <a:xfrm flipV="1">
            <a:off x="1219200" y="885825"/>
            <a:ext cx="0" cy="3581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39" name="Line 1031"/>
          <p:cNvSpPr>
            <a:spLocks noChangeShapeType="1"/>
          </p:cNvSpPr>
          <p:nvPr/>
        </p:nvSpPr>
        <p:spPr bwMode="auto">
          <a:xfrm>
            <a:off x="1219200" y="4467225"/>
            <a:ext cx="586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40" name="Line 1032"/>
          <p:cNvSpPr>
            <a:spLocks noChangeShapeType="1"/>
          </p:cNvSpPr>
          <p:nvPr/>
        </p:nvSpPr>
        <p:spPr bwMode="auto">
          <a:xfrm>
            <a:off x="1219200" y="1952625"/>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41" name="Line 1033"/>
          <p:cNvSpPr>
            <a:spLocks noChangeShapeType="1"/>
          </p:cNvSpPr>
          <p:nvPr/>
        </p:nvSpPr>
        <p:spPr bwMode="auto">
          <a:xfrm>
            <a:off x="2362200" y="1952625"/>
            <a:ext cx="137160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42" name="Line 1034"/>
          <p:cNvSpPr>
            <a:spLocks noChangeShapeType="1"/>
          </p:cNvSpPr>
          <p:nvPr/>
        </p:nvSpPr>
        <p:spPr bwMode="auto">
          <a:xfrm flipH="1">
            <a:off x="2743200" y="1952625"/>
            <a:ext cx="91440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43" name="Line 1035"/>
          <p:cNvSpPr>
            <a:spLocks noChangeShapeType="1"/>
          </p:cNvSpPr>
          <p:nvPr/>
        </p:nvSpPr>
        <p:spPr bwMode="auto">
          <a:xfrm>
            <a:off x="3657600" y="1952625"/>
            <a:ext cx="91440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44" name="Line 1036"/>
          <p:cNvSpPr>
            <a:spLocks noChangeShapeType="1"/>
          </p:cNvSpPr>
          <p:nvPr/>
        </p:nvSpPr>
        <p:spPr bwMode="auto">
          <a:xfrm flipV="1">
            <a:off x="3733800" y="1876425"/>
            <a:ext cx="83820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45" name="Line 1037"/>
          <p:cNvSpPr>
            <a:spLocks noChangeShapeType="1"/>
          </p:cNvSpPr>
          <p:nvPr/>
        </p:nvSpPr>
        <p:spPr bwMode="auto">
          <a:xfrm>
            <a:off x="4572000" y="187642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46" name="Text Box 1038"/>
          <p:cNvSpPr txBox="1">
            <a:spLocks noChangeArrowheads="1"/>
          </p:cNvSpPr>
          <p:nvPr/>
        </p:nvSpPr>
        <p:spPr bwMode="auto">
          <a:xfrm>
            <a:off x="1508125" y="1582738"/>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Bajo</a:t>
            </a:r>
          </a:p>
        </p:txBody>
      </p:sp>
      <p:sp>
        <p:nvSpPr>
          <p:cNvPr id="274447" name="Text Box 1039"/>
          <p:cNvSpPr txBox="1">
            <a:spLocks noChangeArrowheads="1"/>
          </p:cNvSpPr>
          <p:nvPr/>
        </p:nvSpPr>
        <p:spPr bwMode="auto">
          <a:xfrm>
            <a:off x="3124200" y="1600200"/>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Mediano</a:t>
            </a:r>
          </a:p>
        </p:txBody>
      </p:sp>
      <p:sp>
        <p:nvSpPr>
          <p:cNvPr id="274448" name="Text Box 1040"/>
          <p:cNvSpPr txBox="1">
            <a:spLocks noChangeArrowheads="1"/>
          </p:cNvSpPr>
          <p:nvPr/>
        </p:nvSpPr>
        <p:spPr bwMode="auto">
          <a:xfrm>
            <a:off x="4937125" y="1582738"/>
            <a:ext cx="490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Alto</a:t>
            </a:r>
          </a:p>
        </p:txBody>
      </p:sp>
      <p:sp>
        <p:nvSpPr>
          <p:cNvPr id="274449" name="Text Box 1041"/>
          <p:cNvSpPr txBox="1">
            <a:spLocks noChangeArrowheads="1"/>
          </p:cNvSpPr>
          <p:nvPr/>
        </p:nvSpPr>
        <p:spPr bwMode="auto">
          <a:xfrm>
            <a:off x="2574925" y="4478338"/>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 </a:t>
            </a:r>
          </a:p>
        </p:txBody>
      </p:sp>
      <p:sp>
        <p:nvSpPr>
          <p:cNvPr id="274450" name="Text Box 1042"/>
          <p:cNvSpPr txBox="1">
            <a:spLocks noChangeArrowheads="1"/>
          </p:cNvSpPr>
          <p:nvPr/>
        </p:nvSpPr>
        <p:spPr bwMode="auto">
          <a:xfrm>
            <a:off x="3565525" y="4478338"/>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 </a:t>
            </a:r>
          </a:p>
        </p:txBody>
      </p:sp>
      <p:sp>
        <p:nvSpPr>
          <p:cNvPr id="274451" name="Text Box 1043"/>
          <p:cNvSpPr txBox="1">
            <a:spLocks noChangeArrowheads="1"/>
          </p:cNvSpPr>
          <p:nvPr/>
        </p:nvSpPr>
        <p:spPr bwMode="auto">
          <a:xfrm>
            <a:off x="4403725" y="4478338"/>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 </a:t>
            </a:r>
          </a:p>
        </p:txBody>
      </p:sp>
      <p:sp>
        <p:nvSpPr>
          <p:cNvPr id="274455" name="Text Box 1047"/>
          <p:cNvSpPr txBox="1">
            <a:spLocks noChangeArrowheads="1"/>
          </p:cNvSpPr>
          <p:nvPr/>
        </p:nvSpPr>
        <p:spPr bwMode="auto">
          <a:xfrm>
            <a:off x="3108325" y="4478338"/>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 </a:t>
            </a:r>
          </a:p>
        </p:txBody>
      </p:sp>
      <p:sp>
        <p:nvSpPr>
          <p:cNvPr id="274456" name="Text Box 1048"/>
          <p:cNvSpPr txBox="1">
            <a:spLocks noChangeArrowheads="1"/>
          </p:cNvSpPr>
          <p:nvPr/>
        </p:nvSpPr>
        <p:spPr bwMode="auto">
          <a:xfrm>
            <a:off x="838200" y="180022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a:t>
            </a:r>
          </a:p>
        </p:txBody>
      </p:sp>
      <p:sp>
        <p:nvSpPr>
          <p:cNvPr id="274459" name="Text Box 1051"/>
          <p:cNvSpPr txBox="1">
            <a:spLocks noChangeArrowheads="1"/>
          </p:cNvSpPr>
          <p:nvPr/>
        </p:nvSpPr>
        <p:spPr bwMode="auto">
          <a:xfrm>
            <a:off x="6232525" y="211138"/>
            <a:ext cx="2606675" cy="3143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lang="es-ES_tradnl" altLang="es-ES"/>
          </a:p>
        </p:txBody>
      </p:sp>
      <p:sp>
        <p:nvSpPr>
          <p:cNvPr id="274460" name="Text Box 1052"/>
          <p:cNvSpPr txBox="1">
            <a:spLocks noChangeArrowheads="1"/>
          </p:cNvSpPr>
          <p:nvPr/>
        </p:nvSpPr>
        <p:spPr bwMode="auto">
          <a:xfrm>
            <a:off x="5851525" y="4478338"/>
            <a:ext cx="233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 </a:t>
            </a:r>
          </a:p>
        </p:txBody>
      </p:sp>
      <p:sp>
        <p:nvSpPr>
          <p:cNvPr id="274461" name="Text Box 1053"/>
          <p:cNvSpPr txBox="1">
            <a:spLocks noChangeArrowheads="1"/>
          </p:cNvSpPr>
          <p:nvPr/>
        </p:nvSpPr>
        <p:spPr bwMode="auto">
          <a:xfrm>
            <a:off x="822325" y="1046163"/>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sym typeface="Symbol" pitchFamily="18" charset="2"/>
              </a:rPr>
              <a:t></a:t>
            </a:r>
            <a:endParaRPr lang="es-ES_tradnl" altLang="es-ES"/>
          </a:p>
        </p:txBody>
      </p:sp>
      <p:sp>
        <p:nvSpPr>
          <p:cNvPr id="274462" name="Text Box 1054"/>
          <p:cNvSpPr txBox="1">
            <a:spLocks noChangeArrowheads="1"/>
          </p:cNvSpPr>
          <p:nvPr/>
        </p:nvSpPr>
        <p:spPr bwMode="auto">
          <a:xfrm>
            <a:off x="7239000" y="4772025"/>
            <a:ext cx="1808163" cy="3143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b="1">
                <a:solidFill>
                  <a:srgbClr val="FF6600"/>
                </a:solidFill>
              </a:rPr>
              <a:t>Variable linguística</a:t>
            </a:r>
            <a:endParaRPr lang="es-ES_tradnl" altLang="es-ES"/>
          </a:p>
        </p:txBody>
      </p:sp>
      <p:sp>
        <p:nvSpPr>
          <p:cNvPr id="274471" name="Freeform 1063"/>
          <p:cNvSpPr>
            <a:spLocks/>
          </p:cNvSpPr>
          <p:nvPr/>
        </p:nvSpPr>
        <p:spPr bwMode="auto">
          <a:xfrm>
            <a:off x="838200" y="990600"/>
            <a:ext cx="1244600" cy="152400"/>
          </a:xfrm>
          <a:custGeom>
            <a:avLst/>
            <a:gdLst>
              <a:gd name="T0" fmla="*/ 64 w 736"/>
              <a:gd name="T1" fmla="*/ 96 h 96"/>
              <a:gd name="T2" fmla="*/ 112 w 736"/>
              <a:gd name="T3" fmla="*/ 0 h 96"/>
              <a:gd name="T4" fmla="*/ 736 w 736"/>
              <a:gd name="T5" fmla="*/ 96 h 96"/>
            </a:gdLst>
            <a:ahLst/>
            <a:cxnLst>
              <a:cxn ang="0">
                <a:pos x="T0" y="T1"/>
              </a:cxn>
              <a:cxn ang="0">
                <a:pos x="T2" y="T3"/>
              </a:cxn>
              <a:cxn ang="0">
                <a:pos x="T4" y="T5"/>
              </a:cxn>
            </a:cxnLst>
            <a:rect l="0" t="0" r="r" b="b"/>
            <a:pathLst>
              <a:path w="736" h="96">
                <a:moveTo>
                  <a:pt x="64" y="96"/>
                </a:moveTo>
                <a:cubicBezTo>
                  <a:pt x="32" y="48"/>
                  <a:pt x="0" y="0"/>
                  <a:pt x="112" y="0"/>
                </a:cubicBezTo>
                <a:cubicBezTo>
                  <a:pt x="224" y="0"/>
                  <a:pt x="480" y="48"/>
                  <a:pt x="736" y="96"/>
                </a:cubicBezTo>
              </a:path>
            </a:pathLst>
          </a:custGeom>
          <a:noFill/>
          <a:ln w="9525">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73" name="Text Box 1065"/>
          <p:cNvSpPr txBox="1">
            <a:spLocks noChangeArrowheads="1"/>
          </p:cNvSpPr>
          <p:nvPr/>
        </p:nvSpPr>
        <p:spPr bwMode="auto">
          <a:xfrm>
            <a:off x="2117725" y="1001713"/>
            <a:ext cx="2170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b="1">
                <a:solidFill>
                  <a:srgbClr val="FF6600"/>
                </a:solidFill>
              </a:rPr>
              <a:t>Función de pertenencia</a:t>
            </a:r>
            <a:endParaRPr lang="es-ES_tradnl" altLang="es-ES"/>
          </a:p>
        </p:txBody>
      </p:sp>
      <p:sp>
        <p:nvSpPr>
          <p:cNvPr id="274474" name="Freeform 1066"/>
          <p:cNvSpPr>
            <a:spLocks/>
          </p:cNvSpPr>
          <p:nvPr/>
        </p:nvSpPr>
        <p:spPr bwMode="auto">
          <a:xfrm>
            <a:off x="3721100" y="1143000"/>
            <a:ext cx="1536700" cy="1066800"/>
          </a:xfrm>
          <a:custGeom>
            <a:avLst/>
            <a:gdLst>
              <a:gd name="T0" fmla="*/ 56 w 968"/>
              <a:gd name="T1" fmla="*/ 672 h 672"/>
              <a:gd name="T2" fmla="*/ 152 w 968"/>
              <a:gd name="T3" fmla="*/ 480 h 672"/>
              <a:gd name="T4" fmla="*/ 968 w 968"/>
              <a:gd name="T5" fmla="*/ 0 h 672"/>
            </a:gdLst>
            <a:ahLst/>
            <a:cxnLst>
              <a:cxn ang="0">
                <a:pos x="T0" y="T1"/>
              </a:cxn>
              <a:cxn ang="0">
                <a:pos x="T2" y="T3"/>
              </a:cxn>
              <a:cxn ang="0">
                <a:pos x="T4" y="T5"/>
              </a:cxn>
            </a:cxnLst>
            <a:rect l="0" t="0" r="r" b="b"/>
            <a:pathLst>
              <a:path w="968" h="672">
                <a:moveTo>
                  <a:pt x="56" y="672"/>
                </a:moveTo>
                <a:cubicBezTo>
                  <a:pt x="28" y="632"/>
                  <a:pt x="0" y="592"/>
                  <a:pt x="152" y="480"/>
                </a:cubicBezTo>
                <a:cubicBezTo>
                  <a:pt x="304" y="368"/>
                  <a:pt x="636" y="184"/>
                  <a:pt x="968" y="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75" name="Text Box 1067"/>
          <p:cNvSpPr txBox="1">
            <a:spLocks noChangeArrowheads="1"/>
          </p:cNvSpPr>
          <p:nvPr/>
        </p:nvSpPr>
        <p:spPr bwMode="auto">
          <a:xfrm>
            <a:off x="5241925" y="925513"/>
            <a:ext cx="153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b="1">
                <a:solidFill>
                  <a:srgbClr val="FF6600"/>
                </a:solidFill>
              </a:rPr>
              <a:t>Conjunto difuso</a:t>
            </a:r>
          </a:p>
        </p:txBody>
      </p:sp>
      <p:sp>
        <p:nvSpPr>
          <p:cNvPr id="274476" name="Freeform 1068"/>
          <p:cNvSpPr>
            <a:spLocks/>
          </p:cNvSpPr>
          <p:nvPr/>
        </p:nvSpPr>
        <p:spPr bwMode="auto">
          <a:xfrm>
            <a:off x="5130800" y="1435100"/>
            <a:ext cx="1803400" cy="165100"/>
          </a:xfrm>
          <a:custGeom>
            <a:avLst/>
            <a:gdLst>
              <a:gd name="T0" fmla="*/ 80 w 1136"/>
              <a:gd name="T1" fmla="*/ 104 h 104"/>
              <a:gd name="T2" fmla="*/ 176 w 1136"/>
              <a:gd name="T3" fmla="*/ 8 h 104"/>
              <a:gd name="T4" fmla="*/ 1136 w 1136"/>
              <a:gd name="T5" fmla="*/ 56 h 104"/>
            </a:gdLst>
            <a:ahLst/>
            <a:cxnLst>
              <a:cxn ang="0">
                <a:pos x="T0" y="T1"/>
              </a:cxn>
              <a:cxn ang="0">
                <a:pos x="T2" y="T3"/>
              </a:cxn>
              <a:cxn ang="0">
                <a:pos x="T4" y="T5"/>
              </a:cxn>
            </a:cxnLst>
            <a:rect l="0" t="0" r="r" b="b"/>
            <a:pathLst>
              <a:path w="1136" h="104">
                <a:moveTo>
                  <a:pt x="80" y="104"/>
                </a:moveTo>
                <a:cubicBezTo>
                  <a:pt x="40" y="60"/>
                  <a:pt x="0" y="16"/>
                  <a:pt x="176" y="8"/>
                </a:cubicBezTo>
                <a:cubicBezTo>
                  <a:pt x="352" y="0"/>
                  <a:pt x="976" y="48"/>
                  <a:pt x="1136" y="56"/>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77" name="Text Box 1069"/>
          <p:cNvSpPr txBox="1">
            <a:spLocks noChangeArrowheads="1"/>
          </p:cNvSpPr>
          <p:nvPr/>
        </p:nvSpPr>
        <p:spPr bwMode="auto">
          <a:xfrm>
            <a:off x="6994525" y="1306513"/>
            <a:ext cx="10683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b="1">
                <a:solidFill>
                  <a:srgbClr val="FF6600"/>
                </a:solidFill>
              </a:rPr>
              <a:t>Valor</a:t>
            </a:r>
          </a:p>
          <a:p>
            <a:r>
              <a:rPr lang="es-ES_tradnl" altLang="es-ES" b="1">
                <a:solidFill>
                  <a:srgbClr val="FF6600"/>
                </a:solidFill>
              </a:rPr>
              <a:t>linguístico</a:t>
            </a:r>
            <a:endParaRPr lang="es-ES_tradnl" altLang="es-ES"/>
          </a:p>
        </p:txBody>
      </p:sp>
      <p:sp>
        <p:nvSpPr>
          <p:cNvPr id="274478" name="Line 1070"/>
          <p:cNvSpPr>
            <a:spLocks noChangeShapeType="1"/>
          </p:cNvSpPr>
          <p:nvPr/>
        </p:nvSpPr>
        <p:spPr bwMode="auto">
          <a:xfrm>
            <a:off x="1219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79" name="Line 1071"/>
          <p:cNvSpPr>
            <a:spLocks noChangeShapeType="1"/>
          </p:cNvSpPr>
          <p:nvPr/>
        </p:nvSpPr>
        <p:spPr bwMode="auto">
          <a:xfrm>
            <a:off x="60198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80" name="Text Box 1072"/>
          <p:cNvSpPr txBox="1">
            <a:spLocks noChangeArrowheads="1"/>
          </p:cNvSpPr>
          <p:nvPr/>
        </p:nvSpPr>
        <p:spPr bwMode="auto">
          <a:xfrm>
            <a:off x="2879725" y="4811713"/>
            <a:ext cx="200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b="1">
                <a:solidFill>
                  <a:srgbClr val="FF6600"/>
                </a:solidFill>
              </a:rPr>
              <a:t>Universo de Discurso</a:t>
            </a:r>
            <a:endParaRPr lang="es-ES_tradnl" altLang="es-ES"/>
          </a:p>
        </p:txBody>
      </p:sp>
      <p:sp>
        <p:nvSpPr>
          <p:cNvPr id="274481" name="Line 1073"/>
          <p:cNvSpPr>
            <a:spLocks noChangeShapeType="1"/>
          </p:cNvSpPr>
          <p:nvPr/>
        </p:nvSpPr>
        <p:spPr bwMode="auto">
          <a:xfrm>
            <a:off x="4876800" y="50292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82" name="Line 1074"/>
          <p:cNvSpPr>
            <a:spLocks noChangeShapeType="1"/>
          </p:cNvSpPr>
          <p:nvPr/>
        </p:nvSpPr>
        <p:spPr bwMode="auto">
          <a:xfrm flipH="1">
            <a:off x="1219200" y="50292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83" name="Text Box 1075"/>
          <p:cNvSpPr txBox="1">
            <a:spLocks noChangeArrowheads="1"/>
          </p:cNvSpPr>
          <p:nvPr/>
        </p:nvSpPr>
        <p:spPr bwMode="auto">
          <a:xfrm>
            <a:off x="7070725" y="427831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Altura</a:t>
            </a:r>
          </a:p>
        </p:txBody>
      </p:sp>
      <p:sp>
        <p:nvSpPr>
          <p:cNvPr id="274484" name="Freeform 1076"/>
          <p:cNvSpPr>
            <a:spLocks/>
          </p:cNvSpPr>
          <p:nvPr/>
        </p:nvSpPr>
        <p:spPr bwMode="auto">
          <a:xfrm>
            <a:off x="7696200" y="4457700"/>
            <a:ext cx="622300" cy="266700"/>
          </a:xfrm>
          <a:custGeom>
            <a:avLst/>
            <a:gdLst>
              <a:gd name="T0" fmla="*/ 336 w 392"/>
              <a:gd name="T1" fmla="*/ 168 h 168"/>
              <a:gd name="T2" fmla="*/ 336 w 392"/>
              <a:gd name="T3" fmla="*/ 24 h 168"/>
              <a:gd name="T4" fmla="*/ 0 w 392"/>
              <a:gd name="T5" fmla="*/ 24 h 168"/>
            </a:gdLst>
            <a:ahLst/>
            <a:cxnLst>
              <a:cxn ang="0">
                <a:pos x="T0" y="T1"/>
              </a:cxn>
              <a:cxn ang="0">
                <a:pos x="T2" y="T3"/>
              </a:cxn>
              <a:cxn ang="0">
                <a:pos x="T4" y="T5"/>
              </a:cxn>
            </a:cxnLst>
            <a:rect l="0" t="0" r="r" b="b"/>
            <a:pathLst>
              <a:path w="392" h="168">
                <a:moveTo>
                  <a:pt x="336" y="168"/>
                </a:moveTo>
                <a:cubicBezTo>
                  <a:pt x="364" y="108"/>
                  <a:pt x="392" y="48"/>
                  <a:pt x="336" y="24"/>
                </a:cubicBezTo>
                <a:cubicBezTo>
                  <a:pt x="280" y="0"/>
                  <a:pt x="140" y="12"/>
                  <a:pt x="0" y="24"/>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4485" name="Text Box 1077"/>
          <p:cNvSpPr txBox="1">
            <a:spLocks noChangeArrowheads="1"/>
          </p:cNvSpPr>
          <p:nvPr/>
        </p:nvSpPr>
        <p:spPr bwMode="auto">
          <a:xfrm>
            <a:off x="2514600" y="4495800"/>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1.5</a:t>
            </a:r>
          </a:p>
        </p:txBody>
      </p:sp>
      <p:sp>
        <p:nvSpPr>
          <p:cNvPr id="274486" name="Text Box 1078"/>
          <p:cNvSpPr txBox="1">
            <a:spLocks noChangeArrowheads="1"/>
          </p:cNvSpPr>
          <p:nvPr/>
        </p:nvSpPr>
        <p:spPr bwMode="auto">
          <a:xfrm>
            <a:off x="3641725" y="4506913"/>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1.7</a:t>
            </a:r>
          </a:p>
        </p:txBody>
      </p:sp>
      <p:sp>
        <p:nvSpPr>
          <p:cNvPr id="274487" name="Text Box 1079"/>
          <p:cNvSpPr txBox="1">
            <a:spLocks noChangeArrowheads="1"/>
          </p:cNvSpPr>
          <p:nvPr/>
        </p:nvSpPr>
        <p:spPr bwMode="auto">
          <a:xfrm>
            <a:off x="4403725" y="4506913"/>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ES"/>
              <a:t>1.9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B5886C5D-1C2E-4C2F-B95D-3600B45A1FD0}" type="slidenum">
              <a:rPr lang="es-ES" altLang="es-ES"/>
              <a:pPr/>
              <a:t>7</a:t>
            </a:fld>
            <a:endParaRPr lang="es-ES" altLang="es-ES"/>
          </a:p>
        </p:txBody>
      </p:sp>
      <p:sp>
        <p:nvSpPr>
          <p:cNvPr id="223234" name="Text Box 2"/>
          <p:cNvSpPr txBox="1">
            <a:spLocks noChangeArrowheads="1"/>
          </p:cNvSpPr>
          <p:nvPr/>
        </p:nvSpPr>
        <p:spPr bwMode="auto">
          <a:xfrm>
            <a:off x="990600" y="1295400"/>
            <a:ext cx="7467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sz="1000"/>
          </a:p>
        </p:txBody>
      </p:sp>
      <p:sp>
        <p:nvSpPr>
          <p:cNvPr id="223235" name="Text Box 3"/>
          <p:cNvSpPr txBox="1">
            <a:spLocks noChangeArrowheads="1"/>
          </p:cNvSpPr>
          <p:nvPr/>
        </p:nvSpPr>
        <p:spPr bwMode="auto">
          <a:xfrm>
            <a:off x="685800" y="1143000"/>
            <a:ext cx="7940675"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800"/>
              <a:t>Se define la función de pertenencia como aquella aplicación que asocia a cada elemento de un conjunto difuso el grado con que pertenece al valor lingüístico asociado.</a:t>
            </a:r>
          </a:p>
          <a:p>
            <a:pPr algn="just"/>
            <a:endParaRPr lang="es-ES_tradnl" altLang="es-ES" sz="2800"/>
          </a:p>
          <a:p>
            <a:pPr algn="just"/>
            <a:r>
              <a:rPr lang="es-ES_tradnl" altLang="es-ES" sz="2800"/>
              <a:t>Los conjuntos difusos son caracterizados por sus funciones de pertenencia.</a:t>
            </a:r>
          </a:p>
          <a:p>
            <a:pPr algn="just"/>
            <a:endParaRPr lang="es-ES_tradnl" altLang="es-ES" sz="2800"/>
          </a:p>
          <a:p>
            <a:pPr algn="just"/>
            <a:r>
              <a:rPr lang="es-ES_tradnl" altLang="es-ES" sz="2800"/>
              <a:t>Diremos que un conjunto es difuso cuando el concepto al que representa tiene una función de pertenencia difusa asociada a él.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E75E6B08-473F-4659-A4E0-AF3814577478}" type="slidenum">
              <a:rPr lang="es-ES" altLang="es-ES"/>
              <a:pPr/>
              <a:t>8</a:t>
            </a:fld>
            <a:endParaRPr lang="es-ES" altLang="es-ES"/>
          </a:p>
        </p:txBody>
      </p:sp>
      <p:sp>
        <p:nvSpPr>
          <p:cNvPr id="224258" name="Text Box 2"/>
          <p:cNvSpPr txBox="1">
            <a:spLocks noChangeArrowheads="1"/>
          </p:cNvSpPr>
          <p:nvPr/>
        </p:nvSpPr>
        <p:spPr bwMode="auto">
          <a:xfrm>
            <a:off x="762000" y="1219200"/>
            <a:ext cx="731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sz="1000"/>
          </a:p>
        </p:txBody>
      </p:sp>
      <p:sp>
        <p:nvSpPr>
          <p:cNvPr id="224259" name="Text Box 3"/>
          <p:cNvSpPr txBox="1">
            <a:spLocks noChangeArrowheads="1"/>
          </p:cNvSpPr>
          <p:nvPr/>
        </p:nvSpPr>
        <p:spPr bwMode="auto">
          <a:xfrm>
            <a:off x="533400" y="1295400"/>
            <a:ext cx="8297863"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ES" sz="2800"/>
              <a:t>En el gráfico anterior se han dibujado 3 conjuntos</a:t>
            </a:r>
          </a:p>
          <a:p>
            <a:pPr algn="just"/>
            <a:r>
              <a:rPr lang="es-ES_tradnl" altLang="es-ES" sz="2800"/>
              <a:t>difusos sobre la variable lingüística altura, cuyos valores lingüísticos asociados son “bajo”, “mediano” y “alto” respectivamente.</a:t>
            </a:r>
          </a:p>
          <a:p>
            <a:pPr algn="just"/>
            <a:endParaRPr lang="es-ES_tradnl" altLang="es-ES" sz="2800"/>
          </a:p>
          <a:p>
            <a:pPr algn="just"/>
            <a:r>
              <a:rPr lang="es-ES_tradnl" altLang="es-ES" sz="2800"/>
              <a:t>Las funciones de pertenencia son del tipo “L”,para bajo; “Lambda” o “Triángulo” para mediano; y “Gamma” para alto.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r>
              <a:rPr lang="es-ES" altLang="es-ES"/>
              <a:t>Introducción</a:t>
            </a:r>
          </a:p>
        </p:txBody>
      </p:sp>
      <p:sp>
        <p:nvSpPr>
          <p:cNvPr id="6" name="3 Marcador de número de diapositiva"/>
          <p:cNvSpPr>
            <a:spLocks noGrp="1"/>
          </p:cNvSpPr>
          <p:nvPr>
            <p:ph type="sldNum" sz="quarter" idx="12"/>
          </p:nvPr>
        </p:nvSpPr>
        <p:spPr/>
        <p:txBody>
          <a:bodyPr/>
          <a:lstStyle/>
          <a:p>
            <a:fld id="{0F368288-620D-4966-A9D5-08CC34009D99}" type="slidenum">
              <a:rPr lang="es-ES" altLang="es-ES"/>
              <a:pPr/>
              <a:t>9</a:t>
            </a:fld>
            <a:endParaRPr lang="es-ES" altLang="es-ES"/>
          </a:p>
        </p:txBody>
      </p:sp>
      <p:sp>
        <p:nvSpPr>
          <p:cNvPr id="225282" name="Text Box 2"/>
          <p:cNvSpPr txBox="1">
            <a:spLocks noChangeArrowheads="1"/>
          </p:cNvSpPr>
          <p:nvPr/>
        </p:nvSpPr>
        <p:spPr bwMode="auto">
          <a:xfrm>
            <a:off x="838200" y="1295400"/>
            <a:ext cx="7543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_tradnl" altLang="es-ES" sz="1000"/>
          </a:p>
        </p:txBody>
      </p:sp>
      <p:sp>
        <p:nvSpPr>
          <p:cNvPr id="225283" name="Text Box 3"/>
          <p:cNvSpPr txBox="1">
            <a:spLocks noChangeArrowheads="1"/>
          </p:cNvSpPr>
          <p:nvPr/>
        </p:nvSpPr>
        <p:spPr bwMode="auto">
          <a:xfrm>
            <a:off x="898525" y="777875"/>
            <a:ext cx="7864475"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3200" b="1" dirty="0">
                <a:solidFill>
                  <a:srgbClr val="FF6600"/>
                </a:solidFill>
              </a:rPr>
              <a:t>Ejemplo:</a:t>
            </a:r>
            <a:r>
              <a:rPr lang="es-ES_tradnl" altLang="es-ES" sz="3200" dirty="0">
                <a:solidFill>
                  <a:schemeClr val="accent2"/>
                </a:solidFill>
              </a:rPr>
              <a:t> </a:t>
            </a:r>
            <a:r>
              <a:rPr lang="es-ES_tradnl" altLang="es-ES" sz="3200" dirty="0">
                <a:solidFill>
                  <a:srgbClr val="FF6600"/>
                </a:solidFill>
              </a:rPr>
              <a:t>Entrenador de Básquetbol</a:t>
            </a:r>
            <a:endParaRPr lang="es-ES_tradnl" altLang="es-ES" sz="3200" dirty="0">
              <a:solidFill>
                <a:schemeClr val="accent2"/>
              </a:solidFill>
            </a:endParaRPr>
          </a:p>
          <a:p>
            <a:endParaRPr lang="es-ES_tradnl" altLang="es-ES" sz="3200" dirty="0">
              <a:solidFill>
                <a:schemeClr val="accent2"/>
              </a:solidFill>
            </a:endParaRPr>
          </a:p>
          <a:p>
            <a:pPr algn="just"/>
            <a:r>
              <a:rPr lang="es-ES_tradnl" altLang="es-ES" sz="2800" dirty="0"/>
              <a:t>Desea seleccionar candidatos para su equipo</a:t>
            </a:r>
          </a:p>
          <a:p>
            <a:pPr algn="just"/>
            <a:endParaRPr lang="es-ES_tradnl" altLang="es-ES" sz="2800" dirty="0"/>
          </a:p>
          <a:p>
            <a:pPr algn="just"/>
            <a:r>
              <a:rPr lang="es-ES_tradnl" altLang="es-ES" sz="2800" dirty="0"/>
              <a:t>Condiciones</a:t>
            </a:r>
            <a:r>
              <a:rPr lang="es-ES_tradnl" altLang="es-ES" sz="2800" dirty="0" smtClean="0"/>
              <a:t>: (las dos </a:t>
            </a:r>
            <a:r>
              <a:rPr lang="es-ES_tradnl" altLang="es-ES" sz="2800" smtClean="0"/>
              <a:t>deben satisfacerse)</a:t>
            </a:r>
            <a:endParaRPr lang="es-ES_tradnl" altLang="es-ES" sz="2800" dirty="0"/>
          </a:p>
          <a:p>
            <a:pPr lvl="4" algn="just">
              <a:buFontTx/>
              <a:buChar char="•"/>
            </a:pPr>
            <a:r>
              <a:rPr lang="es-ES_tradnl" altLang="es-ES" sz="2800" dirty="0"/>
              <a:t> </a:t>
            </a:r>
            <a:r>
              <a:rPr lang="es-ES_tradnl" altLang="es-ES" sz="2800" dirty="0" smtClean="0"/>
              <a:t>Altura  </a:t>
            </a:r>
            <a:endParaRPr lang="es-ES_tradnl" altLang="es-ES" sz="2800" dirty="0"/>
          </a:p>
          <a:p>
            <a:pPr lvl="4" algn="just">
              <a:buFontTx/>
              <a:buChar char="•"/>
            </a:pPr>
            <a:r>
              <a:rPr lang="es-ES_tradnl" altLang="es-ES" sz="2800" dirty="0"/>
              <a:t> Buen encestador</a:t>
            </a:r>
          </a:p>
          <a:p>
            <a:pPr algn="just"/>
            <a:endParaRPr lang="es-ES_tradnl" altLang="es-ES" sz="2800" dirty="0"/>
          </a:p>
          <a:p>
            <a:pPr algn="just"/>
            <a:r>
              <a:rPr lang="es-ES_tradnl" altLang="es-ES" sz="2800" dirty="0"/>
              <a:t>Solución clásica:</a:t>
            </a:r>
          </a:p>
          <a:p>
            <a:pPr algn="just">
              <a:buFontTx/>
              <a:buChar char="•"/>
            </a:pPr>
            <a:r>
              <a:rPr lang="es-ES_tradnl" altLang="es-ES" sz="2800" dirty="0"/>
              <a:t> Altura &gt; 185 cm</a:t>
            </a:r>
          </a:p>
          <a:p>
            <a:pPr algn="just">
              <a:buFontTx/>
              <a:buChar char="•"/>
            </a:pPr>
            <a:r>
              <a:rPr lang="es-ES_tradnl" altLang="es-ES" sz="2800" dirty="0"/>
              <a:t> De 16 tiros al aro, encestar al menos 13: 13/16	</a:t>
            </a:r>
          </a:p>
        </p:txBody>
      </p:sp>
    </p:spTree>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6196</TotalTime>
  <Words>3434</Words>
  <Application>Microsoft Office PowerPoint</Application>
  <PresentationFormat>Presentación en pantalla (4:3)</PresentationFormat>
  <Paragraphs>709</Paragraphs>
  <Slides>53</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53</vt:i4>
      </vt:variant>
    </vt:vector>
  </HeadingPairs>
  <TitlesOfParts>
    <vt:vector size="61" baseType="lpstr">
      <vt:lpstr>Arial</vt:lpstr>
      <vt:lpstr>Comic Sans MS</vt:lpstr>
      <vt:lpstr>Impact</vt:lpstr>
      <vt:lpstr>Marlett</vt:lpstr>
      <vt:lpstr>Symbol</vt:lpstr>
      <vt:lpstr>Times New Roman</vt:lpstr>
      <vt:lpstr>Diseño predeterminado</vt:lpstr>
      <vt:lpstr>Gráfico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 </vt:lpstr>
      <vt:lpstr>INTERSECCIÓN (AND)</vt:lpstr>
      <vt:lpstr>UNION (OR)</vt:lpstr>
      <vt:lpstr> </vt:lpstr>
      <vt:lpstr>COMPLEMENTO (NOT)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Presentación de PowerPoint</vt:lpstr>
      <vt:lpstr>Presentación de PowerPoint</vt:lpstr>
      <vt:lpstr>Presentación de PowerPoint</vt:lpstr>
      <vt:lpstr>Presentación de PowerPoint</vt:lpstr>
      <vt:lpstr>Presentación de PowerPoint</vt:lpstr>
    </vt:vector>
  </TitlesOfParts>
  <Company>UBB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dc:creator>
  <cp:lastModifiedBy>Hewlett-Packard Company</cp:lastModifiedBy>
  <cp:revision>416</cp:revision>
  <cp:lastPrinted>2005-12-01T01:51:15Z</cp:lastPrinted>
  <dcterms:created xsi:type="dcterms:W3CDTF">2004-03-18T16:19:33Z</dcterms:created>
  <dcterms:modified xsi:type="dcterms:W3CDTF">2020-12-30T14:16:18Z</dcterms:modified>
</cp:coreProperties>
</file>