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CAAC2-00B0-34F3-DD5B-B631C18D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15B7617-658B-D16A-645B-7BF19D04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88912F-BA2D-3177-7322-97EE09E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B94C595-09CB-21E1-1751-9C32FC0B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B53F9A0-7BBE-876D-B55B-10D631A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4F941-C36F-7D70-D6DF-3211083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41EC3D4-B27C-8C6A-6C5F-8ECD6B3D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A300461-08E5-B914-0318-B7D689CD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B93547C-F1D9-138D-2656-9D87E74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F6E09D-AEAC-97A9-5B99-A01F8D6B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52333D1-7C08-027A-81CF-6BCCD20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81237BD-3839-C88F-FE03-4C312974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8A0321A-31FB-83A5-EE6A-06415130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E1F0A76-8A9F-0DDB-C67E-E4F80382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474E43-1376-8169-632B-823563CF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4D6-29C3-4EF7-0F56-312A84D3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9C0FD6-B8FF-6AB0-AC03-55B80DA0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4A4C8EA-734D-2E85-5D91-71942EA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B7DDE5F-F5B9-4A38-3396-4372E6DB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22A9059-6B7B-5B4B-DF7D-1C3501B0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41B71-4DBB-FE1B-EAE7-CFFFD769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C135915-F5C6-8EFF-1031-CB22E14C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5F485BF-042C-A3F4-972A-7A5D7C8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71587C1-82F2-9E15-070A-3A905797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6AA7686-265E-76E6-6478-C75FA11E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AC0A0-1DB8-E68B-EB28-21F0F682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97F647-37ED-F46F-B73D-BE4E99CE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D5550BA-AF56-D9BD-FB91-F1F8CF56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7CEBDAA-74A6-38E4-44BD-3050E2C3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749788-377C-82D0-AEB0-E5F71566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DD73718-EEE7-D33F-7593-B373C55D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AED5A-3E7D-52E2-FA64-E29CE237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77C1B51-46A8-0F73-2DC5-66387E6D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18FD2F-DEA6-FBD3-41A9-69BEE7DCB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50AE5E2-2571-3F4B-AFDA-1D6DDC34F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EC8F25C-DCD4-CC2E-8AEA-02E1AC04D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24BDA92-7621-3414-407C-D1BCD36A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F7524E2-D6C8-EA28-908A-C2AE6BCD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D5A4F6C-8592-2D36-2211-1581A912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A6A00-4B38-90A0-9303-FC0739DE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0CEDE17-2FD3-C1C2-32FF-24228D6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93672E0-A7BB-D833-209C-80E7DE28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3DFE6BA-A7CD-2F6A-2458-50136B0E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EABE21E-BCC4-F53D-0C88-D0B1A031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C890623-EE6D-6E94-E4C3-B8D5FA14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2C5D37D-3FF9-BDFD-97A7-42592716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D20B7-B219-8B59-57E7-78406987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FD9CDB5-985F-BCA0-2766-7BB8403F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282C9B6-9477-777A-62A5-1E1002A4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94F0EEF-3590-7FE1-2F3C-5DFC3DF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E5541D4-8319-6EFA-6993-B44934C9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FE3C842-2DB1-197B-0D44-283A57E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93EC8-9FDE-5879-AF92-88757CE8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E24253F-9480-7DD4-94F1-1AEB75690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7A93735-0246-9FA6-FBC4-90664176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649FEC5-C0C3-DE06-8E07-8A53358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91723E7-10D1-AC77-C678-2A3A6DB8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DC8D412-5DBC-9891-8A9D-EA8930A7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9F5B882-E5FC-D78D-7DCA-C65CEA50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32790EC-D257-FDF1-636C-D64E1250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363C1D-B724-3458-0BF6-1D2046842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5BF5-E241-4779-8416-CC86742D01E8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B578AC4-3F3E-307A-D864-3C88BB7A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B2E58C9-39CA-B7CA-3D53-A05E793D3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7BB-740C-46C1-954C-BB2107BD7D8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Зображення, що містить початок, Закінчення навчального закладу, форма для навчальних закладів, Студент&#10;&#10;Автоматично згенерований опис">
            <a:extLst>
              <a:ext uri="{FF2B5EF4-FFF2-40B4-BE49-F238E27FC236}">
                <a16:creationId xmlns:a16="http://schemas.microsoft.com/office/drawing/2014/main" id="{F1356722-7A20-B3BC-9BB8-5C3F79E0A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r="12787" b="1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82D83-44E7-A145-3B29-5030AFA6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10" y="1955847"/>
            <a:ext cx="4023360" cy="710465"/>
          </a:xfrm>
        </p:spPr>
        <p:txBody>
          <a:bodyPr anchor="b">
            <a:normAutofit fontScale="90000"/>
          </a:bodyPr>
          <a:lstStyle/>
          <a:p>
            <a:br>
              <a:rPr lang="en-US" sz="1800" i="0" u="none" strike="noStrike" baseline="0" dirty="0">
                <a:latin typeface="Times New Roman" panose="02020603050405020304" pitchFamily="18" charset="0"/>
              </a:rPr>
            </a:br>
            <a:r>
              <a:rPr lang="ru-RU" sz="18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3100" i="0" u="none" strike="noStrike" baseline="0" dirty="0">
                <a:latin typeface="Times New Roman" panose="02020603050405020304" pitchFamily="18" charset="0"/>
              </a:rPr>
              <a:t>Система </a:t>
            </a:r>
            <a:r>
              <a:rPr lang="ru-RU" sz="3100" i="0" u="none" strike="noStrike" baseline="0" dirty="0" err="1">
                <a:latin typeface="Times New Roman" panose="02020603050405020304" pitchFamily="18" charset="0"/>
              </a:rPr>
              <a:t>моніторингу</a:t>
            </a:r>
            <a:r>
              <a:rPr lang="ru-RU" sz="31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3100" i="0" u="none" strike="noStrike" baseline="0" dirty="0" err="1">
                <a:latin typeface="Times New Roman" panose="02020603050405020304" pitchFamily="18" charset="0"/>
              </a:rPr>
              <a:t>аналітичних</a:t>
            </a:r>
            <a:r>
              <a:rPr lang="ru-RU" sz="3100" i="0" u="none" strike="noStrike" baseline="0" dirty="0">
                <a:latin typeface="Times New Roman" panose="02020603050405020304" pitchFamily="18" charset="0"/>
              </a:rPr>
              <a:t> </a:t>
            </a:r>
            <a:br>
              <a:rPr lang="ru-RU" sz="3100" i="0" u="none" strike="noStrike" baseline="0" dirty="0">
                <a:latin typeface="Times New Roman" panose="02020603050405020304" pitchFamily="18" charset="0"/>
              </a:rPr>
            </a:br>
            <a:r>
              <a:rPr lang="ru-RU" sz="3100" i="0" u="none" strike="noStrike" baseline="0" dirty="0" err="1">
                <a:latin typeface="Times New Roman" panose="02020603050405020304" pitchFamily="18" charset="0"/>
              </a:rPr>
              <a:t>даних</a:t>
            </a:r>
            <a:r>
              <a:rPr lang="ru-RU" sz="31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3100" i="0" u="none" strike="noStrike" baseline="0" dirty="0" err="1">
                <a:latin typeface="Times New Roman" panose="02020603050405020304" pitchFamily="18" charset="0"/>
              </a:rPr>
              <a:t>навчального</a:t>
            </a:r>
            <a:r>
              <a:rPr lang="ru-RU" sz="3100" i="0" u="none" strike="noStrike" baseline="0" dirty="0">
                <a:latin typeface="Times New Roman" panose="02020603050405020304" pitchFamily="18" charset="0"/>
              </a:rPr>
              <a:t> закладу</a:t>
            </a:r>
            <a:endParaRPr lang="en-US" sz="31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3CA016F-57A8-9099-1FC5-ACEB05242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310" y="335706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uk-UA" sz="2000" dirty="0"/>
              <a:t>Виконав: Корнієнко М.В.</a:t>
            </a:r>
          </a:p>
          <a:p>
            <a:pPr algn="l"/>
            <a:r>
              <a:rPr lang="uk-UA" sz="2000" dirty="0"/>
              <a:t>Керівник: 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ст.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викладач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кафедри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ІСТ </a:t>
            </a:r>
            <a:r>
              <a:rPr lang="ru-RU" sz="2000" b="0" i="0" u="none" strike="noStrike" baseline="0" dirty="0" err="1">
                <a:latin typeface="Times New Roman" panose="02020603050405020304" pitchFamily="18" charset="0"/>
              </a:rPr>
              <a:t>Корнага</a:t>
            </a: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 В.І.  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8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191512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Запропоноване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рішення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2A22F9-DA58-14F7-25CF-EA772967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44" y="1481251"/>
            <a:ext cx="10209761" cy="49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191512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Реєстрація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,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Вхід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CC679D-7BB1-803D-87BC-3D3F7D20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6" y="1364519"/>
            <a:ext cx="4770337" cy="54059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120B65-9D64-2857-F9E3-AC06D71C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816" y="1316565"/>
            <a:ext cx="3460257" cy="55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191512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Статистичні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дані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112340-5C2E-3150-1CC9-FF83830B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6" y="1861171"/>
            <a:ext cx="5678124" cy="33610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3EF50D-1418-050B-67CF-2EB86AC6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85" y="1550949"/>
            <a:ext cx="4010025" cy="1990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B6B374-61EF-8E86-BD61-78FCD86B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199" y="3903461"/>
            <a:ext cx="5400238" cy="23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1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8" name="Google Shape;118;p18">
            <a:extLst>
              <a:ext uri="{FF2B5EF4-FFF2-40B4-BE49-F238E27FC236}">
                <a16:creationId xmlns:a16="http://schemas.microsoft.com/office/drawing/2014/main" id="{57832C8A-A974-460B-EA9C-069B42DC27BA}"/>
              </a:ext>
            </a:extLst>
          </p:cNvPr>
          <p:cNvSpPr txBox="1"/>
          <p:nvPr/>
        </p:nvSpPr>
        <p:spPr>
          <a:xfrm>
            <a:off x="2191512" y="2927784"/>
            <a:ext cx="780897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36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Робота </a:t>
            </a:r>
            <a:r>
              <a:rPr lang="uk-UA" sz="36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із застосунком</a:t>
            </a:r>
            <a:endParaRPr kumimoji="0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0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авильное обучение">
            <a:extLst>
              <a:ext uri="{FF2B5EF4-FFF2-40B4-BE49-F238E27FC236}">
                <a16:creationId xmlns:a16="http://schemas.microsoft.com/office/drawing/2014/main" id="{503020F4-1908-8CB2-5176-613B5FBEA7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22;p27">
            <a:extLst>
              <a:ext uri="{FF2B5EF4-FFF2-40B4-BE49-F238E27FC236}">
                <a16:creationId xmlns:a16="http://schemas.microsoft.com/office/drawing/2014/main" id="{504B3F86-D154-894C-AD1A-6853C0B0BFD7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0" i="0" u="none" strike="noStrike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Merriweather Black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0741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Місце для вмісту 8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4DD4D496-FF9D-EDF4-85F5-D9C04C54F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26EC22B-9B40-888F-8039-C798B2DA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411480"/>
            <a:ext cx="10917936" cy="60350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Зростаюча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кількість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даних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генерується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навчальним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закладом, ставить перед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його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адміністрацією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виклики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щодо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ефективного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управління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цими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даними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та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отримання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висновків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щодо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них. </a:t>
            </a:r>
          </a:p>
          <a:p>
            <a:pPr marL="0" indent="0" algn="just">
              <a:buNone/>
            </a:pP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Для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полегшення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роботи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з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персональними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даними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візуалізації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багатьох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статистичних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показників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їх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генерує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будь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який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навчальний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заклад я і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розробив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свій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проєкт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–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електронну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систему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моніторингу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. </a:t>
            </a:r>
            <a:endParaRPr lang="en-US" sz="2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Із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статистичних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показників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поступатимуть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кожен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навчальний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період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таких як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оцінки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персональні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дані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студентів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фінансова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звітність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облік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студентів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іноземців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тощо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–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мій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проєкт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дозволяє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побудувати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візуалізацію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у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вигляді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зведених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таблиць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графіків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pie-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чартів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діаграм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. </a:t>
            </a:r>
            <a:endParaRPr lang="en-US" sz="2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Ці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дані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будуть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корисними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абітурієнтам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батькам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студентів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професорам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керівництву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навчального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закладу, ну і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звісно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ж – самим студентам,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які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зможуть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краще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відслідковувати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свою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успішність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рейтинг та свою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фінансову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звітність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щодо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800" b="0" i="0" u="none" strike="noStrike" baseline="0" dirty="0" err="1">
                <a:latin typeface="Times New Roman" panose="02020603050405020304" pitchFamily="18" charset="0"/>
              </a:rPr>
              <a:t>навчального</a:t>
            </a: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 закладу. </a:t>
            </a:r>
            <a:endParaRPr lang="en-US" sz="28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0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-4864"/>
            <a:ext cx="12420824" cy="7086614"/>
          </a:xfrm>
          <a:prstGeom prst="rect">
            <a:avLst/>
          </a:prstGeom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AE446301-4A22-CCA0-663F-7ADE27BACD9F}"/>
              </a:ext>
            </a:extLst>
          </p:cNvPr>
          <p:cNvSpPr txBox="1"/>
          <p:nvPr/>
        </p:nvSpPr>
        <p:spPr>
          <a:xfrm>
            <a:off x="684126" y="3610323"/>
            <a:ext cx="191634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 Black"/>
                <a:ea typeface="Merriweather Black"/>
                <a:cs typeface="Merriweather Black"/>
                <a:sym typeface="Merriweather Black"/>
              </a:rPr>
              <a:t>Об’єкт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78;p15">
            <a:extLst>
              <a:ext uri="{FF2B5EF4-FFF2-40B4-BE49-F238E27FC236}">
                <a16:creationId xmlns:a16="http://schemas.microsoft.com/office/drawing/2014/main" id="{B42F553B-1A23-6461-FA4A-1CCFB105817C}"/>
              </a:ext>
            </a:extLst>
          </p:cNvPr>
          <p:cNvSpPr txBox="1"/>
          <p:nvPr/>
        </p:nvSpPr>
        <p:spPr>
          <a:xfrm>
            <a:off x="-134790" y="4218683"/>
            <a:ext cx="373125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Статистичн</a:t>
            </a:r>
            <a:r>
              <a:rPr lang="uk-UA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 дані навчального процесу.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3E81D949-B79D-E131-F8EB-1377556567F2}"/>
              </a:ext>
            </a:extLst>
          </p:cNvPr>
          <p:cNvSpPr txBox="1"/>
          <p:nvPr/>
        </p:nvSpPr>
        <p:spPr>
          <a:xfrm>
            <a:off x="3731276" y="4271147"/>
            <a:ext cx="379966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Створення веб застосунку, що дозволить дослідити різноманітні показники роботи навчального закладу.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3359188-74D7-7741-ED9E-EB103DE6D4CB}"/>
              </a:ext>
            </a:extLst>
          </p:cNvPr>
          <p:cNvSpPr txBox="1"/>
          <p:nvPr/>
        </p:nvSpPr>
        <p:spPr>
          <a:xfrm>
            <a:off x="4052227" y="3612748"/>
            <a:ext cx="32921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 Black"/>
                <a:ea typeface="Merriweather Black"/>
                <a:cs typeface="Merriweather Black"/>
                <a:sym typeface="Merriweather Black"/>
              </a:rPr>
              <a:t>Мета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1F3E17A3-594F-0524-3B32-13BFF2C1953F}"/>
              </a:ext>
            </a:extLst>
          </p:cNvPr>
          <p:cNvSpPr txBox="1"/>
          <p:nvPr/>
        </p:nvSpPr>
        <p:spPr>
          <a:xfrm>
            <a:off x="7791855" y="3704584"/>
            <a:ext cx="360323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 Black"/>
                <a:ea typeface="Merriweather Black"/>
                <a:cs typeface="Merriweather Black"/>
                <a:sym typeface="Merriweather Black"/>
              </a:rPr>
              <a:t>Предмет дослідження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82;p15">
            <a:extLst>
              <a:ext uri="{FF2B5EF4-FFF2-40B4-BE49-F238E27FC236}">
                <a16:creationId xmlns:a16="http://schemas.microsoft.com/office/drawing/2014/main" id="{4A29934D-6AF4-55F3-DFF7-A4909706596B}"/>
              </a:ext>
            </a:extLst>
          </p:cNvPr>
          <p:cNvSpPr txBox="1"/>
          <p:nvPr/>
        </p:nvSpPr>
        <p:spPr>
          <a:xfrm>
            <a:off x="7530943" y="4418738"/>
            <a:ext cx="408388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chemeClr val="lt1"/>
                </a:solidFill>
              </a:rPr>
              <a:t>Різноманітні показники роботи навчальних закладів.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-4864"/>
            <a:ext cx="12420824" cy="7086614"/>
          </a:xfrm>
          <a:prstGeom prst="rect">
            <a:avLst/>
          </a:prstGeom>
        </p:spPr>
      </p:pic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3359188-74D7-7741-ED9E-EB103DE6D4CB}"/>
              </a:ext>
            </a:extLst>
          </p:cNvPr>
          <p:cNvSpPr txBox="1"/>
          <p:nvPr/>
        </p:nvSpPr>
        <p:spPr>
          <a:xfrm>
            <a:off x="7574705" y="1360559"/>
            <a:ext cx="461729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uk" sz="2000" dirty="0">
                <a:solidFill>
                  <a:schemeClr val="bg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Недоліки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98;p16">
            <a:extLst>
              <a:ext uri="{FF2B5EF4-FFF2-40B4-BE49-F238E27FC236}">
                <a16:creationId xmlns:a16="http://schemas.microsoft.com/office/drawing/2014/main" id="{76B1480F-E9AF-6E44-A23B-848D2AD29227}"/>
              </a:ext>
            </a:extLst>
          </p:cNvPr>
          <p:cNvSpPr txBox="1"/>
          <p:nvPr/>
        </p:nvSpPr>
        <p:spPr>
          <a:xfrm>
            <a:off x="7291040" y="1991881"/>
            <a:ext cx="5129784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Merriweather"/>
              <a:buChar char="-"/>
              <a:tabLst/>
              <a:defRPr/>
            </a:pPr>
            <a:r>
              <a:rPr lang="uk" sz="1800" kern="0" dirty="0">
                <a:solidFill>
                  <a:srgbClr val="EEEEEE"/>
                </a:solidFill>
                <a:latin typeface="Merriweather"/>
                <a:ea typeface="Merriweather"/>
                <a:cs typeface="Merriweather"/>
                <a:sym typeface="Merriweather"/>
              </a:rPr>
              <a:t>Орієнтованість на іноземні ВНЗ</a:t>
            </a:r>
            <a:r>
              <a:rPr kumimoji="0" lang="uk" sz="1800" b="0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Merriweather"/>
              <a:buChar char="-"/>
              <a:tabLst/>
              <a:defRPr/>
            </a:pPr>
            <a:r>
              <a:rPr kumimoji="0" lang="uk" sz="1800" b="0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Низька універсальність;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Merriweather"/>
              <a:buChar char="-"/>
              <a:tabLst/>
              <a:defRPr/>
            </a:pPr>
            <a:r>
              <a:rPr kumimoji="0" lang="uk" sz="1800" b="0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Відсутність статистичної оцінки, доступної для перегляду;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Merriweather"/>
              <a:buChar char="-"/>
              <a:tabLst/>
              <a:defRPr/>
            </a:pPr>
            <a:r>
              <a:rPr kumimoji="0" lang="uk" sz="1800" b="0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Висока вартість;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92;p16">
            <a:extLst>
              <a:ext uri="{FF2B5EF4-FFF2-40B4-BE49-F238E27FC236}">
                <a16:creationId xmlns:a16="http://schemas.microsoft.com/office/drawing/2014/main" id="{30ADA632-2C60-1F64-4E3B-66A6A2C651DE}"/>
              </a:ext>
            </a:extLst>
          </p:cNvPr>
          <p:cNvSpPr txBox="1"/>
          <p:nvPr/>
        </p:nvSpPr>
        <p:spPr>
          <a:xfrm>
            <a:off x="3621024" y="218886"/>
            <a:ext cx="425196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Black"/>
                <a:ea typeface="Merriweather Black"/>
                <a:cs typeface="Merriweather Black"/>
                <a:sym typeface="Merriweather Black"/>
              </a:rPr>
              <a:t> Існуючі рішення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29F466-E75E-1192-04D3-F352CC2C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8" y="1053295"/>
            <a:ext cx="3371646" cy="22787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2ABC5-E1CE-B617-699B-7657183E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36" y="2811887"/>
            <a:ext cx="2808646" cy="189891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26CE2C-B422-FFEE-1E83-0E2AC241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85" y="4746052"/>
            <a:ext cx="3556579" cy="21119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F8E7AF-00E3-725D-1A6C-34129FE0D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029" y="3270791"/>
            <a:ext cx="4451093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12" name="Google Shape;107;p17">
            <a:extLst>
              <a:ext uri="{FF2B5EF4-FFF2-40B4-BE49-F238E27FC236}">
                <a16:creationId xmlns:a16="http://schemas.microsoft.com/office/drawing/2014/main" id="{188FFB2A-0287-4139-3DF8-3A8E81C15C0B}"/>
              </a:ext>
            </a:extLst>
          </p:cNvPr>
          <p:cNvSpPr txBox="1"/>
          <p:nvPr/>
        </p:nvSpPr>
        <p:spPr>
          <a:xfrm>
            <a:off x="4014150" y="434727"/>
            <a:ext cx="389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rriweather Black"/>
                <a:ea typeface="Merriweather Black"/>
                <a:cs typeface="Merriweather Black"/>
                <a:sym typeface="Merriweather Black"/>
              </a:rPr>
              <a:t>Постановка задачі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" name="Google Shape;109;p17">
            <a:extLst>
              <a:ext uri="{FF2B5EF4-FFF2-40B4-BE49-F238E27FC236}">
                <a16:creationId xmlns:a16="http://schemas.microsoft.com/office/drawing/2014/main" id="{539FFE22-0B5B-C1D6-5EA2-73BD252ECD85}"/>
              </a:ext>
            </a:extLst>
          </p:cNvPr>
          <p:cNvSpPr txBox="1"/>
          <p:nvPr/>
        </p:nvSpPr>
        <p:spPr>
          <a:xfrm>
            <a:off x="192024" y="1129064"/>
            <a:ext cx="3616104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Створити веб застосунок в якому будуть аналізовуватись різноманітні статистичні дані навчальних закладів.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08;p17">
            <a:extLst>
              <a:ext uri="{FF2B5EF4-FFF2-40B4-BE49-F238E27FC236}">
                <a16:creationId xmlns:a16="http://schemas.microsoft.com/office/drawing/2014/main" id="{0BBFAFD8-55C1-AC33-4E4E-5222A1947101}"/>
              </a:ext>
            </a:extLst>
          </p:cNvPr>
          <p:cNvSpPr txBox="1"/>
          <p:nvPr/>
        </p:nvSpPr>
        <p:spPr>
          <a:xfrm>
            <a:off x="6982596" y="2993448"/>
            <a:ext cx="5860500" cy="30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Візуально приємне оформлення;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Орієнтованість на вітчизняні навчальні заклади;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Можливість безкоштовного використання;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Моожливість розширення та кастомізації системи під конкретний навчальний заклад;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Можливість перегляду статистики по багатьом параметрам;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"/>
              <a:buChar char="-"/>
            </a:pPr>
            <a:r>
              <a:rPr lang="uk-UA" sz="1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Власний кабінет.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59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203704" y="432864"/>
            <a:ext cx="780897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Використані технології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807799-FBDD-3508-F4E2-F2EC4863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0" y="1342416"/>
            <a:ext cx="1109004" cy="1060316"/>
          </a:xfrm>
          <a:prstGeom prst="rect">
            <a:avLst/>
          </a:prstGeom>
        </p:spPr>
      </p:pic>
      <p:sp>
        <p:nvSpPr>
          <p:cNvPr id="15" name="Google Shape;80;p15">
            <a:extLst>
              <a:ext uri="{FF2B5EF4-FFF2-40B4-BE49-F238E27FC236}">
                <a16:creationId xmlns:a16="http://schemas.microsoft.com/office/drawing/2014/main" id="{AE0406F9-9C5E-6B91-5C38-9A3475271D8E}"/>
              </a:ext>
            </a:extLst>
          </p:cNvPr>
          <p:cNvSpPr txBox="1"/>
          <p:nvPr/>
        </p:nvSpPr>
        <p:spPr>
          <a:xfrm>
            <a:off x="2651505" y="1481328"/>
            <a:ext cx="888549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React –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ус</a:t>
            </a:r>
            <a:r>
              <a:rPr kumimoji="0" lang="uk-U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ім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відомий фреймворк для розробки динамічних </a:t>
            </a:r>
            <a:r>
              <a:rPr kumimoji="0" lang="uk-UA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односторінкових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застосунків.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2F3BC3-97C3-ACCC-8AD9-D7B08284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0" y="2741399"/>
            <a:ext cx="1109004" cy="1069397"/>
          </a:xfrm>
          <a:prstGeom prst="rect">
            <a:avLst/>
          </a:prstGeom>
        </p:spPr>
      </p:pic>
      <p:sp>
        <p:nvSpPr>
          <p:cNvPr id="17" name="Google Shape;80;p15">
            <a:extLst>
              <a:ext uri="{FF2B5EF4-FFF2-40B4-BE49-F238E27FC236}">
                <a16:creationId xmlns:a16="http://schemas.microsoft.com/office/drawing/2014/main" id="{8F0F9E09-8A3F-A200-B162-13B6EF66C62D}"/>
              </a:ext>
            </a:extLst>
          </p:cNvPr>
          <p:cNvSpPr txBox="1"/>
          <p:nvPr/>
        </p:nvSpPr>
        <p:spPr>
          <a:xfrm>
            <a:off x="2512075" y="2752948"/>
            <a:ext cx="888549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Redux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cs-CZ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</a:t>
            </a:r>
            <a:r>
              <a:rPr lang="en-US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e-management </a:t>
            </a:r>
            <a:r>
              <a:rPr lang="ru-RU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система,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що</a:t>
            </a:r>
            <a:r>
              <a:rPr lang="ru-RU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дозволя</a:t>
            </a:r>
            <a:r>
              <a:rPr lang="uk-UA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є зручно відстежувати стан всіх даних застосунку.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9037A2-71AE-B1CC-B7D8-306099D58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00" y="4327463"/>
            <a:ext cx="1109004" cy="1145042"/>
          </a:xfrm>
          <a:prstGeom prst="rect">
            <a:avLst/>
          </a:prstGeom>
        </p:spPr>
      </p:pic>
      <p:sp>
        <p:nvSpPr>
          <p:cNvPr id="20" name="Google Shape;80;p15">
            <a:extLst>
              <a:ext uri="{FF2B5EF4-FFF2-40B4-BE49-F238E27FC236}">
                <a16:creationId xmlns:a16="http://schemas.microsoft.com/office/drawing/2014/main" id="{BBED398F-D5A6-33BC-505B-7BBE48A863B3}"/>
              </a:ext>
            </a:extLst>
          </p:cNvPr>
          <p:cNvSpPr txBox="1"/>
          <p:nvPr/>
        </p:nvSpPr>
        <p:spPr>
          <a:xfrm>
            <a:off x="2512075" y="4486631"/>
            <a:ext cx="888549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Node.js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середовище</a:t>
            </a:r>
            <a:r>
              <a:rPr lang="ru-RU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що</a:t>
            </a:r>
            <a:r>
              <a:rPr lang="ru-RU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дозволя</a:t>
            </a:r>
            <a:r>
              <a:rPr lang="uk-UA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є працювати з даною мовою програмування не лише у браузері.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1" name="Google Shape;122;p18">
            <a:extLst>
              <a:ext uri="{FF2B5EF4-FFF2-40B4-BE49-F238E27FC236}">
                <a16:creationId xmlns:a16="http://schemas.microsoft.com/office/drawing/2014/main" id="{58405284-AEF3-6179-D38D-E9869990983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201" y="5735517"/>
            <a:ext cx="1678503" cy="84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0;p15">
            <a:extLst>
              <a:ext uri="{FF2B5EF4-FFF2-40B4-BE49-F238E27FC236}">
                <a16:creationId xmlns:a16="http://schemas.microsoft.com/office/drawing/2014/main" id="{5F92273A-1DA9-1422-05BA-38DEC0A8C602}"/>
              </a:ext>
            </a:extLst>
          </p:cNvPr>
          <p:cNvSpPr txBox="1"/>
          <p:nvPr/>
        </p:nvSpPr>
        <p:spPr>
          <a:xfrm>
            <a:off x="2512075" y="5717176"/>
            <a:ext cx="888549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Mongo.</a:t>
            </a:r>
            <a:r>
              <a:rPr lang="cs-CZ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db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Популярна </a:t>
            </a:r>
            <a:r>
              <a:rPr lang="ru-RU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нереляц</a:t>
            </a:r>
            <a:r>
              <a:rPr lang="uk-UA" sz="2000" kern="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ійна</a:t>
            </a:r>
            <a:r>
              <a:rPr lang="uk-UA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база даних, що дозволяє зберігати дані у форматі, подібному до </a:t>
            </a:r>
            <a:r>
              <a:rPr lang="cs-CZ" sz="20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JSON.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203704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Д</a:t>
            </a:r>
            <a:r>
              <a:rPr kumimoji="0" 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іаграма</a:t>
            </a: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 взаємодії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A76A7E-8B7D-78BB-38F0-E26609D1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04" y="1481251"/>
            <a:ext cx="10019816" cy="51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191512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Архітектурна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 Схема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Застосунку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2D5FF9-0A43-C548-00E4-99E2DB67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09" y="1594261"/>
            <a:ext cx="8418704" cy="49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Місце для вмісту 4" descr="Зображення, що містить знімок екрана, ряд, джерело світла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E26B473B-E45B-4B3C-FDAD-1A5634F7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420824" cy="7086614"/>
          </a:xfrm>
          <a:prstGeom prst="rect">
            <a:avLst/>
          </a:prstGeom>
        </p:spPr>
      </p:pic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250A0DA7-CEFA-162D-619A-AA76315F6FEF}"/>
              </a:ext>
            </a:extLst>
          </p:cNvPr>
          <p:cNvSpPr txBox="1"/>
          <p:nvPr/>
        </p:nvSpPr>
        <p:spPr>
          <a:xfrm>
            <a:off x="2191512" y="432864"/>
            <a:ext cx="780897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Схема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бази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erriweather"/>
              </a:rPr>
              <a:t>даних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11BFE-A1DF-4635-0512-83288ED0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071" y="1583200"/>
            <a:ext cx="8096878" cy="52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2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361</Words>
  <Application>Microsoft Office PowerPoint</Application>
  <PresentationFormat>Широкий екран</PresentationFormat>
  <Paragraphs>40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Merriweather</vt:lpstr>
      <vt:lpstr>Merriweather Black</vt:lpstr>
      <vt:lpstr>Roboto</vt:lpstr>
      <vt:lpstr>Times New Roman</vt:lpstr>
      <vt:lpstr>Тема Office</vt:lpstr>
      <vt:lpstr>  Система моніторингу аналітичних  даних навчального закладу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Система моніторингу аналітичних  даних навчального закладу</dc:title>
  <dc:creator>Никита Никита</dc:creator>
  <cp:lastModifiedBy>Никита Никита</cp:lastModifiedBy>
  <cp:revision>1</cp:revision>
  <dcterms:created xsi:type="dcterms:W3CDTF">2023-06-22T07:34:45Z</dcterms:created>
  <dcterms:modified xsi:type="dcterms:W3CDTF">2023-06-22T09:35:35Z</dcterms:modified>
</cp:coreProperties>
</file>