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554"/>
  </p:normalViewPr>
  <p:slideViewPr>
    <p:cSldViewPr snapToGrid="0" snapToObjects="1">
      <p:cViewPr varScale="1">
        <p:scale>
          <a:sx n="116" d="100"/>
          <a:sy n="116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03C6-B576-C44E-A925-6A3DAF72F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2F9E1-7748-AF49-998C-72B93332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5DE1-C787-9542-9472-1144278F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B815F-0F4B-0243-A060-949B956C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CAA0-2CFA-6D4C-A2C1-4A5F4A15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D00D-8328-C747-966A-41AA4E76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522DD-A269-FC4A-9F84-5A3C9E63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7FE46-9680-B047-BE70-F43DA3AF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E045-1FFB-B34E-8D10-1976159A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83FF-6631-3A43-8AF0-400EC00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424EF-13F0-AB48-BD65-9CD52447B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A06-E759-0C40-9199-D1A032998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AE51-1A59-CA42-A9A2-620055DB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1EDC-BF96-E940-965A-CB2819E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B03E-7819-4F40-9E6D-F5897DF2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6008-3A39-854E-8B7F-4ABC2827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F7FA-5CE6-4146-A1D8-53BE3B47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F237-A1F3-8542-929F-EAEEE571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2621-76B3-0640-895E-53765BEE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7ACA-63A5-8F41-AF93-97E07A9B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6037-87FC-624F-A15F-F017CE17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76A0E-645A-974E-9A63-136DAA4E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2E82-CE1A-6947-B899-CDA11543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6FC9-1DAF-B24A-850A-F3B0533C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F44A8-E879-934E-8D8A-E9FE47CB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EA99-EDAA-834B-862C-F1B627EB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9394-76FA-144D-AF23-663EF059C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36D9F-5F70-F044-A453-047BFC70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ED7DE-4775-9249-B6AA-4E170FDA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572B6-EFCC-EC47-B8F5-ACD0D181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EE09-5405-AE46-AA9E-47254294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4C9F-B0B7-4842-9A55-6BFFEA8D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90D33-BAAE-4C48-9A5D-531B9059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B31EA-D94D-2D48-A4B8-E7729519B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A0B03-ED5C-4E4D-B27A-70FE7D225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FE578-5A26-4944-8F10-D4CC520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7076F-C40A-004A-9594-D9453CB3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5E4B0-5C09-8C45-8BF3-77D11DC2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56B8A-2D0B-E24A-A166-95BE8833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70CE-D665-DB4A-948A-6B5CF4EF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A7692-EA49-3B45-8C12-9ACB5812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A46BC-487B-554B-AE91-DFA2B5BB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F51B0-6B28-4543-A3D5-026428C9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4F466-3D66-434C-83E8-0B15016E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E6649-2131-9A4C-894C-319A51A0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43755-ECC7-A640-A222-B5E027C5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6DC6-69C3-534D-A0B2-EE6CD11F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E9C6-36CD-1040-A1D5-DA6AF379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13DAC-3823-244C-A257-0F6C7BF4F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BCA0-7451-2947-A9C0-5AA50249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4179D-0D80-9C4A-BC99-048EE77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7F5C1-05DF-E04D-B722-20EBB8D0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0AEF-DE34-F34C-8454-42A871C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0610A-8D8B-5048-BA90-C2DA0F605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C3D0-437A-1748-9C5C-9CF0FFB4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836B-134B-F940-969C-CA6825F1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8C2B-D7A8-CA41-A2AE-8AB29A11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8F30-B0C4-234C-BC6A-0B0358D8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9D5FE-E959-FD47-8737-E8121F59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6BA5F-5090-9642-8BD2-5D4462F8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D18B-86C6-F445-A2A9-F5A0A6D8A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DF976-7376-DF4F-A86E-28383874A217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2CAB-77AE-104D-86C8-3EC97DAC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0AD1-BDA0-6C44-9B2B-FB1BA44EB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B069-62CD-CB4F-AEC2-84F16B684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E47-48E0-3642-8FDD-9F2FC05CB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Skeletal System Increment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E863-924F-9244-9A99-2DD738439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8256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/>
              <a:t>Not A Clue</a:t>
            </a:r>
          </a:p>
          <a:p>
            <a:pPr algn="l"/>
            <a:r>
              <a:rPr lang="en-US" sz="1900" dirty="0"/>
              <a:t>David Bishop, Lead Config Manager</a:t>
            </a:r>
          </a:p>
          <a:p>
            <a:pPr algn="l"/>
            <a:r>
              <a:rPr lang="en-US" sz="1900" dirty="0"/>
              <a:t>Connor Finn, Lead Architect</a:t>
            </a:r>
          </a:p>
          <a:p>
            <a:pPr algn="l"/>
            <a:r>
              <a:rPr lang="en-US" sz="1900" dirty="0" err="1"/>
              <a:t>Shunguan</a:t>
            </a:r>
            <a:r>
              <a:rPr lang="en-US" sz="1900" dirty="0"/>
              <a:t> Mai, Project Manager</a:t>
            </a:r>
          </a:p>
          <a:p>
            <a:pPr algn="l"/>
            <a:r>
              <a:rPr lang="en-US" sz="1900" dirty="0" err="1"/>
              <a:t>Chuan</a:t>
            </a:r>
            <a:r>
              <a:rPr lang="en-US" sz="1900" dirty="0"/>
              <a:t> Lin, Lead SQ&amp;A Engineer</a:t>
            </a:r>
          </a:p>
          <a:p>
            <a:pPr algn="l"/>
            <a:r>
              <a:rPr lang="en-US" sz="1900" dirty="0"/>
              <a:t>Yang Zhang, Lead Programmer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8DADB-9443-8A4E-9F6F-8ABA5A73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51" y="3231911"/>
            <a:ext cx="3208509" cy="32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3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8FE9-5591-7241-A60F-140A6468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E295-9E69-1341-A3D1-A6820DBB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Demonstrate the integration and interplay of the major subsystems within the Clue-Less architecture.</a:t>
            </a:r>
          </a:p>
          <a:p>
            <a:r>
              <a:rPr lang="en-US" dirty="0"/>
              <a:t>Key Messages</a:t>
            </a:r>
          </a:p>
          <a:p>
            <a:pPr lvl="1"/>
            <a:r>
              <a:rPr lang="en-US" dirty="0"/>
              <a:t>The successful development of a skeletal architecture is proven by the completion of a character selection process on the webpage, and the starting of a game instance.</a:t>
            </a:r>
          </a:p>
          <a:p>
            <a:pPr lvl="1"/>
            <a:r>
              <a:rPr lang="en-US" dirty="0"/>
              <a:t>In doing so, multiple players will interact with a live webpage, and information will be passed shared between all subsystems defined in the system requirements specification. </a:t>
            </a:r>
          </a:p>
          <a:p>
            <a:pPr lvl="2"/>
            <a:r>
              <a:rPr lang="en-US" dirty="0"/>
              <a:t>The players, graphical user interface (GUI), the API, the Server and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71600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D1D2-876C-D548-925A-8672A06D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Subsystems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A62BA-08AB-3046-AC1E-26CC09A6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7074" y="1869693"/>
            <a:ext cx="5594926" cy="37957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B0C4F8-F713-C243-9BB9-0127953B466F}"/>
              </a:ext>
            </a:extLst>
          </p:cNvPr>
          <p:cNvSpPr txBox="1">
            <a:spLocks/>
          </p:cNvSpPr>
          <p:nvPr/>
        </p:nvSpPr>
        <p:spPr>
          <a:xfrm>
            <a:off x="838200" y="1542360"/>
            <a:ext cx="6080393" cy="4979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Players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i="1" dirty="0"/>
              <a:t>Our users will access the clue less webpage and interact directly with the Clue-less GUI.</a:t>
            </a:r>
          </a:p>
          <a:p>
            <a:r>
              <a:rPr lang="en-US" sz="3200" b="1" dirty="0"/>
              <a:t>Clue-less GUI</a:t>
            </a:r>
            <a:r>
              <a:rPr lang="en-US" sz="3200" dirty="0"/>
              <a:t>: [</a:t>
            </a:r>
            <a:r>
              <a:rPr lang="en-US" sz="3200" dirty="0">
                <a:solidFill>
                  <a:schemeClr val="accent1"/>
                </a:solidFill>
              </a:rPr>
              <a:t>FLASK</a:t>
            </a:r>
            <a:r>
              <a:rPr lang="en-US" sz="3200" dirty="0"/>
              <a:t>]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i="1" dirty="0"/>
              <a:t>The Clue -less GUI acts as an interface between the game players and the Clue-less API.</a:t>
            </a:r>
            <a:endParaRPr lang="en-US" sz="3200" dirty="0"/>
          </a:p>
          <a:p>
            <a:r>
              <a:rPr lang="en-US" sz="3200" b="1" dirty="0"/>
              <a:t>Clue-less API</a:t>
            </a:r>
            <a:r>
              <a:rPr lang="en-US" sz="3200" dirty="0"/>
              <a:t>: [</a:t>
            </a:r>
            <a:r>
              <a:rPr lang="en-US" sz="3200" dirty="0">
                <a:solidFill>
                  <a:schemeClr val="accent1"/>
                </a:solidFill>
              </a:rPr>
              <a:t>FLASK</a:t>
            </a:r>
            <a:r>
              <a:rPr lang="en-US" sz="3200" dirty="0"/>
              <a:t>]</a:t>
            </a:r>
          </a:p>
          <a:p>
            <a:pPr marL="0" indent="0">
              <a:buNone/>
            </a:pPr>
            <a:r>
              <a:rPr lang="en-US" sz="3200" i="1" dirty="0"/>
              <a:t> The API will receive information from the players through </a:t>
            </a:r>
            <a:r>
              <a:rPr lang="en-US" sz="3200" i="1"/>
              <a:t>the GUI, </a:t>
            </a:r>
            <a:r>
              <a:rPr lang="en-US" sz="3200" i="1" dirty="0"/>
              <a:t>and process event updates according to information in the Database.</a:t>
            </a:r>
            <a:endParaRPr lang="en-US" sz="3200" dirty="0"/>
          </a:p>
          <a:p>
            <a:r>
              <a:rPr lang="en-US" sz="3200" b="1" dirty="0"/>
              <a:t>Clue-less Server</a:t>
            </a:r>
            <a:r>
              <a:rPr lang="en-US" sz="3200" dirty="0"/>
              <a:t>:  [</a:t>
            </a:r>
            <a:r>
              <a:rPr lang="en-US" sz="3200" dirty="0">
                <a:solidFill>
                  <a:schemeClr val="accent1"/>
                </a:solidFill>
              </a:rPr>
              <a:t>SOCKET.IO</a:t>
            </a:r>
            <a:r>
              <a:rPr lang="en-US" sz="3200" dirty="0"/>
              <a:t>]</a:t>
            </a:r>
          </a:p>
          <a:p>
            <a:pPr marL="0" indent="0">
              <a:buNone/>
            </a:pPr>
            <a:r>
              <a:rPr lang="en-US" sz="3200" i="1" dirty="0"/>
              <a:t>  The server hosts the API, and processes event triggered by the users interacting with the GUI</a:t>
            </a:r>
            <a:endParaRPr lang="en-US" sz="3200" dirty="0"/>
          </a:p>
          <a:p>
            <a:r>
              <a:rPr lang="en-US" sz="3200" b="1" dirty="0"/>
              <a:t>Database</a:t>
            </a:r>
            <a:r>
              <a:rPr lang="en-US" sz="3200" dirty="0"/>
              <a:t>: [</a:t>
            </a:r>
            <a:r>
              <a:rPr lang="en-US" sz="3200" dirty="0">
                <a:solidFill>
                  <a:schemeClr val="accent1"/>
                </a:solidFill>
              </a:rPr>
              <a:t>MySQL</a:t>
            </a:r>
            <a:r>
              <a:rPr lang="en-US" sz="3200" dirty="0"/>
              <a:t>]*</a:t>
            </a:r>
          </a:p>
          <a:p>
            <a:pPr marL="0" indent="0">
              <a:buNone/>
            </a:pPr>
            <a:r>
              <a:rPr lang="en-US" sz="3200" i="1" dirty="0"/>
              <a:t> Holds essential gameplay and user information that the API will query throughout the game.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C4908-75AD-0143-932A-097B29E585DF}"/>
              </a:ext>
            </a:extLst>
          </p:cNvPr>
          <p:cNvSpPr txBox="1"/>
          <p:nvPr/>
        </p:nvSpPr>
        <p:spPr>
          <a:xfrm>
            <a:off x="7194014" y="5805889"/>
            <a:ext cx="4649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Image: Subsystems listed in Requirements Doc.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407C0-D078-5D41-91B9-A67A5A45B8F6}"/>
              </a:ext>
            </a:extLst>
          </p:cNvPr>
          <p:cNvSpPr txBox="1"/>
          <p:nvPr/>
        </p:nvSpPr>
        <p:spPr>
          <a:xfrm>
            <a:off x="152401" y="6521985"/>
            <a:ext cx="566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*Updated from Postgres to MySQL following requirements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408012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D1D2-876C-D548-925A-8672A06D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Demonstrated Integration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B0C4F8-F713-C243-9BB9-0127953B466F}"/>
              </a:ext>
            </a:extLst>
          </p:cNvPr>
          <p:cNvSpPr txBox="1">
            <a:spLocks/>
          </p:cNvSpPr>
          <p:nvPr/>
        </p:nvSpPr>
        <p:spPr>
          <a:xfrm>
            <a:off x="838200" y="1542360"/>
            <a:ext cx="10894764" cy="4979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This demo will prove subsystem integration by accessing the built webpage, and sending messages between the key subsystems.</a:t>
            </a:r>
          </a:p>
          <a:p>
            <a:pPr lvl="1"/>
            <a:r>
              <a:rPr lang="en-US" sz="2800" dirty="0"/>
              <a:t>In the context of Object Oriented Analysis, a message refers to the invoking of operations of other objects. (course lecture 8B)</a:t>
            </a:r>
          </a:p>
          <a:p>
            <a:r>
              <a:rPr lang="en-US" sz="3200" dirty="0"/>
              <a:t>Key Messages shown in this demo:</a:t>
            </a:r>
          </a:p>
          <a:p>
            <a:pPr lvl="1"/>
            <a:r>
              <a:rPr lang="en-US" sz="2800" b="1" dirty="0"/>
              <a:t>Players </a:t>
            </a:r>
            <a:r>
              <a:rPr lang="en-US" sz="2800" dirty="0"/>
              <a:t>make game decisions by selecting buttons on the </a:t>
            </a:r>
            <a:r>
              <a:rPr lang="en-US" sz="2800" b="1" dirty="0"/>
              <a:t>GUI.</a:t>
            </a:r>
          </a:p>
          <a:p>
            <a:pPr lvl="1"/>
            <a:r>
              <a:rPr lang="en-US" sz="2800" dirty="0"/>
              <a:t>The</a:t>
            </a:r>
            <a:r>
              <a:rPr lang="en-US" sz="2800" b="1" dirty="0"/>
              <a:t> Server</a:t>
            </a:r>
            <a:r>
              <a:rPr lang="en-US" sz="2800" dirty="0"/>
              <a:t> processes events on the </a:t>
            </a:r>
            <a:r>
              <a:rPr lang="en-US" sz="2800" b="1" dirty="0"/>
              <a:t>GUI, </a:t>
            </a:r>
            <a:r>
              <a:rPr lang="en-US" sz="2800" dirty="0"/>
              <a:t>and sends data to the </a:t>
            </a:r>
            <a:r>
              <a:rPr lang="en-US" sz="2800" b="1" dirty="0"/>
              <a:t>API.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/>
              <a:t>API </a:t>
            </a:r>
            <a:r>
              <a:rPr lang="en-US" sz="2800" dirty="0"/>
              <a:t>receives event data from the </a:t>
            </a:r>
            <a:r>
              <a:rPr lang="en-US" sz="2800" b="1" dirty="0"/>
              <a:t>Server, </a:t>
            </a:r>
            <a:r>
              <a:rPr lang="en-US" sz="2800" dirty="0"/>
              <a:t>and updates the data stored in the </a:t>
            </a:r>
            <a:r>
              <a:rPr lang="en-US" sz="2800" b="1" dirty="0"/>
              <a:t>Database.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/>
              <a:t>API </a:t>
            </a:r>
            <a:r>
              <a:rPr lang="en-US" sz="2800" dirty="0"/>
              <a:t>queries data in the </a:t>
            </a:r>
            <a:r>
              <a:rPr lang="en-US" sz="2800" b="1" dirty="0"/>
              <a:t>database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/>
              <a:t>API</a:t>
            </a:r>
            <a:r>
              <a:rPr lang="en-US" sz="2800" dirty="0"/>
              <a:t> sends updated information to the </a:t>
            </a:r>
            <a:r>
              <a:rPr lang="en-US" sz="2800" b="1" dirty="0"/>
              <a:t>Server</a:t>
            </a:r>
            <a:r>
              <a:rPr lang="en-US" sz="2800" dirty="0"/>
              <a:t>, which in turn, updates the information shown on the </a:t>
            </a:r>
            <a:r>
              <a:rPr lang="en-US" sz="2800" b="1" dirty="0"/>
              <a:t>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6E47-48E0-3642-8FDD-9F2FC05CB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Skeletal System Increment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E863-924F-9244-9A99-2DD738439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8256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/>
              <a:t>Not A Clue</a:t>
            </a:r>
          </a:p>
          <a:p>
            <a:pPr algn="l"/>
            <a:r>
              <a:rPr lang="en-US" sz="1900" dirty="0"/>
              <a:t>David Bishop, Lead Config Manager</a:t>
            </a:r>
          </a:p>
          <a:p>
            <a:pPr algn="l"/>
            <a:r>
              <a:rPr lang="en-US" sz="1900" dirty="0"/>
              <a:t>Connor Finn, Lead Architect</a:t>
            </a:r>
          </a:p>
          <a:p>
            <a:pPr algn="l"/>
            <a:r>
              <a:rPr lang="en-US" sz="1900" dirty="0" err="1"/>
              <a:t>Shunguan</a:t>
            </a:r>
            <a:r>
              <a:rPr lang="en-US" sz="1900" dirty="0"/>
              <a:t> Mai, Project Manager</a:t>
            </a:r>
          </a:p>
          <a:p>
            <a:pPr algn="l"/>
            <a:r>
              <a:rPr lang="en-US" sz="1900" dirty="0" err="1"/>
              <a:t>Chuan</a:t>
            </a:r>
            <a:r>
              <a:rPr lang="en-US" sz="1900" dirty="0"/>
              <a:t> Lin, Lead SQ&amp;A Engineer</a:t>
            </a:r>
          </a:p>
          <a:p>
            <a:pPr algn="l"/>
            <a:r>
              <a:rPr lang="en-US" sz="1900" dirty="0"/>
              <a:t>Yang Zhang, Lead Programmer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8DADB-9443-8A4E-9F6F-8ABA5A73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51" y="3231911"/>
            <a:ext cx="3208509" cy="32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434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Skeletal System Increment Demo</vt:lpstr>
      <vt:lpstr>BLUF</vt:lpstr>
      <vt:lpstr>Key Subsystems</vt:lpstr>
      <vt:lpstr>Demonstrated Integration</vt:lpstr>
      <vt:lpstr>Skeletal System Increment Demo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Skeletal System Increment Demo</dc:title>
  <dc:creator>Microsoft Office User</dc:creator>
  <cp:lastModifiedBy>Microsoft Office User</cp:lastModifiedBy>
  <cp:revision>18</cp:revision>
  <dcterms:created xsi:type="dcterms:W3CDTF">2023-10-21T19:02:07Z</dcterms:created>
  <dcterms:modified xsi:type="dcterms:W3CDTF">2023-10-21T19:44:12Z</dcterms:modified>
</cp:coreProperties>
</file>