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Josefin Sans"/>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hSFBWV06/xaM8e1wqnW5Kpz8Lk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JosefinSans-bold.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Josefi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83" name="Shape 83"/>
        <p:cNvGrpSpPr/>
        <p:nvPr/>
      </p:nvGrpSpPr>
      <p:grpSpPr>
        <a:xfrm>
          <a:off x="0" y="0"/>
          <a:ext cx="0" cy="0"/>
          <a:chOff x="0" y="0"/>
          <a:chExt cx="0" cy="0"/>
        </a:xfrm>
      </p:grpSpPr>
      <p:sp>
        <p:nvSpPr>
          <p:cNvPr id="84" name="Google Shape;84;p1"/>
          <p:cNvSpPr/>
          <p:nvPr/>
        </p:nvSpPr>
        <p:spPr>
          <a:xfrm>
            <a:off x="2583244" y="1823961"/>
            <a:ext cx="3915204" cy="5443444"/>
          </a:xfrm>
          <a:custGeom>
            <a:rect b="b" l="l" r="r" t="t"/>
            <a:pathLst>
              <a:path extrusionOk="0" h="5443444" w="3915204">
                <a:moveTo>
                  <a:pt x="0" y="0"/>
                </a:moveTo>
                <a:lnTo>
                  <a:pt x="3915204" y="0"/>
                </a:lnTo>
                <a:lnTo>
                  <a:pt x="3915204" y="5443444"/>
                </a:lnTo>
                <a:lnTo>
                  <a:pt x="0" y="5443444"/>
                </a:lnTo>
                <a:lnTo>
                  <a:pt x="0" y="0"/>
                </a:lnTo>
                <a:close/>
              </a:path>
            </a:pathLst>
          </a:custGeom>
          <a:blipFill rotWithShape="1">
            <a:blip r:embed="rId3">
              <a:alphaModFix/>
            </a:blip>
            <a:stretch>
              <a:fillRect b="0" l="0" r="0" t="0"/>
            </a:stretch>
          </a:blipFill>
          <a:ln>
            <a:noFill/>
          </a:ln>
        </p:spPr>
      </p:sp>
      <p:grpSp>
        <p:nvGrpSpPr>
          <p:cNvPr id="85" name="Google Shape;85;p1"/>
          <p:cNvGrpSpPr/>
          <p:nvPr/>
        </p:nvGrpSpPr>
        <p:grpSpPr>
          <a:xfrm>
            <a:off x="7921773" y="1139702"/>
            <a:ext cx="8217084" cy="7477896"/>
            <a:chOff x="0" y="-71755"/>
            <a:chExt cx="10956112" cy="9970528"/>
          </a:xfrm>
        </p:grpSpPr>
        <p:sp>
          <p:nvSpPr>
            <p:cNvPr id="86" name="Google Shape;86;p1"/>
            <p:cNvSpPr txBox="1"/>
            <p:nvPr/>
          </p:nvSpPr>
          <p:spPr>
            <a:xfrm>
              <a:off x="0" y="1679214"/>
              <a:ext cx="10956112" cy="5692436"/>
            </a:xfrm>
            <a:prstGeom prst="rect">
              <a:avLst/>
            </a:prstGeom>
            <a:noFill/>
            <a:ln>
              <a:noFill/>
            </a:ln>
          </p:spPr>
          <p:txBody>
            <a:bodyPr anchorCtr="0" anchor="t" bIns="0" lIns="0" spcFirstLastPara="1" rIns="0" wrap="square" tIns="0">
              <a:spAutoFit/>
            </a:bodyPr>
            <a:lstStyle/>
            <a:p>
              <a:pPr indent="0" lvl="0" marL="0" marR="0" rtl="0" algn="l">
                <a:lnSpc>
                  <a:spcPct val="112000"/>
                </a:lnSpc>
                <a:spcBef>
                  <a:spcPts val="0"/>
                </a:spcBef>
                <a:spcAft>
                  <a:spcPts val="0"/>
                </a:spcAft>
                <a:buNone/>
              </a:pPr>
              <a:r>
                <a:rPr b="1" i="0" lang="en-US" sz="7475" u="none" cap="none" strike="noStrike">
                  <a:solidFill>
                    <a:srgbClr val="F7B4A7"/>
                  </a:solidFill>
                  <a:latin typeface="Josefin Sans"/>
                  <a:ea typeface="Josefin Sans"/>
                  <a:cs typeface="Josefin Sans"/>
                  <a:sym typeface="Josefin Sans"/>
                </a:rPr>
                <a:t>LUXORA - Website hỗ trợ quản lý cửa hàng trang sức</a:t>
              </a:r>
              <a:endParaRPr/>
            </a:p>
          </p:txBody>
        </p:sp>
        <p:sp>
          <p:nvSpPr>
            <p:cNvPr id="87" name="Google Shape;87;p1"/>
            <p:cNvSpPr txBox="1"/>
            <p:nvPr/>
          </p:nvSpPr>
          <p:spPr>
            <a:xfrm>
              <a:off x="0" y="-71755"/>
              <a:ext cx="10956112" cy="54419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94DDDE"/>
                  </a:solidFill>
                  <a:latin typeface="Josefin Sans"/>
                  <a:ea typeface="Josefin Sans"/>
                  <a:cs typeface="Josefin Sans"/>
                  <a:sym typeface="Josefin Sans"/>
                </a:rPr>
                <a:t>SE357 - KỸ THUẬT PHÂN TÍCH YÊU CẦU</a:t>
              </a:r>
              <a:endParaRPr/>
            </a:p>
          </p:txBody>
        </p:sp>
        <p:sp>
          <p:nvSpPr>
            <p:cNvPr id="88" name="Google Shape;88;p1"/>
            <p:cNvSpPr txBox="1"/>
            <p:nvPr/>
          </p:nvSpPr>
          <p:spPr>
            <a:xfrm>
              <a:off x="0" y="8337520"/>
              <a:ext cx="10956112" cy="1561253"/>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94DDDE"/>
                  </a:solidFill>
                  <a:latin typeface="Josefin Sans"/>
                  <a:ea typeface="Josefin Sans"/>
                  <a:cs typeface="Josefin Sans"/>
                  <a:sym typeface="Josefin Sans"/>
                </a:rPr>
                <a:t>22520596 - Lê Minh Kha</a:t>
              </a:r>
              <a:endParaRPr/>
            </a:p>
            <a:p>
              <a:pPr indent="0" lvl="0" marL="0" marR="0" rtl="0" algn="l">
                <a:lnSpc>
                  <a:spcPct val="140000"/>
                </a:lnSpc>
                <a:spcBef>
                  <a:spcPts val="0"/>
                </a:spcBef>
                <a:spcAft>
                  <a:spcPts val="0"/>
                </a:spcAft>
                <a:buNone/>
              </a:pPr>
              <a:r>
                <a:rPr b="0" i="0" lang="en-US" sz="3400" u="none" cap="none" strike="noStrike">
                  <a:solidFill>
                    <a:srgbClr val="94DDDE"/>
                  </a:solidFill>
                  <a:latin typeface="Josefin Sans"/>
                  <a:ea typeface="Josefin Sans"/>
                  <a:cs typeface="Josefin Sans"/>
                  <a:sym typeface="Josefin Sans"/>
                </a:rPr>
                <a:t>22521160 - Hồ Thị Bích Phượng</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64" name="Shape 164"/>
        <p:cNvGrpSpPr/>
        <p:nvPr/>
      </p:nvGrpSpPr>
      <p:grpSpPr>
        <a:xfrm>
          <a:off x="0" y="0"/>
          <a:ext cx="0" cy="0"/>
          <a:chOff x="0" y="0"/>
          <a:chExt cx="0" cy="0"/>
        </a:xfrm>
      </p:grpSpPr>
      <p:sp>
        <p:nvSpPr>
          <p:cNvPr id="165" name="Google Shape;165;p10"/>
          <p:cNvSpPr/>
          <p:nvPr/>
        </p:nvSpPr>
        <p:spPr>
          <a:xfrm>
            <a:off x="681439" y="2693074"/>
            <a:ext cx="8565228" cy="5856474"/>
          </a:xfrm>
          <a:custGeom>
            <a:rect b="b" l="l" r="r" t="t"/>
            <a:pathLst>
              <a:path extrusionOk="0" h="5856474" w="8565228">
                <a:moveTo>
                  <a:pt x="0" y="0"/>
                </a:moveTo>
                <a:lnTo>
                  <a:pt x="8565228" y="0"/>
                </a:lnTo>
                <a:lnTo>
                  <a:pt x="8565228" y="5856475"/>
                </a:lnTo>
                <a:lnTo>
                  <a:pt x="0" y="5856475"/>
                </a:lnTo>
                <a:lnTo>
                  <a:pt x="0" y="0"/>
                </a:lnTo>
                <a:close/>
              </a:path>
            </a:pathLst>
          </a:custGeom>
          <a:blipFill rotWithShape="1">
            <a:blip r:embed="rId3">
              <a:alphaModFix/>
            </a:blip>
            <a:stretch>
              <a:fillRect b="0" l="0" r="0" t="0"/>
            </a:stretch>
          </a:blipFill>
          <a:ln>
            <a:noFill/>
          </a:ln>
        </p:spPr>
      </p:sp>
      <p:sp>
        <p:nvSpPr>
          <p:cNvPr id="166" name="Google Shape;166;p10"/>
          <p:cNvSpPr/>
          <p:nvPr/>
        </p:nvSpPr>
        <p:spPr>
          <a:xfrm>
            <a:off x="9246667" y="2693074"/>
            <a:ext cx="8359895" cy="4848739"/>
          </a:xfrm>
          <a:custGeom>
            <a:rect b="b" l="l" r="r" t="t"/>
            <a:pathLst>
              <a:path extrusionOk="0" h="4848739" w="8359895">
                <a:moveTo>
                  <a:pt x="0" y="0"/>
                </a:moveTo>
                <a:lnTo>
                  <a:pt x="8359894" y="0"/>
                </a:lnTo>
                <a:lnTo>
                  <a:pt x="8359894" y="4848739"/>
                </a:lnTo>
                <a:lnTo>
                  <a:pt x="0" y="4848739"/>
                </a:lnTo>
                <a:lnTo>
                  <a:pt x="0" y="0"/>
                </a:lnTo>
                <a:close/>
              </a:path>
            </a:pathLst>
          </a:custGeom>
          <a:blipFill rotWithShape="1">
            <a:blip r:embed="rId4">
              <a:alphaModFix/>
            </a:blip>
            <a:stretch>
              <a:fillRect b="0" l="0" r="0" t="0"/>
            </a:stretch>
          </a:blipFill>
          <a:ln>
            <a:noFill/>
          </a:ln>
        </p:spPr>
      </p:sp>
      <p:grpSp>
        <p:nvGrpSpPr>
          <p:cNvPr id="167" name="Google Shape;167;p10"/>
          <p:cNvGrpSpPr/>
          <p:nvPr/>
        </p:nvGrpSpPr>
        <p:grpSpPr>
          <a:xfrm>
            <a:off x="1028700" y="1403985"/>
            <a:ext cx="7165867" cy="2955369"/>
            <a:chOff x="0" y="500380"/>
            <a:chExt cx="9554489" cy="3940492"/>
          </a:xfrm>
        </p:grpSpPr>
        <p:sp>
          <p:nvSpPr>
            <p:cNvPr id="168" name="Google Shape;168;p10"/>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169" name="Google Shape;169;p10"/>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73" name="Shape 173"/>
        <p:cNvGrpSpPr/>
        <p:nvPr/>
      </p:nvGrpSpPr>
      <p:grpSpPr>
        <a:xfrm>
          <a:off x="0" y="0"/>
          <a:ext cx="0" cy="0"/>
          <a:chOff x="0" y="0"/>
          <a:chExt cx="0" cy="0"/>
        </a:xfrm>
      </p:grpSpPr>
      <p:sp>
        <p:nvSpPr>
          <p:cNvPr id="174" name="Google Shape;174;p11"/>
          <p:cNvSpPr/>
          <p:nvPr/>
        </p:nvSpPr>
        <p:spPr>
          <a:xfrm>
            <a:off x="3560806" y="2516997"/>
            <a:ext cx="11083950" cy="6511821"/>
          </a:xfrm>
          <a:custGeom>
            <a:rect b="b" l="l" r="r" t="t"/>
            <a:pathLst>
              <a:path extrusionOk="0" h="6511821" w="11083950">
                <a:moveTo>
                  <a:pt x="0" y="0"/>
                </a:moveTo>
                <a:lnTo>
                  <a:pt x="11083950" y="0"/>
                </a:lnTo>
                <a:lnTo>
                  <a:pt x="11083950" y="6511820"/>
                </a:lnTo>
                <a:lnTo>
                  <a:pt x="0" y="6511820"/>
                </a:lnTo>
                <a:lnTo>
                  <a:pt x="0" y="0"/>
                </a:lnTo>
                <a:close/>
              </a:path>
            </a:pathLst>
          </a:custGeom>
          <a:blipFill rotWithShape="1">
            <a:blip r:embed="rId3">
              <a:alphaModFix/>
            </a:blip>
            <a:stretch>
              <a:fillRect b="0" l="0" r="0" t="0"/>
            </a:stretch>
          </a:blipFill>
          <a:ln>
            <a:noFill/>
          </a:ln>
        </p:spPr>
      </p:sp>
      <p:grpSp>
        <p:nvGrpSpPr>
          <p:cNvPr id="175" name="Google Shape;175;p11"/>
          <p:cNvGrpSpPr/>
          <p:nvPr/>
        </p:nvGrpSpPr>
        <p:grpSpPr>
          <a:xfrm>
            <a:off x="1028700" y="1403985"/>
            <a:ext cx="7165867" cy="2955369"/>
            <a:chOff x="0" y="500380"/>
            <a:chExt cx="9554489" cy="3940492"/>
          </a:xfrm>
        </p:grpSpPr>
        <p:sp>
          <p:nvSpPr>
            <p:cNvPr id="176" name="Google Shape;176;p11"/>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177" name="Google Shape;177;p11"/>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81" name="Shape 181"/>
        <p:cNvGrpSpPr/>
        <p:nvPr/>
      </p:nvGrpSpPr>
      <p:grpSpPr>
        <a:xfrm>
          <a:off x="0" y="0"/>
          <a:ext cx="0" cy="0"/>
          <a:chOff x="0" y="0"/>
          <a:chExt cx="0" cy="0"/>
        </a:xfrm>
      </p:grpSpPr>
      <p:sp>
        <p:nvSpPr>
          <p:cNvPr id="182" name="Google Shape;182;p12"/>
          <p:cNvSpPr/>
          <p:nvPr/>
        </p:nvSpPr>
        <p:spPr>
          <a:xfrm>
            <a:off x="3493371" y="2693074"/>
            <a:ext cx="11301259" cy="6342832"/>
          </a:xfrm>
          <a:custGeom>
            <a:rect b="b" l="l" r="r" t="t"/>
            <a:pathLst>
              <a:path extrusionOk="0" h="6342832" w="11301259">
                <a:moveTo>
                  <a:pt x="0" y="0"/>
                </a:moveTo>
                <a:lnTo>
                  <a:pt x="11301258" y="0"/>
                </a:lnTo>
                <a:lnTo>
                  <a:pt x="11301258" y="6342832"/>
                </a:lnTo>
                <a:lnTo>
                  <a:pt x="0" y="6342832"/>
                </a:lnTo>
                <a:lnTo>
                  <a:pt x="0" y="0"/>
                </a:lnTo>
                <a:close/>
              </a:path>
            </a:pathLst>
          </a:custGeom>
          <a:blipFill rotWithShape="1">
            <a:blip r:embed="rId3">
              <a:alphaModFix/>
            </a:blip>
            <a:stretch>
              <a:fillRect b="0" l="0" r="0" t="0"/>
            </a:stretch>
          </a:blipFill>
          <a:ln>
            <a:noFill/>
          </a:ln>
        </p:spPr>
      </p:sp>
      <p:grpSp>
        <p:nvGrpSpPr>
          <p:cNvPr id="183" name="Google Shape;183;p12"/>
          <p:cNvGrpSpPr/>
          <p:nvPr/>
        </p:nvGrpSpPr>
        <p:grpSpPr>
          <a:xfrm>
            <a:off x="1028700" y="1403985"/>
            <a:ext cx="7165867" cy="2955369"/>
            <a:chOff x="0" y="500380"/>
            <a:chExt cx="9554489" cy="3940492"/>
          </a:xfrm>
        </p:grpSpPr>
        <p:sp>
          <p:nvSpPr>
            <p:cNvPr id="184" name="Google Shape;184;p12"/>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185" name="Google Shape;185;p12"/>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6" name="Google Shape;186;p12"/>
          <p:cNvSpPr/>
          <p:nvPr/>
        </p:nvSpPr>
        <p:spPr>
          <a:xfrm>
            <a:off x="9328441" y="5864490"/>
            <a:ext cx="5280910" cy="3036523"/>
          </a:xfrm>
          <a:custGeom>
            <a:rect b="b" l="l" r="r" t="t"/>
            <a:pathLst>
              <a:path extrusionOk="0" h="3036523" w="5280910">
                <a:moveTo>
                  <a:pt x="0" y="0"/>
                </a:moveTo>
                <a:lnTo>
                  <a:pt x="5280910" y="0"/>
                </a:lnTo>
                <a:lnTo>
                  <a:pt x="5280910" y="3036524"/>
                </a:lnTo>
                <a:lnTo>
                  <a:pt x="0" y="3036524"/>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90" name="Shape 190"/>
        <p:cNvGrpSpPr/>
        <p:nvPr/>
      </p:nvGrpSpPr>
      <p:grpSpPr>
        <a:xfrm>
          <a:off x="0" y="0"/>
          <a:ext cx="0" cy="0"/>
          <a:chOff x="0" y="0"/>
          <a:chExt cx="0" cy="0"/>
        </a:xfrm>
      </p:grpSpPr>
      <p:sp>
        <p:nvSpPr>
          <p:cNvPr id="191" name="Google Shape;191;p13"/>
          <p:cNvSpPr/>
          <p:nvPr/>
        </p:nvSpPr>
        <p:spPr>
          <a:xfrm>
            <a:off x="3156861" y="2281976"/>
            <a:ext cx="12736743" cy="7498758"/>
          </a:xfrm>
          <a:custGeom>
            <a:rect b="b" l="l" r="r" t="t"/>
            <a:pathLst>
              <a:path extrusionOk="0" h="7498758" w="12736743">
                <a:moveTo>
                  <a:pt x="0" y="0"/>
                </a:moveTo>
                <a:lnTo>
                  <a:pt x="12736743" y="0"/>
                </a:lnTo>
                <a:lnTo>
                  <a:pt x="12736743" y="7498758"/>
                </a:lnTo>
                <a:lnTo>
                  <a:pt x="0" y="7498758"/>
                </a:lnTo>
                <a:lnTo>
                  <a:pt x="0" y="0"/>
                </a:lnTo>
                <a:close/>
              </a:path>
            </a:pathLst>
          </a:custGeom>
          <a:blipFill rotWithShape="1">
            <a:blip r:embed="rId3">
              <a:alphaModFix/>
            </a:blip>
            <a:stretch>
              <a:fillRect b="0" l="0" r="0" t="0"/>
            </a:stretch>
          </a:blipFill>
          <a:ln>
            <a:noFill/>
          </a:ln>
        </p:spPr>
      </p:sp>
      <p:grpSp>
        <p:nvGrpSpPr>
          <p:cNvPr id="192" name="Google Shape;192;p13"/>
          <p:cNvGrpSpPr/>
          <p:nvPr/>
        </p:nvGrpSpPr>
        <p:grpSpPr>
          <a:xfrm>
            <a:off x="1028700" y="1403985"/>
            <a:ext cx="7165867" cy="2955369"/>
            <a:chOff x="0" y="500380"/>
            <a:chExt cx="9554489" cy="3940492"/>
          </a:xfrm>
        </p:grpSpPr>
        <p:sp>
          <p:nvSpPr>
            <p:cNvPr id="193" name="Google Shape;193;p13"/>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194" name="Google Shape;194;p13"/>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98" name="Shape 198"/>
        <p:cNvGrpSpPr/>
        <p:nvPr/>
      </p:nvGrpSpPr>
      <p:grpSpPr>
        <a:xfrm>
          <a:off x="0" y="0"/>
          <a:ext cx="0" cy="0"/>
          <a:chOff x="0" y="0"/>
          <a:chExt cx="0" cy="0"/>
        </a:xfrm>
      </p:grpSpPr>
      <p:sp>
        <p:nvSpPr>
          <p:cNvPr id="199" name="Google Shape;199;p14"/>
          <p:cNvSpPr/>
          <p:nvPr/>
        </p:nvSpPr>
        <p:spPr>
          <a:xfrm>
            <a:off x="1328722" y="3002148"/>
            <a:ext cx="15630556" cy="5978688"/>
          </a:xfrm>
          <a:custGeom>
            <a:rect b="b" l="l" r="r" t="t"/>
            <a:pathLst>
              <a:path extrusionOk="0" h="5978688" w="15630556">
                <a:moveTo>
                  <a:pt x="0" y="0"/>
                </a:moveTo>
                <a:lnTo>
                  <a:pt x="15630556" y="0"/>
                </a:lnTo>
                <a:lnTo>
                  <a:pt x="15630556" y="5978688"/>
                </a:lnTo>
                <a:lnTo>
                  <a:pt x="0" y="5978688"/>
                </a:lnTo>
                <a:lnTo>
                  <a:pt x="0" y="0"/>
                </a:lnTo>
                <a:close/>
              </a:path>
            </a:pathLst>
          </a:custGeom>
          <a:blipFill rotWithShape="1">
            <a:blip r:embed="rId3">
              <a:alphaModFix/>
            </a:blip>
            <a:stretch>
              <a:fillRect b="0" l="0" r="0" t="0"/>
            </a:stretch>
          </a:blipFill>
          <a:ln>
            <a:noFill/>
          </a:ln>
        </p:spPr>
      </p:sp>
      <p:grpSp>
        <p:nvGrpSpPr>
          <p:cNvPr id="200" name="Google Shape;200;p14"/>
          <p:cNvGrpSpPr/>
          <p:nvPr/>
        </p:nvGrpSpPr>
        <p:grpSpPr>
          <a:xfrm>
            <a:off x="1028700" y="1403985"/>
            <a:ext cx="7165867" cy="2955369"/>
            <a:chOff x="0" y="500380"/>
            <a:chExt cx="9554489" cy="3940492"/>
          </a:xfrm>
        </p:grpSpPr>
        <p:sp>
          <p:nvSpPr>
            <p:cNvPr id="201" name="Google Shape;201;p14"/>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202" name="Google Shape;202;p14"/>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206" name="Shape 206"/>
        <p:cNvGrpSpPr/>
        <p:nvPr/>
      </p:nvGrpSpPr>
      <p:grpSpPr>
        <a:xfrm>
          <a:off x="0" y="0"/>
          <a:ext cx="0" cy="0"/>
          <a:chOff x="0" y="0"/>
          <a:chExt cx="0" cy="0"/>
        </a:xfrm>
      </p:grpSpPr>
      <p:sp>
        <p:nvSpPr>
          <p:cNvPr id="207" name="Google Shape;207;p15"/>
          <p:cNvSpPr/>
          <p:nvPr/>
        </p:nvSpPr>
        <p:spPr>
          <a:xfrm>
            <a:off x="4154828" y="3105153"/>
            <a:ext cx="9978343" cy="5637764"/>
          </a:xfrm>
          <a:custGeom>
            <a:rect b="b" l="l" r="r" t="t"/>
            <a:pathLst>
              <a:path extrusionOk="0" h="5637764" w="9978343">
                <a:moveTo>
                  <a:pt x="0" y="0"/>
                </a:moveTo>
                <a:lnTo>
                  <a:pt x="9978344" y="0"/>
                </a:lnTo>
                <a:lnTo>
                  <a:pt x="9978344" y="5637764"/>
                </a:lnTo>
                <a:lnTo>
                  <a:pt x="0" y="5637764"/>
                </a:lnTo>
                <a:lnTo>
                  <a:pt x="0" y="0"/>
                </a:lnTo>
                <a:close/>
              </a:path>
            </a:pathLst>
          </a:custGeom>
          <a:blipFill rotWithShape="1">
            <a:blip r:embed="rId3">
              <a:alphaModFix/>
            </a:blip>
            <a:stretch>
              <a:fillRect b="0" l="0" r="0" t="0"/>
            </a:stretch>
          </a:blipFill>
          <a:ln>
            <a:noFill/>
          </a:ln>
        </p:spPr>
      </p:sp>
      <p:grpSp>
        <p:nvGrpSpPr>
          <p:cNvPr id="208" name="Google Shape;208;p15"/>
          <p:cNvGrpSpPr/>
          <p:nvPr/>
        </p:nvGrpSpPr>
        <p:grpSpPr>
          <a:xfrm>
            <a:off x="1028700" y="1403985"/>
            <a:ext cx="7165867" cy="2955369"/>
            <a:chOff x="0" y="500380"/>
            <a:chExt cx="9554489" cy="3940492"/>
          </a:xfrm>
        </p:grpSpPr>
        <p:sp>
          <p:nvSpPr>
            <p:cNvPr id="209" name="Google Shape;209;p15"/>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210" name="Google Shape;210;p15"/>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214" name="Shape 214"/>
        <p:cNvGrpSpPr/>
        <p:nvPr/>
      </p:nvGrpSpPr>
      <p:grpSpPr>
        <a:xfrm>
          <a:off x="0" y="0"/>
          <a:ext cx="0" cy="0"/>
          <a:chOff x="0" y="0"/>
          <a:chExt cx="0" cy="0"/>
        </a:xfrm>
      </p:grpSpPr>
      <p:grpSp>
        <p:nvGrpSpPr>
          <p:cNvPr id="215" name="Google Shape;215;p16"/>
          <p:cNvGrpSpPr/>
          <p:nvPr/>
        </p:nvGrpSpPr>
        <p:grpSpPr>
          <a:xfrm>
            <a:off x="1565158" y="3307130"/>
            <a:ext cx="7312717" cy="3805930"/>
            <a:chOff x="0" y="177588"/>
            <a:chExt cx="9750289" cy="5074574"/>
          </a:xfrm>
        </p:grpSpPr>
        <p:sp>
          <p:nvSpPr>
            <p:cNvPr id="216" name="Google Shape;216;p16"/>
            <p:cNvSpPr txBox="1"/>
            <p:nvPr/>
          </p:nvSpPr>
          <p:spPr>
            <a:xfrm>
              <a:off x="0" y="177588"/>
              <a:ext cx="9750289" cy="2711238"/>
            </a:xfrm>
            <a:prstGeom prst="rect">
              <a:avLst/>
            </a:prstGeom>
            <a:noFill/>
            <a:ln>
              <a:noFill/>
            </a:ln>
          </p:spPr>
          <p:txBody>
            <a:bodyPr anchorCtr="0" anchor="t" bIns="0" lIns="0" spcFirstLastPara="1" rIns="0" wrap="square" tIns="0">
              <a:spAutoFit/>
            </a:bodyPr>
            <a:lstStyle/>
            <a:p>
              <a:pPr indent="0" lvl="0" marL="0" marR="0" rtl="0" algn="l">
                <a:lnSpc>
                  <a:spcPct val="93987"/>
                </a:lnSpc>
                <a:spcBef>
                  <a:spcPts val="0"/>
                </a:spcBef>
                <a:spcAft>
                  <a:spcPts val="0"/>
                </a:spcAft>
                <a:buNone/>
              </a:pPr>
              <a:r>
                <a:rPr b="1" i="0" lang="en-US" sz="8000" u="none" cap="none" strike="noStrike">
                  <a:solidFill>
                    <a:srgbClr val="2B4B82"/>
                  </a:solidFill>
                  <a:latin typeface="Josefin Sans"/>
                  <a:ea typeface="Josefin Sans"/>
                  <a:cs typeface="Josefin Sans"/>
                  <a:sym typeface="Josefin Sans"/>
                </a:rPr>
                <a:t>Thanks for listening</a:t>
              </a:r>
              <a:endParaRPr/>
            </a:p>
          </p:txBody>
        </p:sp>
        <p:sp>
          <p:nvSpPr>
            <p:cNvPr id="217" name="Google Shape;217;p16"/>
            <p:cNvSpPr txBox="1"/>
            <p:nvPr/>
          </p:nvSpPr>
          <p:spPr>
            <a:xfrm>
              <a:off x="0" y="3864687"/>
              <a:ext cx="9750289" cy="13874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2B4B82"/>
                  </a:solidFill>
                  <a:latin typeface="Josefin Sans"/>
                  <a:ea typeface="Josefin Sans"/>
                  <a:cs typeface="Josefin Sans"/>
                  <a:sym typeface="Josefin Sans"/>
                </a:rPr>
                <a:t>22520596 - Lê Minh Kha</a:t>
              </a:r>
              <a:endParaRPr/>
            </a:p>
            <a:p>
              <a:pPr indent="0" lvl="0" marL="0" marR="0" rtl="0" algn="l">
                <a:lnSpc>
                  <a:spcPct val="140000"/>
                </a:lnSpc>
                <a:spcBef>
                  <a:spcPts val="0"/>
                </a:spcBef>
                <a:spcAft>
                  <a:spcPts val="0"/>
                </a:spcAft>
                <a:buNone/>
              </a:pPr>
              <a:r>
                <a:rPr b="0" i="0" lang="en-US" sz="3000" u="none" cap="none" strike="noStrike">
                  <a:solidFill>
                    <a:srgbClr val="2B4B82"/>
                  </a:solidFill>
                  <a:latin typeface="Josefin Sans"/>
                  <a:ea typeface="Josefin Sans"/>
                  <a:cs typeface="Josefin Sans"/>
                  <a:sym typeface="Josefin Sans"/>
                </a:rPr>
                <a:t>22521160 - Hồ Thị Bích Phượng</a:t>
              </a:r>
              <a:endParaRPr/>
            </a:p>
          </p:txBody>
        </p:sp>
      </p:grpSp>
      <p:sp>
        <p:nvSpPr>
          <p:cNvPr id="218" name="Google Shape;218;p16"/>
          <p:cNvSpPr/>
          <p:nvPr/>
        </p:nvSpPr>
        <p:spPr>
          <a:xfrm>
            <a:off x="9854137" y="3018272"/>
            <a:ext cx="7411325" cy="4635447"/>
          </a:xfrm>
          <a:custGeom>
            <a:rect b="b" l="l" r="r" t="t"/>
            <a:pathLst>
              <a:path extrusionOk="0" h="4635447" w="7411325">
                <a:moveTo>
                  <a:pt x="0" y="0"/>
                </a:moveTo>
                <a:lnTo>
                  <a:pt x="7411325" y="0"/>
                </a:lnTo>
                <a:lnTo>
                  <a:pt x="7411325" y="4635447"/>
                </a:lnTo>
                <a:lnTo>
                  <a:pt x="0" y="4635447"/>
                </a:lnTo>
                <a:lnTo>
                  <a:pt x="0" y="0"/>
                </a:lnTo>
                <a:close/>
              </a:path>
            </a:pathLst>
          </a:custGeom>
          <a:blipFill rotWithShape="1">
            <a:blip r:embed="rId3">
              <a:alphaModFix/>
            </a:blip>
            <a:stretch>
              <a:fillRect b="0" l="0" r="0" t="0"/>
            </a:stretch>
          </a:blipFill>
          <a:ln>
            <a:noFill/>
          </a:ln>
        </p:spPr>
      </p:sp>
      <p:sp>
        <p:nvSpPr>
          <p:cNvPr id="219" name="Google Shape;219;p16"/>
          <p:cNvSpPr/>
          <p:nvPr/>
        </p:nvSpPr>
        <p:spPr>
          <a:xfrm>
            <a:off x="8665100" y="8613636"/>
            <a:ext cx="4338720" cy="2713672"/>
          </a:xfrm>
          <a:custGeom>
            <a:rect b="b" l="l" r="r" t="t"/>
            <a:pathLst>
              <a:path extrusionOk="0" h="2713672" w="4338720">
                <a:moveTo>
                  <a:pt x="0" y="0"/>
                </a:moveTo>
                <a:lnTo>
                  <a:pt x="4338720" y="0"/>
                </a:lnTo>
                <a:lnTo>
                  <a:pt x="4338720" y="2713671"/>
                </a:lnTo>
                <a:lnTo>
                  <a:pt x="0" y="2713671"/>
                </a:lnTo>
                <a:lnTo>
                  <a:pt x="0" y="0"/>
                </a:lnTo>
                <a:close/>
              </a:path>
            </a:pathLst>
          </a:custGeom>
          <a:blipFill rotWithShape="1">
            <a:blip r:embed="rId3">
              <a:alphaModFix/>
            </a:blip>
            <a:stretch>
              <a:fillRect b="0" l="0" r="0" t="0"/>
            </a:stretch>
          </a:blipFill>
          <a:ln>
            <a:noFill/>
          </a:ln>
        </p:spPr>
      </p:sp>
      <p:sp>
        <p:nvSpPr>
          <p:cNvPr id="220" name="Google Shape;220;p16"/>
          <p:cNvSpPr/>
          <p:nvPr/>
        </p:nvSpPr>
        <p:spPr>
          <a:xfrm>
            <a:off x="13976014" y="7483497"/>
            <a:ext cx="3289448" cy="2057400"/>
          </a:xfrm>
          <a:custGeom>
            <a:rect b="b" l="l" r="r" t="t"/>
            <a:pathLst>
              <a:path extrusionOk="0" h="2057400" w="3289448">
                <a:moveTo>
                  <a:pt x="0" y="0"/>
                </a:moveTo>
                <a:lnTo>
                  <a:pt x="3289448" y="0"/>
                </a:lnTo>
                <a:lnTo>
                  <a:pt x="3289448" y="2057400"/>
                </a:lnTo>
                <a:lnTo>
                  <a:pt x="0" y="2057400"/>
                </a:lnTo>
                <a:lnTo>
                  <a:pt x="0" y="0"/>
                </a:lnTo>
                <a:close/>
              </a:path>
            </a:pathLst>
          </a:custGeom>
          <a:blipFill rotWithShape="1">
            <a:blip r:embed="rId3">
              <a:alphaModFix/>
            </a:blip>
            <a:stretch>
              <a:fillRect b="0" l="0" r="0" t="0"/>
            </a:stretch>
          </a:blipFill>
          <a:ln>
            <a:noFill/>
          </a:ln>
        </p:spPr>
      </p:sp>
      <p:sp>
        <p:nvSpPr>
          <p:cNvPr id="221" name="Google Shape;221;p16"/>
          <p:cNvSpPr/>
          <p:nvPr/>
        </p:nvSpPr>
        <p:spPr>
          <a:xfrm>
            <a:off x="13320348" y="712171"/>
            <a:ext cx="3289448" cy="2057400"/>
          </a:xfrm>
          <a:custGeom>
            <a:rect b="b" l="l" r="r" t="t"/>
            <a:pathLst>
              <a:path extrusionOk="0" h="2057400" w="3289448">
                <a:moveTo>
                  <a:pt x="0" y="0"/>
                </a:moveTo>
                <a:lnTo>
                  <a:pt x="3289448" y="0"/>
                </a:lnTo>
                <a:lnTo>
                  <a:pt x="3289448" y="2057400"/>
                </a:lnTo>
                <a:lnTo>
                  <a:pt x="0" y="20574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92" name="Shape 92"/>
        <p:cNvGrpSpPr/>
        <p:nvPr/>
      </p:nvGrpSpPr>
      <p:grpSpPr>
        <a:xfrm>
          <a:off x="0" y="0"/>
          <a:ext cx="0" cy="0"/>
          <a:chOff x="0" y="0"/>
          <a:chExt cx="0" cy="0"/>
        </a:xfrm>
      </p:grpSpPr>
      <p:grpSp>
        <p:nvGrpSpPr>
          <p:cNvPr id="93" name="Google Shape;93;p2"/>
          <p:cNvGrpSpPr/>
          <p:nvPr/>
        </p:nvGrpSpPr>
        <p:grpSpPr>
          <a:xfrm>
            <a:off x="9144000" y="2108238"/>
            <a:ext cx="7748606" cy="5659885"/>
            <a:chOff x="0" y="-9525"/>
            <a:chExt cx="10331475" cy="7546513"/>
          </a:xfrm>
        </p:grpSpPr>
        <p:sp>
          <p:nvSpPr>
            <p:cNvPr id="94" name="Google Shape;94;p2"/>
            <p:cNvSpPr txBox="1"/>
            <p:nvPr/>
          </p:nvSpPr>
          <p:spPr>
            <a:xfrm>
              <a:off x="434368" y="-9525"/>
              <a:ext cx="6063433" cy="96548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4742" u="none" cap="none" strike="noStrike">
                  <a:solidFill>
                    <a:srgbClr val="F7B4A7"/>
                  </a:solidFill>
                  <a:latin typeface="Josefin Sans"/>
                  <a:ea typeface="Josefin Sans"/>
                  <a:cs typeface="Josefin Sans"/>
                  <a:sym typeface="Josefin Sans"/>
                </a:rPr>
                <a:t>Chương trình</a:t>
              </a:r>
              <a:endParaRPr/>
            </a:p>
          </p:txBody>
        </p:sp>
        <p:sp>
          <p:nvSpPr>
            <p:cNvPr id="95" name="Google Shape;95;p2"/>
            <p:cNvSpPr txBox="1"/>
            <p:nvPr/>
          </p:nvSpPr>
          <p:spPr>
            <a:xfrm>
              <a:off x="434368" y="1749250"/>
              <a:ext cx="6797428" cy="342946"/>
            </a:xfrm>
            <a:prstGeom prst="rect">
              <a:avLst/>
            </a:prstGeom>
            <a:noFill/>
            <a:ln>
              <a:noFill/>
            </a:ln>
          </p:spPr>
          <p:txBody>
            <a:bodyPr anchorCtr="0" anchor="t" bIns="0" lIns="0" spcFirstLastPara="1" rIns="0" wrap="square" tIns="0">
              <a:spAutoFit/>
            </a:bodyPr>
            <a:lstStyle/>
            <a:p>
              <a:pPr indent="0" lvl="0" marL="0" marR="0" rtl="0" algn="l">
                <a:lnSpc>
                  <a:spcPct val="127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txBox="1"/>
            <p:nvPr/>
          </p:nvSpPr>
          <p:spPr>
            <a:xfrm>
              <a:off x="0" y="2782517"/>
              <a:ext cx="10331475" cy="4754471"/>
            </a:xfrm>
            <a:prstGeom prst="rect">
              <a:avLst/>
            </a:prstGeom>
            <a:noFill/>
            <a:ln>
              <a:noFill/>
            </a:ln>
          </p:spPr>
          <p:txBody>
            <a:bodyPr anchorCtr="0" anchor="t" bIns="0" lIns="0" spcFirstLastPara="1" rIns="0" wrap="square" tIns="0">
              <a:spAutoFit/>
            </a:bodyPr>
            <a:lstStyle/>
            <a:p>
              <a:pPr indent="-391471" lvl="1" marL="782941" marR="0" rtl="0" algn="just">
                <a:lnSpc>
                  <a:spcPct val="203062"/>
                </a:lnSpc>
                <a:spcBef>
                  <a:spcPts val="0"/>
                </a:spcBef>
                <a:spcAft>
                  <a:spcPts val="0"/>
                </a:spcAft>
                <a:buClr>
                  <a:srgbClr val="94DDDE"/>
                </a:buClr>
                <a:buSzPts val="3625"/>
                <a:buFont typeface="Josefin Sans"/>
                <a:buAutoNum type="arabicPeriod"/>
              </a:pPr>
              <a:r>
                <a:rPr b="0" i="0" lang="en-US" sz="3625" u="none" cap="none" strike="noStrike">
                  <a:solidFill>
                    <a:srgbClr val="94DDDE"/>
                  </a:solidFill>
                  <a:latin typeface="Josefin Sans"/>
                  <a:ea typeface="Josefin Sans"/>
                  <a:cs typeface="Josefin Sans"/>
                  <a:sym typeface="Josefin Sans"/>
                </a:rPr>
                <a:t>Giới thiệu đề tài</a:t>
              </a:r>
              <a:endParaRPr/>
            </a:p>
            <a:p>
              <a:pPr indent="-391471" lvl="1" marL="782941" marR="0" rtl="0" algn="just">
                <a:lnSpc>
                  <a:spcPct val="203062"/>
                </a:lnSpc>
                <a:spcBef>
                  <a:spcPts val="0"/>
                </a:spcBef>
                <a:spcAft>
                  <a:spcPts val="0"/>
                </a:spcAft>
                <a:buClr>
                  <a:srgbClr val="94DDDE"/>
                </a:buClr>
                <a:buSzPts val="3625"/>
                <a:buFont typeface="Josefin Sans"/>
                <a:buAutoNum type="arabicPeriod"/>
              </a:pPr>
              <a:r>
                <a:rPr b="0" i="0" lang="en-US" sz="3625" u="none" cap="none" strike="noStrike">
                  <a:solidFill>
                    <a:srgbClr val="94DDDE"/>
                  </a:solidFill>
                  <a:latin typeface="Josefin Sans"/>
                  <a:ea typeface="Josefin Sans"/>
                  <a:cs typeface="Josefin Sans"/>
                  <a:sym typeface="Josefin Sans"/>
                </a:rPr>
                <a:t>Phạm vi</a:t>
              </a:r>
              <a:endParaRPr/>
            </a:p>
            <a:p>
              <a:pPr indent="-391471" lvl="1" marL="782941" marR="0" rtl="0" algn="just">
                <a:lnSpc>
                  <a:spcPct val="203062"/>
                </a:lnSpc>
                <a:spcBef>
                  <a:spcPts val="0"/>
                </a:spcBef>
                <a:spcAft>
                  <a:spcPts val="0"/>
                </a:spcAft>
                <a:buClr>
                  <a:srgbClr val="94DDDE"/>
                </a:buClr>
                <a:buSzPts val="3625"/>
                <a:buFont typeface="Josefin Sans"/>
                <a:buAutoNum type="arabicPeriod"/>
              </a:pPr>
              <a:r>
                <a:rPr b="0" i="0" lang="en-US" sz="3625" u="none" cap="none" strike="noStrike">
                  <a:solidFill>
                    <a:srgbClr val="94DDDE"/>
                  </a:solidFill>
                  <a:latin typeface="Josefin Sans"/>
                  <a:ea typeface="Josefin Sans"/>
                  <a:cs typeface="Josefin Sans"/>
                  <a:sym typeface="Josefin Sans"/>
                </a:rPr>
                <a:t>Chức năng</a:t>
              </a:r>
              <a:endParaRPr/>
            </a:p>
            <a:p>
              <a:pPr indent="-391471" lvl="1" marL="782941" marR="0" rtl="0" algn="just">
                <a:lnSpc>
                  <a:spcPct val="203062"/>
                </a:lnSpc>
                <a:spcBef>
                  <a:spcPts val="0"/>
                </a:spcBef>
                <a:spcAft>
                  <a:spcPts val="0"/>
                </a:spcAft>
                <a:buClr>
                  <a:srgbClr val="94DDDE"/>
                </a:buClr>
                <a:buSzPts val="3625"/>
                <a:buFont typeface="Josefin Sans"/>
                <a:buAutoNum type="arabicPeriod"/>
              </a:pPr>
              <a:r>
                <a:rPr b="0" i="0" lang="en-US" sz="3625" u="none" cap="none" strike="noStrike">
                  <a:solidFill>
                    <a:srgbClr val="94DDDE"/>
                  </a:solidFill>
                  <a:latin typeface="Josefin Sans"/>
                  <a:ea typeface="Josefin Sans"/>
                  <a:cs typeface="Josefin Sans"/>
                  <a:sym typeface="Josefin Sans"/>
                </a:rPr>
                <a:t>Thiết kế</a:t>
              </a:r>
              <a:endParaRPr/>
            </a:p>
          </p:txBody>
        </p:sp>
      </p:grpSp>
      <p:sp>
        <p:nvSpPr>
          <p:cNvPr id="97" name="Google Shape;97;p2"/>
          <p:cNvSpPr/>
          <p:nvPr/>
        </p:nvSpPr>
        <p:spPr>
          <a:xfrm>
            <a:off x="1309758" y="1684366"/>
            <a:ext cx="3874545" cy="5122596"/>
          </a:xfrm>
          <a:custGeom>
            <a:rect b="b" l="l" r="r" t="t"/>
            <a:pathLst>
              <a:path extrusionOk="0" h="5122596" w="3874545">
                <a:moveTo>
                  <a:pt x="0" y="0"/>
                </a:moveTo>
                <a:lnTo>
                  <a:pt x="3874546" y="0"/>
                </a:lnTo>
                <a:lnTo>
                  <a:pt x="3874546" y="5122596"/>
                </a:lnTo>
                <a:lnTo>
                  <a:pt x="0" y="5122596"/>
                </a:lnTo>
                <a:lnTo>
                  <a:pt x="0" y="0"/>
                </a:lnTo>
                <a:close/>
              </a:path>
            </a:pathLst>
          </a:custGeom>
          <a:blipFill rotWithShape="1">
            <a:blip r:embed="rId3">
              <a:alphaModFix/>
            </a:blip>
            <a:stretch>
              <a:fillRect b="0" l="0" r="0" t="0"/>
            </a:stretch>
          </a:blipFill>
          <a:ln>
            <a:noFill/>
          </a:ln>
        </p:spPr>
      </p:sp>
      <p:sp>
        <p:nvSpPr>
          <p:cNvPr id="98" name="Google Shape;98;p2"/>
          <p:cNvSpPr/>
          <p:nvPr/>
        </p:nvSpPr>
        <p:spPr>
          <a:xfrm>
            <a:off x="2380976" y="2475095"/>
            <a:ext cx="3874545" cy="5122596"/>
          </a:xfrm>
          <a:custGeom>
            <a:rect b="b" l="l" r="r" t="t"/>
            <a:pathLst>
              <a:path extrusionOk="0" h="5122596" w="3874545">
                <a:moveTo>
                  <a:pt x="0" y="0"/>
                </a:moveTo>
                <a:lnTo>
                  <a:pt x="3874545" y="0"/>
                </a:lnTo>
                <a:lnTo>
                  <a:pt x="3874545" y="5122595"/>
                </a:lnTo>
                <a:lnTo>
                  <a:pt x="0" y="5122595"/>
                </a:lnTo>
                <a:lnTo>
                  <a:pt x="0" y="0"/>
                </a:lnTo>
                <a:close/>
              </a:path>
            </a:pathLst>
          </a:custGeom>
          <a:blipFill rotWithShape="1">
            <a:blip r:embed="rId4">
              <a:alphaModFix/>
            </a:blip>
            <a:stretch>
              <a:fillRect b="0" l="0" r="0" t="0"/>
            </a:stretch>
          </a:blipFill>
          <a:ln>
            <a:noFill/>
          </a:ln>
        </p:spPr>
      </p:sp>
      <p:sp>
        <p:nvSpPr>
          <p:cNvPr id="99" name="Google Shape;99;p2"/>
          <p:cNvSpPr/>
          <p:nvPr/>
        </p:nvSpPr>
        <p:spPr>
          <a:xfrm>
            <a:off x="3495732" y="3214319"/>
            <a:ext cx="3874545" cy="5122596"/>
          </a:xfrm>
          <a:custGeom>
            <a:rect b="b" l="l" r="r" t="t"/>
            <a:pathLst>
              <a:path extrusionOk="0" h="5122596" w="3874545">
                <a:moveTo>
                  <a:pt x="0" y="0"/>
                </a:moveTo>
                <a:lnTo>
                  <a:pt x="3874545" y="0"/>
                </a:lnTo>
                <a:lnTo>
                  <a:pt x="3874545" y="5122596"/>
                </a:lnTo>
                <a:lnTo>
                  <a:pt x="0" y="512259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103" name="Shape 103"/>
        <p:cNvGrpSpPr/>
        <p:nvPr/>
      </p:nvGrpSpPr>
      <p:grpSpPr>
        <a:xfrm>
          <a:off x="0" y="0"/>
          <a:ext cx="0" cy="0"/>
          <a:chOff x="0" y="0"/>
          <a:chExt cx="0" cy="0"/>
        </a:xfrm>
      </p:grpSpPr>
      <p:grpSp>
        <p:nvGrpSpPr>
          <p:cNvPr id="104" name="Google Shape;104;p3"/>
          <p:cNvGrpSpPr/>
          <p:nvPr/>
        </p:nvGrpSpPr>
        <p:grpSpPr>
          <a:xfrm>
            <a:off x="1028700" y="2386918"/>
            <a:ext cx="9768230" cy="6152494"/>
            <a:chOff x="0" y="623570"/>
            <a:chExt cx="13024306" cy="8203325"/>
          </a:xfrm>
        </p:grpSpPr>
        <p:sp>
          <p:nvSpPr>
            <p:cNvPr id="105" name="Google Shape;105;p3"/>
            <p:cNvSpPr txBox="1"/>
            <p:nvPr/>
          </p:nvSpPr>
          <p:spPr>
            <a:xfrm>
              <a:off x="0" y="623570"/>
              <a:ext cx="13024306" cy="13144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400" u="none" cap="none" strike="noStrike">
                  <a:solidFill>
                    <a:srgbClr val="31356E"/>
                  </a:solidFill>
                  <a:latin typeface="Josefin Sans"/>
                  <a:ea typeface="Josefin Sans"/>
                  <a:cs typeface="Josefin Sans"/>
                  <a:sym typeface="Josefin Sans"/>
                </a:rPr>
                <a:t>Giới thiệu đề tài</a:t>
              </a:r>
              <a:endParaRPr/>
            </a:p>
          </p:txBody>
        </p:sp>
        <p:sp>
          <p:nvSpPr>
            <p:cNvPr id="106" name="Google Shape;106;p3"/>
            <p:cNvSpPr txBox="1"/>
            <p:nvPr/>
          </p:nvSpPr>
          <p:spPr>
            <a:xfrm>
              <a:off x="0" y="3216670"/>
              <a:ext cx="12478551" cy="5610225"/>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3099" u="none" cap="none" strike="noStrike">
                  <a:solidFill>
                    <a:srgbClr val="2B4B82"/>
                  </a:solidFill>
                  <a:latin typeface="Josefin Sans"/>
                  <a:ea typeface="Josefin Sans"/>
                  <a:cs typeface="Josefin Sans"/>
                  <a:sym typeface="Josefin Sans"/>
                </a:rPr>
                <a:t>Luxora</a:t>
              </a:r>
              <a:r>
                <a:rPr b="0" i="0" lang="en-US" sz="3099" u="none" cap="none" strike="noStrike">
                  <a:solidFill>
                    <a:srgbClr val="2B4B82"/>
                  </a:solidFill>
                  <a:latin typeface="Josefin Sans"/>
                  <a:ea typeface="Josefin Sans"/>
                  <a:cs typeface="Josefin Sans"/>
                  <a:sym typeface="Josefin Sans"/>
                </a:rPr>
                <a:t> là một website hỗ trợ quản lý cửa hàng trang sức được xây dựng nhằm tối ưu hóa quy trình vận hành, giúp các cửa hàng trang sức quản lý sản phẩm, đơn hàng, khách hàng và doanh thu hiệu quả. </a:t>
              </a:r>
              <a:endParaRPr/>
            </a:p>
            <a:p>
              <a:pPr indent="0" lvl="0" marL="0" marR="0" rtl="0" algn="l">
                <a:lnSpc>
                  <a:spcPct val="120006"/>
                </a:lnSpc>
                <a:spcBef>
                  <a:spcPts val="0"/>
                </a:spcBef>
                <a:spcAft>
                  <a:spcPts val="0"/>
                </a:spcAft>
                <a:buNone/>
              </a:pPr>
              <a:r>
                <a:rPr b="0" i="0" lang="en-US" sz="3099" u="none" cap="none" strike="noStrike">
                  <a:solidFill>
                    <a:srgbClr val="2B4B82"/>
                  </a:solidFill>
                  <a:latin typeface="Josefin Sans"/>
                  <a:ea typeface="Josefin Sans"/>
                  <a:cs typeface="Josefin Sans"/>
                  <a:sym typeface="Josefin Sans"/>
                </a:rPr>
                <a:t>Đề tài hướng đến việc nâng cao hiệu quả kinh doanh và trải nghiệm người dùng, đóng góp vào sự phát triển bền vững của ngành trang sức.</a:t>
              </a:r>
              <a:endParaRPr/>
            </a:p>
            <a:p>
              <a:pPr indent="0" lvl="0" marL="0" marR="0" rtl="0" algn="l">
                <a:lnSpc>
                  <a:spcPct val="120006"/>
                </a:lnSpc>
                <a:spcBef>
                  <a:spcPts val="0"/>
                </a:spcBef>
                <a:spcAft>
                  <a:spcPts val="0"/>
                </a:spcAft>
                <a:buNone/>
              </a:pPr>
              <a:r>
                <a:t/>
              </a:r>
              <a:endParaRPr b="0" i="0" sz="3099" u="none" cap="none" strike="noStrike">
                <a:solidFill>
                  <a:srgbClr val="2B4B82"/>
                </a:solidFill>
                <a:latin typeface="Josefin Sans"/>
                <a:ea typeface="Josefin Sans"/>
                <a:cs typeface="Josefin Sans"/>
                <a:sym typeface="Josefin Sans"/>
              </a:endParaRPr>
            </a:p>
          </p:txBody>
        </p:sp>
      </p:grpSp>
      <p:sp>
        <p:nvSpPr>
          <p:cNvPr id="107" name="Google Shape;107;p3"/>
          <p:cNvSpPr/>
          <p:nvPr/>
        </p:nvSpPr>
        <p:spPr>
          <a:xfrm>
            <a:off x="10476342" y="1951228"/>
            <a:ext cx="6338112" cy="6384545"/>
          </a:xfrm>
          <a:custGeom>
            <a:rect b="b" l="l" r="r" t="t"/>
            <a:pathLst>
              <a:path extrusionOk="0" h="6384545" w="6338112">
                <a:moveTo>
                  <a:pt x="0" y="0"/>
                </a:moveTo>
                <a:lnTo>
                  <a:pt x="6338112" y="0"/>
                </a:lnTo>
                <a:lnTo>
                  <a:pt x="6338112" y="6384544"/>
                </a:lnTo>
                <a:lnTo>
                  <a:pt x="0" y="638454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1" name="Shape 111"/>
        <p:cNvGrpSpPr/>
        <p:nvPr/>
      </p:nvGrpSpPr>
      <p:grpSpPr>
        <a:xfrm>
          <a:off x="0" y="0"/>
          <a:ext cx="0" cy="0"/>
          <a:chOff x="0" y="0"/>
          <a:chExt cx="0" cy="0"/>
        </a:xfrm>
      </p:grpSpPr>
      <p:sp>
        <p:nvSpPr>
          <p:cNvPr id="112" name="Google Shape;112;p4"/>
          <p:cNvSpPr/>
          <p:nvPr/>
        </p:nvSpPr>
        <p:spPr>
          <a:xfrm>
            <a:off x="0" y="-963412"/>
            <a:ext cx="4597438" cy="2842053"/>
          </a:xfrm>
          <a:custGeom>
            <a:rect b="b" l="l" r="r" t="t"/>
            <a:pathLst>
              <a:path extrusionOk="0" h="2842053" w="4597438">
                <a:moveTo>
                  <a:pt x="0" y="0"/>
                </a:moveTo>
                <a:lnTo>
                  <a:pt x="4597438" y="0"/>
                </a:lnTo>
                <a:lnTo>
                  <a:pt x="4597438" y="2842052"/>
                </a:lnTo>
                <a:lnTo>
                  <a:pt x="0" y="2842052"/>
                </a:lnTo>
                <a:lnTo>
                  <a:pt x="0" y="0"/>
                </a:lnTo>
                <a:close/>
              </a:path>
            </a:pathLst>
          </a:custGeom>
          <a:blipFill rotWithShape="1">
            <a:blip r:embed="rId3">
              <a:alphaModFix/>
            </a:blip>
            <a:stretch>
              <a:fillRect b="0" l="0" r="0" t="0"/>
            </a:stretch>
          </a:blipFill>
          <a:ln>
            <a:noFill/>
          </a:ln>
        </p:spPr>
      </p:sp>
      <p:sp>
        <p:nvSpPr>
          <p:cNvPr id="113" name="Google Shape;113;p4"/>
          <p:cNvSpPr/>
          <p:nvPr/>
        </p:nvSpPr>
        <p:spPr>
          <a:xfrm flipH="1">
            <a:off x="5404326" y="131672"/>
            <a:ext cx="2076668" cy="1276207"/>
          </a:xfrm>
          <a:custGeom>
            <a:rect b="b" l="l" r="r" t="t"/>
            <a:pathLst>
              <a:path extrusionOk="0" h="1276207" w="2076668">
                <a:moveTo>
                  <a:pt x="2076669" y="0"/>
                </a:moveTo>
                <a:lnTo>
                  <a:pt x="0" y="0"/>
                </a:lnTo>
                <a:lnTo>
                  <a:pt x="0" y="1276207"/>
                </a:lnTo>
                <a:lnTo>
                  <a:pt x="2076669" y="1276207"/>
                </a:lnTo>
                <a:lnTo>
                  <a:pt x="2076669" y="0"/>
                </a:lnTo>
                <a:close/>
              </a:path>
            </a:pathLst>
          </a:custGeom>
          <a:blipFill rotWithShape="1">
            <a:blip r:embed="rId4">
              <a:alphaModFix/>
            </a:blip>
            <a:stretch>
              <a:fillRect b="0" l="0" r="0" t="0"/>
            </a:stretch>
          </a:blipFill>
          <a:ln>
            <a:noFill/>
          </a:ln>
        </p:spPr>
      </p:sp>
      <p:sp>
        <p:nvSpPr>
          <p:cNvPr id="114" name="Google Shape;114;p4"/>
          <p:cNvSpPr/>
          <p:nvPr/>
        </p:nvSpPr>
        <p:spPr>
          <a:xfrm>
            <a:off x="5244217" y="769776"/>
            <a:ext cx="11205973" cy="8488524"/>
          </a:xfrm>
          <a:custGeom>
            <a:rect b="b" l="l" r="r" t="t"/>
            <a:pathLst>
              <a:path extrusionOk="0" h="8488524" w="11205973">
                <a:moveTo>
                  <a:pt x="0" y="0"/>
                </a:moveTo>
                <a:lnTo>
                  <a:pt x="11205972" y="0"/>
                </a:lnTo>
                <a:lnTo>
                  <a:pt x="11205972" y="8488524"/>
                </a:lnTo>
                <a:lnTo>
                  <a:pt x="0" y="8488524"/>
                </a:lnTo>
                <a:lnTo>
                  <a:pt x="0" y="0"/>
                </a:lnTo>
                <a:close/>
              </a:path>
            </a:pathLst>
          </a:custGeom>
          <a:blipFill rotWithShape="1">
            <a:blip r:embed="rId5">
              <a:alphaModFix/>
            </a:blip>
            <a:stretch>
              <a:fillRect b="0" l="0" r="0" t="0"/>
            </a:stretch>
          </a:blipFill>
          <a:ln>
            <a:noFill/>
          </a:ln>
        </p:spPr>
      </p:sp>
      <p:grpSp>
        <p:nvGrpSpPr>
          <p:cNvPr id="115" name="Google Shape;115;p4"/>
          <p:cNvGrpSpPr/>
          <p:nvPr/>
        </p:nvGrpSpPr>
        <p:grpSpPr>
          <a:xfrm>
            <a:off x="1849262" y="1935544"/>
            <a:ext cx="3555064" cy="2834575"/>
            <a:chOff x="0" y="-19050"/>
            <a:chExt cx="4740086" cy="3779433"/>
          </a:xfrm>
        </p:grpSpPr>
        <p:sp>
          <p:nvSpPr>
            <p:cNvPr id="116" name="Google Shape;116;p4"/>
            <p:cNvSpPr txBox="1"/>
            <p:nvPr/>
          </p:nvSpPr>
          <p:spPr>
            <a:xfrm>
              <a:off x="0" y="-19050"/>
              <a:ext cx="4740086" cy="13144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400" u="none" cap="none" strike="noStrike">
                  <a:solidFill>
                    <a:srgbClr val="2B4B82"/>
                  </a:solidFill>
                  <a:latin typeface="Josefin Sans"/>
                  <a:ea typeface="Josefin Sans"/>
                  <a:cs typeface="Josefin Sans"/>
                  <a:sym typeface="Josefin Sans"/>
                </a:rPr>
                <a:t>Phạm vi</a:t>
              </a:r>
              <a:endParaRPr/>
            </a:p>
          </p:txBody>
        </p:sp>
        <p:sp>
          <p:nvSpPr>
            <p:cNvPr id="117" name="Google Shape;117;p4"/>
            <p:cNvSpPr txBox="1"/>
            <p:nvPr/>
          </p:nvSpPr>
          <p:spPr>
            <a:xfrm>
              <a:off x="0" y="3216188"/>
              <a:ext cx="4740086" cy="544195"/>
            </a:xfrm>
            <a:prstGeom prst="rect">
              <a:avLst/>
            </a:prstGeom>
            <a:noFill/>
            <a:ln>
              <a:noFill/>
            </a:ln>
          </p:spPr>
          <p:txBody>
            <a:bodyPr anchorCtr="0" anchor="t" bIns="0" lIns="0" spcFirstLastPara="1" rIns="0" wrap="square" tIns="0">
              <a:spAutoFit/>
            </a:bodyPr>
            <a:lstStyle/>
            <a:p>
              <a:pPr indent="0" lvl="0" marL="0" marR="0" rtl="0" algn="l">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1" name="Shape 121"/>
        <p:cNvGrpSpPr/>
        <p:nvPr/>
      </p:nvGrpSpPr>
      <p:grpSpPr>
        <a:xfrm>
          <a:off x="0" y="0"/>
          <a:ext cx="0" cy="0"/>
          <a:chOff x="0" y="0"/>
          <a:chExt cx="0" cy="0"/>
        </a:xfrm>
      </p:grpSpPr>
      <p:sp>
        <p:nvSpPr>
          <p:cNvPr id="122" name="Google Shape;122;p5"/>
          <p:cNvSpPr/>
          <p:nvPr/>
        </p:nvSpPr>
        <p:spPr>
          <a:xfrm>
            <a:off x="0" y="-963412"/>
            <a:ext cx="4597438" cy="2842053"/>
          </a:xfrm>
          <a:custGeom>
            <a:rect b="b" l="l" r="r" t="t"/>
            <a:pathLst>
              <a:path extrusionOk="0" h="2842053" w="4597438">
                <a:moveTo>
                  <a:pt x="0" y="0"/>
                </a:moveTo>
                <a:lnTo>
                  <a:pt x="4597438" y="0"/>
                </a:lnTo>
                <a:lnTo>
                  <a:pt x="4597438" y="2842052"/>
                </a:lnTo>
                <a:lnTo>
                  <a:pt x="0" y="2842052"/>
                </a:lnTo>
                <a:lnTo>
                  <a:pt x="0" y="0"/>
                </a:lnTo>
                <a:close/>
              </a:path>
            </a:pathLst>
          </a:custGeom>
          <a:blipFill rotWithShape="1">
            <a:blip r:embed="rId3">
              <a:alphaModFix/>
            </a:blip>
            <a:stretch>
              <a:fillRect b="0" l="0" r="0" t="0"/>
            </a:stretch>
          </a:blipFill>
          <a:ln>
            <a:noFill/>
          </a:ln>
        </p:spPr>
      </p:sp>
      <p:sp>
        <p:nvSpPr>
          <p:cNvPr id="123" name="Google Shape;123;p5"/>
          <p:cNvSpPr/>
          <p:nvPr/>
        </p:nvSpPr>
        <p:spPr>
          <a:xfrm flipH="1">
            <a:off x="5404326" y="131672"/>
            <a:ext cx="2076668" cy="1276207"/>
          </a:xfrm>
          <a:custGeom>
            <a:rect b="b" l="l" r="r" t="t"/>
            <a:pathLst>
              <a:path extrusionOk="0" h="1276207" w="2076668">
                <a:moveTo>
                  <a:pt x="2076669" y="0"/>
                </a:moveTo>
                <a:lnTo>
                  <a:pt x="0" y="0"/>
                </a:lnTo>
                <a:lnTo>
                  <a:pt x="0" y="1276207"/>
                </a:lnTo>
                <a:lnTo>
                  <a:pt x="2076669" y="1276207"/>
                </a:lnTo>
                <a:lnTo>
                  <a:pt x="2076669" y="0"/>
                </a:lnTo>
                <a:close/>
              </a:path>
            </a:pathLst>
          </a:custGeom>
          <a:blipFill rotWithShape="1">
            <a:blip r:embed="rId4">
              <a:alphaModFix/>
            </a:blip>
            <a:stretch>
              <a:fillRect b="0" l="0" r="0" t="0"/>
            </a:stretch>
          </a:blipFill>
          <a:ln>
            <a:noFill/>
          </a:ln>
        </p:spPr>
      </p:sp>
      <p:grpSp>
        <p:nvGrpSpPr>
          <p:cNvPr id="124" name="Google Shape;124;p5"/>
          <p:cNvGrpSpPr/>
          <p:nvPr/>
        </p:nvGrpSpPr>
        <p:grpSpPr>
          <a:xfrm>
            <a:off x="1849262" y="1935544"/>
            <a:ext cx="3555064" cy="2834575"/>
            <a:chOff x="0" y="-19050"/>
            <a:chExt cx="4740086" cy="3779433"/>
          </a:xfrm>
        </p:grpSpPr>
        <p:sp>
          <p:nvSpPr>
            <p:cNvPr id="125" name="Google Shape;125;p5"/>
            <p:cNvSpPr txBox="1"/>
            <p:nvPr/>
          </p:nvSpPr>
          <p:spPr>
            <a:xfrm>
              <a:off x="0" y="-19050"/>
              <a:ext cx="4740086" cy="13144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400" u="none" cap="none" strike="noStrike">
                  <a:solidFill>
                    <a:srgbClr val="2B4B82"/>
                  </a:solidFill>
                  <a:latin typeface="Josefin Sans"/>
                  <a:ea typeface="Josefin Sans"/>
                  <a:cs typeface="Josefin Sans"/>
                  <a:sym typeface="Josefin Sans"/>
                </a:rPr>
                <a:t>Phạm vi</a:t>
              </a:r>
              <a:endParaRPr/>
            </a:p>
          </p:txBody>
        </p:sp>
        <p:sp>
          <p:nvSpPr>
            <p:cNvPr id="126" name="Google Shape;126;p5"/>
            <p:cNvSpPr txBox="1"/>
            <p:nvPr/>
          </p:nvSpPr>
          <p:spPr>
            <a:xfrm>
              <a:off x="0" y="3216188"/>
              <a:ext cx="4740086" cy="544195"/>
            </a:xfrm>
            <a:prstGeom prst="rect">
              <a:avLst/>
            </a:prstGeom>
            <a:noFill/>
            <a:ln>
              <a:noFill/>
            </a:ln>
          </p:spPr>
          <p:txBody>
            <a:bodyPr anchorCtr="0" anchor="t" bIns="0" lIns="0" spcFirstLastPara="1" rIns="0" wrap="square" tIns="0">
              <a:spAutoFit/>
            </a:bodyPr>
            <a:lstStyle/>
            <a:p>
              <a:pPr indent="0" lvl="0" marL="0" marR="0" rtl="0" algn="l">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7" name="Google Shape;127;p5"/>
          <p:cNvSpPr txBox="1"/>
          <p:nvPr/>
        </p:nvSpPr>
        <p:spPr>
          <a:xfrm>
            <a:off x="1849262" y="2996756"/>
            <a:ext cx="2748176" cy="6159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2B4B82"/>
                </a:solidFill>
                <a:latin typeface="Josefin Sans"/>
                <a:ea typeface="Josefin Sans"/>
                <a:cs typeface="Josefin Sans"/>
                <a:sym typeface="Josefin Sans"/>
              </a:rPr>
              <a:t>Các actors:</a:t>
            </a:r>
            <a:endParaRPr/>
          </a:p>
        </p:txBody>
      </p:sp>
      <p:sp>
        <p:nvSpPr>
          <p:cNvPr id="128" name="Google Shape;128;p5"/>
          <p:cNvSpPr txBox="1"/>
          <p:nvPr/>
        </p:nvSpPr>
        <p:spPr>
          <a:xfrm>
            <a:off x="2298719" y="3657006"/>
            <a:ext cx="13716900" cy="4782000"/>
          </a:xfrm>
          <a:prstGeom prst="rect">
            <a:avLst/>
          </a:prstGeom>
          <a:noFill/>
          <a:ln>
            <a:noFill/>
          </a:ln>
        </p:spPr>
        <p:txBody>
          <a:bodyPr anchorCtr="0" anchor="t" bIns="0" lIns="0" spcFirstLastPara="1" rIns="0" wrap="square" tIns="0">
            <a:spAutoFit/>
          </a:bodyPr>
          <a:lstStyle/>
          <a:p>
            <a:pPr indent="-334642" lvl="1" marL="669285" marR="0" rtl="0" algn="l">
              <a:lnSpc>
                <a:spcPct val="207034"/>
              </a:lnSpc>
              <a:spcBef>
                <a:spcPts val="0"/>
              </a:spcBef>
              <a:spcAft>
                <a:spcPts val="0"/>
              </a:spcAft>
              <a:buClr>
                <a:srgbClr val="2B4B82"/>
              </a:buClr>
              <a:buSzPts val="3099"/>
              <a:buFont typeface="Arial"/>
              <a:buChar char="•"/>
            </a:pPr>
            <a:r>
              <a:rPr b="1" i="0" lang="en-US" sz="3099" u="none" cap="none" strike="noStrike">
                <a:solidFill>
                  <a:srgbClr val="2B4B82"/>
                </a:solidFill>
                <a:latin typeface="Josefin Sans"/>
                <a:ea typeface="Josefin Sans"/>
                <a:cs typeface="Josefin Sans"/>
                <a:sym typeface="Josefin Sans"/>
              </a:rPr>
              <a:t>Admin:</a:t>
            </a:r>
            <a:r>
              <a:rPr b="0" i="0" lang="en-US" sz="3099" u="none" cap="none" strike="noStrike">
                <a:solidFill>
                  <a:srgbClr val="2B4B82"/>
                </a:solidFill>
                <a:latin typeface="Josefin Sans"/>
                <a:ea typeface="Josefin Sans"/>
                <a:cs typeface="Josefin Sans"/>
                <a:sym typeface="Josefin Sans"/>
              </a:rPr>
              <a:t> Quản lý nhân viên, người dùng, doanh thu, tạo báo cáo, duyệt đơn thanh lý và đơn nhập hàng, xem danh sách khách hàng...</a:t>
            </a:r>
            <a:endParaRPr/>
          </a:p>
          <a:p>
            <a:pPr indent="-334642" lvl="1" marL="669285" marR="0" rtl="0" algn="l">
              <a:lnSpc>
                <a:spcPct val="207034"/>
              </a:lnSpc>
              <a:spcBef>
                <a:spcPts val="0"/>
              </a:spcBef>
              <a:spcAft>
                <a:spcPts val="0"/>
              </a:spcAft>
              <a:buClr>
                <a:srgbClr val="2B4B82"/>
              </a:buClr>
              <a:buSzPts val="3099"/>
              <a:buFont typeface="Arial"/>
              <a:buChar char="•"/>
            </a:pPr>
            <a:r>
              <a:rPr b="1" i="0" lang="en-US" sz="3099" u="none" cap="none" strike="noStrike">
                <a:solidFill>
                  <a:srgbClr val="2B4B82"/>
                </a:solidFill>
                <a:latin typeface="Josefin Sans"/>
                <a:ea typeface="Josefin Sans"/>
                <a:cs typeface="Josefin Sans"/>
                <a:sym typeface="Josefin Sans"/>
              </a:rPr>
              <a:t>Sale Staff:</a:t>
            </a:r>
            <a:r>
              <a:rPr b="0" i="0" lang="en-US" sz="3099" u="none" cap="none" strike="noStrike">
                <a:solidFill>
                  <a:srgbClr val="2B4B82"/>
                </a:solidFill>
                <a:latin typeface="Josefin Sans"/>
                <a:ea typeface="Josefin Sans"/>
                <a:cs typeface="Josefin Sans"/>
                <a:sym typeface="Josefin Sans"/>
              </a:rPr>
              <a:t> Tạo đơn hàng, phiếu đổi trả, phiếu bảo hành bảo dưỡng, quản lý khách hàng...</a:t>
            </a:r>
            <a:endParaRPr/>
          </a:p>
          <a:p>
            <a:pPr indent="-334642" lvl="1" marL="669285" marR="0" rtl="0" algn="l">
              <a:lnSpc>
                <a:spcPct val="207034"/>
              </a:lnSpc>
              <a:spcBef>
                <a:spcPts val="0"/>
              </a:spcBef>
              <a:spcAft>
                <a:spcPts val="0"/>
              </a:spcAft>
              <a:buClr>
                <a:srgbClr val="2B4B82"/>
              </a:buClr>
              <a:buSzPts val="3099"/>
              <a:buFont typeface="Arial"/>
              <a:buChar char="•"/>
            </a:pPr>
            <a:r>
              <a:rPr b="1" i="0" lang="en-US" sz="3099" u="none" cap="none" strike="noStrike">
                <a:solidFill>
                  <a:srgbClr val="2B4B82"/>
                </a:solidFill>
                <a:latin typeface="Josefin Sans"/>
                <a:ea typeface="Josefin Sans"/>
                <a:cs typeface="Josefin Sans"/>
                <a:sym typeface="Josefin Sans"/>
              </a:rPr>
              <a:t>Warehouse Staff: </a:t>
            </a:r>
            <a:r>
              <a:rPr b="0" i="0" lang="en-US" sz="3099" u="none" cap="none" strike="noStrike">
                <a:solidFill>
                  <a:srgbClr val="2B4B82"/>
                </a:solidFill>
                <a:latin typeface="Josefin Sans"/>
                <a:ea typeface="Josefin Sans"/>
                <a:cs typeface="Josefin Sans"/>
                <a:sym typeface="Josefin Sans"/>
              </a:rPr>
              <a:t>Tạo phiếu nhập hàng, quản lý nhập xuất kho và tình trạng tồn kho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132" name="Shape 132"/>
        <p:cNvGrpSpPr/>
        <p:nvPr/>
      </p:nvGrpSpPr>
      <p:grpSpPr>
        <a:xfrm>
          <a:off x="0" y="0"/>
          <a:ext cx="0" cy="0"/>
          <a:chOff x="0" y="0"/>
          <a:chExt cx="0" cy="0"/>
        </a:xfrm>
      </p:grpSpPr>
      <p:sp>
        <p:nvSpPr>
          <p:cNvPr id="133" name="Google Shape;133;p6"/>
          <p:cNvSpPr txBox="1"/>
          <p:nvPr/>
        </p:nvSpPr>
        <p:spPr>
          <a:xfrm>
            <a:off x="1076325" y="523875"/>
            <a:ext cx="16135350" cy="990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400" u="none" cap="none" strike="noStrike">
                <a:solidFill>
                  <a:srgbClr val="2B4B82"/>
                </a:solidFill>
                <a:latin typeface="Josefin Sans"/>
                <a:ea typeface="Josefin Sans"/>
                <a:cs typeface="Josefin Sans"/>
                <a:sym typeface="Josefin Sans"/>
              </a:rPr>
              <a:t>Chức năng</a:t>
            </a:r>
            <a:endParaRPr/>
          </a:p>
        </p:txBody>
      </p:sp>
      <p:sp>
        <p:nvSpPr>
          <p:cNvPr id="134" name="Google Shape;134;p6"/>
          <p:cNvSpPr txBox="1"/>
          <p:nvPr/>
        </p:nvSpPr>
        <p:spPr>
          <a:xfrm>
            <a:off x="1076325" y="1438374"/>
            <a:ext cx="16658889" cy="7210809"/>
          </a:xfrm>
          <a:prstGeom prst="rect">
            <a:avLst/>
          </a:prstGeom>
          <a:noFill/>
          <a:ln>
            <a:noFill/>
          </a:ln>
        </p:spPr>
        <p:txBody>
          <a:bodyPr anchorCtr="0" anchor="t" bIns="0" lIns="0" spcFirstLastPara="1" rIns="0" wrap="square" tIns="0">
            <a:spAutoFit/>
          </a:bodyPr>
          <a:lstStyle/>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Quản lý sản phẩm: Lưu trữ thông tin chi tiết về trang sức.(CRUD)</a:t>
            </a:r>
            <a:endParaRPr/>
          </a:p>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Quản lý đơn hàng: Theo dõi và xử lý đơn hàng nhanh chóng. (CRUD)</a:t>
            </a:r>
            <a:endParaRPr/>
          </a:p>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Quản lý khách hàng: Lưu thông tin, hỗ trợ chăm sóc khách hàng. (CRUD)</a:t>
            </a:r>
            <a:endParaRPr/>
          </a:p>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Quản lý nhân viên: Lưu thông tin về nhân viên. (CRUD)</a:t>
            </a:r>
            <a:endParaRPr/>
          </a:p>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Quản lý thanh lý hàng tồn: Lưu thông tin về đơn thanh lý (CRUD)</a:t>
            </a:r>
            <a:endParaRPr/>
          </a:p>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Quản lý các dịch vụ: đổi trả sản phẩm, bảo hành bảo dưỡng trang sức (CRUD)</a:t>
            </a:r>
            <a:endParaRPr/>
          </a:p>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Quản lý nhập kho: Lưu thông tin về nhập hàng. (CRUD)</a:t>
            </a:r>
            <a:endParaRPr/>
          </a:p>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Báo cáo doanh thu: Cung cấp báo cáo trực quan, chi tiết.</a:t>
            </a:r>
            <a:endParaRPr/>
          </a:p>
          <a:p>
            <a:pPr indent="-334642" lvl="1" marL="669285" marR="0" rtl="0" algn="l">
              <a:lnSpc>
                <a:spcPct val="207034"/>
              </a:lnSpc>
              <a:spcBef>
                <a:spcPts val="0"/>
              </a:spcBef>
              <a:spcAft>
                <a:spcPts val="0"/>
              </a:spcAft>
              <a:buClr>
                <a:srgbClr val="2B4B82"/>
              </a:buClr>
              <a:buSzPts val="3099"/>
              <a:buFont typeface="Arial"/>
              <a:buChar char="•"/>
            </a:pPr>
            <a:r>
              <a:rPr b="0" i="0" lang="en-US" sz="3099" u="none" cap="none" strike="noStrike">
                <a:solidFill>
                  <a:srgbClr val="2B4B82"/>
                </a:solidFill>
                <a:latin typeface="Josefin Sans"/>
                <a:ea typeface="Josefin Sans"/>
                <a:cs typeface="Josefin Sans"/>
                <a:sym typeface="Josefin Sans"/>
              </a:rPr>
              <a:t>Phân quyền người dùng: Bảo mật thông qua phân quyền quản lý và nhân viên bán hàng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38" name="Shape 138"/>
        <p:cNvGrpSpPr/>
        <p:nvPr/>
      </p:nvGrpSpPr>
      <p:grpSpPr>
        <a:xfrm>
          <a:off x="0" y="0"/>
          <a:ext cx="0" cy="0"/>
          <a:chOff x="0" y="0"/>
          <a:chExt cx="0" cy="0"/>
        </a:xfrm>
      </p:grpSpPr>
      <p:sp>
        <p:nvSpPr>
          <p:cNvPr id="139" name="Google Shape;139;p7"/>
          <p:cNvSpPr/>
          <p:nvPr/>
        </p:nvSpPr>
        <p:spPr>
          <a:xfrm>
            <a:off x="5509165" y="1020621"/>
            <a:ext cx="9509587" cy="8237679"/>
          </a:xfrm>
          <a:custGeom>
            <a:rect b="b" l="l" r="r" t="t"/>
            <a:pathLst>
              <a:path extrusionOk="0" h="8237679" w="9509587">
                <a:moveTo>
                  <a:pt x="0" y="0"/>
                </a:moveTo>
                <a:lnTo>
                  <a:pt x="9509586" y="0"/>
                </a:lnTo>
                <a:lnTo>
                  <a:pt x="9509586" y="8237679"/>
                </a:lnTo>
                <a:lnTo>
                  <a:pt x="0" y="8237679"/>
                </a:lnTo>
                <a:lnTo>
                  <a:pt x="0" y="0"/>
                </a:lnTo>
                <a:close/>
              </a:path>
            </a:pathLst>
          </a:custGeom>
          <a:blipFill rotWithShape="1">
            <a:blip r:embed="rId3">
              <a:alphaModFix/>
            </a:blip>
            <a:stretch>
              <a:fillRect b="0" l="0" r="0" t="0"/>
            </a:stretch>
          </a:blipFill>
          <a:ln>
            <a:noFill/>
          </a:ln>
        </p:spPr>
      </p:sp>
      <p:grpSp>
        <p:nvGrpSpPr>
          <p:cNvPr id="140" name="Google Shape;140;p7"/>
          <p:cNvGrpSpPr/>
          <p:nvPr/>
        </p:nvGrpSpPr>
        <p:grpSpPr>
          <a:xfrm>
            <a:off x="1028700" y="1403985"/>
            <a:ext cx="7165867" cy="2955369"/>
            <a:chOff x="0" y="500380"/>
            <a:chExt cx="9554489" cy="3940492"/>
          </a:xfrm>
        </p:grpSpPr>
        <p:sp>
          <p:nvSpPr>
            <p:cNvPr id="141" name="Google Shape;141;p7"/>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142" name="Google Shape;142;p7"/>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46" name="Shape 146"/>
        <p:cNvGrpSpPr/>
        <p:nvPr/>
      </p:nvGrpSpPr>
      <p:grpSpPr>
        <a:xfrm>
          <a:off x="0" y="0"/>
          <a:ext cx="0" cy="0"/>
          <a:chOff x="0" y="0"/>
          <a:chExt cx="0" cy="0"/>
        </a:xfrm>
      </p:grpSpPr>
      <p:sp>
        <p:nvSpPr>
          <p:cNvPr id="147" name="Google Shape;147;p8"/>
          <p:cNvSpPr/>
          <p:nvPr/>
        </p:nvSpPr>
        <p:spPr>
          <a:xfrm>
            <a:off x="1218994" y="2504491"/>
            <a:ext cx="11088989" cy="6500920"/>
          </a:xfrm>
          <a:custGeom>
            <a:rect b="b" l="l" r="r" t="t"/>
            <a:pathLst>
              <a:path extrusionOk="0" h="6500920" w="11088989">
                <a:moveTo>
                  <a:pt x="0" y="0"/>
                </a:moveTo>
                <a:lnTo>
                  <a:pt x="11088990" y="0"/>
                </a:lnTo>
                <a:lnTo>
                  <a:pt x="11088990" y="6500920"/>
                </a:lnTo>
                <a:lnTo>
                  <a:pt x="0" y="6500920"/>
                </a:lnTo>
                <a:lnTo>
                  <a:pt x="0" y="0"/>
                </a:lnTo>
                <a:close/>
              </a:path>
            </a:pathLst>
          </a:custGeom>
          <a:blipFill rotWithShape="1">
            <a:blip r:embed="rId3">
              <a:alphaModFix/>
            </a:blip>
            <a:stretch>
              <a:fillRect b="0" l="0" r="0" t="0"/>
            </a:stretch>
          </a:blipFill>
          <a:ln>
            <a:noFill/>
          </a:ln>
        </p:spPr>
      </p:sp>
      <p:sp>
        <p:nvSpPr>
          <p:cNvPr id="148" name="Google Shape;148;p8"/>
          <p:cNvSpPr/>
          <p:nvPr/>
        </p:nvSpPr>
        <p:spPr>
          <a:xfrm>
            <a:off x="12307984" y="2504491"/>
            <a:ext cx="3713651" cy="6500920"/>
          </a:xfrm>
          <a:custGeom>
            <a:rect b="b" l="l" r="r" t="t"/>
            <a:pathLst>
              <a:path extrusionOk="0" h="6500920" w="3713651">
                <a:moveTo>
                  <a:pt x="0" y="0"/>
                </a:moveTo>
                <a:lnTo>
                  <a:pt x="3713650" y="0"/>
                </a:lnTo>
                <a:lnTo>
                  <a:pt x="3713650" y="6500920"/>
                </a:lnTo>
                <a:lnTo>
                  <a:pt x="0" y="6500920"/>
                </a:lnTo>
                <a:lnTo>
                  <a:pt x="0" y="0"/>
                </a:lnTo>
                <a:close/>
              </a:path>
            </a:pathLst>
          </a:custGeom>
          <a:blipFill rotWithShape="1">
            <a:blip r:embed="rId4">
              <a:alphaModFix/>
            </a:blip>
            <a:stretch>
              <a:fillRect b="0" l="0" r="0" t="0"/>
            </a:stretch>
          </a:blipFill>
          <a:ln>
            <a:noFill/>
          </a:ln>
        </p:spPr>
      </p:sp>
      <p:grpSp>
        <p:nvGrpSpPr>
          <p:cNvPr id="149" name="Google Shape;149;p8"/>
          <p:cNvGrpSpPr/>
          <p:nvPr/>
        </p:nvGrpSpPr>
        <p:grpSpPr>
          <a:xfrm>
            <a:off x="1028700" y="1403985"/>
            <a:ext cx="7165867" cy="2955369"/>
            <a:chOff x="0" y="500380"/>
            <a:chExt cx="9554489" cy="3940492"/>
          </a:xfrm>
        </p:grpSpPr>
        <p:sp>
          <p:nvSpPr>
            <p:cNvPr id="150" name="Google Shape;150;p8"/>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151" name="Google Shape;151;p8"/>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55" name="Shape 155"/>
        <p:cNvGrpSpPr/>
        <p:nvPr/>
      </p:nvGrpSpPr>
      <p:grpSpPr>
        <a:xfrm>
          <a:off x="0" y="0"/>
          <a:ext cx="0" cy="0"/>
          <a:chOff x="0" y="0"/>
          <a:chExt cx="0" cy="0"/>
        </a:xfrm>
      </p:grpSpPr>
      <p:sp>
        <p:nvSpPr>
          <p:cNvPr id="156" name="Google Shape;156;p9"/>
          <p:cNvSpPr/>
          <p:nvPr/>
        </p:nvSpPr>
        <p:spPr>
          <a:xfrm>
            <a:off x="1346214" y="2399564"/>
            <a:ext cx="8085496" cy="7054596"/>
          </a:xfrm>
          <a:custGeom>
            <a:rect b="b" l="l" r="r" t="t"/>
            <a:pathLst>
              <a:path extrusionOk="0" h="7054596" w="8085496">
                <a:moveTo>
                  <a:pt x="0" y="0"/>
                </a:moveTo>
                <a:lnTo>
                  <a:pt x="8085497" y="0"/>
                </a:lnTo>
                <a:lnTo>
                  <a:pt x="8085497" y="7054595"/>
                </a:lnTo>
                <a:lnTo>
                  <a:pt x="0" y="7054595"/>
                </a:lnTo>
                <a:lnTo>
                  <a:pt x="0" y="0"/>
                </a:lnTo>
                <a:close/>
              </a:path>
            </a:pathLst>
          </a:custGeom>
          <a:blipFill rotWithShape="1">
            <a:blip r:embed="rId3">
              <a:alphaModFix/>
            </a:blip>
            <a:stretch>
              <a:fillRect b="0" l="0" r="0" t="0"/>
            </a:stretch>
          </a:blipFill>
          <a:ln>
            <a:noFill/>
          </a:ln>
        </p:spPr>
      </p:sp>
      <p:sp>
        <p:nvSpPr>
          <p:cNvPr id="157" name="Google Shape;157;p9"/>
          <p:cNvSpPr/>
          <p:nvPr/>
        </p:nvSpPr>
        <p:spPr>
          <a:xfrm>
            <a:off x="9431711" y="2399564"/>
            <a:ext cx="7944205" cy="4587779"/>
          </a:xfrm>
          <a:custGeom>
            <a:rect b="b" l="l" r="r" t="t"/>
            <a:pathLst>
              <a:path extrusionOk="0" h="4587779" w="7944205">
                <a:moveTo>
                  <a:pt x="0" y="0"/>
                </a:moveTo>
                <a:lnTo>
                  <a:pt x="7944205" y="0"/>
                </a:lnTo>
                <a:lnTo>
                  <a:pt x="7944205" y="4587778"/>
                </a:lnTo>
                <a:lnTo>
                  <a:pt x="0" y="4587778"/>
                </a:lnTo>
                <a:lnTo>
                  <a:pt x="0" y="0"/>
                </a:lnTo>
                <a:close/>
              </a:path>
            </a:pathLst>
          </a:custGeom>
          <a:blipFill rotWithShape="1">
            <a:blip r:embed="rId4">
              <a:alphaModFix/>
            </a:blip>
            <a:stretch>
              <a:fillRect b="0" l="0" r="0" t="0"/>
            </a:stretch>
          </a:blipFill>
          <a:ln>
            <a:noFill/>
          </a:ln>
        </p:spPr>
      </p:sp>
      <p:grpSp>
        <p:nvGrpSpPr>
          <p:cNvPr id="158" name="Google Shape;158;p9"/>
          <p:cNvGrpSpPr/>
          <p:nvPr/>
        </p:nvGrpSpPr>
        <p:grpSpPr>
          <a:xfrm>
            <a:off x="1028700" y="1403985"/>
            <a:ext cx="7165867" cy="2955369"/>
            <a:chOff x="0" y="500380"/>
            <a:chExt cx="9554489" cy="3940492"/>
          </a:xfrm>
        </p:grpSpPr>
        <p:sp>
          <p:nvSpPr>
            <p:cNvPr id="159" name="Google Shape;159;p9"/>
            <p:cNvSpPr txBox="1"/>
            <p:nvPr/>
          </p:nvSpPr>
          <p:spPr>
            <a:xfrm>
              <a:off x="0" y="500380"/>
              <a:ext cx="9554489" cy="1365885"/>
            </a:xfrm>
            <a:prstGeom prst="rect">
              <a:avLst/>
            </a:prstGeom>
            <a:noFill/>
            <a:ln>
              <a:noFill/>
            </a:ln>
          </p:spPr>
          <p:txBody>
            <a:bodyPr anchorCtr="0" anchor="t" bIns="0" lIns="0" spcFirstLastPara="1" rIns="0" wrap="square" tIns="0">
              <a:spAutoFit/>
            </a:bodyPr>
            <a:lstStyle/>
            <a:p>
              <a:pPr indent="0" lvl="0" marL="0" marR="0" rtl="0" algn="l">
                <a:lnSpc>
                  <a:spcPct val="104993"/>
                </a:lnSpc>
                <a:spcBef>
                  <a:spcPts val="0"/>
                </a:spcBef>
                <a:spcAft>
                  <a:spcPts val="0"/>
                </a:spcAft>
                <a:buNone/>
              </a:pPr>
              <a:r>
                <a:rPr b="1" i="0" lang="en-US" sz="7150" u="none" cap="none" strike="noStrike">
                  <a:solidFill>
                    <a:srgbClr val="F7B4A7"/>
                  </a:solidFill>
                  <a:latin typeface="Josefin Sans"/>
                  <a:ea typeface="Josefin Sans"/>
                  <a:cs typeface="Josefin Sans"/>
                  <a:sym typeface="Josefin Sans"/>
                </a:rPr>
                <a:t>Thiết kế</a:t>
              </a:r>
              <a:endParaRPr/>
            </a:p>
          </p:txBody>
        </p:sp>
        <p:sp>
          <p:nvSpPr>
            <p:cNvPr id="160" name="Google Shape;160;p9"/>
            <p:cNvSpPr txBox="1"/>
            <p:nvPr/>
          </p:nvSpPr>
          <p:spPr>
            <a:xfrm>
              <a:off x="0" y="3786610"/>
              <a:ext cx="7606424" cy="654262"/>
            </a:xfrm>
            <a:prstGeom prst="rect">
              <a:avLst/>
            </a:prstGeom>
            <a:noFill/>
            <a:ln>
              <a:noFill/>
            </a:ln>
          </p:spPr>
          <p:txBody>
            <a:bodyPr anchorCtr="0" anchor="t" bIns="0" lIns="0" spcFirstLastPara="1" rIns="0" wrap="square" tIns="0">
              <a:spAutoFit/>
            </a:bodyPr>
            <a:lstStyle/>
            <a:p>
              <a:pPr indent="0" lvl="0" marL="0" marR="0" rtl="0" algn="l">
                <a:lnSpc>
                  <a:spcPct val="22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