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71" r:id="rId4"/>
    <p:sldId id="272" r:id="rId5"/>
    <p:sldId id="261" r:id="rId6"/>
    <p:sldId id="263" r:id="rId7"/>
    <p:sldId id="266" r:id="rId8"/>
    <p:sldId id="265" r:id="rId9"/>
    <p:sldId id="267" r:id="rId10"/>
    <p:sldId id="277" r:id="rId11"/>
    <p:sldId id="262" r:id="rId12"/>
    <p:sldId id="278" r:id="rId13"/>
    <p:sldId id="268" r:id="rId14"/>
    <p:sldId id="276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 autoAdjust="0"/>
    <p:restoredTop sz="94660" autoAdjust="0"/>
  </p:normalViewPr>
  <p:slideViewPr>
    <p:cSldViewPr snapToGrid="0">
      <p:cViewPr varScale="1">
        <p:scale>
          <a:sx n="119" d="100"/>
          <a:sy n="119" d="100"/>
        </p:scale>
        <p:origin x="102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597037">
            <a:off x="1736848" y="1795138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586232">
            <a:off x="2085708" y="2648950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none" spc="4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0517" y="930584"/>
            <a:ext cx="10034124" cy="380326"/>
          </a:xfrm>
        </p:spPr>
        <p:txBody>
          <a:bodyPr anchor="ctr">
            <a:noAutofit/>
          </a:bodyPr>
          <a:lstStyle>
            <a:lvl1pPr>
              <a:defRPr sz="1800" b="0" cap="small" baseline="0"/>
            </a:lvl1pPr>
          </a:lstStyle>
          <a:p>
            <a:pPr lvl="0"/>
            <a:r>
              <a:rPr lang="fr-FR" dirty="0" smtClean="0"/>
              <a:t>Modifier le style du sous-titre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475363" y="6351814"/>
            <a:ext cx="461894" cy="3464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 fontScale="85000"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6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20421807">
            <a:off x="-50574" y="6102387"/>
            <a:ext cx="2901696" cy="201168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987787"/>
            <a:ext cx="4765676" cy="8702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988106"/>
            <a:ext cx="12195173" cy="86989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7454" y="365760"/>
            <a:ext cx="976774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9493"/>
            <a:ext cx="10027920" cy="4306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36" y="6285122"/>
            <a:ext cx="1092448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riangle isocèle 12"/>
          <p:cNvSpPr/>
          <p:nvPr userDrawn="1"/>
        </p:nvSpPr>
        <p:spPr>
          <a:xfrm rot="19800000">
            <a:off x="1034327" y="519722"/>
            <a:ext cx="281340" cy="24253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njoythefilm" TargetMode="External"/><Relationship Id="rId2" Type="http://schemas.openxmlformats.org/officeDocument/2006/relationships/hyperlink" Target="https://twitter.com/le_mars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urbandictiona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9586470">
            <a:off x="1734461" y="1746732"/>
            <a:ext cx="7531497" cy="1204306"/>
          </a:xfrm>
        </p:spPr>
        <p:txBody>
          <a:bodyPr/>
          <a:lstStyle/>
          <a:p>
            <a:r>
              <a:rPr lang="fr-FR" sz="5400" dirty="0" smtClean="0"/>
              <a:t>N.A.R.V.I.S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584938">
            <a:off x="2155214" y="2585224"/>
            <a:ext cx="8681508" cy="329259"/>
          </a:xfrm>
        </p:spPr>
        <p:txBody>
          <a:bodyPr>
            <a:normAutofit/>
          </a:bodyPr>
          <a:lstStyle/>
          <a:p>
            <a:r>
              <a:rPr lang="fr-FR" sz="1200" cap="none" dirty="0" smtClean="0">
                <a:solidFill>
                  <a:schemeClr val="bg1"/>
                </a:solidFill>
              </a:rPr>
              <a:t>Raphaël BLIN – Alban BONNET – Charles COQUES – Yoann LE MOUËL</a:t>
            </a:r>
            <a:endParaRPr lang="fr-FR" sz="1200" cap="none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566455">
            <a:off x="135543" y="586487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479493"/>
            <a:ext cx="10512334" cy="4306311"/>
          </a:xfrm>
        </p:spPr>
        <p:txBody>
          <a:bodyPr/>
          <a:lstStyle/>
          <a:p>
            <a:r>
              <a:rPr lang="fr-FR" dirty="0"/>
              <a:t>Outils à mettre en </a:t>
            </a:r>
            <a:r>
              <a:rPr lang="fr-FR" dirty="0" smtClean="0"/>
              <a:t>place</a:t>
            </a:r>
            <a:endParaRPr lang="fr-FR" dirty="0"/>
          </a:p>
          <a:p>
            <a:pPr lvl="1"/>
            <a:r>
              <a:rPr lang="fr-FR" dirty="0" smtClean="0"/>
              <a:t>Backlog Produit</a:t>
            </a:r>
          </a:p>
          <a:p>
            <a:pPr lvl="2"/>
            <a:r>
              <a:rPr lang="fr-FR" dirty="0" smtClean="0"/>
              <a:t>Contient les User Stories</a:t>
            </a:r>
          </a:p>
          <a:p>
            <a:pPr lvl="2"/>
            <a:r>
              <a:rPr lang="fr-FR" dirty="0" smtClean="0"/>
              <a:t>Ordonnées par ordre de priorité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Backlog de sprint</a:t>
            </a:r>
          </a:p>
          <a:p>
            <a:pPr lvl="2"/>
            <a:r>
              <a:rPr lang="fr-FR" dirty="0" smtClean="0"/>
              <a:t>Contient les tâches</a:t>
            </a:r>
          </a:p>
          <a:p>
            <a:pPr lvl="2"/>
            <a:r>
              <a:rPr lang="fr-FR" dirty="0"/>
              <a:t>O</a:t>
            </a:r>
            <a:r>
              <a:rPr lang="fr-FR" dirty="0" smtClean="0"/>
              <a:t>rdonnées </a:t>
            </a:r>
            <a:r>
              <a:rPr lang="fr-FR" dirty="0"/>
              <a:t>par ordre de </a:t>
            </a:r>
            <a:r>
              <a:rPr lang="fr-FR" dirty="0" smtClean="0"/>
              <a:t>priorité</a:t>
            </a:r>
          </a:p>
          <a:p>
            <a:pPr marL="237744" lvl="2" indent="0">
              <a:buNone/>
            </a:pPr>
            <a:endParaRPr lang="fr-FR" dirty="0"/>
          </a:p>
          <a:p>
            <a:pPr lvl="1"/>
            <a:r>
              <a:rPr lang="fr-FR" dirty="0" smtClean="0"/>
              <a:t>Scrumboard</a:t>
            </a:r>
          </a:p>
          <a:p>
            <a:pPr lvl="2"/>
            <a:r>
              <a:rPr lang="fr-FR" dirty="0" smtClean="0"/>
              <a:t>Permet de suivre l’avancement des tâches</a:t>
            </a:r>
          </a:p>
          <a:p>
            <a:pPr lvl="2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Mise en place de Scrum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890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dirty="0" smtClean="0"/>
              <a:t>En tant qu’utilisateur Twitter, je peux demander la météo pour une ville à une date. Ainsi NARVIS me répondra en indiquant la température et le taux d’ensoleillement .</a:t>
            </a:r>
          </a:p>
          <a:p>
            <a:pPr marL="685800" lvl="4" indent="0">
              <a:buNone/>
            </a:pPr>
            <a:r>
              <a:rPr lang="fr-FR" sz="1400" b="0" i="1" dirty="0" smtClean="0"/>
              <a:t>Un </a:t>
            </a:r>
            <a:r>
              <a:rPr lang="fr-FR" sz="1400" b="0" i="1" dirty="0"/>
              <a:t>utilisateur tweet :  @</a:t>
            </a:r>
            <a:r>
              <a:rPr lang="fr-FR" sz="1400" b="0" i="1" dirty="0" err="1"/>
              <a:t>Narvis</a:t>
            </a:r>
            <a:r>
              <a:rPr lang="fr-FR" sz="1400" b="0" i="1" dirty="0"/>
              <a:t> </a:t>
            </a:r>
            <a:r>
              <a:rPr lang="fr-FR" sz="1400" b="0" i="1" dirty="0" err="1"/>
              <a:t>What</a:t>
            </a:r>
            <a:r>
              <a:rPr lang="fr-FR" sz="1400" b="0" i="1" dirty="0"/>
              <a:t> </a:t>
            </a:r>
            <a:r>
              <a:rPr lang="fr-FR" sz="1400" b="0" i="1" dirty="0" err="1"/>
              <a:t>is</a:t>
            </a:r>
            <a:r>
              <a:rPr lang="fr-FR" sz="1400" b="0" i="1" dirty="0"/>
              <a:t> the </a:t>
            </a:r>
            <a:r>
              <a:rPr lang="fr-FR" sz="1400" b="0" i="1" dirty="0" err="1"/>
              <a:t>weather</a:t>
            </a:r>
            <a:r>
              <a:rPr lang="fr-FR" sz="1400" b="0" i="1" dirty="0"/>
              <a:t> in </a:t>
            </a:r>
            <a:r>
              <a:rPr lang="fr-FR" sz="1400" b="0" i="1" dirty="0" err="1"/>
              <a:t>Nimes</a:t>
            </a:r>
            <a:r>
              <a:rPr lang="fr-FR" sz="1400" b="0" i="1" dirty="0"/>
              <a:t> ?</a:t>
            </a:r>
          </a:p>
          <a:p>
            <a:pPr marL="685800" lvl="4" indent="0">
              <a:buNone/>
            </a:pPr>
            <a:r>
              <a:rPr lang="fr-FR" sz="1400" b="0" i="1" dirty="0" err="1"/>
              <a:t>Narvis</a:t>
            </a:r>
            <a:r>
              <a:rPr lang="fr-FR" sz="1400" b="0" i="1" dirty="0"/>
              <a:t> répondra : @Utilisateur The </a:t>
            </a:r>
            <a:r>
              <a:rPr lang="fr-FR" sz="1400" b="0" i="1" dirty="0" err="1"/>
              <a:t>weather</a:t>
            </a:r>
            <a:r>
              <a:rPr lang="fr-FR" sz="1400" b="0" i="1" dirty="0"/>
              <a:t> in </a:t>
            </a:r>
            <a:r>
              <a:rPr lang="fr-FR" sz="1400" b="0" i="1" dirty="0" err="1"/>
              <a:t>Nimes</a:t>
            </a:r>
            <a:r>
              <a:rPr lang="fr-FR" sz="1400" b="0" i="1" dirty="0"/>
              <a:t> </a:t>
            </a:r>
            <a:r>
              <a:rPr lang="fr-FR" sz="1400" b="0" i="1" dirty="0" err="1"/>
              <a:t>is</a:t>
            </a:r>
            <a:r>
              <a:rPr lang="fr-FR" sz="1400" b="0" i="1" dirty="0"/>
              <a:t> </a:t>
            </a:r>
            <a:r>
              <a:rPr lang="fr-FR" sz="1400" b="0" i="1" dirty="0" err="1"/>
              <a:t>sunny</a:t>
            </a:r>
            <a:r>
              <a:rPr lang="fr-FR" sz="1400" b="0" i="1" dirty="0"/>
              <a:t>. </a:t>
            </a:r>
            <a:endParaRPr lang="fr-FR" sz="1400" b="0" i="1" dirty="0" smtClean="0"/>
          </a:p>
          <a:p>
            <a:pPr marL="685800" lvl="4" indent="0">
              <a:buNone/>
            </a:pPr>
            <a:endParaRPr lang="fr-FR" sz="1400" i="1" dirty="0"/>
          </a:p>
          <a:p>
            <a:pPr marL="685800" lvl="4" indent="0">
              <a:buNone/>
            </a:pPr>
            <a:endParaRPr lang="fr-FR" sz="1400" b="0" i="1" dirty="0" smtClean="0"/>
          </a:p>
          <a:p>
            <a:pPr marL="685800" lvl="4" indent="0">
              <a:buNone/>
            </a:pPr>
            <a:endParaRPr lang="fr-FR" sz="1400" b="0" i="1" dirty="0"/>
          </a:p>
          <a:p>
            <a:pPr lvl="1"/>
            <a:r>
              <a:rPr lang="fr-FR" b="1" dirty="0" smtClean="0"/>
              <a:t>En tant qu’utilisateur Twitter, je peux demander à NARVIS comment il va. Ainsi il me répondra selon l’état de son système.</a:t>
            </a:r>
          </a:p>
          <a:p>
            <a:pPr marL="685800" lvl="4" indent="0">
              <a:buNone/>
            </a:pPr>
            <a:r>
              <a:rPr lang="fr-FR" sz="1400" b="0" i="1" dirty="0"/>
              <a:t>Un utilisateur </a:t>
            </a:r>
            <a:r>
              <a:rPr lang="fr-FR" sz="1400" b="0" i="1" dirty="0" err="1"/>
              <a:t>tweet</a:t>
            </a:r>
            <a:r>
              <a:rPr lang="fr-FR" sz="1400" b="0" i="1" dirty="0"/>
              <a:t> : @</a:t>
            </a:r>
            <a:r>
              <a:rPr lang="fr-FR" sz="1400" b="0" i="1" dirty="0" err="1"/>
              <a:t>Narvis</a:t>
            </a:r>
            <a:r>
              <a:rPr lang="fr-FR" sz="1400" b="0" i="1" dirty="0"/>
              <a:t> How are </a:t>
            </a:r>
            <a:r>
              <a:rPr lang="fr-FR" sz="1400" b="0" i="1" dirty="0" err="1"/>
              <a:t>you</a:t>
            </a:r>
            <a:r>
              <a:rPr lang="fr-FR" sz="1400" b="0" i="1" dirty="0"/>
              <a:t> ?</a:t>
            </a:r>
          </a:p>
          <a:p>
            <a:pPr marL="685800" lvl="4" indent="0">
              <a:buNone/>
            </a:pPr>
            <a:r>
              <a:rPr lang="fr-FR" sz="1400" b="0" i="1" dirty="0" err="1"/>
              <a:t>Narvis</a:t>
            </a:r>
            <a:r>
              <a:rPr lang="fr-FR" sz="1400" b="0" i="1" dirty="0"/>
              <a:t> répondra : @Utilisateur I </a:t>
            </a:r>
            <a:r>
              <a:rPr lang="fr-FR" sz="1400" b="0" i="1" dirty="0" err="1"/>
              <a:t>am</a:t>
            </a:r>
            <a:r>
              <a:rPr lang="fr-FR" sz="1400" b="0" i="1" dirty="0"/>
              <a:t> </a:t>
            </a:r>
            <a:r>
              <a:rPr lang="fr-FR" sz="1400" b="0" i="1" dirty="0" err="1"/>
              <a:t>busy</a:t>
            </a:r>
            <a:r>
              <a:rPr lang="fr-FR" sz="1400" b="0" i="1" dirty="0" smtClean="0"/>
              <a:t>.</a:t>
            </a:r>
            <a:endParaRPr lang="fr-FR" sz="1400" i="1" dirty="0"/>
          </a:p>
          <a:p>
            <a:pPr marL="685800" lvl="4" indent="0">
              <a:buNone/>
            </a:pPr>
            <a:endParaRPr lang="fr-FR" sz="1400" b="0" i="1" dirty="0"/>
          </a:p>
          <a:p>
            <a:pPr marL="0" lvl="1" indent="0">
              <a:buNone/>
            </a:pPr>
            <a:endParaRPr lang="fr-FR" b="1" dirty="0"/>
          </a:p>
          <a:p>
            <a:pPr marL="0" lvl="1" indent="0">
              <a:buNone/>
            </a:pP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Quelques user stories</a:t>
            </a:r>
            <a:endParaRPr lang="fr-F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5638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b="1" dirty="0"/>
              <a:t>En tant qu’utilisateur Twitter, je souhaite savoir si NARVIS peut réaliser une tâche particulière. Ainsi  il me répondra si il est capable ou non de la réaliser.</a:t>
            </a:r>
          </a:p>
          <a:p>
            <a:pPr marL="685800" lvl="4" indent="0">
              <a:buNone/>
            </a:pPr>
            <a:r>
              <a:rPr lang="fr-FR" sz="1400" i="1" dirty="0"/>
              <a:t>Un utilisateur </a:t>
            </a:r>
            <a:r>
              <a:rPr lang="fr-FR" sz="1400" i="1" dirty="0" err="1"/>
              <a:t>tweet</a:t>
            </a:r>
            <a:r>
              <a:rPr lang="fr-FR" sz="1400" i="1" dirty="0"/>
              <a:t> : @</a:t>
            </a:r>
            <a:r>
              <a:rPr lang="fr-FR" sz="1400" i="1" dirty="0" err="1"/>
              <a:t>Narvis</a:t>
            </a:r>
            <a:r>
              <a:rPr lang="fr-FR" sz="1400" i="1" dirty="0"/>
              <a:t> </a:t>
            </a:r>
            <a:r>
              <a:rPr lang="fr-FR" sz="1400" i="1" dirty="0" err="1"/>
              <a:t>Could</a:t>
            </a:r>
            <a:r>
              <a:rPr lang="fr-FR" sz="1400" i="1" dirty="0"/>
              <a:t> </a:t>
            </a:r>
            <a:r>
              <a:rPr lang="fr-FR" sz="1400" i="1" dirty="0" err="1"/>
              <a:t>you</a:t>
            </a:r>
            <a:r>
              <a:rPr lang="fr-FR" sz="1400" i="1" dirty="0"/>
              <a:t> tell me the </a:t>
            </a:r>
            <a:r>
              <a:rPr lang="fr-FR" sz="1400" i="1" dirty="0" err="1"/>
              <a:t>weather</a:t>
            </a:r>
            <a:r>
              <a:rPr lang="fr-FR" sz="1400" i="1" dirty="0"/>
              <a:t> </a:t>
            </a:r>
            <a:r>
              <a:rPr lang="fr-FR" sz="1400" i="1" dirty="0" err="1"/>
              <a:t>please</a:t>
            </a:r>
            <a:r>
              <a:rPr lang="fr-FR" sz="1400" i="1" dirty="0"/>
              <a:t> ?</a:t>
            </a:r>
          </a:p>
          <a:p>
            <a:pPr marL="685800" lvl="4" indent="0">
              <a:buNone/>
            </a:pPr>
            <a:r>
              <a:rPr lang="fr-FR" sz="1400" i="1" dirty="0" err="1"/>
              <a:t>Narvis</a:t>
            </a:r>
            <a:r>
              <a:rPr lang="fr-FR" sz="1400" i="1" dirty="0"/>
              <a:t> répondra : @Utilisateur </a:t>
            </a:r>
            <a:r>
              <a:rPr lang="fr-FR" sz="1400" i="1" dirty="0" err="1"/>
              <a:t>Yes</a:t>
            </a:r>
            <a:r>
              <a:rPr lang="fr-FR" sz="1400" i="1" dirty="0" smtClean="0"/>
              <a:t>.</a:t>
            </a:r>
          </a:p>
          <a:p>
            <a:pPr marL="685800" lvl="4" indent="0">
              <a:buNone/>
            </a:pPr>
            <a:endParaRPr lang="fr-FR" sz="1400" i="1" dirty="0"/>
          </a:p>
          <a:p>
            <a:pPr marL="685800" lvl="4" indent="0">
              <a:buNone/>
            </a:pPr>
            <a:endParaRPr lang="fr-FR" sz="1400" i="1" dirty="0" smtClean="0"/>
          </a:p>
          <a:p>
            <a:pPr marL="685800" lvl="4" indent="0">
              <a:buNone/>
            </a:pPr>
            <a:endParaRPr lang="fr-FR" sz="1400" i="1" dirty="0"/>
          </a:p>
          <a:p>
            <a:pPr lvl="1"/>
            <a:r>
              <a:rPr lang="fr-FR" b="1" dirty="0"/>
              <a:t>En tant qu’utilisateur Twitter, je souhaite connaitre les dernières nouvelles d’un pays. Ainsi il me donnera les dernières informations.</a:t>
            </a:r>
          </a:p>
          <a:p>
            <a:pPr marL="685800" lvl="4" indent="0">
              <a:buNone/>
            </a:pPr>
            <a:r>
              <a:rPr lang="fr-FR" sz="1400" i="1" dirty="0"/>
              <a:t>Un utilisateur </a:t>
            </a:r>
            <a:r>
              <a:rPr lang="fr-FR" sz="1400" i="1" dirty="0" err="1"/>
              <a:t>tweet</a:t>
            </a:r>
            <a:r>
              <a:rPr lang="fr-FR" sz="1400" i="1" dirty="0"/>
              <a:t> : @</a:t>
            </a:r>
            <a:r>
              <a:rPr lang="fr-FR" sz="1400" i="1" dirty="0" err="1"/>
              <a:t>Narvis</a:t>
            </a:r>
            <a:r>
              <a:rPr lang="fr-FR" sz="1400" i="1" dirty="0"/>
              <a:t> </a:t>
            </a:r>
            <a:r>
              <a:rPr lang="fr-FR" sz="1400" i="1" dirty="0" err="1"/>
              <a:t>What’s</a:t>
            </a:r>
            <a:r>
              <a:rPr lang="fr-FR" sz="1400" i="1" dirty="0"/>
              <a:t> new in USA?</a:t>
            </a:r>
          </a:p>
          <a:p>
            <a:pPr marL="685800" lvl="4" indent="0">
              <a:buNone/>
            </a:pPr>
            <a:r>
              <a:rPr lang="fr-FR" sz="1400" i="1" dirty="0" err="1"/>
              <a:t>Narvis</a:t>
            </a:r>
            <a:r>
              <a:rPr lang="fr-FR" sz="1400" i="1" dirty="0"/>
              <a:t> répondra : @Utilisateur Ex-NFL star Hernandez </a:t>
            </a:r>
            <a:r>
              <a:rPr lang="fr-FR" sz="1400" i="1" dirty="0" err="1"/>
              <a:t>gets</a:t>
            </a:r>
            <a:r>
              <a:rPr lang="fr-FR" sz="1400" i="1" dirty="0"/>
              <a:t> life in prison for 2013 </a:t>
            </a:r>
            <a:r>
              <a:rPr lang="fr-FR" sz="1400" i="1" dirty="0" err="1"/>
              <a:t>killing</a:t>
            </a:r>
            <a:r>
              <a:rPr lang="fr-FR" sz="1400" i="1" dirty="0" smtClean="0"/>
              <a:t>.</a:t>
            </a:r>
            <a:endParaRPr lang="fr-FR" sz="1400" i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Quelques user </a:t>
            </a:r>
            <a:r>
              <a:rPr lang="fr-FR" dirty="0" smtClean="0"/>
              <a:t>stories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9094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Programmation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Langage Java 1.8</a:t>
            </a:r>
          </a:p>
          <a:p>
            <a:pPr lvl="2"/>
            <a:r>
              <a:rPr lang="fr-FR" dirty="0" smtClean="0">
                <a:solidFill>
                  <a:schemeClr val="tx1"/>
                </a:solidFill>
              </a:rPr>
              <a:t>Nombreuses API disponibles</a:t>
            </a:r>
          </a:p>
          <a:p>
            <a:pPr lvl="2"/>
            <a:r>
              <a:rPr lang="fr-FR" dirty="0"/>
              <a:t>TODO : Pourquoi </a:t>
            </a:r>
            <a:r>
              <a:rPr lang="fr-FR" dirty="0" smtClean="0"/>
              <a:t>?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IDE Netbeans 8.1</a:t>
            </a:r>
          </a:p>
          <a:p>
            <a:pPr lvl="2"/>
            <a:r>
              <a:rPr lang="fr-FR" dirty="0" smtClean="0"/>
              <a:t>TODO : Pourquoi ?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Base de </a:t>
            </a:r>
            <a:r>
              <a:rPr lang="fr-FR" dirty="0" smtClean="0">
                <a:solidFill>
                  <a:schemeClr val="tx1"/>
                </a:solidFill>
              </a:rPr>
              <a:t>données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NoSQL : Architecture fichiers JSON/XML</a:t>
            </a:r>
          </a:p>
          <a:p>
            <a:pPr lvl="1"/>
            <a:endParaRPr lang="fr-FR" dirty="0" smtClean="0"/>
          </a:p>
          <a:p>
            <a:pPr marL="0" lvl="1" indent="0">
              <a:buNone/>
            </a:pPr>
            <a:r>
              <a:rPr lang="fr-FR" b="1" dirty="0" smtClean="0"/>
              <a:t>Modélisation</a:t>
            </a:r>
          </a:p>
          <a:p>
            <a:pPr lvl="2"/>
            <a:r>
              <a:rPr lang="fr-FR" dirty="0" err="1" smtClean="0"/>
              <a:t>yED</a:t>
            </a:r>
            <a:r>
              <a:rPr lang="fr-FR" dirty="0" smtClean="0"/>
              <a:t> : Editeur de </a:t>
            </a:r>
            <a:r>
              <a:rPr lang="fr-FR" dirty="0" smtClean="0"/>
              <a:t>graphes</a:t>
            </a:r>
            <a:endParaRPr lang="fr-FR" dirty="0" smtClean="0"/>
          </a:p>
          <a:p>
            <a:pPr lvl="2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 smtClean="0"/>
              <a:t>Développement</a:t>
            </a:r>
            <a:endParaRPr lang="fr-FR" dirty="0"/>
          </a:p>
        </p:txBody>
      </p:sp>
      <p:pic>
        <p:nvPicPr>
          <p:cNvPr id="4098" name="Picture 2" descr="http://adr-35.fr/wp-content/uploads/2014/05/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439" y="1298122"/>
            <a:ext cx="1507672" cy="11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eterfeatherstone.com/wp-content/uploads/netbean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993" y="1480307"/>
            <a:ext cx="2435678" cy="10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zwodnik.com/media/cache/f8/70/f870fc44e7286b16751c294bd792ac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17" y="4261757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8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Gestionnaire de version</a:t>
            </a:r>
          </a:p>
          <a:p>
            <a:pPr lvl="1"/>
            <a:r>
              <a:rPr lang="fr-FR" dirty="0"/>
              <a:t>Git en dépôt public sur </a:t>
            </a:r>
            <a:r>
              <a:rPr lang="fr-FR" dirty="0" smtClean="0"/>
              <a:t>GitHub</a:t>
            </a:r>
          </a:p>
          <a:p>
            <a:pPr lvl="1"/>
            <a:endParaRPr lang="fr-FR" dirty="0"/>
          </a:p>
          <a:p>
            <a:pPr marL="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marL="0" lvl="1" indent="0">
              <a:buNone/>
            </a:pPr>
            <a:r>
              <a:rPr lang="fr-FR" b="1" dirty="0" smtClean="0"/>
              <a:t>Backlog + Scrumboard</a:t>
            </a:r>
            <a:endParaRPr lang="fr-FR" b="1" dirty="0"/>
          </a:p>
          <a:p>
            <a:pPr lvl="1"/>
            <a:r>
              <a:rPr lang="fr-FR" dirty="0" smtClean="0"/>
              <a:t>« iceScrum »</a:t>
            </a:r>
          </a:p>
          <a:p>
            <a:pPr lvl="2"/>
            <a:r>
              <a:rPr lang="fr-FR" dirty="0"/>
              <a:t>Installé sur un serveur </a:t>
            </a:r>
            <a:r>
              <a:rPr lang="fr-FR" dirty="0" smtClean="0"/>
              <a:t>Web</a:t>
            </a:r>
          </a:p>
          <a:p>
            <a:pPr lvl="2"/>
            <a:r>
              <a:rPr lang="fr-FR" dirty="0" smtClean="0"/>
              <a:t>Libre (GPLv3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marL="0" lvl="1" indent="0">
              <a:buNone/>
            </a:pPr>
            <a:r>
              <a:rPr lang="fr-FR" b="1" dirty="0" smtClean="0"/>
              <a:t>Licence de N.A.R.V.I.S :</a:t>
            </a:r>
          </a:p>
          <a:p>
            <a:pPr lvl="1"/>
            <a:r>
              <a:rPr lang="fr-FR" dirty="0" smtClean="0"/>
              <a:t>Licence MIT</a:t>
            </a:r>
            <a:endParaRPr lang="fr-FR" b="1" dirty="0" smtClean="0"/>
          </a:p>
          <a:p>
            <a:pPr marL="237744" lvl="2" indent="0">
              <a:buNone/>
            </a:pPr>
            <a:endParaRPr lang="fr-FR" dirty="0" smtClean="0"/>
          </a:p>
          <a:p>
            <a:pPr marL="237744" lvl="2" indent="0">
              <a:buNone/>
            </a:pPr>
            <a:endParaRPr lang="fr-FR" dirty="0" smtClean="0"/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Outils de gestion de projet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u="sng" cap="small" dirty="0"/>
              <a:t>Choix </a:t>
            </a:r>
            <a:r>
              <a:rPr lang="fr-FR" u="sng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3074" name="Picture 2" descr="http://ipengineer.net/wp-content/uploads/2015/04/git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31" y="906235"/>
            <a:ext cx="1984149" cy="198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fastly.com/img/customers/casestudy/github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19" y="1516363"/>
            <a:ext cx="3571195" cy="76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forum.icescrum.org/styles/icescrum/theme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31" y="3080429"/>
            <a:ext cx="1905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>Travaux préparatoires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Lecture de thèses sur d’études sur l’</a:t>
            </a:r>
            <a:r>
              <a:rPr lang="fr-FR" u="sng" dirty="0" smtClean="0">
                <a:solidFill>
                  <a:schemeClr val="tx1"/>
                </a:solidFill>
              </a:rPr>
              <a:t>analyse sémantiques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Recherche de solutions existantes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Bot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Parseur sémantique</a:t>
            </a:r>
          </a:p>
          <a:p>
            <a:pPr marL="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Mise en place des outils de gestion de projet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Apprentissage de l’utilisation de l’outil iceScrum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Développement préalable 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l’API Twitter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Module d’interfaçage avec </a:t>
            </a:r>
            <a:r>
              <a:rPr lang="fr-FR" dirty="0" smtClean="0"/>
              <a:t>une </a:t>
            </a:r>
            <a:r>
              <a:rPr lang="fr-FR" dirty="0" smtClean="0">
                <a:solidFill>
                  <a:schemeClr val="tx1"/>
                </a:solidFill>
              </a:rPr>
              <a:t>API Météo (OpenWeatherMap)</a:t>
            </a:r>
          </a:p>
          <a:p>
            <a:pPr lvl="1"/>
            <a:r>
              <a:rPr lang="fr-FR" dirty="0" smtClean="0"/>
              <a:t>Module d’interfaçage avec une API RSS (Reuteurs RSS)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u="sng" cap="small" dirty="0"/>
              <a:t>Travaux </a:t>
            </a:r>
            <a:r>
              <a:rPr lang="fr-FR" u="sng" cap="small" dirty="0" smtClean="0"/>
              <a:t>préparatoires</a:t>
            </a:r>
            <a:endParaRPr lang="fr-FR" u="sng" cap="small" dirty="0"/>
          </a:p>
        </p:txBody>
      </p:sp>
    </p:spTree>
    <p:extLst>
      <p:ext uri="{BB962C8B-B14F-4D97-AF65-F5344CB8AC3E}">
        <p14:creationId xmlns:p14="http://schemas.microsoft.com/office/powerpoint/2010/main" val="13360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</a:t>
            </a:r>
            <a:r>
              <a:rPr lang="fr-FR" dirty="0" smtClean="0"/>
              <a:t>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Nous sommes à votre écoute pour répondre à toutes vos question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3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Introduction au projet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Objectifs principaux </a:t>
            </a: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Architecture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Gestion du projet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>
              <a:solidFill>
                <a:schemeClr val="accent6"/>
              </a:solidFill>
            </a:endParaRPr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Choix technologiques</a:t>
            </a:r>
          </a:p>
          <a:p>
            <a:pPr>
              <a:buClr>
                <a:schemeClr val="accent2"/>
              </a:buClr>
              <a:buFont typeface="+mj-lt"/>
              <a:buAutoNum type="arabicPeriod"/>
            </a:pPr>
            <a:endParaRPr lang="fr-FR" dirty="0" smtClean="0"/>
          </a:p>
          <a:p>
            <a:pPr>
              <a:buClr>
                <a:schemeClr val="accent2"/>
              </a:buClr>
              <a:buFont typeface="+mj-lt"/>
              <a:buAutoNum type="arabicPeriod"/>
            </a:pPr>
            <a:r>
              <a:rPr lang="fr-FR" dirty="0" smtClean="0"/>
              <a:t>Travaux préparatoires</a:t>
            </a:r>
            <a:endParaRPr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75363" y="6351814"/>
            <a:ext cx="461894" cy="346420"/>
          </a:xfrm>
        </p:spPr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17046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Intelligence artificielle visant à simuler le comportement d’un utilisateur </a:t>
            </a:r>
            <a:r>
              <a:rPr lang="fr-FR" dirty="0" smtClean="0"/>
              <a:t>Twitter</a:t>
            </a:r>
          </a:p>
          <a:p>
            <a:endParaRPr lang="fr-FR" dirty="0"/>
          </a:p>
          <a:p>
            <a:pPr lvl="1"/>
            <a:r>
              <a:rPr lang="fr-FR" dirty="0"/>
              <a:t>Exemples de bots existant: </a:t>
            </a:r>
          </a:p>
          <a:p>
            <a:pPr lvl="2"/>
            <a:r>
              <a:rPr lang="fr-FR" dirty="0" smtClean="0"/>
              <a:t>Le_Marsu </a:t>
            </a:r>
            <a:r>
              <a:rPr lang="fr-FR" dirty="0"/>
              <a:t>(</a:t>
            </a:r>
            <a:r>
              <a:rPr lang="fr-FR" dirty="0">
                <a:hlinkClick r:id="rId2"/>
              </a:rPr>
              <a:t>https://twitter.com/le_marsu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EnjoyTheFilm (</a:t>
            </a:r>
            <a:r>
              <a:rPr lang="fr-FR" dirty="0">
                <a:hlinkClick r:id="rId3"/>
              </a:rPr>
              <a:t>https://twitter.com/enjoythefilm</a:t>
            </a:r>
            <a:r>
              <a:rPr lang="fr-FR" dirty="0"/>
              <a:t>) </a:t>
            </a:r>
          </a:p>
          <a:p>
            <a:pPr lvl="2"/>
            <a:r>
              <a:rPr lang="fr-FR" dirty="0"/>
              <a:t>UrbanDictionnary (</a:t>
            </a:r>
            <a:r>
              <a:rPr lang="fr-FR" dirty="0">
                <a:hlinkClick r:id="rId4"/>
              </a:rPr>
              <a:t>https://twitter.com/urbandictionary</a:t>
            </a:r>
            <a:r>
              <a:rPr lang="fr-FR" dirty="0" smtClean="0"/>
              <a:t>)</a:t>
            </a:r>
          </a:p>
          <a:p>
            <a:pPr lvl="2"/>
            <a:endParaRPr lang="fr-FR" dirty="0"/>
          </a:p>
          <a:p>
            <a:r>
              <a:rPr lang="fr-FR" dirty="0" smtClean="0"/>
              <a:t>Particularité de NARVIS</a:t>
            </a:r>
            <a:endParaRPr lang="fr-FR" dirty="0"/>
          </a:p>
          <a:p>
            <a:pPr lvl="1"/>
            <a:r>
              <a:rPr lang="fr-FR" dirty="0" smtClean="0"/>
              <a:t>Accéder </a:t>
            </a:r>
            <a:r>
              <a:rPr lang="fr-FR" dirty="0"/>
              <a:t>à des sources de données externes</a:t>
            </a:r>
          </a:p>
          <a:p>
            <a:pPr lvl="1"/>
            <a:r>
              <a:rPr lang="fr-FR" dirty="0" smtClean="0"/>
              <a:t>Lire </a:t>
            </a:r>
            <a:r>
              <a:rPr lang="fr-FR" dirty="0"/>
              <a:t>et de comprendre des questions posées par des utilisateurs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pporter </a:t>
            </a:r>
            <a:r>
              <a:rPr lang="fr-FR" dirty="0"/>
              <a:t>des réponses lisibles à ces questions</a:t>
            </a:r>
          </a:p>
          <a:p>
            <a:pPr marL="237744" lvl="2" indent="0">
              <a:buNone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Qu’est-ce qu’un bot Twitter </a:t>
            </a:r>
            <a:r>
              <a:rPr lang="fr-FR" dirty="0" smtClean="0"/>
              <a:t>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57" y="3110593"/>
            <a:ext cx="2590551" cy="2956152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27542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projet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Découvertes</a:t>
            </a:r>
          </a:p>
          <a:p>
            <a:pPr lvl="1"/>
            <a:r>
              <a:rPr lang="fr-FR" dirty="0"/>
              <a:t>Recherche sur une intelligence artificielle</a:t>
            </a:r>
          </a:p>
          <a:p>
            <a:pPr lvl="1"/>
            <a:r>
              <a:rPr lang="fr-FR" dirty="0"/>
              <a:t>Comprendre l’analyse </a:t>
            </a:r>
            <a:r>
              <a:rPr lang="fr-FR" dirty="0" smtClean="0"/>
              <a:t>sémantique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Approfondissement </a:t>
            </a:r>
          </a:p>
          <a:p>
            <a:pPr lvl="1"/>
            <a:r>
              <a:rPr lang="fr-FR" dirty="0"/>
              <a:t>Architecture logicielle</a:t>
            </a:r>
          </a:p>
          <a:p>
            <a:pPr lvl="1"/>
            <a:r>
              <a:rPr lang="fr-FR" dirty="0"/>
              <a:t>Modélisation de données</a:t>
            </a:r>
          </a:p>
          <a:p>
            <a:pPr lvl="1"/>
            <a:r>
              <a:rPr lang="fr-FR" dirty="0"/>
              <a:t>Langage </a:t>
            </a:r>
            <a:r>
              <a:rPr lang="fr-FR" dirty="0" smtClean="0"/>
              <a:t>Java</a:t>
            </a:r>
          </a:p>
          <a:p>
            <a:pPr marL="0" lvl="1" indent="0">
              <a:buNone/>
            </a:pPr>
            <a:endParaRPr lang="fr-FR" dirty="0"/>
          </a:p>
          <a:p>
            <a:r>
              <a:rPr lang="fr-FR" dirty="0"/>
              <a:t>Expérience</a:t>
            </a:r>
          </a:p>
          <a:p>
            <a:pPr lvl="1"/>
            <a:r>
              <a:rPr lang="fr-FR" dirty="0"/>
              <a:t>Travail en équipe</a:t>
            </a:r>
          </a:p>
          <a:p>
            <a:pPr lvl="1"/>
            <a:r>
              <a:rPr lang="fr-FR" dirty="0"/>
              <a:t>Gestion de projet</a:t>
            </a:r>
          </a:p>
          <a:p>
            <a:pPr lvl="1"/>
            <a:r>
              <a:rPr lang="fr-FR" dirty="0"/>
              <a:t>Méthode agile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Nos motivations</a:t>
            </a:r>
          </a:p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u="sng" cap="small" dirty="0" smtClean="0"/>
              <a:t>Introduction </a:t>
            </a:r>
            <a:r>
              <a:rPr lang="fr-FR" u="sng" cap="small" dirty="0"/>
              <a:t>au </a:t>
            </a:r>
            <a:r>
              <a:rPr lang="fr-FR" u="sng" cap="small" dirty="0" smtClean="0"/>
              <a:t>projet</a:t>
            </a:r>
            <a:r>
              <a:rPr lang="fr-FR" cap="small" dirty="0" smtClean="0"/>
              <a:t>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737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principaux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N.A.R.V.I.S</a:t>
            </a:r>
          </a:p>
          <a:p>
            <a:pPr lvl="1"/>
            <a:r>
              <a:rPr lang="fr-FR" dirty="0" smtClean="0"/>
              <a:t>Interfacer </a:t>
            </a:r>
            <a:r>
              <a:rPr lang="fr-FR" dirty="0"/>
              <a:t>avec l’API Twitter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/>
              <a:t>Analyser la sémantique des </a:t>
            </a:r>
            <a:r>
              <a:rPr lang="fr-FR" dirty="0" smtClean="0"/>
              <a:t>tweets</a:t>
            </a:r>
            <a:endParaRPr lang="fr-FR" dirty="0"/>
          </a:p>
          <a:p>
            <a:pPr lvl="1"/>
            <a:r>
              <a:rPr lang="fr-FR" dirty="0"/>
              <a:t>Réalisation d’actions correspondantes</a:t>
            </a:r>
          </a:p>
          <a:p>
            <a:pPr lvl="2"/>
            <a:r>
              <a:rPr lang="fr-FR" dirty="0" smtClean="0"/>
              <a:t>Basées sur différents modules</a:t>
            </a:r>
            <a:endParaRPr lang="fr-FR" dirty="0"/>
          </a:p>
          <a:p>
            <a:pPr lvl="1"/>
            <a:r>
              <a:rPr lang="fr-FR" dirty="0"/>
              <a:t>Construire un tweet de </a:t>
            </a:r>
            <a:r>
              <a:rPr lang="fr-FR" dirty="0" smtClean="0"/>
              <a:t>réponse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Travail avec la méthode Scrum</a:t>
            </a:r>
          </a:p>
          <a:p>
            <a:pPr lvl="1"/>
            <a:r>
              <a:rPr lang="fr-FR" dirty="0" smtClean="0"/>
              <a:t>Réussir un travail </a:t>
            </a:r>
            <a:r>
              <a:rPr lang="fr-FR" dirty="0" smtClean="0"/>
              <a:t>en équipe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u="sng" cap="small" dirty="0"/>
              <a:t>Objectifs principaux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</p:spTree>
    <p:extLst>
      <p:ext uri="{BB962C8B-B14F-4D97-AF65-F5344CB8AC3E}">
        <p14:creationId xmlns:p14="http://schemas.microsoft.com/office/powerpoint/2010/main" val="328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Séparation du projets en 3 parties</a:t>
            </a:r>
          </a:p>
          <a:p>
            <a:pPr lvl="1"/>
            <a:r>
              <a:rPr lang="fr-FR" dirty="0" smtClean="0"/>
              <a:t>Entrées</a:t>
            </a:r>
          </a:p>
          <a:p>
            <a:pPr lvl="2"/>
            <a:r>
              <a:rPr lang="fr-FR" dirty="0" smtClean="0"/>
              <a:t>Interface utilisateur (Twitter)</a:t>
            </a:r>
          </a:p>
          <a:p>
            <a:pPr lvl="2"/>
            <a:r>
              <a:rPr lang="fr-FR" dirty="0" smtClean="0"/>
              <a:t>Accès aux données</a:t>
            </a:r>
          </a:p>
          <a:p>
            <a:pPr lvl="1"/>
            <a:r>
              <a:rPr lang="fr-FR" dirty="0" smtClean="0"/>
              <a:t>Moteur de traitement</a:t>
            </a:r>
          </a:p>
          <a:p>
            <a:pPr lvl="1"/>
            <a:r>
              <a:rPr lang="fr-FR" dirty="0" smtClean="0"/>
              <a:t>Sorties</a:t>
            </a:r>
          </a:p>
          <a:p>
            <a:pPr lvl="2"/>
            <a:r>
              <a:rPr lang="fr-FR" dirty="0"/>
              <a:t>Interface utilisateur (</a:t>
            </a:r>
            <a:r>
              <a:rPr lang="fr-FR" dirty="0" smtClean="0"/>
              <a:t>Twitter</a:t>
            </a:r>
            <a:r>
              <a:rPr lang="fr-FR" dirty="0"/>
              <a:t>)</a:t>
            </a:r>
            <a:endParaRPr lang="fr-FR" dirty="0" smtClean="0"/>
          </a:p>
          <a:p>
            <a:pPr marL="0" lvl="1" indent="0">
              <a:buNone/>
            </a:pPr>
            <a:endParaRPr lang="fr-FR" dirty="0" smtClean="0"/>
          </a:p>
          <a:p>
            <a:r>
              <a:rPr lang="fr-FR" dirty="0" smtClean="0"/>
              <a:t>Les entrées et les sorties sont modulaires</a:t>
            </a:r>
          </a:p>
          <a:p>
            <a:pPr lvl="1"/>
            <a:r>
              <a:rPr lang="fr-FR" dirty="0" smtClean="0"/>
              <a:t>Différentes sources d’information</a:t>
            </a:r>
          </a:p>
          <a:p>
            <a:pPr lvl="2"/>
            <a:r>
              <a:rPr lang="fr-FR" dirty="0" smtClean="0"/>
              <a:t>Dépendent du contexte et des besoins de NARVIS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5122" name="Picture 2" descr="http://johan-brun.fr/img/comp/archit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53" y="2147207"/>
            <a:ext cx="3001055" cy="300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smtClean="0"/>
              <a:t>entrée / </a:t>
            </a:r>
            <a:r>
              <a:rPr lang="fr-FR" dirty="0" smtClean="0"/>
              <a:t>sorties TODO : Mettre la </a:t>
            </a:r>
            <a:r>
              <a:rPr lang="fr-FR" dirty="0" err="1" smtClean="0"/>
              <a:t>fleche</a:t>
            </a:r>
            <a:r>
              <a:rPr lang="fr-FR" dirty="0" smtClean="0"/>
              <a:t> NARVIS =W Twitter + bug label API </a:t>
            </a:r>
            <a:r>
              <a:rPr lang="fr-FR" dirty="0" err="1" smtClean="0"/>
              <a:t>Weather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548"/>
            <a:ext cx="12122611" cy="42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Architecture du moteur de traitement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u="sng" cap="small" dirty="0"/>
              <a:t>Architecture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Gestion du projet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241"/>
            <a:ext cx="12192000" cy="363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 projet</a:t>
            </a:r>
            <a:endParaRPr lang="fr-FR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Utilisation du framework d’organisation </a:t>
            </a:r>
            <a:r>
              <a:rPr lang="fr-FR" u="sng" dirty="0" smtClean="0">
                <a:solidFill>
                  <a:schemeClr val="tx1"/>
                </a:solidFill>
              </a:rPr>
              <a:t>Scrum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fr-FR" b="1" dirty="0"/>
              <a:t>Pourquoi ce choix ?</a:t>
            </a:r>
            <a:endParaRPr lang="fr-FR" dirty="0"/>
          </a:p>
          <a:p>
            <a:pPr lvl="1"/>
            <a:r>
              <a:rPr lang="fr-FR" dirty="0" smtClean="0"/>
              <a:t>Souplesse de travail</a:t>
            </a:r>
          </a:p>
          <a:p>
            <a:pPr lvl="1"/>
            <a:r>
              <a:rPr lang="fr-FR" dirty="0" smtClean="0"/>
              <a:t>Adaptation aux aléas</a:t>
            </a:r>
          </a:p>
          <a:p>
            <a:pPr lvl="2"/>
            <a:r>
              <a:rPr lang="fr-FR" dirty="0" smtClean="0"/>
              <a:t>Nécessaire car beaucoup d’inconnues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Garantis un résultat fonctionnel</a:t>
            </a:r>
          </a:p>
          <a:p>
            <a:pPr lvl="1"/>
            <a:r>
              <a:rPr lang="fr-FR" dirty="0"/>
              <a:t>Moins de documentation = Gain de </a:t>
            </a:r>
            <a:r>
              <a:rPr lang="fr-FR" dirty="0" smtClean="0"/>
              <a:t>temps</a:t>
            </a:r>
          </a:p>
          <a:p>
            <a:pPr lvl="1"/>
            <a:r>
              <a:rPr lang="fr-FR" dirty="0" smtClean="0"/>
              <a:t>Très utilisé dans le monde professionnel</a:t>
            </a:r>
            <a:endParaRPr lang="fr-FR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Constitution de l’équipe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Product Owner </a:t>
            </a:r>
            <a:r>
              <a:rPr lang="fr-FR" dirty="0" smtClean="0">
                <a:solidFill>
                  <a:schemeClr val="tx1"/>
                </a:solidFill>
              </a:rPr>
              <a:t>: Alban BONNET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Scrum Master </a:t>
            </a:r>
            <a:r>
              <a:rPr lang="fr-FR" dirty="0" smtClean="0">
                <a:solidFill>
                  <a:schemeClr val="tx1"/>
                </a:solidFill>
              </a:rPr>
              <a:t>: Yoann LE MOUËL </a:t>
            </a:r>
          </a:p>
          <a:p>
            <a:pPr lvl="1"/>
            <a:r>
              <a:rPr lang="fr-FR" u="sng" dirty="0" smtClean="0">
                <a:solidFill>
                  <a:schemeClr val="tx1"/>
                </a:solidFill>
              </a:rPr>
              <a:t>Développeurs</a:t>
            </a:r>
            <a:r>
              <a:rPr lang="fr-FR" dirty="0" smtClean="0">
                <a:solidFill>
                  <a:schemeClr val="tx1"/>
                </a:solidFill>
              </a:rPr>
              <a:t> : Raphaël BLIN, Charles COQUE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100517" y="930584"/>
            <a:ext cx="10034124" cy="380326"/>
          </a:xfrm>
        </p:spPr>
        <p:txBody>
          <a:bodyPr/>
          <a:lstStyle/>
          <a:p>
            <a:r>
              <a:rPr lang="fr-FR" dirty="0"/>
              <a:t>Méthode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7106" y="6366765"/>
            <a:ext cx="10082893" cy="274320"/>
          </a:xfrm>
        </p:spPr>
        <p:txBody>
          <a:bodyPr/>
          <a:lstStyle/>
          <a:p>
            <a:r>
              <a:rPr lang="fr-FR" cap="small" dirty="0" smtClean="0"/>
              <a:t>Introduction </a:t>
            </a:r>
            <a:r>
              <a:rPr lang="fr-FR" cap="small" dirty="0"/>
              <a:t>au </a:t>
            </a:r>
            <a:r>
              <a:rPr lang="fr-FR" cap="small" dirty="0" smtClean="0"/>
              <a:t>projet - </a:t>
            </a:r>
            <a:r>
              <a:rPr lang="fr-FR" cap="small" dirty="0"/>
              <a:t>Objectifs principaux </a:t>
            </a:r>
            <a:r>
              <a:rPr lang="fr-FR" cap="small" dirty="0" smtClean="0"/>
              <a:t>- </a:t>
            </a:r>
            <a:r>
              <a:rPr lang="fr-FR" cap="small" dirty="0"/>
              <a:t>Architecture </a:t>
            </a:r>
            <a:r>
              <a:rPr lang="fr-FR" cap="small" dirty="0" smtClean="0"/>
              <a:t>- </a:t>
            </a:r>
            <a:r>
              <a:rPr lang="fr-FR" u="sng" cap="small" dirty="0"/>
              <a:t>Gestion du projet</a:t>
            </a:r>
            <a:r>
              <a:rPr lang="fr-FR" cap="small" dirty="0"/>
              <a:t> </a:t>
            </a:r>
            <a:r>
              <a:rPr lang="fr-FR" cap="small" dirty="0" smtClean="0"/>
              <a:t>- </a:t>
            </a:r>
            <a:r>
              <a:rPr lang="fr-FR" cap="small" dirty="0"/>
              <a:t>Choix </a:t>
            </a:r>
            <a:r>
              <a:rPr lang="fr-FR" cap="small" dirty="0" smtClean="0"/>
              <a:t>technologiques</a:t>
            </a:r>
            <a:r>
              <a:rPr lang="en-US" cap="small" dirty="0"/>
              <a:t> </a:t>
            </a:r>
            <a:r>
              <a:rPr lang="en-US" cap="small" dirty="0" smtClean="0"/>
              <a:t>- </a:t>
            </a:r>
            <a:r>
              <a:rPr lang="fr-FR" cap="small" dirty="0"/>
              <a:t>Travaux </a:t>
            </a:r>
            <a:r>
              <a:rPr lang="fr-FR" cap="small" dirty="0" smtClean="0"/>
              <a:t>préparatoires</a:t>
            </a:r>
            <a:endParaRPr lang="fr-FR" cap="small" dirty="0"/>
          </a:p>
        </p:txBody>
      </p:sp>
      <p:pic>
        <p:nvPicPr>
          <p:cNvPr id="1026" name="Picture 2" descr="http://espace-info.net/wp-content/uploads/2015/02/agile-gloss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79" y="1787978"/>
            <a:ext cx="6507993" cy="34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963</TotalTime>
  <Words>931</Words>
  <Application>Microsoft Office PowerPoint</Application>
  <PresentationFormat>Grand écran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Franklin Gothic Book</vt:lpstr>
      <vt:lpstr>Franklin Gothic Medium</vt:lpstr>
      <vt:lpstr>Tunga</vt:lpstr>
      <vt:lpstr>Wingdings</vt:lpstr>
      <vt:lpstr>Angles</vt:lpstr>
      <vt:lpstr>N.A.R.V.I.S.</vt:lpstr>
      <vt:lpstr>Plan</vt:lpstr>
      <vt:lpstr>Introduction au projet </vt:lpstr>
      <vt:lpstr>Introduction au projet </vt:lpstr>
      <vt:lpstr>Objectifs principaux</vt:lpstr>
      <vt:lpstr>Architecture</vt:lpstr>
      <vt:lpstr>Architecture</vt:lpstr>
      <vt:lpstr>Architecture</vt:lpstr>
      <vt:lpstr>Gestion de projet</vt:lpstr>
      <vt:lpstr>Gestion de projet</vt:lpstr>
      <vt:lpstr>Gestion de projet</vt:lpstr>
      <vt:lpstr>Gestion de projet</vt:lpstr>
      <vt:lpstr>Choix technologiques</vt:lpstr>
      <vt:lpstr>Choix technologiques</vt:lpstr>
      <vt:lpstr>Travaux préparatoires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Puma</dc:creator>
  <cp:lastModifiedBy>Puma</cp:lastModifiedBy>
  <cp:revision>301</cp:revision>
  <dcterms:created xsi:type="dcterms:W3CDTF">2015-04-10T07:24:35Z</dcterms:created>
  <dcterms:modified xsi:type="dcterms:W3CDTF">2015-04-16T16:07:34Z</dcterms:modified>
</cp:coreProperties>
</file>