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sldIdLst>
    <p:sldId id="256" r:id="rId2"/>
    <p:sldId id="257" r:id="rId3"/>
    <p:sldId id="271" r:id="rId4"/>
    <p:sldId id="272" r:id="rId5"/>
    <p:sldId id="261" r:id="rId6"/>
    <p:sldId id="263" r:id="rId7"/>
    <p:sldId id="266" r:id="rId8"/>
    <p:sldId id="265" r:id="rId9"/>
    <p:sldId id="267" r:id="rId10"/>
    <p:sldId id="277" r:id="rId11"/>
    <p:sldId id="262" r:id="rId12"/>
    <p:sldId id="278" r:id="rId13"/>
    <p:sldId id="268" r:id="rId14"/>
    <p:sldId id="276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8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-17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597037">
            <a:off x="1736848" y="1795138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586232">
            <a:off x="2085708" y="2648950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none" spc="4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 rot="19566455">
            <a:off x="135543" y="586487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1100517" y="930584"/>
            <a:ext cx="10034124" cy="380326"/>
          </a:xfrm>
        </p:spPr>
        <p:txBody>
          <a:bodyPr anchor="ctr">
            <a:noAutofit/>
          </a:bodyPr>
          <a:lstStyle>
            <a:lvl1pPr>
              <a:defRPr sz="1800" b="0" cap="small" baseline="0"/>
            </a:lvl1pPr>
          </a:lstStyle>
          <a:p>
            <a:pPr lvl="0"/>
            <a:r>
              <a:rPr lang="fr-FR" dirty="0" smtClean="0"/>
              <a:t>Modifier le style du sous-titre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475363" y="6351814"/>
            <a:ext cx="461894" cy="3464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 fontScale="85000" lnSpcReduction="1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16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987787"/>
            <a:ext cx="4765676" cy="8702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988106"/>
            <a:ext cx="12195173" cy="869896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7454" y="365760"/>
            <a:ext cx="9767745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9493"/>
            <a:ext cx="10027920" cy="4306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36" y="6285122"/>
            <a:ext cx="1092448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Triangle isocèle 12"/>
          <p:cNvSpPr/>
          <p:nvPr userDrawn="1"/>
        </p:nvSpPr>
        <p:spPr>
          <a:xfrm rot="19800000">
            <a:off x="1034327" y="519722"/>
            <a:ext cx="281340" cy="24253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enjoythefilm" TargetMode="External"/><Relationship Id="rId2" Type="http://schemas.openxmlformats.org/officeDocument/2006/relationships/hyperlink" Target="https://twitter.com/le_mars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twitter.com/urbandictionar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rot="19586470">
            <a:off x="1734461" y="1746732"/>
            <a:ext cx="7531497" cy="1204306"/>
          </a:xfrm>
        </p:spPr>
        <p:txBody>
          <a:bodyPr/>
          <a:lstStyle/>
          <a:p>
            <a:r>
              <a:rPr lang="fr-FR" sz="5400" dirty="0" smtClean="0"/>
              <a:t>N.A.R.V.I.S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19584938">
            <a:off x="2155214" y="2585224"/>
            <a:ext cx="8681508" cy="329259"/>
          </a:xfrm>
        </p:spPr>
        <p:txBody>
          <a:bodyPr>
            <a:normAutofit/>
          </a:bodyPr>
          <a:lstStyle/>
          <a:p>
            <a:r>
              <a:rPr lang="fr-FR" sz="1200" cap="none" dirty="0" smtClean="0">
                <a:solidFill>
                  <a:schemeClr val="bg1"/>
                </a:solidFill>
              </a:rPr>
              <a:t>Raphaël BLIN – Alban BONNET – Charles COQUES – Yoann LE MOUËL</a:t>
            </a:r>
            <a:endParaRPr lang="fr-FR" sz="1200" cap="none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566455">
            <a:off x="135543" y="586487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479493"/>
            <a:ext cx="10512334" cy="4306311"/>
          </a:xfrm>
        </p:spPr>
        <p:txBody>
          <a:bodyPr/>
          <a:lstStyle/>
          <a:p>
            <a:r>
              <a:rPr lang="fr-FR" dirty="0"/>
              <a:t>Outils à mettre en </a:t>
            </a:r>
            <a:r>
              <a:rPr lang="fr-FR" dirty="0" smtClean="0"/>
              <a:t>place</a:t>
            </a:r>
            <a:endParaRPr lang="fr-FR" dirty="0"/>
          </a:p>
          <a:p>
            <a:pPr lvl="1"/>
            <a:r>
              <a:rPr lang="fr-FR" dirty="0" smtClean="0"/>
              <a:t>Backlog Produit</a:t>
            </a:r>
          </a:p>
          <a:p>
            <a:pPr lvl="2"/>
            <a:r>
              <a:rPr lang="fr-FR" dirty="0" smtClean="0"/>
              <a:t>Contient les User Stories</a:t>
            </a:r>
          </a:p>
          <a:p>
            <a:pPr lvl="2"/>
            <a:r>
              <a:rPr lang="fr-FR" dirty="0" smtClean="0"/>
              <a:t>Ordonnées par ordre de priorité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Backlog de sprint</a:t>
            </a:r>
          </a:p>
          <a:p>
            <a:pPr lvl="2"/>
            <a:r>
              <a:rPr lang="fr-FR" dirty="0" smtClean="0"/>
              <a:t>Contient les tâches</a:t>
            </a:r>
          </a:p>
          <a:p>
            <a:pPr lvl="2"/>
            <a:r>
              <a:rPr lang="fr-FR" dirty="0"/>
              <a:t>O</a:t>
            </a:r>
            <a:r>
              <a:rPr lang="fr-FR" dirty="0" smtClean="0"/>
              <a:t>rdonnées </a:t>
            </a:r>
            <a:r>
              <a:rPr lang="fr-FR" dirty="0"/>
              <a:t>par ordre de </a:t>
            </a:r>
            <a:r>
              <a:rPr lang="fr-FR" dirty="0" smtClean="0"/>
              <a:t>priorité</a:t>
            </a:r>
          </a:p>
          <a:p>
            <a:pPr marL="237744" lvl="2" indent="0">
              <a:buNone/>
            </a:pPr>
            <a:endParaRPr lang="fr-FR" dirty="0"/>
          </a:p>
          <a:p>
            <a:pPr lvl="1"/>
            <a:r>
              <a:rPr lang="fr-FR" dirty="0" smtClean="0"/>
              <a:t>Scrumboard</a:t>
            </a:r>
          </a:p>
          <a:p>
            <a:pPr lvl="2"/>
            <a:r>
              <a:rPr lang="fr-FR" dirty="0" smtClean="0"/>
              <a:t>Permet de suivre l’avancement des tâches</a:t>
            </a:r>
          </a:p>
          <a:p>
            <a:pPr lvl="2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Mise en place de Scrum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u="sng" cap="small" dirty="0"/>
              <a:t>Gestion du projet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278909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de projet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b="1" dirty="0" smtClean="0"/>
              <a:t>En tant qu’utilisateur Twitter, je peux demander la météo pour une ville à une date. Ainsi NARVIS me répondra en indiquant la température et le taux d’ensoleillement .</a:t>
            </a:r>
          </a:p>
          <a:p>
            <a:pPr marL="685800" lvl="4" indent="0">
              <a:buNone/>
            </a:pPr>
            <a:r>
              <a:rPr lang="fr-FR" sz="1400" b="0" i="1" dirty="0" smtClean="0"/>
              <a:t>Un </a:t>
            </a:r>
            <a:r>
              <a:rPr lang="fr-FR" sz="1400" b="0" i="1" dirty="0"/>
              <a:t>utilisateur tweet :  @</a:t>
            </a:r>
            <a:r>
              <a:rPr lang="fr-FR" sz="1400" b="0" i="1" dirty="0" err="1"/>
              <a:t>Narvis</a:t>
            </a:r>
            <a:r>
              <a:rPr lang="fr-FR" sz="1400" b="0" i="1" dirty="0"/>
              <a:t> </a:t>
            </a:r>
            <a:r>
              <a:rPr lang="fr-FR" sz="1400" b="0" i="1" dirty="0" err="1"/>
              <a:t>What</a:t>
            </a:r>
            <a:r>
              <a:rPr lang="fr-FR" sz="1400" b="0" i="1" dirty="0"/>
              <a:t> </a:t>
            </a:r>
            <a:r>
              <a:rPr lang="fr-FR" sz="1400" b="0" i="1" dirty="0" err="1"/>
              <a:t>is</a:t>
            </a:r>
            <a:r>
              <a:rPr lang="fr-FR" sz="1400" b="0" i="1" dirty="0"/>
              <a:t> the </a:t>
            </a:r>
            <a:r>
              <a:rPr lang="fr-FR" sz="1400" b="0" i="1" dirty="0" err="1"/>
              <a:t>weather</a:t>
            </a:r>
            <a:r>
              <a:rPr lang="fr-FR" sz="1400" b="0" i="1" dirty="0"/>
              <a:t> in </a:t>
            </a:r>
            <a:r>
              <a:rPr lang="fr-FR" sz="1400" b="0" i="1" dirty="0" err="1"/>
              <a:t>Nimes</a:t>
            </a:r>
            <a:r>
              <a:rPr lang="fr-FR" sz="1400" b="0" i="1" dirty="0"/>
              <a:t> ?</a:t>
            </a:r>
          </a:p>
          <a:p>
            <a:pPr marL="685800" lvl="4" indent="0">
              <a:buNone/>
            </a:pPr>
            <a:r>
              <a:rPr lang="fr-FR" sz="1400" b="0" i="1" dirty="0" err="1"/>
              <a:t>Narvis</a:t>
            </a:r>
            <a:r>
              <a:rPr lang="fr-FR" sz="1400" b="0" i="1" dirty="0"/>
              <a:t> répondra : @Utilisateur The </a:t>
            </a:r>
            <a:r>
              <a:rPr lang="fr-FR" sz="1400" b="0" i="1" dirty="0" err="1"/>
              <a:t>weather</a:t>
            </a:r>
            <a:r>
              <a:rPr lang="fr-FR" sz="1400" b="0" i="1" dirty="0"/>
              <a:t> in </a:t>
            </a:r>
            <a:r>
              <a:rPr lang="fr-FR" sz="1400" b="0" i="1" dirty="0" err="1"/>
              <a:t>Nimes</a:t>
            </a:r>
            <a:r>
              <a:rPr lang="fr-FR" sz="1400" b="0" i="1" dirty="0"/>
              <a:t> </a:t>
            </a:r>
            <a:r>
              <a:rPr lang="fr-FR" sz="1400" b="0" i="1" dirty="0" err="1"/>
              <a:t>is</a:t>
            </a:r>
            <a:r>
              <a:rPr lang="fr-FR" sz="1400" b="0" i="1" dirty="0"/>
              <a:t> </a:t>
            </a:r>
            <a:r>
              <a:rPr lang="fr-FR" sz="1400" b="0" i="1" dirty="0" err="1"/>
              <a:t>sunny</a:t>
            </a:r>
            <a:r>
              <a:rPr lang="fr-FR" sz="1400" b="0" i="1" dirty="0"/>
              <a:t>. </a:t>
            </a:r>
            <a:endParaRPr lang="fr-FR" sz="1400" b="0" i="1" dirty="0" smtClean="0"/>
          </a:p>
          <a:p>
            <a:pPr marL="685800" lvl="4" indent="0">
              <a:buNone/>
            </a:pPr>
            <a:endParaRPr lang="fr-FR" sz="1400" i="1" dirty="0"/>
          </a:p>
          <a:p>
            <a:pPr marL="685800" lvl="4" indent="0">
              <a:buNone/>
            </a:pPr>
            <a:endParaRPr lang="fr-FR" sz="1400" b="0" i="1" dirty="0" smtClean="0"/>
          </a:p>
          <a:p>
            <a:pPr marL="685800" lvl="4" indent="0">
              <a:buNone/>
            </a:pPr>
            <a:endParaRPr lang="fr-FR" sz="1400" b="0" i="1" dirty="0"/>
          </a:p>
          <a:p>
            <a:pPr lvl="1"/>
            <a:r>
              <a:rPr lang="fr-FR" b="1" dirty="0" smtClean="0"/>
              <a:t>En tant qu’utilisateur Twitter, je peux demander à NARVIS comment il va. Ainsi il me répondra selon l’état de son système.</a:t>
            </a:r>
          </a:p>
          <a:p>
            <a:pPr marL="685800" lvl="4" indent="0">
              <a:buNone/>
            </a:pPr>
            <a:r>
              <a:rPr lang="fr-FR" sz="1400" b="0" i="1" dirty="0"/>
              <a:t>Un utilisateur </a:t>
            </a:r>
            <a:r>
              <a:rPr lang="fr-FR" sz="1400" b="0" i="1" dirty="0" err="1"/>
              <a:t>tweet</a:t>
            </a:r>
            <a:r>
              <a:rPr lang="fr-FR" sz="1400" b="0" i="1" dirty="0"/>
              <a:t> : @</a:t>
            </a:r>
            <a:r>
              <a:rPr lang="fr-FR" sz="1400" b="0" i="1" dirty="0" err="1"/>
              <a:t>Narvis</a:t>
            </a:r>
            <a:r>
              <a:rPr lang="fr-FR" sz="1400" b="0" i="1" dirty="0"/>
              <a:t> How are </a:t>
            </a:r>
            <a:r>
              <a:rPr lang="fr-FR" sz="1400" b="0" i="1" dirty="0" err="1"/>
              <a:t>you</a:t>
            </a:r>
            <a:r>
              <a:rPr lang="fr-FR" sz="1400" b="0" i="1" dirty="0"/>
              <a:t> ?</a:t>
            </a:r>
          </a:p>
          <a:p>
            <a:pPr marL="685800" lvl="4" indent="0">
              <a:buNone/>
            </a:pPr>
            <a:r>
              <a:rPr lang="fr-FR" sz="1400" b="0" i="1" dirty="0" err="1"/>
              <a:t>Narvis</a:t>
            </a:r>
            <a:r>
              <a:rPr lang="fr-FR" sz="1400" b="0" i="1" dirty="0"/>
              <a:t> répondra : @Utilisateur I </a:t>
            </a:r>
            <a:r>
              <a:rPr lang="fr-FR" sz="1400" b="0" i="1" dirty="0" err="1"/>
              <a:t>am</a:t>
            </a:r>
            <a:r>
              <a:rPr lang="fr-FR" sz="1400" b="0" i="1" dirty="0"/>
              <a:t> </a:t>
            </a:r>
            <a:r>
              <a:rPr lang="fr-FR" sz="1400" b="0" i="1" dirty="0" err="1"/>
              <a:t>busy</a:t>
            </a:r>
            <a:r>
              <a:rPr lang="fr-FR" sz="1400" b="0" i="1" dirty="0" smtClean="0"/>
              <a:t>.</a:t>
            </a:r>
            <a:endParaRPr lang="fr-FR" sz="1400" i="1" dirty="0"/>
          </a:p>
          <a:p>
            <a:pPr marL="685800" lvl="4" indent="0">
              <a:buNone/>
            </a:pPr>
            <a:endParaRPr lang="fr-FR" sz="1400" b="0" i="1" dirty="0"/>
          </a:p>
          <a:p>
            <a:pPr marL="0" lvl="1" indent="0">
              <a:buNone/>
            </a:pPr>
            <a:endParaRPr lang="fr-FR" b="1" dirty="0"/>
          </a:p>
          <a:p>
            <a:pPr marL="0" lvl="1" indent="0">
              <a:buNone/>
            </a:pPr>
            <a:endParaRPr lang="fr-FR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 smtClean="0"/>
              <a:t>Quelques user stories</a:t>
            </a:r>
            <a:endParaRPr lang="fr-F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u="sng" cap="small" dirty="0"/>
              <a:t>Gestion du projet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15638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b="1" dirty="0"/>
              <a:t>En tant qu’utilisateur Twitter, je souhaite savoir si NARVIS peut réaliser une tâche particulière. Ainsi  il me répondra si il est capable ou non de la réaliser.</a:t>
            </a:r>
          </a:p>
          <a:p>
            <a:pPr marL="685800" lvl="4" indent="0">
              <a:buNone/>
            </a:pPr>
            <a:r>
              <a:rPr lang="fr-FR" sz="1400" i="1" dirty="0"/>
              <a:t>Un utilisateur </a:t>
            </a:r>
            <a:r>
              <a:rPr lang="fr-FR" sz="1400" i="1" dirty="0" err="1"/>
              <a:t>tweet</a:t>
            </a:r>
            <a:r>
              <a:rPr lang="fr-FR" sz="1400" i="1" dirty="0"/>
              <a:t> : @</a:t>
            </a:r>
            <a:r>
              <a:rPr lang="fr-FR" sz="1400" i="1" dirty="0" err="1"/>
              <a:t>Narvis</a:t>
            </a:r>
            <a:r>
              <a:rPr lang="fr-FR" sz="1400" i="1" dirty="0"/>
              <a:t> </a:t>
            </a:r>
            <a:r>
              <a:rPr lang="fr-FR" sz="1400" i="1" dirty="0" err="1"/>
              <a:t>Could</a:t>
            </a:r>
            <a:r>
              <a:rPr lang="fr-FR" sz="1400" i="1" dirty="0"/>
              <a:t> </a:t>
            </a:r>
            <a:r>
              <a:rPr lang="fr-FR" sz="1400" i="1" dirty="0" err="1"/>
              <a:t>you</a:t>
            </a:r>
            <a:r>
              <a:rPr lang="fr-FR" sz="1400" i="1" dirty="0"/>
              <a:t> tell me the </a:t>
            </a:r>
            <a:r>
              <a:rPr lang="fr-FR" sz="1400" i="1" dirty="0" err="1"/>
              <a:t>weather</a:t>
            </a:r>
            <a:r>
              <a:rPr lang="fr-FR" sz="1400" i="1" dirty="0"/>
              <a:t> </a:t>
            </a:r>
            <a:r>
              <a:rPr lang="fr-FR" sz="1400" i="1" dirty="0" err="1"/>
              <a:t>please</a:t>
            </a:r>
            <a:r>
              <a:rPr lang="fr-FR" sz="1400" i="1" dirty="0"/>
              <a:t> ?</a:t>
            </a:r>
          </a:p>
          <a:p>
            <a:pPr marL="685800" lvl="4" indent="0">
              <a:buNone/>
            </a:pPr>
            <a:r>
              <a:rPr lang="fr-FR" sz="1400" i="1" dirty="0" err="1"/>
              <a:t>Narvis</a:t>
            </a:r>
            <a:r>
              <a:rPr lang="fr-FR" sz="1400" i="1" dirty="0"/>
              <a:t> répondra : @Utilisateur </a:t>
            </a:r>
            <a:r>
              <a:rPr lang="fr-FR" sz="1400" i="1" dirty="0" err="1"/>
              <a:t>Yes</a:t>
            </a:r>
            <a:r>
              <a:rPr lang="fr-FR" sz="1400" i="1" dirty="0" smtClean="0"/>
              <a:t>.</a:t>
            </a:r>
          </a:p>
          <a:p>
            <a:pPr marL="685800" lvl="4" indent="0">
              <a:buNone/>
            </a:pPr>
            <a:endParaRPr lang="fr-FR" sz="1400" i="1" dirty="0"/>
          </a:p>
          <a:p>
            <a:pPr marL="685800" lvl="4" indent="0">
              <a:buNone/>
            </a:pPr>
            <a:endParaRPr lang="fr-FR" sz="1400" i="1" dirty="0" smtClean="0"/>
          </a:p>
          <a:p>
            <a:pPr marL="685800" lvl="4" indent="0">
              <a:buNone/>
            </a:pPr>
            <a:endParaRPr lang="fr-FR" sz="1400" i="1" dirty="0"/>
          </a:p>
          <a:p>
            <a:pPr lvl="1"/>
            <a:r>
              <a:rPr lang="fr-FR" b="1" dirty="0"/>
              <a:t>En tant qu’utilisateur Twitter, je souhaite connaitre les dernières nouvelles d’un pays. Ainsi il me donnera les dernières informations.</a:t>
            </a:r>
          </a:p>
          <a:p>
            <a:pPr marL="685800" lvl="4" indent="0">
              <a:buNone/>
            </a:pPr>
            <a:r>
              <a:rPr lang="fr-FR" sz="1400" i="1" dirty="0"/>
              <a:t>Un utilisateur </a:t>
            </a:r>
            <a:r>
              <a:rPr lang="fr-FR" sz="1400" i="1" dirty="0" err="1"/>
              <a:t>tweet</a:t>
            </a:r>
            <a:r>
              <a:rPr lang="fr-FR" sz="1400" i="1" dirty="0"/>
              <a:t> : @</a:t>
            </a:r>
            <a:r>
              <a:rPr lang="fr-FR" sz="1400" i="1" dirty="0" err="1"/>
              <a:t>Narvis</a:t>
            </a:r>
            <a:r>
              <a:rPr lang="fr-FR" sz="1400" i="1" dirty="0"/>
              <a:t> </a:t>
            </a:r>
            <a:r>
              <a:rPr lang="fr-FR" sz="1400" i="1" dirty="0" err="1"/>
              <a:t>What’s</a:t>
            </a:r>
            <a:r>
              <a:rPr lang="fr-FR" sz="1400" i="1" dirty="0"/>
              <a:t> new in USA?</a:t>
            </a:r>
          </a:p>
          <a:p>
            <a:pPr marL="685800" lvl="4" indent="0">
              <a:buNone/>
            </a:pPr>
            <a:r>
              <a:rPr lang="fr-FR" sz="1400" i="1" dirty="0" err="1"/>
              <a:t>Narvis</a:t>
            </a:r>
            <a:r>
              <a:rPr lang="fr-FR" sz="1400" i="1" dirty="0"/>
              <a:t> répondra : @Utilisateur Ex-NFL star Hernandez </a:t>
            </a:r>
            <a:r>
              <a:rPr lang="fr-FR" sz="1400" i="1" dirty="0" err="1"/>
              <a:t>gets</a:t>
            </a:r>
            <a:r>
              <a:rPr lang="fr-FR" sz="1400" i="1" dirty="0"/>
              <a:t> life in prison for 2013 </a:t>
            </a:r>
            <a:r>
              <a:rPr lang="fr-FR" sz="1400" i="1" dirty="0" err="1"/>
              <a:t>killing</a:t>
            </a:r>
            <a:r>
              <a:rPr lang="fr-FR" sz="1400" i="1" dirty="0" smtClean="0"/>
              <a:t>.</a:t>
            </a:r>
            <a:endParaRPr lang="fr-FR" sz="1400" i="1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Quelques user </a:t>
            </a:r>
            <a:r>
              <a:rPr lang="fr-FR" dirty="0" smtClean="0"/>
              <a:t>stories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u="sng" cap="small" dirty="0"/>
              <a:t>Gestion du projet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290949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Programmation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Langage Java 1.8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Nombreuses API disponibles</a:t>
            </a:r>
          </a:p>
          <a:p>
            <a:pPr lvl="2"/>
            <a:r>
              <a:rPr lang="fr-FR" dirty="0"/>
              <a:t>TODO : </a:t>
            </a:r>
            <a:r>
              <a:rPr lang="fr-FR"/>
              <a:t>Pourquoi </a:t>
            </a:r>
            <a:r>
              <a:rPr lang="fr-FR" smtClean="0"/>
              <a:t>?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IDE Netbeans 8.1</a:t>
            </a:r>
          </a:p>
          <a:p>
            <a:pPr lvl="2"/>
            <a:r>
              <a:rPr lang="fr-FR" dirty="0" smtClean="0"/>
              <a:t>TODO : Pourquoi ?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Base de </a:t>
            </a:r>
            <a:r>
              <a:rPr lang="fr-FR" dirty="0" smtClean="0">
                <a:solidFill>
                  <a:schemeClr val="tx1"/>
                </a:solidFill>
              </a:rPr>
              <a:t>données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NoSQL : Architecture fichiers JSON/XML</a:t>
            </a:r>
          </a:p>
          <a:p>
            <a:pPr lvl="1"/>
            <a:endParaRPr lang="fr-FR" dirty="0" smtClean="0"/>
          </a:p>
          <a:p>
            <a:pPr marL="0" lvl="1" indent="0">
              <a:buNone/>
            </a:pPr>
            <a:r>
              <a:rPr lang="fr-FR" b="1" dirty="0" smtClean="0"/>
              <a:t>Modélisation</a:t>
            </a:r>
            <a:endParaRPr lang="fr-FR" b="1" dirty="0" smtClean="0"/>
          </a:p>
          <a:p>
            <a:pPr lvl="2"/>
            <a:r>
              <a:rPr lang="fr-FR" dirty="0" err="1" smtClean="0"/>
              <a:t>yED</a:t>
            </a:r>
            <a:r>
              <a:rPr lang="fr-FR" dirty="0" smtClean="0"/>
              <a:t> : Editeur de graph</a:t>
            </a:r>
          </a:p>
          <a:p>
            <a:pPr lvl="2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u="sng" cap="small" dirty="0"/>
              <a:t>Choix </a:t>
            </a:r>
            <a:r>
              <a:rPr lang="fr-FR" u="sng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 smtClean="0"/>
              <a:t>Développement</a:t>
            </a:r>
            <a:endParaRPr lang="fr-FR" dirty="0"/>
          </a:p>
        </p:txBody>
      </p:sp>
      <p:pic>
        <p:nvPicPr>
          <p:cNvPr id="4098" name="Picture 2" descr="http://adr-35.fr/wp-content/uploads/2014/05/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439" y="1298122"/>
            <a:ext cx="1507672" cy="113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peterfeatherstone.com/wp-content/uploads/netbean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993" y="1480307"/>
            <a:ext cx="2435678" cy="106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zwodnik.com/media/cache/f8/70/f870fc44e7286b16751c294bd792ac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217" y="4261757"/>
            <a:ext cx="979714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8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Gestionnaire de version</a:t>
            </a:r>
          </a:p>
          <a:p>
            <a:pPr lvl="1"/>
            <a:r>
              <a:rPr lang="fr-FR" dirty="0"/>
              <a:t>Git en dépôt public sur </a:t>
            </a:r>
            <a:r>
              <a:rPr lang="fr-FR" dirty="0" smtClean="0"/>
              <a:t>GitHub</a:t>
            </a:r>
          </a:p>
          <a:p>
            <a:pPr lvl="1"/>
            <a:endParaRPr lang="fr-FR" dirty="0"/>
          </a:p>
          <a:p>
            <a:pPr marL="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marL="0" lvl="1" indent="0">
              <a:buNone/>
            </a:pPr>
            <a:r>
              <a:rPr lang="fr-FR" b="1" dirty="0" smtClean="0"/>
              <a:t>Backlog + Scrumboard</a:t>
            </a:r>
            <a:endParaRPr lang="fr-FR" b="1" dirty="0"/>
          </a:p>
          <a:p>
            <a:pPr lvl="1"/>
            <a:r>
              <a:rPr lang="fr-FR" dirty="0" smtClean="0"/>
              <a:t>«</a:t>
            </a:r>
            <a:r>
              <a:rPr lang="fr-FR" dirty="0" smtClean="0"/>
              <a:t> iceScrum »</a:t>
            </a:r>
          </a:p>
          <a:p>
            <a:pPr lvl="2"/>
            <a:r>
              <a:rPr lang="fr-FR" dirty="0"/>
              <a:t>Installé sur un serveur </a:t>
            </a:r>
            <a:r>
              <a:rPr lang="fr-FR" dirty="0" smtClean="0"/>
              <a:t>Web</a:t>
            </a:r>
          </a:p>
          <a:p>
            <a:pPr lvl="2"/>
            <a:r>
              <a:rPr lang="fr-FR" dirty="0" smtClean="0"/>
              <a:t>Libre (GPLv3)</a:t>
            </a:r>
          </a:p>
          <a:p>
            <a:pPr marL="0" lvl="1" indent="0">
              <a:buNone/>
            </a:pPr>
            <a:endParaRPr lang="fr-FR" dirty="0"/>
          </a:p>
          <a:p>
            <a:pPr marL="0" lvl="1" indent="0">
              <a:buNone/>
            </a:pPr>
            <a:endParaRPr lang="fr-FR" dirty="0"/>
          </a:p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Outils de gestion de projet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u="sng" cap="small" dirty="0"/>
              <a:t>Choix </a:t>
            </a:r>
            <a:r>
              <a:rPr lang="fr-FR" u="sng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pic>
        <p:nvPicPr>
          <p:cNvPr id="3074" name="Picture 2" descr="http://ipengineer.net/wp-content/uploads/2015/04/git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631" y="906235"/>
            <a:ext cx="1984149" cy="198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fastly.com/img/customers/casestudy/github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19" y="1516363"/>
            <a:ext cx="3571195" cy="76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forum.icescrum.org/styles/icescrum/theme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631" y="3080429"/>
            <a:ext cx="1905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246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smtClean="0"/>
              <a:t>Travaux préparatoires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Lecture de thèses sur d’études sur l’</a:t>
            </a:r>
            <a:r>
              <a:rPr lang="fr-FR" u="sng" dirty="0" smtClean="0">
                <a:solidFill>
                  <a:schemeClr val="tx1"/>
                </a:solidFill>
              </a:rPr>
              <a:t>analyse sémantiques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Recherche de solutions existantes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Bot </a:t>
            </a:r>
            <a:r>
              <a:rPr lang="fr-FR" dirty="0" smtClean="0">
                <a:solidFill>
                  <a:schemeClr val="tx1"/>
                </a:solidFill>
              </a:rPr>
              <a:t>Twitter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Parseur </a:t>
            </a:r>
            <a:r>
              <a:rPr lang="fr-FR" dirty="0" smtClean="0">
                <a:solidFill>
                  <a:schemeClr val="tx1"/>
                </a:solidFill>
              </a:rPr>
              <a:t>sémantique</a:t>
            </a:r>
          </a:p>
          <a:p>
            <a:pPr marL="0" lvl="1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Mise en place des outils </a:t>
            </a:r>
            <a:r>
              <a:rPr lang="fr-FR" dirty="0" smtClean="0">
                <a:solidFill>
                  <a:schemeClr val="tx1"/>
                </a:solidFill>
              </a:rPr>
              <a:t>de gestion de </a:t>
            </a:r>
            <a:r>
              <a:rPr lang="fr-FR" dirty="0" smtClean="0">
                <a:solidFill>
                  <a:schemeClr val="tx1"/>
                </a:solidFill>
              </a:rPr>
              <a:t>projet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Apprentissage de l’utilisation de l’outil iceScrum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Développement préalable :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Module d’interfaçage avec l’API Twitter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Module d’interfaçage avec </a:t>
            </a:r>
            <a:r>
              <a:rPr lang="fr-FR" dirty="0" smtClean="0"/>
              <a:t>une </a:t>
            </a:r>
            <a:r>
              <a:rPr lang="fr-FR" dirty="0" smtClean="0">
                <a:solidFill>
                  <a:schemeClr val="tx1"/>
                </a:solidFill>
              </a:rPr>
              <a:t>API Météo (OpenWeatherMap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fr-FR" dirty="0" smtClean="0"/>
              <a:t>Module d’interfaçage avec une API RSS (Reuteurs RSS)</a:t>
            </a:r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u="sng" cap="small" dirty="0"/>
              <a:t>Travaux </a:t>
            </a:r>
            <a:r>
              <a:rPr lang="fr-FR" u="sng" cap="small" dirty="0" smtClean="0"/>
              <a:t>préparatoires</a:t>
            </a:r>
            <a:endParaRPr lang="fr-FR" u="sng" cap="small" dirty="0"/>
          </a:p>
        </p:txBody>
      </p:sp>
    </p:spTree>
    <p:extLst>
      <p:ext uri="{BB962C8B-B14F-4D97-AF65-F5344CB8AC3E}">
        <p14:creationId xmlns:p14="http://schemas.microsoft.com/office/powerpoint/2010/main" val="13360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DE VOTRE </a:t>
            </a:r>
            <a:r>
              <a:rPr lang="fr-FR" dirty="0" smtClean="0"/>
              <a:t>ATTENTION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Nous sommes à votre écoute pour répondre à toutes vos question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23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Introduction au projet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Objectifs principaux </a:t>
            </a: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Architecture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Gestion du </a:t>
            </a:r>
            <a:r>
              <a:rPr lang="fr-FR" dirty="0" smtClean="0"/>
              <a:t>projet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Choix technologiques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/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Travaux préparatoires</a:t>
            </a:r>
            <a:endParaRPr lang="fr-F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475363" y="6351814"/>
            <a:ext cx="461894" cy="346420"/>
          </a:xfrm>
        </p:spPr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17046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 projet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Intelligence artificielle visant à simuler le comportement d’un utilisateur </a:t>
            </a:r>
            <a:r>
              <a:rPr lang="fr-FR" dirty="0" smtClean="0"/>
              <a:t>Twitter</a:t>
            </a:r>
          </a:p>
          <a:p>
            <a:endParaRPr lang="fr-FR" dirty="0"/>
          </a:p>
          <a:p>
            <a:pPr lvl="1"/>
            <a:r>
              <a:rPr lang="fr-FR" dirty="0"/>
              <a:t>Exemples de bots existant: </a:t>
            </a:r>
          </a:p>
          <a:p>
            <a:pPr lvl="2"/>
            <a:r>
              <a:rPr lang="fr-FR" dirty="0" smtClean="0"/>
              <a:t>Le_Marsu </a:t>
            </a:r>
            <a:r>
              <a:rPr lang="fr-FR" dirty="0"/>
              <a:t>(</a:t>
            </a:r>
            <a:r>
              <a:rPr lang="fr-FR" dirty="0">
                <a:hlinkClick r:id="rId2"/>
              </a:rPr>
              <a:t>https://twitter.com/le_marsu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EnjoyTheFilm (</a:t>
            </a:r>
            <a:r>
              <a:rPr lang="fr-FR" dirty="0">
                <a:hlinkClick r:id="rId3"/>
              </a:rPr>
              <a:t>https://twitter.com/enjoythefilm</a:t>
            </a:r>
            <a:r>
              <a:rPr lang="fr-FR" dirty="0"/>
              <a:t>) </a:t>
            </a:r>
          </a:p>
          <a:p>
            <a:pPr lvl="2"/>
            <a:r>
              <a:rPr lang="fr-FR" dirty="0"/>
              <a:t>UrbanDictionnary (</a:t>
            </a:r>
            <a:r>
              <a:rPr lang="fr-FR" dirty="0">
                <a:hlinkClick r:id="rId4"/>
              </a:rPr>
              <a:t>https://twitter.com/urbandictionary</a:t>
            </a:r>
            <a:r>
              <a:rPr lang="fr-FR" dirty="0" smtClean="0"/>
              <a:t>)</a:t>
            </a:r>
          </a:p>
          <a:p>
            <a:pPr lvl="2"/>
            <a:endParaRPr lang="fr-FR" dirty="0"/>
          </a:p>
          <a:p>
            <a:r>
              <a:rPr lang="fr-FR" dirty="0" smtClean="0"/>
              <a:t>Particularité de NARVIS</a:t>
            </a:r>
            <a:endParaRPr lang="fr-FR" dirty="0"/>
          </a:p>
          <a:p>
            <a:pPr lvl="1"/>
            <a:r>
              <a:rPr lang="fr-FR" dirty="0" smtClean="0"/>
              <a:t>Accéder </a:t>
            </a:r>
            <a:r>
              <a:rPr lang="fr-FR" dirty="0"/>
              <a:t>à des sources de données externes</a:t>
            </a:r>
          </a:p>
          <a:p>
            <a:pPr lvl="1"/>
            <a:r>
              <a:rPr lang="fr-FR" dirty="0" smtClean="0"/>
              <a:t>Lire </a:t>
            </a:r>
            <a:r>
              <a:rPr lang="fr-FR" dirty="0"/>
              <a:t>et de comprendre des questions posées par des utilisateurs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pporter </a:t>
            </a:r>
            <a:r>
              <a:rPr lang="fr-FR" dirty="0"/>
              <a:t>des réponses lisibles à ces questions</a:t>
            </a:r>
          </a:p>
          <a:p>
            <a:pPr marL="237744" lvl="2" indent="0">
              <a:buNone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Qu’est-ce qu’un bot Twitter </a:t>
            </a:r>
            <a:r>
              <a:rPr lang="fr-FR" dirty="0" smtClean="0"/>
              <a:t>?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657" y="3110593"/>
            <a:ext cx="2590551" cy="2956152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u="sng" cap="small" dirty="0" smtClean="0"/>
              <a:t>Introduction </a:t>
            </a:r>
            <a:r>
              <a:rPr lang="fr-FR" u="sng" cap="small" dirty="0"/>
              <a:t>au </a:t>
            </a:r>
            <a:r>
              <a:rPr lang="fr-FR" u="sng" cap="small" dirty="0" smtClean="0"/>
              <a:t>projet</a:t>
            </a:r>
            <a:r>
              <a:rPr lang="fr-FR" cap="small" dirty="0" smtClean="0"/>
              <a:t>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275425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 projet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Découvertes</a:t>
            </a:r>
          </a:p>
          <a:p>
            <a:pPr lvl="1"/>
            <a:r>
              <a:rPr lang="fr-FR" dirty="0"/>
              <a:t>Recherche sur une intelligence artificielle</a:t>
            </a:r>
          </a:p>
          <a:p>
            <a:pPr lvl="1"/>
            <a:r>
              <a:rPr lang="fr-FR" dirty="0"/>
              <a:t>Comprendre l’analyse </a:t>
            </a:r>
            <a:r>
              <a:rPr lang="fr-FR" dirty="0" smtClean="0"/>
              <a:t>sémantique</a:t>
            </a:r>
          </a:p>
          <a:p>
            <a:pPr marL="0" lvl="1" indent="0">
              <a:buNone/>
            </a:pPr>
            <a:endParaRPr lang="fr-FR" dirty="0"/>
          </a:p>
          <a:p>
            <a:r>
              <a:rPr lang="fr-FR" dirty="0"/>
              <a:t>Approfondissement </a:t>
            </a:r>
          </a:p>
          <a:p>
            <a:pPr lvl="1"/>
            <a:r>
              <a:rPr lang="fr-FR" dirty="0"/>
              <a:t>Architecture logicielle</a:t>
            </a:r>
          </a:p>
          <a:p>
            <a:pPr lvl="1"/>
            <a:r>
              <a:rPr lang="fr-FR" dirty="0"/>
              <a:t>Modélisation de données</a:t>
            </a:r>
          </a:p>
          <a:p>
            <a:pPr lvl="1"/>
            <a:r>
              <a:rPr lang="fr-FR" dirty="0"/>
              <a:t>Langage </a:t>
            </a:r>
            <a:r>
              <a:rPr lang="fr-FR" dirty="0" smtClean="0"/>
              <a:t>Java</a:t>
            </a:r>
          </a:p>
          <a:p>
            <a:pPr marL="0" lvl="1" indent="0">
              <a:buNone/>
            </a:pPr>
            <a:endParaRPr lang="fr-FR" dirty="0"/>
          </a:p>
          <a:p>
            <a:r>
              <a:rPr lang="fr-FR" dirty="0"/>
              <a:t>Expérience</a:t>
            </a:r>
          </a:p>
          <a:p>
            <a:pPr lvl="1"/>
            <a:r>
              <a:rPr lang="fr-FR" dirty="0"/>
              <a:t>Travail en équipe</a:t>
            </a:r>
          </a:p>
          <a:p>
            <a:pPr lvl="1"/>
            <a:r>
              <a:rPr lang="fr-FR" dirty="0"/>
              <a:t>Gestion de projet</a:t>
            </a:r>
          </a:p>
          <a:p>
            <a:pPr lvl="1"/>
            <a:r>
              <a:rPr lang="fr-FR" dirty="0"/>
              <a:t>Méthode agile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Nos motivations</a:t>
            </a:r>
          </a:p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u="sng" cap="small" dirty="0" smtClean="0"/>
              <a:t>Introduction </a:t>
            </a:r>
            <a:r>
              <a:rPr lang="fr-FR" u="sng" cap="small" dirty="0"/>
              <a:t>au </a:t>
            </a:r>
            <a:r>
              <a:rPr lang="fr-FR" u="sng" cap="small" dirty="0" smtClean="0"/>
              <a:t>projet</a:t>
            </a:r>
            <a:r>
              <a:rPr lang="fr-FR" cap="small" dirty="0" smtClean="0"/>
              <a:t>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7374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Objectifs principaux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N.A.R.V.I.S</a:t>
            </a:r>
          </a:p>
          <a:p>
            <a:pPr lvl="1"/>
            <a:r>
              <a:rPr lang="fr-FR" dirty="0" smtClean="0"/>
              <a:t>Interfacer </a:t>
            </a:r>
            <a:r>
              <a:rPr lang="fr-FR" dirty="0"/>
              <a:t>avec l’API Twitter</a:t>
            </a:r>
            <a:r>
              <a:rPr lang="fr-FR" dirty="0" smtClean="0"/>
              <a:t>.</a:t>
            </a:r>
            <a:endParaRPr lang="fr-FR" dirty="0"/>
          </a:p>
          <a:p>
            <a:pPr lvl="1"/>
            <a:r>
              <a:rPr lang="fr-FR" dirty="0"/>
              <a:t>Analyser la sémantique des </a:t>
            </a:r>
            <a:r>
              <a:rPr lang="fr-FR" dirty="0" smtClean="0"/>
              <a:t>tweets</a:t>
            </a:r>
            <a:endParaRPr lang="fr-FR" dirty="0"/>
          </a:p>
          <a:p>
            <a:pPr lvl="1"/>
            <a:r>
              <a:rPr lang="fr-FR" dirty="0"/>
              <a:t>Réalisation d’actions correspondantes</a:t>
            </a:r>
          </a:p>
          <a:p>
            <a:pPr lvl="2"/>
            <a:r>
              <a:rPr lang="fr-FR" dirty="0" smtClean="0"/>
              <a:t>Basées sur différents modules</a:t>
            </a:r>
            <a:endParaRPr lang="fr-FR" dirty="0"/>
          </a:p>
          <a:p>
            <a:pPr lvl="1"/>
            <a:r>
              <a:rPr lang="fr-FR" dirty="0"/>
              <a:t>Construire un tweet de </a:t>
            </a:r>
            <a:r>
              <a:rPr lang="fr-FR" dirty="0" smtClean="0"/>
              <a:t>réponse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Projet</a:t>
            </a:r>
          </a:p>
          <a:p>
            <a:pPr lvl="1"/>
            <a:r>
              <a:rPr lang="fr-FR" dirty="0" smtClean="0"/>
              <a:t>Travail avec la méthode Scrum</a:t>
            </a:r>
          </a:p>
          <a:p>
            <a:pPr lvl="1"/>
            <a:r>
              <a:rPr lang="fr-FR" dirty="0" smtClean="0"/>
              <a:t>Travail en équipe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u="sng" cap="small" dirty="0"/>
              <a:t>Objectifs principaux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3284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Séparation du projets en 3 parties</a:t>
            </a:r>
          </a:p>
          <a:p>
            <a:pPr lvl="1"/>
            <a:r>
              <a:rPr lang="fr-FR" dirty="0" smtClean="0"/>
              <a:t>Entrées</a:t>
            </a:r>
          </a:p>
          <a:p>
            <a:pPr lvl="2"/>
            <a:r>
              <a:rPr lang="fr-FR" dirty="0" smtClean="0"/>
              <a:t>Interface utilisateur (Twitter)</a:t>
            </a:r>
          </a:p>
          <a:p>
            <a:pPr lvl="2"/>
            <a:r>
              <a:rPr lang="fr-FR" dirty="0" smtClean="0"/>
              <a:t>Accès aux données</a:t>
            </a:r>
          </a:p>
          <a:p>
            <a:pPr lvl="1"/>
            <a:r>
              <a:rPr lang="fr-FR" dirty="0" smtClean="0"/>
              <a:t>Moteur de traitement</a:t>
            </a:r>
          </a:p>
          <a:p>
            <a:pPr lvl="1"/>
            <a:r>
              <a:rPr lang="fr-FR" dirty="0" smtClean="0"/>
              <a:t>Sorties</a:t>
            </a:r>
          </a:p>
          <a:p>
            <a:pPr lvl="2"/>
            <a:r>
              <a:rPr lang="fr-FR" dirty="0"/>
              <a:t>Interface utilisateur (</a:t>
            </a:r>
            <a:r>
              <a:rPr lang="fr-FR" dirty="0" smtClean="0"/>
              <a:t>Twitter</a:t>
            </a:r>
            <a:r>
              <a:rPr lang="fr-FR" dirty="0"/>
              <a:t>)</a:t>
            </a:r>
            <a:endParaRPr lang="fr-FR" dirty="0" smtClean="0"/>
          </a:p>
          <a:p>
            <a:pPr marL="0" lvl="1" indent="0">
              <a:buNone/>
            </a:pPr>
            <a:endParaRPr lang="fr-FR" dirty="0" smtClean="0"/>
          </a:p>
          <a:p>
            <a:r>
              <a:rPr lang="fr-FR" dirty="0" smtClean="0"/>
              <a:t>Les entrées </a:t>
            </a:r>
            <a:r>
              <a:rPr lang="fr-FR" dirty="0" smtClean="0"/>
              <a:t>et </a:t>
            </a:r>
            <a:r>
              <a:rPr lang="fr-FR" dirty="0" smtClean="0"/>
              <a:t>les sorties sont modulaires</a:t>
            </a:r>
          </a:p>
          <a:p>
            <a:pPr lvl="1"/>
            <a:r>
              <a:rPr lang="fr-FR" dirty="0" smtClean="0"/>
              <a:t>Différentes sources d’information</a:t>
            </a:r>
          </a:p>
          <a:p>
            <a:pPr lvl="2"/>
            <a:r>
              <a:rPr lang="fr-FR" dirty="0" smtClean="0"/>
              <a:t>Dépendent du contexte et des besoins de NARVIS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u="sng" cap="small" dirty="0"/>
              <a:t>Architecture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pic>
        <p:nvPicPr>
          <p:cNvPr id="5122" name="Picture 2" descr="http://johan-brun.fr/img/comp/archit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253" y="2147207"/>
            <a:ext cx="3001055" cy="300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52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Architecture des </a:t>
            </a:r>
            <a:r>
              <a:rPr lang="fr-FR" dirty="0" smtClean="0"/>
              <a:t>entrée / sorties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u="sng" cap="small" dirty="0"/>
              <a:t>Architecture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3548"/>
            <a:ext cx="12122611" cy="423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Architecture du moteur de traitement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u="sng" cap="small" dirty="0"/>
              <a:t>Architecture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6241"/>
            <a:ext cx="12192000" cy="363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de projet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Utilisation du framework d’organisation </a:t>
            </a:r>
            <a:r>
              <a:rPr lang="fr-FR" u="sng" dirty="0" smtClean="0">
                <a:solidFill>
                  <a:schemeClr val="tx1"/>
                </a:solidFill>
              </a:rPr>
              <a:t>Scrum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fr-FR" b="1" dirty="0"/>
              <a:t>Pourquoi ce choix ?</a:t>
            </a:r>
            <a:endParaRPr lang="fr-FR" dirty="0"/>
          </a:p>
          <a:p>
            <a:pPr lvl="1"/>
            <a:r>
              <a:rPr lang="fr-FR" dirty="0" smtClean="0"/>
              <a:t>Souplesse de travail</a:t>
            </a:r>
          </a:p>
          <a:p>
            <a:pPr lvl="1"/>
            <a:r>
              <a:rPr lang="fr-FR" dirty="0" smtClean="0"/>
              <a:t>Adaptation aux aléas</a:t>
            </a:r>
          </a:p>
          <a:p>
            <a:pPr lvl="2"/>
            <a:r>
              <a:rPr lang="fr-FR" dirty="0" smtClean="0"/>
              <a:t>Nécessaire car beaucoup d’inconnues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Garantis un résultat fonctionnel</a:t>
            </a:r>
          </a:p>
          <a:p>
            <a:pPr lvl="1"/>
            <a:r>
              <a:rPr lang="fr-FR" dirty="0"/>
              <a:t>Moins de documentation = Gain de </a:t>
            </a:r>
            <a:r>
              <a:rPr lang="fr-FR" dirty="0" smtClean="0"/>
              <a:t>temps</a:t>
            </a:r>
          </a:p>
          <a:p>
            <a:pPr lvl="1"/>
            <a:r>
              <a:rPr lang="fr-FR" dirty="0" smtClean="0"/>
              <a:t>Très utilisé dans le monde professionnel</a:t>
            </a:r>
            <a:endParaRPr lang="fr-FR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Constitution de l’équipe</a:t>
            </a:r>
          </a:p>
          <a:p>
            <a:pPr lvl="1"/>
            <a:r>
              <a:rPr lang="fr-FR" u="sng" dirty="0" smtClean="0">
                <a:solidFill>
                  <a:schemeClr val="tx1"/>
                </a:solidFill>
              </a:rPr>
              <a:t>Product Owner </a:t>
            </a:r>
            <a:r>
              <a:rPr lang="fr-FR" dirty="0" smtClean="0">
                <a:solidFill>
                  <a:schemeClr val="tx1"/>
                </a:solidFill>
              </a:rPr>
              <a:t>: Alban BONNET</a:t>
            </a:r>
          </a:p>
          <a:p>
            <a:pPr lvl="1"/>
            <a:r>
              <a:rPr lang="fr-FR" u="sng" dirty="0" smtClean="0">
                <a:solidFill>
                  <a:schemeClr val="tx1"/>
                </a:solidFill>
              </a:rPr>
              <a:t>Scrum Master </a:t>
            </a:r>
            <a:r>
              <a:rPr lang="fr-FR" dirty="0" smtClean="0">
                <a:solidFill>
                  <a:schemeClr val="tx1"/>
                </a:solidFill>
              </a:rPr>
              <a:t>: Yoann LE MOUËL </a:t>
            </a:r>
          </a:p>
          <a:p>
            <a:pPr lvl="1"/>
            <a:r>
              <a:rPr lang="fr-FR" u="sng" dirty="0" smtClean="0">
                <a:solidFill>
                  <a:schemeClr val="tx1"/>
                </a:solidFill>
              </a:rPr>
              <a:t>Développeurs</a:t>
            </a:r>
            <a:r>
              <a:rPr lang="fr-FR" dirty="0" smtClean="0">
                <a:solidFill>
                  <a:schemeClr val="tx1"/>
                </a:solidFill>
              </a:rPr>
              <a:t> : Raphaël BLIN, Charles </a:t>
            </a:r>
            <a:r>
              <a:rPr lang="fr-FR" dirty="0" smtClean="0">
                <a:solidFill>
                  <a:schemeClr val="tx1"/>
                </a:solidFill>
              </a:rPr>
              <a:t>COQUE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Méthode agile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u="sng" cap="small" dirty="0"/>
              <a:t>Gestion du projet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pic>
        <p:nvPicPr>
          <p:cNvPr id="1026" name="Picture 2" descr="http://espace-info.net/wp-content/uploads/2015/02/agile-gloss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379" y="1787978"/>
            <a:ext cx="6507993" cy="347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14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893</TotalTime>
  <Words>915</Words>
  <Application>Microsoft Office PowerPoint</Application>
  <PresentationFormat>Personnalisé</PresentationFormat>
  <Paragraphs>179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Angles</vt:lpstr>
      <vt:lpstr>N.A.R.V.I.S.</vt:lpstr>
      <vt:lpstr>Plan</vt:lpstr>
      <vt:lpstr>Introduction au projet </vt:lpstr>
      <vt:lpstr>Introduction au projet </vt:lpstr>
      <vt:lpstr>Objectifs principaux</vt:lpstr>
      <vt:lpstr>Architecture</vt:lpstr>
      <vt:lpstr>Architecture</vt:lpstr>
      <vt:lpstr>Architecture</vt:lpstr>
      <vt:lpstr>Gestion de projet</vt:lpstr>
      <vt:lpstr>Gestion de projet</vt:lpstr>
      <vt:lpstr>Gestion de projet</vt:lpstr>
      <vt:lpstr>Gestion de projet</vt:lpstr>
      <vt:lpstr>Choix technologiques</vt:lpstr>
      <vt:lpstr>Choix technologiques</vt:lpstr>
      <vt:lpstr>Travaux préparatoires</vt:lpstr>
      <vt:lpstr>MERCI DE VOTRE ATTENTION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Puma</dc:creator>
  <cp:lastModifiedBy>Yoann</cp:lastModifiedBy>
  <cp:revision>297</cp:revision>
  <dcterms:created xsi:type="dcterms:W3CDTF">2015-04-10T07:24:35Z</dcterms:created>
  <dcterms:modified xsi:type="dcterms:W3CDTF">2015-04-15T21:45:53Z</dcterms:modified>
</cp:coreProperties>
</file>