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41" r:id="rId2"/>
    <p:sldId id="319" r:id="rId3"/>
    <p:sldId id="336" r:id="rId4"/>
    <p:sldId id="342" r:id="rId5"/>
    <p:sldId id="344" r:id="rId6"/>
    <p:sldId id="343" r:id="rId7"/>
    <p:sldId id="338" r:id="rId8"/>
    <p:sldId id="333" r:id="rId9"/>
    <p:sldId id="329" r:id="rId10"/>
    <p:sldId id="348" r:id="rId11"/>
    <p:sldId id="349" r:id="rId12"/>
    <p:sldId id="351" r:id="rId13"/>
    <p:sldId id="350" r:id="rId14"/>
    <p:sldId id="347" r:id="rId15"/>
    <p:sldId id="30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E5FF"/>
    <a:srgbClr val="000000"/>
    <a:srgbClr val="B7EAFF"/>
    <a:srgbClr val="143671"/>
    <a:srgbClr val="091934"/>
    <a:srgbClr val="B8EAFF"/>
    <a:srgbClr val="9CDFFF"/>
    <a:srgbClr val="0969EA"/>
    <a:srgbClr val="3269EA"/>
    <a:srgbClr val="B7EA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53" autoAdjust="0"/>
    <p:restoredTop sz="68458" autoAdjust="0"/>
  </p:normalViewPr>
  <p:slideViewPr>
    <p:cSldViewPr snapToGrid="0">
      <p:cViewPr varScale="1">
        <p:scale>
          <a:sx n="75" d="100"/>
          <a:sy n="75" d="100"/>
        </p:scale>
        <p:origin x="1542"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036CFB-0FE5-4D36-B3E7-D507E203DE3E}" type="datetimeFigureOut">
              <a:rPr lang="en-US" smtClean="0"/>
              <a:t>4/25/2020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320689-4C62-47FF-95F1-F9E37C044B5A}" type="slidenum">
              <a:rPr lang="en-US" smtClean="0"/>
              <a:t>‹#›</a:t>
            </a:fld>
            <a:endParaRPr lang="en-US"/>
          </a:p>
        </p:txBody>
      </p:sp>
    </p:spTree>
    <p:extLst>
      <p:ext uri="{BB962C8B-B14F-4D97-AF65-F5344CB8AC3E}">
        <p14:creationId xmlns:p14="http://schemas.microsoft.com/office/powerpoint/2010/main" val="1383778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-Compare US and MN see if they’re the similar or different.  </a:t>
            </a:r>
          </a:p>
          <a:p>
            <a:r>
              <a:rPr lang="en-US" dirty="0"/>
              <a:t>-What motivated us to answer?  We wanted to select a topic that was popular that everyone can relate to and that was relevant.  Tossed around a couple ideas.  Then narrowed it down to the housing market because that’s where we found the most robust and usable dataset.  We found the data from Zillow.  </a:t>
            </a:r>
          </a:p>
        </p:txBody>
      </p:sp>
      <p:sp>
        <p:nvSpPr>
          <p:cNvPr id="4" name="Slide Number Placeholder 3"/>
          <p:cNvSpPr>
            <a:spLocks noGrp="1"/>
          </p:cNvSpPr>
          <p:nvPr>
            <p:ph type="sldNum" sz="quarter" idx="10"/>
          </p:nvPr>
        </p:nvSpPr>
        <p:spPr/>
        <p:txBody>
          <a:bodyPr/>
          <a:lstStyle/>
          <a:p>
            <a:fld id="{9A320689-4C62-47FF-95F1-F9E37C044B5A}" type="slidenum">
              <a:rPr lang="en-US" smtClean="0"/>
              <a:t>2</a:t>
            </a:fld>
            <a:endParaRPr lang="en-US"/>
          </a:p>
        </p:txBody>
      </p:sp>
    </p:spTree>
    <p:extLst>
      <p:ext uri="{BB962C8B-B14F-4D97-AF65-F5344CB8AC3E}">
        <p14:creationId xmlns:p14="http://schemas.microsoft.com/office/powerpoint/2010/main" val="2682458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Made Toyota the Success Story it is today. </a:t>
            </a:r>
          </a:p>
        </p:txBody>
      </p:sp>
      <p:sp>
        <p:nvSpPr>
          <p:cNvPr id="4" name="Slide Number Placeholder 3"/>
          <p:cNvSpPr>
            <a:spLocks noGrp="1"/>
          </p:cNvSpPr>
          <p:nvPr>
            <p:ph type="sldNum" sz="quarter" idx="10"/>
          </p:nvPr>
        </p:nvSpPr>
        <p:spPr/>
        <p:txBody>
          <a:bodyPr/>
          <a:lstStyle/>
          <a:p>
            <a:fld id="{9A320689-4C62-47FF-95F1-F9E37C044B5A}" type="slidenum">
              <a:rPr lang="en-US" smtClean="0"/>
              <a:t>11</a:t>
            </a:fld>
            <a:endParaRPr lang="en-US"/>
          </a:p>
        </p:txBody>
      </p:sp>
    </p:spTree>
    <p:extLst>
      <p:ext uri="{BB962C8B-B14F-4D97-AF65-F5344CB8AC3E}">
        <p14:creationId xmlns:p14="http://schemas.microsoft.com/office/powerpoint/2010/main" val="128652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Made Toyota the Success Story it is today. </a:t>
            </a:r>
          </a:p>
        </p:txBody>
      </p:sp>
      <p:sp>
        <p:nvSpPr>
          <p:cNvPr id="4" name="Slide Number Placeholder 3"/>
          <p:cNvSpPr>
            <a:spLocks noGrp="1"/>
          </p:cNvSpPr>
          <p:nvPr>
            <p:ph type="sldNum" sz="quarter" idx="10"/>
          </p:nvPr>
        </p:nvSpPr>
        <p:spPr/>
        <p:txBody>
          <a:bodyPr/>
          <a:lstStyle/>
          <a:p>
            <a:fld id="{9A320689-4C62-47FF-95F1-F9E37C044B5A}" type="slidenum">
              <a:rPr lang="en-US" smtClean="0"/>
              <a:t>12</a:t>
            </a:fld>
            <a:endParaRPr lang="en-US"/>
          </a:p>
        </p:txBody>
      </p:sp>
    </p:spTree>
    <p:extLst>
      <p:ext uri="{BB962C8B-B14F-4D97-AF65-F5344CB8AC3E}">
        <p14:creationId xmlns:p14="http://schemas.microsoft.com/office/powerpoint/2010/main" val="35182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Made Toyota the Success Story it is today. </a:t>
            </a:r>
          </a:p>
        </p:txBody>
      </p:sp>
      <p:sp>
        <p:nvSpPr>
          <p:cNvPr id="4" name="Slide Number Placeholder 3"/>
          <p:cNvSpPr>
            <a:spLocks noGrp="1"/>
          </p:cNvSpPr>
          <p:nvPr>
            <p:ph type="sldNum" sz="quarter" idx="10"/>
          </p:nvPr>
        </p:nvSpPr>
        <p:spPr/>
        <p:txBody>
          <a:bodyPr/>
          <a:lstStyle/>
          <a:p>
            <a:fld id="{9A320689-4C62-47FF-95F1-F9E37C044B5A}" type="slidenum">
              <a:rPr lang="en-US" smtClean="0"/>
              <a:t>13</a:t>
            </a:fld>
            <a:endParaRPr lang="en-US"/>
          </a:p>
        </p:txBody>
      </p:sp>
    </p:spTree>
    <p:extLst>
      <p:ext uri="{BB962C8B-B14F-4D97-AF65-F5344CB8AC3E}">
        <p14:creationId xmlns:p14="http://schemas.microsoft.com/office/powerpoint/2010/main" val="2443529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housing market has rebounded significantly from the collapse.  We did not find an ideal month to purchase a home.  The data does not have significant patterns based on month.  But we can see during times of economic prosperity, the prices tend to rise, so we suspect it’s best to purchase a home when prices are low during a recession.  </a:t>
            </a:r>
          </a:p>
          <a:p>
            <a:endParaRPr lang="en-US" dirty="0"/>
          </a:p>
          <a:p>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2"/>
                </a:solidFill>
                <a:latin typeface="Candara" panose="020E0502030303020204" pitchFamily="34" charset="0"/>
                <a:cs typeface="Aharoni" panose="02010803020104030203" pitchFamily="2" charset="-79"/>
              </a:rPr>
              <a:t>Marked similarity </a:t>
            </a:r>
            <a:r>
              <a:rPr lang="en-US" sz="1200" b="1" dirty="0" err="1">
                <a:solidFill>
                  <a:schemeClr val="tx2"/>
                </a:solidFill>
                <a:latin typeface="Candara" panose="020E0502030303020204" pitchFamily="34" charset="0"/>
                <a:cs typeface="Aharoni" panose="02010803020104030203" pitchFamily="2" charset="-79"/>
              </a:rPr>
              <a:t>ie</a:t>
            </a:r>
            <a:r>
              <a:rPr lang="en-US" sz="1200" b="1" dirty="0">
                <a:solidFill>
                  <a:schemeClr val="tx2"/>
                </a:solidFill>
                <a:latin typeface="Candara" panose="020E0502030303020204" pitchFamily="34" charset="0"/>
                <a:cs typeface="Aharoni" panose="02010803020104030203" pitchFamily="2" charset="-79"/>
              </a:rPr>
              <a:t>. strong correlation between mean days on Zillow between MN and US</a:t>
            </a:r>
          </a:p>
          <a:p>
            <a:endParaRPr lang="en-US" dirty="0"/>
          </a:p>
        </p:txBody>
      </p:sp>
      <p:sp>
        <p:nvSpPr>
          <p:cNvPr id="4" name="Slide Number Placeholder 3"/>
          <p:cNvSpPr>
            <a:spLocks noGrp="1"/>
          </p:cNvSpPr>
          <p:nvPr>
            <p:ph type="sldNum" sz="quarter" idx="10"/>
          </p:nvPr>
        </p:nvSpPr>
        <p:spPr/>
        <p:txBody>
          <a:bodyPr/>
          <a:lstStyle/>
          <a:p>
            <a:fld id="{9A320689-4C62-47FF-95F1-F9E37C044B5A}" type="slidenum">
              <a:rPr lang="en-US" smtClean="0"/>
              <a:t>14</a:t>
            </a:fld>
            <a:endParaRPr lang="en-US"/>
          </a:p>
        </p:txBody>
      </p:sp>
    </p:spTree>
    <p:extLst>
      <p:ext uri="{BB962C8B-B14F-4D97-AF65-F5344CB8AC3E}">
        <p14:creationId xmlns:p14="http://schemas.microsoft.com/office/powerpoint/2010/main" val="3918720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Clr>
                <a:srgbClr val="AAE5FF"/>
              </a:buClr>
              <a:buFont typeface="Arial" panose="020B0604020202020204" pitchFamily="34" charset="0"/>
              <a:buNone/>
            </a:pPr>
            <a:r>
              <a:rPr lang="en-US" sz="1200" b="1" dirty="0">
                <a:solidFill>
                  <a:schemeClr val="tx2"/>
                </a:solidFill>
                <a:latin typeface="Candara" panose="020E0502030303020204" pitchFamily="34" charset="0"/>
                <a:cs typeface="Aharoni" panose="02010803020104030203" pitchFamily="2" charset="-79"/>
              </a:rPr>
              <a:t>-Emily can do this slide….</a:t>
            </a:r>
          </a:p>
          <a:p>
            <a:pPr marL="0" indent="0">
              <a:buClr>
                <a:srgbClr val="AAE5FF"/>
              </a:buClr>
              <a:buFont typeface="Arial" panose="020B0604020202020204" pitchFamily="34" charset="0"/>
              <a:buNone/>
            </a:pPr>
            <a:r>
              <a:rPr lang="en-US" sz="1200" b="1" dirty="0">
                <a:solidFill>
                  <a:schemeClr val="tx2"/>
                </a:solidFill>
                <a:latin typeface="Candara" panose="020E0502030303020204" pitchFamily="34" charset="0"/>
                <a:cs typeface="Aharoni" panose="02010803020104030203" pitchFamily="2" charset="-79"/>
              </a:rPr>
              <a:t>-So for our Project, we decided to review housing data from Zillow to assess the status of the housing market.  Our intended audience is for potential home buyers and sellers to help give them insight on data for strategies they can use when buying or selling a home.  We used the Zillow data because blah blah blah…</a:t>
            </a:r>
          </a:p>
          <a:p>
            <a:pPr marL="0" indent="0">
              <a:buClr>
                <a:srgbClr val="AAE5FF"/>
              </a:buClr>
              <a:buFont typeface="Arial" panose="020B0604020202020204" pitchFamily="34" charset="0"/>
              <a:buNone/>
            </a:pPr>
            <a:endParaRPr lang="en-US" sz="1200" b="1" dirty="0">
              <a:solidFill>
                <a:schemeClr val="tx2"/>
              </a:solidFill>
              <a:latin typeface="Candara" panose="020E0502030303020204" pitchFamily="34" charset="0"/>
              <a:cs typeface="Aharoni" panose="02010803020104030203" pitchFamily="2" charset="-79"/>
            </a:endParaRPr>
          </a:p>
          <a:p>
            <a:pPr marL="0" indent="0">
              <a:buClr>
                <a:srgbClr val="AAE5FF"/>
              </a:buClr>
              <a:buFont typeface="Arial" panose="020B0604020202020204" pitchFamily="34" charset="0"/>
              <a:buNone/>
            </a:pPr>
            <a:endParaRPr lang="en-US" sz="1200" b="1" dirty="0">
              <a:solidFill>
                <a:schemeClr val="tx2"/>
              </a:solidFill>
              <a:latin typeface="Candara" panose="020E0502030303020204" pitchFamily="34" charset="0"/>
              <a:cs typeface="Aharoni" panose="02010803020104030203" pitchFamily="2" charset="-79"/>
            </a:endParaRPr>
          </a:p>
          <a:p>
            <a:pPr marL="0" indent="0">
              <a:buClr>
                <a:srgbClr val="AAE5FF"/>
              </a:buClr>
              <a:buFont typeface="Arial" panose="020B0604020202020204" pitchFamily="34" charset="0"/>
              <a:buNone/>
            </a:pPr>
            <a:endParaRPr lang="en-US" sz="1200" b="1" dirty="0">
              <a:solidFill>
                <a:schemeClr val="tx2"/>
              </a:solidFill>
              <a:latin typeface="Candara" panose="020E0502030303020204" pitchFamily="34" charset="0"/>
              <a:cs typeface="Aharoni" panose="02010803020104030203" pitchFamily="2" charset="-79"/>
            </a:endParaRPr>
          </a:p>
          <a:p>
            <a:pPr marL="0" indent="0">
              <a:buClr>
                <a:srgbClr val="AAE5FF"/>
              </a:buClr>
              <a:buFont typeface="Arial" panose="020B0604020202020204" pitchFamily="34" charset="0"/>
              <a:buNone/>
            </a:pPr>
            <a:endParaRPr lang="en-US" sz="1200" b="1" dirty="0">
              <a:solidFill>
                <a:schemeClr val="tx2"/>
              </a:solidFill>
              <a:latin typeface="Candara" panose="020E0502030303020204" pitchFamily="34" charset="0"/>
              <a:cs typeface="Aharoni" panose="02010803020104030203" pitchFamily="2" charset="-79"/>
            </a:endParaRPr>
          </a:p>
          <a:p>
            <a:pPr marL="0" indent="0">
              <a:buClr>
                <a:srgbClr val="AAE5FF"/>
              </a:buClr>
              <a:buFont typeface="Arial" panose="020B0604020202020204" pitchFamily="34" charset="0"/>
              <a:buNone/>
            </a:pPr>
            <a:r>
              <a:rPr lang="en-US" sz="1200" b="1" dirty="0">
                <a:solidFill>
                  <a:schemeClr val="tx2"/>
                </a:solidFill>
                <a:latin typeface="Candara" panose="020E0502030303020204" pitchFamily="34" charset="0"/>
                <a:cs typeface="Aharoni" panose="02010803020104030203" pitchFamily="2" charset="-79"/>
              </a:rPr>
              <a:t>-December will be the best month to purchase a home, lowest prices people are busy with holiday activities, it’s cold out people want to stay indoors</a:t>
            </a:r>
          </a:p>
          <a:p>
            <a:pPr marL="0" indent="0">
              <a:buClr>
                <a:srgbClr val="AAE5FF"/>
              </a:buClr>
              <a:buFont typeface="Arial" panose="020B0604020202020204" pitchFamily="34" charset="0"/>
              <a:buNone/>
            </a:pPr>
            <a:r>
              <a:rPr lang="en-US" sz="1200" b="1" dirty="0">
                <a:solidFill>
                  <a:schemeClr val="tx2"/>
                </a:solidFill>
                <a:latin typeface="Candara" panose="020E0502030303020204" pitchFamily="34" charset="0"/>
                <a:cs typeface="Aharoni" panose="02010803020104030203" pitchFamily="2" charset="-79"/>
              </a:rPr>
              <a:t>-May will be the worst month to purchase a home, lots of competition, homebuyers want to start shopping and go outside</a:t>
            </a:r>
          </a:p>
          <a:p>
            <a:pPr marL="0" indent="0">
              <a:buClr>
                <a:srgbClr val="AAE5FF"/>
              </a:buClr>
              <a:buFont typeface="Arial" panose="020B0604020202020204" pitchFamily="34" charset="0"/>
              <a:buNone/>
            </a:pPr>
            <a:endParaRPr lang="en-US" sz="1200" b="1" dirty="0">
              <a:solidFill>
                <a:schemeClr val="tx2"/>
              </a:solidFill>
              <a:latin typeface="Candara" panose="020E0502030303020204" pitchFamily="34" charset="0"/>
              <a:cs typeface="Aharoni" panose="02010803020104030203" pitchFamily="2" charset="-79"/>
            </a:endParaRPr>
          </a:p>
          <a:p>
            <a:pPr marL="0" indent="0">
              <a:buClr>
                <a:srgbClr val="AAE5FF"/>
              </a:buClr>
              <a:buFont typeface="Arial" panose="020B0604020202020204" pitchFamily="34" charset="0"/>
              <a:buNone/>
            </a:pPr>
            <a:r>
              <a:rPr lang="en-US" sz="1200" b="1" dirty="0">
                <a:solidFill>
                  <a:schemeClr val="tx2"/>
                </a:solidFill>
                <a:latin typeface="Candara" panose="020E0502030303020204" pitchFamily="34" charset="0"/>
                <a:cs typeface="Aharoni" panose="02010803020104030203" pitchFamily="2" charset="-79"/>
              </a:rPr>
              <a:t>Then we also wanted to take a look at the average number of days it takes a home buyer to sell a home on Zillow.  That can help sellers get an idea of how long the process takes.  </a:t>
            </a:r>
            <a:endParaRPr lang="en-US" dirty="0"/>
          </a:p>
        </p:txBody>
      </p:sp>
      <p:sp>
        <p:nvSpPr>
          <p:cNvPr id="4" name="Slide Number Placeholder 3"/>
          <p:cNvSpPr>
            <a:spLocks noGrp="1"/>
          </p:cNvSpPr>
          <p:nvPr>
            <p:ph type="sldNum" sz="quarter" idx="10"/>
          </p:nvPr>
        </p:nvSpPr>
        <p:spPr/>
        <p:txBody>
          <a:bodyPr/>
          <a:lstStyle/>
          <a:p>
            <a:fld id="{9A320689-4C62-47FF-95F1-F9E37C044B5A}" type="slidenum">
              <a:rPr lang="en-US" smtClean="0"/>
              <a:t>3</a:t>
            </a:fld>
            <a:endParaRPr lang="en-US"/>
          </a:p>
        </p:txBody>
      </p:sp>
    </p:spTree>
    <p:extLst>
      <p:ext uri="{BB962C8B-B14F-4D97-AF65-F5344CB8AC3E}">
        <p14:creationId xmlns:p14="http://schemas.microsoft.com/office/powerpoint/2010/main" val="3582188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First, we decided on the topic of the housing market, and found that Zillow provided data to analyze. After looking through the information that Zillow could provide, we decided that MN was the most relevant, and, in some cases, to compare it to the whole of the United States to see if they followed the same trends and how much of a relationship there was between each set of numbers. </a:t>
            </a:r>
          </a:p>
          <a:p>
            <a:pPr lvl="0"/>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data we found was in a csv file, and not an API. There was a csv file with each piece of data – home sale prices, number of home sales, and days on the market. The csv files were also rather large and had a lot of columns as they were broken out my month from 2008 to 2020. So, our first steps were to narrow down the data in the csv files using Excel, and then we completed further cleanup in pandas. Based on our questions and how we wanted to generate our visuals, we had the files formatted a few different ways. In Excel, for some, we just removed all information except for 2019 or the last 3 years, and, others, we changed the layout to contain the month and year in rows instead of columns. All of them we narrowed down the data to MN and the whole of the United States. Within pandas, some of the files were merged, and the clean up steps involved replacing the zeroes with </a:t>
            </a:r>
            <a:r>
              <a:rPr lang="en-US" sz="1200" b="0" i="0" kern="1200" dirty="0" err="1">
                <a:solidFill>
                  <a:schemeClr val="tx1"/>
                </a:solidFill>
                <a:effectLst/>
                <a:latin typeface="+mn-lt"/>
                <a:ea typeface="+mn-ea"/>
                <a:cs typeface="+mn-cs"/>
              </a:rPr>
              <a:t>NaN</a:t>
            </a:r>
            <a:r>
              <a:rPr lang="en-US" sz="1200" b="0" i="0" kern="1200" dirty="0">
                <a:solidFill>
                  <a:schemeClr val="tx1"/>
                </a:solidFill>
                <a:effectLst/>
                <a:latin typeface="+mn-lt"/>
                <a:ea typeface="+mn-ea"/>
                <a:cs typeface="+mn-cs"/>
              </a:rPr>
              <a:t> to use the </a:t>
            </a:r>
            <a:r>
              <a:rPr lang="en-US" sz="1200" b="0" i="0" kern="1200" dirty="0" err="1">
                <a:solidFill>
                  <a:schemeClr val="tx1"/>
                </a:solidFill>
                <a:effectLst/>
                <a:latin typeface="+mn-lt"/>
                <a:ea typeface="+mn-ea"/>
                <a:cs typeface="+mn-cs"/>
              </a:rPr>
              <a:t>dropna</a:t>
            </a:r>
            <a:r>
              <a:rPr lang="en-US" sz="1200" b="0" i="0" kern="1200" dirty="0">
                <a:solidFill>
                  <a:schemeClr val="tx1"/>
                </a:solidFill>
                <a:effectLst/>
                <a:latin typeface="+mn-lt"/>
                <a:ea typeface="+mn-ea"/>
                <a:cs typeface="+mn-cs"/>
              </a:rPr>
              <a:t> function, and also deleting extra columns from the merge.</a:t>
            </a:r>
            <a:endParaRPr lang="en-US"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A320689-4C62-47FF-95F1-F9E37C044B5A}" type="slidenum">
              <a:rPr lang="en-US" smtClean="0"/>
              <a:t>4</a:t>
            </a:fld>
            <a:endParaRPr lang="en-US"/>
          </a:p>
        </p:txBody>
      </p:sp>
    </p:spTree>
    <p:extLst>
      <p:ext uri="{BB962C8B-B14F-4D97-AF65-F5344CB8AC3E}">
        <p14:creationId xmlns:p14="http://schemas.microsoft.com/office/powerpoint/2010/main" val="3499889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Data Used</a:t>
            </a:r>
          </a:p>
          <a:p>
            <a:pPr lvl="1"/>
            <a:r>
              <a:rPr lang="en-US" sz="1200" kern="1200" dirty="0">
                <a:solidFill>
                  <a:schemeClr val="tx1"/>
                </a:solidFill>
                <a:effectLst/>
                <a:latin typeface="+mn-lt"/>
                <a:ea typeface="+mn-ea"/>
                <a:cs typeface="+mn-cs"/>
              </a:rPr>
              <a:t>The first question we had was, what is the best month of the year for buying and selling in Minnesota and how much does it affect the number of homes sold in all of the U.S.? We all assumed that it would be May, being that we’ve heard Spring is the busiest season and it’s the first relatively warm month of the year. For this information, we decided the most recent year of data was most relevant and went with monthly data from 2019. </a:t>
            </a:r>
          </a:p>
          <a:p>
            <a:pPr lvl="0"/>
            <a:r>
              <a:rPr lang="en-US" sz="1200" kern="1200" dirty="0">
                <a:solidFill>
                  <a:schemeClr val="tx1"/>
                </a:solidFill>
                <a:effectLst/>
                <a:latin typeface="+mn-lt"/>
                <a:ea typeface="+mn-ea"/>
                <a:cs typeface="+mn-cs"/>
              </a:rPr>
              <a:t>The analysis process</a:t>
            </a:r>
          </a:p>
          <a:p>
            <a:pPr lvl="1"/>
            <a:r>
              <a:rPr lang="en-US" sz="1200" kern="1200" dirty="0">
                <a:solidFill>
                  <a:schemeClr val="tx1"/>
                </a:solidFill>
                <a:effectLst/>
                <a:latin typeface="+mn-lt"/>
                <a:ea typeface="+mn-ea"/>
                <a:cs typeface="+mn-cs"/>
              </a:rPr>
              <a:t>We started off with two line charts, and found a way to combine them into one figure with two different y-axes values, so you could view the lines on top of each other. We also calculated the Pearson’s correlation coefficient, and did a linear regression analysis of the number of Minnesota Home Sales. </a:t>
            </a:r>
          </a:p>
          <a:p>
            <a:pPr lvl="0"/>
            <a:r>
              <a:rPr lang="en-US" sz="1200" kern="1200" dirty="0">
                <a:solidFill>
                  <a:schemeClr val="tx1"/>
                </a:solidFill>
                <a:effectLst/>
                <a:latin typeface="+mn-lt"/>
                <a:ea typeface="+mn-ea"/>
                <a:cs typeface="+mn-cs"/>
              </a:rPr>
              <a:t>Conclusions</a:t>
            </a:r>
          </a:p>
          <a:p>
            <a:pPr lvl="1"/>
            <a:r>
              <a:rPr lang="en-US" sz="1200" kern="1200" dirty="0">
                <a:solidFill>
                  <a:schemeClr val="tx1"/>
                </a:solidFill>
                <a:effectLst/>
                <a:latin typeface="+mn-lt"/>
                <a:ea typeface="+mn-ea"/>
                <a:cs typeface="+mn-cs"/>
              </a:rPr>
              <a:t>From the line charts, you can conclude that we were completely wrong about May being the best time to buy or sell a home in Minnesota considering May is the month with the lowest number of homes sold. It turns out last year that the month with the most home sales was March. However, in the Unites States, the lowest month was January and the highest month was December. In both cases, we were incorrect about May being the best home sales month. </a:t>
            </a:r>
          </a:p>
          <a:p>
            <a:pPr lvl="1"/>
            <a:r>
              <a:rPr lang="en-US" sz="1200" kern="1200" dirty="0">
                <a:solidFill>
                  <a:schemeClr val="tx1"/>
                </a:solidFill>
                <a:effectLst/>
                <a:latin typeface="+mn-lt"/>
                <a:ea typeface="+mn-ea"/>
                <a:cs typeface="+mn-cs"/>
              </a:rPr>
              <a:t>If you evaluate the correlation between the number of homes sold in Minnesota and in the United States, the value is .49. Zero implies no relationship, and positive one implies a positive relationship between the two factors and all points lying on the line. So, with this, we can determine that MN home sales do have a positive effect on the United States, as you would suspect. If we use the r-squared value, we can also determine that the MN home sales affect the United States home sales, but the relationship is on the weaker side because only about 25% of the points fall on the line. </a:t>
            </a:r>
          </a:p>
        </p:txBody>
      </p:sp>
      <p:sp>
        <p:nvSpPr>
          <p:cNvPr id="4" name="Slide Number Placeholder 3"/>
          <p:cNvSpPr>
            <a:spLocks noGrp="1"/>
          </p:cNvSpPr>
          <p:nvPr>
            <p:ph type="sldNum" sz="quarter" idx="10"/>
          </p:nvPr>
        </p:nvSpPr>
        <p:spPr/>
        <p:txBody>
          <a:bodyPr/>
          <a:lstStyle/>
          <a:p>
            <a:fld id="{9A320689-4C62-47FF-95F1-F9E37C044B5A}" type="slidenum">
              <a:rPr lang="en-US" smtClean="0"/>
              <a:t>5</a:t>
            </a:fld>
            <a:endParaRPr lang="en-US"/>
          </a:p>
        </p:txBody>
      </p:sp>
    </p:spTree>
    <p:extLst>
      <p:ext uri="{BB962C8B-B14F-4D97-AF65-F5344CB8AC3E}">
        <p14:creationId xmlns:p14="http://schemas.microsoft.com/office/powerpoint/2010/main" val="531766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Data Used</a:t>
            </a:r>
          </a:p>
          <a:p>
            <a:pPr lvl="1"/>
            <a:r>
              <a:rPr lang="en-US" sz="1200" kern="1200" dirty="0">
                <a:solidFill>
                  <a:schemeClr val="tx1"/>
                </a:solidFill>
                <a:effectLst/>
                <a:latin typeface="+mn-lt"/>
                <a:ea typeface="+mn-ea"/>
                <a:cs typeface="+mn-cs"/>
              </a:rPr>
              <a:t>The question we had for this diagram was, how much of an effect does the number of homes sold have on the median sale price? The data used for this plot is 2017-2019, and the points are regions in MN that contained a price and a number of home sales each month over the course of these 3 years. This data was merged on the region and the year. For this plot, we were illustrating if the number of homes sold had a strong effect on the median sale price in Minnesota, like we suspected it did. </a:t>
            </a:r>
          </a:p>
          <a:p>
            <a:pPr lvl="0"/>
            <a:r>
              <a:rPr lang="en-US" sz="1200" kern="1200" dirty="0">
                <a:solidFill>
                  <a:schemeClr val="tx1"/>
                </a:solidFill>
                <a:effectLst/>
                <a:latin typeface="+mn-lt"/>
                <a:ea typeface="+mn-ea"/>
                <a:cs typeface="+mn-cs"/>
              </a:rPr>
              <a:t>The analysis process</a:t>
            </a:r>
          </a:p>
          <a:p>
            <a:pPr lvl="1"/>
            <a:r>
              <a:rPr lang="en-US" sz="1200" kern="1200" dirty="0">
                <a:solidFill>
                  <a:schemeClr val="tx1"/>
                </a:solidFill>
                <a:effectLst/>
                <a:latin typeface="+mn-lt"/>
                <a:ea typeface="+mn-ea"/>
                <a:cs typeface="+mn-cs"/>
              </a:rPr>
              <a:t>Each point represents the home sale count and average of the median sale price for the year of a region in Minnesota. In addition to creating a scatter plot, we calculated the Pearson’s correlation coefficient, and did a linear regression analysis.</a:t>
            </a:r>
          </a:p>
          <a:p>
            <a:pPr lvl="0"/>
            <a:r>
              <a:rPr lang="en-US" sz="1200" kern="1200" dirty="0">
                <a:solidFill>
                  <a:schemeClr val="tx1"/>
                </a:solidFill>
                <a:effectLst/>
                <a:latin typeface="+mn-lt"/>
                <a:ea typeface="+mn-ea"/>
                <a:cs typeface="+mn-cs"/>
              </a:rPr>
              <a:t>Conclusions</a:t>
            </a:r>
          </a:p>
          <a:p>
            <a:pPr lvl="1"/>
            <a:r>
              <a:rPr lang="en-US" sz="1200" kern="1200" dirty="0">
                <a:solidFill>
                  <a:schemeClr val="tx1"/>
                </a:solidFill>
                <a:effectLst/>
                <a:latin typeface="+mn-lt"/>
                <a:ea typeface="+mn-ea"/>
                <a:cs typeface="+mn-cs"/>
              </a:rPr>
              <a:t>First, we noticed the 3 data points hanging out by the maxes of the axes. We determined that this is because the largest region is the Twin Cities, and all the other regions with all the data are very small compared to it. </a:t>
            </a:r>
          </a:p>
          <a:p>
            <a:pPr lvl="1"/>
            <a:r>
              <a:rPr lang="en-US" sz="1200" kern="1200" dirty="0">
                <a:solidFill>
                  <a:schemeClr val="tx1"/>
                </a:solidFill>
                <a:effectLst/>
                <a:latin typeface="+mn-lt"/>
                <a:ea typeface="+mn-ea"/>
                <a:cs typeface="+mn-cs"/>
              </a:rPr>
              <a:t>The correlation between number of homes sold and median sale price in Minnesota is .49. Again, zero implies no relationship, and positive one implies a positive relationship. If this number is accurate, it tells us that homes sold does have a positive affect on the median sale price, as suspected. If we use the r-squared value, we can also determine that the relationship is on the weaker side because only about 30% of the points fall on the line, but there is a relationship between the numbers.</a:t>
            </a:r>
          </a:p>
        </p:txBody>
      </p:sp>
      <p:sp>
        <p:nvSpPr>
          <p:cNvPr id="4" name="Slide Number Placeholder 3"/>
          <p:cNvSpPr>
            <a:spLocks noGrp="1"/>
          </p:cNvSpPr>
          <p:nvPr>
            <p:ph type="sldNum" sz="quarter" idx="10"/>
          </p:nvPr>
        </p:nvSpPr>
        <p:spPr/>
        <p:txBody>
          <a:bodyPr/>
          <a:lstStyle/>
          <a:p>
            <a:fld id="{9A320689-4C62-47FF-95F1-F9E37C044B5A}" type="slidenum">
              <a:rPr lang="en-US" smtClean="0"/>
              <a:t>6</a:t>
            </a:fld>
            <a:endParaRPr lang="en-US"/>
          </a:p>
        </p:txBody>
      </p:sp>
    </p:spTree>
    <p:extLst>
      <p:ext uri="{BB962C8B-B14F-4D97-AF65-F5344CB8AC3E}">
        <p14:creationId xmlns:p14="http://schemas.microsoft.com/office/powerpoint/2010/main" val="1712991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-Three year trend</a:t>
            </a:r>
          </a:p>
          <a:p>
            <a:r>
              <a:rPr lang="en-US" dirty="0"/>
              <a:t>-Over the past 3 years general trend upwards….</a:t>
            </a:r>
          </a:p>
          <a:p>
            <a:r>
              <a:rPr lang="en-US" dirty="0"/>
              <a:t>-MN Market a little more volatile than the US Market</a:t>
            </a:r>
          </a:p>
        </p:txBody>
      </p:sp>
      <p:sp>
        <p:nvSpPr>
          <p:cNvPr id="4" name="Slide Number Placeholder 3"/>
          <p:cNvSpPr>
            <a:spLocks noGrp="1"/>
          </p:cNvSpPr>
          <p:nvPr>
            <p:ph type="sldNum" sz="quarter" idx="10"/>
          </p:nvPr>
        </p:nvSpPr>
        <p:spPr/>
        <p:txBody>
          <a:bodyPr/>
          <a:lstStyle/>
          <a:p>
            <a:fld id="{9A320689-4C62-47FF-95F1-F9E37C044B5A}" type="slidenum">
              <a:rPr lang="en-US" smtClean="0"/>
              <a:t>7</a:t>
            </a:fld>
            <a:endParaRPr lang="en-US"/>
          </a:p>
        </p:txBody>
      </p:sp>
    </p:spTree>
    <p:extLst>
      <p:ext uri="{BB962C8B-B14F-4D97-AF65-F5344CB8AC3E}">
        <p14:creationId xmlns:p14="http://schemas.microsoft.com/office/powerpoint/2010/main" val="541616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much have prices gone up since the great recession and what did the rise look like?</a:t>
            </a:r>
          </a:p>
          <a:p>
            <a:r>
              <a:rPr lang="en-US" dirty="0"/>
              <a:t>-**Work on the colors for 2009, 2010, 2011, 2012…</a:t>
            </a:r>
          </a:p>
          <a:p>
            <a:r>
              <a:rPr lang="en-US" dirty="0"/>
              <a:t>-Was it quick was it gradual?</a:t>
            </a:r>
          </a:p>
          <a:p>
            <a:r>
              <a:rPr lang="en-US" dirty="0"/>
              <a:t>-2009, looks like it went down…</a:t>
            </a:r>
          </a:p>
          <a:p>
            <a:r>
              <a:rPr lang="en-US" dirty="0"/>
              <a:t>-General trend, the price is going up.. during times of economic prosperity</a:t>
            </a:r>
          </a:p>
          <a:p>
            <a:r>
              <a:rPr lang="en-US" dirty="0"/>
              <a:t>-Look at the Average price change from 2009 to 2019….</a:t>
            </a:r>
          </a:p>
          <a:p>
            <a:r>
              <a:rPr lang="en-US" dirty="0"/>
              <a:t>-In 2009 - 2010 there’s more of a negative trend…</a:t>
            </a:r>
          </a:p>
          <a:p>
            <a:r>
              <a:rPr lang="en-US" dirty="0"/>
              <a:t>-Dollar amount and % wise how much has it increased by then…</a:t>
            </a:r>
          </a:p>
          <a:p>
            <a:r>
              <a:rPr lang="en-US" dirty="0"/>
              <a:t>-What’s the reason behind it…. is it inflation?....  consumer price index, housing foreclosures…. many possibilities…</a:t>
            </a:r>
          </a:p>
        </p:txBody>
      </p:sp>
      <p:sp>
        <p:nvSpPr>
          <p:cNvPr id="4" name="Slide Number Placeholder 3"/>
          <p:cNvSpPr>
            <a:spLocks noGrp="1"/>
          </p:cNvSpPr>
          <p:nvPr>
            <p:ph type="sldNum" sz="quarter" idx="10"/>
          </p:nvPr>
        </p:nvSpPr>
        <p:spPr/>
        <p:txBody>
          <a:bodyPr/>
          <a:lstStyle/>
          <a:p>
            <a:fld id="{9A320689-4C62-47FF-95F1-F9E37C044B5A}" type="slidenum">
              <a:rPr lang="en-US" smtClean="0"/>
              <a:t>8</a:t>
            </a:fld>
            <a:endParaRPr lang="en-US"/>
          </a:p>
        </p:txBody>
      </p:sp>
    </p:spTree>
    <p:extLst>
      <p:ext uri="{BB962C8B-B14F-4D97-AF65-F5344CB8AC3E}">
        <p14:creationId xmlns:p14="http://schemas.microsoft.com/office/powerpoint/2010/main" val="2576601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Made Toyota the Success Story it is today. </a:t>
            </a:r>
          </a:p>
        </p:txBody>
      </p:sp>
      <p:sp>
        <p:nvSpPr>
          <p:cNvPr id="4" name="Slide Number Placeholder 3"/>
          <p:cNvSpPr>
            <a:spLocks noGrp="1"/>
          </p:cNvSpPr>
          <p:nvPr>
            <p:ph type="sldNum" sz="quarter" idx="10"/>
          </p:nvPr>
        </p:nvSpPr>
        <p:spPr/>
        <p:txBody>
          <a:bodyPr/>
          <a:lstStyle/>
          <a:p>
            <a:fld id="{9A320689-4C62-47FF-95F1-F9E37C044B5A}" type="slidenum">
              <a:rPr lang="en-US" smtClean="0"/>
              <a:t>9</a:t>
            </a:fld>
            <a:endParaRPr lang="en-US"/>
          </a:p>
        </p:txBody>
      </p:sp>
    </p:spTree>
    <p:extLst>
      <p:ext uri="{BB962C8B-B14F-4D97-AF65-F5344CB8AC3E}">
        <p14:creationId xmlns:p14="http://schemas.microsoft.com/office/powerpoint/2010/main" val="1712991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Made Toyota the Success Story it is today. </a:t>
            </a:r>
          </a:p>
        </p:txBody>
      </p:sp>
      <p:sp>
        <p:nvSpPr>
          <p:cNvPr id="4" name="Slide Number Placeholder 3"/>
          <p:cNvSpPr>
            <a:spLocks noGrp="1"/>
          </p:cNvSpPr>
          <p:nvPr>
            <p:ph type="sldNum" sz="quarter" idx="10"/>
          </p:nvPr>
        </p:nvSpPr>
        <p:spPr/>
        <p:txBody>
          <a:bodyPr/>
          <a:lstStyle/>
          <a:p>
            <a:fld id="{9A320689-4C62-47FF-95F1-F9E37C044B5A}" type="slidenum">
              <a:rPr lang="en-US" smtClean="0"/>
              <a:t>10</a:t>
            </a:fld>
            <a:endParaRPr lang="en-US"/>
          </a:p>
        </p:txBody>
      </p:sp>
    </p:spTree>
    <p:extLst>
      <p:ext uri="{BB962C8B-B14F-4D97-AF65-F5344CB8AC3E}">
        <p14:creationId xmlns:p14="http://schemas.microsoft.com/office/powerpoint/2010/main" val="748433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311BD68B-A58E-4893-AC95-BE255A740DB8}"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120B67-3D48-4CB0-AD92-77F88406044F}" type="slidenum">
              <a:rPr lang="en-US" smtClean="0"/>
              <a:t>‹#›</a:t>
            </a:fld>
            <a:endParaRPr lang="en-US"/>
          </a:p>
        </p:txBody>
      </p:sp>
    </p:spTree>
    <p:extLst>
      <p:ext uri="{BB962C8B-B14F-4D97-AF65-F5344CB8AC3E}">
        <p14:creationId xmlns:p14="http://schemas.microsoft.com/office/powerpoint/2010/main" val="3035941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08234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11BD68B-A58E-4893-AC95-BE255A740DB8}"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120B67-3D48-4CB0-AD92-77F88406044F}" type="slidenum">
              <a:rPr lang="en-US" smtClean="0"/>
              <a:t>‹#›</a:t>
            </a:fld>
            <a:endParaRPr lang="en-US"/>
          </a:p>
        </p:txBody>
      </p:sp>
    </p:spTree>
    <p:extLst>
      <p:ext uri="{BB962C8B-B14F-4D97-AF65-F5344CB8AC3E}">
        <p14:creationId xmlns:p14="http://schemas.microsoft.com/office/powerpoint/2010/main" val="2989821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11BD68B-A58E-4893-AC95-BE255A740DB8}" type="datetimeFigureOut">
              <a:rPr lang="en-US" smtClean="0"/>
              <a:t>4/25/2020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120B67-3D48-4CB0-AD92-77F88406044F}" type="slidenum">
              <a:rPr lang="en-US" smtClean="0"/>
              <a:t>‹#›</a:t>
            </a:fld>
            <a:endParaRPr lang="en-US"/>
          </a:p>
        </p:txBody>
      </p:sp>
    </p:spTree>
    <p:extLst>
      <p:ext uri="{BB962C8B-B14F-4D97-AF65-F5344CB8AC3E}">
        <p14:creationId xmlns:p14="http://schemas.microsoft.com/office/powerpoint/2010/main" val="1359809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1BD68B-A58E-4893-AC95-BE255A740DB8}" type="datetimeFigureOut">
              <a:rPr lang="en-US" smtClean="0"/>
              <a:t>4/25/2020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120B67-3D48-4CB0-AD92-77F88406044F}" type="slidenum">
              <a:rPr lang="en-US" smtClean="0"/>
              <a:t>‹#›</a:t>
            </a:fld>
            <a:endParaRPr lang="en-US"/>
          </a:p>
        </p:txBody>
      </p:sp>
    </p:spTree>
    <p:extLst>
      <p:ext uri="{BB962C8B-B14F-4D97-AF65-F5344CB8AC3E}">
        <p14:creationId xmlns:p14="http://schemas.microsoft.com/office/powerpoint/2010/main" val="711621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1BD68B-A58E-4893-AC95-BE255A740DB8}" type="datetimeFigureOut">
              <a:rPr lang="en-US" smtClean="0"/>
              <a:t>4/25/2020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120B67-3D48-4CB0-AD92-77F88406044F}" type="slidenum">
              <a:rPr lang="en-US" smtClean="0"/>
              <a:t>‹#›</a:t>
            </a:fld>
            <a:endParaRPr lang="en-US"/>
          </a:p>
        </p:txBody>
      </p:sp>
    </p:spTree>
    <p:extLst>
      <p:ext uri="{BB962C8B-B14F-4D97-AF65-F5344CB8AC3E}">
        <p14:creationId xmlns:p14="http://schemas.microsoft.com/office/powerpoint/2010/main" val="1460011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1BD68B-A58E-4893-AC95-BE255A740DB8}" type="datetimeFigureOut">
              <a:rPr lang="en-US" smtClean="0"/>
              <a:t>4/25/2020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120B67-3D48-4CB0-AD92-77F88406044F}" type="slidenum">
              <a:rPr lang="en-US" smtClean="0"/>
              <a:t>‹#›</a:t>
            </a:fld>
            <a:endParaRPr lang="en-US"/>
          </a:p>
        </p:txBody>
      </p:sp>
    </p:spTree>
    <p:extLst>
      <p:ext uri="{BB962C8B-B14F-4D97-AF65-F5344CB8AC3E}">
        <p14:creationId xmlns:p14="http://schemas.microsoft.com/office/powerpoint/2010/main" val="1376216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1BD68B-A58E-4893-AC95-BE255A740DB8}"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120B67-3D48-4CB0-AD92-77F88406044F}" type="slidenum">
              <a:rPr lang="en-US" smtClean="0"/>
              <a:t>‹#›</a:t>
            </a:fld>
            <a:endParaRPr lang="en-US"/>
          </a:p>
        </p:txBody>
      </p:sp>
    </p:spTree>
    <p:extLst>
      <p:ext uri="{BB962C8B-B14F-4D97-AF65-F5344CB8AC3E}">
        <p14:creationId xmlns:p14="http://schemas.microsoft.com/office/powerpoint/2010/main" val="210240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1BD68B-A58E-4893-AC95-BE255A740DB8}"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120B67-3D48-4CB0-AD92-77F88406044F}" type="slidenum">
              <a:rPr lang="en-US" smtClean="0"/>
              <a:t>‹#›</a:t>
            </a:fld>
            <a:endParaRPr lang="en-US"/>
          </a:p>
        </p:txBody>
      </p:sp>
    </p:spTree>
    <p:extLst>
      <p:ext uri="{BB962C8B-B14F-4D97-AF65-F5344CB8AC3E}">
        <p14:creationId xmlns:p14="http://schemas.microsoft.com/office/powerpoint/2010/main" val="2213089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1BD68B-A58E-4893-AC95-BE255A740DB8}" type="datetimeFigureOut">
              <a:rPr lang="en-US" smtClean="0"/>
              <a:t>4/25/2020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120B67-3D48-4CB0-AD92-77F88406044F}" type="slidenum">
              <a:rPr lang="en-US" smtClean="0"/>
              <a:t>‹#›</a:t>
            </a:fld>
            <a:endParaRPr lang="en-US"/>
          </a:p>
        </p:txBody>
      </p:sp>
    </p:spTree>
    <p:extLst>
      <p:ext uri="{BB962C8B-B14F-4D97-AF65-F5344CB8AC3E}">
        <p14:creationId xmlns:p14="http://schemas.microsoft.com/office/powerpoint/2010/main" val="3930792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6" r:id="rId5"/>
    <p:sldLayoutId id="2147483657" r:id="rId6"/>
    <p:sldLayoutId id="2147483658" r:id="rId7"/>
    <p:sldLayoutId id="2147483659"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D40B4D8-ADA9-4397-8E2C-EA92BB095743}"/>
              </a:ext>
            </a:extLst>
          </p:cNvPr>
          <p:cNvSpPr/>
          <p:nvPr/>
        </p:nvSpPr>
        <p:spPr>
          <a:xfrm>
            <a:off x="255940" y="4143494"/>
            <a:ext cx="2223686" cy="2308324"/>
          </a:xfrm>
          <a:prstGeom prst="rect">
            <a:avLst/>
          </a:prstGeom>
        </p:spPr>
        <p:txBody>
          <a:bodyPr wrap="none">
            <a:spAutoFit/>
          </a:bodyPr>
          <a:lstStyle/>
          <a:p>
            <a:r>
              <a:rPr lang="en-US" sz="7200" b="1" dirty="0">
                <a:solidFill>
                  <a:srgbClr val="AAE5FF"/>
                </a:solidFill>
                <a:latin typeface="Rockwell" panose="02060603020205020403" pitchFamily="18" charset="0"/>
              </a:rPr>
              <a:t>APR</a:t>
            </a:r>
          </a:p>
          <a:p>
            <a:r>
              <a:rPr lang="en-US" sz="7200" b="1" dirty="0">
                <a:solidFill>
                  <a:srgbClr val="AAE5FF"/>
                </a:solidFill>
                <a:latin typeface="Rockwell" panose="02060603020205020403" pitchFamily="18" charset="0"/>
              </a:rPr>
              <a:t>2020</a:t>
            </a:r>
            <a:endParaRPr lang="en-US" sz="7200" dirty="0"/>
          </a:p>
        </p:txBody>
      </p:sp>
      <p:sp>
        <p:nvSpPr>
          <p:cNvPr id="4" name="Rectangle 3">
            <a:extLst>
              <a:ext uri="{FF2B5EF4-FFF2-40B4-BE49-F238E27FC236}">
                <a16:creationId xmlns:a16="http://schemas.microsoft.com/office/drawing/2014/main" id="{44401FCA-403C-4146-8E7F-6288D23B3043}"/>
              </a:ext>
            </a:extLst>
          </p:cNvPr>
          <p:cNvSpPr/>
          <p:nvPr/>
        </p:nvSpPr>
        <p:spPr>
          <a:xfrm>
            <a:off x="2479626" y="2707512"/>
            <a:ext cx="9299540" cy="769441"/>
          </a:xfrm>
          <a:prstGeom prst="rect">
            <a:avLst/>
          </a:prstGeom>
        </p:spPr>
        <p:txBody>
          <a:bodyPr wrap="square">
            <a:spAutoFit/>
          </a:bodyPr>
          <a:lstStyle/>
          <a:p>
            <a:r>
              <a:rPr lang="en-US" sz="4400" b="1" dirty="0">
                <a:solidFill>
                  <a:srgbClr val="AAE5FF"/>
                </a:solidFill>
                <a:latin typeface="Rockwell" panose="02060603020205020403" pitchFamily="18" charset="0"/>
              </a:rPr>
              <a:t>Housing Market Analysis</a:t>
            </a:r>
          </a:p>
        </p:txBody>
      </p:sp>
      <p:sp>
        <p:nvSpPr>
          <p:cNvPr id="6" name="Rectangle 5">
            <a:extLst>
              <a:ext uri="{FF2B5EF4-FFF2-40B4-BE49-F238E27FC236}">
                <a16:creationId xmlns:a16="http://schemas.microsoft.com/office/drawing/2014/main" id="{7D4A15F5-B82E-4721-A473-3E575D4EA62F}"/>
              </a:ext>
            </a:extLst>
          </p:cNvPr>
          <p:cNvSpPr/>
          <p:nvPr/>
        </p:nvSpPr>
        <p:spPr>
          <a:xfrm>
            <a:off x="5055575" y="3418226"/>
            <a:ext cx="2080849" cy="1200329"/>
          </a:xfrm>
          <a:prstGeom prst="rect">
            <a:avLst/>
          </a:prstGeom>
        </p:spPr>
        <p:txBody>
          <a:bodyPr wrap="square">
            <a:spAutoFit/>
          </a:bodyPr>
          <a:lstStyle/>
          <a:p>
            <a:r>
              <a:rPr lang="en-US" sz="2400" b="1" dirty="0">
                <a:solidFill>
                  <a:schemeClr val="tx2"/>
                </a:solidFill>
                <a:latin typeface="Candara" panose="020E0502030303020204" pitchFamily="34" charset="0"/>
                <a:cs typeface="Aharoni" panose="02010803020104030203" pitchFamily="2" charset="-79"/>
              </a:rPr>
              <a:t>Briana </a:t>
            </a:r>
            <a:r>
              <a:rPr lang="en-US" sz="2400" b="1" dirty="0" err="1">
                <a:solidFill>
                  <a:schemeClr val="tx2"/>
                </a:solidFill>
                <a:latin typeface="Candara" panose="020E0502030303020204" pitchFamily="34" charset="0"/>
                <a:cs typeface="Aharoni" panose="02010803020104030203" pitchFamily="2" charset="-79"/>
              </a:rPr>
              <a:t>Friendt</a:t>
            </a:r>
            <a:endParaRPr lang="en-US" sz="2400" b="1" dirty="0">
              <a:solidFill>
                <a:schemeClr val="tx2"/>
              </a:solidFill>
              <a:latin typeface="Candara" panose="020E0502030303020204" pitchFamily="34" charset="0"/>
              <a:cs typeface="Aharoni" panose="02010803020104030203" pitchFamily="2" charset="-79"/>
            </a:endParaRPr>
          </a:p>
          <a:p>
            <a:r>
              <a:rPr lang="en-US" sz="2400" b="1" dirty="0">
                <a:solidFill>
                  <a:schemeClr val="tx2"/>
                </a:solidFill>
                <a:latin typeface="Candara" panose="020E0502030303020204" pitchFamily="34" charset="0"/>
                <a:cs typeface="Aharoni" panose="02010803020104030203" pitchFamily="2" charset="-79"/>
              </a:rPr>
              <a:t>Emily Mobley</a:t>
            </a:r>
          </a:p>
          <a:p>
            <a:r>
              <a:rPr lang="en-US" sz="2400" b="1" dirty="0">
                <a:solidFill>
                  <a:schemeClr val="tx2"/>
                </a:solidFill>
                <a:latin typeface="Candara" panose="020E0502030303020204" pitchFamily="34" charset="0"/>
                <a:cs typeface="Aharoni" panose="02010803020104030203" pitchFamily="2" charset="-79"/>
              </a:rPr>
              <a:t>James Turner</a:t>
            </a:r>
            <a:endParaRPr lang="en-US" sz="2400" dirty="0"/>
          </a:p>
        </p:txBody>
      </p:sp>
      <p:sp>
        <p:nvSpPr>
          <p:cNvPr id="7" name="Rectangle 6">
            <a:extLst>
              <a:ext uri="{FF2B5EF4-FFF2-40B4-BE49-F238E27FC236}">
                <a16:creationId xmlns:a16="http://schemas.microsoft.com/office/drawing/2014/main" id="{EC9342EE-3237-424A-8365-FB54FD2D9AA4}"/>
              </a:ext>
            </a:extLst>
          </p:cNvPr>
          <p:cNvSpPr/>
          <p:nvPr/>
        </p:nvSpPr>
        <p:spPr>
          <a:xfrm>
            <a:off x="10880005" y="364631"/>
            <a:ext cx="426721" cy="1569660"/>
          </a:xfrm>
          <a:prstGeom prst="rect">
            <a:avLst/>
          </a:prstGeom>
        </p:spPr>
        <p:txBody>
          <a:bodyPr wrap="square">
            <a:spAutoFit/>
          </a:bodyPr>
          <a:lstStyle/>
          <a:p>
            <a:r>
              <a:rPr lang="en-US" sz="2400" b="1" dirty="0">
                <a:solidFill>
                  <a:srgbClr val="AAE5FF"/>
                </a:solidFill>
                <a:latin typeface="MS Reference Sans Serif" panose="020B0604030504040204" pitchFamily="34" charset="0"/>
              </a:rPr>
              <a:t>2</a:t>
            </a:r>
          </a:p>
          <a:p>
            <a:r>
              <a:rPr lang="en-US" sz="2400" b="1" dirty="0">
                <a:solidFill>
                  <a:srgbClr val="AAE5FF"/>
                </a:solidFill>
                <a:latin typeface="MS Reference Sans Serif" panose="020B0604030504040204" pitchFamily="34" charset="0"/>
              </a:rPr>
              <a:t>0</a:t>
            </a:r>
          </a:p>
          <a:p>
            <a:r>
              <a:rPr lang="en-US" sz="2400" b="1" dirty="0">
                <a:solidFill>
                  <a:srgbClr val="AAE5FF"/>
                </a:solidFill>
                <a:latin typeface="MS Reference Sans Serif" panose="020B0604030504040204" pitchFamily="34" charset="0"/>
              </a:rPr>
              <a:t>2</a:t>
            </a:r>
          </a:p>
          <a:p>
            <a:r>
              <a:rPr lang="en-US" sz="2400" b="1" dirty="0">
                <a:solidFill>
                  <a:srgbClr val="AAE5FF"/>
                </a:solidFill>
                <a:latin typeface="MS Reference Sans Serif" panose="020B0604030504040204" pitchFamily="34" charset="0"/>
              </a:rPr>
              <a:t>0</a:t>
            </a:r>
            <a:endParaRPr lang="en-US" sz="2400" dirty="0">
              <a:latin typeface="MS Reference Sans Serif" panose="020B0604030504040204" pitchFamily="34" charset="0"/>
            </a:endParaRPr>
          </a:p>
        </p:txBody>
      </p:sp>
    </p:spTree>
    <p:extLst>
      <p:ext uri="{BB962C8B-B14F-4D97-AF65-F5344CB8AC3E}">
        <p14:creationId xmlns:p14="http://schemas.microsoft.com/office/powerpoint/2010/main" val="2345533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8234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8953" y="35169"/>
            <a:ext cx="10849708" cy="1038257"/>
          </a:xfrm>
        </p:spPr>
        <p:txBody>
          <a:bodyPr>
            <a:noAutofit/>
          </a:bodyPr>
          <a:lstStyle/>
          <a:p>
            <a:pPr algn="ctr"/>
            <a:r>
              <a:rPr lang="en-US" sz="5400" b="1" dirty="0">
                <a:solidFill>
                  <a:srgbClr val="AAE5FF"/>
                </a:solidFill>
                <a:latin typeface="Rockwell" panose="02060603020205020403" pitchFamily="18" charset="0"/>
              </a:rPr>
              <a:t>DAYS on ZILLOW</a:t>
            </a:r>
          </a:p>
        </p:txBody>
      </p:sp>
      <p:sp>
        <p:nvSpPr>
          <p:cNvPr id="5" name="TextBox 4">
            <a:extLst>
              <a:ext uri="{FF2B5EF4-FFF2-40B4-BE49-F238E27FC236}">
                <a16:creationId xmlns:a16="http://schemas.microsoft.com/office/drawing/2014/main" id="{D1CC8AB0-43A9-4FAF-B498-06F27C769616}"/>
              </a:ext>
            </a:extLst>
          </p:cNvPr>
          <p:cNvSpPr txBox="1"/>
          <p:nvPr/>
        </p:nvSpPr>
        <p:spPr>
          <a:xfrm>
            <a:off x="1603513" y="1073426"/>
            <a:ext cx="8544339" cy="523220"/>
          </a:xfrm>
          <a:prstGeom prst="rect">
            <a:avLst/>
          </a:prstGeom>
          <a:noFill/>
        </p:spPr>
        <p:txBody>
          <a:bodyPr wrap="square" rtlCol="0">
            <a:spAutoFit/>
          </a:bodyPr>
          <a:lstStyle/>
          <a:p>
            <a:pPr algn="ctr"/>
            <a:r>
              <a:rPr lang="en-US" sz="2800" b="1" dirty="0"/>
              <a:t>MN vs Rest of US</a:t>
            </a:r>
          </a:p>
        </p:txBody>
      </p:sp>
      <p:pic>
        <p:nvPicPr>
          <p:cNvPr id="4" name="Picture 3">
            <a:extLst>
              <a:ext uri="{FF2B5EF4-FFF2-40B4-BE49-F238E27FC236}">
                <a16:creationId xmlns:a16="http://schemas.microsoft.com/office/drawing/2014/main" id="{458515AA-62A7-4B7E-8E06-1071AEB19DFB}"/>
              </a:ext>
            </a:extLst>
          </p:cNvPr>
          <p:cNvPicPr>
            <a:picLocks noChangeAspect="1"/>
          </p:cNvPicPr>
          <p:nvPr/>
        </p:nvPicPr>
        <p:blipFill>
          <a:blip r:embed="rId3"/>
          <a:stretch>
            <a:fillRect/>
          </a:stretch>
        </p:blipFill>
        <p:spPr>
          <a:xfrm>
            <a:off x="1431235" y="1749287"/>
            <a:ext cx="9382539" cy="4717774"/>
          </a:xfrm>
          <a:prstGeom prst="rect">
            <a:avLst/>
          </a:prstGeom>
        </p:spPr>
      </p:pic>
    </p:spTree>
    <p:extLst>
      <p:ext uri="{BB962C8B-B14F-4D97-AF65-F5344CB8AC3E}">
        <p14:creationId xmlns:p14="http://schemas.microsoft.com/office/powerpoint/2010/main" val="4248114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8234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8953" y="35169"/>
            <a:ext cx="10849708" cy="1038257"/>
          </a:xfrm>
        </p:spPr>
        <p:txBody>
          <a:bodyPr>
            <a:noAutofit/>
          </a:bodyPr>
          <a:lstStyle/>
          <a:p>
            <a:pPr algn="ctr"/>
            <a:r>
              <a:rPr lang="en-US" sz="4800" b="1" dirty="0">
                <a:solidFill>
                  <a:srgbClr val="AAE5FF"/>
                </a:solidFill>
                <a:latin typeface="Rockwell" panose="02060603020205020403" pitchFamily="18" charset="0"/>
              </a:rPr>
              <a:t>DAYS on ZILLOW THROUGH YEAR</a:t>
            </a:r>
          </a:p>
        </p:txBody>
      </p:sp>
      <p:sp>
        <p:nvSpPr>
          <p:cNvPr id="5" name="TextBox 4">
            <a:extLst>
              <a:ext uri="{FF2B5EF4-FFF2-40B4-BE49-F238E27FC236}">
                <a16:creationId xmlns:a16="http://schemas.microsoft.com/office/drawing/2014/main" id="{D1CC8AB0-43A9-4FAF-B498-06F27C769616}"/>
              </a:ext>
            </a:extLst>
          </p:cNvPr>
          <p:cNvSpPr txBox="1"/>
          <p:nvPr/>
        </p:nvSpPr>
        <p:spPr>
          <a:xfrm>
            <a:off x="1603513" y="1073426"/>
            <a:ext cx="8544339" cy="523220"/>
          </a:xfrm>
          <a:prstGeom prst="rect">
            <a:avLst/>
          </a:prstGeom>
          <a:noFill/>
        </p:spPr>
        <p:txBody>
          <a:bodyPr wrap="square" rtlCol="0">
            <a:spAutoFit/>
          </a:bodyPr>
          <a:lstStyle/>
          <a:p>
            <a:pPr algn="ctr"/>
            <a:r>
              <a:rPr lang="en-US" sz="2800" b="1" dirty="0"/>
              <a:t>MN vs Rest of US</a:t>
            </a:r>
          </a:p>
        </p:txBody>
      </p:sp>
      <p:pic>
        <p:nvPicPr>
          <p:cNvPr id="3" name="Picture 2">
            <a:extLst>
              <a:ext uri="{FF2B5EF4-FFF2-40B4-BE49-F238E27FC236}">
                <a16:creationId xmlns:a16="http://schemas.microsoft.com/office/drawing/2014/main" id="{A8C52DBF-3058-4BA4-9076-1D1576D99078}"/>
              </a:ext>
            </a:extLst>
          </p:cNvPr>
          <p:cNvPicPr>
            <a:picLocks noChangeAspect="1"/>
          </p:cNvPicPr>
          <p:nvPr/>
        </p:nvPicPr>
        <p:blipFill>
          <a:blip r:embed="rId3"/>
          <a:stretch>
            <a:fillRect/>
          </a:stretch>
        </p:blipFill>
        <p:spPr>
          <a:xfrm>
            <a:off x="2265707" y="1596646"/>
            <a:ext cx="7448550" cy="4686300"/>
          </a:xfrm>
          <a:prstGeom prst="rect">
            <a:avLst/>
          </a:prstGeom>
        </p:spPr>
      </p:pic>
    </p:spTree>
    <p:extLst>
      <p:ext uri="{BB962C8B-B14F-4D97-AF65-F5344CB8AC3E}">
        <p14:creationId xmlns:p14="http://schemas.microsoft.com/office/powerpoint/2010/main" val="2203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8234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1146" y="0"/>
            <a:ext cx="10849708" cy="1038257"/>
          </a:xfrm>
        </p:spPr>
        <p:txBody>
          <a:bodyPr>
            <a:noAutofit/>
          </a:bodyPr>
          <a:lstStyle/>
          <a:p>
            <a:pPr algn="ctr"/>
            <a:r>
              <a:rPr lang="en-US" sz="4800" b="1" dirty="0">
                <a:solidFill>
                  <a:srgbClr val="AAE5FF"/>
                </a:solidFill>
                <a:latin typeface="Rockwell" panose="02060603020205020403" pitchFamily="18" charset="0"/>
              </a:rPr>
              <a:t>DAYS on ZILLOW</a:t>
            </a:r>
          </a:p>
        </p:txBody>
      </p:sp>
      <p:sp>
        <p:nvSpPr>
          <p:cNvPr id="5" name="TextBox 4">
            <a:extLst>
              <a:ext uri="{FF2B5EF4-FFF2-40B4-BE49-F238E27FC236}">
                <a16:creationId xmlns:a16="http://schemas.microsoft.com/office/drawing/2014/main" id="{D1CC8AB0-43A9-4FAF-B498-06F27C769616}"/>
              </a:ext>
            </a:extLst>
          </p:cNvPr>
          <p:cNvSpPr txBox="1"/>
          <p:nvPr/>
        </p:nvSpPr>
        <p:spPr>
          <a:xfrm>
            <a:off x="1603513" y="811816"/>
            <a:ext cx="8544339" cy="523220"/>
          </a:xfrm>
          <a:prstGeom prst="rect">
            <a:avLst/>
          </a:prstGeom>
          <a:noFill/>
        </p:spPr>
        <p:txBody>
          <a:bodyPr wrap="square" rtlCol="0">
            <a:spAutoFit/>
          </a:bodyPr>
          <a:lstStyle/>
          <a:p>
            <a:pPr algn="ctr"/>
            <a:r>
              <a:rPr lang="en-US" sz="2800" b="1" dirty="0"/>
              <a:t>MN vs Rest of US</a:t>
            </a:r>
          </a:p>
        </p:txBody>
      </p:sp>
      <p:pic>
        <p:nvPicPr>
          <p:cNvPr id="3" name="Picture 2">
            <a:extLst>
              <a:ext uri="{FF2B5EF4-FFF2-40B4-BE49-F238E27FC236}">
                <a16:creationId xmlns:a16="http://schemas.microsoft.com/office/drawing/2014/main" id="{585DE917-AF45-4108-83A1-3D08AA2108A9}"/>
              </a:ext>
            </a:extLst>
          </p:cNvPr>
          <p:cNvPicPr>
            <a:picLocks noChangeAspect="1"/>
          </p:cNvPicPr>
          <p:nvPr/>
        </p:nvPicPr>
        <p:blipFill>
          <a:blip r:embed="rId3"/>
          <a:stretch>
            <a:fillRect/>
          </a:stretch>
        </p:blipFill>
        <p:spPr>
          <a:xfrm>
            <a:off x="1457739" y="1447611"/>
            <a:ext cx="8865704" cy="4741154"/>
          </a:xfrm>
          <a:prstGeom prst="rect">
            <a:avLst/>
          </a:prstGeom>
        </p:spPr>
      </p:pic>
    </p:spTree>
    <p:extLst>
      <p:ext uri="{BB962C8B-B14F-4D97-AF65-F5344CB8AC3E}">
        <p14:creationId xmlns:p14="http://schemas.microsoft.com/office/powerpoint/2010/main" val="3408752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8234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8953" y="35169"/>
            <a:ext cx="10849708" cy="1038257"/>
          </a:xfrm>
        </p:spPr>
        <p:txBody>
          <a:bodyPr>
            <a:noAutofit/>
          </a:bodyPr>
          <a:lstStyle/>
          <a:p>
            <a:pPr algn="ctr"/>
            <a:r>
              <a:rPr lang="en-US" sz="4800" b="1" dirty="0">
                <a:solidFill>
                  <a:srgbClr val="AAE5FF"/>
                </a:solidFill>
                <a:latin typeface="Rockwell" panose="02060603020205020403" pitchFamily="18" charset="0"/>
              </a:rPr>
              <a:t>DAYS on ZILLOW &amp; PRICE</a:t>
            </a:r>
          </a:p>
        </p:txBody>
      </p:sp>
      <p:sp>
        <p:nvSpPr>
          <p:cNvPr id="5" name="TextBox 4">
            <a:extLst>
              <a:ext uri="{FF2B5EF4-FFF2-40B4-BE49-F238E27FC236}">
                <a16:creationId xmlns:a16="http://schemas.microsoft.com/office/drawing/2014/main" id="{D1CC8AB0-43A9-4FAF-B498-06F27C769616}"/>
              </a:ext>
            </a:extLst>
          </p:cNvPr>
          <p:cNvSpPr txBox="1"/>
          <p:nvPr/>
        </p:nvSpPr>
        <p:spPr>
          <a:xfrm>
            <a:off x="1603513" y="811816"/>
            <a:ext cx="8544339" cy="523220"/>
          </a:xfrm>
          <a:prstGeom prst="rect">
            <a:avLst/>
          </a:prstGeom>
          <a:noFill/>
        </p:spPr>
        <p:txBody>
          <a:bodyPr wrap="square" rtlCol="0">
            <a:spAutoFit/>
          </a:bodyPr>
          <a:lstStyle/>
          <a:p>
            <a:pPr algn="ctr"/>
            <a:r>
              <a:rPr lang="en-US" sz="2800" b="1" dirty="0"/>
              <a:t>MN vs Rest of US</a:t>
            </a:r>
          </a:p>
        </p:txBody>
      </p:sp>
      <p:pic>
        <p:nvPicPr>
          <p:cNvPr id="4" name="Picture 3">
            <a:extLst>
              <a:ext uri="{FF2B5EF4-FFF2-40B4-BE49-F238E27FC236}">
                <a16:creationId xmlns:a16="http://schemas.microsoft.com/office/drawing/2014/main" id="{D309500A-0BEA-45A2-B797-7984ADF03272}"/>
              </a:ext>
            </a:extLst>
          </p:cNvPr>
          <p:cNvPicPr>
            <a:picLocks noChangeAspect="1"/>
          </p:cNvPicPr>
          <p:nvPr/>
        </p:nvPicPr>
        <p:blipFill>
          <a:blip r:embed="rId3"/>
          <a:stretch>
            <a:fillRect/>
          </a:stretch>
        </p:blipFill>
        <p:spPr>
          <a:xfrm>
            <a:off x="400762" y="1596646"/>
            <a:ext cx="11390476" cy="4751145"/>
          </a:xfrm>
          <a:prstGeom prst="rect">
            <a:avLst/>
          </a:prstGeom>
        </p:spPr>
      </p:pic>
      <p:sp>
        <p:nvSpPr>
          <p:cNvPr id="6" name="TextBox 5">
            <a:extLst>
              <a:ext uri="{FF2B5EF4-FFF2-40B4-BE49-F238E27FC236}">
                <a16:creationId xmlns:a16="http://schemas.microsoft.com/office/drawing/2014/main" id="{C3631C89-80BB-4E94-8895-F12D72B6EBE9}"/>
              </a:ext>
            </a:extLst>
          </p:cNvPr>
          <p:cNvSpPr txBox="1"/>
          <p:nvPr/>
        </p:nvSpPr>
        <p:spPr>
          <a:xfrm>
            <a:off x="1974574" y="6372257"/>
            <a:ext cx="2451652" cy="400110"/>
          </a:xfrm>
          <a:prstGeom prst="rect">
            <a:avLst/>
          </a:prstGeom>
          <a:noFill/>
        </p:spPr>
        <p:txBody>
          <a:bodyPr wrap="square" rtlCol="0">
            <a:spAutoFit/>
          </a:bodyPr>
          <a:lstStyle/>
          <a:p>
            <a:pPr algn="ctr"/>
            <a:r>
              <a:rPr lang="en-US" sz="2000" b="1" dirty="0"/>
              <a:t>MINNESOTA</a:t>
            </a:r>
          </a:p>
        </p:txBody>
      </p:sp>
      <p:sp>
        <p:nvSpPr>
          <p:cNvPr id="7" name="TextBox 6">
            <a:extLst>
              <a:ext uri="{FF2B5EF4-FFF2-40B4-BE49-F238E27FC236}">
                <a16:creationId xmlns:a16="http://schemas.microsoft.com/office/drawing/2014/main" id="{979BDC85-EC4B-4E88-B8BF-F6752DEAB483}"/>
              </a:ext>
            </a:extLst>
          </p:cNvPr>
          <p:cNvSpPr txBox="1"/>
          <p:nvPr/>
        </p:nvSpPr>
        <p:spPr>
          <a:xfrm>
            <a:off x="7934739" y="6409346"/>
            <a:ext cx="2451652" cy="400110"/>
          </a:xfrm>
          <a:prstGeom prst="rect">
            <a:avLst/>
          </a:prstGeom>
          <a:noFill/>
        </p:spPr>
        <p:txBody>
          <a:bodyPr wrap="square" rtlCol="0">
            <a:spAutoFit/>
          </a:bodyPr>
          <a:lstStyle/>
          <a:p>
            <a:pPr algn="ctr"/>
            <a:r>
              <a:rPr lang="en-US" sz="2000" b="1" dirty="0"/>
              <a:t>REST USA</a:t>
            </a:r>
          </a:p>
        </p:txBody>
      </p:sp>
    </p:spTree>
    <p:extLst>
      <p:ext uri="{BB962C8B-B14F-4D97-AF65-F5344CB8AC3E}">
        <p14:creationId xmlns:p14="http://schemas.microsoft.com/office/powerpoint/2010/main" val="3164268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8234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3092" y="35169"/>
            <a:ext cx="6151064" cy="1395686"/>
          </a:xfrm>
        </p:spPr>
        <p:txBody>
          <a:bodyPr>
            <a:noAutofit/>
          </a:bodyPr>
          <a:lstStyle/>
          <a:p>
            <a:r>
              <a:rPr lang="en-US" sz="6600" b="1" dirty="0">
                <a:solidFill>
                  <a:srgbClr val="AAE5FF"/>
                </a:solidFill>
                <a:latin typeface="Rockwell" panose="02060603020205020403" pitchFamily="18" charset="0"/>
              </a:rPr>
              <a:t>Conclusion</a:t>
            </a:r>
          </a:p>
        </p:txBody>
      </p:sp>
      <p:sp>
        <p:nvSpPr>
          <p:cNvPr id="4" name="Rectangle 3"/>
          <p:cNvSpPr/>
          <p:nvPr/>
        </p:nvSpPr>
        <p:spPr>
          <a:xfrm>
            <a:off x="319815" y="1430855"/>
            <a:ext cx="10774905" cy="6986528"/>
          </a:xfrm>
          <a:prstGeom prst="rect">
            <a:avLst/>
          </a:prstGeom>
        </p:spPr>
        <p:txBody>
          <a:bodyPr wrap="square">
            <a:spAutoFit/>
          </a:bodyPr>
          <a:lstStyle/>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Unable to determine ideal month to purchase a home</a:t>
            </a:r>
          </a:p>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Suspect it’s best to purchase home during recession</a:t>
            </a:r>
          </a:p>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Weak correlation between total number of homes sold in MN and US</a:t>
            </a:r>
          </a:p>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Weak correlation between total number of homes sold and median sale price</a:t>
            </a:r>
          </a:p>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Strong correlation between mean days on Zillow between MN and US</a:t>
            </a:r>
          </a:p>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Mean days on Zillow 78 for rest of US, 81 for MN </a:t>
            </a:r>
          </a:p>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Strikingly similar MN to US for time of year to sell and days on Zillow. (i.e. sell faster May-July, get more price in fall to late fall.</a:t>
            </a:r>
          </a:p>
          <a:p>
            <a:pPr marL="457200" indent="-457200">
              <a:buClr>
                <a:srgbClr val="AAE5FF"/>
              </a:buClr>
              <a:buFont typeface="Arial" panose="020B0604020202020204" pitchFamily="34" charset="0"/>
              <a:buChar char="•"/>
            </a:pPr>
            <a:endParaRPr lang="en-US" sz="2800" b="1" dirty="0">
              <a:solidFill>
                <a:schemeClr val="tx2"/>
              </a:solidFill>
              <a:latin typeface="Candara" panose="020E0502030303020204" pitchFamily="34" charset="0"/>
              <a:cs typeface="Aharoni" panose="02010803020104030203" pitchFamily="2" charset="-79"/>
            </a:endParaRPr>
          </a:p>
          <a:p>
            <a:pPr marL="457200" indent="-457200">
              <a:buClr>
                <a:srgbClr val="AAE5FF"/>
              </a:buClr>
              <a:buFont typeface="Arial" panose="020B0604020202020204" pitchFamily="34" charset="0"/>
              <a:buChar char="•"/>
            </a:pPr>
            <a:endParaRPr lang="en-US" sz="2800" b="1" dirty="0">
              <a:solidFill>
                <a:schemeClr val="tx2"/>
              </a:solidFill>
              <a:latin typeface="Candara" panose="020E0502030303020204" pitchFamily="34" charset="0"/>
              <a:cs typeface="Aharoni" panose="02010803020104030203" pitchFamily="2" charset="-79"/>
            </a:endParaRPr>
          </a:p>
          <a:p>
            <a:pPr marL="457200" indent="-457200">
              <a:buClr>
                <a:srgbClr val="AAE5FF"/>
              </a:buClr>
              <a:buFont typeface="Arial" panose="020B0604020202020204" pitchFamily="34" charset="0"/>
              <a:buChar char="•"/>
            </a:pPr>
            <a:endParaRPr lang="en-US" sz="2800" b="1" dirty="0">
              <a:solidFill>
                <a:schemeClr val="tx2"/>
              </a:solidFill>
              <a:latin typeface="Candara" panose="020E0502030303020204" pitchFamily="34" charset="0"/>
              <a:cs typeface="Aharoni" panose="02010803020104030203" pitchFamily="2" charset="-79"/>
            </a:endParaRPr>
          </a:p>
          <a:p>
            <a:pPr lvl="1">
              <a:buClr>
                <a:srgbClr val="AAE5FF"/>
              </a:buClr>
            </a:pPr>
            <a:endParaRPr lang="en-US" sz="2800" b="1" dirty="0">
              <a:solidFill>
                <a:schemeClr val="tx2"/>
              </a:solidFill>
              <a:latin typeface="Candara" panose="020E0502030303020204" pitchFamily="34" charset="0"/>
              <a:cs typeface="Aharoni" panose="02010803020104030203" pitchFamily="2" charset="-79"/>
            </a:endParaRPr>
          </a:p>
          <a:p>
            <a:pPr marL="914400" lvl="1" indent="-457200">
              <a:buClr>
                <a:srgbClr val="AAE5FF"/>
              </a:buClr>
              <a:buFont typeface="Arial" panose="020B0604020202020204" pitchFamily="34" charset="0"/>
              <a:buChar char="•"/>
            </a:pPr>
            <a:endParaRPr lang="en-US" sz="2800" b="1" dirty="0">
              <a:solidFill>
                <a:schemeClr val="tx2"/>
              </a:solidFill>
              <a:latin typeface="Candara" panose="020E0502030303020204" pitchFamily="34" charset="0"/>
              <a:cs typeface="Aharoni" panose="02010803020104030203" pitchFamily="2" charset="-79"/>
            </a:endParaRPr>
          </a:p>
        </p:txBody>
      </p:sp>
    </p:spTree>
    <p:extLst>
      <p:ext uri="{BB962C8B-B14F-4D97-AF65-F5344CB8AC3E}">
        <p14:creationId xmlns:p14="http://schemas.microsoft.com/office/powerpoint/2010/main" val="1596570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183" y="355927"/>
            <a:ext cx="4759726" cy="1060433"/>
          </a:xfrm>
        </p:spPr>
        <p:txBody>
          <a:bodyPr>
            <a:noAutofit/>
          </a:bodyPr>
          <a:lstStyle/>
          <a:p>
            <a:r>
              <a:rPr lang="en-US" sz="5400" b="1" dirty="0"/>
              <a:t>Thank you</a:t>
            </a:r>
          </a:p>
        </p:txBody>
      </p:sp>
      <p:sp>
        <p:nvSpPr>
          <p:cNvPr id="6" name="Rectangle 5"/>
          <p:cNvSpPr/>
          <p:nvPr/>
        </p:nvSpPr>
        <p:spPr>
          <a:xfrm>
            <a:off x="4654980" y="2828597"/>
            <a:ext cx="3714993" cy="1908215"/>
          </a:xfrm>
          <a:prstGeom prst="rect">
            <a:avLst/>
          </a:prstGeom>
        </p:spPr>
        <p:txBody>
          <a:bodyPr wrap="square">
            <a:spAutoFit/>
          </a:bodyPr>
          <a:lstStyle/>
          <a:p>
            <a:r>
              <a:rPr lang="en-US" sz="5400" b="1" dirty="0">
                <a:solidFill>
                  <a:schemeClr val="tx2"/>
                </a:solidFill>
                <a:latin typeface="Candara" panose="020E0502030303020204" pitchFamily="34" charset="0"/>
                <a:cs typeface="Aharoni" panose="02010803020104030203" pitchFamily="2" charset="-79"/>
              </a:rPr>
              <a:t>Questions?</a:t>
            </a:r>
          </a:p>
          <a:p>
            <a:endParaRPr lang="en-US" sz="3200" b="1" dirty="0">
              <a:solidFill>
                <a:schemeClr val="tx2"/>
              </a:solidFill>
              <a:latin typeface="Candara" panose="020E0502030303020204" pitchFamily="34" charset="0"/>
              <a:cs typeface="Aharoni" panose="02010803020104030203" pitchFamily="2" charset="-79"/>
            </a:endParaRPr>
          </a:p>
          <a:p>
            <a:endParaRPr lang="en-US" sz="3200" dirty="0">
              <a:solidFill>
                <a:schemeClr val="tx2"/>
              </a:solidFill>
              <a:latin typeface="Candara" panose="020E0502030303020204" pitchFamily="34" charset="0"/>
              <a:cs typeface="Aharoni" panose="02010803020104030203" pitchFamily="2" charset="-79"/>
            </a:endParaRPr>
          </a:p>
        </p:txBody>
      </p:sp>
    </p:spTree>
    <p:extLst>
      <p:ext uri="{BB962C8B-B14F-4D97-AF65-F5344CB8AC3E}">
        <p14:creationId xmlns:p14="http://schemas.microsoft.com/office/powerpoint/2010/main" val="3648145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8234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3092" y="35169"/>
            <a:ext cx="6151064" cy="1395686"/>
          </a:xfrm>
        </p:spPr>
        <p:txBody>
          <a:bodyPr>
            <a:noAutofit/>
          </a:bodyPr>
          <a:lstStyle/>
          <a:p>
            <a:r>
              <a:rPr lang="en-US" sz="6600" b="1" dirty="0">
                <a:solidFill>
                  <a:srgbClr val="AAE5FF"/>
                </a:solidFill>
                <a:latin typeface="Rockwell" panose="02060603020205020403" pitchFamily="18" charset="0"/>
              </a:rPr>
              <a:t>Questions</a:t>
            </a:r>
          </a:p>
        </p:txBody>
      </p:sp>
      <p:sp>
        <p:nvSpPr>
          <p:cNvPr id="4" name="Rectangle 3"/>
          <p:cNvSpPr/>
          <p:nvPr/>
        </p:nvSpPr>
        <p:spPr>
          <a:xfrm>
            <a:off x="319815" y="1430855"/>
            <a:ext cx="9451714" cy="3108543"/>
          </a:xfrm>
          <a:prstGeom prst="rect">
            <a:avLst/>
          </a:prstGeom>
        </p:spPr>
        <p:txBody>
          <a:bodyPr wrap="square">
            <a:spAutoFit/>
          </a:bodyPr>
          <a:lstStyle/>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When is the best and worst time of the year to purchase/sell a home?</a:t>
            </a:r>
          </a:p>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Has the housing market bounced back since the housing collapse in 2009?</a:t>
            </a:r>
          </a:p>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How many days on average does it take to sell a house?</a:t>
            </a:r>
          </a:p>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Is there a difference between US and MN?</a:t>
            </a:r>
          </a:p>
          <a:p>
            <a:pPr marL="457200" indent="-457200">
              <a:buClr>
                <a:srgbClr val="AAE5FF"/>
              </a:buClr>
              <a:buFont typeface="Arial" panose="020B0604020202020204" pitchFamily="34" charset="0"/>
              <a:buChar char="•"/>
            </a:pPr>
            <a:endParaRPr lang="en-US" sz="2800" b="1" dirty="0">
              <a:solidFill>
                <a:schemeClr val="tx2"/>
              </a:solidFill>
              <a:latin typeface="Candara" panose="020E0502030303020204" pitchFamily="34" charset="0"/>
              <a:cs typeface="Aharoni" panose="02010803020104030203" pitchFamily="2" charset="-79"/>
            </a:endParaRPr>
          </a:p>
        </p:txBody>
      </p:sp>
      <p:pic>
        <p:nvPicPr>
          <p:cNvPr id="5" name="Picture 4">
            <a:extLst>
              <a:ext uri="{FF2B5EF4-FFF2-40B4-BE49-F238E27FC236}">
                <a16:creationId xmlns:a16="http://schemas.microsoft.com/office/drawing/2014/main" id="{79234E4E-6F98-418C-847A-8F9CF7DA46AB}"/>
              </a:ext>
            </a:extLst>
          </p:cNvPr>
          <p:cNvPicPr>
            <a:picLocks noChangeAspect="1"/>
          </p:cNvPicPr>
          <p:nvPr/>
        </p:nvPicPr>
        <p:blipFill>
          <a:blip r:embed="rId3"/>
          <a:stretch>
            <a:fillRect/>
          </a:stretch>
        </p:blipFill>
        <p:spPr>
          <a:xfrm>
            <a:off x="8915400" y="5553075"/>
            <a:ext cx="3276600" cy="1304925"/>
          </a:xfrm>
          <a:prstGeom prst="rect">
            <a:avLst/>
          </a:prstGeom>
        </p:spPr>
      </p:pic>
    </p:spTree>
    <p:extLst>
      <p:ext uri="{BB962C8B-B14F-4D97-AF65-F5344CB8AC3E}">
        <p14:creationId xmlns:p14="http://schemas.microsoft.com/office/powerpoint/2010/main" val="2159674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8234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3092" y="35169"/>
            <a:ext cx="6151064" cy="1395686"/>
          </a:xfrm>
        </p:spPr>
        <p:txBody>
          <a:bodyPr>
            <a:noAutofit/>
          </a:bodyPr>
          <a:lstStyle/>
          <a:p>
            <a:r>
              <a:rPr lang="en-US" sz="6600" b="1">
                <a:solidFill>
                  <a:srgbClr val="AAE5FF"/>
                </a:solidFill>
                <a:latin typeface="Rockwell" panose="02060603020205020403" pitchFamily="18" charset="0"/>
              </a:rPr>
              <a:t>Background</a:t>
            </a:r>
            <a:endParaRPr lang="en-US" sz="6600" b="1" dirty="0">
              <a:solidFill>
                <a:srgbClr val="AAE5FF"/>
              </a:solidFill>
              <a:latin typeface="Rockwell" panose="02060603020205020403" pitchFamily="18" charset="0"/>
            </a:endParaRPr>
          </a:p>
        </p:txBody>
      </p:sp>
      <p:sp>
        <p:nvSpPr>
          <p:cNvPr id="4" name="Rectangle 3"/>
          <p:cNvSpPr/>
          <p:nvPr/>
        </p:nvSpPr>
        <p:spPr>
          <a:xfrm>
            <a:off x="319815" y="1430855"/>
            <a:ext cx="10774905" cy="3539430"/>
          </a:xfrm>
          <a:prstGeom prst="rect">
            <a:avLst/>
          </a:prstGeom>
        </p:spPr>
        <p:txBody>
          <a:bodyPr wrap="square">
            <a:spAutoFit/>
          </a:bodyPr>
          <a:lstStyle/>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Analyze housing data to assess status of housing market</a:t>
            </a:r>
          </a:p>
          <a:p>
            <a:pPr marL="457200" indent="-457200">
              <a:buClr>
                <a:srgbClr val="AAE5FF"/>
              </a:buClr>
              <a:buFont typeface="Arial" panose="020B0604020202020204" pitchFamily="34" charset="0"/>
              <a:buChar char="•"/>
            </a:pPr>
            <a:r>
              <a:rPr lang="en-US" sz="2800" b="1" dirty="0">
                <a:solidFill>
                  <a:srgbClr val="B7EAFF"/>
                </a:solidFill>
                <a:latin typeface="Aharoni" panose="02010803020104030203" pitchFamily="2" charset="-79"/>
                <a:cs typeface="Aharoni" panose="02010803020104030203" pitchFamily="2" charset="-79"/>
              </a:rPr>
              <a:t>Hypothesis:</a:t>
            </a:r>
            <a:endParaRPr lang="en-US" sz="2800" b="1" dirty="0">
              <a:solidFill>
                <a:schemeClr val="tx2"/>
              </a:solidFill>
              <a:latin typeface="Candara" panose="020E0502030303020204" pitchFamily="34" charset="0"/>
              <a:cs typeface="Aharoni" panose="02010803020104030203" pitchFamily="2" charset="-79"/>
            </a:endParaRPr>
          </a:p>
          <a:p>
            <a:pPr lvl="1">
              <a:buClr>
                <a:srgbClr val="AAE5FF"/>
              </a:buClr>
            </a:pPr>
            <a:r>
              <a:rPr lang="en-US" sz="2800" b="1" dirty="0">
                <a:solidFill>
                  <a:schemeClr val="tx2"/>
                </a:solidFill>
                <a:latin typeface="Candara" panose="020E0502030303020204" pitchFamily="34" charset="0"/>
                <a:cs typeface="Aharoni" panose="02010803020104030203" pitchFamily="2" charset="-79"/>
              </a:rPr>
              <a:t>December will be the best month to purchase a home.</a:t>
            </a:r>
          </a:p>
          <a:p>
            <a:pPr lvl="1">
              <a:buClr>
                <a:srgbClr val="AAE5FF"/>
              </a:buClr>
            </a:pPr>
            <a:r>
              <a:rPr lang="en-US" sz="2800" b="1" dirty="0">
                <a:solidFill>
                  <a:schemeClr val="tx2"/>
                </a:solidFill>
                <a:latin typeface="Candara" panose="020E0502030303020204" pitchFamily="34" charset="0"/>
                <a:cs typeface="Aharoni" panose="02010803020104030203" pitchFamily="2" charset="-79"/>
              </a:rPr>
              <a:t>May will be the worst month to purchase a home.  </a:t>
            </a:r>
          </a:p>
          <a:p>
            <a:pPr lvl="1">
              <a:buClr>
                <a:srgbClr val="AAE5FF"/>
              </a:buClr>
            </a:pPr>
            <a:r>
              <a:rPr lang="en-US" sz="2800" b="1" dirty="0">
                <a:solidFill>
                  <a:schemeClr val="tx2"/>
                </a:solidFill>
                <a:latin typeface="Candara" panose="020E0502030303020204" pitchFamily="34" charset="0"/>
                <a:cs typeface="Aharoni" panose="02010803020104030203" pitchFamily="2" charset="-79"/>
              </a:rPr>
              <a:t>The housing market has recovered from the bubble.</a:t>
            </a:r>
          </a:p>
          <a:p>
            <a:pPr lvl="1">
              <a:buClr>
                <a:srgbClr val="AAE5FF"/>
              </a:buClr>
            </a:pPr>
            <a:r>
              <a:rPr lang="en-US" sz="2800" b="1" dirty="0">
                <a:solidFill>
                  <a:schemeClr val="tx2"/>
                </a:solidFill>
                <a:latin typeface="Candara" panose="020E0502030303020204" pitchFamily="34" charset="0"/>
                <a:cs typeface="Aharoni" panose="02010803020104030203" pitchFamily="2" charset="-79"/>
              </a:rPr>
              <a:t>It takes 2-3 months to sell a home.</a:t>
            </a:r>
          </a:p>
          <a:p>
            <a:pPr lvl="1">
              <a:buClr>
                <a:srgbClr val="AAE5FF"/>
              </a:buClr>
            </a:pPr>
            <a:endParaRPr lang="en-US" sz="2800" b="1" dirty="0">
              <a:solidFill>
                <a:schemeClr val="tx2"/>
              </a:solidFill>
              <a:latin typeface="Candara" panose="020E0502030303020204" pitchFamily="34" charset="0"/>
              <a:cs typeface="Aharoni" panose="02010803020104030203" pitchFamily="2" charset="-79"/>
            </a:endParaRPr>
          </a:p>
          <a:p>
            <a:pPr marL="914400" lvl="1" indent="-457200">
              <a:buClr>
                <a:srgbClr val="AAE5FF"/>
              </a:buClr>
              <a:buFont typeface="Arial" panose="020B0604020202020204" pitchFamily="34" charset="0"/>
              <a:buChar char="•"/>
            </a:pPr>
            <a:endParaRPr lang="en-US" sz="2800" b="1" dirty="0">
              <a:solidFill>
                <a:schemeClr val="tx2"/>
              </a:solidFill>
              <a:latin typeface="Candara" panose="020E0502030303020204" pitchFamily="34" charset="0"/>
              <a:cs typeface="Aharoni" panose="02010803020104030203" pitchFamily="2" charset="-79"/>
            </a:endParaRPr>
          </a:p>
        </p:txBody>
      </p:sp>
    </p:spTree>
    <p:extLst>
      <p:ext uri="{BB962C8B-B14F-4D97-AF65-F5344CB8AC3E}">
        <p14:creationId xmlns:p14="http://schemas.microsoft.com/office/powerpoint/2010/main" val="1919647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531290" cy="1549791"/>
          </a:xfrm>
        </p:spPr>
        <p:txBody>
          <a:bodyPr>
            <a:noAutofit/>
          </a:bodyPr>
          <a:lstStyle/>
          <a:p>
            <a:r>
              <a:rPr lang="en-US" sz="6300" b="1" dirty="0">
                <a:solidFill>
                  <a:srgbClr val="AAE5FF"/>
                </a:solidFill>
                <a:latin typeface="Rockwell" panose="02060603020205020403" pitchFamily="18" charset="0"/>
              </a:rPr>
              <a:t>Data Exploration &amp; Clean Up</a:t>
            </a:r>
          </a:p>
        </p:txBody>
      </p:sp>
      <p:sp>
        <p:nvSpPr>
          <p:cNvPr id="4" name="Rectangle 3"/>
          <p:cNvSpPr/>
          <p:nvPr/>
        </p:nvSpPr>
        <p:spPr>
          <a:xfrm>
            <a:off x="330355" y="1400375"/>
            <a:ext cx="11531290" cy="3108543"/>
          </a:xfrm>
          <a:prstGeom prst="rect">
            <a:avLst/>
          </a:prstGeom>
        </p:spPr>
        <p:txBody>
          <a:bodyPr wrap="square">
            <a:spAutoFit/>
          </a:bodyPr>
          <a:lstStyle/>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Data is in csv format from Zillow.</a:t>
            </a:r>
          </a:p>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All data is for Minnesota, and as compared to the United States where applicable.</a:t>
            </a:r>
          </a:p>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Median Sale Prices, Days on Zillow, Number of Home Sales</a:t>
            </a:r>
          </a:p>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Performed some data clean up in Excel</a:t>
            </a:r>
          </a:p>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Pandas to merge </a:t>
            </a:r>
            <a:r>
              <a:rPr lang="en-US" sz="2800" b="1" dirty="0" err="1">
                <a:solidFill>
                  <a:schemeClr val="tx2"/>
                </a:solidFill>
                <a:latin typeface="Candara" panose="020E0502030303020204" pitchFamily="34" charset="0"/>
                <a:cs typeface="Aharoni" panose="02010803020104030203" pitchFamily="2" charset="-79"/>
              </a:rPr>
              <a:t>dataframes</a:t>
            </a:r>
            <a:r>
              <a:rPr lang="en-US" sz="2800" b="1" dirty="0">
                <a:solidFill>
                  <a:schemeClr val="tx2"/>
                </a:solidFill>
                <a:latin typeface="Candara" panose="020E0502030303020204" pitchFamily="34" charset="0"/>
                <a:cs typeface="Aharoni" panose="02010803020104030203" pitchFamily="2" charset="-79"/>
              </a:rPr>
              <a:t> and functions to remove extra data</a:t>
            </a:r>
          </a:p>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Matplotlib for the graphing</a:t>
            </a:r>
          </a:p>
        </p:txBody>
      </p:sp>
    </p:spTree>
    <p:extLst>
      <p:ext uri="{BB962C8B-B14F-4D97-AF65-F5344CB8AC3E}">
        <p14:creationId xmlns:p14="http://schemas.microsoft.com/office/powerpoint/2010/main" val="410227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347" y="146960"/>
            <a:ext cx="11923295" cy="1325563"/>
          </a:xfrm>
        </p:spPr>
        <p:txBody>
          <a:bodyPr>
            <a:noAutofit/>
          </a:bodyPr>
          <a:lstStyle/>
          <a:p>
            <a:pPr algn="ctr"/>
            <a:r>
              <a:rPr lang="en-US" sz="4800" b="1" dirty="0">
                <a:solidFill>
                  <a:srgbClr val="AAE5FF"/>
                </a:solidFill>
                <a:latin typeface="Rockwell" panose="02060603020205020403" pitchFamily="18" charset="0"/>
              </a:rPr>
              <a:t>MN Homes Sold vs. US Homes Sold</a:t>
            </a:r>
          </a:p>
        </p:txBody>
      </p:sp>
      <p:pic>
        <p:nvPicPr>
          <p:cNvPr id="5" name="Picture 4" descr="A close up of text on a white background&#10;&#10;Description automatically generated">
            <a:extLst>
              <a:ext uri="{FF2B5EF4-FFF2-40B4-BE49-F238E27FC236}">
                <a16:creationId xmlns:a16="http://schemas.microsoft.com/office/drawing/2014/main" id="{91CC9EB7-16DF-46D9-AF27-ADBA94652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5396" y="2162080"/>
            <a:ext cx="4592450" cy="2941123"/>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D417F6DE-1CE2-4E6E-AF8F-C10932EE59B4}"/>
              </a:ext>
            </a:extLst>
          </p:cNvPr>
          <p:cNvPicPr>
            <a:picLocks noChangeAspect="1"/>
          </p:cNvPicPr>
          <p:nvPr/>
        </p:nvPicPr>
        <p:blipFill rotWithShape="1">
          <a:blip r:embed="rId4">
            <a:extLst>
              <a:ext uri="{28A0092B-C50C-407E-A947-70E740481C1C}">
                <a14:useLocalDpi xmlns:a14="http://schemas.microsoft.com/office/drawing/2010/main" val="0"/>
              </a:ext>
            </a:extLst>
          </a:blip>
          <a:srcRect t="14923" r="6121"/>
          <a:stretch/>
        </p:blipFill>
        <p:spPr>
          <a:xfrm>
            <a:off x="6239810" y="2162081"/>
            <a:ext cx="4572570" cy="2941122"/>
          </a:xfrm>
          <a:prstGeom prst="rect">
            <a:avLst/>
          </a:prstGeom>
        </p:spPr>
      </p:pic>
      <p:sp>
        <p:nvSpPr>
          <p:cNvPr id="9" name="Rectangle 8">
            <a:extLst>
              <a:ext uri="{FF2B5EF4-FFF2-40B4-BE49-F238E27FC236}">
                <a16:creationId xmlns:a16="http://schemas.microsoft.com/office/drawing/2014/main" id="{A5BA1D82-8081-4E5B-B0AE-D26E1D8AAB51}"/>
              </a:ext>
            </a:extLst>
          </p:cNvPr>
          <p:cNvSpPr/>
          <p:nvPr/>
        </p:nvSpPr>
        <p:spPr>
          <a:xfrm>
            <a:off x="1094873" y="1177358"/>
            <a:ext cx="9998242" cy="830997"/>
          </a:xfrm>
          <a:prstGeom prst="rect">
            <a:avLst/>
          </a:prstGeom>
        </p:spPr>
        <p:txBody>
          <a:bodyPr wrap="square">
            <a:spAutoFit/>
          </a:bodyPr>
          <a:lstStyle/>
          <a:p>
            <a:pPr algn="ctr">
              <a:buClr>
                <a:srgbClr val="AAE5FF"/>
              </a:buClr>
            </a:pPr>
            <a:r>
              <a:rPr lang="en-US" sz="2400" b="1" dirty="0">
                <a:solidFill>
                  <a:srgbClr val="AAE5FF"/>
                </a:solidFill>
                <a:latin typeface="Candara" panose="020E0502030303020204" pitchFamily="34" charset="0"/>
                <a:cs typeface="Aharoni" panose="02010803020104030203" pitchFamily="2" charset="-79"/>
              </a:rPr>
              <a:t>Is May the best month of the year for buying/selling in Minnesota and how much does it affect the number of homes sold in the United States?</a:t>
            </a:r>
          </a:p>
        </p:txBody>
      </p:sp>
      <p:sp>
        <p:nvSpPr>
          <p:cNvPr id="10" name="Rectangle 9">
            <a:extLst>
              <a:ext uri="{FF2B5EF4-FFF2-40B4-BE49-F238E27FC236}">
                <a16:creationId xmlns:a16="http://schemas.microsoft.com/office/drawing/2014/main" id="{AC69E5DD-573F-45E8-86B3-0327BA9B8F3E}"/>
              </a:ext>
            </a:extLst>
          </p:cNvPr>
          <p:cNvSpPr/>
          <p:nvPr/>
        </p:nvSpPr>
        <p:spPr>
          <a:xfrm>
            <a:off x="1354989" y="5256928"/>
            <a:ext cx="9256864" cy="1015663"/>
          </a:xfrm>
          <a:prstGeom prst="rect">
            <a:avLst/>
          </a:prstGeom>
        </p:spPr>
        <p:txBody>
          <a:bodyPr wrap="square">
            <a:spAutoFit/>
          </a:bodyPr>
          <a:lstStyle/>
          <a:p>
            <a:pPr marL="457200" indent="-457200">
              <a:buClr>
                <a:srgbClr val="AAE5FF"/>
              </a:buClr>
              <a:buFont typeface="Arial" panose="020B0604020202020204" pitchFamily="34" charset="0"/>
              <a:buChar char="•"/>
            </a:pPr>
            <a:r>
              <a:rPr lang="en-US" sz="2000" b="1" dirty="0">
                <a:solidFill>
                  <a:schemeClr val="tx2"/>
                </a:solidFill>
                <a:latin typeface="Candara" panose="020E0502030303020204" pitchFamily="34" charset="0"/>
                <a:cs typeface="Aharoni" panose="02010803020104030203" pitchFamily="2" charset="-79"/>
              </a:rPr>
              <a:t>The correlation between MN and US home sales is 0.49.</a:t>
            </a:r>
          </a:p>
          <a:p>
            <a:pPr marL="457200" indent="-457200">
              <a:buClr>
                <a:srgbClr val="AAE5FF"/>
              </a:buClr>
              <a:buFont typeface="Arial" panose="020B0604020202020204" pitchFamily="34" charset="0"/>
              <a:buChar char="•"/>
            </a:pPr>
            <a:r>
              <a:rPr lang="en-US" sz="2000" b="1" dirty="0">
                <a:solidFill>
                  <a:schemeClr val="tx2"/>
                </a:solidFill>
                <a:latin typeface="Candara" panose="020E0502030303020204" pitchFamily="34" charset="0"/>
                <a:cs typeface="Aharoni" panose="02010803020104030203" pitchFamily="2" charset="-79"/>
              </a:rPr>
              <a:t>The r-squared is 0.2426.</a:t>
            </a:r>
          </a:p>
          <a:p>
            <a:pPr marL="457200" indent="-457200">
              <a:buClr>
                <a:srgbClr val="AAE5FF"/>
              </a:buClr>
              <a:buFont typeface="Arial" panose="020B0604020202020204" pitchFamily="34" charset="0"/>
              <a:buChar char="•"/>
            </a:pPr>
            <a:r>
              <a:rPr lang="en-US" sz="2000" b="1" dirty="0">
                <a:solidFill>
                  <a:schemeClr val="tx2"/>
                </a:solidFill>
                <a:latin typeface="Candara" panose="020E0502030303020204" pitchFamily="34" charset="0"/>
                <a:cs typeface="Aharoni" panose="02010803020104030203" pitchFamily="2" charset="-79"/>
              </a:rPr>
              <a:t>Pearson Correlation Coefficient and r-squared value show weaker relationship.</a:t>
            </a:r>
          </a:p>
        </p:txBody>
      </p:sp>
    </p:spTree>
    <p:extLst>
      <p:ext uri="{BB962C8B-B14F-4D97-AF65-F5344CB8AC3E}">
        <p14:creationId xmlns:p14="http://schemas.microsoft.com/office/powerpoint/2010/main" val="3930707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89D8C80-4369-4DF4-A7DF-C6EF936453EF}"/>
              </a:ext>
            </a:extLst>
          </p:cNvPr>
          <p:cNvSpPr txBox="1">
            <a:spLocks/>
          </p:cNvSpPr>
          <p:nvPr/>
        </p:nvSpPr>
        <p:spPr>
          <a:xfrm>
            <a:off x="0" y="96873"/>
            <a:ext cx="121920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rgbClr val="AAE5FF"/>
                </a:solidFill>
                <a:latin typeface="Rockwell" panose="02060603020205020403" pitchFamily="18" charset="0"/>
              </a:rPr>
              <a:t>Median Sale Price vs Homes Sold in MN</a:t>
            </a:r>
          </a:p>
        </p:txBody>
      </p:sp>
      <p:sp>
        <p:nvSpPr>
          <p:cNvPr id="8" name="Rectangle 7">
            <a:extLst>
              <a:ext uri="{FF2B5EF4-FFF2-40B4-BE49-F238E27FC236}">
                <a16:creationId xmlns:a16="http://schemas.microsoft.com/office/drawing/2014/main" id="{FF9EC129-8255-4B47-89A6-9CCEF082ABAD}"/>
              </a:ext>
            </a:extLst>
          </p:cNvPr>
          <p:cNvSpPr/>
          <p:nvPr/>
        </p:nvSpPr>
        <p:spPr>
          <a:xfrm>
            <a:off x="381000" y="1286770"/>
            <a:ext cx="11430000" cy="461665"/>
          </a:xfrm>
          <a:prstGeom prst="rect">
            <a:avLst/>
          </a:prstGeom>
        </p:spPr>
        <p:txBody>
          <a:bodyPr wrap="square">
            <a:spAutoFit/>
          </a:bodyPr>
          <a:lstStyle/>
          <a:p>
            <a:pPr algn="ctr">
              <a:buClr>
                <a:srgbClr val="AAE5FF"/>
              </a:buClr>
            </a:pPr>
            <a:r>
              <a:rPr lang="en-US" sz="2400" b="1" dirty="0">
                <a:solidFill>
                  <a:srgbClr val="AAE5FF"/>
                </a:solidFill>
                <a:latin typeface="Candara" panose="020E0502030303020204" pitchFamily="34" charset="0"/>
                <a:cs typeface="Aharoni" panose="02010803020104030203" pitchFamily="2" charset="-79"/>
              </a:rPr>
              <a:t>How much of an effect does the number of homes sold have on the median sale price?</a:t>
            </a:r>
          </a:p>
        </p:txBody>
      </p:sp>
      <p:sp>
        <p:nvSpPr>
          <p:cNvPr id="9" name="Rectangle 8">
            <a:extLst>
              <a:ext uri="{FF2B5EF4-FFF2-40B4-BE49-F238E27FC236}">
                <a16:creationId xmlns:a16="http://schemas.microsoft.com/office/drawing/2014/main" id="{D48EDE43-E0DA-41EC-A45B-3EC82A2DD0FC}"/>
              </a:ext>
            </a:extLst>
          </p:cNvPr>
          <p:cNvSpPr/>
          <p:nvPr/>
        </p:nvSpPr>
        <p:spPr>
          <a:xfrm>
            <a:off x="1354989" y="5256928"/>
            <a:ext cx="9256864" cy="1015663"/>
          </a:xfrm>
          <a:prstGeom prst="rect">
            <a:avLst/>
          </a:prstGeom>
        </p:spPr>
        <p:txBody>
          <a:bodyPr wrap="square">
            <a:spAutoFit/>
          </a:bodyPr>
          <a:lstStyle/>
          <a:p>
            <a:pPr marL="457200" indent="-457200">
              <a:buClr>
                <a:srgbClr val="AAE5FF"/>
              </a:buClr>
              <a:buFont typeface="Arial" panose="020B0604020202020204" pitchFamily="34" charset="0"/>
              <a:buChar char="•"/>
            </a:pPr>
            <a:r>
              <a:rPr lang="en-US" sz="2000" b="1" dirty="0">
                <a:solidFill>
                  <a:schemeClr val="tx2"/>
                </a:solidFill>
                <a:latin typeface="Candara" panose="020E0502030303020204" pitchFamily="34" charset="0"/>
                <a:cs typeface="Aharoni" panose="02010803020104030203" pitchFamily="2" charset="-79"/>
              </a:rPr>
              <a:t>The correlation between MN and US home sales is 0.56.</a:t>
            </a:r>
          </a:p>
          <a:p>
            <a:pPr marL="457200" indent="-457200">
              <a:buClr>
                <a:srgbClr val="AAE5FF"/>
              </a:buClr>
              <a:buFont typeface="Arial" panose="020B0604020202020204" pitchFamily="34" charset="0"/>
              <a:buChar char="•"/>
            </a:pPr>
            <a:r>
              <a:rPr lang="en-US" sz="2000" b="1" dirty="0">
                <a:solidFill>
                  <a:schemeClr val="tx2"/>
                </a:solidFill>
                <a:latin typeface="Candara" panose="020E0502030303020204" pitchFamily="34" charset="0"/>
                <a:cs typeface="Aharoni" panose="02010803020104030203" pitchFamily="2" charset="-79"/>
              </a:rPr>
              <a:t>The r-squared is 0.3163.</a:t>
            </a:r>
          </a:p>
          <a:p>
            <a:pPr marL="457200" indent="-457200">
              <a:buClr>
                <a:srgbClr val="AAE5FF"/>
              </a:buClr>
              <a:buFont typeface="Arial" panose="020B0604020202020204" pitchFamily="34" charset="0"/>
              <a:buChar char="•"/>
            </a:pPr>
            <a:r>
              <a:rPr lang="en-US" sz="2000" b="1" dirty="0">
                <a:solidFill>
                  <a:schemeClr val="tx2"/>
                </a:solidFill>
                <a:latin typeface="Candara" panose="020E0502030303020204" pitchFamily="34" charset="0"/>
                <a:cs typeface="Aharoni" panose="02010803020104030203" pitchFamily="2" charset="-79"/>
              </a:rPr>
              <a:t>Pearson Correlation Coefficient and r-squared value show weaker relationship.</a:t>
            </a:r>
          </a:p>
        </p:txBody>
      </p:sp>
      <p:pic>
        <p:nvPicPr>
          <p:cNvPr id="12" name="Picture 11" descr="A screenshot of a cell phone&#10;&#10;Description automatically generated">
            <a:extLst>
              <a:ext uri="{FF2B5EF4-FFF2-40B4-BE49-F238E27FC236}">
                <a16:creationId xmlns:a16="http://schemas.microsoft.com/office/drawing/2014/main" id="{FBDA77F0-A0B0-42AF-9717-32AFC2C1095E}"/>
              </a:ext>
            </a:extLst>
          </p:cNvPr>
          <p:cNvPicPr>
            <a:picLocks noChangeAspect="1"/>
          </p:cNvPicPr>
          <p:nvPr/>
        </p:nvPicPr>
        <p:blipFill rotWithShape="1">
          <a:blip r:embed="rId3">
            <a:extLst>
              <a:ext uri="{28A0092B-C50C-407E-A947-70E740481C1C}">
                <a14:useLocalDpi xmlns:a14="http://schemas.microsoft.com/office/drawing/2010/main" val="0"/>
              </a:ext>
            </a:extLst>
          </a:blip>
          <a:srcRect t="13286" r="19999"/>
          <a:stretch/>
        </p:blipFill>
        <p:spPr>
          <a:xfrm>
            <a:off x="3725135" y="1968196"/>
            <a:ext cx="4516572" cy="3068971"/>
          </a:xfrm>
          <a:prstGeom prst="rect">
            <a:avLst/>
          </a:prstGeom>
        </p:spPr>
      </p:pic>
    </p:spTree>
    <p:extLst>
      <p:ext uri="{BB962C8B-B14F-4D97-AF65-F5344CB8AC3E}">
        <p14:creationId xmlns:p14="http://schemas.microsoft.com/office/powerpoint/2010/main" val="342889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8234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3429" y="164166"/>
            <a:ext cx="12871939" cy="1395686"/>
          </a:xfrm>
        </p:spPr>
        <p:txBody>
          <a:bodyPr>
            <a:noAutofit/>
          </a:bodyPr>
          <a:lstStyle/>
          <a:p>
            <a:r>
              <a:rPr lang="en-US" sz="6600" b="1" dirty="0">
                <a:solidFill>
                  <a:srgbClr val="AAE5FF"/>
                </a:solidFill>
                <a:latin typeface="Rockwell" panose="02060603020205020403" pitchFamily="18" charset="0"/>
              </a:rPr>
              <a:t>Housing Prices Analysis</a:t>
            </a:r>
          </a:p>
        </p:txBody>
      </p:sp>
      <p:pic>
        <p:nvPicPr>
          <p:cNvPr id="3" name="Picture 2">
            <a:extLst>
              <a:ext uri="{FF2B5EF4-FFF2-40B4-BE49-F238E27FC236}">
                <a16:creationId xmlns:a16="http://schemas.microsoft.com/office/drawing/2014/main" id="{E4D1260A-A5E2-4979-8EC0-1FB6E7E60501}"/>
              </a:ext>
            </a:extLst>
          </p:cNvPr>
          <p:cNvPicPr>
            <a:picLocks noChangeAspect="1"/>
          </p:cNvPicPr>
          <p:nvPr/>
        </p:nvPicPr>
        <p:blipFill>
          <a:blip r:embed="rId3"/>
          <a:stretch>
            <a:fillRect/>
          </a:stretch>
        </p:blipFill>
        <p:spPr>
          <a:xfrm>
            <a:off x="488422" y="1555780"/>
            <a:ext cx="5147185" cy="3746439"/>
          </a:xfrm>
          <a:prstGeom prst="rect">
            <a:avLst/>
          </a:prstGeom>
        </p:spPr>
      </p:pic>
      <p:pic>
        <p:nvPicPr>
          <p:cNvPr id="4" name="Picture 3">
            <a:extLst>
              <a:ext uri="{FF2B5EF4-FFF2-40B4-BE49-F238E27FC236}">
                <a16:creationId xmlns:a16="http://schemas.microsoft.com/office/drawing/2014/main" id="{81197E30-EFEF-4474-B3A9-C6E691977200}"/>
              </a:ext>
            </a:extLst>
          </p:cNvPr>
          <p:cNvPicPr>
            <a:picLocks noChangeAspect="1"/>
          </p:cNvPicPr>
          <p:nvPr/>
        </p:nvPicPr>
        <p:blipFill>
          <a:blip r:embed="rId4"/>
          <a:stretch>
            <a:fillRect/>
          </a:stretch>
        </p:blipFill>
        <p:spPr>
          <a:xfrm>
            <a:off x="6152453" y="1555780"/>
            <a:ext cx="5551125" cy="3746439"/>
          </a:xfrm>
          <a:prstGeom prst="rect">
            <a:avLst/>
          </a:prstGeom>
        </p:spPr>
      </p:pic>
    </p:spTree>
    <p:extLst>
      <p:ext uri="{BB962C8B-B14F-4D97-AF65-F5344CB8AC3E}">
        <p14:creationId xmlns:p14="http://schemas.microsoft.com/office/powerpoint/2010/main" val="830905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8234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3429" y="164166"/>
            <a:ext cx="12871939" cy="1395686"/>
          </a:xfrm>
        </p:spPr>
        <p:txBody>
          <a:bodyPr>
            <a:noAutofit/>
          </a:bodyPr>
          <a:lstStyle/>
          <a:p>
            <a:r>
              <a:rPr lang="en-US" sz="6600" b="1" dirty="0">
                <a:solidFill>
                  <a:srgbClr val="AAE5FF"/>
                </a:solidFill>
                <a:latin typeface="Rockwell" panose="02060603020205020403" pitchFamily="18" charset="0"/>
              </a:rPr>
              <a:t>Housing Prices Analysis</a:t>
            </a:r>
          </a:p>
        </p:txBody>
      </p:sp>
      <p:pic>
        <p:nvPicPr>
          <p:cNvPr id="8" name="Picture 7">
            <a:extLst>
              <a:ext uri="{FF2B5EF4-FFF2-40B4-BE49-F238E27FC236}">
                <a16:creationId xmlns:a16="http://schemas.microsoft.com/office/drawing/2014/main" id="{C06B3586-38B6-4593-8734-78AC28F9017E}"/>
              </a:ext>
            </a:extLst>
          </p:cNvPr>
          <p:cNvPicPr>
            <a:picLocks noChangeAspect="1"/>
          </p:cNvPicPr>
          <p:nvPr/>
        </p:nvPicPr>
        <p:blipFill>
          <a:blip r:embed="rId3"/>
          <a:stretch>
            <a:fillRect/>
          </a:stretch>
        </p:blipFill>
        <p:spPr>
          <a:xfrm>
            <a:off x="193429" y="2138243"/>
            <a:ext cx="5859448" cy="3694000"/>
          </a:xfrm>
          <a:prstGeom prst="rect">
            <a:avLst/>
          </a:prstGeom>
        </p:spPr>
      </p:pic>
      <p:pic>
        <p:nvPicPr>
          <p:cNvPr id="9" name="Picture 8">
            <a:extLst>
              <a:ext uri="{FF2B5EF4-FFF2-40B4-BE49-F238E27FC236}">
                <a16:creationId xmlns:a16="http://schemas.microsoft.com/office/drawing/2014/main" id="{A7AE7C36-AA4C-437C-9F76-C1D14251D2A8}"/>
              </a:ext>
            </a:extLst>
          </p:cNvPr>
          <p:cNvPicPr>
            <a:picLocks noChangeAspect="1"/>
          </p:cNvPicPr>
          <p:nvPr/>
        </p:nvPicPr>
        <p:blipFill>
          <a:blip r:embed="rId4"/>
          <a:stretch>
            <a:fillRect/>
          </a:stretch>
        </p:blipFill>
        <p:spPr>
          <a:xfrm>
            <a:off x="6096000" y="2138243"/>
            <a:ext cx="5894439" cy="3694000"/>
          </a:xfrm>
          <a:prstGeom prst="rect">
            <a:avLst/>
          </a:prstGeom>
        </p:spPr>
      </p:pic>
    </p:spTree>
    <p:extLst>
      <p:ext uri="{BB962C8B-B14F-4D97-AF65-F5344CB8AC3E}">
        <p14:creationId xmlns:p14="http://schemas.microsoft.com/office/powerpoint/2010/main" val="573871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8234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8953" y="35169"/>
            <a:ext cx="10849708" cy="1038257"/>
          </a:xfrm>
        </p:spPr>
        <p:txBody>
          <a:bodyPr>
            <a:noAutofit/>
          </a:bodyPr>
          <a:lstStyle/>
          <a:p>
            <a:pPr algn="ctr"/>
            <a:r>
              <a:rPr lang="en-US" sz="5400" b="1" dirty="0">
                <a:solidFill>
                  <a:srgbClr val="AAE5FF"/>
                </a:solidFill>
                <a:latin typeface="Rockwell" panose="02060603020205020403" pitchFamily="18" charset="0"/>
              </a:rPr>
              <a:t>DAYS on ZILLOW</a:t>
            </a:r>
          </a:p>
        </p:txBody>
      </p:sp>
      <p:pic>
        <p:nvPicPr>
          <p:cNvPr id="3" name="Picture 2">
            <a:extLst>
              <a:ext uri="{FF2B5EF4-FFF2-40B4-BE49-F238E27FC236}">
                <a16:creationId xmlns:a16="http://schemas.microsoft.com/office/drawing/2014/main" id="{A1765C50-9917-4947-B13F-EF91BB8FDE0F}"/>
              </a:ext>
            </a:extLst>
          </p:cNvPr>
          <p:cNvPicPr>
            <a:picLocks noChangeAspect="1"/>
          </p:cNvPicPr>
          <p:nvPr/>
        </p:nvPicPr>
        <p:blipFill>
          <a:blip r:embed="rId3"/>
          <a:stretch>
            <a:fillRect/>
          </a:stretch>
        </p:blipFill>
        <p:spPr>
          <a:xfrm>
            <a:off x="1603513" y="1971291"/>
            <a:ext cx="8852452" cy="4486275"/>
          </a:xfrm>
          <a:prstGeom prst="rect">
            <a:avLst/>
          </a:prstGeom>
        </p:spPr>
      </p:pic>
      <p:sp>
        <p:nvSpPr>
          <p:cNvPr id="5" name="TextBox 4">
            <a:extLst>
              <a:ext uri="{FF2B5EF4-FFF2-40B4-BE49-F238E27FC236}">
                <a16:creationId xmlns:a16="http://schemas.microsoft.com/office/drawing/2014/main" id="{D1CC8AB0-43A9-4FAF-B498-06F27C769616}"/>
              </a:ext>
            </a:extLst>
          </p:cNvPr>
          <p:cNvSpPr txBox="1"/>
          <p:nvPr/>
        </p:nvSpPr>
        <p:spPr>
          <a:xfrm>
            <a:off x="1603513" y="1073426"/>
            <a:ext cx="8544339" cy="523220"/>
          </a:xfrm>
          <a:prstGeom prst="rect">
            <a:avLst/>
          </a:prstGeom>
          <a:noFill/>
        </p:spPr>
        <p:txBody>
          <a:bodyPr wrap="square" rtlCol="0">
            <a:spAutoFit/>
          </a:bodyPr>
          <a:lstStyle/>
          <a:p>
            <a:pPr algn="ctr"/>
            <a:r>
              <a:rPr lang="en-US" sz="2800" b="1" dirty="0"/>
              <a:t>MN vs Rest of US</a:t>
            </a:r>
          </a:p>
        </p:txBody>
      </p:sp>
    </p:spTree>
    <p:extLst>
      <p:ext uri="{BB962C8B-B14F-4D97-AF65-F5344CB8AC3E}">
        <p14:creationId xmlns:p14="http://schemas.microsoft.com/office/powerpoint/2010/main" val="3399595888"/>
      </p:ext>
    </p:extLst>
  </p:cSld>
  <p:clrMapOvr>
    <a:masterClrMapping/>
  </p:clrMapOvr>
</p:sld>
</file>

<file path=ppt/theme/theme1.xml><?xml version="1.0" encoding="utf-8"?>
<a:theme xmlns:a="http://schemas.openxmlformats.org/drawingml/2006/main" name="Office Theme">
  <a:themeElements>
    <a:clrScheme name="Custom 11">
      <a:dk1>
        <a:srgbClr val="B7EAFF"/>
      </a:dk1>
      <a:lt1>
        <a:srgbClr val="082344"/>
      </a:lt1>
      <a:dk2>
        <a:srgbClr val="FFFFFF"/>
      </a:dk2>
      <a:lt2>
        <a:srgbClr val="082344"/>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Rockwel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2504</TotalTime>
  <Words>1934</Words>
  <Application>Microsoft Office PowerPoint</Application>
  <PresentationFormat>Widescreen</PresentationFormat>
  <Paragraphs>135</Paragraphs>
  <Slides>15</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Aharoni</vt:lpstr>
      <vt:lpstr>Arial</vt:lpstr>
      <vt:lpstr>Calibri</vt:lpstr>
      <vt:lpstr>Candara</vt:lpstr>
      <vt:lpstr>MS Reference Sans Serif</vt:lpstr>
      <vt:lpstr>Rockwell</vt:lpstr>
      <vt:lpstr>Office Theme</vt:lpstr>
      <vt:lpstr>PowerPoint Presentation</vt:lpstr>
      <vt:lpstr>Questions</vt:lpstr>
      <vt:lpstr>Background</vt:lpstr>
      <vt:lpstr>Data Exploration &amp; Clean Up</vt:lpstr>
      <vt:lpstr>MN Homes Sold vs. US Homes Sold</vt:lpstr>
      <vt:lpstr>PowerPoint Presentation</vt:lpstr>
      <vt:lpstr>Housing Prices Analysis</vt:lpstr>
      <vt:lpstr>Housing Prices Analysis</vt:lpstr>
      <vt:lpstr>DAYS on ZILLOW</vt:lpstr>
      <vt:lpstr>DAYS on ZILLOW</vt:lpstr>
      <vt:lpstr>DAYS on ZILLOW THROUGH YEAR</vt:lpstr>
      <vt:lpstr>DAYS on ZILLOW</vt:lpstr>
      <vt:lpstr>DAYS on ZILLOW &amp; PRICE</vt:lpstr>
      <vt:lpstr>Conclusion</vt:lpstr>
      <vt:lpstr>Thank you</vt:lpstr>
    </vt:vector>
  </TitlesOfParts>
  <Company>Quad/Graphics,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Business Solutions Internship</dc:title>
  <dc:creator>Mobley, Emily M</dc:creator>
  <cp:lastModifiedBy>Briana Friendt</cp:lastModifiedBy>
  <cp:revision>170</cp:revision>
  <dcterms:created xsi:type="dcterms:W3CDTF">2015-08-06T14:48:46Z</dcterms:created>
  <dcterms:modified xsi:type="dcterms:W3CDTF">2020-04-25T13:21:54Z</dcterms:modified>
</cp:coreProperties>
</file>