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32" r:id="rId3"/>
    <p:sldId id="330" r:id="rId4"/>
    <p:sldId id="298" r:id="rId5"/>
    <p:sldId id="283" r:id="rId6"/>
    <p:sldId id="306" r:id="rId7"/>
    <p:sldId id="284" r:id="rId8"/>
    <p:sldId id="297" r:id="rId9"/>
    <p:sldId id="296" r:id="rId10"/>
    <p:sldId id="313" r:id="rId11"/>
    <p:sldId id="312" r:id="rId12"/>
    <p:sldId id="299" r:id="rId13"/>
    <p:sldId id="300" r:id="rId14"/>
    <p:sldId id="305" r:id="rId15"/>
    <p:sldId id="307" r:id="rId16"/>
    <p:sldId id="302" r:id="rId17"/>
    <p:sldId id="303" r:id="rId18"/>
    <p:sldId id="308" r:id="rId19"/>
    <p:sldId id="309" r:id="rId20"/>
    <p:sldId id="304" r:id="rId21"/>
    <p:sldId id="310" r:id="rId22"/>
    <p:sldId id="311" r:id="rId23"/>
    <p:sldId id="295" r:id="rId24"/>
    <p:sldId id="314" r:id="rId25"/>
    <p:sldId id="286" r:id="rId26"/>
    <p:sldId id="315" r:id="rId27"/>
    <p:sldId id="316" r:id="rId28"/>
    <p:sldId id="318" r:id="rId29"/>
    <p:sldId id="317" r:id="rId30"/>
    <p:sldId id="319" r:id="rId31"/>
    <p:sldId id="287" r:id="rId32"/>
    <p:sldId id="320" r:id="rId33"/>
    <p:sldId id="321" r:id="rId34"/>
    <p:sldId id="322" r:id="rId35"/>
    <p:sldId id="323" r:id="rId36"/>
    <p:sldId id="324" r:id="rId37"/>
    <p:sldId id="288" r:id="rId38"/>
    <p:sldId id="325" r:id="rId39"/>
    <p:sldId id="326" r:id="rId40"/>
    <p:sldId id="327" r:id="rId41"/>
    <p:sldId id="328" r:id="rId42"/>
    <p:sldId id="329" r:id="rId43"/>
    <p:sldId id="291" r:id="rId44"/>
    <p:sldId id="292" r:id="rId45"/>
    <p:sldId id="293" r:id="rId46"/>
    <p:sldId id="294" r:id="rId47"/>
    <p:sldId id="33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ille Ruiz" initials="CR" lastIdx="1" clrIdx="0">
    <p:extLst>
      <p:ext uri="{19B8F6BF-5375-455C-9EA6-DF929625EA0E}">
        <p15:presenceInfo xmlns:p15="http://schemas.microsoft.com/office/powerpoint/2012/main" userId="Camille Ru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95B"/>
    <a:srgbClr val="1A1931"/>
    <a:srgbClr val="FBFC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68" autoAdjust="0"/>
    <p:restoredTop sz="94660"/>
  </p:normalViewPr>
  <p:slideViewPr>
    <p:cSldViewPr snapToGrid="0">
      <p:cViewPr>
        <p:scale>
          <a:sx n="63" d="100"/>
          <a:sy n="63" d="100"/>
        </p:scale>
        <p:origin x="672"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2A8F4-729B-450B-870E-7D90031390EA}"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B72DC-DB11-4D02-ADED-D2ED7088502D}" type="slidenum">
              <a:rPr lang="en-US" smtClean="0"/>
              <a:t>‹#›</a:t>
            </a:fld>
            <a:endParaRPr lang="en-US"/>
          </a:p>
        </p:txBody>
      </p:sp>
    </p:spTree>
    <p:extLst>
      <p:ext uri="{BB962C8B-B14F-4D97-AF65-F5344CB8AC3E}">
        <p14:creationId xmlns:p14="http://schemas.microsoft.com/office/powerpoint/2010/main" val="86012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42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65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176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506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269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193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56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575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394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102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19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235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778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999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204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868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063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964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466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589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153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71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618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763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977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240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514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40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611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221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37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759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138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075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8596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2398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88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702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733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0276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38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61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92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662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6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a4d5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a4d5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479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65B3-AB7A-4FD1-8640-C57996FCF175}"/>
              </a:ext>
            </a:extLst>
          </p:cNvPr>
          <p:cNvSpPr>
            <a:spLocks noGrp="1"/>
          </p:cNvSpPr>
          <p:nvPr>
            <p:ph type="ctrTitle" hasCustomPrompt="1"/>
          </p:nvPr>
        </p:nvSpPr>
        <p:spPr>
          <a:xfrm>
            <a:off x="1682750" y="1219199"/>
            <a:ext cx="4801177" cy="2290763"/>
          </a:xfrm>
        </p:spPr>
        <p:txBody>
          <a:bodyPr anchor="b"/>
          <a:lstStyle>
            <a:lvl1pPr algn="l">
              <a:defRPr sz="4200" b="0">
                <a:solidFill>
                  <a:srgbClr val="1A1931"/>
                </a:solidFill>
                <a:latin typeface="Arial Black" panose="020B0A040201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C24F4E3-83AB-4EF7-9DB1-6731E779AE20}"/>
              </a:ext>
            </a:extLst>
          </p:cNvPr>
          <p:cNvSpPr>
            <a:spLocks noGrp="1"/>
          </p:cNvSpPr>
          <p:nvPr>
            <p:ph type="subTitle" idx="1"/>
          </p:nvPr>
        </p:nvSpPr>
        <p:spPr>
          <a:xfrm>
            <a:off x="1682750" y="3602038"/>
            <a:ext cx="4801177" cy="1655762"/>
          </a:xfrm>
        </p:spPr>
        <p:txBody>
          <a:bodyPr/>
          <a:lstStyle>
            <a:lvl1pPr marL="0" indent="0" algn="l">
              <a:spcBef>
                <a:spcPts val="0"/>
              </a:spcBef>
              <a:buNone/>
              <a:defRPr sz="3000" kern="0" spc="0" baseline="0">
                <a:solidFill>
                  <a:srgbClr val="1A193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2278DD36-8003-4075-B4DC-05D58D954D4B}"/>
              </a:ext>
            </a:extLst>
          </p:cNvPr>
          <p:cNvSpPr>
            <a:spLocks noGrp="1"/>
          </p:cNvSpPr>
          <p:nvPr>
            <p:ph type="ftr" sz="quarter" idx="11"/>
          </p:nvPr>
        </p:nvSpPr>
        <p:spPr>
          <a:xfrm>
            <a:off x="3193143" y="6534150"/>
            <a:ext cx="3974420" cy="185964"/>
          </a:xfrm>
        </p:spPr>
        <p:txBody>
          <a:bodyPr/>
          <a:lstStyle/>
          <a:p>
            <a:endParaRPr lang="en-US" dirty="0"/>
          </a:p>
        </p:txBody>
      </p:sp>
    </p:spTree>
    <p:extLst>
      <p:ext uri="{BB962C8B-B14F-4D97-AF65-F5344CB8AC3E}">
        <p14:creationId xmlns:p14="http://schemas.microsoft.com/office/powerpoint/2010/main" val="289029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507987">
              <a:lnSpc>
                <a:spcPct val="114000"/>
              </a:lnSpc>
              <a:spcBef>
                <a:spcPts val="0"/>
              </a:spcBef>
              <a:spcAft>
                <a:spcPts val="0"/>
              </a:spcAft>
              <a:buClr>
                <a:srgbClr val="000000"/>
              </a:buClr>
              <a:buSzPts val="2400"/>
              <a:buChar char="●"/>
              <a:defRPr sz="3200">
                <a:solidFill>
                  <a:srgbClr val="000000"/>
                </a:solidFill>
              </a:defRPr>
            </a:lvl1pPr>
            <a:lvl2pPr marL="1219170" lvl="1" indent="-474121">
              <a:lnSpc>
                <a:spcPct val="114000"/>
              </a:lnSpc>
              <a:spcBef>
                <a:spcPts val="0"/>
              </a:spcBef>
              <a:spcAft>
                <a:spcPts val="0"/>
              </a:spcAft>
              <a:buClr>
                <a:srgbClr val="000000"/>
              </a:buClr>
              <a:buSzPts val="2000"/>
              <a:buChar char="○"/>
              <a:defRPr sz="2667">
                <a:solidFill>
                  <a:srgbClr val="000000"/>
                </a:solidFill>
              </a:defRPr>
            </a:lvl2pPr>
            <a:lvl3pPr marL="1828754" lvl="2" indent="-457189">
              <a:lnSpc>
                <a:spcPct val="114000"/>
              </a:lnSpc>
              <a:spcBef>
                <a:spcPts val="0"/>
              </a:spcBef>
              <a:spcAft>
                <a:spcPts val="0"/>
              </a:spcAft>
              <a:buClr>
                <a:srgbClr val="000000"/>
              </a:buClr>
              <a:buSzPts val="1800"/>
              <a:buChar char="■"/>
              <a:defRPr sz="2400">
                <a:solidFill>
                  <a:srgbClr val="000000"/>
                </a:solidFill>
              </a:defRPr>
            </a:lvl3pPr>
            <a:lvl4pPr marL="2438339" lvl="3" indent="-423323">
              <a:lnSpc>
                <a:spcPct val="114000"/>
              </a:lnSpc>
              <a:spcBef>
                <a:spcPts val="0"/>
              </a:spcBef>
              <a:spcAft>
                <a:spcPts val="0"/>
              </a:spcAft>
              <a:buClr>
                <a:srgbClr val="000000"/>
              </a:buClr>
              <a:buSzPts val="1400"/>
              <a:buChar char="●"/>
              <a:defRPr>
                <a:solidFill>
                  <a:srgbClr val="000000"/>
                </a:solidFill>
              </a:defRPr>
            </a:lvl4pPr>
            <a:lvl5pPr marL="3047924" lvl="4" indent="-423323">
              <a:lnSpc>
                <a:spcPct val="114000"/>
              </a:lnSpc>
              <a:spcBef>
                <a:spcPts val="0"/>
              </a:spcBef>
              <a:spcAft>
                <a:spcPts val="0"/>
              </a:spcAft>
              <a:buClr>
                <a:srgbClr val="000000"/>
              </a:buClr>
              <a:buSzPts val="1400"/>
              <a:buChar char="○"/>
              <a:defRPr>
                <a:solidFill>
                  <a:srgbClr val="000000"/>
                </a:solidFill>
              </a:defRPr>
            </a:lvl5pPr>
            <a:lvl6pPr marL="3657509" lvl="5" indent="-423323">
              <a:lnSpc>
                <a:spcPct val="114000"/>
              </a:lnSpc>
              <a:spcBef>
                <a:spcPts val="0"/>
              </a:spcBef>
              <a:spcAft>
                <a:spcPts val="0"/>
              </a:spcAft>
              <a:buClr>
                <a:srgbClr val="000000"/>
              </a:buClr>
              <a:buSzPts val="1400"/>
              <a:buChar char="■"/>
              <a:defRPr>
                <a:solidFill>
                  <a:srgbClr val="000000"/>
                </a:solidFill>
              </a:defRPr>
            </a:lvl6pPr>
            <a:lvl7pPr marL="4267093" lvl="6" indent="-423323">
              <a:lnSpc>
                <a:spcPct val="114000"/>
              </a:lnSpc>
              <a:spcBef>
                <a:spcPts val="0"/>
              </a:spcBef>
              <a:spcAft>
                <a:spcPts val="0"/>
              </a:spcAft>
              <a:buClr>
                <a:srgbClr val="000000"/>
              </a:buClr>
              <a:buSzPts val="1400"/>
              <a:buChar char="●"/>
              <a:defRPr>
                <a:solidFill>
                  <a:srgbClr val="000000"/>
                </a:solidFill>
              </a:defRPr>
            </a:lvl7pPr>
            <a:lvl8pPr marL="4876678" lvl="7" indent="-423323">
              <a:lnSpc>
                <a:spcPct val="114000"/>
              </a:lnSpc>
              <a:spcBef>
                <a:spcPts val="0"/>
              </a:spcBef>
              <a:spcAft>
                <a:spcPts val="0"/>
              </a:spcAft>
              <a:buClr>
                <a:srgbClr val="000000"/>
              </a:buClr>
              <a:buSzPts val="1400"/>
              <a:buChar char="○"/>
              <a:defRPr>
                <a:solidFill>
                  <a:srgbClr val="000000"/>
                </a:solidFill>
              </a:defRPr>
            </a:lvl8pPr>
            <a:lvl9pPr marL="5486263" lvl="8" indent="-423323">
              <a:lnSpc>
                <a:spcPct val="114000"/>
              </a:lnSpc>
              <a:spcBef>
                <a:spcPts val="0"/>
              </a:spcBef>
              <a:spcAft>
                <a:spcPts val="0"/>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1149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517A-E384-4C59-9CAA-39724CD69ABF}"/>
              </a:ext>
            </a:extLst>
          </p:cNvPr>
          <p:cNvSpPr>
            <a:spLocks noGrp="1"/>
          </p:cNvSpPr>
          <p:nvPr>
            <p:ph type="title" hasCustomPrompt="1"/>
          </p:nvPr>
        </p:nvSpPr>
        <p:spPr/>
        <p:txBody>
          <a:bodyPr anchor="ctr"/>
          <a:lstStyle/>
          <a:p>
            <a:r>
              <a:rPr lang="en-US" dirty="0"/>
              <a:t>CLICK TO EDIT MASTER TITLE STYLE</a:t>
            </a:r>
          </a:p>
        </p:txBody>
      </p:sp>
      <p:sp>
        <p:nvSpPr>
          <p:cNvPr id="3" name="Content Placeholder 2">
            <a:extLst>
              <a:ext uri="{FF2B5EF4-FFF2-40B4-BE49-F238E27FC236}">
                <a16:creationId xmlns:a16="http://schemas.microsoft.com/office/drawing/2014/main" id="{2E639CC0-77D3-4522-8DE6-DA2A56B37B52}"/>
              </a:ext>
            </a:extLst>
          </p:cNvPr>
          <p:cNvSpPr>
            <a:spLocks noGrp="1"/>
          </p:cNvSpPr>
          <p:nvPr>
            <p:ph idx="1"/>
          </p:nvPr>
        </p:nvSpPr>
        <p:spPr>
          <a:xfrm>
            <a:off x="211365" y="1553027"/>
            <a:ext cx="11769270" cy="481888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B60C89-481B-47CC-93FB-BB3ABA539708}"/>
              </a:ext>
            </a:extLst>
          </p:cNvPr>
          <p:cNvSpPr>
            <a:spLocks noGrp="1"/>
          </p:cNvSpPr>
          <p:nvPr>
            <p:ph type="dt" sz="half" idx="10"/>
          </p:nvPr>
        </p:nvSpPr>
        <p:spPr>
          <a:xfrm>
            <a:off x="211365" y="6534150"/>
            <a:ext cx="2011680" cy="187325"/>
          </a:xfrm>
          <a:prstGeom prst="rect">
            <a:avLst/>
          </a:prstGeom>
        </p:spPr>
        <p:txBody>
          <a:bodyPr/>
          <a:lstStyle/>
          <a:p>
            <a:fld id="{5EDA07AC-A20F-49EE-9938-BBA824FCD9A2}" type="datetimeFigureOut">
              <a:rPr lang="en-US" smtClean="0"/>
              <a:t>2/21/2023</a:t>
            </a:fld>
            <a:endParaRPr lang="en-US" dirty="0"/>
          </a:p>
        </p:txBody>
      </p:sp>
      <p:sp>
        <p:nvSpPr>
          <p:cNvPr id="5" name="Footer Placeholder 4">
            <a:extLst>
              <a:ext uri="{FF2B5EF4-FFF2-40B4-BE49-F238E27FC236}">
                <a16:creationId xmlns:a16="http://schemas.microsoft.com/office/drawing/2014/main" id="{F171F891-2AF9-41AF-BAC8-3347235E50F9}"/>
              </a:ext>
            </a:extLst>
          </p:cNvPr>
          <p:cNvSpPr>
            <a:spLocks noGrp="1"/>
          </p:cNvSpPr>
          <p:nvPr>
            <p:ph type="ftr" sz="quarter" idx="11"/>
          </p:nvPr>
        </p:nvSpPr>
        <p:spPr>
          <a:xfrm>
            <a:off x="2509838" y="6534150"/>
            <a:ext cx="7172325" cy="187325"/>
          </a:xfrm>
        </p:spPr>
        <p:txBody>
          <a:bodyPr/>
          <a:lstStyle/>
          <a:p>
            <a:endParaRPr lang="en-US" dirty="0"/>
          </a:p>
        </p:txBody>
      </p:sp>
      <p:sp>
        <p:nvSpPr>
          <p:cNvPr id="6" name="Slide Number Placeholder 5">
            <a:extLst>
              <a:ext uri="{FF2B5EF4-FFF2-40B4-BE49-F238E27FC236}">
                <a16:creationId xmlns:a16="http://schemas.microsoft.com/office/drawing/2014/main" id="{3F2A7123-A7C1-4F9F-BFC4-22048E0F8D81}"/>
              </a:ext>
            </a:extLst>
          </p:cNvPr>
          <p:cNvSpPr>
            <a:spLocks noGrp="1"/>
          </p:cNvSpPr>
          <p:nvPr>
            <p:ph type="sldNum" sz="quarter" idx="12"/>
          </p:nvPr>
        </p:nvSpPr>
        <p:spPr>
          <a:xfrm>
            <a:off x="11340554" y="6534150"/>
            <a:ext cx="640080" cy="187325"/>
          </a:xfrm>
        </p:spPr>
        <p:txBody>
          <a:bodyPr/>
          <a:lstStyle/>
          <a:p>
            <a:fld id="{D9F323A1-07B7-45AF-B3F7-9767A564C382}" type="slidenum">
              <a:rPr lang="en-US" smtClean="0"/>
              <a:t>‹#›</a:t>
            </a:fld>
            <a:endParaRPr lang="en-US"/>
          </a:p>
        </p:txBody>
      </p:sp>
    </p:spTree>
    <p:extLst>
      <p:ext uri="{BB962C8B-B14F-4D97-AF65-F5344CB8AC3E}">
        <p14:creationId xmlns:p14="http://schemas.microsoft.com/office/powerpoint/2010/main" val="262524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8C9686-FE1C-47E7-AD08-12B5633F90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5683" y="3742938"/>
            <a:ext cx="2496317" cy="3115062"/>
          </a:xfrm>
          <a:prstGeom prst="rect">
            <a:avLst/>
          </a:prstGeom>
        </p:spPr>
      </p:pic>
      <p:sp>
        <p:nvSpPr>
          <p:cNvPr id="7" name="Rectangle 6">
            <a:extLst>
              <a:ext uri="{FF2B5EF4-FFF2-40B4-BE49-F238E27FC236}">
                <a16:creationId xmlns:a16="http://schemas.microsoft.com/office/drawing/2014/main" id="{795B366E-793F-44F2-9B15-73811BA894F4}"/>
              </a:ext>
            </a:extLst>
          </p:cNvPr>
          <p:cNvSpPr/>
          <p:nvPr userDrawn="1"/>
        </p:nvSpPr>
        <p:spPr>
          <a:xfrm>
            <a:off x="573024" y="571500"/>
            <a:ext cx="11045952" cy="5715000"/>
          </a:xfrm>
          <a:prstGeom prst="rect">
            <a:avLst/>
          </a:prstGeom>
          <a:solidFill>
            <a:srgbClr val="2229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A707A-049E-4E93-9969-047601E17B07}"/>
              </a:ext>
            </a:extLst>
          </p:cNvPr>
          <p:cNvSpPr>
            <a:spLocks noGrp="1"/>
          </p:cNvSpPr>
          <p:nvPr>
            <p:ph type="title" hasCustomPrompt="1"/>
          </p:nvPr>
        </p:nvSpPr>
        <p:spPr>
          <a:xfrm>
            <a:off x="831850" y="890589"/>
            <a:ext cx="10515600" cy="2357436"/>
          </a:xfrm>
        </p:spPr>
        <p:txBody>
          <a:bodyPr anchor="t"/>
          <a:lstStyle>
            <a:lvl1pPr>
              <a:defRPr sz="8000"/>
            </a:lvl1pPr>
          </a:lstStyle>
          <a:p>
            <a:r>
              <a:rPr lang="en-US" dirty="0"/>
              <a:t>CLICK TO EDIT MASTER TITLE STYLE</a:t>
            </a:r>
          </a:p>
        </p:txBody>
      </p:sp>
      <p:sp>
        <p:nvSpPr>
          <p:cNvPr id="3" name="Text Placeholder 2">
            <a:extLst>
              <a:ext uri="{FF2B5EF4-FFF2-40B4-BE49-F238E27FC236}">
                <a16:creationId xmlns:a16="http://schemas.microsoft.com/office/drawing/2014/main" id="{95283462-A7D5-4A92-9371-E54C8A58EF47}"/>
              </a:ext>
            </a:extLst>
          </p:cNvPr>
          <p:cNvSpPr>
            <a:spLocks noGrp="1"/>
          </p:cNvSpPr>
          <p:nvPr>
            <p:ph type="body" idx="1"/>
          </p:nvPr>
        </p:nvSpPr>
        <p:spPr>
          <a:xfrm>
            <a:off x="831850" y="3267075"/>
            <a:ext cx="8290809" cy="1500187"/>
          </a:xfrm>
        </p:spPr>
        <p:txBody>
          <a:bodyPr/>
          <a:lstStyle>
            <a:lvl1pPr marL="0" indent="0">
              <a:buNone/>
              <a:defRPr sz="4800">
                <a:solidFill>
                  <a:srgbClr val="FBFC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39D8E45A-3FD7-4FBC-8DE8-3B37A14A1CD6}"/>
              </a:ext>
            </a:extLst>
          </p:cNvPr>
          <p:cNvSpPr>
            <a:spLocks noGrp="1"/>
          </p:cNvSpPr>
          <p:nvPr>
            <p:ph type="dt" sz="half" idx="10"/>
          </p:nvPr>
        </p:nvSpPr>
        <p:spPr>
          <a:xfrm>
            <a:off x="573024" y="6534150"/>
            <a:ext cx="2011680" cy="187325"/>
          </a:xfrm>
          <a:prstGeom prst="rect">
            <a:avLst/>
          </a:prstGeom>
        </p:spPr>
        <p:txBody>
          <a:bodyPr/>
          <a:lstStyle/>
          <a:p>
            <a:fld id="{5EDA07AC-A20F-49EE-9938-BBA824FCD9A2}" type="datetimeFigureOut">
              <a:rPr lang="en-US" smtClean="0"/>
              <a:t>2/21/2023</a:t>
            </a:fld>
            <a:endParaRPr lang="en-US" dirty="0"/>
          </a:p>
        </p:txBody>
      </p:sp>
      <p:sp>
        <p:nvSpPr>
          <p:cNvPr id="5" name="Footer Placeholder 4">
            <a:extLst>
              <a:ext uri="{FF2B5EF4-FFF2-40B4-BE49-F238E27FC236}">
                <a16:creationId xmlns:a16="http://schemas.microsoft.com/office/drawing/2014/main" id="{EFFF436E-33D9-424C-B1BF-920EC771A2B4}"/>
              </a:ext>
            </a:extLst>
          </p:cNvPr>
          <p:cNvSpPr>
            <a:spLocks noGrp="1"/>
          </p:cNvSpPr>
          <p:nvPr>
            <p:ph type="ftr" sz="quarter" idx="11"/>
          </p:nvPr>
        </p:nvSpPr>
        <p:spPr>
          <a:xfrm>
            <a:off x="2710442" y="6534150"/>
            <a:ext cx="5908466" cy="187325"/>
          </a:xfrm>
        </p:spPr>
        <p:txBody>
          <a:bodyPr/>
          <a:lstStyle/>
          <a:p>
            <a:endParaRPr lang="en-US" dirty="0"/>
          </a:p>
        </p:txBody>
      </p:sp>
      <p:sp>
        <p:nvSpPr>
          <p:cNvPr id="6" name="Slide Number Placeholder 5">
            <a:extLst>
              <a:ext uri="{FF2B5EF4-FFF2-40B4-BE49-F238E27FC236}">
                <a16:creationId xmlns:a16="http://schemas.microsoft.com/office/drawing/2014/main" id="{F2BE478F-A593-46B8-BEAB-8F6D68A202EB}"/>
              </a:ext>
            </a:extLst>
          </p:cNvPr>
          <p:cNvSpPr>
            <a:spLocks noGrp="1"/>
          </p:cNvSpPr>
          <p:nvPr>
            <p:ph type="sldNum" sz="quarter" idx="12"/>
          </p:nvPr>
        </p:nvSpPr>
        <p:spPr>
          <a:xfrm>
            <a:off x="8837255" y="6534150"/>
            <a:ext cx="640080" cy="187325"/>
          </a:xfrm>
        </p:spPr>
        <p:txBody>
          <a:bodyPr/>
          <a:lstStyle/>
          <a:p>
            <a:fld id="{D9F323A1-07B7-45AF-B3F7-9767A564C382}" type="slidenum">
              <a:rPr lang="en-US" smtClean="0"/>
              <a:t>‹#›</a:t>
            </a:fld>
            <a:endParaRPr lang="en-US" dirty="0"/>
          </a:p>
        </p:txBody>
      </p:sp>
    </p:spTree>
    <p:extLst>
      <p:ext uri="{BB962C8B-B14F-4D97-AF65-F5344CB8AC3E}">
        <p14:creationId xmlns:p14="http://schemas.microsoft.com/office/powerpoint/2010/main" val="153912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D562-7E8C-46C5-83E3-0DB116C160A0}"/>
              </a:ext>
            </a:extLst>
          </p:cNvPr>
          <p:cNvSpPr>
            <a:spLocks noGrp="1"/>
          </p:cNvSpPr>
          <p:nvPr>
            <p:ph type="title" hasCustomPrompt="1"/>
          </p:nvPr>
        </p:nvSpPr>
        <p:spPr/>
        <p:txBody>
          <a:bodyPr anchor="ctr"/>
          <a:lstStyle/>
          <a:p>
            <a:r>
              <a:rPr lang="en-US" dirty="0"/>
              <a:t>CLICK TO EDIT MASTER TITLE STYLE</a:t>
            </a:r>
          </a:p>
        </p:txBody>
      </p:sp>
      <p:sp>
        <p:nvSpPr>
          <p:cNvPr id="3" name="Content Placeholder 2">
            <a:extLst>
              <a:ext uri="{FF2B5EF4-FFF2-40B4-BE49-F238E27FC236}">
                <a16:creationId xmlns:a16="http://schemas.microsoft.com/office/drawing/2014/main" id="{C39BCBA1-F6CD-4A18-A34C-CE7B1DEECC5E}"/>
              </a:ext>
            </a:extLst>
          </p:cNvPr>
          <p:cNvSpPr>
            <a:spLocks noGrp="1"/>
          </p:cNvSpPr>
          <p:nvPr>
            <p:ph sz="half" idx="1"/>
          </p:nvPr>
        </p:nvSpPr>
        <p:spPr>
          <a:xfrm>
            <a:off x="211364" y="1524000"/>
            <a:ext cx="5715000" cy="4779817"/>
          </a:xfrm>
        </p:spPr>
        <p:txBody>
          <a:bodyPr/>
          <a:lstStyle>
            <a:lvl1pPr>
              <a:defRPr sz="4000"/>
            </a:lvl1pPr>
            <a:lvl2pPr>
              <a:defRPr sz="3600"/>
            </a:lvl2pPr>
            <a:lvl3pPr>
              <a:defRPr sz="32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9375E1D-3FED-495C-8A98-153E31A247B8}"/>
              </a:ext>
            </a:extLst>
          </p:cNvPr>
          <p:cNvSpPr>
            <a:spLocks noGrp="1"/>
          </p:cNvSpPr>
          <p:nvPr>
            <p:ph sz="half" idx="2"/>
          </p:nvPr>
        </p:nvSpPr>
        <p:spPr>
          <a:xfrm>
            <a:off x="6265638" y="1524000"/>
            <a:ext cx="5715000" cy="4779817"/>
          </a:xfrm>
        </p:spPr>
        <p:txBody>
          <a:bodyPr/>
          <a:lstStyle>
            <a:lvl1pPr>
              <a:defRPr sz="4000">
                <a:solidFill>
                  <a:srgbClr val="1A1931"/>
                </a:solidFill>
                <a:latin typeface="Arial" panose="020B0604020202020204" pitchFamily="34" charset="0"/>
                <a:ea typeface="Source Sans Pro" panose="020B0503030403020204" pitchFamily="34" charset="0"/>
                <a:cs typeface="Arial" panose="020B0604020202020204" pitchFamily="34" charset="0"/>
              </a:defRPr>
            </a:lvl1pPr>
            <a:lvl2pPr>
              <a:defRPr sz="3600">
                <a:solidFill>
                  <a:srgbClr val="1A1931"/>
                </a:solidFill>
                <a:latin typeface="Arial" panose="020B0604020202020204" pitchFamily="34" charset="0"/>
                <a:ea typeface="Source Sans Pro" panose="020B0503030403020204" pitchFamily="34" charset="0"/>
                <a:cs typeface="Arial" panose="020B0604020202020204" pitchFamily="34" charset="0"/>
              </a:defRPr>
            </a:lvl2pPr>
            <a:lvl3pPr>
              <a:defRPr sz="3200">
                <a:solidFill>
                  <a:srgbClr val="1A1931"/>
                </a:solidFill>
                <a:latin typeface="Arial" panose="020B0604020202020204" pitchFamily="34" charset="0"/>
                <a:ea typeface="Source Sans Pro" panose="020B0503030403020204" pitchFamily="34" charset="0"/>
                <a:cs typeface="Arial" panose="020B0604020202020204" pitchFamily="34" charset="0"/>
              </a:defRPr>
            </a:lvl3pPr>
            <a:lvl4pPr>
              <a:defRPr sz="2800">
                <a:solidFill>
                  <a:srgbClr val="1A1931"/>
                </a:solidFill>
                <a:latin typeface="Arial" panose="020B0604020202020204" pitchFamily="34" charset="0"/>
                <a:ea typeface="Source Sans Pro" panose="020B0503030403020204" pitchFamily="34" charset="0"/>
                <a:cs typeface="Arial" panose="020B0604020202020204" pitchFamily="34" charset="0"/>
              </a:defRPr>
            </a:lvl4pPr>
            <a:lvl5pPr>
              <a:defRPr sz="2800">
                <a:solidFill>
                  <a:srgbClr val="1A1931"/>
                </a:solidFill>
                <a:latin typeface="Arial" panose="020B0604020202020204" pitchFamily="34" charset="0"/>
                <a:ea typeface="Source Sans Pro" panose="020B0503030403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6E656C4-8631-4690-BD7C-CA6B1900A0A0}"/>
              </a:ext>
            </a:extLst>
          </p:cNvPr>
          <p:cNvSpPr>
            <a:spLocks noGrp="1"/>
          </p:cNvSpPr>
          <p:nvPr>
            <p:ph type="dt" sz="half" idx="10"/>
          </p:nvPr>
        </p:nvSpPr>
        <p:spPr>
          <a:xfrm>
            <a:off x="211364" y="6534149"/>
            <a:ext cx="2011680" cy="187325"/>
          </a:xfrm>
          <a:prstGeom prst="rect">
            <a:avLst/>
          </a:prstGeom>
        </p:spPr>
        <p:txBody>
          <a:bodyPr/>
          <a:lstStyle/>
          <a:p>
            <a:fld id="{5EDA07AC-A20F-49EE-9938-BBA824FCD9A2}" type="datetimeFigureOut">
              <a:rPr lang="en-US" smtClean="0"/>
              <a:t>2/21/2023</a:t>
            </a:fld>
            <a:endParaRPr lang="en-US"/>
          </a:p>
        </p:txBody>
      </p:sp>
      <p:sp>
        <p:nvSpPr>
          <p:cNvPr id="6" name="Footer Placeholder 5">
            <a:extLst>
              <a:ext uri="{FF2B5EF4-FFF2-40B4-BE49-F238E27FC236}">
                <a16:creationId xmlns:a16="http://schemas.microsoft.com/office/drawing/2014/main" id="{073B4E56-A1EA-4133-9090-6B00E82F12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7EC79F-B3A1-484E-B8B0-FBB0A9AE7F9B}"/>
              </a:ext>
            </a:extLst>
          </p:cNvPr>
          <p:cNvSpPr>
            <a:spLocks noGrp="1"/>
          </p:cNvSpPr>
          <p:nvPr>
            <p:ph type="sldNum" sz="quarter" idx="12"/>
          </p:nvPr>
        </p:nvSpPr>
        <p:spPr>
          <a:xfrm>
            <a:off x="11340556" y="6534150"/>
            <a:ext cx="640080" cy="187325"/>
          </a:xfrm>
        </p:spPr>
        <p:txBody>
          <a:bodyPr/>
          <a:lstStyle/>
          <a:p>
            <a:fld id="{D9F323A1-07B7-45AF-B3F7-9767A564C382}" type="slidenum">
              <a:rPr lang="en-US" smtClean="0"/>
              <a:t>‹#›</a:t>
            </a:fld>
            <a:endParaRPr lang="en-US" dirty="0"/>
          </a:p>
        </p:txBody>
      </p:sp>
    </p:spTree>
    <p:extLst>
      <p:ext uri="{BB962C8B-B14F-4D97-AF65-F5344CB8AC3E}">
        <p14:creationId xmlns:p14="http://schemas.microsoft.com/office/powerpoint/2010/main" val="222172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3ADC-7B20-4C6F-8077-BFA4761EBCBD}"/>
              </a:ext>
            </a:extLst>
          </p:cNvPr>
          <p:cNvSpPr>
            <a:spLocks noGrp="1"/>
          </p:cNvSpPr>
          <p:nvPr>
            <p:ph type="title" hasCustomPrompt="1"/>
          </p:nvPr>
        </p:nvSpPr>
        <p:spPr>
          <a:xfrm>
            <a:off x="190499" y="207672"/>
            <a:ext cx="11811000" cy="804672"/>
          </a:xfrm>
        </p:spPr>
        <p:txBody>
          <a:bodyPr anchor="ctr"/>
          <a:lstStyle/>
          <a:p>
            <a:r>
              <a:rPr lang="en-US" dirty="0"/>
              <a:t>CLICK TO EDIT MASTER TITLE STYLE</a:t>
            </a:r>
          </a:p>
        </p:txBody>
      </p:sp>
      <p:sp>
        <p:nvSpPr>
          <p:cNvPr id="3" name="Text Placeholder 2">
            <a:extLst>
              <a:ext uri="{FF2B5EF4-FFF2-40B4-BE49-F238E27FC236}">
                <a16:creationId xmlns:a16="http://schemas.microsoft.com/office/drawing/2014/main" id="{43094764-B37D-4970-BD27-EA10DDB24340}"/>
              </a:ext>
            </a:extLst>
          </p:cNvPr>
          <p:cNvSpPr>
            <a:spLocks noGrp="1"/>
          </p:cNvSpPr>
          <p:nvPr>
            <p:ph type="body" idx="1" hasCustomPrompt="1"/>
          </p:nvPr>
        </p:nvSpPr>
        <p:spPr>
          <a:xfrm>
            <a:off x="190499" y="1522617"/>
            <a:ext cx="5714999" cy="505328"/>
          </a:xfrm>
        </p:spPr>
        <p:txBody>
          <a:bodyPr anchor="ctr"/>
          <a:lstStyle>
            <a:lvl1pPr marL="0" indent="0">
              <a:buNone/>
              <a:defRPr sz="4000" b="1">
                <a:solidFill>
                  <a:srgbClr val="1A1931"/>
                </a:solidFill>
                <a:latin typeface="Arial" panose="020B0604020202020204" pitchFamily="34" charset="0"/>
                <a:ea typeface="Source Sans Pro" panose="020B0503030403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52CF0256-26AE-4009-A170-4F8F7709065A}"/>
              </a:ext>
            </a:extLst>
          </p:cNvPr>
          <p:cNvSpPr>
            <a:spLocks noGrp="1"/>
          </p:cNvSpPr>
          <p:nvPr>
            <p:ph sz="half" idx="2"/>
          </p:nvPr>
        </p:nvSpPr>
        <p:spPr>
          <a:xfrm>
            <a:off x="190500" y="2177144"/>
            <a:ext cx="5715000" cy="4199844"/>
          </a:xfrm>
        </p:spPr>
        <p:txBody>
          <a:bodyPr/>
          <a:lstStyle>
            <a:lvl1pPr>
              <a:defRPr sz="3600">
                <a:solidFill>
                  <a:srgbClr val="1A1931"/>
                </a:solidFill>
              </a:defRPr>
            </a:lvl1pPr>
            <a:lvl2pPr>
              <a:defRPr sz="3200">
                <a:solidFill>
                  <a:srgbClr val="1A1931"/>
                </a:solidFill>
              </a:defRPr>
            </a:lvl2pPr>
            <a:lvl3pPr>
              <a:defRPr sz="2800">
                <a:solidFill>
                  <a:srgbClr val="1A1931"/>
                </a:solidFill>
              </a:defRPr>
            </a:lvl3pPr>
            <a:lvl4pPr>
              <a:defRPr sz="2400">
                <a:solidFill>
                  <a:srgbClr val="1A1931"/>
                </a:solidFill>
              </a:defRPr>
            </a:lvl4pPr>
            <a:lvl5pPr>
              <a:defRPr sz="2400">
                <a:solidFill>
                  <a:srgbClr val="1A193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2D45419-CE59-4F51-877B-935848E5182E}"/>
              </a:ext>
            </a:extLst>
          </p:cNvPr>
          <p:cNvSpPr>
            <a:spLocks noGrp="1"/>
          </p:cNvSpPr>
          <p:nvPr>
            <p:ph type="body" sz="quarter" idx="3" hasCustomPrompt="1"/>
          </p:nvPr>
        </p:nvSpPr>
        <p:spPr>
          <a:xfrm>
            <a:off x="6262256" y="1522617"/>
            <a:ext cx="5739243" cy="505328"/>
          </a:xfrm>
        </p:spPr>
        <p:txBody>
          <a:bodyPr anchor="ctr"/>
          <a:lstStyle>
            <a:lvl1pPr marL="0" indent="0">
              <a:buNone/>
              <a:defRPr sz="4000" b="1">
                <a:solidFill>
                  <a:srgbClr val="1A1931"/>
                </a:solidFill>
                <a:latin typeface="Arial" panose="020B0604020202020204" pitchFamily="34" charset="0"/>
                <a:ea typeface="Source Sans Pro" panose="020B0503030403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F31EEE73-FA72-40DC-ADEC-738BBF4A065A}"/>
              </a:ext>
            </a:extLst>
          </p:cNvPr>
          <p:cNvSpPr>
            <a:spLocks noGrp="1"/>
          </p:cNvSpPr>
          <p:nvPr>
            <p:ph sz="quarter" idx="4"/>
          </p:nvPr>
        </p:nvSpPr>
        <p:spPr>
          <a:xfrm>
            <a:off x="6265635" y="2177144"/>
            <a:ext cx="5715000" cy="4199844"/>
          </a:xfrm>
        </p:spPr>
        <p:txBody>
          <a:bodyPr/>
          <a:lstStyle>
            <a:lvl1pPr>
              <a:defRPr sz="3600">
                <a:solidFill>
                  <a:srgbClr val="1A1931"/>
                </a:solidFill>
              </a:defRPr>
            </a:lvl1pPr>
            <a:lvl2pPr>
              <a:defRPr sz="3200">
                <a:solidFill>
                  <a:srgbClr val="1A1931"/>
                </a:solidFill>
              </a:defRPr>
            </a:lvl2pPr>
            <a:lvl3pPr>
              <a:defRPr sz="2800">
                <a:solidFill>
                  <a:srgbClr val="1A1931"/>
                </a:solidFill>
              </a:defRPr>
            </a:lvl3pPr>
            <a:lvl4pPr>
              <a:defRPr sz="2400">
                <a:solidFill>
                  <a:srgbClr val="1A1931"/>
                </a:solidFill>
              </a:defRPr>
            </a:lvl4pPr>
            <a:lvl5pPr>
              <a:defRPr sz="2400">
                <a:solidFill>
                  <a:srgbClr val="1A193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4D7C68D-318A-4E82-83D8-4C671248E4F3}"/>
              </a:ext>
            </a:extLst>
          </p:cNvPr>
          <p:cNvSpPr>
            <a:spLocks noGrp="1"/>
          </p:cNvSpPr>
          <p:nvPr>
            <p:ph type="dt" sz="half" idx="10"/>
          </p:nvPr>
        </p:nvSpPr>
        <p:spPr>
          <a:xfrm>
            <a:off x="190499" y="6534150"/>
            <a:ext cx="2011680" cy="187325"/>
          </a:xfrm>
          <a:prstGeom prst="rect">
            <a:avLst/>
          </a:prstGeom>
        </p:spPr>
        <p:txBody>
          <a:bodyPr/>
          <a:lstStyle/>
          <a:p>
            <a:fld id="{5EDA07AC-A20F-49EE-9938-BBA824FCD9A2}" type="datetimeFigureOut">
              <a:rPr lang="en-US" smtClean="0"/>
              <a:t>2/21/2023</a:t>
            </a:fld>
            <a:endParaRPr lang="en-US"/>
          </a:p>
        </p:txBody>
      </p:sp>
      <p:sp>
        <p:nvSpPr>
          <p:cNvPr id="8" name="Footer Placeholder 7">
            <a:extLst>
              <a:ext uri="{FF2B5EF4-FFF2-40B4-BE49-F238E27FC236}">
                <a16:creationId xmlns:a16="http://schemas.microsoft.com/office/drawing/2014/main" id="{CFD2F236-DCE6-4B19-8288-C03AD609EB8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28853D2-8926-426D-804C-AD74C99D4F46}"/>
              </a:ext>
            </a:extLst>
          </p:cNvPr>
          <p:cNvSpPr>
            <a:spLocks noGrp="1"/>
          </p:cNvSpPr>
          <p:nvPr>
            <p:ph type="sldNum" sz="quarter" idx="12"/>
          </p:nvPr>
        </p:nvSpPr>
        <p:spPr>
          <a:xfrm>
            <a:off x="11340555" y="6515100"/>
            <a:ext cx="640080" cy="187325"/>
          </a:xfrm>
        </p:spPr>
        <p:txBody>
          <a:bodyPr/>
          <a:lstStyle/>
          <a:p>
            <a:fld id="{D9F323A1-07B7-45AF-B3F7-9767A564C382}" type="slidenum">
              <a:rPr lang="en-US" smtClean="0"/>
              <a:t>‹#›</a:t>
            </a:fld>
            <a:endParaRPr lang="en-US"/>
          </a:p>
        </p:txBody>
      </p:sp>
    </p:spTree>
    <p:extLst>
      <p:ext uri="{BB962C8B-B14F-4D97-AF65-F5344CB8AC3E}">
        <p14:creationId xmlns:p14="http://schemas.microsoft.com/office/powerpoint/2010/main" val="224591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0E5D-6EC1-4ADC-B2BB-5B7026CF9D0F}"/>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09D388C0-4E62-46A1-9141-D80899A3D6F3}"/>
              </a:ext>
            </a:extLst>
          </p:cNvPr>
          <p:cNvSpPr>
            <a:spLocks noGrp="1"/>
          </p:cNvSpPr>
          <p:nvPr>
            <p:ph type="dt" sz="half" idx="10"/>
          </p:nvPr>
        </p:nvSpPr>
        <p:spPr>
          <a:xfrm>
            <a:off x="211365" y="6534150"/>
            <a:ext cx="2011680" cy="187325"/>
          </a:xfrm>
          <a:prstGeom prst="rect">
            <a:avLst/>
          </a:prstGeom>
        </p:spPr>
        <p:txBody>
          <a:bodyPr/>
          <a:lstStyle/>
          <a:p>
            <a:fld id="{5EDA07AC-A20F-49EE-9938-BBA824FCD9A2}" type="datetimeFigureOut">
              <a:rPr lang="en-US" smtClean="0"/>
              <a:t>2/21/2023</a:t>
            </a:fld>
            <a:endParaRPr lang="en-US"/>
          </a:p>
        </p:txBody>
      </p:sp>
      <p:sp>
        <p:nvSpPr>
          <p:cNvPr id="4" name="Footer Placeholder 3">
            <a:extLst>
              <a:ext uri="{FF2B5EF4-FFF2-40B4-BE49-F238E27FC236}">
                <a16:creationId xmlns:a16="http://schemas.microsoft.com/office/drawing/2014/main" id="{58CADE70-8BE3-4405-9E32-02BA7950EE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C0A8E9-7BD3-4CC1-8853-1D8C1EF7822F}"/>
              </a:ext>
            </a:extLst>
          </p:cNvPr>
          <p:cNvSpPr>
            <a:spLocks noGrp="1"/>
          </p:cNvSpPr>
          <p:nvPr>
            <p:ph type="sldNum" sz="quarter" idx="12"/>
          </p:nvPr>
        </p:nvSpPr>
        <p:spPr>
          <a:xfrm>
            <a:off x="11340555" y="6534150"/>
            <a:ext cx="640080" cy="187325"/>
          </a:xfrm>
        </p:spPr>
        <p:txBody>
          <a:bodyPr/>
          <a:lstStyle/>
          <a:p>
            <a:fld id="{D9F323A1-07B7-45AF-B3F7-9767A564C382}" type="slidenum">
              <a:rPr lang="en-US" smtClean="0"/>
              <a:t>‹#›</a:t>
            </a:fld>
            <a:endParaRPr lang="en-US"/>
          </a:p>
        </p:txBody>
      </p:sp>
    </p:spTree>
    <p:extLst>
      <p:ext uri="{BB962C8B-B14F-4D97-AF65-F5344CB8AC3E}">
        <p14:creationId xmlns:p14="http://schemas.microsoft.com/office/powerpoint/2010/main" val="22031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8D0E1-4DAA-4043-9200-BE1E576BEC4F}"/>
              </a:ext>
            </a:extLst>
          </p:cNvPr>
          <p:cNvSpPr>
            <a:spLocks noGrp="1"/>
          </p:cNvSpPr>
          <p:nvPr>
            <p:ph type="dt" sz="half" idx="10"/>
          </p:nvPr>
        </p:nvSpPr>
        <p:spPr>
          <a:xfrm>
            <a:off x="211365" y="6534150"/>
            <a:ext cx="2011680" cy="187325"/>
          </a:xfrm>
          <a:prstGeom prst="rect">
            <a:avLst/>
          </a:prstGeom>
        </p:spPr>
        <p:txBody>
          <a:bodyPr/>
          <a:lstStyle/>
          <a:p>
            <a:fld id="{5EDA07AC-A20F-49EE-9938-BBA824FCD9A2}" type="datetimeFigureOut">
              <a:rPr lang="en-US" smtClean="0"/>
              <a:t>2/21/2023</a:t>
            </a:fld>
            <a:endParaRPr lang="en-US" dirty="0"/>
          </a:p>
        </p:txBody>
      </p:sp>
      <p:sp>
        <p:nvSpPr>
          <p:cNvPr id="3" name="Footer Placeholder 2">
            <a:extLst>
              <a:ext uri="{FF2B5EF4-FFF2-40B4-BE49-F238E27FC236}">
                <a16:creationId xmlns:a16="http://schemas.microsoft.com/office/drawing/2014/main" id="{C792989E-11C1-489D-BC5A-D6A1227F84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8B6B91-D8E2-438B-93DF-ED377C48DE07}"/>
              </a:ext>
            </a:extLst>
          </p:cNvPr>
          <p:cNvSpPr>
            <a:spLocks noGrp="1"/>
          </p:cNvSpPr>
          <p:nvPr>
            <p:ph type="sldNum" sz="quarter" idx="12"/>
          </p:nvPr>
        </p:nvSpPr>
        <p:spPr>
          <a:xfrm>
            <a:off x="11340555" y="6528955"/>
            <a:ext cx="640080" cy="187325"/>
          </a:xfrm>
        </p:spPr>
        <p:txBody>
          <a:bodyPr/>
          <a:lstStyle/>
          <a:p>
            <a:fld id="{D9F323A1-07B7-45AF-B3F7-9767A564C382}" type="slidenum">
              <a:rPr lang="en-US" smtClean="0"/>
              <a:t>‹#›</a:t>
            </a:fld>
            <a:endParaRPr lang="en-US"/>
          </a:p>
        </p:txBody>
      </p:sp>
    </p:spTree>
    <p:extLst>
      <p:ext uri="{BB962C8B-B14F-4D97-AF65-F5344CB8AC3E}">
        <p14:creationId xmlns:p14="http://schemas.microsoft.com/office/powerpoint/2010/main" val="201263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56A3-EBAA-4A9D-8A03-1528086036AC}"/>
              </a:ext>
            </a:extLst>
          </p:cNvPr>
          <p:cNvSpPr>
            <a:spLocks noGrp="1"/>
          </p:cNvSpPr>
          <p:nvPr>
            <p:ph type="title" hasCustomPrompt="1"/>
          </p:nvPr>
        </p:nvSpPr>
        <p:spPr>
          <a:xfrm>
            <a:off x="284018" y="238123"/>
            <a:ext cx="11717481" cy="804672"/>
          </a:xfrm>
        </p:spPr>
        <p:txBody>
          <a:bodyPr anchor="ctr"/>
          <a:lstStyle>
            <a:lvl1pPr>
              <a:defRPr sz="4300"/>
            </a:lvl1pPr>
          </a:lstStyle>
          <a:p>
            <a:r>
              <a:rPr lang="en-US" dirty="0"/>
              <a:t>CLICK TO EDIT MASTER TITLE STYLE</a:t>
            </a:r>
          </a:p>
        </p:txBody>
      </p:sp>
      <p:sp>
        <p:nvSpPr>
          <p:cNvPr id="3" name="Content Placeholder 2">
            <a:extLst>
              <a:ext uri="{FF2B5EF4-FFF2-40B4-BE49-F238E27FC236}">
                <a16:creationId xmlns:a16="http://schemas.microsoft.com/office/drawing/2014/main" id="{9BCB535F-E54C-4CAC-8C33-2BDD5754CB27}"/>
              </a:ext>
            </a:extLst>
          </p:cNvPr>
          <p:cNvSpPr>
            <a:spLocks noGrp="1"/>
          </p:cNvSpPr>
          <p:nvPr>
            <p:ph idx="1"/>
          </p:nvPr>
        </p:nvSpPr>
        <p:spPr>
          <a:xfrm>
            <a:off x="3400426" y="1538515"/>
            <a:ext cx="8601074" cy="4651868"/>
          </a:xfrm>
        </p:spPr>
        <p:txBody>
          <a:bodyPr/>
          <a:lstStyle>
            <a:lvl1pPr>
              <a:defRPr sz="4000" baseline="0"/>
            </a:lvl1pPr>
            <a:lvl2pPr>
              <a:defRPr sz="3600" baseline="0"/>
            </a:lvl2pPr>
            <a:lvl3pPr>
              <a:defRPr sz="3200" baseline="0"/>
            </a:lvl3pPr>
            <a:lvl4pPr>
              <a:defRPr sz="2800" baseline="0"/>
            </a:lvl4pPr>
            <a:lvl5pPr>
              <a:defRPr sz="2800" baseline="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9345A07-C4E4-41C7-B37A-AD47B5CB2943}"/>
              </a:ext>
            </a:extLst>
          </p:cNvPr>
          <p:cNvSpPr>
            <a:spLocks noGrp="1"/>
          </p:cNvSpPr>
          <p:nvPr>
            <p:ph type="body" sz="half" idx="2"/>
          </p:nvPr>
        </p:nvSpPr>
        <p:spPr>
          <a:xfrm>
            <a:off x="284018" y="1538516"/>
            <a:ext cx="2867025" cy="4651868"/>
          </a:xfrm>
        </p:spPr>
        <p:txBody>
          <a:bodyPr/>
          <a:lstStyle>
            <a:lvl1pPr marL="0" indent="0">
              <a:buNone/>
              <a:defRPr sz="4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65088B9-D726-4F42-997B-ECCF5366ABE3}"/>
              </a:ext>
            </a:extLst>
          </p:cNvPr>
          <p:cNvSpPr>
            <a:spLocks noGrp="1"/>
          </p:cNvSpPr>
          <p:nvPr>
            <p:ph type="dt" sz="half" idx="10"/>
          </p:nvPr>
        </p:nvSpPr>
        <p:spPr>
          <a:xfrm>
            <a:off x="284018" y="6534150"/>
            <a:ext cx="2011680" cy="187325"/>
          </a:xfrm>
          <a:prstGeom prst="rect">
            <a:avLst/>
          </a:prstGeom>
        </p:spPr>
        <p:txBody>
          <a:bodyPr/>
          <a:lstStyle/>
          <a:p>
            <a:fld id="{5EDA07AC-A20F-49EE-9938-BBA824FCD9A2}" type="datetimeFigureOut">
              <a:rPr lang="en-US" smtClean="0"/>
              <a:t>2/21/2023</a:t>
            </a:fld>
            <a:endParaRPr lang="en-US"/>
          </a:p>
        </p:txBody>
      </p:sp>
      <p:sp>
        <p:nvSpPr>
          <p:cNvPr id="6" name="Footer Placeholder 5">
            <a:extLst>
              <a:ext uri="{FF2B5EF4-FFF2-40B4-BE49-F238E27FC236}">
                <a16:creationId xmlns:a16="http://schemas.microsoft.com/office/drawing/2014/main" id="{4AF72758-6DB4-4F06-8CBB-90B9D3EB2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43EFA-6D1C-4438-BDC3-45BDE9DF0A07}"/>
              </a:ext>
            </a:extLst>
          </p:cNvPr>
          <p:cNvSpPr>
            <a:spLocks noGrp="1"/>
          </p:cNvSpPr>
          <p:nvPr>
            <p:ph type="sldNum" sz="quarter" idx="12"/>
          </p:nvPr>
        </p:nvSpPr>
        <p:spPr>
          <a:xfrm>
            <a:off x="11361419" y="6534150"/>
            <a:ext cx="640080" cy="187325"/>
          </a:xfrm>
        </p:spPr>
        <p:txBody>
          <a:bodyPr/>
          <a:lstStyle/>
          <a:p>
            <a:fld id="{D9F323A1-07B7-45AF-B3F7-9767A564C382}" type="slidenum">
              <a:rPr lang="en-US" smtClean="0"/>
              <a:t>‹#›</a:t>
            </a:fld>
            <a:endParaRPr lang="en-US"/>
          </a:p>
        </p:txBody>
      </p:sp>
    </p:spTree>
    <p:extLst>
      <p:ext uri="{BB962C8B-B14F-4D97-AF65-F5344CB8AC3E}">
        <p14:creationId xmlns:p14="http://schemas.microsoft.com/office/powerpoint/2010/main" val="291557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0B5-3BFF-4CE7-83CA-164867621731}"/>
              </a:ext>
            </a:extLst>
          </p:cNvPr>
          <p:cNvSpPr>
            <a:spLocks noGrp="1"/>
          </p:cNvSpPr>
          <p:nvPr>
            <p:ph type="title" hasCustomPrompt="1"/>
          </p:nvPr>
        </p:nvSpPr>
        <p:spPr>
          <a:xfrm>
            <a:off x="214746" y="191943"/>
            <a:ext cx="11786754" cy="804672"/>
          </a:xfrm>
        </p:spPr>
        <p:txBody>
          <a:bodyPr anchor="ctr"/>
          <a:lstStyle>
            <a:lvl1pPr>
              <a:defRPr sz="4300"/>
            </a:lvl1pPr>
          </a:lstStyle>
          <a:p>
            <a:r>
              <a:rPr lang="en-US" dirty="0"/>
              <a:t>CLICK TO EDIT MASTER TITLE STYLE</a:t>
            </a:r>
          </a:p>
        </p:txBody>
      </p:sp>
      <p:sp>
        <p:nvSpPr>
          <p:cNvPr id="3" name="Picture Placeholder 2">
            <a:extLst>
              <a:ext uri="{FF2B5EF4-FFF2-40B4-BE49-F238E27FC236}">
                <a16:creationId xmlns:a16="http://schemas.microsoft.com/office/drawing/2014/main" id="{96162145-951F-48BC-9EDF-3A48F7B44214}"/>
              </a:ext>
            </a:extLst>
          </p:cNvPr>
          <p:cNvSpPr>
            <a:spLocks noGrp="1"/>
          </p:cNvSpPr>
          <p:nvPr>
            <p:ph type="pic" idx="1"/>
          </p:nvPr>
        </p:nvSpPr>
        <p:spPr>
          <a:xfrm>
            <a:off x="3235036" y="1524000"/>
            <a:ext cx="8766464" cy="4862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7CC7587-D588-42C0-9A78-58A988401A21}"/>
              </a:ext>
            </a:extLst>
          </p:cNvPr>
          <p:cNvSpPr>
            <a:spLocks noGrp="1"/>
          </p:cNvSpPr>
          <p:nvPr>
            <p:ph type="body" sz="half" idx="2"/>
          </p:nvPr>
        </p:nvSpPr>
        <p:spPr>
          <a:xfrm>
            <a:off x="214746" y="1524000"/>
            <a:ext cx="2867025" cy="4862945"/>
          </a:xfrm>
        </p:spPr>
        <p:txBody>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0E5A979-854F-4E32-989A-EDB06B6F91B6}"/>
              </a:ext>
            </a:extLst>
          </p:cNvPr>
          <p:cNvSpPr>
            <a:spLocks noGrp="1"/>
          </p:cNvSpPr>
          <p:nvPr>
            <p:ph type="dt" sz="half" idx="10"/>
          </p:nvPr>
        </p:nvSpPr>
        <p:spPr>
          <a:xfrm>
            <a:off x="211365" y="6534150"/>
            <a:ext cx="2011680" cy="187325"/>
          </a:xfrm>
          <a:prstGeom prst="rect">
            <a:avLst/>
          </a:prstGeom>
        </p:spPr>
        <p:txBody>
          <a:bodyPr/>
          <a:lstStyle/>
          <a:p>
            <a:fld id="{5EDA07AC-A20F-49EE-9938-BBA824FCD9A2}" type="datetimeFigureOut">
              <a:rPr lang="en-US" smtClean="0"/>
              <a:t>2/21/2023</a:t>
            </a:fld>
            <a:endParaRPr lang="en-US"/>
          </a:p>
        </p:txBody>
      </p:sp>
      <p:sp>
        <p:nvSpPr>
          <p:cNvPr id="6" name="Footer Placeholder 5">
            <a:extLst>
              <a:ext uri="{FF2B5EF4-FFF2-40B4-BE49-F238E27FC236}">
                <a16:creationId xmlns:a16="http://schemas.microsoft.com/office/drawing/2014/main" id="{146BE210-0986-453C-A33C-2ABE881BE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ABDBD-3B9D-4990-AB35-17454975E603}"/>
              </a:ext>
            </a:extLst>
          </p:cNvPr>
          <p:cNvSpPr>
            <a:spLocks noGrp="1"/>
          </p:cNvSpPr>
          <p:nvPr>
            <p:ph type="sldNum" sz="quarter" idx="12"/>
          </p:nvPr>
        </p:nvSpPr>
        <p:spPr/>
        <p:txBody>
          <a:bodyPr/>
          <a:lstStyle/>
          <a:p>
            <a:fld id="{D9F323A1-07B7-45AF-B3F7-9767A564C382}" type="slidenum">
              <a:rPr lang="en-US" smtClean="0"/>
              <a:t>‹#›</a:t>
            </a:fld>
            <a:endParaRPr lang="en-US"/>
          </a:p>
        </p:txBody>
      </p:sp>
    </p:spTree>
    <p:extLst>
      <p:ext uri="{BB962C8B-B14F-4D97-AF65-F5344CB8AC3E}">
        <p14:creationId xmlns:p14="http://schemas.microsoft.com/office/powerpoint/2010/main" val="99295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466B7-2930-4142-8E7D-B82AB0B5A519}"/>
              </a:ext>
            </a:extLst>
          </p:cNvPr>
          <p:cNvSpPr>
            <a:spLocks noGrp="1"/>
          </p:cNvSpPr>
          <p:nvPr>
            <p:ph type="title"/>
          </p:nvPr>
        </p:nvSpPr>
        <p:spPr>
          <a:xfrm>
            <a:off x="211365" y="191365"/>
            <a:ext cx="11769271" cy="8061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2BE1895-CC7E-4818-A212-455DF4F0DBAB}"/>
              </a:ext>
            </a:extLst>
          </p:cNvPr>
          <p:cNvSpPr>
            <a:spLocks noGrp="1"/>
          </p:cNvSpPr>
          <p:nvPr>
            <p:ph type="body" idx="1"/>
          </p:nvPr>
        </p:nvSpPr>
        <p:spPr>
          <a:xfrm>
            <a:off x="211365" y="1582057"/>
            <a:ext cx="11769271" cy="4818743"/>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637306B-FC78-494D-AE01-38B1A8A130BF}"/>
              </a:ext>
            </a:extLst>
          </p:cNvPr>
          <p:cNvSpPr>
            <a:spLocks noGrp="1"/>
          </p:cNvSpPr>
          <p:nvPr>
            <p:ph type="dt" sz="half" idx="2"/>
          </p:nvPr>
        </p:nvSpPr>
        <p:spPr>
          <a:xfrm>
            <a:off x="211365" y="6515100"/>
            <a:ext cx="2011680" cy="187325"/>
          </a:xfrm>
          <a:prstGeom prst="rect">
            <a:avLst/>
          </a:prstGeom>
        </p:spPr>
        <p:txBody>
          <a:bodyPr vert="horz" lIns="91440" tIns="45720" rIns="91440" bIns="45720" rtlCol="0" anchor="ctr"/>
          <a:lstStyle>
            <a:lvl1pPr algn="l">
              <a:defRPr sz="1200">
                <a:solidFill>
                  <a:schemeClr val="tx1">
                    <a:tint val="75000"/>
                  </a:schemeClr>
                </a:solidFill>
                <a:latin typeface="Source Sans Pro Light" panose="020B0403030403020204" pitchFamily="34" charset="0"/>
                <a:ea typeface="Source Sans Pro Light" panose="020B0403030403020204" pitchFamily="34" charset="0"/>
              </a:defRPr>
            </a:lvl1pPr>
          </a:lstStyle>
          <a:p>
            <a:fld id="{5EDA07AC-A20F-49EE-9938-BBA824FCD9A2}" type="datetimeFigureOut">
              <a:rPr lang="en-US" smtClean="0"/>
              <a:pPr/>
              <a:t>2/21/2023</a:t>
            </a:fld>
            <a:endParaRPr lang="en-US" dirty="0"/>
          </a:p>
        </p:txBody>
      </p:sp>
      <p:sp>
        <p:nvSpPr>
          <p:cNvPr id="5" name="Footer Placeholder 4">
            <a:extLst>
              <a:ext uri="{FF2B5EF4-FFF2-40B4-BE49-F238E27FC236}">
                <a16:creationId xmlns:a16="http://schemas.microsoft.com/office/drawing/2014/main" id="{26F78188-9E4E-4E9D-BF08-C7CCEFCFC199}"/>
              </a:ext>
            </a:extLst>
          </p:cNvPr>
          <p:cNvSpPr>
            <a:spLocks noGrp="1"/>
          </p:cNvSpPr>
          <p:nvPr>
            <p:ph type="ftr" sz="quarter" idx="3"/>
          </p:nvPr>
        </p:nvSpPr>
        <p:spPr>
          <a:xfrm>
            <a:off x="2509838" y="6534150"/>
            <a:ext cx="7172325" cy="187325"/>
          </a:xfrm>
          <a:prstGeom prst="rect">
            <a:avLst/>
          </a:prstGeom>
        </p:spPr>
        <p:txBody>
          <a:bodyPr vert="horz" lIns="91440" tIns="45720" rIns="91440" bIns="45720" rtlCol="0" anchor="ctr"/>
          <a:lstStyle>
            <a:lvl1pPr algn="ctr">
              <a:defRPr sz="1200">
                <a:solidFill>
                  <a:schemeClr val="tx1">
                    <a:tint val="75000"/>
                  </a:schemeClr>
                </a:solidFill>
                <a:latin typeface="Source Sans Pro Light" panose="020B0403030403020204" pitchFamily="34" charset="0"/>
                <a:ea typeface="Source Sans Pro Light" panose="020B0403030403020204" pitchFamily="34" charset="0"/>
              </a:defRPr>
            </a:lvl1pPr>
          </a:lstStyle>
          <a:p>
            <a:endParaRPr lang="en-US" dirty="0"/>
          </a:p>
        </p:txBody>
      </p:sp>
      <p:sp>
        <p:nvSpPr>
          <p:cNvPr id="6" name="Slide Number Placeholder 5">
            <a:extLst>
              <a:ext uri="{FF2B5EF4-FFF2-40B4-BE49-F238E27FC236}">
                <a16:creationId xmlns:a16="http://schemas.microsoft.com/office/drawing/2014/main" id="{199C59D8-A711-4C2F-B245-907B9443506E}"/>
              </a:ext>
            </a:extLst>
          </p:cNvPr>
          <p:cNvSpPr>
            <a:spLocks noGrp="1"/>
          </p:cNvSpPr>
          <p:nvPr>
            <p:ph type="sldNum" sz="quarter" idx="4"/>
          </p:nvPr>
        </p:nvSpPr>
        <p:spPr>
          <a:xfrm>
            <a:off x="11340555" y="6534150"/>
            <a:ext cx="640080" cy="187325"/>
          </a:xfrm>
          <a:prstGeom prst="rect">
            <a:avLst/>
          </a:prstGeom>
        </p:spPr>
        <p:txBody>
          <a:bodyPr vert="horz" lIns="91440" tIns="45720" rIns="91440" bIns="45720" rtlCol="0" anchor="ctr"/>
          <a:lstStyle>
            <a:lvl1pPr algn="r">
              <a:defRPr sz="1200">
                <a:solidFill>
                  <a:srgbClr val="1A1931"/>
                </a:solidFill>
                <a:latin typeface="Source Sans Pro Light" panose="020B0403030403020204" pitchFamily="34" charset="0"/>
                <a:ea typeface="Source Sans Pro Light" panose="020B0403030403020204" pitchFamily="34" charset="0"/>
              </a:defRPr>
            </a:lvl1pPr>
          </a:lstStyle>
          <a:p>
            <a:fld id="{D9F323A1-07B7-45AF-B3F7-9767A564C382}" type="slidenum">
              <a:rPr lang="en-US" smtClean="0"/>
              <a:pPr/>
              <a:t>‹#›</a:t>
            </a:fld>
            <a:endParaRPr lang="en-US" dirty="0"/>
          </a:p>
        </p:txBody>
      </p:sp>
    </p:spTree>
    <p:extLst>
      <p:ext uri="{BB962C8B-B14F-4D97-AF65-F5344CB8AC3E}">
        <p14:creationId xmlns:p14="http://schemas.microsoft.com/office/powerpoint/2010/main" val="147647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300" b="1" kern="1200">
          <a:solidFill>
            <a:srgbClr val="FBFCFE"/>
          </a:solidFill>
          <a:latin typeface="Arial Rounded MT Bold" panose="020F0704030504030204" pitchFamily="34" charset="0"/>
          <a:ea typeface="Source Sans Pro Black" panose="020B0803030403020204" pitchFamily="34" charset="0"/>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40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36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32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28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28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microsoft.com/office/2007/relationships/hdphoto" Target="../media/hdphoto1.wdp"/><Relationship Id="rId10" Type="http://schemas.openxmlformats.org/officeDocument/2006/relationships/image" Target="../media/image13.png"/><Relationship Id="rId4" Type="http://schemas.openxmlformats.org/officeDocument/2006/relationships/image" Target="../media/image27.png"/><Relationship Id="rId9"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en.wikipedia.org/wiki/Iris_flower_data_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6D10-8EBC-4D53-93CA-509346EE8BE1}"/>
              </a:ext>
            </a:extLst>
          </p:cNvPr>
          <p:cNvSpPr>
            <a:spLocks noGrp="1"/>
          </p:cNvSpPr>
          <p:nvPr>
            <p:ph type="ctrTitle"/>
          </p:nvPr>
        </p:nvSpPr>
        <p:spPr/>
        <p:txBody>
          <a:bodyPr/>
          <a:lstStyle/>
          <a:p>
            <a:r>
              <a:rPr lang="en-US" dirty="0">
                <a:latin typeface="Roboto Medium" panose="02000000000000000000" pitchFamily="2" charset="0"/>
                <a:ea typeface="Roboto Medium" panose="02000000000000000000" pitchFamily="2" charset="0"/>
              </a:rPr>
              <a:t>SUPERVISED</a:t>
            </a:r>
            <a:br>
              <a:rPr lang="en-US" dirty="0">
                <a:latin typeface="Roboto Medium" panose="02000000000000000000" pitchFamily="2" charset="0"/>
                <a:ea typeface="Roboto Medium" panose="02000000000000000000" pitchFamily="2" charset="0"/>
              </a:rPr>
            </a:br>
            <a:r>
              <a:rPr lang="en-US" dirty="0">
                <a:latin typeface="Roboto Medium" panose="02000000000000000000" pitchFamily="2" charset="0"/>
                <a:ea typeface="Roboto Medium" panose="02000000000000000000" pitchFamily="2" charset="0"/>
              </a:rPr>
              <a:t>LEARNING</a:t>
            </a:r>
          </a:p>
        </p:txBody>
      </p:sp>
      <p:sp>
        <p:nvSpPr>
          <p:cNvPr id="3" name="Subtitle 2">
            <a:extLst>
              <a:ext uri="{FF2B5EF4-FFF2-40B4-BE49-F238E27FC236}">
                <a16:creationId xmlns:a16="http://schemas.microsoft.com/office/drawing/2014/main" id="{441910D1-26FF-4230-86F9-F4A455B9FF5D}"/>
              </a:ext>
            </a:extLst>
          </p:cNvPr>
          <p:cNvSpPr>
            <a:spLocks noGrp="1"/>
          </p:cNvSpPr>
          <p:nvPr>
            <p:ph type="subTitle" idx="1"/>
          </p:nvPr>
        </p:nvSpPr>
        <p:spPr/>
        <p:txBody>
          <a:bodyPr/>
          <a:lstStyle/>
          <a:p>
            <a:r>
              <a:rPr lang="en-US" dirty="0"/>
              <a:t>with Python </a:t>
            </a:r>
            <a:r>
              <a:rPr lang="en-US" dirty="0" err="1"/>
              <a:t>Scikit</a:t>
            </a:r>
            <a:r>
              <a:rPr lang="en-US" dirty="0"/>
              <a:t>-Learn</a:t>
            </a:r>
          </a:p>
          <a:p>
            <a:r>
              <a:rPr lang="en-US" dirty="0"/>
              <a:t>k-Nearest Neighbors</a:t>
            </a:r>
          </a:p>
        </p:txBody>
      </p:sp>
      <p:sp>
        <p:nvSpPr>
          <p:cNvPr id="4" name="Subtitle 2">
            <a:extLst>
              <a:ext uri="{FF2B5EF4-FFF2-40B4-BE49-F238E27FC236}">
                <a16:creationId xmlns:a16="http://schemas.microsoft.com/office/drawing/2014/main" id="{DCCD9D79-F251-4058-BF83-E7254C2CA733}"/>
              </a:ext>
            </a:extLst>
          </p:cNvPr>
          <p:cNvSpPr txBox="1">
            <a:spLocks/>
          </p:cNvSpPr>
          <p:nvPr/>
        </p:nvSpPr>
        <p:spPr>
          <a:xfrm>
            <a:off x="2857500" y="5514975"/>
            <a:ext cx="3686175" cy="10191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000" kern="1200">
                <a:solidFill>
                  <a:srgbClr val="1A1931"/>
                </a:solidFill>
                <a:latin typeface="Source Sans Pro Light" panose="020B0403030403020204" pitchFamily="34" charset="0"/>
                <a:ea typeface="Source Sans Pro Light" panose="020B040303040302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FBFCFE"/>
                </a:solidFill>
                <a:latin typeface="Source Sans Pro Light" panose="020B0403030403020204" pitchFamily="34" charset="0"/>
                <a:ea typeface="Source Sans Pro Light" panose="020B040303040302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FBFCFE"/>
                </a:solidFill>
                <a:latin typeface="Source Sans Pro Light" panose="020B0403030403020204" pitchFamily="34" charset="0"/>
                <a:ea typeface="Source Sans Pro Light" panose="020B040303040302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FBFCFE"/>
                </a:solidFill>
                <a:latin typeface="Source Sans Pro Light" panose="020B0403030403020204" pitchFamily="34" charset="0"/>
                <a:ea typeface="Source Sans Pro Light" panose="020B040303040302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FBFCFE"/>
                </a:solidFill>
                <a:latin typeface="Source Sans Pro Light" panose="020B0403030403020204" pitchFamily="34" charset="0"/>
                <a:ea typeface="Source Sans Pro Light" panose="020B040303040302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2000" dirty="0">
                <a:latin typeface="Arial" panose="020B0604020202020204" pitchFamily="34" charset="0"/>
                <a:cs typeface="Arial" panose="020B0604020202020204" pitchFamily="34" charset="0"/>
              </a:rPr>
              <a:t>February 2023</a:t>
            </a:r>
          </a:p>
        </p:txBody>
      </p:sp>
    </p:spTree>
    <p:extLst>
      <p:ext uri="{BB962C8B-B14F-4D97-AF65-F5344CB8AC3E}">
        <p14:creationId xmlns:p14="http://schemas.microsoft.com/office/powerpoint/2010/main" val="3386001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909707" y="1875041"/>
            <a:ext cx="3051360" cy="523220"/>
          </a:xfrm>
          <a:prstGeom prst="rect">
            <a:avLst/>
          </a:prstGeom>
          <a:noFill/>
        </p:spPr>
        <p:txBody>
          <a:bodyPr wrap="square" rtlCol="0">
            <a:spAutoFit/>
          </a:bodyPr>
          <a:lstStyle/>
          <a:p>
            <a:pPr algn="ctr"/>
            <a:r>
              <a:rPr lang="en-PH" sz="2800" dirty="0">
                <a:latin typeface="Roboto" panose="02000000000000000000" pitchFamily="2" charset="0"/>
                <a:ea typeface="Roboto" panose="02000000000000000000" pitchFamily="2" charset="0"/>
              </a:rPr>
              <a:t>RAW DATA</a:t>
            </a:r>
          </a:p>
        </p:txBody>
      </p:sp>
      <p:sp>
        <p:nvSpPr>
          <p:cNvPr id="13" name="Arrow: Right 12">
            <a:extLst>
              <a:ext uri="{FF2B5EF4-FFF2-40B4-BE49-F238E27FC236}">
                <a16:creationId xmlns:a16="http://schemas.microsoft.com/office/drawing/2014/main" id="{5487EA1F-AB01-451F-8785-4D10A02A6BC2}"/>
              </a:ext>
            </a:extLst>
          </p:cNvPr>
          <p:cNvSpPr/>
          <p:nvPr/>
        </p:nvSpPr>
        <p:spPr>
          <a:xfrm>
            <a:off x="4547083" y="3798994"/>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Speech Bubble: Rectangle with Corners Rounded 1">
            <a:extLst>
              <a:ext uri="{FF2B5EF4-FFF2-40B4-BE49-F238E27FC236}">
                <a16:creationId xmlns:a16="http://schemas.microsoft.com/office/drawing/2014/main" id="{ECA8CE37-D16F-474A-A95A-E3E0CAE6FC42}"/>
              </a:ext>
            </a:extLst>
          </p:cNvPr>
          <p:cNvSpPr/>
          <p:nvPr/>
        </p:nvSpPr>
        <p:spPr>
          <a:xfrm>
            <a:off x="601577" y="2563133"/>
            <a:ext cx="3668410" cy="783875"/>
          </a:xfrm>
          <a:prstGeom prst="wedgeRoundRectCallout">
            <a:avLst>
              <a:gd name="adj1" fmla="val -49791"/>
              <a:gd name="adj2" fmla="val 72323"/>
              <a:gd name="adj3" fmla="val 16667"/>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latin typeface="Roboto" panose="02000000000000000000" pitchFamily="2" charset="0"/>
                <a:ea typeface="Roboto" panose="02000000000000000000" pitchFamily="2" charset="0"/>
              </a:rPr>
              <a:t>Love this game! So fun and casual friendly</a:t>
            </a:r>
          </a:p>
        </p:txBody>
      </p:sp>
      <p:sp>
        <p:nvSpPr>
          <p:cNvPr id="19" name="Speech Bubble: Rectangle with Corners Rounded 18">
            <a:extLst>
              <a:ext uri="{FF2B5EF4-FFF2-40B4-BE49-F238E27FC236}">
                <a16:creationId xmlns:a16="http://schemas.microsoft.com/office/drawing/2014/main" id="{4391D75D-DBC1-493D-BE5B-178709FFB056}"/>
              </a:ext>
            </a:extLst>
          </p:cNvPr>
          <p:cNvSpPr/>
          <p:nvPr/>
        </p:nvSpPr>
        <p:spPr>
          <a:xfrm>
            <a:off x="381142" y="3746660"/>
            <a:ext cx="3578459" cy="783875"/>
          </a:xfrm>
          <a:prstGeom prst="wedgeRoundRectCallout">
            <a:avLst>
              <a:gd name="adj1" fmla="val 45875"/>
              <a:gd name="adj2" fmla="val 86510"/>
              <a:gd name="adj3" fmla="val 16667"/>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latin typeface="Roboto" panose="02000000000000000000" pitchFamily="2" charset="0"/>
                <a:ea typeface="Roboto" panose="02000000000000000000" pitchFamily="2" charset="0"/>
              </a:rPr>
              <a:t>Wow </a:t>
            </a:r>
            <a:r>
              <a:rPr lang="en-PH" dirty="0" err="1">
                <a:solidFill>
                  <a:schemeClr val="accent1">
                    <a:lumMod val="50000"/>
                  </a:schemeClr>
                </a:solidFill>
                <a:latin typeface="Roboto" panose="02000000000000000000" pitchFamily="2" charset="0"/>
                <a:ea typeface="Roboto" panose="02000000000000000000" pitchFamily="2" charset="0"/>
              </a:rPr>
              <a:t>gotta</a:t>
            </a:r>
            <a:r>
              <a:rPr lang="en-PH" dirty="0">
                <a:solidFill>
                  <a:schemeClr val="accent1">
                    <a:lumMod val="50000"/>
                  </a:schemeClr>
                </a:solidFill>
                <a:latin typeface="Roboto" panose="02000000000000000000" pitchFamily="2" charset="0"/>
                <a:ea typeface="Roboto" panose="02000000000000000000" pitchFamily="2" charset="0"/>
              </a:rPr>
              <a:t> love how this crashes every minute :)</a:t>
            </a:r>
          </a:p>
        </p:txBody>
      </p:sp>
      <p:sp>
        <p:nvSpPr>
          <p:cNvPr id="21" name="Speech Bubble: Rectangle with Corners Rounded 20">
            <a:extLst>
              <a:ext uri="{FF2B5EF4-FFF2-40B4-BE49-F238E27FC236}">
                <a16:creationId xmlns:a16="http://schemas.microsoft.com/office/drawing/2014/main" id="{BB939279-3398-4E39-87D3-8F7BF0A7FDAE}"/>
              </a:ext>
            </a:extLst>
          </p:cNvPr>
          <p:cNvSpPr/>
          <p:nvPr/>
        </p:nvSpPr>
        <p:spPr>
          <a:xfrm>
            <a:off x="601577" y="4925822"/>
            <a:ext cx="3668410" cy="783875"/>
          </a:xfrm>
          <a:prstGeom prst="wedgeRoundRectCallout">
            <a:avLst>
              <a:gd name="adj1" fmla="val -46695"/>
              <a:gd name="adj2" fmla="val 84934"/>
              <a:gd name="adj3" fmla="val 16667"/>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latin typeface="Roboto" panose="02000000000000000000" pitchFamily="2" charset="0"/>
                <a:ea typeface="Roboto" panose="02000000000000000000" pitchFamily="2" charset="0"/>
              </a:rPr>
              <a:t>dead game</a:t>
            </a:r>
          </a:p>
        </p:txBody>
      </p:sp>
    </p:spTree>
    <p:extLst>
      <p:ext uri="{BB962C8B-B14F-4D97-AF65-F5344CB8AC3E}">
        <p14:creationId xmlns:p14="http://schemas.microsoft.com/office/powerpoint/2010/main" val="268198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909705" y="1875041"/>
            <a:ext cx="3051360" cy="523220"/>
          </a:xfrm>
          <a:prstGeom prst="rect">
            <a:avLst/>
          </a:prstGeom>
          <a:noFill/>
        </p:spPr>
        <p:txBody>
          <a:bodyPr wrap="square" rtlCol="0">
            <a:spAutoFit/>
          </a:bodyPr>
          <a:lstStyle/>
          <a:p>
            <a:pPr algn="ctr"/>
            <a:r>
              <a:rPr lang="en-PH" sz="2800" dirty="0">
                <a:latin typeface="Roboto" panose="02000000000000000000" pitchFamily="2" charset="0"/>
                <a:ea typeface="Roboto" panose="02000000000000000000" pitchFamily="2" charset="0"/>
              </a:rPr>
              <a:t>RAW DATA</a:t>
            </a:r>
          </a:p>
        </p:txBody>
      </p:sp>
      <p:sp>
        <p:nvSpPr>
          <p:cNvPr id="13" name="Arrow: Right 12">
            <a:extLst>
              <a:ext uri="{FF2B5EF4-FFF2-40B4-BE49-F238E27FC236}">
                <a16:creationId xmlns:a16="http://schemas.microsoft.com/office/drawing/2014/main" id="{5487EA1F-AB01-451F-8785-4D10A02A6BC2}"/>
              </a:ext>
            </a:extLst>
          </p:cNvPr>
          <p:cNvSpPr/>
          <p:nvPr/>
        </p:nvSpPr>
        <p:spPr>
          <a:xfrm>
            <a:off x="4547083" y="3798994"/>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aphicFrame>
        <p:nvGraphicFramePr>
          <p:cNvPr id="26" name="Table 3">
            <a:extLst>
              <a:ext uri="{FF2B5EF4-FFF2-40B4-BE49-F238E27FC236}">
                <a16:creationId xmlns:a16="http://schemas.microsoft.com/office/drawing/2014/main" id="{1F31BB4D-D76C-4451-B755-154CC52A5532}"/>
              </a:ext>
            </a:extLst>
          </p:cNvPr>
          <p:cNvGraphicFramePr>
            <a:graphicFrameLocks noGrp="1"/>
          </p:cNvGraphicFramePr>
          <p:nvPr>
            <p:extLst>
              <p:ext uri="{D42A27DB-BD31-4B8C-83A1-F6EECF244321}">
                <p14:modId xmlns:p14="http://schemas.microsoft.com/office/powerpoint/2010/main" val="939813035"/>
              </p:ext>
            </p:extLst>
          </p:nvPr>
        </p:nvGraphicFramePr>
        <p:xfrm>
          <a:off x="6030097" y="3114652"/>
          <a:ext cx="3892379" cy="1997198"/>
        </p:xfrm>
        <a:graphic>
          <a:graphicData uri="http://schemas.openxmlformats.org/drawingml/2006/table">
            <a:tbl>
              <a:tblPr firstRow="1" bandRow="1">
                <a:tableStyleId>{5C22544A-7EE6-4342-B048-85BDC9FD1C3A}</a:tableStyleId>
              </a:tblPr>
              <a:tblGrid>
                <a:gridCol w="1274238">
                  <a:extLst>
                    <a:ext uri="{9D8B030D-6E8A-4147-A177-3AD203B41FA5}">
                      <a16:colId xmlns:a16="http://schemas.microsoft.com/office/drawing/2014/main" val="4275938437"/>
                    </a:ext>
                  </a:extLst>
                </a:gridCol>
                <a:gridCol w="1422446">
                  <a:extLst>
                    <a:ext uri="{9D8B030D-6E8A-4147-A177-3AD203B41FA5}">
                      <a16:colId xmlns:a16="http://schemas.microsoft.com/office/drawing/2014/main" val="4020913815"/>
                    </a:ext>
                  </a:extLst>
                </a:gridCol>
                <a:gridCol w="1195695">
                  <a:extLst>
                    <a:ext uri="{9D8B030D-6E8A-4147-A177-3AD203B41FA5}">
                      <a16:colId xmlns:a16="http://schemas.microsoft.com/office/drawing/2014/main" val="308783542"/>
                    </a:ext>
                  </a:extLst>
                </a:gridCol>
              </a:tblGrid>
              <a:tr h="703592">
                <a:tc>
                  <a:txBody>
                    <a:bodyPr/>
                    <a:lstStyle/>
                    <a:p>
                      <a:r>
                        <a:rPr lang="en-PH" sz="1800" dirty="0"/>
                        <a:t>Positive words</a:t>
                      </a:r>
                    </a:p>
                  </a:txBody>
                  <a:tcPr marL="74855" marR="74855" marT="37427" marB="37427"/>
                </a:tc>
                <a:tc>
                  <a:txBody>
                    <a:bodyPr/>
                    <a:lstStyle/>
                    <a:p>
                      <a:r>
                        <a:rPr lang="en-PH" sz="1800" dirty="0"/>
                        <a:t>Negative words</a:t>
                      </a:r>
                    </a:p>
                  </a:txBody>
                  <a:tcPr marL="74855" marR="74855" marT="37427" marB="37427"/>
                </a:tc>
                <a:tc>
                  <a:txBody>
                    <a:bodyPr/>
                    <a:lstStyle/>
                    <a:p>
                      <a:r>
                        <a:rPr lang="en-PH" sz="1800" dirty="0"/>
                        <a:t>Total words</a:t>
                      </a:r>
                    </a:p>
                  </a:txBody>
                  <a:tcPr marL="74855" marR="74855" marT="37427" marB="37427"/>
                </a:tc>
                <a:extLst>
                  <a:ext uri="{0D108BD9-81ED-4DB2-BD59-A6C34878D82A}">
                    <a16:rowId xmlns:a16="http://schemas.microsoft.com/office/drawing/2014/main" val="3125997301"/>
                  </a:ext>
                </a:extLst>
              </a:tr>
              <a:tr h="431202">
                <a:tc>
                  <a:txBody>
                    <a:bodyPr/>
                    <a:lstStyle/>
                    <a:p>
                      <a:r>
                        <a:rPr lang="en-PH" sz="1800" dirty="0"/>
                        <a:t>4</a:t>
                      </a:r>
                    </a:p>
                  </a:txBody>
                  <a:tcPr marL="74855" marR="74855" marT="37427" marB="37427"/>
                </a:tc>
                <a:tc>
                  <a:txBody>
                    <a:bodyPr/>
                    <a:lstStyle/>
                    <a:p>
                      <a:r>
                        <a:rPr lang="en-PH" sz="1800" dirty="0"/>
                        <a:t>0</a:t>
                      </a:r>
                    </a:p>
                  </a:txBody>
                  <a:tcPr marL="74855" marR="74855" marT="37427" marB="37427"/>
                </a:tc>
                <a:tc>
                  <a:txBody>
                    <a:bodyPr/>
                    <a:lstStyle/>
                    <a:p>
                      <a:r>
                        <a:rPr lang="en-PH" sz="1800" dirty="0"/>
                        <a:t>8</a:t>
                      </a:r>
                    </a:p>
                  </a:txBody>
                  <a:tcPr marL="74855" marR="74855" marT="37427" marB="37427"/>
                </a:tc>
                <a:extLst>
                  <a:ext uri="{0D108BD9-81ED-4DB2-BD59-A6C34878D82A}">
                    <a16:rowId xmlns:a16="http://schemas.microsoft.com/office/drawing/2014/main" val="2757785205"/>
                  </a:ext>
                </a:extLst>
              </a:tr>
              <a:tr h="431202">
                <a:tc>
                  <a:txBody>
                    <a:bodyPr/>
                    <a:lstStyle/>
                    <a:p>
                      <a:r>
                        <a:rPr lang="en-PH" sz="1800" dirty="0"/>
                        <a:t>3</a:t>
                      </a:r>
                    </a:p>
                  </a:txBody>
                  <a:tcPr marL="74855" marR="74855" marT="37427" marB="37427"/>
                </a:tc>
                <a:tc>
                  <a:txBody>
                    <a:bodyPr/>
                    <a:lstStyle/>
                    <a:p>
                      <a:r>
                        <a:rPr lang="en-PH" sz="1800" dirty="0"/>
                        <a:t>1</a:t>
                      </a:r>
                    </a:p>
                  </a:txBody>
                  <a:tcPr marL="74855" marR="74855" marT="37427" marB="37427"/>
                </a:tc>
                <a:tc>
                  <a:txBody>
                    <a:bodyPr/>
                    <a:lstStyle/>
                    <a:p>
                      <a:r>
                        <a:rPr lang="en-PH" sz="1800" dirty="0"/>
                        <a:t>9</a:t>
                      </a:r>
                    </a:p>
                  </a:txBody>
                  <a:tcPr marL="74855" marR="74855" marT="37427" marB="37427"/>
                </a:tc>
                <a:extLst>
                  <a:ext uri="{0D108BD9-81ED-4DB2-BD59-A6C34878D82A}">
                    <a16:rowId xmlns:a16="http://schemas.microsoft.com/office/drawing/2014/main" val="4084269195"/>
                  </a:ext>
                </a:extLst>
              </a:tr>
              <a:tr h="431202">
                <a:tc>
                  <a:txBody>
                    <a:bodyPr/>
                    <a:lstStyle/>
                    <a:p>
                      <a:r>
                        <a:rPr lang="en-PH" sz="1800" dirty="0"/>
                        <a:t>0</a:t>
                      </a:r>
                    </a:p>
                  </a:txBody>
                  <a:tcPr marL="74855" marR="74855" marT="37427" marB="37427"/>
                </a:tc>
                <a:tc>
                  <a:txBody>
                    <a:bodyPr/>
                    <a:lstStyle/>
                    <a:p>
                      <a:r>
                        <a:rPr lang="en-PH" sz="1800" dirty="0"/>
                        <a:t>1</a:t>
                      </a:r>
                    </a:p>
                  </a:txBody>
                  <a:tcPr marL="74855" marR="74855" marT="37427" marB="37427"/>
                </a:tc>
                <a:tc>
                  <a:txBody>
                    <a:bodyPr/>
                    <a:lstStyle/>
                    <a:p>
                      <a:r>
                        <a:rPr lang="en-PH" sz="1800" dirty="0"/>
                        <a:t>2</a:t>
                      </a:r>
                    </a:p>
                  </a:txBody>
                  <a:tcPr marL="74855" marR="74855" marT="37427" marB="37427"/>
                </a:tc>
                <a:extLst>
                  <a:ext uri="{0D108BD9-81ED-4DB2-BD59-A6C34878D82A}">
                    <a16:rowId xmlns:a16="http://schemas.microsoft.com/office/drawing/2014/main" val="3652724900"/>
                  </a:ext>
                </a:extLst>
              </a:tr>
            </a:tbl>
          </a:graphicData>
        </a:graphic>
      </p:graphicFrame>
      <p:sp>
        <p:nvSpPr>
          <p:cNvPr id="28" name="TextBox 27">
            <a:extLst>
              <a:ext uri="{FF2B5EF4-FFF2-40B4-BE49-F238E27FC236}">
                <a16:creationId xmlns:a16="http://schemas.microsoft.com/office/drawing/2014/main" id="{B084CC08-5050-4126-962D-2AFDE73F3ADE}"/>
              </a:ext>
            </a:extLst>
          </p:cNvPr>
          <p:cNvSpPr txBox="1"/>
          <p:nvPr/>
        </p:nvSpPr>
        <p:spPr>
          <a:xfrm>
            <a:off x="6762511" y="2604983"/>
            <a:ext cx="136807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FEATURES</a:t>
            </a:r>
          </a:p>
        </p:txBody>
      </p:sp>
      <p:sp>
        <p:nvSpPr>
          <p:cNvPr id="30" name="TextBox 29">
            <a:extLst>
              <a:ext uri="{FF2B5EF4-FFF2-40B4-BE49-F238E27FC236}">
                <a16:creationId xmlns:a16="http://schemas.microsoft.com/office/drawing/2014/main" id="{92A85CE1-F12B-4575-8BAE-DAAD72BC7E20}"/>
              </a:ext>
            </a:extLst>
          </p:cNvPr>
          <p:cNvSpPr txBox="1"/>
          <p:nvPr/>
        </p:nvSpPr>
        <p:spPr>
          <a:xfrm>
            <a:off x="9687826" y="2604983"/>
            <a:ext cx="1870559"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33" name="Table 3">
            <a:extLst>
              <a:ext uri="{FF2B5EF4-FFF2-40B4-BE49-F238E27FC236}">
                <a16:creationId xmlns:a16="http://schemas.microsoft.com/office/drawing/2014/main" id="{59619BF1-6207-4E80-B010-AA7534F0738C}"/>
              </a:ext>
            </a:extLst>
          </p:cNvPr>
          <p:cNvGraphicFramePr>
            <a:graphicFrameLocks noGrp="1"/>
          </p:cNvGraphicFramePr>
          <p:nvPr>
            <p:extLst>
              <p:ext uri="{D42A27DB-BD31-4B8C-83A1-F6EECF244321}">
                <p14:modId xmlns:p14="http://schemas.microsoft.com/office/powerpoint/2010/main" val="2019625504"/>
              </p:ext>
            </p:extLst>
          </p:nvPr>
        </p:nvGraphicFramePr>
        <p:xfrm>
          <a:off x="10237680" y="3114652"/>
          <a:ext cx="1444906" cy="1997198"/>
        </p:xfrm>
        <a:graphic>
          <a:graphicData uri="http://schemas.openxmlformats.org/drawingml/2006/table">
            <a:tbl>
              <a:tblPr firstRow="1" bandRow="1">
                <a:tableStyleId>{21E4AEA4-8DFA-4A89-87EB-49C32662AFE0}</a:tableStyleId>
              </a:tblPr>
              <a:tblGrid>
                <a:gridCol w="1444906">
                  <a:extLst>
                    <a:ext uri="{9D8B030D-6E8A-4147-A177-3AD203B41FA5}">
                      <a16:colId xmlns:a16="http://schemas.microsoft.com/office/drawing/2014/main" val="4275938437"/>
                    </a:ext>
                  </a:extLst>
                </a:gridCol>
              </a:tblGrid>
              <a:tr h="679548">
                <a:tc>
                  <a:txBody>
                    <a:bodyPr/>
                    <a:lstStyle/>
                    <a:p>
                      <a:endParaRPr lang="en-PH" sz="1400" dirty="0"/>
                    </a:p>
                  </a:txBody>
                  <a:tcPr marL="74855" marR="74855" marT="37427" marB="37427"/>
                </a:tc>
                <a:extLst>
                  <a:ext uri="{0D108BD9-81ED-4DB2-BD59-A6C34878D82A}">
                    <a16:rowId xmlns:a16="http://schemas.microsoft.com/office/drawing/2014/main" val="3125997301"/>
                  </a:ext>
                </a:extLst>
              </a:tr>
              <a:tr h="405773">
                <a:tc>
                  <a:txBody>
                    <a:bodyPr/>
                    <a:lstStyle/>
                    <a:p>
                      <a:r>
                        <a:rPr lang="en-PH" sz="1400" dirty="0"/>
                        <a:t>Positive</a:t>
                      </a:r>
                    </a:p>
                  </a:txBody>
                  <a:tcPr marL="74855" marR="74855" marT="37427" marB="37427"/>
                </a:tc>
                <a:extLst>
                  <a:ext uri="{0D108BD9-81ED-4DB2-BD59-A6C34878D82A}">
                    <a16:rowId xmlns:a16="http://schemas.microsoft.com/office/drawing/2014/main" val="2757785205"/>
                  </a:ext>
                </a:extLst>
              </a:tr>
              <a:tr h="429641">
                <a:tc>
                  <a:txBody>
                    <a:bodyPr/>
                    <a:lstStyle/>
                    <a:p>
                      <a:r>
                        <a:rPr lang="en-PH" sz="1400" dirty="0"/>
                        <a:t>Negative</a:t>
                      </a:r>
                    </a:p>
                  </a:txBody>
                  <a:tcPr marL="74855" marR="74855" marT="37427" marB="37427"/>
                </a:tc>
                <a:extLst>
                  <a:ext uri="{0D108BD9-81ED-4DB2-BD59-A6C34878D82A}">
                    <a16:rowId xmlns:a16="http://schemas.microsoft.com/office/drawing/2014/main" val="4084269195"/>
                  </a:ext>
                </a:extLst>
              </a:tr>
              <a:tr h="482236">
                <a:tc>
                  <a:txBody>
                    <a:bodyPr/>
                    <a:lstStyle/>
                    <a:p>
                      <a:r>
                        <a:rPr lang="en-PH" sz="1400" dirty="0"/>
                        <a:t>Negative</a:t>
                      </a:r>
                    </a:p>
                  </a:txBody>
                  <a:tcPr marL="74855" marR="74855" marT="37427" marB="37427"/>
                </a:tc>
                <a:extLst>
                  <a:ext uri="{0D108BD9-81ED-4DB2-BD59-A6C34878D82A}">
                    <a16:rowId xmlns:a16="http://schemas.microsoft.com/office/drawing/2014/main" val="3652724900"/>
                  </a:ext>
                </a:extLst>
              </a:tr>
            </a:tbl>
          </a:graphicData>
        </a:graphic>
      </p:graphicFrame>
      <p:sp>
        <p:nvSpPr>
          <p:cNvPr id="34" name="Plus Sign 33">
            <a:extLst>
              <a:ext uri="{FF2B5EF4-FFF2-40B4-BE49-F238E27FC236}">
                <a16:creationId xmlns:a16="http://schemas.microsoft.com/office/drawing/2014/main" id="{14F12C2F-7671-4BE7-8264-7DF1AD9420DC}"/>
              </a:ext>
            </a:extLst>
          </p:cNvPr>
          <p:cNvSpPr/>
          <p:nvPr/>
        </p:nvSpPr>
        <p:spPr>
          <a:xfrm>
            <a:off x="8931319" y="2680155"/>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Speech Bubble: Rectangle with Corners Rounded 1">
            <a:extLst>
              <a:ext uri="{FF2B5EF4-FFF2-40B4-BE49-F238E27FC236}">
                <a16:creationId xmlns:a16="http://schemas.microsoft.com/office/drawing/2014/main" id="{ECA8CE37-D16F-474A-A95A-E3E0CAE6FC42}"/>
              </a:ext>
            </a:extLst>
          </p:cNvPr>
          <p:cNvSpPr/>
          <p:nvPr/>
        </p:nvSpPr>
        <p:spPr>
          <a:xfrm>
            <a:off x="601577" y="2563133"/>
            <a:ext cx="3668410" cy="783875"/>
          </a:xfrm>
          <a:prstGeom prst="wedgeRoundRectCallout">
            <a:avLst>
              <a:gd name="adj1" fmla="val -49791"/>
              <a:gd name="adj2" fmla="val 72323"/>
              <a:gd name="adj3" fmla="val 16667"/>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6">
                    <a:lumMod val="75000"/>
                  </a:schemeClr>
                </a:solidFill>
                <a:latin typeface="Roboto" panose="02000000000000000000" pitchFamily="2" charset="0"/>
                <a:ea typeface="Roboto" panose="02000000000000000000" pitchFamily="2" charset="0"/>
              </a:rPr>
              <a:t>Love</a:t>
            </a:r>
            <a:r>
              <a:rPr lang="en-PH" dirty="0">
                <a:solidFill>
                  <a:schemeClr val="accent1"/>
                </a:solidFill>
                <a:latin typeface="Roboto" panose="02000000000000000000" pitchFamily="2" charset="0"/>
                <a:ea typeface="Roboto" panose="02000000000000000000" pitchFamily="2" charset="0"/>
              </a:rPr>
              <a:t> this game! So </a:t>
            </a:r>
            <a:r>
              <a:rPr lang="en-PH" dirty="0">
                <a:solidFill>
                  <a:schemeClr val="accent6">
                    <a:lumMod val="75000"/>
                  </a:schemeClr>
                </a:solidFill>
                <a:latin typeface="Roboto" panose="02000000000000000000" pitchFamily="2" charset="0"/>
                <a:ea typeface="Roboto" panose="02000000000000000000" pitchFamily="2" charset="0"/>
              </a:rPr>
              <a:t>fun</a:t>
            </a:r>
            <a:r>
              <a:rPr lang="en-PH" dirty="0">
                <a:solidFill>
                  <a:schemeClr val="accent1"/>
                </a:solidFill>
                <a:latin typeface="Roboto" panose="02000000000000000000" pitchFamily="2" charset="0"/>
                <a:ea typeface="Roboto" panose="02000000000000000000" pitchFamily="2" charset="0"/>
              </a:rPr>
              <a:t> and </a:t>
            </a:r>
            <a:r>
              <a:rPr lang="en-PH" dirty="0">
                <a:solidFill>
                  <a:schemeClr val="accent6">
                    <a:lumMod val="75000"/>
                  </a:schemeClr>
                </a:solidFill>
                <a:latin typeface="Roboto" panose="02000000000000000000" pitchFamily="2" charset="0"/>
                <a:ea typeface="Roboto" panose="02000000000000000000" pitchFamily="2" charset="0"/>
              </a:rPr>
              <a:t>casual</a:t>
            </a:r>
            <a:r>
              <a:rPr lang="en-PH" dirty="0">
                <a:solidFill>
                  <a:schemeClr val="accent1"/>
                </a:solidFill>
                <a:latin typeface="Roboto" panose="02000000000000000000" pitchFamily="2" charset="0"/>
                <a:ea typeface="Roboto" panose="02000000000000000000" pitchFamily="2" charset="0"/>
              </a:rPr>
              <a:t> </a:t>
            </a:r>
            <a:r>
              <a:rPr lang="en-PH" dirty="0">
                <a:solidFill>
                  <a:schemeClr val="accent6">
                    <a:lumMod val="75000"/>
                  </a:schemeClr>
                </a:solidFill>
                <a:latin typeface="Roboto" panose="02000000000000000000" pitchFamily="2" charset="0"/>
                <a:ea typeface="Roboto" panose="02000000000000000000" pitchFamily="2" charset="0"/>
              </a:rPr>
              <a:t>friendly</a:t>
            </a:r>
          </a:p>
        </p:txBody>
      </p:sp>
      <p:sp>
        <p:nvSpPr>
          <p:cNvPr id="19" name="Speech Bubble: Rectangle with Corners Rounded 18">
            <a:extLst>
              <a:ext uri="{FF2B5EF4-FFF2-40B4-BE49-F238E27FC236}">
                <a16:creationId xmlns:a16="http://schemas.microsoft.com/office/drawing/2014/main" id="{4391D75D-DBC1-493D-BE5B-178709FFB056}"/>
              </a:ext>
            </a:extLst>
          </p:cNvPr>
          <p:cNvSpPr/>
          <p:nvPr/>
        </p:nvSpPr>
        <p:spPr>
          <a:xfrm>
            <a:off x="381142" y="3746660"/>
            <a:ext cx="3578459" cy="783875"/>
          </a:xfrm>
          <a:prstGeom prst="wedgeRoundRectCallout">
            <a:avLst>
              <a:gd name="adj1" fmla="val 45875"/>
              <a:gd name="adj2" fmla="val 86510"/>
              <a:gd name="adj3" fmla="val 16667"/>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6">
                    <a:lumMod val="75000"/>
                  </a:schemeClr>
                </a:solidFill>
                <a:latin typeface="Roboto" panose="02000000000000000000" pitchFamily="2" charset="0"/>
                <a:ea typeface="Roboto" panose="02000000000000000000" pitchFamily="2" charset="0"/>
              </a:rPr>
              <a:t>Wow</a:t>
            </a:r>
            <a:r>
              <a:rPr lang="en-PH" dirty="0">
                <a:solidFill>
                  <a:schemeClr val="accent1"/>
                </a:solidFill>
                <a:latin typeface="Roboto" panose="02000000000000000000" pitchFamily="2" charset="0"/>
                <a:ea typeface="Roboto" panose="02000000000000000000" pitchFamily="2" charset="0"/>
              </a:rPr>
              <a:t> </a:t>
            </a:r>
            <a:r>
              <a:rPr lang="en-PH" dirty="0" err="1">
                <a:solidFill>
                  <a:schemeClr val="accent1"/>
                </a:solidFill>
                <a:latin typeface="Roboto" panose="02000000000000000000" pitchFamily="2" charset="0"/>
                <a:ea typeface="Roboto" panose="02000000000000000000" pitchFamily="2" charset="0"/>
              </a:rPr>
              <a:t>gotta</a:t>
            </a:r>
            <a:r>
              <a:rPr lang="en-PH" dirty="0">
                <a:solidFill>
                  <a:schemeClr val="accent6">
                    <a:lumMod val="75000"/>
                  </a:schemeClr>
                </a:solidFill>
                <a:latin typeface="Roboto" panose="02000000000000000000" pitchFamily="2" charset="0"/>
                <a:ea typeface="Roboto" panose="02000000000000000000" pitchFamily="2" charset="0"/>
              </a:rPr>
              <a:t> love </a:t>
            </a:r>
            <a:r>
              <a:rPr lang="en-PH" dirty="0">
                <a:solidFill>
                  <a:schemeClr val="accent1"/>
                </a:solidFill>
                <a:latin typeface="Roboto" panose="02000000000000000000" pitchFamily="2" charset="0"/>
                <a:ea typeface="Roboto" panose="02000000000000000000" pitchFamily="2" charset="0"/>
              </a:rPr>
              <a:t>how this </a:t>
            </a:r>
            <a:r>
              <a:rPr lang="en-PH" dirty="0">
                <a:solidFill>
                  <a:schemeClr val="accent2">
                    <a:lumMod val="50000"/>
                  </a:schemeClr>
                </a:solidFill>
                <a:latin typeface="Roboto" panose="02000000000000000000" pitchFamily="2" charset="0"/>
                <a:ea typeface="Roboto" panose="02000000000000000000" pitchFamily="2" charset="0"/>
              </a:rPr>
              <a:t>crashes</a:t>
            </a:r>
            <a:r>
              <a:rPr lang="en-PH" dirty="0">
                <a:solidFill>
                  <a:schemeClr val="accent1"/>
                </a:solidFill>
                <a:latin typeface="Roboto" panose="02000000000000000000" pitchFamily="2" charset="0"/>
                <a:ea typeface="Roboto" panose="02000000000000000000" pitchFamily="2" charset="0"/>
              </a:rPr>
              <a:t> every minute </a:t>
            </a:r>
            <a:r>
              <a:rPr lang="en-PH" dirty="0">
                <a:solidFill>
                  <a:schemeClr val="accent6">
                    <a:lumMod val="75000"/>
                  </a:schemeClr>
                </a:solidFill>
                <a:latin typeface="Roboto" panose="02000000000000000000" pitchFamily="2" charset="0"/>
                <a:ea typeface="Roboto" panose="02000000000000000000" pitchFamily="2" charset="0"/>
              </a:rPr>
              <a:t>:)</a:t>
            </a:r>
          </a:p>
        </p:txBody>
      </p:sp>
      <p:sp>
        <p:nvSpPr>
          <p:cNvPr id="21" name="Speech Bubble: Rectangle with Corners Rounded 20">
            <a:extLst>
              <a:ext uri="{FF2B5EF4-FFF2-40B4-BE49-F238E27FC236}">
                <a16:creationId xmlns:a16="http://schemas.microsoft.com/office/drawing/2014/main" id="{BB939279-3398-4E39-87D3-8F7BF0A7FDAE}"/>
              </a:ext>
            </a:extLst>
          </p:cNvPr>
          <p:cNvSpPr/>
          <p:nvPr/>
        </p:nvSpPr>
        <p:spPr>
          <a:xfrm>
            <a:off x="601577" y="4925822"/>
            <a:ext cx="3668410" cy="783875"/>
          </a:xfrm>
          <a:prstGeom prst="wedgeRoundRectCallout">
            <a:avLst>
              <a:gd name="adj1" fmla="val -46695"/>
              <a:gd name="adj2" fmla="val 84934"/>
              <a:gd name="adj3" fmla="val 16667"/>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2">
                    <a:lumMod val="50000"/>
                  </a:schemeClr>
                </a:solidFill>
                <a:latin typeface="Roboto" panose="02000000000000000000" pitchFamily="2" charset="0"/>
                <a:ea typeface="Roboto" panose="02000000000000000000" pitchFamily="2" charset="0"/>
              </a:rPr>
              <a:t>dead </a:t>
            </a:r>
            <a:r>
              <a:rPr lang="en-PH" dirty="0">
                <a:solidFill>
                  <a:schemeClr val="accent1"/>
                </a:solidFill>
                <a:latin typeface="Roboto" panose="02000000000000000000" pitchFamily="2" charset="0"/>
                <a:ea typeface="Roboto" panose="02000000000000000000" pitchFamily="2" charset="0"/>
              </a:rPr>
              <a:t>game</a:t>
            </a:r>
          </a:p>
        </p:txBody>
      </p:sp>
    </p:spTree>
    <p:extLst>
      <p:ext uri="{BB962C8B-B14F-4D97-AF65-F5344CB8AC3E}">
        <p14:creationId xmlns:p14="http://schemas.microsoft.com/office/powerpoint/2010/main" val="252366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771746" y="3613699"/>
            <a:ext cx="3378644" cy="1077218"/>
          </a:xfrm>
          <a:prstGeom prst="rect">
            <a:avLst/>
          </a:prstGeom>
          <a:noFill/>
        </p:spPr>
        <p:txBody>
          <a:bodyPr wrap="square" rtlCol="0">
            <a:spAutoFit/>
          </a:bodyPr>
          <a:lstStyle/>
          <a:p>
            <a:pPr algn="ctr"/>
            <a:r>
              <a:rPr lang="en-PH" sz="3200" dirty="0">
                <a:latin typeface="Roboto" panose="02000000000000000000" pitchFamily="2" charset="0"/>
                <a:ea typeface="Roboto" panose="02000000000000000000" pitchFamily="2" charset="0"/>
              </a:rPr>
              <a:t>SCHOLARSHIP APPLICATIONS</a:t>
            </a:r>
          </a:p>
        </p:txBody>
      </p:sp>
      <p:sp>
        <p:nvSpPr>
          <p:cNvPr id="13" name="Arrow: Right 12">
            <a:extLst>
              <a:ext uri="{FF2B5EF4-FFF2-40B4-BE49-F238E27FC236}">
                <a16:creationId xmlns:a16="http://schemas.microsoft.com/office/drawing/2014/main" id="{5487EA1F-AB01-451F-8785-4D10A02A6BC2}"/>
              </a:ext>
            </a:extLst>
          </p:cNvPr>
          <p:cNvSpPr/>
          <p:nvPr/>
        </p:nvSpPr>
        <p:spPr>
          <a:xfrm>
            <a:off x="4547083" y="3798994"/>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6" name="Picture 15">
            <a:extLst>
              <a:ext uri="{FF2B5EF4-FFF2-40B4-BE49-F238E27FC236}">
                <a16:creationId xmlns:a16="http://schemas.microsoft.com/office/drawing/2014/main" id="{7A38CF34-EDCA-475D-A172-922ED9FED8A5}"/>
              </a:ext>
            </a:extLst>
          </p:cNvPr>
          <p:cNvPicPr>
            <a:picLocks noChangeAspect="1"/>
          </p:cNvPicPr>
          <p:nvPr/>
        </p:nvPicPr>
        <p:blipFill rotWithShape="1">
          <a:blip r:embed="rId3"/>
          <a:srcRect l="83903" r="2054"/>
          <a:stretch/>
        </p:blipFill>
        <p:spPr>
          <a:xfrm>
            <a:off x="10143124" y="2898387"/>
            <a:ext cx="791570" cy="2507842"/>
          </a:xfrm>
          <a:prstGeom prst="rect">
            <a:avLst/>
          </a:prstGeom>
          <a:ln w="38100">
            <a:solidFill>
              <a:schemeClr val="accent2"/>
            </a:solidFill>
          </a:ln>
          <a:effectLst/>
        </p:spPr>
      </p:pic>
      <p:pic>
        <p:nvPicPr>
          <p:cNvPr id="17" name="Picture 16">
            <a:extLst>
              <a:ext uri="{FF2B5EF4-FFF2-40B4-BE49-F238E27FC236}">
                <a16:creationId xmlns:a16="http://schemas.microsoft.com/office/drawing/2014/main" id="{2F566717-F836-40FD-9590-041C19F4F3BF}"/>
              </a:ext>
            </a:extLst>
          </p:cNvPr>
          <p:cNvPicPr>
            <a:picLocks noChangeAspect="1"/>
          </p:cNvPicPr>
          <p:nvPr/>
        </p:nvPicPr>
        <p:blipFill rotWithShape="1">
          <a:blip r:embed="rId3"/>
          <a:srcRect l="15247" r="16166"/>
          <a:stretch/>
        </p:blipFill>
        <p:spPr>
          <a:xfrm>
            <a:off x="5985430" y="2898387"/>
            <a:ext cx="3866258" cy="2507842"/>
          </a:xfrm>
          <a:prstGeom prst="rect">
            <a:avLst/>
          </a:prstGeom>
          <a:ln w="38100">
            <a:solidFill>
              <a:schemeClr val="accent1">
                <a:lumMod val="60000"/>
                <a:lumOff val="40000"/>
              </a:schemeClr>
            </a:solidFill>
          </a:ln>
          <a:effectLst/>
        </p:spPr>
      </p:pic>
      <p:sp>
        <p:nvSpPr>
          <p:cNvPr id="18" name="TextBox 17">
            <a:extLst>
              <a:ext uri="{FF2B5EF4-FFF2-40B4-BE49-F238E27FC236}">
                <a16:creationId xmlns:a16="http://schemas.microsoft.com/office/drawing/2014/main" id="{B6933A11-81BA-4C5F-B501-A185C4011E1D}"/>
              </a:ext>
            </a:extLst>
          </p:cNvPr>
          <p:cNvSpPr txBox="1"/>
          <p:nvPr/>
        </p:nvSpPr>
        <p:spPr>
          <a:xfrm>
            <a:off x="7260218" y="2421916"/>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20" name="TextBox 19">
            <a:extLst>
              <a:ext uri="{FF2B5EF4-FFF2-40B4-BE49-F238E27FC236}">
                <a16:creationId xmlns:a16="http://schemas.microsoft.com/office/drawing/2014/main" id="{AE3BE8F6-6E5D-4B63-ADB8-1A811FA7F7DD}"/>
              </a:ext>
            </a:extLst>
          </p:cNvPr>
          <p:cNvSpPr txBox="1"/>
          <p:nvPr/>
        </p:nvSpPr>
        <p:spPr>
          <a:xfrm>
            <a:off x="10036600" y="2385535"/>
            <a:ext cx="1009307"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spTree>
    <p:extLst>
      <p:ext uri="{BB962C8B-B14F-4D97-AF65-F5344CB8AC3E}">
        <p14:creationId xmlns:p14="http://schemas.microsoft.com/office/powerpoint/2010/main" val="674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1429077" y="2385535"/>
            <a:ext cx="2537442" cy="523220"/>
          </a:xfrm>
          <a:prstGeom prst="rect">
            <a:avLst/>
          </a:prstGeom>
          <a:noFill/>
        </p:spPr>
        <p:txBody>
          <a:bodyPr wrap="square" rtlCol="0">
            <a:spAutoFit/>
          </a:bodyPr>
          <a:lstStyle/>
          <a:p>
            <a:pPr algn="ctr"/>
            <a:r>
              <a:rPr lang="en-PH" sz="2800" dirty="0">
                <a:latin typeface="Roboto" panose="02000000000000000000" pitchFamily="2" charset="0"/>
                <a:ea typeface="Roboto" panose="02000000000000000000" pitchFamily="2" charset="0"/>
              </a:rPr>
              <a:t>IRIS FLOWERS</a:t>
            </a:r>
          </a:p>
        </p:txBody>
      </p:sp>
      <p:sp>
        <p:nvSpPr>
          <p:cNvPr id="13" name="Arrow: Right 12">
            <a:extLst>
              <a:ext uri="{FF2B5EF4-FFF2-40B4-BE49-F238E27FC236}">
                <a16:creationId xmlns:a16="http://schemas.microsoft.com/office/drawing/2014/main" id="{5487EA1F-AB01-451F-8785-4D10A02A6BC2}"/>
              </a:ext>
            </a:extLst>
          </p:cNvPr>
          <p:cNvSpPr/>
          <p:nvPr/>
        </p:nvSpPr>
        <p:spPr>
          <a:xfrm>
            <a:off x="4547083" y="3798994"/>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a16="http://schemas.microsoft.com/office/drawing/2014/main" id="{B6933A11-81BA-4C5F-B501-A185C4011E1D}"/>
              </a:ext>
            </a:extLst>
          </p:cNvPr>
          <p:cNvSpPr txBox="1"/>
          <p:nvPr/>
        </p:nvSpPr>
        <p:spPr>
          <a:xfrm>
            <a:off x="7567142" y="2754867"/>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20" name="TextBox 19">
            <a:extLst>
              <a:ext uri="{FF2B5EF4-FFF2-40B4-BE49-F238E27FC236}">
                <a16:creationId xmlns:a16="http://schemas.microsoft.com/office/drawing/2014/main" id="{AE3BE8F6-6E5D-4B63-ADB8-1A811FA7F7DD}"/>
              </a:ext>
            </a:extLst>
          </p:cNvPr>
          <p:cNvSpPr txBox="1"/>
          <p:nvPr/>
        </p:nvSpPr>
        <p:spPr>
          <a:xfrm>
            <a:off x="10713308" y="2754867"/>
            <a:ext cx="1009307"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pic>
        <p:nvPicPr>
          <p:cNvPr id="9" name="Picture 2">
            <a:extLst>
              <a:ext uri="{FF2B5EF4-FFF2-40B4-BE49-F238E27FC236}">
                <a16:creationId xmlns:a16="http://schemas.microsoft.com/office/drawing/2014/main" id="{71CC312B-24A3-44B4-8C96-51161E8D9A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 t="23953" r="-192" b="-1"/>
          <a:stretch/>
        </p:blipFill>
        <p:spPr bwMode="auto">
          <a:xfrm>
            <a:off x="1257306" y="3059005"/>
            <a:ext cx="1184486" cy="12013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5384685D-E998-483B-8A0F-4AB3157CE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917" r="10693"/>
          <a:stretch/>
        </p:blipFill>
        <p:spPr bwMode="auto">
          <a:xfrm>
            <a:off x="2742139" y="3059005"/>
            <a:ext cx="1303770" cy="12013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A6AB3CF6-AF3A-49C1-A6B0-E352382D18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611"/>
          <a:stretch/>
        </p:blipFill>
        <p:spPr bwMode="auto">
          <a:xfrm>
            <a:off x="2033556" y="4552183"/>
            <a:ext cx="1303770" cy="120139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DC8FBF-22DA-4326-B75B-A6417E3C5AC1}"/>
              </a:ext>
            </a:extLst>
          </p:cNvPr>
          <p:cNvPicPr>
            <a:picLocks noChangeAspect="1"/>
          </p:cNvPicPr>
          <p:nvPr/>
        </p:nvPicPr>
        <p:blipFill rotWithShape="1">
          <a:blip r:embed="rId6"/>
          <a:srcRect r="9453"/>
          <a:stretch/>
        </p:blipFill>
        <p:spPr>
          <a:xfrm>
            <a:off x="5741953" y="3286547"/>
            <a:ext cx="4971355" cy="1560412"/>
          </a:xfrm>
          <a:prstGeom prst="rect">
            <a:avLst/>
          </a:prstGeom>
          <a:ln w="38100">
            <a:solidFill>
              <a:schemeClr val="accent1">
                <a:lumMod val="60000"/>
                <a:lumOff val="40000"/>
              </a:schemeClr>
            </a:solidFill>
          </a:ln>
        </p:spPr>
      </p:pic>
      <p:pic>
        <p:nvPicPr>
          <p:cNvPr id="14" name="Picture 13">
            <a:extLst>
              <a:ext uri="{FF2B5EF4-FFF2-40B4-BE49-F238E27FC236}">
                <a16:creationId xmlns:a16="http://schemas.microsoft.com/office/drawing/2014/main" id="{8D3FF17B-A0DB-4D6B-8072-C6FFA22A9F4A}"/>
              </a:ext>
            </a:extLst>
          </p:cNvPr>
          <p:cNvPicPr>
            <a:picLocks noChangeAspect="1"/>
          </p:cNvPicPr>
          <p:nvPr/>
        </p:nvPicPr>
        <p:blipFill rotWithShape="1">
          <a:blip r:embed="rId6"/>
          <a:srcRect l="89797" r="1201"/>
          <a:stretch/>
        </p:blipFill>
        <p:spPr>
          <a:xfrm>
            <a:off x="10971005" y="3286547"/>
            <a:ext cx="494271" cy="1560412"/>
          </a:xfrm>
          <a:prstGeom prst="rect">
            <a:avLst/>
          </a:prstGeom>
          <a:ln w="38100">
            <a:solidFill>
              <a:schemeClr val="accent2"/>
            </a:solidFill>
          </a:ln>
        </p:spPr>
      </p:pic>
    </p:spTree>
    <p:extLst>
      <p:ext uri="{BB962C8B-B14F-4D97-AF65-F5344CB8AC3E}">
        <p14:creationId xmlns:p14="http://schemas.microsoft.com/office/powerpoint/2010/main" val="93698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395415" y="1612204"/>
            <a:ext cx="11281719" cy="1313180"/>
          </a:xfrm>
          <a:prstGeom prst="rect">
            <a:avLst/>
          </a:prstGeom>
          <a:noFill/>
        </p:spPr>
        <p:txBody>
          <a:bodyPr wrap="square" rtlCol="0">
            <a:spAutoFit/>
          </a:bodyPr>
          <a:lstStyle/>
          <a:p>
            <a:pPr algn="ctr">
              <a:lnSpc>
                <a:spcPct val="150000"/>
              </a:lnSpc>
            </a:pPr>
            <a:r>
              <a:rPr lang="en-PH" sz="2800" dirty="0">
                <a:latin typeface="Roboto" panose="02000000000000000000" pitchFamily="2" charset="0"/>
                <a:ea typeface="Roboto" panose="02000000000000000000" pitchFamily="2" charset="0"/>
              </a:rPr>
              <a:t>To evaluate a classification model, we need separate datasets for training and testing</a:t>
            </a:r>
          </a:p>
        </p:txBody>
      </p:sp>
      <p:graphicFrame>
        <p:nvGraphicFramePr>
          <p:cNvPr id="6" name="Table 3">
            <a:extLst>
              <a:ext uri="{FF2B5EF4-FFF2-40B4-BE49-F238E27FC236}">
                <a16:creationId xmlns:a16="http://schemas.microsoft.com/office/drawing/2014/main" id="{4F636AEE-587F-4C76-AFCE-B78C7A21D485}"/>
              </a:ext>
            </a:extLst>
          </p:cNvPr>
          <p:cNvGraphicFramePr>
            <a:graphicFrameLocks noGrp="1"/>
          </p:cNvGraphicFramePr>
          <p:nvPr>
            <p:extLst>
              <p:ext uri="{D42A27DB-BD31-4B8C-83A1-F6EECF244321}">
                <p14:modId xmlns:p14="http://schemas.microsoft.com/office/powerpoint/2010/main" val="1988906733"/>
              </p:ext>
            </p:extLst>
          </p:nvPr>
        </p:nvGraphicFramePr>
        <p:xfrm>
          <a:off x="2850665" y="4244788"/>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7" name="TextBox 6">
            <a:extLst>
              <a:ext uri="{FF2B5EF4-FFF2-40B4-BE49-F238E27FC236}">
                <a16:creationId xmlns:a16="http://schemas.microsoft.com/office/drawing/2014/main" id="{C73DA183-5851-40F1-9D04-C94A73DA012D}"/>
              </a:ext>
            </a:extLst>
          </p:cNvPr>
          <p:cNvSpPr txBox="1"/>
          <p:nvPr/>
        </p:nvSpPr>
        <p:spPr>
          <a:xfrm>
            <a:off x="3006222" y="3656967"/>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8" name="TextBox 7">
            <a:extLst>
              <a:ext uri="{FF2B5EF4-FFF2-40B4-BE49-F238E27FC236}">
                <a16:creationId xmlns:a16="http://schemas.microsoft.com/office/drawing/2014/main" id="{FFAD60B3-361A-4CA0-85F4-A278301BD721}"/>
              </a:ext>
            </a:extLst>
          </p:cNvPr>
          <p:cNvSpPr txBox="1"/>
          <p:nvPr/>
        </p:nvSpPr>
        <p:spPr>
          <a:xfrm>
            <a:off x="4816578" y="3656967"/>
            <a:ext cx="131668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9" name="Table 3">
            <a:extLst>
              <a:ext uri="{FF2B5EF4-FFF2-40B4-BE49-F238E27FC236}">
                <a16:creationId xmlns:a16="http://schemas.microsoft.com/office/drawing/2014/main" id="{7C2075EE-09B5-40F5-9358-171BD9A3AC52}"/>
              </a:ext>
            </a:extLst>
          </p:cNvPr>
          <p:cNvGraphicFramePr>
            <a:graphicFrameLocks noGrp="1"/>
          </p:cNvGraphicFramePr>
          <p:nvPr>
            <p:extLst>
              <p:ext uri="{D42A27DB-BD31-4B8C-83A1-F6EECF244321}">
                <p14:modId xmlns:p14="http://schemas.microsoft.com/office/powerpoint/2010/main" val="831672122"/>
              </p:ext>
            </p:extLst>
          </p:nvPr>
        </p:nvGraphicFramePr>
        <p:xfrm>
          <a:off x="5191257" y="4245450"/>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pic>
        <p:nvPicPr>
          <p:cNvPr id="10" name="Picture 9">
            <a:extLst>
              <a:ext uri="{FF2B5EF4-FFF2-40B4-BE49-F238E27FC236}">
                <a16:creationId xmlns:a16="http://schemas.microsoft.com/office/drawing/2014/main" id="{49F6C4D7-2249-4AA6-B5A6-D3127BC63AD9}"/>
              </a:ext>
            </a:extLst>
          </p:cNvPr>
          <p:cNvPicPr>
            <a:picLocks noChangeAspect="1"/>
          </p:cNvPicPr>
          <p:nvPr/>
        </p:nvPicPr>
        <p:blipFill>
          <a:blip r:embed="rId3"/>
          <a:stretch>
            <a:fillRect/>
          </a:stretch>
        </p:blipFill>
        <p:spPr>
          <a:xfrm>
            <a:off x="7680620" y="3633204"/>
            <a:ext cx="1175289" cy="1024611"/>
          </a:xfrm>
          <a:prstGeom prst="rect">
            <a:avLst/>
          </a:prstGeom>
        </p:spPr>
      </p:pic>
      <p:pic>
        <p:nvPicPr>
          <p:cNvPr id="11" name="Picture 10">
            <a:extLst>
              <a:ext uri="{FF2B5EF4-FFF2-40B4-BE49-F238E27FC236}">
                <a16:creationId xmlns:a16="http://schemas.microsoft.com/office/drawing/2014/main" id="{39472297-E968-4F01-BBDB-332845F82265}"/>
              </a:ext>
            </a:extLst>
          </p:cNvPr>
          <p:cNvPicPr>
            <a:picLocks noChangeAspect="1"/>
          </p:cNvPicPr>
          <p:nvPr/>
        </p:nvPicPr>
        <p:blipFill>
          <a:blip r:embed="rId3"/>
          <a:stretch>
            <a:fillRect/>
          </a:stretch>
        </p:blipFill>
        <p:spPr>
          <a:xfrm>
            <a:off x="7680620" y="5429169"/>
            <a:ext cx="1175289" cy="1024611"/>
          </a:xfrm>
          <a:prstGeom prst="rect">
            <a:avLst/>
          </a:prstGeom>
        </p:spPr>
      </p:pic>
      <p:sp>
        <p:nvSpPr>
          <p:cNvPr id="12" name="TextBox 11">
            <a:extLst>
              <a:ext uri="{FF2B5EF4-FFF2-40B4-BE49-F238E27FC236}">
                <a16:creationId xmlns:a16="http://schemas.microsoft.com/office/drawing/2014/main" id="{2F0226CC-5C55-49F9-B780-66D19A3B0C9E}"/>
              </a:ext>
            </a:extLst>
          </p:cNvPr>
          <p:cNvSpPr txBox="1"/>
          <p:nvPr/>
        </p:nvSpPr>
        <p:spPr>
          <a:xfrm>
            <a:off x="7144704" y="3227206"/>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TRAINING SET</a:t>
            </a:r>
          </a:p>
        </p:txBody>
      </p:sp>
      <p:sp>
        <p:nvSpPr>
          <p:cNvPr id="13" name="TextBox 12">
            <a:extLst>
              <a:ext uri="{FF2B5EF4-FFF2-40B4-BE49-F238E27FC236}">
                <a16:creationId xmlns:a16="http://schemas.microsoft.com/office/drawing/2014/main" id="{6F997E35-80F4-41C2-9442-8B3FC1201085}"/>
              </a:ext>
            </a:extLst>
          </p:cNvPr>
          <p:cNvSpPr txBox="1"/>
          <p:nvPr/>
        </p:nvSpPr>
        <p:spPr>
          <a:xfrm>
            <a:off x="7144704" y="5059837"/>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TEST SET</a:t>
            </a:r>
          </a:p>
        </p:txBody>
      </p:sp>
      <p:sp>
        <p:nvSpPr>
          <p:cNvPr id="14" name="Arrow: Right 13">
            <a:extLst>
              <a:ext uri="{FF2B5EF4-FFF2-40B4-BE49-F238E27FC236}">
                <a16:creationId xmlns:a16="http://schemas.microsoft.com/office/drawing/2014/main" id="{A314DA91-D1A7-4254-884D-0B09294DAD86}"/>
              </a:ext>
            </a:extLst>
          </p:cNvPr>
          <p:cNvSpPr/>
          <p:nvPr/>
        </p:nvSpPr>
        <p:spPr>
          <a:xfrm rot="19774034">
            <a:off x="6232473" y="4509023"/>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Plus Sign 14">
            <a:extLst>
              <a:ext uri="{FF2B5EF4-FFF2-40B4-BE49-F238E27FC236}">
                <a16:creationId xmlns:a16="http://schemas.microsoft.com/office/drawing/2014/main" id="{86E7BD8C-E424-46A6-ACE1-E2ECEF6C826E}"/>
              </a:ext>
            </a:extLst>
          </p:cNvPr>
          <p:cNvSpPr/>
          <p:nvPr/>
        </p:nvSpPr>
        <p:spPr>
          <a:xfrm>
            <a:off x="4415737" y="3651946"/>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Arrow: Right 15">
            <a:extLst>
              <a:ext uri="{FF2B5EF4-FFF2-40B4-BE49-F238E27FC236}">
                <a16:creationId xmlns:a16="http://schemas.microsoft.com/office/drawing/2014/main" id="{6DBF457E-1CFD-4EF3-8EA2-A5095667D919}"/>
              </a:ext>
            </a:extLst>
          </p:cNvPr>
          <p:cNvSpPr/>
          <p:nvPr/>
        </p:nvSpPr>
        <p:spPr>
          <a:xfrm rot="1825966" flipV="1">
            <a:off x="6237133" y="5257610"/>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39498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nvGraphicFramePr>
        <p:xfrm>
          <a:off x="4148124" y="3837015"/>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5" name="TextBox 4">
            <a:extLst>
              <a:ext uri="{FF2B5EF4-FFF2-40B4-BE49-F238E27FC236}">
                <a16:creationId xmlns:a16="http://schemas.microsoft.com/office/drawing/2014/main" id="{89768876-C8E0-4626-8FCE-CC8E9B0E6781}"/>
              </a:ext>
            </a:extLst>
          </p:cNvPr>
          <p:cNvSpPr txBox="1"/>
          <p:nvPr/>
        </p:nvSpPr>
        <p:spPr>
          <a:xfrm>
            <a:off x="875305" y="3239420"/>
            <a:ext cx="1560536"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RAW DATA</a:t>
            </a:r>
          </a:p>
        </p:txBody>
      </p:sp>
      <p:sp>
        <p:nvSpPr>
          <p:cNvPr id="7" name="TextBox 6">
            <a:extLst>
              <a:ext uri="{FF2B5EF4-FFF2-40B4-BE49-F238E27FC236}">
                <a16:creationId xmlns:a16="http://schemas.microsoft.com/office/drawing/2014/main" id="{924914BE-A6DA-4DF3-BED1-4A26185B5F5A}"/>
              </a:ext>
            </a:extLst>
          </p:cNvPr>
          <p:cNvSpPr txBox="1"/>
          <p:nvPr/>
        </p:nvSpPr>
        <p:spPr>
          <a:xfrm>
            <a:off x="4303681" y="3249194"/>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8" name="TextBox 7">
            <a:extLst>
              <a:ext uri="{FF2B5EF4-FFF2-40B4-BE49-F238E27FC236}">
                <a16:creationId xmlns:a16="http://schemas.microsoft.com/office/drawing/2014/main" id="{1689F553-B7F0-48D8-885F-69541A3771FB}"/>
              </a:ext>
            </a:extLst>
          </p:cNvPr>
          <p:cNvSpPr txBox="1"/>
          <p:nvPr/>
        </p:nvSpPr>
        <p:spPr>
          <a:xfrm>
            <a:off x="6114037" y="3249194"/>
            <a:ext cx="131668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9" name="Table 3">
            <a:extLst>
              <a:ext uri="{FF2B5EF4-FFF2-40B4-BE49-F238E27FC236}">
                <a16:creationId xmlns:a16="http://schemas.microsoft.com/office/drawing/2014/main" id="{126C98E7-A1A5-49E4-B4A4-4B7683EB93E7}"/>
              </a:ext>
            </a:extLst>
          </p:cNvPr>
          <p:cNvGraphicFramePr>
            <a:graphicFrameLocks noGrp="1"/>
          </p:cNvGraphicFramePr>
          <p:nvPr/>
        </p:nvGraphicFramePr>
        <p:xfrm>
          <a:off x="6488716" y="3837677"/>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pic>
        <p:nvPicPr>
          <p:cNvPr id="6" name="Picture 5">
            <a:extLst>
              <a:ext uri="{FF2B5EF4-FFF2-40B4-BE49-F238E27FC236}">
                <a16:creationId xmlns:a16="http://schemas.microsoft.com/office/drawing/2014/main" id="{78DE9078-22BF-428B-B57F-4B22F6087190}"/>
              </a:ext>
            </a:extLst>
          </p:cNvPr>
          <p:cNvPicPr>
            <a:picLocks noChangeAspect="1"/>
          </p:cNvPicPr>
          <p:nvPr/>
        </p:nvPicPr>
        <p:blipFill>
          <a:blip r:embed="rId3"/>
          <a:stretch>
            <a:fillRect/>
          </a:stretch>
        </p:blipFill>
        <p:spPr>
          <a:xfrm>
            <a:off x="8978079" y="3225431"/>
            <a:ext cx="1175289" cy="1024611"/>
          </a:xfrm>
          <a:prstGeom prst="rect">
            <a:avLst/>
          </a:prstGeom>
        </p:spPr>
      </p:pic>
      <p:pic>
        <p:nvPicPr>
          <p:cNvPr id="12" name="Picture 11">
            <a:extLst>
              <a:ext uri="{FF2B5EF4-FFF2-40B4-BE49-F238E27FC236}">
                <a16:creationId xmlns:a16="http://schemas.microsoft.com/office/drawing/2014/main" id="{977F0225-55B7-44F7-8321-D6ADD08F22BA}"/>
              </a:ext>
            </a:extLst>
          </p:cNvPr>
          <p:cNvPicPr>
            <a:picLocks noChangeAspect="1"/>
          </p:cNvPicPr>
          <p:nvPr/>
        </p:nvPicPr>
        <p:blipFill>
          <a:blip r:embed="rId3"/>
          <a:stretch>
            <a:fillRect/>
          </a:stretch>
        </p:blipFill>
        <p:spPr>
          <a:xfrm>
            <a:off x="8978079" y="5021396"/>
            <a:ext cx="1175289" cy="1024611"/>
          </a:xfrm>
          <a:prstGeom prst="rect">
            <a:avLst/>
          </a:prstGeom>
        </p:spPr>
      </p:pic>
      <p:sp>
        <p:nvSpPr>
          <p:cNvPr id="14" name="TextBox 13">
            <a:extLst>
              <a:ext uri="{FF2B5EF4-FFF2-40B4-BE49-F238E27FC236}">
                <a16:creationId xmlns:a16="http://schemas.microsoft.com/office/drawing/2014/main" id="{CE422FD3-1E0F-41CB-8289-056DCFCB96E2}"/>
              </a:ext>
            </a:extLst>
          </p:cNvPr>
          <p:cNvSpPr txBox="1"/>
          <p:nvPr/>
        </p:nvSpPr>
        <p:spPr>
          <a:xfrm>
            <a:off x="8442163" y="2819433"/>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TRAINING SET</a:t>
            </a:r>
          </a:p>
        </p:txBody>
      </p:sp>
      <p:sp>
        <p:nvSpPr>
          <p:cNvPr id="15" name="TextBox 14">
            <a:extLst>
              <a:ext uri="{FF2B5EF4-FFF2-40B4-BE49-F238E27FC236}">
                <a16:creationId xmlns:a16="http://schemas.microsoft.com/office/drawing/2014/main" id="{90CA50B7-781D-49C1-AB99-B82110B3CBDF}"/>
              </a:ext>
            </a:extLst>
          </p:cNvPr>
          <p:cNvSpPr txBox="1"/>
          <p:nvPr/>
        </p:nvSpPr>
        <p:spPr>
          <a:xfrm>
            <a:off x="8442163" y="4652064"/>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TEST SET</a:t>
            </a:r>
          </a:p>
        </p:txBody>
      </p:sp>
      <p:sp>
        <p:nvSpPr>
          <p:cNvPr id="13" name="Arrow: Right 12">
            <a:extLst>
              <a:ext uri="{FF2B5EF4-FFF2-40B4-BE49-F238E27FC236}">
                <a16:creationId xmlns:a16="http://schemas.microsoft.com/office/drawing/2014/main" id="{5487EA1F-AB01-451F-8785-4D10A02A6BC2}"/>
              </a:ext>
            </a:extLst>
          </p:cNvPr>
          <p:cNvSpPr/>
          <p:nvPr/>
        </p:nvSpPr>
        <p:spPr>
          <a:xfrm>
            <a:off x="2780067" y="4206767"/>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Arrow: Right 16">
            <a:extLst>
              <a:ext uri="{FF2B5EF4-FFF2-40B4-BE49-F238E27FC236}">
                <a16:creationId xmlns:a16="http://schemas.microsoft.com/office/drawing/2014/main" id="{247F34FE-81E0-4ADC-A3E2-73522B1FAA9D}"/>
              </a:ext>
            </a:extLst>
          </p:cNvPr>
          <p:cNvSpPr/>
          <p:nvPr/>
        </p:nvSpPr>
        <p:spPr>
          <a:xfrm rot="19774034">
            <a:off x="7529932" y="4101250"/>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9" name="Picture 18">
            <a:extLst>
              <a:ext uri="{FF2B5EF4-FFF2-40B4-BE49-F238E27FC236}">
                <a16:creationId xmlns:a16="http://schemas.microsoft.com/office/drawing/2014/main" id="{4E95D33C-4CB6-40ED-805F-485FD842B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63" y="3806543"/>
            <a:ext cx="457200" cy="457200"/>
          </a:xfrm>
          <a:prstGeom prst="rect">
            <a:avLst/>
          </a:prstGeom>
        </p:spPr>
      </p:pic>
      <p:pic>
        <p:nvPicPr>
          <p:cNvPr id="21" name="Picture 20">
            <a:extLst>
              <a:ext uri="{FF2B5EF4-FFF2-40B4-BE49-F238E27FC236}">
                <a16:creationId xmlns:a16="http://schemas.microsoft.com/office/drawing/2014/main" id="{1F926C6B-D14D-4D03-A1D1-397FDC53D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7117" y="3811234"/>
            <a:ext cx="457200" cy="457200"/>
          </a:xfrm>
          <a:prstGeom prst="rect">
            <a:avLst/>
          </a:prstGeom>
        </p:spPr>
      </p:pic>
      <p:pic>
        <p:nvPicPr>
          <p:cNvPr id="25" name="Picture 24">
            <a:extLst>
              <a:ext uri="{FF2B5EF4-FFF2-40B4-BE49-F238E27FC236}">
                <a16:creationId xmlns:a16="http://schemas.microsoft.com/office/drawing/2014/main" id="{E396F896-C824-493C-AED8-6130D8968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117" y="4436655"/>
            <a:ext cx="457200" cy="457200"/>
          </a:xfrm>
          <a:prstGeom prst="rect">
            <a:avLst/>
          </a:prstGeom>
        </p:spPr>
      </p:pic>
      <p:pic>
        <p:nvPicPr>
          <p:cNvPr id="27" name="Picture 26">
            <a:extLst>
              <a:ext uri="{FF2B5EF4-FFF2-40B4-BE49-F238E27FC236}">
                <a16:creationId xmlns:a16="http://schemas.microsoft.com/office/drawing/2014/main" id="{6A8F5D9F-05C1-46D5-9BDF-18E2F76899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1959" y="5079289"/>
            <a:ext cx="457200" cy="457200"/>
          </a:xfrm>
          <a:prstGeom prst="rect">
            <a:avLst/>
          </a:prstGeom>
        </p:spPr>
      </p:pic>
      <p:pic>
        <p:nvPicPr>
          <p:cNvPr id="29" name="Picture 28">
            <a:extLst>
              <a:ext uri="{FF2B5EF4-FFF2-40B4-BE49-F238E27FC236}">
                <a16:creationId xmlns:a16="http://schemas.microsoft.com/office/drawing/2014/main" id="{424D0212-DA8B-4211-8D25-58118C3060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959" y="4465340"/>
            <a:ext cx="457200" cy="457200"/>
          </a:xfrm>
          <a:prstGeom prst="rect">
            <a:avLst/>
          </a:prstGeom>
        </p:spPr>
      </p:pic>
      <p:pic>
        <p:nvPicPr>
          <p:cNvPr id="31" name="Picture 30">
            <a:extLst>
              <a:ext uri="{FF2B5EF4-FFF2-40B4-BE49-F238E27FC236}">
                <a16:creationId xmlns:a16="http://schemas.microsoft.com/office/drawing/2014/main" id="{AAE49CD1-BCB4-453A-B8DB-254FDD4CE0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7117" y="5079289"/>
            <a:ext cx="457200" cy="457200"/>
          </a:xfrm>
          <a:prstGeom prst="rect">
            <a:avLst/>
          </a:prstGeom>
        </p:spPr>
      </p:pic>
      <p:sp>
        <p:nvSpPr>
          <p:cNvPr id="32" name="Plus Sign 31">
            <a:extLst>
              <a:ext uri="{FF2B5EF4-FFF2-40B4-BE49-F238E27FC236}">
                <a16:creationId xmlns:a16="http://schemas.microsoft.com/office/drawing/2014/main" id="{82667B03-E0E0-467F-B1D6-4FCC20093F53}"/>
              </a:ext>
            </a:extLst>
          </p:cNvPr>
          <p:cNvSpPr/>
          <p:nvPr/>
        </p:nvSpPr>
        <p:spPr>
          <a:xfrm>
            <a:off x="5713196" y="3244173"/>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001872E9-45B7-47AF-9ED6-DA208330F291}"/>
              </a:ext>
            </a:extLst>
          </p:cNvPr>
          <p:cNvSpPr txBox="1"/>
          <p:nvPr/>
        </p:nvSpPr>
        <p:spPr>
          <a:xfrm>
            <a:off x="3162925" y="160395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DATA PREPARATION</a:t>
            </a:r>
          </a:p>
        </p:txBody>
      </p:sp>
      <p:sp>
        <p:nvSpPr>
          <p:cNvPr id="23" name="Arrow: Right 22">
            <a:extLst>
              <a:ext uri="{FF2B5EF4-FFF2-40B4-BE49-F238E27FC236}">
                <a16:creationId xmlns:a16="http://schemas.microsoft.com/office/drawing/2014/main" id="{247B1DFB-FE00-49E2-8795-EC00E0111C15}"/>
              </a:ext>
            </a:extLst>
          </p:cNvPr>
          <p:cNvSpPr/>
          <p:nvPr/>
        </p:nvSpPr>
        <p:spPr>
          <a:xfrm rot="1825966" flipV="1">
            <a:off x="7534592" y="4849837"/>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67854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 (Python Application)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486229" y="1859339"/>
            <a:ext cx="5837857" cy="3877985"/>
          </a:xfrm>
          <a:prstGeom prst="rect">
            <a:avLst/>
          </a:prstGeom>
          <a:noFill/>
        </p:spPr>
        <p:txBody>
          <a:bodyPr wrap="square" rtlCol="0">
            <a:spAutoFit/>
          </a:bodyPr>
          <a:lstStyle/>
          <a:p>
            <a:pPr algn="ctr">
              <a:lnSpc>
                <a:spcPct val="150000"/>
              </a:lnSpc>
            </a:pPr>
            <a:r>
              <a:rPr lang="en-PH" sz="3600" dirty="0">
                <a:latin typeface="Roboto" panose="02000000000000000000" pitchFamily="2" charset="0"/>
                <a:ea typeface="Roboto" panose="02000000000000000000" pitchFamily="2" charset="0"/>
              </a:rPr>
              <a:t>Structured Data</a:t>
            </a:r>
          </a:p>
          <a:p>
            <a:pPr marL="457200" indent="-457200">
              <a:buFontTx/>
              <a:buChar char="-"/>
            </a:pPr>
            <a:endParaRPr lang="en-PH" sz="2400" dirty="0">
              <a:latin typeface="Roboto" panose="02000000000000000000" pitchFamily="2" charset="0"/>
              <a:ea typeface="Roboto" panose="02000000000000000000" pitchFamily="2" charset="0"/>
            </a:endParaRPr>
          </a:p>
          <a:p>
            <a:pPr marL="457200" indent="-457200">
              <a:buFontTx/>
              <a:buChar char="-"/>
            </a:pPr>
            <a:r>
              <a:rPr lang="en-PH" sz="2400" dirty="0">
                <a:latin typeface="Roboto" panose="02000000000000000000" pitchFamily="2" charset="0"/>
                <a:ea typeface="Roboto" panose="02000000000000000000" pitchFamily="2" charset="0"/>
              </a:rPr>
              <a:t>Can be stored in a format like .csv (comma separated values)</a:t>
            </a:r>
          </a:p>
          <a:p>
            <a:pPr marL="457200" indent="-457200">
              <a:buFontTx/>
              <a:buChar char="-"/>
            </a:pPr>
            <a:endParaRPr lang="en-PH" sz="2400" dirty="0">
              <a:latin typeface="Roboto" panose="02000000000000000000" pitchFamily="2" charset="0"/>
              <a:ea typeface="Roboto" panose="02000000000000000000" pitchFamily="2" charset="0"/>
            </a:endParaRPr>
          </a:p>
          <a:p>
            <a:pPr marL="457200" indent="-457200">
              <a:buFontTx/>
              <a:buChar char="-"/>
            </a:pPr>
            <a:r>
              <a:rPr lang="en-PH" sz="2400" dirty="0">
                <a:latin typeface="Roboto" panose="02000000000000000000" pitchFamily="2" charset="0"/>
                <a:ea typeface="Roboto" panose="02000000000000000000" pitchFamily="2" charset="0"/>
              </a:rPr>
              <a:t>Can be retrieved from some data sources or packages</a:t>
            </a:r>
          </a:p>
          <a:p>
            <a:pPr marL="457200" indent="-457200">
              <a:buFontTx/>
              <a:buChar char="-"/>
            </a:pPr>
            <a:endParaRPr lang="en-PH" sz="2400" dirty="0">
              <a:latin typeface="Roboto" panose="02000000000000000000" pitchFamily="2" charset="0"/>
              <a:ea typeface="Roboto" panose="02000000000000000000" pitchFamily="2" charset="0"/>
            </a:endParaRPr>
          </a:p>
          <a:p>
            <a:pPr marL="457200" indent="-457200">
              <a:buFontTx/>
              <a:buChar char="-"/>
            </a:pPr>
            <a:r>
              <a:rPr lang="en-PH" sz="2400" dirty="0">
                <a:latin typeface="Roboto" panose="02000000000000000000" pitchFamily="2" charset="0"/>
                <a:ea typeface="Roboto" panose="02000000000000000000" pitchFamily="2" charset="0"/>
              </a:rPr>
              <a:t>Often in table format</a:t>
            </a:r>
          </a:p>
        </p:txBody>
      </p:sp>
      <p:pic>
        <p:nvPicPr>
          <p:cNvPr id="2" name="Picture 1">
            <a:extLst>
              <a:ext uri="{FF2B5EF4-FFF2-40B4-BE49-F238E27FC236}">
                <a16:creationId xmlns:a16="http://schemas.microsoft.com/office/drawing/2014/main" id="{65334AA3-289D-490A-83E1-D40BB0B2D112}"/>
              </a:ext>
            </a:extLst>
          </p:cNvPr>
          <p:cNvPicPr>
            <a:picLocks noChangeAspect="1"/>
          </p:cNvPicPr>
          <p:nvPr/>
        </p:nvPicPr>
        <p:blipFill>
          <a:blip r:embed="rId3"/>
          <a:stretch>
            <a:fillRect/>
          </a:stretch>
        </p:blipFill>
        <p:spPr>
          <a:xfrm>
            <a:off x="6583578" y="2417025"/>
            <a:ext cx="4591691" cy="2581635"/>
          </a:xfrm>
          <a:prstGeom prst="rect">
            <a:avLst/>
          </a:prstGeom>
        </p:spPr>
      </p:pic>
    </p:spTree>
    <p:extLst>
      <p:ext uri="{BB962C8B-B14F-4D97-AF65-F5344CB8AC3E}">
        <p14:creationId xmlns:p14="http://schemas.microsoft.com/office/powerpoint/2010/main" val="494334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 (Python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2547106"/>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Scholarship Application</a:t>
            </a:r>
          </a:p>
          <a:p>
            <a:pPr>
              <a:lnSpc>
                <a:spcPct val="150000"/>
              </a:lnSpc>
            </a:pPr>
            <a:r>
              <a:rPr lang="en-PH" sz="2000" dirty="0">
                <a:latin typeface="Roboto" panose="02000000000000000000" pitchFamily="2" charset="0"/>
                <a:ea typeface="Roboto" panose="02000000000000000000" pitchFamily="2" charset="0"/>
              </a:rPr>
              <a:t>Saved in a .csv file named “scholar.csv”</a:t>
            </a:r>
          </a:p>
          <a:p>
            <a:r>
              <a:rPr lang="en-PH" sz="2000" dirty="0">
                <a:latin typeface="Roboto" panose="02000000000000000000" pitchFamily="2" charset="0"/>
                <a:ea typeface="Roboto" panose="02000000000000000000" pitchFamily="2" charset="0"/>
              </a:rPr>
              <a:t>Retrieved as a </a:t>
            </a:r>
            <a:r>
              <a:rPr lang="en-PH" sz="2000" dirty="0" err="1">
                <a:latin typeface="Roboto" panose="02000000000000000000" pitchFamily="2" charset="0"/>
                <a:ea typeface="Roboto" panose="02000000000000000000" pitchFamily="2" charset="0"/>
              </a:rPr>
              <a:t>DataFrame</a:t>
            </a:r>
            <a:r>
              <a:rPr lang="en-PH" sz="2000" dirty="0">
                <a:latin typeface="Roboto" panose="02000000000000000000" pitchFamily="2" charset="0"/>
                <a:ea typeface="Roboto" panose="02000000000000000000" pitchFamily="2" charset="0"/>
              </a:rPr>
              <a:t> using pandas </a:t>
            </a:r>
            <a:r>
              <a:rPr lang="en-PH" sz="2000" dirty="0" err="1">
                <a:latin typeface="Roboto" panose="02000000000000000000" pitchFamily="2" charset="0"/>
                <a:ea typeface="Roboto" panose="02000000000000000000" pitchFamily="2" charset="0"/>
              </a:rPr>
              <a:t>read_csv</a:t>
            </a:r>
            <a:r>
              <a:rPr lang="en-PH" sz="2000" dirty="0">
                <a:latin typeface="Roboto" panose="02000000000000000000" pitchFamily="2" charset="0"/>
                <a:ea typeface="Roboto" panose="02000000000000000000" pitchFamily="2" charset="0"/>
              </a:rPr>
              <a:t>() </a:t>
            </a:r>
            <a:endParaRPr lang="en-PH" sz="2400" dirty="0">
              <a:latin typeface="Roboto" panose="02000000000000000000" pitchFamily="2" charset="0"/>
              <a:ea typeface="Roboto" panose="02000000000000000000" pitchFamily="2" charset="0"/>
            </a:endParaRPr>
          </a:p>
          <a:p>
            <a:pPr>
              <a:lnSpc>
                <a:spcPct val="150000"/>
              </a:lnSpc>
            </a:pPr>
            <a:endParaRPr lang="en-PH" sz="2000" dirty="0">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554D3A65-6072-466B-8A80-BB599351D65C}"/>
              </a:ext>
            </a:extLst>
          </p:cNvPr>
          <p:cNvPicPr>
            <a:picLocks noChangeAspect="1"/>
          </p:cNvPicPr>
          <p:nvPr/>
        </p:nvPicPr>
        <p:blipFill>
          <a:blip r:embed="rId3"/>
          <a:stretch>
            <a:fillRect/>
          </a:stretch>
        </p:blipFill>
        <p:spPr>
          <a:xfrm>
            <a:off x="120366" y="4776511"/>
            <a:ext cx="6681739" cy="1377153"/>
          </a:xfrm>
          <a:prstGeom prst="rect">
            <a:avLst/>
          </a:prstGeom>
        </p:spPr>
      </p:pic>
      <p:pic>
        <p:nvPicPr>
          <p:cNvPr id="7" name="Picture 6">
            <a:extLst>
              <a:ext uri="{FF2B5EF4-FFF2-40B4-BE49-F238E27FC236}">
                <a16:creationId xmlns:a16="http://schemas.microsoft.com/office/drawing/2014/main" id="{56E19A0D-12B8-40EF-9DFA-9EF7694FB10A}"/>
              </a:ext>
            </a:extLst>
          </p:cNvPr>
          <p:cNvPicPr>
            <a:picLocks noChangeAspect="1"/>
          </p:cNvPicPr>
          <p:nvPr/>
        </p:nvPicPr>
        <p:blipFill>
          <a:blip r:embed="rId4"/>
          <a:stretch>
            <a:fillRect/>
          </a:stretch>
        </p:blipFill>
        <p:spPr>
          <a:xfrm>
            <a:off x="8023166" y="1572179"/>
            <a:ext cx="3628337" cy="4811243"/>
          </a:xfrm>
          <a:prstGeom prst="rect">
            <a:avLst/>
          </a:prstGeom>
        </p:spPr>
      </p:pic>
    </p:spTree>
    <p:extLst>
      <p:ext uri="{BB962C8B-B14F-4D97-AF65-F5344CB8AC3E}">
        <p14:creationId xmlns:p14="http://schemas.microsoft.com/office/powerpoint/2010/main" val="339763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7" name="Picture 6">
            <a:extLst>
              <a:ext uri="{FF2B5EF4-FFF2-40B4-BE49-F238E27FC236}">
                <a16:creationId xmlns:a16="http://schemas.microsoft.com/office/drawing/2014/main" id="{6CB69827-5542-4038-BB72-3248C8B6E985}"/>
              </a:ext>
            </a:extLst>
          </p:cNvPr>
          <p:cNvPicPr>
            <a:picLocks noChangeAspect="1"/>
          </p:cNvPicPr>
          <p:nvPr/>
        </p:nvPicPr>
        <p:blipFill>
          <a:blip r:embed="rId3"/>
          <a:stretch>
            <a:fillRect/>
          </a:stretch>
        </p:blipFill>
        <p:spPr>
          <a:xfrm>
            <a:off x="7640707" y="2034940"/>
            <a:ext cx="4150421" cy="4217579"/>
          </a:xfrm>
          <a:prstGeom prst="rect">
            <a:avLst/>
          </a:prstGeom>
          <a:effectLst/>
        </p:spPr>
      </p:pic>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 (Python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3056044"/>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Scholarship Application</a:t>
            </a:r>
          </a:p>
          <a:p>
            <a:pPr>
              <a:lnSpc>
                <a:spcPct val="150000"/>
              </a:lnSpc>
            </a:pPr>
            <a:r>
              <a:rPr lang="en-PH" sz="2000" dirty="0">
                <a:latin typeface="Roboto" panose="02000000000000000000" pitchFamily="2" charset="0"/>
                <a:ea typeface="Roboto" panose="02000000000000000000" pitchFamily="2" charset="0"/>
              </a:rPr>
              <a:t>Training set: first 10 instances</a:t>
            </a:r>
          </a:p>
          <a:p>
            <a:pPr>
              <a:lnSpc>
                <a:spcPct val="150000"/>
              </a:lnSpc>
            </a:pPr>
            <a:r>
              <a:rPr lang="en-PH" sz="2000" dirty="0">
                <a:latin typeface="Roboto" panose="02000000000000000000" pitchFamily="2" charset="0"/>
                <a:ea typeface="Roboto" panose="02000000000000000000" pitchFamily="2" charset="0"/>
              </a:rPr>
              <a:t>Variables</a:t>
            </a:r>
          </a:p>
          <a:p>
            <a:pPr lvl="1">
              <a:lnSpc>
                <a:spcPct val="110000"/>
              </a:lnSpc>
            </a:pPr>
            <a:r>
              <a:rPr lang="en-PH" sz="2000" dirty="0">
                <a:latin typeface="Courier New" panose="02070309020205020404" pitchFamily="49" charset="0"/>
                <a:ea typeface="Roboto" panose="02000000000000000000" pitchFamily="2" charset="0"/>
                <a:cs typeface="Courier New" panose="02070309020205020404" pitchFamily="49" charset="0"/>
              </a:rPr>
              <a:t>X</a:t>
            </a:r>
            <a:r>
              <a:rPr lang="en-PH" sz="2000" dirty="0">
                <a:latin typeface="Roboto" panose="02000000000000000000" pitchFamily="2" charset="0"/>
                <a:ea typeface="Roboto" panose="02000000000000000000" pitchFamily="2" charset="0"/>
              </a:rPr>
              <a:t> - features</a:t>
            </a:r>
          </a:p>
          <a:p>
            <a:pPr lvl="1">
              <a:lnSpc>
                <a:spcPct val="110000"/>
              </a:lnSpc>
            </a:pPr>
            <a:r>
              <a:rPr lang="en-PH" sz="2000" dirty="0">
                <a:latin typeface="Courier New" panose="02070309020205020404" pitchFamily="49" charset="0"/>
                <a:ea typeface="Roboto" panose="02000000000000000000" pitchFamily="2" charset="0"/>
                <a:cs typeface="Courier New" panose="02070309020205020404" pitchFamily="49" charset="0"/>
              </a:rPr>
              <a:t>y</a:t>
            </a:r>
            <a:r>
              <a:rPr lang="en-PH" sz="2000" dirty="0">
                <a:latin typeface="Roboto" panose="02000000000000000000" pitchFamily="2" charset="0"/>
                <a:ea typeface="Roboto" panose="02000000000000000000" pitchFamily="2" charset="0"/>
              </a:rPr>
              <a:t> - labels</a:t>
            </a:r>
          </a:p>
          <a:p>
            <a:pPr>
              <a:lnSpc>
                <a:spcPct val="150000"/>
              </a:lnSpc>
            </a:pPr>
            <a:endParaRPr lang="en-PH" sz="2000" dirty="0">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89DA87CF-74CB-45C7-9BB1-644CBEBB0270}"/>
              </a:ext>
            </a:extLst>
          </p:cNvPr>
          <p:cNvPicPr>
            <a:picLocks noChangeAspect="1"/>
          </p:cNvPicPr>
          <p:nvPr/>
        </p:nvPicPr>
        <p:blipFill>
          <a:blip r:embed="rId4"/>
          <a:stretch>
            <a:fillRect/>
          </a:stretch>
        </p:blipFill>
        <p:spPr>
          <a:xfrm>
            <a:off x="211365" y="4856204"/>
            <a:ext cx="7057461" cy="1655627"/>
          </a:xfrm>
          <a:prstGeom prst="rect">
            <a:avLst/>
          </a:prstGeom>
          <a:effectLst/>
        </p:spPr>
      </p:pic>
    </p:spTree>
    <p:extLst>
      <p:ext uri="{BB962C8B-B14F-4D97-AF65-F5344CB8AC3E}">
        <p14:creationId xmlns:p14="http://schemas.microsoft.com/office/powerpoint/2010/main" val="3538094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 (Python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3056044"/>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Scholarship Application</a:t>
            </a:r>
          </a:p>
          <a:p>
            <a:pPr>
              <a:lnSpc>
                <a:spcPct val="150000"/>
              </a:lnSpc>
            </a:pPr>
            <a:r>
              <a:rPr lang="en-PH" sz="2000" dirty="0">
                <a:latin typeface="Roboto" panose="02000000000000000000" pitchFamily="2" charset="0"/>
                <a:ea typeface="Roboto" panose="02000000000000000000" pitchFamily="2" charset="0"/>
              </a:rPr>
              <a:t>Test set: last 4 instances</a:t>
            </a:r>
          </a:p>
          <a:p>
            <a:pPr>
              <a:lnSpc>
                <a:spcPct val="150000"/>
              </a:lnSpc>
            </a:pPr>
            <a:r>
              <a:rPr lang="en-PH" sz="2000" dirty="0">
                <a:latin typeface="Roboto" panose="02000000000000000000" pitchFamily="2" charset="0"/>
                <a:ea typeface="Roboto" panose="02000000000000000000" pitchFamily="2" charset="0"/>
              </a:rPr>
              <a:t>Variables</a:t>
            </a:r>
          </a:p>
          <a:p>
            <a:pPr lvl="1">
              <a:lnSpc>
                <a:spcPct val="150000"/>
              </a:lnSpc>
            </a:pPr>
            <a:r>
              <a:rPr lang="en-PH" sz="2000" dirty="0">
                <a:latin typeface="Courier New" panose="02070309020205020404" pitchFamily="49" charset="0"/>
                <a:ea typeface="Roboto" panose="02000000000000000000" pitchFamily="2" charset="0"/>
                <a:cs typeface="Courier New" panose="02070309020205020404" pitchFamily="49" charset="0"/>
              </a:rPr>
              <a:t>samples </a:t>
            </a:r>
            <a:r>
              <a:rPr lang="en-PH" sz="2000" dirty="0">
                <a:latin typeface="Roboto" panose="02000000000000000000" pitchFamily="2" charset="0"/>
                <a:ea typeface="Roboto" panose="02000000000000000000" pitchFamily="2" charset="0"/>
              </a:rPr>
              <a:t>- features</a:t>
            </a:r>
          </a:p>
          <a:p>
            <a:pPr marL="0" indent="0">
              <a:lnSpc>
                <a:spcPct val="150000"/>
              </a:lnSpc>
              <a:buNone/>
            </a:pPr>
            <a:endParaRPr lang="en-PH" sz="2000" dirty="0">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2C79ABBF-C653-44FC-8703-3A6D045D8605}"/>
              </a:ext>
            </a:extLst>
          </p:cNvPr>
          <p:cNvPicPr>
            <a:picLocks noChangeAspect="1"/>
          </p:cNvPicPr>
          <p:nvPr/>
        </p:nvPicPr>
        <p:blipFill>
          <a:blip r:embed="rId3"/>
          <a:stretch>
            <a:fillRect/>
          </a:stretch>
        </p:blipFill>
        <p:spPr>
          <a:xfrm>
            <a:off x="211365" y="4574438"/>
            <a:ext cx="7197938" cy="1213938"/>
          </a:xfrm>
          <a:prstGeom prst="rect">
            <a:avLst/>
          </a:prstGeom>
        </p:spPr>
      </p:pic>
      <p:pic>
        <p:nvPicPr>
          <p:cNvPr id="4" name="Picture 3">
            <a:extLst>
              <a:ext uri="{FF2B5EF4-FFF2-40B4-BE49-F238E27FC236}">
                <a16:creationId xmlns:a16="http://schemas.microsoft.com/office/drawing/2014/main" id="{6A95A611-EE6D-408D-9B5F-75C1C83D25AA}"/>
              </a:ext>
            </a:extLst>
          </p:cNvPr>
          <p:cNvPicPr>
            <a:picLocks noChangeAspect="1"/>
          </p:cNvPicPr>
          <p:nvPr/>
        </p:nvPicPr>
        <p:blipFill>
          <a:blip r:embed="rId4"/>
          <a:stretch>
            <a:fillRect/>
          </a:stretch>
        </p:blipFill>
        <p:spPr>
          <a:xfrm>
            <a:off x="7429265" y="2564858"/>
            <a:ext cx="4452374" cy="2204850"/>
          </a:xfrm>
          <a:prstGeom prst="rect">
            <a:avLst/>
          </a:prstGeom>
        </p:spPr>
      </p:pic>
    </p:spTree>
    <p:extLst>
      <p:ext uri="{BB962C8B-B14F-4D97-AF65-F5344CB8AC3E}">
        <p14:creationId xmlns:p14="http://schemas.microsoft.com/office/powerpoint/2010/main" val="208720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Objectives</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518983" y="1940011"/>
            <a:ext cx="11461653" cy="4431904"/>
          </a:xfrm>
        </p:spPr>
        <p:txBody>
          <a:bodyPr>
            <a:normAutofit/>
          </a:bodyPr>
          <a:lstStyle/>
          <a:p>
            <a:pPr>
              <a:lnSpc>
                <a:spcPct val="150000"/>
              </a:lnSpc>
            </a:pPr>
            <a:r>
              <a:rPr lang="en-PH" sz="2800" dirty="0">
                <a:latin typeface="Roboto" panose="02000000000000000000" pitchFamily="2" charset="0"/>
                <a:ea typeface="Roboto" panose="02000000000000000000" pitchFamily="2" charset="0"/>
              </a:rPr>
              <a:t>Introduce the general “pipeline” when using machine learning methods</a:t>
            </a:r>
          </a:p>
          <a:p>
            <a:pPr>
              <a:lnSpc>
                <a:spcPct val="150000"/>
              </a:lnSpc>
            </a:pPr>
            <a:r>
              <a:rPr lang="en-PH" sz="2800" dirty="0">
                <a:latin typeface="Roboto" panose="02000000000000000000" pitchFamily="2" charset="0"/>
                <a:ea typeface="Roboto" panose="02000000000000000000" pitchFamily="2" charset="0"/>
              </a:rPr>
              <a:t>Demonstrate a Python application for k-Nearest Neighbors (</a:t>
            </a:r>
            <a:r>
              <a:rPr lang="en-PH" sz="2800" dirty="0" err="1">
                <a:latin typeface="Roboto" panose="02000000000000000000" pitchFamily="2" charset="0"/>
                <a:ea typeface="Roboto" panose="02000000000000000000" pitchFamily="2" charset="0"/>
              </a:rPr>
              <a:t>kNN</a:t>
            </a:r>
            <a:r>
              <a:rPr lang="en-PH" sz="2800" dirty="0">
                <a:latin typeface="Roboto" panose="02000000000000000000" pitchFamily="2" charset="0"/>
                <a:ea typeface="Roboto" panose="02000000000000000000" pitchFamily="2" charset="0"/>
              </a:rPr>
              <a:t>) using </a:t>
            </a:r>
            <a:r>
              <a:rPr lang="en-PH" sz="2800" dirty="0" err="1">
                <a:latin typeface="Roboto" panose="02000000000000000000" pitchFamily="2" charset="0"/>
                <a:ea typeface="Roboto" panose="02000000000000000000" pitchFamily="2" charset="0"/>
              </a:rPr>
              <a:t>scikit</a:t>
            </a:r>
            <a:r>
              <a:rPr lang="en-PH" sz="2800" dirty="0">
                <a:latin typeface="Roboto" panose="02000000000000000000" pitchFamily="2" charset="0"/>
                <a:ea typeface="Roboto" panose="02000000000000000000" pitchFamily="2" charset="0"/>
              </a:rPr>
              <a:t>-learn</a:t>
            </a:r>
          </a:p>
        </p:txBody>
      </p:sp>
    </p:spTree>
    <p:extLst>
      <p:ext uri="{BB962C8B-B14F-4D97-AF65-F5344CB8AC3E}">
        <p14:creationId xmlns:p14="http://schemas.microsoft.com/office/powerpoint/2010/main" val="3746738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 name="Picture 5">
            <a:extLst>
              <a:ext uri="{FF2B5EF4-FFF2-40B4-BE49-F238E27FC236}">
                <a16:creationId xmlns:a16="http://schemas.microsoft.com/office/drawing/2014/main" id="{B580037C-1EBB-4838-9336-F06C6C53FDD2}"/>
              </a:ext>
            </a:extLst>
          </p:cNvPr>
          <p:cNvPicPr>
            <a:picLocks noChangeAspect="1"/>
          </p:cNvPicPr>
          <p:nvPr/>
        </p:nvPicPr>
        <p:blipFill rotWithShape="1">
          <a:blip r:embed="rId3"/>
          <a:srcRect t="2694" r="2950" b="1869"/>
          <a:stretch/>
        </p:blipFill>
        <p:spPr>
          <a:xfrm>
            <a:off x="6768683" y="1769478"/>
            <a:ext cx="5242088" cy="3482144"/>
          </a:xfrm>
          <a:prstGeom prst="rect">
            <a:avLst/>
          </a:prstGeom>
        </p:spPr>
      </p:pic>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713664"/>
            <a:ext cx="5463255" cy="2547106"/>
          </a:xfrm>
        </p:spPr>
        <p:txBody>
          <a:bodyPr>
            <a:normAutofit/>
          </a:bodyPr>
          <a:lstStyle/>
          <a:p>
            <a:pPr marL="0" indent="0">
              <a:lnSpc>
                <a:spcPct val="150000"/>
              </a:lnSpc>
              <a:buNone/>
            </a:pPr>
            <a:r>
              <a:rPr lang="en-PH" sz="3200" dirty="0">
                <a:latin typeface="Roboto" panose="02000000000000000000" pitchFamily="2" charset="0"/>
                <a:ea typeface="Roboto" panose="02000000000000000000" pitchFamily="2" charset="0"/>
              </a:rPr>
              <a:t>Iris Dataset</a:t>
            </a:r>
            <a:endParaRPr lang="en-PH" sz="3600" dirty="0">
              <a:latin typeface="Roboto" panose="02000000000000000000" pitchFamily="2" charset="0"/>
              <a:ea typeface="Roboto" panose="02000000000000000000" pitchFamily="2" charset="0"/>
            </a:endParaRPr>
          </a:p>
          <a:p>
            <a:pPr>
              <a:lnSpc>
                <a:spcPct val="150000"/>
              </a:lnSpc>
            </a:pPr>
            <a:r>
              <a:rPr lang="en-PH" sz="2000" dirty="0">
                <a:latin typeface="Roboto" panose="02000000000000000000" pitchFamily="2" charset="0"/>
                <a:ea typeface="Roboto" panose="02000000000000000000" pitchFamily="2" charset="0"/>
              </a:rPr>
              <a:t>from Python’s </a:t>
            </a:r>
            <a:r>
              <a:rPr lang="en-PH" sz="2000" dirty="0" err="1">
                <a:latin typeface="Roboto" panose="02000000000000000000" pitchFamily="2" charset="0"/>
                <a:ea typeface="Roboto" panose="02000000000000000000" pitchFamily="2" charset="0"/>
              </a:rPr>
              <a:t>scikit</a:t>
            </a:r>
            <a:r>
              <a:rPr lang="en-PH" sz="2000" dirty="0">
                <a:latin typeface="Roboto" panose="02000000000000000000" pitchFamily="2" charset="0"/>
                <a:ea typeface="Roboto" panose="02000000000000000000" pitchFamily="2" charset="0"/>
              </a:rPr>
              <a:t>-learn datasets</a:t>
            </a:r>
          </a:p>
          <a:p>
            <a:pPr>
              <a:lnSpc>
                <a:spcPct val="150000"/>
              </a:lnSpc>
            </a:pPr>
            <a:r>
              <a:rPr lang="en-PH" sz="2000" dirty="0">
                <a:latin typeface="Roboto" panose="02000000000000000000" pitchFamily="2" charset="0"/>
                <a:ea typeface="Roboto" panose="02000000000000000000" pitchFamily="2" charset="0"/>
              </a:rPr>
              <a:t>Saved in a </a:t>
            </a:r>
            <a:r>
              <a:rPr lang="en-PH" sz="2000" dirty="0" err="1">
                <a:latin typeface="Roboto" panose="02000000000000000000" pitchFamily="2" charset="0"/>
                <a:ea typeface="Roboto" panose="02000000000000000000" pitchFamily="2" charset="0"/>
              </a:rPr>
              <a:t>DataFrame</a:t>
            </a:r>
            <a:endParaRPr lang="en-PH" sz="2400" dirty="0">
              <a:latin typeface="Roboto" panose="02000000000000000000" pitchFamily="2" charset="0"/>
              <a:ea typeface="Roboto" panose="02000000000000000000" pitchFamily="2" charset="0"/>
            </a:endParaRPr>
          </a:p>
          <a:p>
            <a:pPr>
              <a:lnSpc>
                <a:spcPct val="150000"/>
              </a:lnSpc>
            </a:pPr>
            <a:endParaRPr lang="en-PH" sz="2000" dirty="0">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A90A8492-27ED-4971-A368-DCFE553D2E27}"/>
              </a:ext>
            </a:extLst>
          </p:cNvPr>
          <p:cNvPicPr>
            <a:picLocks noChangeAspect="1"/>
          </p:cNvPicPr>
          <p:nvPr/>
        </p:nvPicPr>
        <p:blipFill>
          <a:blip r:embed="rId4"/>
          <a:stretch>
            <a:fillRect/>
          </a:stretch>
        </p:blipFill>
        <p:spPr>
          <a:xfrm>
            <a:off x="357108" y="4260770"/>
            <a:ext cx="6793925" cy="2251241"/>
          </a:xfrm>
          <a:prstGeom prst="rect">
            <a:avLst/>
          </a:prstGeom>
        </p:spPr>
      </p:pic>
    </p:spTree>
    <p:extLst>
      <p:ext uri="{BB962C8B-B14F-4D97-AF65-F5344CB8AC3E}">
        <p14:creationId xmlns:p14="http://schemas.microsoft.com/office/powerpoint/2010/main" val="980386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713663"/>
            <a:ext cx="5463255" cy="3562671"/>
          </a:xfrm>
        </p:spPr>
        <p:txBody>
          <a:bodyPr>
            <a:normAutofit/>
          </a:bodyPr>
          <a:lstStyle/>
          <a:p>
            <a:pPr marL="0" indent="0">
              <a:lnSpc>
                <a:spcPct val="150000"/>
              </a:lnSpc>
              <a:buNone/>
            </a:pPr>
            <a:r>
              <a:rPr lang="en-PH" sz="3200" dirty="0">
                <a:latin typeface="Roboto" panose="02000000000000000000" pitchFamily="2" charset="0"/>
                <a:ea typeface="Roboto" panose="02000000000000000000" pitchFamily="2" charset="0"/>
              </a:rPr>
              <a:t>Iris Dataset</a:t>
            </a:r>
            <a:endParaRPr lang="en-PH" sz="3600" dirty="0">
              <a:latin typeface="Roboto" panose="02000000000000000000" pitchFamily="2" charset="0"/>
              <a:ea typeface="Roboto" panose="02000000000000000000" pitchFamily="2" charset="0"/>
            </a:endParaRPr>
          </a:p>
          <a:p>
            <a:pPr>
              <a:lnSpc>
                <a:spcPct val="150000"/>
              </a:lnSpc>
            </a:pPr>
            <a:r>
              <a:rPr lang="en-PH" sz="2000" dirty="0">
                <a:latin typeface="Roboto" panose="02000000000000000000" pitchFamily="2" charset="0"/>
                <a:ea typeface="Roboto" panose="02000000000000000000" pitchFamily="2" charset="0"/>
              </a:rPr>
              <a:t>Training set: 75% of the original dataset (random sample)</a:t>
            </a:r>
          </a:p>
          <a:p>
            <a:pPr>
              <a:lnSpc>
                <a:spcPct val="150000"/>
              </a:lnSpc>
            </a:pPr>
            <a:r>
              <a:rPr lang="en-PH" sz="2000" dirty="0">
                <a:latin typeface="Roboto" panose="02000000000000000000" pitchFamily="2" charset="0"/>
                <a:ea typeface="Roboto" panose="02000000000000000000" pitchFamily="2" charset="0"/>
              </a:rPr>
              <a:t>Variables</a:t>
            </a:r>
          </a:p>
          <a:p>
            <a:pPr lvl="1"/>
            <a:r>
              <a:rPr lang="en-PH" sz="2000" dirty="0" err="1">
                <a:latin typeface="Courier New" panose="02070309020205020404" pitchFamily="49" charset="0"/>
                <a:ea typeface="Roboto" panose="02000000000000000000" pitchFamily="2" charset="0"/>
                <a:cs typeface="Courier New" panose="02070309020205020404" pitchFamily="49" charset="0"/>
              </a:rPr>
              <a:t>iris_train_df</a:t>
            </a:r>
            <a:r>
              <a:rPr lang="en-PH" sz="2000" dirty="0">
                <a:latin typeface="Roboto" panose="02000000000000000000" pitchFamily="2" charset="0"/>
                <a:ea typeface="Roboto" panose="02000000000000000000" pitchFamily="2" charset="0"/>
              </a:rPr>
              <a:t> - features</a:t>
            </a:r>
          </a:p>
          <a:p>
            <a:pPr lvl="1"/>
            <a:r>
              <a:rPr lang="en-PH" sz="2000" dirty="0" err="1">
                <a:latin typeface="Courier New" panose="02070309020205020404" pitchFamily="49" charset="0"/>
                <a:ea typeface="Roboto" panose="02000000000000000000" pitchFamily="2" charset="0"/>
                <a:cs typeface="Courier New" panose="02070309020205020404" pitchFamily="49" charset="0"/>
              </a:rPr>
              <a:t>iris_train_y</a:t>
            </a:r>
            <a:r>
              <a:rPr lang="en-PH" sz="2000" dirty="0">
                <a:latin typeface="Roboto" panose="02000000000000000000" pitchFamily="2" charset="0"/>
                <a:ea typeface="Roboto" panose="02000000000000000000" pitchFamily="2" charset="0"/>
              </a:rPr>
              <a:t> - labels</a:t>
            </a:r>
          </a:p>
        </p:txBody>
      </p:sp>
      <p:pic>
        <p:nvPicPr>
          <p:cNvPr id="3" name="Picture 2">
            <a:extLst>
              <a:ext uri="{FF2B5EF4-FFF2-40B4-BE49-F238E27FC236}">
                <a16:creationId xmlns:a16="http://schemas.microsoft.com/office/drawing/2014/main" id="{51CEAA06-E025-43C1-8162-423175877725}"/>
              </a:ext>
            </a:extLst>
          </p:cNvPr>
          <p:cNvPicPr>
            <a:picLocks noChangeAspect="1"/>
          </p:cNvPicPr>
          <p:nvPr/>
        </p:nvPicPr>
        <p:blipFill rotWithShape="1">
          <a:blip r:embed="rId3"/>
          <a:srcRect r="17202" b="64858"/>
          <a:stretch/>
        </p:blipFill>
        <p:spPr>
          <a:xfrm>
            <a:off x="398117" y="4976905"/>
            <a:ext cx="7371737" cy="1473322"/>
          </a:xfrm>
          <a:prstGeom prst="rect">
            <a:avLst/>
          </a:prstGeom>
        </p:spPr>
      </p:pic>
      <p:pic>
        <p:nvPicPr>
          <p:cNvPr id="5" name="Picture 4">
            <a:extLst>
              <a:ext uri="{FF2B5EF4-FFF2-40B4-BE49-F238E27FC236}">
                <a16:creationId xmlns:a16="http://schemas.microsoft.com/office/drawing/2014/main" id="{061C9849-7934-47F0-A64C-030E5DA14034}"/>
              </a:ext>
            </a:extLst>
          </p:cNvPr>
          <p:cNvPicPr>
            <a:picLocks noChangeAspect="1"/>
          </p:cNvPicPr>
          <p:nvPr/>
        </p:nvPicPr>
        <p:blipFill rotWithShape="1">
          <a:blip r:embed="rId3"/>
          <a:srcRect l="6393" t="33727"/>
          <a:stretch/>
        </p:blipFill>
        <p:spPr>
          <a:xfrm>
            <a:off x="5688263" y="2380109"/>
            <a:ext cx="6292373" cy="2097781"/>
          </a:xfrm>
          <a:prstGeom prst="rect">
            <a:avLst/>
          </a:prstGeom>
        </p:spPr>
      </p:pic>
    </p:spTree>
    <p:extLst>
      <p:ext uri="{BB962C8B-B14F-4D97-AF65-F5344CB8AC3E}">
        <p14:creationId xmlns:p14="http://schemas.microsoft.com/office/powerpoint/2010/main" val="395828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713663"/>
            <a:ext cx="5463255" cy="3562671"/>
          </a:xfrm>
        </p:spPr>
        <p:txBody>
          <a:bodyPr>
            <a:normAutofit/>
          </a:bodyPr>
          <a:lstStyle/>
          <a:p>
            <a:pPr marL="0" indent="0">
              <a:lnSpc>
                <a:spcPct val="150000"/>
              </a:lnSpc>
              <a:buNone/>
            </a:pPr>
            <a:r>
              <a:rPr lang="en-PH" sz="3200" dirty="0">
                <a:latin typeface="Roboto" panose="02000000000000000000" pitchFamily="2" charset="0"/>
                <a:ea typeface="Roboto" panose="02000000000000000000" pitchFamily="2" charset="0"/>
              </a:rPr>
              <a:t>Iris Dataset</a:t>
            </a:r>
            <a:endParaRPr lang="en-PH" sz="3600" dirty="0">
              <a:latin typeface="Roboto" panose="02000000000000000000" pitchFamily="2" charset="0"/>
              <a:ea typeface="Roboto" panose="02000000000000000000" pitchFamily="2" charset="0"/>
            </a:endParaRPr>
          </a:p>
          <a:p>
            <a:pPr>
              <a:lnSpc>
                <a:spcPct val="150000"/>
              </a:lnSpc>
            </a:pPr>
            <a:r>
              <a:rPr lang="en-PH" sz="2000" dirty="0">
                <a:latin typeface="Roboto" panose="02000000000000000000" pitchFamily="2" charset="0"/>
                <a:ea typeface="Roboto" panose="02000000000000000000" pitchFamily="2" charset="0"/>
              </a:rPr>
              <a:t>Test set: other 25% of the dataset</a:t>
            </a:r>
          </a:p>
          <a:p>
            <a:pPr>
              <a:lnSpc>
                <a:spcPct val="150000"/>
              </a:lnSpc>
            </a:pPr>
            <a:r>
              <a:rPr lang="en-PH" sz="2000" dirty="0">
                <a:latin typeface="Roboto" panose="02000000000000000000" pitchFamily="2" charset="0"/>
                <a:ea typeface="Roboto" panose="02000000000000000000" pitchFamily="2" charset="0"/>
              </a:rPr>
              <a:t>Variables</a:t>
            </a:r>
          </a:p>
          <a:p>
            <a:pPr lvl="1"/>
            <a:r>
              <a:rPr lang="en-PH" sz="2000" dirty="0" err="1">
                <a:latin typeface="Courier New" panose="02070309020205020404" pitchFamily="49" charset="0"/>
                <a:ea typeface="Roboto" panose="02000000000000000000" pitchFamily="2" charset="0"/>
                <a:cs typeface="Courier New" panose="02070309020205020404" pitchFamily="49" charset="0"/>
              </a:rPr>
              <a:t>iris_test_df</a:t>
            </a:r>
            <a:r>
              <a:rPr lang="en-PH" sz="2000" dirty="0">
                <a:latin typeface="Roboto" panose="02000000000000000000" pitchFamily="2" charset="0"/>
                <a:ea typeface="Roboto" panose="02000000000000000000" pitchFamily="2" charset="0"/>
                <a:cs typeface="Courier New" panose="02070309020205020404" pitchFamily="49" charset="0"/>
              </a:rPr>
              <a:t> - </a:t>
            </a:r>
            <a:r>
              <a:rPr lang="en-PH" sz="2000" dirty="0">
                <a:latin typeface="Roboto" panose="02000000000000000000" pitchFamily="2" charset="0"/>
                <a:ea typeface="Roboto" panose="02000000000000000000" pitchFamily="2" charset="0"/>
              </a:rPr>
              <a:t>features</a:t>
            </a:r>
          </a:p>
          <a:p>
            <a:pPr lvl="1"/>
            <a:r>
              <a:rPr lang="en-PH" sz="2000" dirty="0" err="1">
                <a:latin typeface="Courier New" panose="02070309020205020404" pitchFamily="49" charset="0"/>
                <a:ea typeface="Roboto" panose="02000000000000000000" pitchFamily="2" charset="0"/>
                <a:cs typeface="Courier New" panose="02070309020205020404" pitchFamily="49" charset="0"/>
              </a:rPr>
              <a:t>iris_test_y</a:t>
            </a:r>
            <a:r>
              <a:rPr lang="en-PH" sz="2000" dirty="0">
                <a:latin typeface="Courier New" panose="02070309020205020404" pitchFamily="49" charset="0"/>
                <a:ea typeface="Roboto" panose="02000000000000000000" pitchFamily="2" charset="0"/>
                <a:cs typeface="Courier New" panose="02070309020205020404" pitchFamily="49" charset="0"/>
              </a:rPr>
              <a:t> </a:t>
            </a:r>
            <a:r>
              <a:rPr lang="en-PH" sz="2000" dirty="0">
                <a:latin typeface="Roboto" panose="02000000000000000000" pitchFamily="2" charset="0"/>
                <a:ea typeface="Roboto" panose="02000000000000000000" pitchFamily="2" charset="0"/>
              </a:rPr>
              <a:t>- labels</a:t>
            </a:r>
          </a:p>
        </p:txBody>
      </p:sp>
      <p:pic>
        <p:nvPicPr>
          <p:cNvPr id="4" name="Picture 3">
            <a:extLst>
              <a:ext uri="{FF2B5EF4-FFF2-40B4-BE49-F238E27FC236}">
                <a16:creationId xmlns:a16="http://schemas.microsoft.com/office/drawing/2014/main" id="{114B7405-6D56-4E40-B711-B7C5EAFB9A4A}"/>
              </a:ext>
            </a:extLst>
          </p:cNvPr>
          <p:cNvPicPr>
            <a:picLocks noChangeAspect="1"/>
          </p:cNvPicPr>
          <p:nvPr/>
        </p:nvPicPr>
        <p:blipFill rotWithShape="1">
          <a:blip r:embed="rId3"/>
          <a:srcRect r="13393" b="68305"/>
          <a:stretch/>
        </p:blipFill>
        <p:spPr>
          <a:xfrm>
            <a:off x="632745" y="4852112"/>
            <a:ext cx="7301543" cy="1276280"/>
          </a:xfrm>
          <a:prstGeom prst="rect">
            <a:avLst/>
          </a:prstGeom>
        </p:spPr>
      </p:pic>
      <p:pic>
        <p:nvPicPr>
          <p:cNvPr id="6" name="Picture 5">
            <a:extLst>
              <a:ext uri="{FF2B5EF4-FFF2-40B4-BE49-F238E27FC236}">
                <a16:creationId xmlns:a16="http://schemas.microsoft.com/office/drawing/2014/main" id="{B41D4C9E-77B6-4803-BF98-C736149630BD}"/>
              </a:ext>
            </a:extLst>
          </p:cNvPr>
          <p:cNvPicPr>
            <a:picLocks noChangeAspect="1"/>
          </p:cNvPicPr>
          <p:nvPr/>
        </p:nvPicPr>
        <p:blipFill rotWithShape="1">
          <a:blip r:embed="rId3"/>
          <a:srcRect l="3283" t="31782"/>
          <a:stretch/>
        </p:blipFill>
        <p:spPr>
          <a:xfrm>
            <a:off x="5729843" y="2543596"/>
            <a:ext cx="6250793" cy="2105845"/>
          </a:xfrm>
          <a:prstGeom prst="rect">
            <a:avLst/>
          </a:prstGeom>
        </p:spPr>
      </p:pic>
    </p:spTree>
    <p:extLst>
      <p:ext uri="{BB962C8B-B14F-4D97-AF65-F5344CB8AC3E}">
        <p14:creationId xmlns:p14="http://schemas.microsoft.com/office/powerpoint/2010/main" val="293743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nvGraphicFramePr>
        <p:xfrm>
          <a:off x="4148124" y="3837015"/>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5" name="TextBox 4">
            <a:extLst>
              <a:ext uri="{FF2B5EF4-FFF2-40B4-BE49-F238E27FC236}">
                <a16:creationId xmlns:a16="http://schemas.microsoft.com/office/drawing/2014/main" id="{89768876-C8E0-4626-8FCE-CC8E9B0E6781}"/>
              </a:ext>
            </a:extLst>
          </p:cNvPr>
          <p:cNvSpPr txBox="1"/>
          <p:nvPr/>
        </p:nvSpPr>
        <p:spPr>
          <a:xfrm>
            <a:off x="875305" y="3239420"/>
            <a:ext cx="1560536"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RAW DATA</a:t>
            </a:r>
          </a:p>
        </p:txBody>
      </p:sp>
      <p:sp>
        <p:nvSpPr>
          <p:cNvPr id="7" name="TextBox 6">
            <a:extLst>
              <a:ext uri="{FF2B5EF4-FFF2-40B4-BE49-F238E27FC236}">
                <a16:creationId xmlns:a16="http://schemas.microsoft.com/office/drawing/2014/main" id="{924914BE-A6DA-4DF3-BED1-4A26185B5F5A}"/>
              </a:ext>
            </a:extLst>
          </p:cNvPr>
          <p:cNvSpPr txBox="1"/>
          <p:nvPr/>
        </p:nvSpPr>
        <p:spPr>
          <a:xfrm>
            <a:off x="4303681" y="3249194"/>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8" name="TextBox 7">
            <a:extLst>
              <a:ext uri="{FF2B5EF4-FFF2-40B4-BE49-F238E27FC236}">
                <a16:creationId xmlns:a16="http://schemas.microsoft.com/office/drawing/2014/main" id="{1689F553-B7F0-48D8-885F-69541A3771FB}"/>
              </a:ext>
            </a:extLst>
          </p:cNvPr>
          <p:cNvSpPr txBox="1"/>
          <p:nvPr/>
        </p:nvSpPr>
        <p:spPr>
          <a:xfrm>
            <a:off x="6114037" y="3249194"/>
            <a:ext cx="131668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9" name="Table 3">
            <a:extLst>
              <a:ext uri="{FF2B5EF4-FFF2-40B4-BE49-F238E27FC236}">
                <a16:creationId xmlns:a16="http://schemas.microsoft.com/office/drawing/2014/main" id="{126C98E7-A1A5-49E4-B4A4-4B7683EB93E7}"/>
              </a:ext>
            </a:extLst>
          </p:cNvPr>
          <p:cNvGraphicFramePr>
            <a:graphicFrameLocks noGrp="1"/>
          </p:cNvGraphicFramePr>
          <p:nvPr/>
        </p:nvGraphicFramePr>
        <p:xfrm>
          <a:off x="6488716" y="3837677"/>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pic>
        <p:nvPicPr>
          <p:cNvPr id="6" name="Picture 5">
            <a:extLst>
              <a:ext uri="{FF2B5EF4-FFF2-40B4-BE49-F238E27FC236}">
                <a16:creationId xmlns:a16="http://schemas.microsoft.com/office/drawing/2014/main" id="{78DE9078-22BF-428B-B57F-4B22F6087190}"/>
              </a:ext>
            </a:extLst>
          </p:cNvPr>
          <p:cNvPicPr>
            <a:picLocks noChangeAspect="1"/>
          </p:cNvPicPr>
          <p:nvPr/>
        </p:nvPicPr>
        <p:blipFill>
          <a:blip r:embed="rId3"/>
          <a:stretch>
            <a:fillRect/>
          </a:stretch>
        </p:blipFill>
        <p:spPr>
          <a:xfrm>
            <a:off x="8978079" y="3225431"/>
            <a:ext cx="1175289" cy="1024611"/>
          </a:xfrm>
          <a:prstGeom prst="rect">
            <a:avLst/>
          </a:prstGeom>
        </p:spPr>
      </p:pic>
      <p:pic>
        <p:nvPicPr>
          <p:cNvPr id="12" name="Picture 11">
            <a:extLst>
              <a:ext uri="{FF2B5EF4-FFF2-40B4-BE49-F238E27FC236}">
                <a16:creationId xmlns:a16="http://schemas.microsoft.com/office/drawing/2014/main" id="{977F0225-55B7-44F7-8321-D6ADD08F22BA}"/>
              </a:ext>
            </a:extLst>
          </p:cNvPr>
          <p:cNvPicPr>
            <a:picLocks noChangeAspect="1"/>
          </p:cNvPicPr>
          <p:nvPr/>
        </p:nvPicPr>
        <p:blipFill>
          <a:blip r:embed="rId3"/>
          <a:stretch>
            <a:fillRect/>
          </a:stretch>
        </p:blipFill>
        <p:spPr>
          <a:xfrm>
            <a:off x="8978079" y="5021396"/>
            <a:ext cx="1175289" cy="1024611"/>
          </a:xfrm>
          <a:prstGeom prst="rect">
            <a:avLst/>
          </a:prstGeom>
        </p:spPr>
      </p:pic>
      <p:sp>
        <p:nvSpPr>
          <p:cNvPr id="14" name="TextBox 13">
            <a:extLst>
              <a:ext uri="{FF2B5EF4-FFF2-40B4-BE49-F238E27FC236}">
                <a16:creationId xmlns:a16="http://schemas.microsoft.com/office/drawing/2014/main" id="{CE422FD3-1E0F-41CB-8289-056DCFCB96E2}"/>
              </a:ext>
            </a:extLst>
          </p:cNvPr>
          <p:cNvSpPr txBox="1"/>
          <p:nvPr/>
        </p:nvSpPr>
        <p:spPr>
          <a:xfrm>
            <a:off x="8442163" y="2819433"/>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TRAINING SET</a:t>
            </a:r>
          </a:p>
        </p:txBody>
      </p:sp>
      <p:sp>
        <p:nvSpPr>
          <p:cNvPr id="15" name="TextBox 14">
            <a:extLst>
              <a:ext uri="{FF2B5EF4-FFF2-40B4-BE49-F238E27FC236}">
                <a16:creationId xmlns:a16="http://schemas.microsoft.com/office/drawing/2014/main" id="{90CA50B7-781D-49C1-AB99-B82110B3CBDF}"/>
              </a:ext>
            </a:extLst>
          </p:cNvPr>
          <p:cNvSpPr txBox="1"/>
          <p:nvPr/>
        </p:nvSpPr>
        <p:spPr>
          <a:xfrm>
            <a:off x="8442163" y="4652064"/>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TEST SET</a:t>
            </a:r>
          </a:p>
        </p:txBody>
      </p:sp>
      <p:sp>
        <p:nvSpPr>
          <p:cNvPr id="13" name="Arrow: Right 12">
            <a:extLst>
              <a:ext uri="{FF2B5EF4-FFF2-40B4-BE49-F238E27FC236}">
                <a16:creationId xmlns:a16="http://schemas.microsoft.com/office/drawing/2014/main" id="{5487EA1F-AB01-451F-8785-4D10A02A6BC2}"/>
              </a:ext>
            </a:extLst>
          </p:cNvPr>
          <p:cNvSpPr/>
          <p:nvPr/>
        </p:nvSpPr>
        <p:spPr>
          <a:xfrm>
            <a:off x="2780067" y="4206767"/>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Arrow: Right 16">
            <a:extLst>
              <a:ext uri="{FF2B5EF4-FFF2-40B4-BE49-F238E27FC236}">
                <a16:creationId xmlns:a16="http://schemas.microsoft.com/office/drawing/2014/main" id="{247F34FE-81E0-4ADC-A3E2-73522B1FAA9D}"/>
              </a:ext>
            </a:extLst>
          </p:cNvPr>
          <p:cNvSpPr/>
          <p:nvPr/>
        </p:nvSpPr>
        <p:spPr>
          <a:xfrm rot="19774034">
            <a:off x="7529932" y="4101250"/>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9" name="Picture 18">
            <a:extLst>
              <a:ext uri="{FF2B5EF4-FFF2-40B4-BE49-F238E27FC236}">
                <a16:creationId xmlns:a16="http://schemas.microsoft.com/office/drawing/2014/main" id="{4E95D33C-4CB6-40ED-805F-485FD842B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63" y="3806543"/>
            <a:ext cx="457200" cy="457200"/>
          </a:xfrm>
          <a:prstGeom prst="rect">
            <a:avLst/>
          </a:prstGeom>
        </p:spPr>
      </p:pic>
      <p:pic>
        <p:nvPicPr>
          <p:cNvPr id="21" name="Picture 20">
            <a:extLst>
              <a:ext uri="{FF2B5EF4-FFF2-40B4-BE49-F238E27FC236}">
                <a16:creationId xmlns:a16="http://schemas.microsoft.com/office/drawing/2014/main" id="{1F926C6B-D14D-4D03-A1D1-397FDC53D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7117" y="3811234"/>
            <a:ext cx="457200" cy="457200"/>
          </a:xfrm>
          <a:prstGeom prst="rect">
            <a:avLst/>
          </a:prstGeom>
        </p:spPr>
      </p:pic>
      <p:pic>
        <p:nvPicPr>
          <p:cNvPr id="25" name="Picture 24">
            <a:extLst>
              <a:ext uri="{FF2B5EF4-FFF2-40B4-BE49-F238E27FC236}">
                <a16:creationId xmlns:a16="http://schemas.microsoft.com/office/drawing/2014/main" id="{E396F896-C824-493C-AED8-6130D8968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117" y="4436655"/>
            <a:ext cx="457200" cy="457200"/>
          </a:xfrm>
          <a:prstGeom prst="rect">
            <a:avLst/>
          </a:prstGeom>
        </p:spPr>
      </p:pic>
      <p:pic>
        <p:nvPicPr>
          <p:cNvPr id="27" name="Picture 26">
            <a:extLst>
              <a:ext uri="{FF2B5EF4-FFF2-40B4-BE49-F238E27FC236}">
                <a16:creationId xmlns:a16="http://schemas.microsoft.com/office/drawing/2014/main" id="{6A8F5D9F-05C1-46D5-9BDF-18E2F76899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1959" y="5079289"/>
            <a:ext cx="457200" cy="457200"/>
          </a:xfrm>
          <a:prstGeom prst="rect">
            <a:avLst/>
          </a:prstGeom>
        </p:spPr>
      </p:pic>
      <p:pic>
        <p:nvPicPr>
          <p:cNvPr id="29" name="Picture 28">
            <a:extLst>
              <a:ext uri="{FF2B5EF4-FFF2-40B4-BE49-F238E27FC236}">
                <a16:creationId xmlns:a16="http://schemas.microsoft.com/office/drawing/2014/main" id="{424D0212-DA8B-4211-8D25-58118C3060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959" y="4465340"/>
            <a:ext cx="457200" cy="457200"/>
          </a:xfrm>
          <a:prstGeom prst="rect">
            <a:avLst/>
          </a:prstGeom>
        </p:spPr>
      </p:pic>
      <p:pic>
        <p:nvPicPr>
          <p:cNvPr id="31" name="Picture 30">
            <a:extLst>
              <a:ext uri="{FF2B5EF4-FFF2-40B4-BE49-F238E27FC236}">
                <a16:creationId xmlns:a16="http://schemas.microsoft.com/office/drawing/2014/main" id="{AAE49CD1-BCB4-453A-B8DB-254FDD4CE0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7117" y="5079289"/>
            <a:ext cx="457200" cy="457200"/>
          </a:xfrm>
          <a:prstGeom prst="rect">
            <a:avLst/>
          </a:prstGeom>
        </p:spPr>
      </p:pic>
      <p:sp>
        <p:nvSpPr>
          <p:cNvPr id="32" name="Plus Sign 31">
            <a:extLst>
              <a:ext uri="{FF2B5EF4-FFF2-40B4-BE49-F238E27FC236}">
                <a16:creationId xmlns:a16="http://schemas.microsoft.com/office/drawing/2014/main" id="{82667B03-E0E0-467F-B1D6-4FCC20093F53}"/>
              </a:ext>
            </a:extLst>
          </p:cNvPr>
          <p:cNvSpPr/>
          <p:nvPr/>
        </p:nvSpPr>
        <p:spPr>
          <a:xfrm>
            <a:off x="5713196" y="3244173"/>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001872E9-45B7-47AF-9ED6-DA208330F291}"/>
              </a:ext>
            </a:extLst>
          </p:cNvPr>
          <p:cNvSpPr txBox="1"/>
          <p:nvPr/>
        </p:nvSpPr>
        <p:spPr>
          <a:xfrm>
            <a:off x="3162925" y="160395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DATA PREPARATION</a:t>
            </a:r>
          </a:p>
        </p:txBody>
      </p:sp>
      <p:sp>
        <p:nvSpPr>
          <p:cNvPr id="23" name="Arrow: Right 22">
            <a:extLst>
              <a:ext uri="{FF2B5EF4-FFF2-40B4-BE49-F238E27FC236}">
                <a16:creationId xmlns:a16="http://schemas.microsoft.com/office/drawing/2014/main" id="{247B1DFB-FE00-49E2-8795-EC00E0111C15}"/>
              </a:ext>
            </a:extLst>
          </p:cNvPr>
          <p:cNvSpPr/>
          <p:nvPr/>
        </p:nvSpPr>
        <p:spPr>
          <a:xfrm rot="1825966" flipV="1">
            <a:off x="7534592" y="4849837"/>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694075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extLst>
              <p:ext uri="{D42A27DB-BD31-4B8C-83A1-F6EECF244321}">
                <p14:modId xmlns:p14="http://schemas.microsoft.com/office/powerpoint/2010/main" val="2564519577"/>
              </p:ext>
            </p:extLst>
          </p:nvPr>
        </p:nvGraphicFramePr>
        <p:xfrm>
          <a:off x="4148124" y="3837015"/>
          <a:ext cx="1627797" cy="1821132"/>
        </p:xfrm>
        <a:graphic>
          <a:graphicData uri="http://schemas.openxmlformats.org/drawingml/2006/table">
            <a:tbl>
              <a:tblPr firstRow="1" bandRow="1">
                <a:tableStyleId>{F5AB1C69-6EDB-4FF4-983F-18BD219EF322}</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5" name="TextBox 4">
            <a:extLst>
              <a:ext uri="{FF2B5EF4-FFF2-40B4-BE49-F238E27FC236}">
                <a16:creationId xmlns:a16="http://schemas.microsoft.com/office/drawing/2014/main" id="{89768876-C8E0-4626-8FCE-CC8E9B0E6781}"/>
              </a:ext>
            </a:extLst>
          </p:cNvPr>
          <p:cNvSpPr txBox="1"/>
          <p:nvPr/>
        </p:nvSpPr>
        <p:spPr>
          <a:xfrm>
            <a:off x="875305" y="3239420"/>
            <a:ext cx="1560536" cy="369332"/>
          </a:xfrm>
          <a:prstGeom prst="rect">
            <a:avLst/>
          </a:prstGeom>
          <a:noFill/>
        </p:spPr>
        <p:txBody>
          <a:bodyPr wrap="square" rtlCol="0">
            <a:spAutoFit/>
          </a:bodyPr>
          <a:lstStyle/>
          <a:p>
            <a:pPr algn="ctr"/>
            <a:r>
              <a:rPr lang="en-PH" dirty="0">
                <a:solidFill>
                  <a:schemeClr val="bg2">
                    <a:lumMod val="75000"/>
                  </a:schemeClr>
                </a:solidFill>
                <a:latin typeface="Roboto" panose="02000000000000000000" pitchFamily="2" charset="0"/>
                <a:ea typeface="Roboto" panose="02000000000000000000" pitchFamily="2" charset="0"/>
              </a:rPr>
              <a:t>RAW DATA</a:t>
            </a:r>
          </a:p>
        </p:txBody>
      </p:sp>
      <p:sp>
        <p:nvSpPr>
          <p:cNvPr id="7" name="TextBox 6">
            <a:extLst>
              <a:ext uri="{FF2B5EF4-FFF2-40B4-BE49-F238E27FC236}">
                <a16:creationId xmlns:a16="http://schemas.microsoft.com/office/drawing/2014/main" id="{924914BE-A6DA-4DF3-BED1-4A26185B5F5A}"/>
              </a:ext>
            </a:extLst>
          </p:cNvPr>
          <p:cNvSpPr txBox="1"/>
          <p:nvPr/>
        </p:nvSpPr>
        <p:spPr>
          <a:xfrm>
            <a:off x="4303681" y="3249194"/>
            <a:ext cx="1316681" cy="369332"/>
          </a:xfrm>
          <a:prstGeom prst="rect">
            <a:avLst/>
          </a:prstGeom>
          <a:noFill/>
        </p:spPr>
        <p:txBody>
          <a:bodyPr wrap="square" rtlCol="0">
            <a:spAutoFit/>
          </a:bodyPr>
          <a:lstStyle/>
          <a:p>
            <a:r>
              <a:rPr lang="en-PH" dirty="0">
                <a:solidFill>
                  <a:schemeClr val="bg2">
                    <a:lumMod val="75000"/>
                  </a:schemeClr>
                </a:solidFill>
                <a:latin typeface="Roboto" panose="02000000000000000000" pitchFamily="2" charset="0"/>
                <a:ea typeface="Roboto" panose="02000000000000000000" pitchFamily="2" charset="0"/>
              </a:rPr>
              <a:t>FEATURES</a:t>
            </a:r>
          </a:p>
        </p:txBody>
      </p:sp>
      <p:sp>
        <p:nvSpPr>
          <p:cNvPr id="8" name="TextBox 7">
            <a:extLst>
              <a:ext uri="{FF2B5EF4-FFF2-40B4-BE49-F238E27FC236}">
                <a16:creationId xmlns:a16="http://schemas.microsoft.com/office/drawing/2014/main" id="{1689F553-B7F0-48D8-885F-69541A3771FB}"/>
              </a:ext>
            </a:extLst>
          </p:cNvPr>
          <p:cNvSpPr txBox="1"/>
          <p:nvPr/>
        </p:nvSpPr>
        <p:spPr>
          <a:xfrm>
            <a:off x="6114037" y="3249194"/>
            <a:ext cx="1316681" cy="369332"/>
          </a:xfrm>
          <a:prstGeom prst="rect">
            <a:avLst/>
          </a:prstGeom>
          <a:noFill/>
        </p:spPr>
        <p:txBody>
          <a:bodyPr wrap="square" rtlCol="0">
            <a:spAutoFit/>
          </a:bodyPr>
          <a:lstStyle/>
          <a:p>
            <a:pPr algn="ctr"/>
            <a:r>
              <a:rPr lang="en-PH" dirty="0">
                <a:solidFill>
                  <a:schemeClr val="bg2">
                    <a:lumMod val="75000"/>
                  </a:schemeClr>
                </a:solidFill>
                <a:latin typeface="Roboto" panose="02000000000000000000" pitchFamily="2" charset="0"/>
                <a:ea typeface="Roboto" panose="02000000000000000000" pitchFamily="2" charset="0"/>
              </a:rPr>
              <a:t>LABELS</a:t>
            </a:r>
          </a:p>
        </p:txBody>
      </p:sp>
      <p:graphicFrame>
        <p:nvGraphicFramePr>
          <p:cNvPr id="9" name="Table 3">
            <a:extLst>
              <a:ext uri="{FF2B5EF4-FFF2-40B4-BE49-F238E27FC236}">
                <a16:creationId xmlns:a16="http://schemas.microsoft.com/office/drawing/2014/main" id="{126C98E7-A1A5-49E4-B4A4-4B7683EB93E7}"/>
              </a:ext>
            </a:extLst>
          </p:cNvPr>
          <p:cNvGraphicFramePr>
            <a:graphicFrameLocks noGrp="1"/>
          </p:cNvGraphicFramePr>
          <p:nvPr>
            <p:extLst>
              <p:ext uri="{D42A27DB-BD31-4B8C-83A1-F6EECF244321}">
                <p14:modId xmlns:p14="http://schemas.microsoft.com/office/powerpoint/2010/main" val="1236988206"/>
              </p:ext>
            </p:extLst>
          </p:nvPr>
        </p:nvGraphicFramePr>
        <p:xfrm>
          <a:off x="6488716" y="3837677"/>
          <a:ext cx="542599" cy="1821132"/>
        </p:xfrm>
        <a:graphic>
          <a:graphicData uri="http://schemas.openxmlformats.org/drawingml/2006/table">
            <a:tbl>
              <a:tblPr firstRow="1" bandRow="1">
                <a:tableStyleId>{F5AB1C69-6EDB-4FF4-983F-18BD219EF322}</a:tableStyleId>
              </a:tblPr>
              <a:tblGrid>
                <a:gridCol w="542599">
                  <a:extLst>
                    <a:ext uri="{9D8B030D-6E8A-4147-A177-3AD203B41FA5}">
                      <a16:colId xmlns:a16="http://schemas.microsoft.com/office/drawing/2014/main" val="4275938437"/>
                    </a:ext>
                  </a:extLst>
                </a:gridCol>
              </a:tblGrid>
              <a:tr h="303522">
                <a:tc>
                  <a:txBody>
                    <a:bodyPr/>
                    <a:lstStyle/>
                    <a:p>
                      <a:endParaRPr lang="en-PH" sz="1000" dirty="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pic>
        <p:nvPicPr>
          <p:cNvPr id="6" name="Picture 5">
            <a:extLst>
              <a:ext uri="{FF2B5EF4-FFF2-40B4-BE49-F238E27FC236}">
                <a16:creationId xmlns:a16="http://schemas.microsoft.com/office/drawing/2014/main" id="{78DE9078-22BF-428B-B57F-4B22F6087190}"/>
              </a:ext>
            </a:extLst>
          </p:cNvPr>
          <p:cNvPicPr>
            <a:picLocks noChangeAspect="1"/>
          </p:cNvPicPr>
          <p:nvPr/>
        </p:nvPicPr>
        <p:blipFill>
          <a:blip r:embed="rId3"/>
          <a:stretch>
            <a:fillRect/>
          </a:stretch>
        </p:blipFill>
        <p:spPr>
          <a:xfrm>
            <a:off x="8978079" y="3225431"/>
            <a:ext cx="1175289" cy="1024611"/>
          </a:xfrm>
          <a:prstGeom prst="rect">
            <a:avLst/>
          </a:prstGeom>
        </p:spPr>
      </p:pic>
      <p:pic>
        <p:nvPicPr>
          <p:cNvPr id="12" name="Picture 11">
            <a:extLst>
              <a:ext uri="{FF2B5EF4-FFF2-40B4-BE49-F238E27FC236}">
                <a16:creationId xmlns:a16="http://schemas.microsoft.com/office/drawing/2014/main" id="{977F0225-55B7-44F7-8321-D6ADD08F22BA}"/>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978079" y="5021396"/>
            <a:ext cx="1175289" cy="1024611"/>
          </a:xfrm>
          <a:prstGeom prst="rect">
            <a:avLst/>
          </a:prstGeom>
        </p:spPr>
      </p:pic>
      <p:sp>
        <p:nvSpPr>
          <p:cNvPr id="14" name="TextBox 13">
            <a:extLst>
              <a:ext uri="{FF2B5EF4-FFF2-40B4-BE49-F238E27FC236}">
                <a16:creationId xmlns:a16="http://schemas.microsoft.com/office/drawing/2014/main" id="{CE422FD3-1E0F-41CB-8289-056DCFCB96E2}"/>
              </a:ext>
            </a:extLst>
          </p:cNvPr>
          <p:cNvSpPr txBox="1"/>
          <p:nvPr/>
        </p:nvSpPr>
        <p:spPr>
          <a:xfrm>
            <a:off x="8442163" y="2819433"/>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TRAINING SET</a:t>
            </a:r>
          </a:p>
        </p:txBody>
      </p:sp>
      <p:sp>
        <p:nvSpPr>
          <p:cNvPr id="15" name="TextBox 14">
            <a:extLst>
              <a:ext uri="{FF2B5EF4-FFF2-40B4-BE49-F238E27FC236}">
                <a16:creationId xmlns:a16="http://schemas.microsoft.com/office/drawing/2014/main" id="{90CA50B7-781D-49C1-AB99-B82110B3CBDF}"/>
              </a:ext>
            </a:extLst>
          </p:cNvPr>
          <p:cNvSpPr txBox="1"/>
          <p:nvPr/>
        </p:nvSpPr>
        <p:spPr>
          <a:xfrm>
            <a:off x="8442163" y="4652064"/>
            <a:ext cx="2247120" cy="369332"/>
          </a:xfrm>
          <a:prstGeom prst="rect">
            <a:avLst/>
          </a:prstGeom>
          <a:noFill/>
        </p:spPr>
        <p:txBody>
          <a:bodyPr wrap="square" rtlCol="0">
            <a:spAutoFit/>
          </a:bodyPr>
          <a:lstStyle/>
          <a:p>
            <a:pPr algn="ctr"/>
            <a:r>
              <a:rPr lang="en-PH" dirty="0">
                <a:solidFill>
                  <a:schemeClr val="bg2">
                    <a:lumMod val="75000"/>
                  </a:schemeClr>
                </a:solidFill>
                <a:latin typeface="Roboto" panose="02000000000000000000" pitchFamily="2" charset="0"/>
                <a:ea typeface="Roboto" panose="02000000000000000000" pitchFamily="2" charset="0"/>
              </a:rPr>
              <a:t>TEST SET</a:t>
            </a:r>
          </a:p>
        </p:txBody>
      </p:sp>
      <p:sp>
        <p:nvSpPr>
          <p:cNvPr id="13" name="Arrow: Right 12">
            <a:extLst>
              <a:ext uri="{FF2B5EF4-FFF2-40B4-BE49-F238E27FC236}">
                <a16:creationId xmlns:a16="http://schemas.microsoft.com/office/drawing/2014/main" id="{5487EA1F-AB01-451F-8785-4D10A02A6BC2}"/>
              </a:ext>
            </a:extLst>
          </p:cNvPr>
          <p:cNvSpPr/>
          <p:nvPr/>
        </p:nvSpPr>
        <p:spPr>
          <a:xfrm>
            <a:off x="2780067" y="4206767"/>
            <a:ext cx="937173" cy="806164"/>
          </a:xfrm>
          <a:prstGeom prst="right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Arrow: Right 16">
            <a:extLst>
              <a:ext uri="{FF2B5EF4-FFF2-40B4-BE49-F238E27FC236}">
                <a16:creationId xmlns:a16="http://schemas.microsoft.com/office/drawing/2014/main" id="{247F34FE-81E0-4ADC-A3E2-73522B1FAA9D}"/>
              </a:ext>
            </a:extLst>
          </p:cNvPr>
          <p:cNvSpPr/>
          <p:nvPr/>
        </p:nvSpPr>
        <p:spPr>
          <a:xfrm rot="19774034">
            <a:off x="7529932" y="4101250"/>
            <a:ext cx="937173" cy="317648"/>
          </a:xfrm>
          <a:prstGeom prst="right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9" name="Picture 18">
            <a:extLst>
              <a:ext uri="{FF2B5EF4-FFF2-40B4-BE49-F238E27FC236}">
                <a16:creationId xmlns:a16="http://schemas.microsoft.com/office/drawing/2014/main" id="{4E95D33C-4CB6-40ED-805F-485FD842B0D0}"/>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1028163" y="3806543"/>
            <a:ext cx="457200" cy="457200"/>
          </a:xfrm>
          <a:prstGeom prst="rect">
            <a:avLst/>
          </a:prstGeom>
        </p:spPr>
      </p:pic>
      <p:pic>
        <p:nvPicPr>
          <p:cNvPr id="21" name="Picture 20">
            <a:extLst>
              <a:ext uri="{FF2B5EF4-FFF2-40B4-BE49-F238E27FC236}">
                <a16:creationId xmlns:a16="http://schemas.microsoft.com/office/drawing/2014/main" id="{1F926C6B-D14D-4D03-A1D1-397FDC53DCC6}"/>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1787117" y="3811234"/>
            <a:ext cx="457200" cy="457200"/>
          </a:xfrm>
          <a:prstGeom prst="rect">
            <a:avLst/>
          </a:prstGeom>
        </p:spPr>
      </p:pic>
      <p:pic>
        <p:nvPicPr>
          <p:cNvPr id="25" name="Picture 24">
            <a:extLst>
              <a:ext uri="{FF2B5EF4-FFF2-40B4-BE49-F238E27FC236}">
                <a16:creationId xmlns:a16="http://schemas.microsoft.com/office/drawing/2014/main" id="{E396F896-C824-493C-AED8-6130D89686D5}"/>
              </a:ext>
            </a:extLst>
          </p:cNvPr>
          <p:cNvPicPr>
            <a:picLocks noChangeAspect="1"/>
          </p:cNvPicPr>
          <p:nvPr/>
        </p:nvPicPr>
        <p:blipFill>
          <a:blip r:embed="rId8">
            <a:alphaModFix amt="50000"/>
            <a:extLst>
              <a:ext uri="{28A0092B-C50C-407E-A947-70E740481C1C}">
                <a14:useLocalDpi xmlns:a14="http://schemas.microsoft.com/office/drawing/2010/main" val="0"/>
              </a:ext>
            </a:extLst>
          </a:blip>
          <a:stretch>
            <a:fillRect/>
          </a:stretch>
        </p:blipFill>
        <p:spPr>
          <a:xfrm>
            <a:off x="1787117" y="4436655"/>
            <a:ext cx="457200" cy="457200"/>
          </a:xfrm>
          <a:prstGeom prst="rect">
            <a:avLst/>
          </a:prstGeom>
        </p:spPr>
      </p:pic>
      <p:pic>
        <p:nvPicPr>
          <p:cNvPr id="27" name="Picture 26">
            <a:extLst>
              <a:ext uri="{FF2B5EF4-FFF2-40B4-BE49-F238E27FC236}">
                <a16:creationId xmlns:a16="http://schemas.microsoft.com/office/drawing/2014/main" id="{6A8F5D9F-05C1-46D5-9BDF-18E2F76899B1}"/>
              </a:ext>
            </a:extLst>
          </p:cNvPr>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1061959" y="5079289"/>
            <a:ext cx="457200" cy="457200"/>
          </a:xfrm>
          <a:prstGeom prst="rect">
            <a:avLst/>
          </a:prstGeom>
        </p:spPr>
      </p:pic>
      <p:pic>
        <p:nvPicPr>
          <p:cNvPr id="29" name="Picture 28">
            <a:extLst>
              <a:ext uri="{FF2B5EF4-FFF2-40B4-BE49-F238E27FC236}">
                <a16:creationId xmlns:a16="http://schemas.microsoft.com/office/drawing/2014/main" id="{424D0212-DA8B-4211-8D25-58118C306082}"/>
              </a:ext>
            </a:extLst>
          </p:cNvPr>
          <p:cNvPicPr>
            <a:picLocks noChangeAspect="1"/>
          </p:cNvPicPr>
          <p:nvPr/>
        </p:nvPicPr>
        <p:blipFill>
          <a:blip r:embed="rId10">
            <a:alphaModFix amt="50000"/>
            <a:extLst>
              <a:ext uri="{28A0092B-C50C-407E-A947-70E740481C1C}">
                <a14:useLocalDpi xmlns:a14="http://schemas.microsoft.com/office/drawing/2010/main" val="0"/>
              </a:ext>
            </a:extLst>
          </a:blip>
          <a:stretch>
            <a:fillRect/>
          </a:stretch>
        </p:blipFill>
        <p:spPr>
          <a:xfrm>
            <a:off x="1061959" y="4465340"/>
            <a:ext cx="457200" cy="457200"/>
          </a:xfrm>
          <a:prstGeom prst="rect">
            <a:avLst/>
          </a:prstGeom>
        </p:spPr>
      </p:pic>
      <p:pic>
        <p:nvPicPr>
          <p:cNvPr id="31" name="Picture 30">
            <a:extLst>
              <a:ext uri="{FF2B5EF4-FFF2-40B4-BE49-F238E27FC236}">
                <a16:creationId xmlns:a16="http://schemas.microsoft.com/office/drawing/2014/main" id="{AAE49CD1-BCB4-453A-B8DB-254FDD4CE078}"/>
              </a:ext>
            </a:extLst>
          </p:cNvPr>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1787117" y="5079289"/>
            <a:ext cx="457200" cy="457200"/>
          </a:xfrm>
          <a:prstGeom prst="rect">
            <a:avLst/>
          </a:prstGeom>
        </p:spPr>
      </p:pic>
      <p:sp>
        <p:nvSpPr>
          <p:cNvPr id="32" name="Plus Sign 31">
            <a:extLst>
              <a:ext uri="{FF2B5EF4-FFF2-40B4-BE49-F238E27FC236}">
                <a16:creationId xmlns:a16="http://schemas.microsoft.com/office/drawing/2014/main" id="{82667B03-E0E0-467F-B1D6-4FCC20093F53}"/>
              </a:ext>
            </a:extLst>
          </p:cNvPr>
          <p:cNvSpPr/>
          <p:nvPr/>
        </p:nvSpPr>
        <p:spPr>
          <a:xfrm>
            <a:off x="5713196" y="3244173"/>
            <a:ext cx="382804" cy="369332"/>
          </a:xfrm>
          <a:prstGeom prst="mathPlu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bg2">
                  <a:lumMod val="75000"/>
                </a:schemeClr>
              </a:solidFill>
            </a:endParaRPr>
          </a:p>
        </p:txBody>
      </p:sp>
      <p:sp>
        <p:nvSpPr>
          <p:cNvPr id="33" name="TextBox 32">
            <a:extLst>
              <a:ext uri="{FF2B5EF4-FFF2-40B4-BE49-F238E27FC236}">
                <a16:creationId xmlns:a16="http://schemas.microsoft.com/office/drawing/2014/main" id="{001872E9-45B7-47AF-9ED6-DA208330F291}"/>
              </a:ext>
            </a:extLst>
          </p:cNvPr>
          <p:cNvSpPr txBox="1"/>
          <p:nvPr/>
        </p:nvSpPr>
        <p:spPr>
          <a:xfrm>
            <a:off x="3162925" y="160395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DATA PREPARATION</a:t>
            </a:r>
          </a:p>
        </p:txBody>
      </p:sp>
      <p:sp>
        <p:nvSpPr>
          <p:cNvPr id="23" name="Arrow: Right 22">
            <a:extLst>
              <a:ext uri="{FF2B5EF4-FFF2-40B4-BE49-F238E27FC236}">
                <a16:creationId xmlns:a16="http://schemas.microsoft.com/office/drawing/2014/main" id="{247B1DFB-FE00-49E2-8795-EC00E0111C15}"/>
              </a:ext>
            </a:extLst>
          </p:cNvPr>
          <p:cNvSpPr/>
          <p:nvPr/>
        </p:nvSpPr>
        <p:spPr>
          <a:xfrm rot="1825966" flipV="1">
            <a:off x="7534592" y="4849837"/>
            <a:ext cx="937173" cy="317648"/>
          </a:xfrm>
          <a:prstGeom prst="right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28755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extLst>
              <p:ext uri="{D42A27DB-BD31-4B8C-83A1-F6EECF244321}">
                <p14:modId xmlns:p14="http://schemas.microsoft.com/office/powerpoint/2010/main" val="3682926707"/>
              </p:ext>
            </p:extLst>
          </p:nvPr>
        </p:nvGraphicFramePr>
        <p:xfrm>
          <a:off x="1883061" y="3491750"/>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7" name="TextBox 6">
            <a:extLst>
              <a:ext uri="{FF2B5EF4-FFF2-40B4-BE49-F238E27FC236}">
                <a16:creationId xmlns:a16="http://schemas.microsoft.com/office/drawing/2014/main" id="{924914BE-A6DA-4DF3-BED1-4A26185B5F5A}"/>
              </a:ext>
            </a:extLst>
          </p:cNvPr>
          <p:cNvSpPr txBox="1"/>
          <p:nvPr/>
        </p:nvSpPr>
        <p:spPr>
          <a:xfrm>
            <a:off x="1998716" y="5516724"/>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8" name="TextBox 7">
            <a:extLst>
              <a:ext uri="{FF2B5EF4-FFF2-40B4-BE49-F238E27FC236}">
                <a16:creationId xmlns:a16="http://schemas.microsoft.com/office/drawing/2014/main" id="{1689F553-B7F0-48D8-885F-69541A3771FB}"/>
              </a:ext>
            </a:extLst>
          </p:cNvPr>
          <p:cNvSpPr txBox="1"/>
          <p:nvPr/>
        </p:nvSpPr>
        <p:spPr>
          <a:xfrm>
            <a:off x="3661935" y="5516724"/>
            <a:ext cx="131668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9" name="Table 3">
            <a:extLst>
              <a:ext uri="{FF2B5EF4-FFF2-40B4-BE49-F238E27FC236}">
                <a16:creationId xmlns:a16="http://schemas.microsoft.com/office/drawing/2014/main" id="{126C98E7-A1A5-49E4-B4A4-4B7683EB93E7}"/>
              </a:ext>
            </a:extLst>
          </p:cNvPr>
          <p:cNvGraphicFramePr>
            <a:graphicFrameLocks noGrp="1"/>
          </p:cNvGraphicFramePr>
          <p:nvPr>
            <p:extLst>
              <p:ext uri="{D42A27DB-BD31-4B8C-83A1-F6EECF244321}">
                <p14:modId xmlns:p14="http://schemas.microsoft.com/office/powerpoint/2010/main" val="3295526293"/>
              </p:ext>
            </p:extLst>
          </p:nvPr>
        </p:nvGraphicFramePr>
        <p:xfrm>
          <a:off x="4088879" y="3479393"/>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13" name="Arrow: Right 12">
            <a:extLst>
              <a:ext uri="{FF2B5EF4-FFF2-40B4-BE49-F238E27FC236}">
                <a16:creationId xmlns:a16="http://schemas.microsoft.com/office/drawing/2014/main" id="{5487EA1F-AB01-451F-8785-4D10A02A6BC2}"/>
              </a:ext>
            </a:extLst>
          </p:cNvPr>
          <p:cNvSpPr/>
          <p:nvPr/>
        </p:nvSpPr>
        <p:spPr>
          <a:xfrm>
            <a:off x="5392123" y="3445642"/>
            <a:ext cx="1196666"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Plus Sign 31">
            <a:extLst>
              <a:ext uri="{FF2B5EF4-FFF2-40B4-BE49-F238E27FC236}">
                <a16:creationId xmlns:a16="http://schemas.microsoft.com/office/drawing/2014/main" id="{82667B03-E0E0-467F-B1D6-4FCC20093F53}"/>
              </a:ext>
            </a:extLst>
          </p:cNvPr>
          <p:cNvSpPr/>
          <p:nvPr/>
        </p:nvSpPr>
        <p:spPr>
          <a:xfrm>
            <a:off x="3325399" y="5530115"/>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Rounded Corners 3">
            <a:extLst>
              <a:ext uri="{FF2B5EF4-FFF2-40B4-BE49-F238E27FC236}">
                <a16:creationId xmlns:a16="http://schemas.microsoft.com/office/drawing/2014/main" id="{54DD720A-A60C-4ABE-92BF-4674EAD7FDEB}"/>
              </a:ext>
            </a:extLst>
          </p:cNvPr>
          <p:cNvSpPr/>
          <p:nvPr/>
        </p:nvSpPr>
        <p:spPr>
          <a:xfrm>
            <a:off x="7349434" y="2905838"/>
            <a:ext cx="2533135" cy="239468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a:latin typeface="Arial" panose="020B0604020202020204" pitchFamily="34" charset="0"/>
                <a:cs typeface="Arial" panose="020B0604020202020204" pitchFamily="34" charset="0"/>
              </a:rPr>
              <a:t>MODEL</a:t>
            </a:r>
          </a:p>
          <a:p>
            <a:pPr algn="ctr"/>
            <a:r>
              <a:rPr lang="en-PH" sz="2000" dirty="0">
                <a:latin typeface="Arial" panose="020B0604020202020204" pitchFamily="34" charset="0"/>
                <a:cs typeface="Arial" panose="020B0604020202020204" pitchFamily="34" charset="0"/>
              </a:rPr>
              <a:t>(UNTRAINED)</a:t>
            </a:r>
          </a:p>
        </p:txBody>
      </p:sp>
      <p:sp>
        <p:nvSpPr>
          <p:cNvPr id="16" name="Arrow: Bent-Up 15">
            <a:extLst>
              <a:ext uri="{FF2B5EF4-FFF2-40B4-BE49-F238E27FC236}">
                <a16:creationId xmlns:a16="http://schemas.microsoft.com/office/drawing/2014/main" id="{67B52B44-CE86-4EC4-9727-A0CB548D9D98}"/>
              </a:ext>
            </a:extLst>
          </p:cNvPr>
          <p:cNvSpPr/>
          <p:nvPr/>
        </p:nvSpPr>
        <p:spPr>
          <a:xfrm rot="5400000" flipH="1">
            <a:off x="5773521" y="5066050"/>
            <a:ext cx="1161587" cy="468948"/>
          </a:xfrm>
          <a:prstGeom prst="bentUpArrow">
            <a:avLst>
              <a:gd name="adj1" fmla="val 25000"/>
              <a:gd name="adj2" fmla="val 23467"/>
              <a:gd name="adj3" fmla="val 326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TextBox 27">
            <a:extLst>
              <a:ext uri="{FF2B5EF4-FFF2-40B4-BE49-F238E27FC236}">
                <a16:creationId xmlns:a16="http://schemas.microsoft.com/office/drawing/2014/main" id="{1976D77E-839F-4506-B731-EB3345C9DECB}"/>
              </a:ext>
            </a:extLst>
          </p:cNvPr>
          <p:cNvSpPr txBox="1"/>
          <p:nvPr/>
        </p:nvSpPr>
        <p:spPr>
          <a:xfrm>
            <a:off x="5340270" y="6095529"/>
            <a:ext cx="177875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PARAMETERS</a:t>
            </a:r>
          </a:p>
        </p:txBody>
      </p:sp>
      <p:sp>
        <p:nvSpPr>
          <p:cNvPr id="30" name="TextBox 29">
            <a:extLst>
              <a:ext uri="{FF2B5EF4-FFF2-40B4-BE49-F238E27FC236}">
                <a16:creationId xmlns:a16="http://schemas.microsoft.com/office/drawing/2014/main" id="{88BDBBD6-2C45-4566-AE29-10AF9726F2BC}"/>
              </a:ext>
            </a:extLst>
          </p:cNvPr>
          <p:cNvSpPr txBox="1"/>
          <p:nvPr/>
        </p:nvSpPr>
        <p:spPr>
          <a:xfrm>
            <a:off x="3160427" y="1596167"/>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TRAINING THE MODEL</a:t>
            </a:r>
          </a:p>
        </p:txBody>
      </p:sp>
      <p:sp>
        <p:nvSpPr>
          <p:cNvPr id="14" name="TextBox 13">
            <a:extLst>
              <a:ext uri="{FF2B5EF4-FFF2-40B4-BE49-F238E27FC236}">
                <a16:creationId xmlns:a16="http://schemas.microsoft.com/office/drawing/2014/main" id="{541CBC42-56B1-4360-8160-D850DACC938E}"/>
              </a:ext>
            </a:extLst>
          </p:cNvPr>
          <p:cNvSpPr txBox="1"/>
          <p:nvPr/>
        </p:nvSpPr>
        <p:spPr>
          <a:xfrm>
            <a:off x="1883061" y="2893776"/>
            <a:ext cx="2959506" cy="461665"/>
          </a:xfrm>
          <a:prstGeom prst="rect">
            <a:avLst/>
          </a:prstGeom>
          <a:noFill/>
        </p:spPr>
        <p:txBody>
          <a:bodyPr wrap="square" rtlCol="0">
            <a:spAutoFit/>
          </a:bodyPr>
          <a:lstStyle/>
          <a:p>
            <a:pPr algn="ctr"/>
            <a:r>
              <a:rPr lang="en-PH" sz="2400" dirty="0">
                <a:latin typeface="Roboto" panose="02000000000000000000" pitchFamily="2" charset="0"/>
                <a:ea typeface="Roboto" panose="02000000000000000000" pitchFamily="2" charset="0"/>
              </a:rPr>
              <a:t>TRAINING SET</a:t>
            </a:r>
          </a:p>
        </p:txBody>
      </p:sp>
    </p:spTree>
    <p:extLst>
      <p:ext uri="{BB962C8B-B14F-4D97-AF65-F5344CB8AC3E}">
        <p14:creationId xmlns:p14="http://schemas.microsoft.com/office/powerpoint/2010/main" val="341977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Training The Model</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486228" y="1672459"/>
            <a:ext cx="11206099" cy="4462760"/>
          </a:xfrm>
          <a:prstGeom prst="rect">
            <a:avLst/>
          </a:prstGeom>
          <a:noFill/>
        </p:spPr>
        <p:txBody>
          <a:bodyPr wrap="square" rtlCol="0">
            <a:spAutoFit/>
          </a:bodyPr>
          <a:lstStyle/>
          <a:p>
            <a:pPr>
              <a:lnSpc>
                <a:spcPct val="150000"/>
              </a:lnSpc>
            </a:pPr>
            <a:r>
              <a:rPr lang="en-PH" sz="3600" dirty="0">
                <a:latin typeface="Roboto" panose="02000000000000000000" pitchFamily="2" charset="0"/>
                <a:ea typeface="Roboto" panose="02000000000000000000" pitchFamily="2" charset="0"/>
              </a:rPr>
              <a:t>Model</a:t>
            </a:r>
            <a:endParaRPr lang="en-PH" sz="4800" dirty="0">
              <a:latin typeface="Roboto" panose="02000000000000000000" pitchFamily="2" charset="0"/>
              <a:ea typeface="Roboto" panose="02000000000000000000" pitchFamily="2" charset="0"/>
            </a:endParaRPr>
          </a:p>
          <a:p>
            <a:pPr marL="457200" indent="-457200">
              <a:lnSpc>
                <a:spcPct val="150000"/>
              </a:lnSpc>
              <a:buFontTx/>
              <a:buChar char="-"/>
            </a:pPr>
            <a:r>
              <a:rPr lang="en-PH" sz="2400" dirty="0">
                <a:latin typeface="Roboto" panose="02000000000000000000" pitchFamily="2" charset="0"/>
                <a:ea typeface="Roboto" panose="02000000000000000000" pitchFamily="2" charset="0"/>
              </a:rPr>
              <a:t>Source: from scratch or import from an existing package (e.g. </a:t>
            </a:r>
            <a:r>
              <a:rPr lang="en-PH" sz="2400" dirty="0" err="1">
                <a:latin typeface="Roboto" panose="02000000000000000000" pitchFamily="2" charset="0"/>
                <a:ea typeface="Roboto" panose="02000000000000000000" pitchFamily="2" charset="0"/>
              </a:rPr>
              <a:t>sklearn</a:t>
            </a:r>
            <a:r>
              <a:rPr lang="en-PH" sz="2400" dirty="0">
                <a:latin typeface="Roboto" panose="02000000000000000000" pitchFamily="2" charset="0"/>
                <a:ea typeface="Roboto" panose="02000000000000000000" pitchFamily="2" charset="0"/>
              </a:rPr>
              <a:t>)</a:t>
            </a:r>
          </a:p>
          <a:p>
            <a:pPr>
              <a:lnSpc>
                <a:spcPct val="150000"/>
              </a:lnSpc>
            </a:pPr>
            <a:r>
              <a:rPr lang="en-PH" sz="3600" dirty="0">
                <a:latin typeface="Roboto" panose="02000000000000000000" pitchFamily="2" charset="0"/>
                <a:ea typeface="Roboto" panose="02000000000000000000" pitchFamily="2" charset="0"/>
              </a:rPr>
              <a:t>Input: Training Set</a:t>
            </a:r>
          </a:p>
          <a:p>
            <a:pPr marL="457200" indent="-457200">
              <a:lnSpc>
                <a:spcPct val="150000"/>
              </a:lnSpc>
              <a:buFontTx/>
              <a:buChar char="-"/>
            </a:pPr>
            <a:r>
              <a:rPr lang="en-PH" sz="2400" dirty="0">
                <a:latin typeface="Roboto" panose="02000000000000000000" pitchFamily="2" charset="0"/>
                <a:ea typeface="Roboto" panose="02000000000000000000" pitchFamily="2" charset="0"/>
              </a:rPr>
              <a:t>Features</a:t>
            </a:r>
          </a:p>
          <a:p>
            <a:pPr marL="457200" indent="-457200">
              <a:lnSpc>
                <a:spcPct val="150000"/>
              </a:lnSpc>
              <a:buFontTx/>
              <a:buChar char="-"/>
            </a:pPr>
            <a:r>
              <a:rPr lang="en-PH" sz="2400" dirty="0">
                <a:latin typeface="Roboto" panose="02000000000000000000" pitchFamily="2" charset="0"/>
                <a:ea typeface="Roboto" panose="02000000000000000000" pitchFamily="2" charset="0"/>
              </a:rPr>
              <a:t>Labels</a:t>
            </a:r>
          </a:p>
          <a:p>
            <a:pPr marL="457200" indent="-457200">
              <a:lnSpc>
                <a:spcPct val="150000"/>
              </a:lnSpc>
              <a:buFontTx/>
              <a:buChar char="-"/>
            </a:pPr>
            <a:r>
              <a:rPr lang="en-PH" sz="2400" dirty="0">
                <a:latin typeface="Roboto" panose="02000000000000000000" pitchFamily="2" charset="0"/>
                <a:ea typeface="Roboto" panose="02000000000000000000" pitchFamily="2" charset="0"/>
              </a:rPr>
              <a:t>Parameters</a:t>
            </a:r>
          </a:p>
          <a:p>
            <a:pPr marL="914400" lvl="1" indent="-457200">
              <a:lnSpc>
                <a:spcPct val="150000"/>
              </a:lnSpc>
              <a:buFontTx/>
              <a:buChar char="-"/>
            </a:pPr>
            <a:r>
              <a:rPr lang="en-PH" sz="2400" dirty="0">
                <a:latin typeface="Roboto" panose="02000000000000000000" pitchFamily="2" charset="0"/>
                <a:ea typeface="Roboto" panose="02000000000000000000" pitchFamily="2" charset="0"/>
              </a:rPr>
              <a:t>e.g. : for </a:t>
            </a:r>
            <a:r>
              <a:rPr lang="en-PH" sz="2400" dirty="0" err="1">
                <a:latin typeface="Roboto" panose="02000000000000000000" pitchFamily="2" charset="0"/>
                <a:ea typeface="Roboto" panose="02000000000000000000" pitchFamily="2" charset="0"/>
              </a:rPr>
              <a:t>kNN</a:t>
            </a:r>
            <a:r>
              <a:rPr lang="en-PH" sz="2400" dirty="0">
                <a:latin typeface="Roboto" panose="02000000000000000000" pitchFamily="2" charset="0"/>
                <a:ea typeface="Roboto" panose="02000000000000000000" pitchFamily="2" charset="0"/>
              </a:rPr>
              <a:t>, k is a parameter</a:t>
            </a:r>
          </a:p>
        </p:txBody>
      </p:sp>
    </p:spTree>
    <p:extLst>
      <p:ext uri="{BB962C8B-B14F-4D97-AF65-F5344CB8AC3E}">
        <p14:creationId xmlns:p14="http://schemas.microsoft.com/office/powerpoint/2010/main" val="247248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a:latin typeface="Roboto" panose="02000000000000000000" pitchFamily="2" charset="0"/>
                <a:ea typeface="Roboto" panose="02000000000000000000" pitchFamily="2" charset="0"/>
              </a:rPr>
              <a:t>Training The Model (Application)</a:t>
            </a:r>
            <a:endParaRPr lang="en-PH"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486229" y="1672459"/>
            <a:ext cx="9602151" cy="1692771"/>
          </a:xfrm>
          <a:prstGeom prst="rect">
            <a:avLst/>
          </a:prstGeom>
          <a:noFill/>
        </p:spPr>
        <p:txBody>
          <a:bodyPr wrap="square" rtlCol="0">
            <a:spAutoFit/>
          </a:bodyPr>
          <a:lstStyle/>
          <a:p>
            <a:pPr marL="457200" indent="-457200">
              <a:lnSpc>
                <a:spcPct val="150000"/>
              </a:lnSpc>
              <a:buFont typeface="+mj-lt"/>
              <a:buAutoNum type="arabicPeriod"/>
            </a:pPr>
            <a:r>
              <a:rPr lang="en-PH" sz="2400" dirty="0">
                <a:latin typeface="Roboto" panose="02000000000000000000" pitchFamily="2" charset="0"/>
                <a:ea typeface="Roboto" panose="02000000000000000000" pitchFamily="2" charset="0"/>
              </a:rPr>
              <a:t>Import the model from a package (</a:t>
            </a:r>
            <a:r>
              <a:rPr lang="en-PH" sz="2400" dirty="0" err="1">
                <a:latin typeface="Roboto" panose="02000000000000000000" pitchFamily="2" charset="0"/>
                <a:ea typeface="Roboto" panose="02000000000000000000" pitchFamily="2" charset="0"/>
              </a:rPr>
              <a:t>sklearn</a:t>
            </a:r>
            <a:r>
              <a:rPr lang="en-PH" sz="2400" dirty="0">
                <a:latin typeface="Roboto" panose="02000000000000000000" pitchFamily="2" charset="0"/>
                <a:ea typeface="Roboto" panose="02000000000000000000" pitchFamily="2" charset="0"/>
              </a:rPr>
              <a:t>)</a:t>
            </a:r>
          </a:p>
          <a:p>
            <a:pPr marL="457200" indent="-457200">
              <a:lnSpc>
                <a:spcPct val="150000"/>
              </a:lnSpc>
              <a:buFont typeface="+mj-lt"/>
              <a:buAutoNum type="arabicPeriod"/>
            </a:pPr>
            <a:r>
              <a:rPr lang="en-PH" sz="2400" dirty="0">
                <a:latin typeface="Roboto" panose="02000000000000000000" pitchFamily="2" charset="0"/>
                <a:ea typeface="Roboto" panose="02000000000000000000" pitchFamily="2" charset="0"/>
              </a:rPr>
              <a:t>Create an instance of the model</a:t>
            </a:r>
          </a:p>
          <a:p>
            <a:pPr marL="457200" indent="-457200">
              <a:lnSpc>
                <a:spcPct val="150000"/>
              </a:lnSpc>
              <a:buFont typeface="+mj-lt"/>
              <a:buAutoNum type="arabicPeriod"/>
            </a:pPr>
            <a:r>
              <a:rPr lang="en-PH" sz="2400" dirty="0">
                <a:latin typeface="Roboto" panose="02000000000000000000" pitchFamily="2" charset="0"/>
                <a:ea typeface="Roboto" panose="02000000000000000000" pitchFamily="2" charset="0"/>
              </a:rPr>
              <a:t>Train the model (often using the fit() function)</a:t>
            </a:r>
          </a:p>
        </p:txBody>
      </p:sp>
      <p:pic>
        <p:nvPicPr>
          <p:cNvPr id="3" name="Picture 2">
            <a:extLst>
              <a:ext uri="{FF2B5EF4-FFF2-40B4-BE49-F238E27FC236}">
                <a16:creationId xmlns:a16="http://schemas.microsoft.com/office/drawing/2014/main" id="{17605038-4B0C-4AA0-B521-D98DE97DD6DE}"/>
              </a:ext>
            </a:extLst>
          </p:cNvPr>
          <p:cNvPicPr>
            <a:picLocks noChangeAspect="1"/>
          </p:cNvPicPr>
          <p:nvPr/>
        </p:nvPicPr>
        <p:blipFill>
          <a:blip r:embed="rId3"/>
          <a:stretch>
            <a:fillRect/>
          </a:stretch>
        </p:blipFill>
        <p:spPr>
          <a:xfrm>
            <a:off x="677855" y="5185541"/>
            <a:ext cx="7506775" cy="1069971"/>
          </a:xfrm>
          <a:prstGeom prst="rect">
            <a:avLst/>
          </a:prstGeom>
        </p:spPr>
      </p:pic>
      <p:pic>
        <p:nvPicPr>
          <p:cNvPr id="4" name="Picture 3">
            <a:extLst>
              <a:ext uri="{FF2B5EF4-FFF2-40B4-BE49-F238E27FC236}">
                <a16:creationId xmlns:a16="http://schemas.microsoft.com/office/drawing/2014/main" id="{21399495-9D3A-47E6-A490-E0599EF02C78}"/>
              </a:ext>
            </a:extLst>
          </p:cNvPr>
          <p:cNvPicPr>
            <a:picLocks noChangeAspect="1"/>
          </p:cNvPicPr>
          <p:nvPr/>
        </p:nvPicPr>
        <p:blipFill>
          <a:blip r:embed="rId4"/>
          <a:stretch>
            <a:fillRect/>
          </a:stretch>
        </p:blipFill>
        <p:spPr>
          <a:xfrm>
            <a:off x="677855" y="3718280"/>
            <a:ext cx="8704446" cy="1092256"/>
          </a:xfrm>
          <a:prstGeom prst="rect">
            <a:avLst/>
          </a:prstGeom>
        </p:spPr>
      </p:pic>
      <p:sp>
        <p:nvSpPr>
          <p:cNvPr id="11" name="TextBox 10">
            <a:extLst>
              <a:ext uri="{FF2B5EF4-FFF2-40B4-BE49-F238E27FC236}">
                <a16:creationId xmlns:a16="http://schemas.microsoft.com/office/drawing/2014/main" id="{55C0AD77-3176-41F7-AFE4-A0943E6443A9}"/>
              </a:ext>
            </a:extLst>
          </p:cNvPr>
          <p:cNvSpPr txBox="1"/>
          <p:nvPr/>
        </p:nvSpPr>
        <p:spPr>
          <a:xfrm>
            <a:off x="3887780" y="4603598"/>
            <a:ext cx="2041158" cy="666849"/>
          </a:xfrm>
          <a:prstGeom prst="rect">
            <a:avLst/>
          </a:prstGeom>
          <a:noFill/>
        </p:spPr>
        <p:txBody>
          <a:bodyPr wrap="square" rtlCol="0">
            <a:spAutoFit/>
          </a:bodyPr>
          <a:lstStyle/>
          <a:p>
            <a:pPr algn="ctr">
              <a:lnSpc>
                <a:spcPct val="150000"/>
              </a:lnSpc>
            </a:pPr>
            <a:r>
              <a:rPr lang="en-PH" sz="28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047053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a:latin typeface="Roboto" panose="02000000000000000000" pitchFamily="2" charset="0"/>
                <a:ea typeface="Roboto" panose="02000000000000000000" pitchFamily="2" charset="0"/>
              </a:rPr>
              <a:t>Training The Model (Application)</a:t>
            </a:r>
            <a:endParaRPr lang="en-PH"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403009" y="1468840"/>
            <a:ext cx="11385981" cy="666849"/>
          </a:xfrm>
          <a:prstGeom prst="rect">
            <a:avLst/>
          </a:prstGeom>
          <a:noFill/>
        </p:spPr>
        <p:txBody>
          <a:bodyPr wrap="square" rtlCol="0">
            <a:spAutoFit/>
          </a:bodyPr>
          <a:lstStyle/>
          <a:p>
            <a:pPr algn="ctr">
              <a:lnSpc>
                <a:spcPct val="150000"/>
              </a:lnSpc>
            </a:pPr>
            <a:r>
              <a:rPr lang="en-PH" sz="2800" dirty="0">
                <a:latin typeface="Roboto" panose="02000000000000000000" pitchFamily="2" charset="0"/>
                <a:ea typeface="Roboto" panose="02000000000000000000" pitchFamily="2" charset="0"/>
              </a:rPr>
              <a:t>You can create multiple models with different parameters</a:t>
            </a:r>
          </a:p>
        </p:txBody>
      </p:sp>
      <p:pic>
        <p:nvPicPr>
          <p:cNvPr id="2" name="Picture 1">
            <a:extLst>
              <a:ext uri="{FF2B5EF4-FFF2-40B4-BE49-F238E27FC236}">
                <a16:creationId xmlns:a16="http://schemas.microsoft.com/office/drawing/2014/main" id="{10EF98F1-5F6E-49F2-951E-796E4B5F346A}"/>
              </a:ext>
            </a:extLst>
          </p:cNvPr>
          <p:cNvPicPr>
            <a:picLocks noChangeAspect="1"/>
          </p:cNvPicPr>
          <p:nvPr/>
        </p:nvPicPr>
        <p:blipFill rotWithShape="1">
          <a:blip r:embed="rId3"/>
          <a:srcRect l="3140" b="53274"/>
          <a:stretch/>
        </p:blipFill>
        <p:spPr>
          <a:xfrm>
            <a:off x="1102784" y="2559291"/>
            <a:ext cx="6498721" cy="1806500"/>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D4448293-C591-418A-B096-7F98ED95117C}"/>
              </a:ext>
            </a:extLst>
          </p:cNvPr>
          <p:cNvSpPr txBox="1"/>
          <p:nvPr/>
        </p:nvSpPr>
        <p:spPr>
          <a:xfrm>
            <a:off x="8234927" y="3025918"/>
            <a:ext cx="2041158" cy="666849"/>
          </a:xfrm>
          <a:prstGeom prst="rect">
            <a:avLst/>
          </a:prstGeom>
          <a:noFill/>
        </p:spPr>
        <p:txBody>
          <a:bodyPr wrap="square" rtlCol="0">
            <a:spAutoFit/>
          </a:bodyPr>
          <a:lstStyle/>
          <a:p>
            <a:pPr algn="ctr">
              <a:lnSpc>
                <a:spcPct val="150000"/>
              </a:lnSpc>
            </a:pPr>
            <a:r>
              <a:rPr lang="en-PH" sz="2800" dirty="0">
                <a:latin typeface="Roboto" panose="02000000000000000000" pitchFamily="2" charset="0"/>
                <a:ea typeface="Roboto" panose="02000000000000000000" pitchFamily="2" charset="0"/>
              </a:rPr>
              <a:t>k = 1</a:t>
            </a:r>
          </a:p>
        </p:txBody>
      </p:sp>
      <p:sp>
        <p:nvSpPr>
          <p:cNvPr id="8" name="TextBox 7">
            <a:extLst>
              <a:ext uri="{FF2B5EF4-FFF2-40B4-BE49-F238E27FC236}">
                <a16:creationId xmlns:a16="http://schemas.microsoft.com/office/drawing/2014/main" id="{09A80DE2-7407-484C-B880-1335C4BE8721}"/>
              </a:ext>
            </a:extLst>
          </p:cNvPr>
          <p:cNvSpPr txBox="1"/>
          <p:nvPr/>
        </p:nvSpPr>
        <p:spPr>
          <a:xfrm>
            <a:off x="8264907" y="5166906"/>
            <a:ext cx="2041158" cy="666849"/>
          </a:xfrm>
          <a:prstGeom prst="rect">
            <a:avLst/>
          </a:prstGeom>
          <a:noFill/>
        </p:spPr>
        <p:txBody>
          <a:bodyPr wrap="square" rtlCol="0">
            <a:spAutoFit/>
          </a:bodyPr>
          <a:lstStyle/>
          <a:p>
            <a:pPr algn="ctr">
              <a:lnSpc>
                <a:spcPct val="150000"/>
              </a:lnSpc>
            </a:pPr>
            <a:r>
              <a:rPr lang="en-PH" sz="2800" dirty="0">
                <a:latin typeface="Roboto" panose="02000000000000000000" pitchFamily="2" charset="0"/>
                <a:ea typeface="Roboto" panose="02000000000000000000" pitchFamily="2" charset="0"/>
              </a:rPr>
              <a:t>k = 3</a:t>
            </a:r>
          </a:p>
        </p:txBody>
      </p:sp>
      <p:pic>
        <p:nvPicPr>
          <p:cNvPr id="9" name="Picture 8">
            <a:extLst>
              <a:ext uri="{FF2B5EF4-FFF2-40B4-BE49-F238E27FC236}">
                <a16:creationId xmlns:a16="http://schemas.microsoft.com/office/drawing/2014/main" id="{322A5526-C951-48DA-9D23-4DF578138DC8}"/>
              </a:ext>
            </a:extLst>
          </p:cNvPr>
          <p:cNvPicPr>
            <a:picLocks noChangeAspect="1"/>
          </p:cNvPicPr>
          <p:nvPr/>
        </p:nvPicPr>
        <p:blipFill rotWithShape="1">
          <a:blip r:embed="rId3"/>
          <a:srcRect l="3140" t="50555" b="2719"/>
          <a:stretch/>
        </p:blipFill>
        <p:spPr>
          <a:xfrm>
            <a:off x="1102784" y="4600764"/>
            <a:ext cx="6498721" cy="1806500"/>
          </a:xfrm>
          <a:prstGeom prst="rect">
            <a:avLst/>
          </a:prstGeom>
          <a:effectLst>
            <a:outerShdw blurRad="50800" dist="38100" dir="2700000" algn="tl" rotWithShape="0">
              <a:prstClr val="black">
                <a:alpha val="40000"/>
              </a:prstClr>
            </a:outerShdw>
          </a:effectLst>
        </p:spPr>
      </p:pic>
      <p:sp>
        <p:nvSpPr>
          <p:cNvPr id="10" name="Arrow: Right 9">
            <a:extLst>
              <a:ext uri="{FF2B5EF4-FFF2-40B4-BE49-F238E27FC236}">
                <a16:creationId xmlns:a16="http://schemas.microsoft.com/office/drawing/2014/main" id="{DE71481D-409B-4201-9F3D-18F5B3B84B2B}"/>
              </a:ext>
            </a:extLst>
          </p:cNvPr>
          <p:cNvSpPr/>
          <p:nvPr/>
        </p:nvSpPr>
        <p:spPr>
          <a:xfrm flipH="1">
            <a:off x="7955441" y="3037293"/>
            <a:ext cx="558972"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Arrow: Right 10">
            <a:extLst>
              <a:ext uri="{FF2B5EF4-FFF2-40B4-BE49-F238E27FC236}">
                <a16:creationId xmlns:a16="http://schemas.microsoft.com/office/drawing/2014/main" id="{FC4CFB4E-F1B7-4B4D-B1DD-CF7EC32B965C}"/>
              </a:ext>
            </a:extLst>
          </p:cNvPr>
          <p:cNvSpPr/>
          <p:nvPr/>
        </p:nvSpPr>
        <p:spPr>
          <a:xfrm flipH="1">
            <a:off x="7985421" y="5166906"/>
            <a:ext cx="558972"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102259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Training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3056044"/>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Scholarship Application</a:t>
            </a:r>
          </a:p>
          <a:p>
            <a:pPr>
              <a:lnSpc>
                <a:spcPct val="150000"/>
              </a:lnSpc>
            </a:pPr>
            <a:r>
              <a:rPr lang="en-PH" sz="2000" dirty="0">
                <a:latin typeface="Roboto" panose="02000000000000000000" pitchFamily="2" charset="0"/>
                <a:ea typeface="Roboto" panose="02000000000000000000" pitchFamily="2" charset="0"/>
              </a:rPr>
              <a:t>Training set: first 10 instances</a:t>
            </a:r>
          </a:p>
          <a:p>
            <a:pPr lvl="1">
              <a:lnSpc>
                <a:spcPct val="110000"/>
              </a:lnSpc>
            </a:pPr>
            <a:r>
              <a:rPr lang="en-PH" sz="2000" dirty="0">
                <a:latin typeface="Courier New" panose="02070309020205020404" pitchFamily="49" charset="0"/>
                <a:ea typeface="Roboto" panose="02000000000000000000" pitchFamily="2" charset="0"/>
                <a:cs typeface="Courier New" panose="02070309020205020404" pitchFamily="49" charset="0"/>
              </a:rPr>
              <a:t>X</a:t>
            </a:r>
            <a:r>
              <a:rPr lang="en-PH" sz="2000" dirty="0">
                <a:latin typeface="Roboto" panose="02000000000000000000" pitchFamily="2" charset="0"/>
                <a:ea typeface="Roboto" panose="02000000000000000000" pitchFamily="2" charset="0"/>
              </a:rPr>
              <a:t> - features</a:t>
            </a:r>
          </a:p>
          <a:p>
            <a:pPr lvl="1">
              <a:lnSpc>
                <a:spcPct val="110000"/>
              </a:lnSpc>
            </a:pPr>
            <a:r>
              <a:rPr lang="en-PH" sz="2000" dirty="0">
                <a:latin typeface="Courier New" panose="02070309020205020404" pitchFamily="49" charset="0"/>
                <a:ea typeface="Roboto" panose="02000000000000000000" pitchFamily="2" charset="0"/>
                <a:cs typeface="Courier New" panose="02070309020205020404" pitchFamily="49" charset="0"/>
              </a:rPr>
              <a:t>y</a:t>
            </a:r>
            <a:r>
              <a:rPr lang="en-PH" sz="2000" dirty="0">
                <a:latin typeface="Roboto" panose="02000000000000000000" pitchFamily="2" charset="0"/>
                <a:ea typeface="Roboto" panose="02000000000000000000" pitchFamily="2" charset="0"/>
              </a:rPr>
              <a:t> - labels</a:t>
            </a:r>
          </a:p>
          <a:p>
            <a:pPr>
              <a:lnSpc>
                <a:spcPct val="150000"/>
              </a:lnSpc>
            </a:pPr>
            <a:endParaRPr lang="en-PH" sz="2000" dirty="0">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7159ACAF-EBA6-4CF3-A9C0-D2A4F77483D8}"/>
              </a:ext>
            </a:extLst>
          </p:cNvPr>
          <p:cNvPicPr>
            <a:picLocks noChangeAspect="1"/>
          </p:cNvPicPr>
          <p:nvPr/>
        </p:nvPicPr>
        <p:blipFill>
          <a:blip r:embed="rId3"/>
          <a:stretch>
            <a:fillRect/>
          </a:stretch>
        </p:blipFill>
        <p:spPr>
          <a:xfrm>
            <a:off x="632745" y="4296193"/>
            <a:ext cx="8111449" cy="1770427"/>
          </a:xfrm>
          <a:prstGeom prst="rect">
            <a:avLst/>
          </a:prstGeom>
        </p:spPr>
      </p:pic>
    </p:spTree>
    <p:extLst>
      <p:ext uri="{BB962C8B-B14F-4D97-AF65-F5344CB8AC3E}">
        <p14:creationId xmlns:p14="http://schemas.microsoft.com/office/powerpoint/2010/main" val="270385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518983" y="1940011"/>
            <a:ext cx="7177217" cy="4431904"/>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The Black Box</a:t>
            </a:r>
            <a:endParaRPr lang="en-PH" sz="2800" dirty="0">
              <a:latin typeface="Roboto" panose="02000000000000000000" pitchFamily="2" charset="0"/>
              <a:ea typeface="Roboto" panose="02000000000000000000" pitchFamily="2" charset="0"/>
            </a:endParaRPr>
          </a:p>
          <a:p>
            <a:pPr>
              <a:lnSpc>
                <a:spcPct val="150000"/>
              </a:lnSpc>
            </a:pPr>
            <a:r>
              <a:rPr lang="en-PH" sz="2200" dirty="0">
                <a:latin typeface="Roboto" panose="02000000000000000000" pitchFamily="2" charset="0"/>
                <a:ea typeface="Roboto" panose="02000000000000000000" pitchFamily="2" charset="0"/>
              </a:rPr>
              <a:t>Using models or methods without the need to know how it works</a:t>
            </a:r>
          </a:p>
          <a:p>
            <a:pPr>
              <a:lnSpc>
                <a:spcPct val="150000"/>
              </a:lnSpc>
            </a:pPr>
            <a:r>
              <a:rPr lang="en-PH" sz="2200" dirty="0">
                <a:latin typeface="Roboto" panose="02000000000000000000" pitchFamily="2" charset="0"/>
                <a:ea typeface="Roboto" panose="02000000000000000000" pitchFamily="2" charset="0"/>
              </a:rPr>
              <a:t>“Plug and Play”: use inputs, get output</a:t>
            </a:r>
          </a:p>
          <a:p>
            <a:pPr>
              <a:lnSpc>
                <a:spcPct val="150000"/>
              </a:lnSpc>
            </a:pPr>
            <a:r>
              <a:rPr lang="en-PH" sz="2200" dirty="0">
                <a:latin typeface="Roboto" panose="02000000000000000000" pitchFamily="2" charset="0"/>
                <a:ea typeface="Roboto" panose="02000000000000000000" pitchFamily="2" charset="0"/>
              </a:rPr>
              <a:t>In this slide set, we use a black box </a:t>
            </a:r>
            <a:r>
              <a:rPr lang="en-PH" sz="2200" dirty="0" err="1">
                <a:latin typeface="Roboto" panose="02000000000000000000" pitchFamily="2" charset="0"/>
                <a:ea typeface="Roboto" panose="02000000000000000000" pitchFamily="2" charset="0"/>
              </a:rPr>
              <a:t>kNN</a:t>
            </a:r>
            <a:r>
              <a:rPr lang="en-PH" sz="2200" dirty="0">
                <a:latin typeface="Roboto" panose="02000000000000000000" pitchFamily="2" charset="0"/>
                <a:ea typeface="Roboto" panose="02000000000000000000" pitchFamily="2" charset="0"/>
              </a:rPr>
              <a:t> model; this can be swapped with other machine learning methods</a:t>
            </a:r>
          </a:p>
        </p:txBody>
      </p:sp>
      <p:sp>
        <p:nvSpPr>
          <p:cNvPr id="4" name="Rectangle: Rounded Corners 3">
            <a:extLst>
              <a:ext uri="{FF2B5EF4-FFF2-40B4-BE49-F238E27FC236}">
                <a16:creationId xmlns:a16="http://schemas.microsoft.com/office/drawing/2014/main" id="{AB0DE4D7-0779-4DE4-AE5A-B3F8651B49A5}"/>
              </a:ext>
            </a:extLst>
          </p:cNvPr>
          <p:cNvSpPr/>
          <p:nvPr/>
        </p:nvSpPr>
        <p:spPr>
          <a:xfrm>
            <a:off x="8919155" y="2909896"/>
            <a:ext cx="2165518" cy="2047162"/>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a:latin typeface="Arial" panose="020B0604020202020204" pitchFamily="34" charset="0"/>
                <a:cs typeface="Arial" panose="020B0604020202020204" pitchFamily="34" charset="0"/>
              </a:rPr>
              <a:t>&lt; insert classification method here &gt;</a:t>
            </a:r>
          </a:p>
        </p:txBody>
      </p:sp>
      <p:sp>
        <p:nvSpPr>
          <p:cNvPr id="5" name="Arrow: Right 4">
            <a:extLst>
              <a:ext uri="{FF2B5EF4-FFF2-40B4-BE49-F238E27FC236}">
                <a16:creationId xmlns:a16="http://schemas.microsoft.com/office/drawing/2014/main" id="{C4FDE5DA-6EDE-4CD4-B8A5-775AC5B10A36}"/>
              </a:ext>
            </a:extLst>
          </p:cNvPr>
          <p:cNvSpPr/>
          <p:nvPr/>
        </p:nvSpPr>
        <p:spPr>
          <a:xfrm rot="5400000">
            <a:off x="9644282" y="1894563"/>
            <a:ext cx="715264"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Arrow: Right 5">
            <a:extLst>
              <a:ext uri="{FF2B5EF4-FFF2-40B4-BE49-F238E27FC236}">
                <a16:creationId xmlns:a16="http://schemas.microsoft.com/office/drawing/2014/main" id="{5DBA14D5-7B9B-4590-BB94-6A1135F01C4C}"/>
              </a:ext>
            </a:extLst>
          </p:cNvPr>
          <p:cNvSpPr/>
          <p:nvPr/>
        </p:nvSpPr>
        <p:spPr>
          <a:xfrm rot="5400000">
            <a:off x="9644282" y="5261184"/>
            <a:ext cx="715264"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6919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Training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3056044"/>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Iris Dataset</a:t>
            </a:r>
          </a:p>
          <a:p>
            <a:pPr>
              <a:lnSpc>
                <a:spcPct val="150000"/>
              </a:lnSpc>
            </a:pPr>
            <a:r>
              <a:rPr lang="en-PH" sz="2000" dirty="0">
                <a:latin typeface="Roboto" panose="02000000000000000000" pitchFamily="2" charset="0"/>
                <a:ea typeface="Roboto" panose="02000000000000000000" pitchFamily="2" charset="0"/>
              </a:rPr>
              <a:t>Training set: 75% of the original dataset Variables</a:t>
            </a:r>
          </a:p>
          <a:p>
            <a:pPr lvl="1"/>
            <a:r>
              <a:rPr lang="en-PH" sz="2000" dirty="0" err="1">
                <a:latin typeface="Courier New" panose="02070309020205020404" pitchFamily="49" charset="0"/>
                <a:ea typeface="Roboto" panose="02000000000000000000" pitchFamily="2" charset="0"/>
                <a:cs typeface="Courier New" panose="02070309020205020404" pitchFamily="49" charset="0"/>
              </a:rPr>
              <a:t>iris_train_df</a:t>
            </a:r>
            <a:r>
              <a:rPr lang="en-PH" sz="2000" dirty="0">
                <a:latin typeface="Roboto" panose="02000000000000000000" pitchFamily="2" charset="0"/>
                <a:ea typeface="Roboto" panose="02000000000000000000" pitchFamily="2" charset="0"/>
                <a:cs typeface="Courier New" panose="02070309020205020404" pitchFamily="49" charset="0"/>
              </a:rPr>
              <a:t> - </a:t>
            </a:r>
            <a:r>
              <a:rPr lang="en-PH" sz="2000" dirty="0">
                <a:latin typeface="Roboto" panose="02000000000000000000" pitchFamily="2" charset="0"/>
                <a:ea typeface="Roboto" panose="02000000000000000000" pitchFamily="2" charset="0"/>
              </a:rPr>
              <a:t>features</a:t>
            </a:r>
          </a:p>
          <a:p>
            <a:pPr lvl="1"/>
            <a:r>
              <a:rPr lang="en-PH" sz="2000" dirty="0" err="1">
                <a:latin typeface="Courier New" panose="02070309020205020404" pitchFamily="49" charset="0"/>
                <a:ea typeface="Roboto" panose="02000000000000000000" pitchFamily="2" charset="0"/>
                <a:cs typeface="Courier New" panose="02070309020205020404" pitchFamily="49" charset="0"/>
              </a:rPr>
              <a:t>iris_train_y</a:t>
            </a:r>
            <a:r>
              <a:rPr lang="en-PH" sz="2000" dirty="0">
                <a:latin typeface="Courier New" panose="02070309020205020404" pitchFamily="49" charset="0"/>
                <a:ea typeface="Roboto" panose="02000000000000000000" pitchFamily="2" charset="0"/>
                <a:cs typeface="Courier New" panose="02070309020205020404" pitchFamily="49" charset="0"/>
              </a:rPr>
              <a:t> </a:t>
            </a:r>
            <a:r>
              <a:rPr lang="en-PH" sz="2000" dirty="0">
                <a:latin typeface="Roboto" panose="02000000000000000000" pitchFamily="2" charset="0"/>
                <a:ea typeface="Roboto" panose="02000000000000000000" pitchFamily="2" charset="0"/>
              </a:rPr>
              <a:t>- labels</a:t>
            </a:r>
          </a:p>
          <a:p>
            <a:pPr>
              <a:lnSpc>
                <a:spcPct val="150000"/>
              </a:lnSpc>
            </a:pPr>
            <a:endParaRPr lang="en-PH" sz="2000" dirty="0">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C2A19CA0-4610-4717-B87A-3EA3AEDF7DF8}"/>
              </a:ext>
            </a:extLst>
          </p:cNvPr>
          <p:cNvPicPr>
            <a:picLocks noChangeAspect="1"/>
          </p:cNvPicPr>
          <p:nvPr/>
        </p:nvPicPr>
        <p:blipFill>
          <a:blip r:embed="rId3"/>
          <a:stretch>
            <a:fillRect/>
          </a:stretch>
        </p:blipFill>
        <p:spPr>
          <a:xfrm>
            <a:off x="632744" y="4375872"/>
            <a:ext cx="10271893" cy="1934986"/>
          </a:xfrm>
          <a:prstGeom prst="rect">
            <a:avLst/>
          </a:prstGeom>
        </p:spPr>
      </p:pic>
    </p:spTree>
    <p:extLst>
      <p:ext uri="{BB962C8B-B14F-4D97-AF65-F5344CB8AC3E}">
        <p14:creationId xmlns:p14="http://schemas.microsoft.com/office/powerpoint/2010/main" val="2883592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extLst>
              <p:ext uri="{D42A27DB-BD31-4B8C-83A1-F6EECF244321}">
                <p14:modId xmlns:p14="http://schemas.microsoft.com/office/powerpoint/2010/main" val="336546330"/>
              </p:ext>
            </p:extLst>
          </p:nvPr>
        </p:nvGraphicFramePr>
        <p:xfrm>
          <a:off x="1354557" y="3529957"/>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7" name="TextBox 6">
            <a:extLst>
              <a:ext uri="{FF2B5EF4-FFF2-40B4-BE49-F238E27FC236}">
                <a16:creationId xmlns:a16="http://schemas.microsoft.com/office/drawing/2014/main" id="{924914BE-A6DA-4DF3-BED1-4A26185B5F5A}"/>
              </a:ext>
            </a:extLst>
          </p:cNvPr>
          <p:cNvSpPr txBox="1"/>
          <p:nvPr/>
        </p:nvSpPr>
        <p:spPr>
          <a:xfrm>
            <a:off x="1312615" y="2892806"/>
            <a:ext cx="1711680" cy="461665"/>
          </a:xfrm>
          <a:prstGeom prst="rect">
            <a:avLst/>
          </a:prstGeom>
          <a:noFill/>
        </p:spPr>
        <p:txBody>
          <a:bodyPr wrap="square" rtlCol="0">
            <a:spAutoFit/>
          </a:bodyPr>
          <a:lstStyle/>
          <a:p>
            <a:pPr algn="ctr"/>
            <a:r>
              <a:rPr lang="en-PH" sz="2400" dirty="0">
                <a:latin typeface="Roboto" panose="02000000000000000000" pitchFamily="2" charset="0"/>
                <a:ea typeface="Roboto" panose="02000000000000000000" pitchFamily="2" charset="0"/>
              </a:rPr>
              <a:t>TEST SET</a:t>
            </a:r>
          </a:p>
        </p:txBody>
      </p:sp>
      <p:sp>
        <p:nvSpPr>
          <p:cNvPr id="13" name="Arrow: Right 12">
            <a:extLst>
              <a:ext uri="{FF2B5EF4-FFF2-40B4-BE49-F238E27FC236}">
                <a16:creationId xmlns:a16="http://schemas.microsoft.com/office/drawing/2014/main" id="{5487EA1F-AB01-451F-8785-4D10A02A6BC2}"/>
              </a:ext>
            </a:extLst>
          </p:cNvPr>
          <p:cNvSpPr/>
          <p:nvPr/>
        </p:nvSpPr>
        <p:spPr>
          <a:xfrm>
            <a:off x="3373396" y="4059925"/>
            <a:ext cx="1196666"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Rounded Corners 3">
            <a:extLst>
              <a:ext uri="{FF2B5EF4-FFF2-40B4-BE49-F238E27FC236}">
                <a16:creationId xmlns:a16="http://schemas.microsoft.com/office/drawing/2014/main" id="{54DD720A-A60C-4ABE-92BF-4674EAD7FDEB}"/>
              </a:ext>
            </a:extLst>
          </p:cNvPr>
          <p:cNvSpPr/>
          <p:nvPr/>
        </p:nvSpPr>
        <p:spPr>
          <a:xfrm>
            <a:off x="4961104" y="3154109"/>
            <a:ext cx="2533135" cy="239468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a:latin typeface="Arial" panose="020B0604020202020204" pitchFamily="34" charset="0"/>
                <a:cs typeface="Arial" panose="020B0604020202020204" pitchFamily="34" charset="0"/>
              </a:rPr>
              <a:t>MODEL</a:t>
            </a:r>
          </a:p>
          <a:p>
            <a:pPr algn="ctr"/>
            <a:r>
              <a:rPr lang="en-PH" sz="2000" dirty="0">
                <a:latin typeface="Arial" panose="020B0604020202020204" pitchFamily="34" charset="0"/>
                <a:cs typeface="Arial" panose="020B0604020202020204" pitchFamily="34" charset="0"/>
              </a:rPr>
              <a:t>(TRAINED)</a:t>
            </a:r>
          </a:p>
        </p:txBody>
      </p:sp>
      <p:sp>
        <p:nvSpPr>
          <p:cNvPr id="10" name="TextBox 9">
            <a:extLst>
              <a:ext uri="{FF2B5EF4-FFF2-40B4-BE49-F238E27FC236}">
                <a16:creationId xmlns:a16="http://schemas.microsoft.com/office/drawing/2014/main" id="{F475D552-C540-4335-82D8-06B8D94409F9}"/>
              </a:ext>
            </a:extLst>
          </p:cNvPr>
          <p:cNvSpPr txBox="1"/>
          <p:nvPr/>
        </p:nvSpPr>
        <p:spPr>
          <a:xfrm>
            <a:off x="8772707" y="2708140"/>
            <a:ext cx="1711680"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PREDICTED LABELS</a:t>
            </a:r>
          </a:p>
        </p:txBody>
      </p:sp>
      <p:graphicFrame>
        <p:nvGraphicFramePr>
          <p:cNvPr id="11" name="Table 3">
            <a:extLst>
              <a:ext uri="{FF2B5EF4-FFF2-40B4-BE49-F238E27FC236}">
                <a16:creationId xmlns:a16="http://schemas.microsoft.com/office/drawing/2014/main" id="{1F387160-778E-45DF-A1F3-A1707D0F1555}"/>
              </a:ext>
            </a:extLst>
          </p:cNvPr>
          <p:cNvGraphicFramePr>
            <a:graphicFrameLocks noGrp="1"/>
          </p:cNvGraphicFramePr>
          <p:nvPr>
            <p:extLst>
              <p:ext uri="{D42A27DB-BD31-4B8C-83A1-F6EECF244321}">
                <p14:modId xmlns:p14="http://schemas.microsoft.com/office/powerpoint/2010/main" val="262642788"/>
              </p:ext>
            </p:extLst>
          </p:nvPr>
        </p:nvGraphicFramePr>
        <p:xfrm>
          <a:off x="9357248" y="3517600"/>
          <a:ext cx="542599" cy="1821132"/>
        </p:xfrm>
        <a:graphic>
          <a:graphicData uri="http://schemas.openxmlformats.org/drawingml/2006/table">
            <a:tbl>
              <a:tblPr firstRow="1" bandRow="1">
                <a:tableStyleId>{93296810-A885-4BE3-A3E7-6D5BEEA58F35}</a:tableStyleId>
              </a:tblPr>
              <a:tblGrid>
                <a:gridCol w="542599">
                  <a:extLst>
                    <a:ext uri="{9D8B030D-6E8A-4147-A177-3AD203B41FA5}">
                      <a16:colId xmlns:a16="http://schemas.microsoft.com/office/drawing/2014/main" val="4275938437"/>
                    </a:ext>
                  </a:extLst>
                </a:gridCol>
              </a:tblGrid>
              <a:tr h="303522">
                <a:tc>
                  <a:txBody>
                    <a:bodyPr/>
                    <a:lstStyle/>
                    <a:p>
                      <a:endParaRPr lang="en-PH" sz="1000" dirty="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12" name="Arrow: Right 11">
            <a:extLst>
              <a:ext uri="{FF2B5EF4-FFF2-40B4-BE49-F238E27FC236}">
                <a16:creationId xmlns:a16="http://schemas.microsoft.com/office/drawing/2014/main" id="{015FC503-85BD-4615-B6D4-6B497D13ACCB}"/>
              </a:ext>
            </a:extLst>
          </p:cNvPr>
          <p:cNvSpPr/>
          <p:nvPr/>
        </p:nvSpPr>
        <p:spPr>
          <a:xfrm>
            <a:off x="7827410" y="3995798"/>
            <a:ext cx="1196666"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13B43917-5B7D-4CF2-92DB-F9507BA7A7A6}"/>
              </a:ext>
            </a:extLst>
          </p:cNvPr>
          <p:cNvSpPr txBox="1"/>
          <p:nvPr/>
        </p:nvSpPr>
        <p:spPr>
          <a:xfrm>
            <a:off x="3162925" y="158896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TESTING MODEL</a:t>
            </a:r>
          </a:p>
        </p:txBody>
      </p:sp>
      <p:sp>
        <p:nvSpPr>
          <p:cNvPr id="15" name="TextBox 14">
            <a:extLst>
              <a:ext uri="{FF2B5EF4-FFF2-40B4-BE49-F238E27FC236}">
                <a16:creationId xmlns:a16="http://schemas.microsoft.com/office/drawing/2014/main" id="{095EE4A1-C6F0-463A-A370-30E2380CD1AF}"/>
              </a:ext>
            </a:extLst>
          </p:cNvPr>
          <p:cNvSpPr txBox="1"/>
          <p:nvPr/>
        </p:nvSpPr>
        <p:spPr>
          <a:xfrm>
            <a:off x="1510114" y="5388844"/>
            <a:ext cx="131668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FEATURES</a:t>
            </a:r>
          </a:p>
        </p:txBody>
      </p:sp>
    </p:spTree>
    <p:extLst>
      <p:ext uri="{BB962C8B-B14F-4D97-AF65-F5344CB8AC3E}">
        <p14:creationId xmlns:p14="http://schemas.microsoft.com/office/powerpoint/2010/main" val="2961899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486228" y="1672459"/>
            <a:ext cx="11206099" cy="4185761"/>
          </a:xfrm>
          <a:prstGeom prst="rect">
            <a:avLst/>
          </a:prstGeom>
          <a:noFill/>
        </p:spPr>
        <p:txBody>
          <a:bodyPr wrap="square" rtlCol="0">
            <a:spAutoFit/>
          </a:bodyPr>
          <a:lstStyle/>
          <a:p>
            <a:pPr>
              <a:lnSpc>
                <a:spcPct val="150000"/>
              </a:lnSpc>
            </a:pPr>
            <a:r>
              <a:rPr lang="en-PH" sz="3600" dirty="0">
                <a:latin typeface="Roboto" panose="02000000000000000000" pitchFamily="2" charset="0"/>
                <a:ea typeface="Roboto" panose="02000000000000000000" pitchFamily="2" charset="0"/>
              </a:rPr>
              <a:t>Input</a:t>
            </a:r>
          </a:p>
          <a:p>
            <a:pPr marL="457200" indent="-457200">
              <a:lnSpc>
                <a:spcPct val="150000"/>
              </a:lnSpc>
              <a:buFontTx/>
              <a:buChar char="-"/>
            </a:pPr>
            <a:r>
              <a:rPr lang="en-PH" sz="2400" dirty="0">
                <a:latin typeface="Roboto" panose="02000000000000000000" pitchFamily="2" charset="0"/>
                <a:ea typeface="Roboto" panose="02000000000000000000" pitchFamily="2" charset="0"/>
              </a:rPr>
              <a:t>Test set: features only</a:t>
            </a:r>
          </a:p>
          <a:p>
            <a:pPr>
              <a:lnSpc>
                <a:spcPct val="150000"/>
              </a:lnSpc>
            </a:pPr>
            <a:r>
              <a:rPr lang="en-PH" sz="3600" dirty="0">
                <a:latin typeface="Roboto" panose="02000000000000000000" pitchFamily="2" charset="0"/>
                <a:ea typeface="Roboto" panose="02000000000000000000" pitchFamily="2" charset="0"/>
              </a:rPr>
              <a:t>Output</a:t>
            </a:r>
          </a:p>
          <a:p>
            <a:pPr marL="457200" indent="-457200">
              <a:lnSpc>
                <a:spcPct val="150000"/>
              </a:lnSpc>
              <a:buFontTx/>
              <a:buChar char="-"/>
            </a:pPr>
            <a:r>
              <a:rPr lang="en-PH" sz="2400" dirty="0">
                <a:latin typeface="Roboto" panose="02000000000000000000" pitchFamily="2" charset="0"/>
                <a:ea typeface="Roboto" panose="02000000000000000000" pitchFamily="2" charset="0"/>
              </a:rPr>
              <a:t>The trained model’s predicted label for each instance</a:t>
            </a:r>
          </a:p>
          <a:p>
            <a:pPr>
              <a:lnSpc>
                <a:spcPct val="150000"/>
              </a:lnSpc>
            </a:pPr>
            <a:endParaRPr lang="en-PH" sz="3600" dirty="0">
              <a:latin typeface="Roboto" panose="02000000000000000000" pitchFamily="2" charset="0"/>
              <a:ea typeface="Roboto" panose="02000000000000000000" pitchFamily="2" charset="0"/>
            </a:endParaRPr>
          </a:p>
          <a:p>
            <a:pPr>
              <a:lnSpc>
                <a:spcPct val="150000"/>
              </a:lnSpc>
            </a:pPr>
            <a:endParaRPr lang="en-PH"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9986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2655564"/>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Scholarship Application</a:t>
            </a:r>
          </a:p>
          <a:p>
            <a:pPr>
              <a:lnSpc>
                <a:spcPct val="150000"/>
              </a:lnSpc>
            </a:pPr>
            <a:r>
              <a:rPr lang="en-PH" sz="2000" dirty="0">
                <a:latin typeface="Roboto" panose="02000000000000000000" pitchFamily="2" charset="0"/>
                <a:ea typeface="Roboto" panose="02000000000000000000" pitchFamily="2" charset="0"/>
              </a:rPr>
              <a:t>Test set: last 4 instances</a:t>
            </a:r>
          </a:p>
          <a:p>
            <a:pPr lvl="1">
              <a:lnSpc>
                <a:spcPct val="110000"/>
              </a:lnSpc>
            </a:pPr>
            <a:r>
              <a:rPr lang="en-PH" sz="2000" dirty="0">
                <a:latin typeface="Courier New" panose="02070309020205020404" pitchFamily="49" charset="0"/>
                <a:ea typeface="Roboto" panose="02000000000000000000" pitchFamily="2" charset="0"/>
                <a:cs typeface="Courier New" panose="02070309020205020404" pitchFamily="49" charset="0"/>
              </a:rPr>
              <a:t>samples</a:t>
            </a:r>
            <a:r>
              <a:rPr lang="en-PH" sz="2000" dirty="0">
                <a:latin typeface="Roboto" panose="02000000000000000000" pitchFamily="2" charset="0"/>
                <a:ea typeface="Roboto" panose="02000000000000000000" pitchFamily="2" charset="0"/>
              </a:rPr>
              <a:t> – features of test set</a:t>
            </a:r>
          </a:p>
          <a:p>
            <a:pPr>
              <a:lnSpc>
                <a:spcPct val="110000"/>
              </a:lnSpc>
            </a:pPr>
            <a:r>
              <a:rPr lang="en-PH" sz="2000" dirty="0">
                <a:latin typeface="Roboto" panose="02000000000000000000" pitchFamily="2" charset="0"/>
                <a:ea typeface="Roboto" panose="02000000000000000000" pitchFamily="2" charset="0"/>
              </a:rPr>
              <a:t>Output: array</a:t>
            </a:r>
          </a:p>
        </p:txBody>
      </p:sp>
      <p:pic>
        <p:nvPicPr>
          <p:cNvPr id="4" name="Picture 3">
            <a:extLst>
              <a:ext uri="{FF2B5EF4-FFF2-40B4-BE49-F238E27FC236}">
                <a16:creationId xmlns:a16="http://schemas.microsoft.com/office/drawing/2014/main" id="{2A9BD3A9-513D-4BF8-ADDD-4704630AB3E7}"/>
              </a:ext>
            </a:extLst>
          </p:cNvPr>
          <p:cNvPicPr>
            <a:picLocks noChangeAspect="1"/>
          </p:cNvPicPr>
          <p:nvPr/>
        </p:nvPicPr>
        <p:blipFill>
          <a:blip r:embed="rId3"/>
          <a:stretch>
            <a:fillRect/>
          </a:stretch>
        </p:blipFill>
        <p:spPr>
          <a:xfrm>
            <a:off x="1860431" y="4332157"/>
            <a:ext cx="7361865" cy="1209696"/>
          </a:xfrm>
          <a:prstGeom prst="rect">
            <a:avLst/>
          </a:prstGeom>
        </p:spPr>
      </p:pic>
    </p:spTree>
    <p:extLst>
      <p:ext uri="{BB962C8B-B14F-4D97-AF65-F5344CB8AC3E}">
        <p14:creationId xmlns:p14="http://schemas.microsoft.com/office/powerpoint/2010/main" val="4232170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2235840"/>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Scholarship Application</a:t>
            </a:r>
          </a:p>
        </p:txBody>
      </p:sp>
      <p:pic>
        <p:nvPicPr>
          <p:cNvPr id="3" name="Picture 2">
            <a:extLst>
              <a:ext uri="{FF2B5EF4-FFF2-40B4-BE49-F238E27FC236}">
                <a16:creationId xmlns:a16="http://schemas.microsoft.com/office/drawing/2014/main" id="{8E339B9A-6864-478F-A977-0AC58A2450C8}"/>
              </a:ext>
            </a:extLst>
          </p:cNvPr>
          <p:cNvPicPr>
            <a:picLocks noChangeAspect="1"/>
          </p:cNvPicPr>
          <p:nvPr/>
        </p:nvPicPr>
        <p:blipFill>
          <a:blip r:embed="rId3"/>
          <a:stretch>
            <a:fillRect/>
          </a:stretch>
        </p:blipFill>
        <p:spPr>
          <a:xfrm>
            <a:off x="2446693" y="2787540"/>
            <a:ext cx="6365641" cy="3499662"/>
          </a:xfrm>
          <a:prstGeom prst="rect">
            <a:avLst/>
          </a:prstGeom>
        </p:spPr>
      </p:pic>
    </p:spTree>
    <p:extLst>
      <p:ext uri="{BB962C8B-B14F-4D97-AF65-F5344CB8AC3E}">
        <p14:creationId xmlns:p14="http://schemas.microsoft.com/office/powerpoint/2010/main" val="2843526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2664850"/>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Iris Dataset</a:t>
            </a:r>
          </a:p>
          <a:p>
            <a:pPr>
              <a:lnSpc>
                <a:spcPct val="150000"/>
              </a:lnSpc>
            </a:pPr>
            <a:r>
              <a:rPr lang="en-PH" sz="2000" dirty="0">
                <a:latin typeface="Roboto" panose="02000000000000000000" pitchFamily="2" charset="0"/>
                <a:ea typeface="Roboto" panose="02000000000000000000" pitchFamily="2" charset="0"/>
              </a:rPr>
              <a:t>Test set: 25% of the original dataset Variables</a:t>
            </a:r>
          </a:p>
          <a:p>
            <a:pPr lvl="1"/>
            <a:r>
              <a:rPr lang="en-PH" sz="2000" dirty="0" err="1">
                <a:latin typeface="Courier New" panose="02070309020205020404" pitchFamily="49" charset="0"/>
                <a:ea typeface="Roboto" panose="02000000000000000000" pitchFamily="2" charset="0"/>
                <a:cs typeface="Courier New" panose="02070309020205020404" pitchFamily="49" charset="0"/>
              </a:rPr>
              <a:t>iris_test_df</a:t>
            </a:r>
            <a:r>
              <a:rPr lang="en-PH" sz="2000" dirty="0">
                <a:latin typeface="Roboto" panose="02000000000000000000" pitchFamily="2" charset="0"/>
                <a:ea typeface="Roboto" panose="02000000000000000000" pitchFamily="2" charset="0"/>
                <a:cs typeface="Courier New" panose="02070309020205020404" pitchFamily="49" charset="0"/>
              </a:rPr>
              <a:t> - </a:t>
            </a:r>
            <a:r>
              <a:rPr lang="en-PH" sz="2000" dirty="0">
                <a:latin typeface="Roboto" panose="02000000000000000000" pitchFamily="2" charset="0"/>
                <a:ea typeface="Roboto" panose="02000000000000000000" pitchFamily="2" charset="0"/>
              </a:rPr>
              <a:t>features</a:t>
            </a:r>
          </a:p>
        </p:txBody>
      </p:sp>
      <p:pic>
        <p:nvPicPr>
          <p:cNvPr id="5" name="Picture 4">
            <a:extLst>
              <a:ext uri="{FF2B5EF4-FFF2-40B4-BE49-F238E27FC236}">
                <a16:creationId xmlns:a16="http://schemas.microsoft.com/office/drawing/2014/main" id="{F3BEC1C7-1F10-4CE6-A4EB-9D32599A9B41}"/>
              </a:ext>
            </a:extLst>
          </p:cNvPr>
          <p:cNvPicPr>
            <a:picLocks noChangeAspect="1"/>
          </p:cNvPicPr>
          <p:nvPr/>
        </p:nvPicPr>
        <p:blipFill>
          <a:blip r:embed="rId3"/>
          <a:stretch>
            <a:fillRect/>
          </a:stretch>
        </p:blipFill>
        <p:spPr>
          <a:xfrm>
            <a:off x="211365" y="4341443"/>
            <a:ext cx="10079562" cy="1679927"/>
          </a:xfrm>
          <a:prstGeom prst="rect">
            <a:avLst/>
          </a:prstGeom>
        </p:spPr>
      </p:pic>
    </p:spTree>
    <p:extLst>
      <p:ext uri="{BB962C8B-B14F-4D97-AF65-F5344CB8AC3E}">
        <p14:creationId xmlns:p14="http://schemas.microsoft.com/office/powerpoint/2010/main" val="2130805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3"/>
            <a:ext cx="5463255" cy="1036627"/>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Iris Dataset</a:t>
            </a:r>
          </a:p>
        </p:txBody>
      </p:sp>
      <p:pic>
        <p:nvPicPr>
          <p:cNvPr id="3" name="Picture 2">
            <a:extLst>
              <a:ext uri="{FF2B5EF4-FFF2-40B4-BE49-F238E27FC236}">
                <a16:creationId xmlns:a16="http://schemas.microsoft.com/office/drawing/2014/main" id="{3AEC30F3-083E-447B-A839-5875B66AD981}"/>
              </a:ext>
            </a:extLst>
          </p:cNvPr>
          <p:cNvPicPr>
            <a:picLocks noChangeAspect="1"/>
          </p:cNvPicPr>
          <p:nvPr/>
        </p:nvPicPr>
        <p:blipFill>
          <a:blip r:embed="rId3"/>
          <a:stretch>
            <a:fillRect/>
          </a:stretch>
        </p:blipFill>
        <p:spPr>
          <a:xfrm>
            <a:off x="1963534" y="2593298"/>
            <a:ext cx="8264932" cy="3732550"/>
          </a:xfrm>
          <a:prstGeom prst="rect">
            <a:avLst/>
          </a:prstGeom>
        </p:spPr>
      </p:pic>
    </p:spTree>
    <p:extLst>
      <p:ext uri="{BB962C8B-B14F-4D97-AF65-F5344CB8AC3E}">
        <p14:creationId xmlns:p14="http://schemas.microsoft.com/office/powerpoint/2010/main" val="444336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F475D552-C540-4335-82D8-06B8D94409F9}"/>
              </a:ext>
            </a:extLst>
          </p:cNvPr>
          <p:cNvSpPr txBox="1"/>
          <p:nvPr/>
        </p:nvSpPr>
        <p:spPr>
          <a:xfrm>
            <a:off x="798016" y="2771735"/>
            <a:ext cx="1711680"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PREDICTED LABELS</a:t>
            </a:r>
          </a:p>
        </p:txBody>
      </p:sp>
      <p:graphicFrame>
        <p:nvGraphicFramePr>
          <p:cNvPr id="11" name="Table 3">
            <a:extLst>
              <a:ext uri="{FF2B5EF4-FFF2-40B4-BE49-F238E27FC236}">
                <a16:creationId xmlns:a16="http://schemas.microsoft.com/office/drawing/2014/main" id="{1F387160-778E-45DF-A1F3-A1707D0F1555}"/>
              </a:ext>
            </a:extLst>
          </p:cNvPr>
          <p:cNvGraphicFramePr>
            <a:graphicFrameLocks noGrp="1"/>
          </p:cNvGraphicFramePr>
          <p:nvPr>
            <p:extLst>
              <p:ext uri="{D42A27DB-BD31-4B8C-83A1-F6EECF244321}">
                <p14:modId xmlns:p14="http://schemas.microsoft.com/office/powerpoint/2010/main" val="3211822929"/>
              </p:ext>
            </p:extLst>
          </p:nvPr>
        </p:nvGraphicFramePr>
        <p:xfrm>
          <a:off x="1967097" y="3592129"/>
          <a:ext cx="542599" cy="1821132"/>
        </p:xfrm>
        <a:graphic>
          <a:graphicData uri="http://schemas.openxmlformats.org/drawingml/2006/table">
            <a:tbl>
              <a:tblPr firstRow="1" bandRow="1">
                <a:tableStyleId>{93296810-A885-4BE3-A3E7-6D5BEEA58F35}</a:tableStyleId>
              </a:tblPr>
              <a:tblGrid>
                <a:gridCol w="542599">
                  <a:extLst>
                    <a:ext uri="{9D8B030D-6E8A-4147-A177-3AD203B41FA5}">
                      <a16:colId xmlns:a16="http://schemas.microsoft.com/office/drawing/2014/main" val="4275938437"/>
                    </a:ext>
                  </a:extLst>
                </a:gridCol>
              </a:tblGrid>
              <a:tr h="303522">
                <a:tc>
                  <a:txBody>
                    <a:bodyPr/>
                    <a:lstStyle/>
                    <a:p>
                      <a:endParaRPr lang="en-PH" sz="1000" dirty="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14" name="TextBox 13">
            <a:extLst>
              <a:ext uri="{FF2B5EF4-FFF2-40B4-BE49-F238E27FC236}">
                <a16:creationId xmlns:a16="http://schemas.microsoft.com/office/drawing/2014/main" id="{13B43917-5B7D-4CF2-92DB-F9507BA7A7A6}"/>
              </a:ext>
            </a:extLst>
          </p:cNvPr>
          <p:cNvSpPr txBox="1"/>
          <p:nvPr/>
        </p:nvSpPr>
        <p:spPr>
          <a:xfrm>
            <a:off x="3162925" y="158896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RESULT EVALUATION</a:t>
            </a:r>
          </a:p>
        </p:txBody>
      </p:sp>
      <p:sp>
        <p:nvSpPr>
          <p:cNvPr id="15" name="TextBox 14">
            <a:extLst>
              <a:ext uri="{FF2B5EF4-FFF2-40B4-BE49-F238E27FC236}">
                <a16:creationId xmlns:a16="http://schemas.microsoft.com/office/drawing/2014/main" id="{8957175B-7B0C-49EB-86FD-ADD4A2BD326A}"/>
              </a:ext>
            </a:extLst>
          </p:cNvPr>
          <p:cNvSpPr txBox="1"/>
          <p:nvPr/>
        </p:nvSpPr>
        <p:spPr>
          <a:xfrm>
            <a:off x="3043497" y="2771735"/>
            <a:ext cx="1318438"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TRUE</a:t>
            </a:r>
          </a:p>
          <a:p>
            <a:pPr algn="ctr"/>
            <a:r>
              <a:rPr lang="en-PH" dirty="0">
                <a:latin typeface="Roboto" panose="02000000000000000000" pitchFamily="2" charset="0"/>
                <a:ea typeface="Roboto" panose="02000000000000000000" pitchFamily="2" charset="0"/>
              </a:rPr>
              <a:t>LABELS</a:t>
            </a:r>
          </a:p>
        </p:txBody>
      </p:sp>
      <p:graphicFrame>
        <p:nvGraphicFramePr>
          <p:cNvPr id="16" name="Table 3">
            <a:extLst>
              <a:ext uri="{FF2B5EF4-FFF2-40B4-BE49-F238E27FC236}">
                <a16:creationId xmlns:a16="http://schemas.microsoft.com/office/drawing/2014/main" id="{BB845F28-A4B7-4B48-92A8-B59F0820BF0E}"/>
              </a:ext>
            </a:extLst>
          </p:cNvPr>
          <p:cNvGraphicFramePr>
            <a:graphicFrameLocks noGrp="1"/>
          </p:cNvGraphicFramePr>
          <p:nvPr>
            <p:extLst>
              <p:ext uri="{D42A27DB-BD31-4B8C-83A1-F6EECF244321}">
                <p14:modId xmlns:p14="http://schemas.microsoft.com/office/powerpoint/2010/main" val="1465282772"/>
              </p:ext>
            </p:extLst>
          </p:nvPr>
        </p:nvGraphicFramePr>
        <p:xfrm>
          <a:off x="2772198" y="3592129"/>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17" name="TextBox 16">
            <a:extLst>
              <a:ext uri="{FF2B5EF4-FFF2-40B4-BE49-F238E27FC236}">
                <a16:creationId xmlns:a16="http://schemas.microsoft.com/office/drawing/2014/main" id="{01D898C2-0D38-4ECF-A32D-355796367471}"/>
              </a:ext>
            </a:extLst>
          </p:cNvPr>
          <p:cNvSpPr txBox="1"/>
          <p:nvPr/>
        </p:nvSpPr>
        <p:spPr>
          <a:xfrm>
            <a:off x="2389473" y="2896539"/>
            <a:ext cx="542599"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VS</a:t>
            </a:r>
          </a:p>
        </p:txBody>
      </p:sp>
      <p:sp>
        <p:nvSpPr>
          <p:cNvPr id="9" name="Arrow: Right 8">
            <a:extLst>
              <a:ext uri="{FF2B5EF4-FFF2-40B4-BE49-F238E27FC236}">
                <a16:creationId xmlns:a16="http://schemas.microsoft.com/office/drawing/2014/main" id="{A9CFC9B6-1D38-43B4-B0B6-294B338EBDBC}"/>
              </a:ext>
            </a:extLst>
          </p:cNvPr>
          <p:cNvSpPr/>
          <p:nvPr/>
        </p:nvSpPr>
        <p:spPr>
          <a:xfrm>
            <a:off x="4941806" y="3908879"/>
            <a:ext cx="1196666"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extBox 1">
            <a:extLst>
              <a:ext uri="{FF2B5EF4-FFF2-40B4-BE49-F238E27FC236}">
                <a16:creationId xmlns:a16="http://schemas.microsoft.com/office/drawing/2014/main" id="{CF692457-4C1F-4917-90E2-A5DBE6645945}"/>
              </a:ext>
            </a:extLst>
          </p:cNvPr>
          <p:cNvSpPr txBox="1"/>
          <p:nvPr/>
        </p:nvSpPr>
        <p:spPr>
          <a:xfrm>
            <a:off x="6363731" y="3081205"/>
            <a:ext cx="1711680" cy="400110"/>
          </a:xfrm>
          <a:prstGeom prst="rect">
            <a:avLst/>
          </a:prstGeom>
          <a:noFill/>
        </p:spPr>
        <p:txBody>
          <a:bodyPr wrap="square" rtlCol="0">
            <a:spAutoFit/>
          </a:bodyPr>
          <a:lstStyle/>
          <a:p>
            <a:r>
              <a:rPr lang="en-PH" sz="2000" dirty="0">
                <a:latin typeface="Courier New" panose="02070309020205020404" pitchFamily="49" charset="0"/>
                <a:cs typeface="Courier New" panose="02070309020205020404" pitchFamily="49" charset="0"/>
              </a:rPr>
              <a:t>accuracy =</a:t>
            </a:r>
          </a:p>
        </p:txBody>
      </p:sp>
      <p:sp>
        <p:nvSpPr>
          <p:cNvPr id="12" name="TextBox 11">
            <a:extLst>
              <a:ext uri="{FF2B5EF4-FFF2-40B4-BE49-F238E27FC236}">
                <a16:creationId xmlns:a16="http://schemas.microsoft.com/office/drawing/2014/main" id="{4BC1C924-EBD9-4A49-A04B-006312B7186D}"/>
              </a:ext>
            </a:extLst>
          </p:cNvPr>
          <p:cNvSpPr txBox="1"/>
          <p:nvPr/>
        </p:nvSpPr>
        <p:spPr>
          <a:xfrm>
            <a:off x="8003230" y="2841252"/>
            <a:ext cx="3203431" cy="369332"/>
          </a:xfrm>
          <a:prstGeom prst="rect">
            <a:avLst/>
          </a:prstGeom>
          <a:noFill/>
        </p:spPr>
        <p:txBody>
          <a:bodyPr wrap="square" rtlCol="0">
            <a:spAutoFit/>
          </a:bodyPr>
          <a:lstStyle/>
          <a:p>
            <a:pPr algn="ctr"/>
            <a:r>
              <a:rPr lang="en-PH" dirty="0">
                <a:latin typeface="Courier New" panose="02070309020205020404" pitchFamily="49" charset="0"/>
                <a:cs typeface="Courier New" panose="02070309020205020404" pitchFamily="49" charset="0"/>
              </a:rPr>
              <a:t># correct predictions</a:t>
            </a:r>
          </a:p>
        </p:txBody>
      </p:sp>
      <p:sp>
        <p:nvSpPr>
          <p:cNvPr id="13" name="TextBox 12">
            <a:extLst>
              <a:ext uri="{FF2B5EF4-FFF2-40B4-BE49-F238E27FC236}">
                <a16:creationId xmlns:a16="http://schemas.microsoft.com/office/drawing/2014/main" id="{AFA44AF0-F15E-4D27-BC1A-4765D8842039}"/>
              </a:ext>
            </a:extLst>
          </p:cNvPr>
          <p:cNvSpPr txBox="1"/>
          <p:nvPr/>
        </p:nvSpPr>
        <p:spPr>
          <a:xfrm>
            <a:off x="8003230" y="3385571"/>
            <a:ext cx="3203431" cy="369332"/>
          </a:xfrm>
          <a:prstGeom prst="rect">
            <a:avLst/>
          </a:prstGeom>
          <a:noFill/>
        </p:spPr>
        <p:txBody>
          <a:bodyPr wrap="square" rtlCol="0">
            <a:spAutoFit/>
          </a:bodyPr>
          <a:lstStyle/>
          <a:p>
            <a:pPr algn="ctr"/>
            <a:r>
              <a:rPr lang="en-PH" dirty="0">
                <a:latin typeface="Courier New" panose="02070309020205020404" pitchFamily="49" charset="0"/>
                <a:cs typeface="Courier New" panose="02070309020205020404" pitchFamily="49" charset="0"/>
              </a:rPr>
              <a:t># total predictions</a:t>
            </a:r>
          </a:p>
        </p:txBody>
      </p:sp>
      <p:cxnSp>
        <p:nvCxnSpPr>
          <p:cNvPr id="4" name="Straight Connector 3">
            <a:extLst>
              <a:ext uri="{FF2B5EF4-FFF2-40B4-BE49-F238E27FC236}">
                <a16:creationId xmlns:a16="http://schemas.microsoft.com/office/drawing/2014/main" id="{F8A4AA48-4BFA-430C-9D61-56BA5C1ECF4D}"/>
              </a:ext>
            </a:extLst>
          </p:cNvPr>
          <p:cNvCxnSpPr/>
          <p:nvPr/>
        </p:nvCxnSpPr>
        <p:spPr>
          <a:xfrm>
            <a:off x="8083091" y="3299680"/>
            <a:ext cx="3043708"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8" name="Table 3">
            <a:extLst>
              <a:ext uri="{FF2B5EF4-FFF2-40B4-BE49-F238E27FC236}">
                <a16:creationId xmlns:a16="http://schemas.microsoft.com/office/drawing/2014/main" id="{66F5A6F2-3892-4C11-B06D-9259A6B5B355}"/>
              </a:ext>
            </a:extLst>
          </p:cNvPr>
          <p:cNvGraphicFramePr>
            <a:graphicFrameLocks noGrp="1"/>
          </p:cNvGraphicFramePr>
          <p:nvPr>
            <p:extLst>
              <p:ext uri="{D42A27DB-BD31-4B8C-83A1-F6EECF244321}">
                <p14:modId xmlns:p14="http://schemas.microsoft.com/office/powerpoint/2010/main" val="3161660621"/>
              </p:ext>
            </p:extLst>
          </p:nvPr>
        </p:nvGraphicFramePr>
        <p:xfrm>
          <a:off x="7845487" y="4637863"/>
          <a:ext cx="2688720" cy="1701006"/>
        </p:xfrm>
        <a:graphic>
          <a:graphicData uri="http://schemas.openxmlformats.org/drawingml/2006/table">
            <a:tbl>
              <a:tblPr firstRow="1" firstCol="1" bandRow="1">
                <a:tableStyleId>{7DF18680-E054-41AD-8BC1-D1AEF772440D}</a:tableStyleId>
              </a:tblPr>
              <a:tblGrid>
                <a:gridCol w="896240">
                  <a:extLst>
                    <a:ext uri="{9D8B030D-6E8A-4147-A177-3AD203B41FA5}">
                      <a16:colId xmlns:a16="http://schemas.microsoft.com/office/drawing/2014/main" val="4275938437"/>
                    </a:ext>
                  </a:extLst>
                </a:gridCol>
                <a:gridCol w="896240">
                  <a:extLst>
                    <a:ext uri="{9D8B030D-6E8A-4147-A177-3AD203B41FA5}">
                      <a16:colId xmlns:a16="http://schemas.microsoft.com/office/drawing/2014/main" val="4020913815"/>
                    </a:ext>
                  </a:extLst>
                </a:gridCol>
                <a:gridCol w="896240">
                  <a:extLst>
                    <a:ext uri="{9D8B030D-6E8A-4147-A177-3AD203B41FA5}">
                      <a16:colId xmlns:a16="http://schemas.microsoft.com/office/drawing/2014/main" val="308783542"/>
                    </a:ext>
                  </a:extLst>
                </a:gridCol>
              </a:tblGrid>
              <a:tr h="567002">
                <a:tc>
                  <a:txBody>
                    <a:bodyPr/>
                    <a:lstStyle/>
                    <a:p>
                      <a:pPr algn="ctr"/>
                      <a:endParaRPr lang="en-PH" sz="1000" dirty="0"/>
                    </a:p>
                  </a:txBody>
                  <a:tcPr marL="52690" marR="52690" marT="26345" marB="26345" anchor="ctr">
                    <a:noFill/>
                  </a:tcPr>
                </a:tc>
                <a:tc>
                  <a:txBody>
                    <a:bodyPr/>
                    <a:lstStyle/>
                    <a:p>
                      <a:pPr algn="ctr"/>
                      <a:r>
                        <a:rPr lang="en-PH" sz="1000" dirty="0">
                          <a:latin typeface="Courier New" panose="02070309020205020404" pitchFamily="49" charset="0"/>
                          <a:cs typeface="Courier New" panose="02070309020205020404" pitchFamily="49" charset="0"/>
                        </a:rPr>
                        <a:t>YES</a:t>
                      </a:r>
                    </a:p>
                  </a:txBody>
                  <a:tcPr marL="52690" marR="52690" marT="26345" marB="26345" anchor="ctr"/>
                </a:tc>
                <a:tc>
                  <a:txBody>
                    <a:bodyPr/>
                    <a:lstStyle/>
                    <a:p>
                      <a:pPr algn="ctr"/>
                      <a:r>
                        <a:rPr lang="en-PH" sz="1000" dirty="0"/>
                        <a:t>NO</a:t>
                      </a:r>
                    </a:p>
                  </a:txBody>
                  <a:tcPr marL="52690" marR="52690" marT="26345" marB="26345" anchor="ctr"/>
                </a:tc>
                <a:extLst>
                  <a:ext uri="{0D108BD9-81ED-4DB2-BD59-A6C34878D82A}">
                    <a16:rowId xmlns:a16="http://schemas.microsoft.com/office/drawing/2014/main" val="3125997301"/>
                  </a:ext>
                </a:extLst>
              </a:tr>
              <a:tr h="567002">
                <a:tc>
                  <a:txBody>
                    <a:bodyPr/>
                    <a:lstStyle/>
                    <a:p>
                      <a:pPr algn="ctr"/>
                      <a:r>
                        <a:rPr lang="en-PH" sz="1000" dirty="0"/>
                        <a:t>YES</a:t>
                      </a:r>
                    </a:p>
                  </a:txBody>
                  <a:tcPr marL="52690" marR="52690" marT="26345" marB="26345" anchor="ctr"/>
                </a:tc>
                <a:tc>
                  <a:txBody>
                    <a:bodyPr/>
                    <a:lstStyle/>
                    <a:p>
                      <a:pPr algn="ctr"/>
                      <a:endParaRPr lang="en-PH" sz="1000" dirty="0"/>
                    </a:p>
                  </a:txBody>
                  <a:tcPr marL="52690" marR="52690" marT="26345" marB="26345" anchor="ctr"/>
                </a:tc>
                <a:tc>
                  <a:txBody>
                    <a:bodyPr/>
                    <a:lstStyle/>
                    <a:p>
                      <a:pPr algn="ctr"/>
                      <a:endParaRPr lang="en-PH" sz="1000" dirty="0"/>
                    </a:p>
                  </a:txBody>
                  <a:tcPr marL="52690" marR="52690" marT="26345" marB="26345" anchor="ctr"/>
                </a:tc>
                <a:extLst>
                  <a:ext uri="{0D108BD9-81ED-4DB2-BD59-A6C34878D82A}">
                    <a16:rowId xmlns:a16="http://schemas.microsoft.com/office/drawing/2014/main" val="2757785205"/>
                  </a:ext>
                </a:extLst>
              </a:tr>
              <a:tr h="567002">
                <a:tc>
                  <a:txBody>
                    <a:bodyPr/>
                    <a:lstStyle/>
                    <a:p>
                      <a:pPr algn="ctr"/>
                      <a:r>
                        <a:rPr lang="en-PH" sz="1000" dirty="0"/>
                        <a:t>NO</a:t>
                      </a:r>
                    </a:p>
                  </a:txBody>
                  <a:tcPr marL="52690" marR="52690" marT="26345" marB="26345" anchor="ctr"/>
                </a:tc>
                <a:tc>
                  <a:txBody>
                    <a:bodyPr/>
                    <a:lstStyle/>
                    <a:p>
                      <a:pPr algn="ctr"/>
                      <a:endParaRPr lang="en-PH" sz="1000" dirty="0"/>
                    </a:p>
                  </a:txBody>
                  <a:tcPr marL="52690" marR="52690" marT="26345" marB="26345" anchor="ctr"/>
                </a:tc>
                <a:tc>
                  <a:txBody>
                    <a:bodyPr/>
                    <a:lstStyle/>
                    <a:p>
                      <a:pPr algn="ctr"/>
                      <a:endParaRPr lang="en-PH" sz="1000" dirty="0"/>
                    </a:p>
                  </a:txBody>
                  <a:tcPr marL="52690" marR="52690" marT="26345" marB="26345" anchor="ctr"/>
                </a:tc>
                <a:extLst>
                  <a:ext uri="{0D108BD9-81ED-4DB2-BD59-A6C34878D82A}">
                    <a16:rowId xmlns:a16="http://schemas.microsoft.com/office/drawing/2014/main" val="4084269195"/>
                  </a:ext>
                </a:extLst>
              </a:tr>
            </a:tbl>
          </a:graphicData>
        </a:graphic>
      </p:graphicFrame>
      <p:sp>
        <p:nvSpPr>
          <p:cNvPr id="5" name="TextBox 4">
            <a:extLst>
              <a:ext uri="{FF2B5EF4-FFF2-40B4-BE49-F238E27FC236}">
                <a16:creationId xmlns:a16="http://schemas.microsoft.com/office/drawing/2014/main" id="{E6286FA9-8963-462A-9184-6D5E05033F08}"/>
              </a:ext>
            </a:extLst>
          </p:cNvPr>
          <p:cNvSpPr txBox="1"/>
          <p:nvPr/>
        </p:nvSpPr>
        <p:spPr>
          <a:xfrm rot="10800000">
            <a:off x="7414600" y="5094017"/>
            <a:ext cx="430887" cy="1346739"/>
          </a:xfrm>
          <a:prstGeom prst="rect">
            <a:avLst/>
          </a:prstGeom>
          <a:noFill/>
        </p:spPr>
        <p:txBody>
          <a:bodyPr vert="eaVert" wrap="square" rtlCol="0">
            <a:spAutoFit/>
          </a:bodyPr>
          <a:lstStyle/>
          <a:p>
            <a:pPr algn="ctr"/>
            <a:r>
              <a:rPr lang="en-PH" sz="1600" dirty="0">
                <a:latin typeface="Courier New" panose="02070309020205020404" pitchFamily="49" charset="0"/>
                <a:ea typeface="Roboto" panose="02000000000000000000" pitchFamily="2" charset="0"/>
                <a:cs typeface="Courier New" panose="02070309020205020404" pitchFamily="49" charset="0"/>
              </a:rPr>
              <a:t>true label</a:t>
            </a:r>
          </a:p>
        </p:txBody>
      </p:sp>
      <p:sp>
        <p:nvSpPr>
          <p:cNvPr id="19" name="TextBox 18">
            <a:extLst>
              <a:ext uri="{FF2B5EF4-FFF2-40B4-BE49-F238E27FC236}">
                <a16:creationId xmlns:a16="http://schemas.microsoft.com/office/drawing/2014/main" id="{D3150D11-25AD-48A3-A6EE-2B5BB7662765}"/>
              </a:ext>
            </a:extLst>
          </p:cNvPr>
          <p:cNvSpPr txBox="1"/>
          <p:nvPr/>
        </p:nvSpPr>
        <p:spPr>
          <a:xfrm rot="16200000">
            <a:off x="9411331" y="3413684"/>
            <a:ext cx="430887" cy="1961980"/>
          </a:xfrm>
          <a:prstGeom prst="rect">
            <a:avLst/>
          </a:prstGeom>
          <a:noFill/>
        </p:spPr>
        <p:txBody>
          <a:bodyPr vert="eaVert" wrap="square" rtlCol="0">
            <a:spAutoFit/>
          </a:bodyPr>
          <a:lstStyle/>
          <a:p>
            <a:pPr algn="ctr"/>
            <a:r>
              <a:rPr lang="en-PH" sz="1600" dirty="0">
                <a:latin typeface="Courier New" panose="02070309020205020404" pitchFamily="49" charset="0"/>
                <a:ea typeface="Roboto" panose="02000000000000000000" pitchFamily="2" charset="0"/>
                <a:cs typeface="Courier New" panose="02070309020205020404" pitchFamily="49" charset="0"/>
              </a:rPr>
              <a:t>predicted label</a:t>
            </a:r>
          </a:p>
        </p:txBody>
      </p:sp>
    </p:spTree>
    <p:extLst>
      <p:ext uri="{BB962C8B-B14F-4D97-AF65-F5344CB8AC3E}">
        <p14:creationId xmlns:p14="http://schemas.microsoft.com/office/powerpoint/2010/main" val="293425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Evaluate Results</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486229" y="1672459"/>
            <a:ext cx="5609772" cy="4462760"/>
          </a:xfrm>
          <a:prstGeom prst="rect">
            <a:avLst/>
          </a:prstGeom>
          <a:noFill/>
        </p:spPr>
        <p:txBody>
          <a:bodyPr wrap="square" rtlCol="0">
            <a:spAutoFit/>
          </a:bodyPr>
          <a:lstStyle/>
          <a:p>
            <a:pPr>
              <a:lnSpc>
                <a:spcPct val="150000"/>
              </a:lnSpc>
            </a:pPr>
            <a:r>
              <a:rPr lang="en-PH" sz="3600" dirty="0">
                <a:latin typeface="Roboto" panose="02000000000000000000" pitchFamily="2" charset="0"/>
                <a:ea typeface="Roboto" panose="02000000000000000000" pitchFamily="2" charset="0"/>
              </a:rPr>
              <a:t>Evaluation</a:t>
            </a:r>
          </a:p>
          <a:p>
            <a:pPr marL="457200" indent="-457200">
              <a:lnSpc>
                <a:spcPct val="150000"/>
              </a:lnSpc>
              <a:buFontTx/>
              <a:buChar char="-"/>
            </a:pPr>
            <a:r>
              <a:rPr lang="en-PH" sz="2400" dirty="0">
                <a:latin typeface="Roboto" panose="02000000000000000000" pitchFamily="2" charset="0"/>
                <a:ea typeface="Roboto" panose="02000000000000000000" pitchFamily="2" charset="0"/>
              </a:rPr>
              <a:t>We can evaluate results if we have the true labels for the test set</a:t>
            </a:r>
          </a:p>
          <a:p>
            <a:pPr>
              <a:lnSpc>
                <a:spcPct val="150000"/>
              </a:lnSpc>
            </a:pPr>
            <a:r>
              <a:rPr lang="en-PH" sz="3600" dirty="0">
                <a:latin typeface="Roboto" panose="02000000000000000000" pitchFamily="2" charset="0"/>
                <a:ea typeface="Roboto" panose="02000000000000000000" pitchFamily="2" charset="0"/>
              </a:rPr>
              <a:t>Evaluation Method</a:t>
            </a:r>
            <a:endParaRPr lang="en-PH" sz="4800" dirty="0">
              <a:latin typeface="Roboto" panose="02000000000000000000" pitchFamily="2" charset="0"/>
              <a:ea typeface="Roboto" panose="02000000000000000000" pitchFamily="2" charset="0"/>
            </a:endParaRPr>
          </a:p>
          <a:p>
            <a:pPr marL="457200" indent="-457200">
              <a:lnSpc>
                <a:spcPct val="150000"/>
              </a:lnSpc>
              <a:buFontTx/>
              <a:buChar char="-"/>
            </a:pPr>
            <a:r>
              <a:rPr lang="en-PH" sz="2400" dirty="0">
                <a:latin typeface="Roboto" panose="02000000000000000000" pitchFamily="2" charset="0"/>
                <a:ea typeface="Roboto" panose="02000000000000000000" pitchFamily="2" charset="0"/>
              </a:rPr>
              <a:t>Accuracy</a:t>
            </a:r>
          </a:p>
          <a:p>
            <a:pPr marL="457200" indent="-457200">
              <a:lnSpc>
                <a:spcPct val="150000"/>
              </a:lnSpc>
              <a:buFontTx/>
              <a:buChar char="-"/>
            </a:pPr>
            <a:r>
              <a:rPr lang="en-PH" sz="2400" dirty="0">
                <a:latin typeface="Roboto" panose="02000000000000000000" pitchFamily="2" charset="0"/>
                <a:ea typeface="Roboto" panose="02000000000000000000" pitchFamily="2" charset="0"/>
              </a:rPr>
              <a:t>Confusion Matrix</a:t>
            </a:r>
            <a:endParaRPr lang="en-PH" sz="3600" dirty="0">
              <a:latin typeface="Roboto" panose="02000000000000000000" pitchFamily="2" charset="0"/>
              <a:ea typeface="Roboto" panose="02000000000000000000" pitchFamily="2" charset="0"/>
            </a:endParaRPr>
          </a:p>
          <a:p>
            <a:pPr>
              <a:lnSpc>
                <a:spcPct val="150000"/>
              </a:lnSpc>
            </a:pPr>
            <a:endParaRPr lang="en-PH" sz="24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D79F12B3-E8AC-4E1A-8938-AA13944D6821}"/>
              </a:ext>
            </a:extLst>
          </p:cNvPr>
          <p:cNvSpPr txBox="1"/>
          <p:nvPr/>
        </p:nvSpPr>
        <p:spPr>
          <a:xfrm>
            <a:off x="7183825" y="2396981"/>
            <a:ext cx="1711680"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PREDICTED LABELS</a:t>
            </a:r>
          </a:p>
        </p:txBody>
      </p:sp>
      <p:graphicFrame>
        <p:nvGraphicFramePr>
          <p:cNvPr id="6" name="Table 3">
            <a:extLst>
              <a:ext uri="{FF2B5EF4-FFF2-40B4-BE49-F238E27FC236}">
                <a16:creationId xmlns:a16="http://schemas.microsoft.com/office/drawing/2014/main" id="{44987668-D3B7-4E5D-B116-73B184359F54}"/>
              </a:ext>
            </a:extLst>
          </p:cNvPr>
          <p:cNvGraphicFramePr>
            <a:graphicFrameLocks noGrp="1"/>
          </p:cNvGraphicFramePr>
          <p:nvPr>
            <p:extLst>
              <p:ext uri="{D42A27DB-BD31-4B8C-83A1-F6EECF244321}">
                <p14:modId xmlns:p14="http://schemas.microsoft.com/office/powerpoint/2010/main" val="3551525487"/>
              </p:ext>
            </p:extLst>
          </p:nvPr>
        </p:nvGraphicFramePr>
        <p:xfrm>
          <a:off x="7661742" y="3217375"/>
          <a:ext cx="755846" cy="2536854"/>
        </p:xfrm>
        <a:graphic>
          <a:graphicData uri="http://schemas.openxmlformats.org/drawingml/2006/table">
            <a:tbl>
              <a:tblPr firstRow="1" bandRow="1">
                <a:tableStyleId>{93296810-A885-4BE3-A3E7-6D5BEEA58F35}</a:tableStyleId>
              </a:tblPr>
              <a:tblGrid>
                <a:gridCol w="755846">
                  <a:extLst>
                    <a:ext uri="{9D8B030D-6E8A-4147-A177-3AD203B41FA5}">
                      <a16:colId xmlns:a16="http://schemas.microsoft.com/office/drawing/2014/main" val="4275938437"/>
                    </a:ext>
                  </a:extLst>
                </a:gridCol>
              </a:tblGrid>
              <a:tr h="422809">
                <a:tc>
                  <a:txBody>
                    <a:bodyPr/>
                    <a:lstStyle/>
                    <a:p>
                      <a:endParaRPr lang="en-PH" sz="1400" dirty="0"/>
                    </a:p>
                  </a:txBody>
                  <a:tcPr marL="73398" marR="73398" marT="36699" marB="36699"/>
                </a:tc>
                <a:extLst>
                  <a:ext uri="{0D108BD9-81ED-4DB2-BD59-A6C34878D82A}">
                    <a16:rowId xmlns:a16="http://schemas.microsoft.com/office/drawing/2014/main" val="3125997301"/>
                  </a:ext>
                </a:extLst>
              </a:tr>
              <a:tr h="422809">
                <a:tc>
                  <a:txBody>
                    <a:bodyPr/>
                    <a:lstStyle/>
                    <a:p>
                      <a:endParaRPr lang="en-PH" sz="1400" dirty="0"/>
                    </a:p>
                  </a:txBody>
                  <a:tcPr marL="73398" marR="73398" marT="36699" marB="36699"/>
                </a:tc>
                <a:extLst>
                  <a:ext uri="{0D108BD9-81ED-4DB2-BD59-A6C34878D82A}">
                    <a16:rowId xmlns:a16="http://schemas.microsoft.com/office/drawing/2014/main" val="2757785205"/>
                  </a:ext>
                </a:extLst>
              </a:tr>
              <a:tr h="422809">
                <a:tc>
                  <a:txBody>
                    <a:bodyPr/>
                    <a:lstStyle/>
                    <a:p>
                      <a:endParaRPr lang="en-PH" sz="1400"/>
                    </a:p>
                  </a:txBody>
                  <a:tcPr marL="73398" marR="73398" marT="36699" marB="36699"/>
                </a:tc>
                <a:extLst>
                  <a:ext uri="{0D108BD9-81ED-4DB2-BD59-A6C34878D82A}">
                    <a16:rowId xmlns:a16="http://schemas.microsoft.com/office/drawing/2014/main" val="4084269195"/>
                  </a:ext>
                </a:extLst>
              </a:tr>
              <a:tr h="422809">
                <a:tc>
                  <a:txBody>
                    <a:bodyPr/>
                    <a:lstStyle/>
                    <a:p>
                      <a:endParaRPr lang="en-PH" sz="1400"/>
                    </a:p>
                  </a:txBody>
                  <a:tcPr marL="73398" marR="73398" marT="36699" marB="36699"/>
                </a:tc>
                <a:extLst>
                  <a:ext uri="{0D108BD9-81ED-4DB2-BD59-A6C34878D82A}">
                    <a16:rowId xmlns:a16="http://schemas.microsoft.com/office/drawing/2014/main" val="3652724900"/>
                  </a:ext>
                </a:extLst>
              </a:tr>
              <a:tr h="422809">
                <a:tc>
                  <a:txBody>
                    <a:bodyPr/>
                    <a:lstStyle/>
                    <a:p>
                      <a:endParaRPr lang="en-PH" sz="1400"/>
                    </a:p>
                  </a:txBody>
                  <a:tcPr marL="73398" marR="73398" marT="36699" marB="36699"/>
                </a:tc>
                <a:extLst>
                  <a:ext uri="{0D108BD9-81ED-4DB2-BD59-A6C34878D82A}">
                    <a16:rowId xmlns:a16="http://schemas.microsoft.com/office/drawing/2014/main" val="11007848"/>
                  </a:ext>
                </a:extLst>
              </a:tr>
              <a:tr h="422809">
                <a:tc>
                  <a:txBody>
                    <a:bodyPr/>
                    <a:lstStyle/>
                    <a:p>
                      <a:endParaRPr lang="en-PH" sz="1400" dirty="0"/>
                    </a:p>
                  </a:txBody>
                  <a:tcPr marL="73398" marR="73398" marT="36699" marB="36699"/>
                </a:tc>
                <a:extLst>
                  <a:ext uri="{0D108BD9-81ED-4DB2-BD59-A6C34878D82A}">
                    <a16:rowId xmlns:a16="http://schemas.microsoft.com/office/drawing/2014/main" val="387031865"/>
                  </a:ext>
                </a:extLst>
              </a:tr>
            </a:tbl>
          </a:graphicData>
        </a:graphic>
      </p:graphicFrame>
      <p:sp>
        <p:nvSpPr>
          <p:cNvPr id="7" name="TextBox 6">
            <a:extLst>
              <a:ext uri="{FF2B5EF4-FFF2-40B4-BE49-F238E27FC236}">
                <a16:creationId xmlns:a16="http://schemas.microsoft.com/office/drawing/2014/main" id="{351A2C76-EE2A-4CBB-9D72-AF78D974E9A1}"/>
              </a:ext>
            </a:extLst>
          </p:cNvPr>
          <p:cNvSpPr txBox="1"/>
          <p:nvPr/>
        </p:nvSpPr>
        <p:spPr>
          <a:xfrm>
            <a:off x="9429306" y="2396981"/>
            <a:ext cx="1318438"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TRUE</a:t>
            </a:r>
          </a:p>
          <a:p>
            <a:pPr algn="ctr"/>
            <a:r>
              <a:rPr lang="en-PH" dirty="0">
                <a:latin typeface="Roboto" panose="02000000000000000000" pitchFamily="2" charset="0"/>
                <a:ea typeface="Roboto" panose="02000000000000000000" pitchFamily="2" charset="0"/>
              </a:rPr>
              <a:t>LABELS</a:t>
            </a:r>
          </a:p>
        </p:txBody>
      </p:sp>
      <p:graphicFrame>
        <p:nvGraphicFramePr>
          <p:cNvPr id="8" name="Table 3">
            <a:extLst>
              <a:ext uri="{FF2B5EF4-FFF2-40B4-BE49-F238E27FC236}">
                <a16:creationId xmlns:a16="http://schemas.microsoft.com/office/drawing/2014/main" id="{FEA54766-D029-4915-B47D-119C5E4EEFEF}"/>
              </a:ext>
            </a:extLst>
          </p:cNvPr>
          <p:cNvGraphicFramePr>
            <a:graphicFrameLocks noGrp="1"/>
          </p:cNvGraphicFramePr>
          <p:nvPr>
            <p:extLst>
              <p:ext uri="{D42A27DB-BD31-4B8C-83A1-F6EECF244321}">
                <p14:modId xmlns:p14="http://schemas.microsoft.com/office/powerpoint/2010/main" val="2125910250"/>
              </p:ext>
            </p:extLst>
          </p:nvPr>
        </p:nvGraphicFramePr>
        <p:xfrm>
          <a:off x="9710602" y="3217375"/>
          <a:ext cx="755846" cy="2536854"/>
        </p:xfrm>
        <a:graphic>
          <a:graphicData uri="http://schemas.openxmlformats.org/drawingml/2006/table">
            <a:tbl>
              <a:tblPr firstRow="1" bandRow="1">
                <a:tableStyleId>{21E4AEA4-8DFA-4A89-87EB-49C32662AFE0}</a:tableStyleId>
              </a:tblPr>
              <a:tblGrid>
                <a:gridCol w="755846">
                  <a:extLst>
                    <a:ext uri="{9D8B030D-6E8A-4147-A177-3AD203B41FA5}">
                      <a16:colId xmlns:a16="http://schemas.microsoft.com/office/drawing/2014/main" val="4275938437"/>
                    </a:ext>
                  </a:extLst>
                </a:gridCol>
              </a:tblGrid>
              <a:tr h="422809">
                <a:tc>
                  <a:txBody>
                    <a:bodyPr/>
                    <a:lstStyle/>
                    <a:p>
                      <a:endParaRPr lang="en-PH" sz="1400"/>
                    </a:p>
                  </a:txBody>
                  <a:tcPr marL="73398" marR="73398" marT="36699" marB="36699"/>
                </a:tc>
                <a:extLst>
                  <a:ext uri="{0D108BD9-81ED-4DB2-BD59-A6C34878D82A}">
                    <a16:rowId xmlns:a16="http://schemas.microsoft.com/office/drawing/2014/main" val="3125997301"/>
                  </a:ext>
                </a:extLst>
              </a:tr>
              <a:tr h="422809">
                <a:tc>
                  <a:txBody>
                    <a:bodyPr/>
                    <a:lstStyle/>
                    <a:p>
                      <a:endParaRPr lang="en-PH" sz="1400" dirty="0"/>
                    </a:p>
                  </a:txBody>
                  <a:tcPr marL="73398" marR="73398" marT="36699" marB="36699"/>
                </a:tc>
                <a:extLst>
                  <a:ext uri="{0D108BD9-81ED-4DB2-BD59-A6C34878D82A}">
                    <a16:rowId xmlns:a16="http://schemas.microsoft.com/office/drawing/2014/main" val="2757785205"/>
                  </a:ext>
                </a:extLst>
              </a:tr>
              <a:tr h="422809">
                <a:tc>
                  <a:txBody>
                    <a:bodyPr/>
                    <a:lstStyle/>
                    <a:p>
                      <a:endParaRPr lang="en-PH" sz="1400"/>
                    </a:p>
                  </a:txBody>
                  <a:tcPr marL="73398" marR="73398" marT="36699" marB="36699"/>
                </a:tc>
                <a:extLst>
                  <a:ext uri="{0D108BD9-81ED-4DB2-BD59-A6C34878D82A}">
                    <a16:rowId xmlns:a16="http://schemas.microsoft.com/office/drawing/2014/main" val="4084269195"/>
                  </a:ext>
                </a:extLst>
              </a:tr>
              <a:tr h="422809">
                <a:tc>
                  <a:txBody>
                    <a:bodyPr/>
                    <a:lstStyle/>
                    <a:p>
                      <a:endParaRPr lang="en-PH" sz="1400"/>
                    </a:p>
                  </a:txBody>
                  <a:tcPr marL="73398" marR="73398" marT="36699" marB="36699"/>
                </a:tc>
                <a:extLst>
                  <a:ext uri="{0D108BD9-81ED-4DB2-BD59-A6C34878D82A}">
                    <a16:rowId xmlns:a16="http://schemas.microsoft.com/office/drawing/2014/main" val="3652724900"/>
                  </a:ext>
                </a:extLst>
              </a:tr>
              <a:tr h="422809">
                <a:tc>
                  <a:txBody>
                    <a:bodyPr/>
                    <a:lstStyle/>
                    <a:p>
                      <a:endParaRPr lang="en-PH" sz="1400"/>
                    </a:p>
                  </a:txBody>
                  <a:tcPr marL="73398" marR="73398" marT="36699" marB="36699"/>
                </a:tc>
                <a:extLst>
                  <a:ext uri="{0D108BD9-81ED-4DB2-BD59-A6C34878D82A}">
                    <a16:rowId xmlns:a16="http://schemas.microsoft.com/office/drawing/2014/main" val="11007848"/>
                  </a:ext>
                </a:extLst>
              </a:tr>
              <a:tr h="422809">
                <a:tc>
                  <a:txBody>
                    <a:bodyPr/>
                    <a:lstStyle/>
                    <a:p>
                      <a:endParaRPr lang="en-PH" sz="1400" dirty="0"/>
                    </a:p>
                  </a:txBody>
                  <a:tcPr marL="73398" marR="73398" marT="36699" marB="36699"/>
                </a:tc>
                <a:extLst>
                  <a:ext uri="{0D108BD9-81ED-4DB2-BD59-A6C34878D82A}">
                    <a16:rowId xmlns:a16="http://schemas.microsoft.com/office/drawing/2014/main" val="387031865"/>
                  </a:ext>
                </a:extLst>
              </a:tr>
            </a:tbl>
          </a:graphicData>
        </a:graphic>
      </p:graphicFrame>
      <p:sp>
        <p:nvSpPr>
          <p:cNvPr id="9" name="TextBox 8">
            <a:extLst>
              <a:ext uri="{FF2B5EF4-FFF2-40B4-BE49-F238E27FC236}">
                <a16:creationId xmlns:a16="http://schemas.microsoft.com/office/drawing/2014/main" id="{71F0CB81-487D-4FAD-ADBF-ACA246D1DC48}"/>
              </a:ext>
            </a:extLst>
          </p:cNvPr>
          <p:cNvSpPr txBox="1"/>
          <p:nvPr/>
        </p:nvSpPr>
        <p:spPr>
          <a:xfrm>
            <a:off x="8775282" y="2521785"/>
            <a:ext cx="542599"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VS</a:t>
            </a:r>
          </a:p>
        </p:txBody>
      </p:sp>
    </p:spTree>
    <p:extLst>
      <p:ext uri="{BB962C8B-B14F-4D97-AF65-F5344CB8AC3E}">
        <p14:creationId xmlns:p14="http://schemas.microsoft.com/office/powerpoint/2010/main" val="1745902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4" y="1676592"/>
            <a:ext cx="11081461" cy="4489430"/>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Scholarship Application</a:t>
            </a:r>
            <a:endParaRPr lang="en-PH" sz="4400" dirty="0">
              <a:latin typeface="Roboto" panose="02000000000000000000" pitchFamily="2" charset="0"/>
              <a:ea typeface="Roboto" panose="02000000000000000000" pitchFamily="2" charset="0"/>
            </a:endParaRPr>
          </a:p>
          <a:p>
            <a:pPr marL="457200" indent="-457200">
              <a:lnSpc>
                <a:spcPct val="150000"/>
              </a:lnSpc>
              <a:buFontTx/>
              <a:buChar char="-"/>
            </a:pPr>
            <a:r>
              <a:rPr lang="en-PH" sz="2000" dirty="0">
                <a:latin typeface="Roboto" panose="02000000000000000000" pitchFamily="2" charset="0"/>
                <a:ea typeface="Roboto" panose="02000000000000000000" pitchFamily="2" charset="0"/>
              </a:rPr>
              <a:t>No way to verify if predicted label is correct with a fabricated dataset (no “ground truth”)</a:t>
            </a:r>
          </a:p>
          <a:p>
            <a:pPr marL="0" indent="0">
              <a:lnSpc>
                <a:spcPct val="150000"/>
              </a:lnSpc>
              <a:buNone/>
            </a:pPr>
            <a:r>
              <a:rPr lang="en-PH" sz="3600" dirty="0">
                <a:latin typeface="Roboto" panose="02000000000000000000" pitchFamily="2" charset="0"/>
                <a:ea typeface="Roboto" panose="02000000000000000000" pitchFamily="2" charset="0"/>
              </a:rPr>
              <a:t>Iris Dataset</a:t>
            </a:r>
            <a:endParaRPr lang="en-PH" sz="4800" dirty="0">
              <a:latin typeface="Roboto" panose="02000000000000000000" pitchFamily="2" charset="0"/>
              <a:ea typeface="Roboto" panose="02000000000000000000" pitchFamily="2" charset="0"/>
            </a:endParaRPr>
          </a:p>
          <a:p>
            <a:pPr marL="457200" indent="-457200">
              <a:lnSpc>
                <a:spcPct val="150000"/>
              </a:lnSpc>
              <a:buFontTx/>
              <a:buChar char="-"/>
            </a:pPr>
            <a:r>
              <a:rPr lang="en-PH" sz="2000" dirty="0">
                <a:latin typeface="Roboto" panose="02000000000000000000" pitchFamily="2" charset="0"/>
                <a:ea typeface="Roboto" panose="02000000000000000000" pitchFamily="2" charset="0"/>
              </a:rPr>
              <a:t>We can evaluate results through:</a:t>
            </a:r>
          </a:p>
          <a:p>
            <a:pPr marL="914400" lvl="1" indent="-457200">
              <a:lnSpc>
                <a:spcPct val="150000"/>
              </a:lnSpc>
              <a:buFontTx/>
              <a:buChar char="-"/>
            </a:pPr>
            <a:r>
              <a:rPr lang="en-PH" sz="2000" dirty="0">
                <a:latin typeface="Roboto" panose="02000000000000000000" pitchFamily="2" charset="0"/>
                <a:ea typeface="Roboto" panose="02000000000000000000" pitchFamily="2" charset="0"/>
              </a:rPr>
              <a:t>the model’s </a:t>
            </a:r>
            <a:r>
              <a:rPr lang="en-PH" sz="2000" dirty="0">
                <a:latin typeface="Courier New" panose="02070309020205020404" pitchFamily="49" charset="0"/>
                <a:ea typeface="Roboto" panose="02000000000000000000" pitchFamily="2" charset="0"/>
                <a:cs typeface="Courier New" panose="02070309020205020404" pitchFamily="49" charset="0"/>
              </a:rPr>
              <a:t>score()</a:t>
            </a:r>
            <a:r>
              <a:rPr lang="en-PH" sz="2000" dirty="0">
                <a:latin typeface="Roboto" panose="02000000000000000000" pitchFamily="2" charset="0"/>
                <a:ea typeface="Roboto" panose="02000000000000000000" pitchFamily="2" charset="0"/>
              </a:rPr>
              <a:t> method: returns the accuracy of results</a:t>
            </a:r>
          </a:p>
          <a:p>
            <a:pPr marL="914400" lvl="1" indent="-457200">
              <a:lnSpc>
                <a:spcPct val="150000"/>
              </a:lnSpc>
              <a:buFontTx/>
              <a:buChar char="-"/>
            </a:pPr>
            <a:r>
              <a:rPr lang="en-PH" sz="2000" dirty="0" err="1">
                <a:latin typeface="Roboto" panose="02000000000000000000" pitchFamily="2" charset="0"/>
                <a:ea typeface="Roboto" panose="02000000000000000000" pitchFamily="2" charset="0"/>
              </a:rPr>
              <a:t>sklearn’s</a:t>
            </a:r>
            <a:r>
              <a:rPr lang="en-PH" sz="2000" dirty="0">
                <a:latin typeface="Roboto" panose="02000000000000000000" pitchFamily="2" charset="0"/>
                <a:ea typeface="Roboto" panose="02000000000000000000" pitchFamily="2" charset="0"/>
              </a:rPr>
              <a:t> </a:t>
            </a:r>
            <a:r>
              <a:rPr lang="en-PH" sz="2000" dirty="0" err="1">
                <a:latin typeface="Courier New" panose="02070309020205020404" pitchFamily="49" charset="0"/>
                <a:ea typeface="Roboto" panose="02000000000000000000" pitchFamily="2" charset="0"/>
                <a:cs typeface="Courier New" panose="02070309020205020404" pitchFamily="49" charset="0"/>
              </a:rPr>
              <a:t>confusion_matrix</a:t>
            </a:r>
            <a:r>
              <a:rPr lang="en-PH" sz="2000" dirty="0">
                <a:latin typeface="Courier New" panose="02070309020205020404" pitchFamily="49" charset="0"/>
                <a:ea typeface="Roboto" panose="02000000000000000000" pitchFamily="2" charset="0"/>
                <a:cs typeface="Courier New" panose="02070309020205020404" pitchFamily="49" charset="0"/>
              </a:rPr>
              <a:t>()</a:t>
            </a:r>
            <a:r>
              <a:rPr lang="en-PH" sz="2000" dirty="0">
                <a:latin typeface="Roboto" panose="02000000000000000000" pitchFamily="2" charset="0"/>
                <a:ea typeface="Roboto" panose="02000000000000000000" pitchFamily="2" charset="0"/>
              </a:rPr>
              <a:t> function</a:t>
            </a:r>
          </a:p>
          <a:p>
            <a:pPr marL="0" indent="0">
              <a:lnSpc>
                <a:spcPct val="150000"/>
              </a:lnSpc>
              <a:buNone/>
            </a:pPr>
            <a:endParaRPr lang="en-PH" sz="3600" dirty="0">
              <a:latin typeface="Roboto" panose="02000000000000000000" pitchFamily="2" charset="0"/>
              <a:ea typeface="Roboto" panose="02000000000000000000" pitchFamily="2" charset="0"/>
            </a:endParaRPr>
          </a:p>
          <a:p>
            <a:pPr marL="0" indent="0">
              <a:lnSpc>
                <a:spcPct val="150000"/>
              </a:lnSpc>
              <a:buNone/>
            </a:pPr>
            <a:endParaRPr lang="en-PH" sz="3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9450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Dataset Examples</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211365" y="1553027"/>
            <a:ext cx="5522169" cy="2228141"/>
          </a:xfrm>
        </p:spPr>
        <p:txBody>
          <a:bodyPr>
            <a:normAutofit/>
          </a:bodyPr>
          <a:lstStyle/>
          <a:p>
            <a:pPr marL="0" indent="0" algn="ctr">
              <a:lnSpc>
                <a:spcPct val="150000"/>
              </a:lnSpc>
              <a:buNone/>
            </a:pPr>
            <a:r>
              <a:rPr lang="en-PH" sz="3200" dirty="0">
                <a:latin typeface="Roboto" panose="02000000000000000000" pitchFamily="2" charset="0"/>
                <a:ea typeface="Roboto" panose="02000000000000000000" pitchFamily="2" charset="0"/>
              </a:rPr>
              <a:t>Scholarship</a:t>
            </a:r>
            <a:r>
              <a:rPr lang="en-PH" sz="3600" dirty="0">
                <a:latin typeface="Roboto" panose="02000000000000000000" pitchFamily="2" charset="0"/>
                <a:ea typeface="Roboto" panose="02000000000000000000" pitchFamily="2" charset="0"/>
              </a:rPr>
              <a:t> </a:t>
            </a:r>
            <a:r>
              <a:rPr lang="en-PH" sz="3200" dirty="0">
                <a:latin typeface="Roboto" panose="02000000000000000000" pitchFamily="2" charset="0"/>
                <a:ea typeface="Roboto" panose="02000000000000000000" pitchFamily="2" charset="0"/>
              </a:rPr>
              <a:t>Application</a:t>
            </a:r>
            <a:endParaRPr lang="en-PH" sz="3600" dirty="0">
              <a:latin typeface="Roboto" panose="02000000000000000000" pitchFamily="2" charset="0"/>
              <a:ea typeface="Roboto" panose="02000000000000000000" pitchFamily="2" charset="0"/>
            </a:endParaRPr>
          </a:p>
          <a:p>
            <a:pPr>
              <a:lnSpc>
                <a:spcPct val="150000"/>
              </a:lnSpc>
            </a:pPr>
            <a:r>
              <a:rPr lang="en-PH" sz="2000" dirty="0">
                <a:latin typeface="Roboto" panose="02000000000000000000" pitchFamily="2" charset="0"/>
                <a:ea typeface="Roboto" panose="02000000000000000000" pitchFamily="2" charset="0"/>
              </a:rPr>
              <a:t>Dataset for scholarship approval (fabricated)</a:t>
            </a:r>
          </a:p>
          <a:p>
            <a:pPr>
              <a:lnSpc>
                <a:spcPct val="150000"/>
              </a:lnSpc>
            </a:pPr>
            <a:r>
              <a:rPr lang="en-PH" sz="2000" dirty="0">
                <a:latin typeface="Roboto" panose="02000000000000000000" pitchFamily="2" charset="0"/>
                <a:ea typeface="Roboto" panose="02000000000000000000" pitchFamily="2" charset="0"/>
              </a:rPr>
              <a:t>From previous lesson</a:t>
            </a:r>
          </a:p>
          <a:p>
            <a:pPr>
              <a:lnSpc>
                <a:spcPct val="150000"/>
              </a:lnSpc>
            </a:pPr>
            <a:endParaRPr lang="en-PH" sz="2400" dirty="0">
              <a:latin typeface="Roboto" panose="02000000000000000000" pitchFamily="2" charset="0"/>
              <a:ea typeface="Roboto" panose="02000000000000000000" pitchFamily="2" charset="0"/>
            </a:endParaRPr>
          </a:p>
          <a:p>
            <a:pPr>
              <a:lnSpc>
                <a:spcPct val="150000"/>
              </a:lnSpc>
            </a:pPr>
            <a:endParaRPr lang="en-PH" sz="2000" dirty="0">
              <a:latin typeface="Roboto" panose="02000000000000000000" pitchFamily="2" charset="0"/>
              <a:ea typeface="Roboto" panose="02000000000000000000" pitchFamily="2" charset="0"/>
            </a:endParaRPr>
          </a:p>
        </p:txBody>
      </p:sp>
      <p:sp>
        <p:nvSpPr>
          <p:cNvPr id="4" name="Content Placeholder 1">
            <a:extLst>
              <a:ext uri="{FF2B5EF4-FFF2-40B4-BE49-F238E27FC236}">
                <a16:creationId xmlns:a16="http://schemas.microsoft.com/office/drawing/2014/main" id="{326FCD36-21D7-468F-A694-9B571AEAF0AA}"/>
              </a:ext>
            </a:extLst>
          </p:cNvPr>
          <p:cNvSpPr txBox="1">
            <a:spLocks/>
          </p:cNvSpPr>
          <p:nvPr/>
        </p:nvSpPr>
        <p:spPr>
          <a:xfrm>
            <a:off x="6093056" y="1553027"/>
            <a:ext cx="5695165" cy="222814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40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36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32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28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2800" kern="0" spc="0" baseline="0">
                <a:solidFill>
                  <a:srgbClr val="1A1931"/>
                </a:solidFill>
                <a:latin typeface="Arial" panose="020B0604020202020204" pitchFamily="34" charset="0"/>
                <a:ea typeface="Source Sans Pro" panose="020B0503030403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PH" sz="3200" dirty="0">
                <a:latin typeface="Roboto" panose="02000000000000000000" pitchFamily="2" charset="0"/>
                <a:ea typeface="Roboto" panose="02000000000000000000" pitchFamily="2" charset="0"/>
              </a:rPr>
              <a:t>Iris Dataset</a:t>
            </a:r>
          </a:p>
          <a:p>
            <a:pPr>
              <a:lnSpc>
                <a:spcPct val="150000"/>
              </a:lnSpc>
            </a:pPr>
            <a:r>
              <a:rPr lang="en-PH" sz="2000" dirty="0">
                <a:latin typeface="Roboto" panose="02000000000000000000" pitchFamily="2" charset="0"/>
                <a:ea typeface="Roboto" panose="02000000000000000000" pitchFamily="2" charset="0"/>
              </a:rPr>
              <a:t>Dataset for different Iris Species</a:t>
            </a:r>
          </a:p>
          <a:p>
            <a:pPr>
              <a:lnSpc>
                <a:spcPct val="150000"/>
              </a:lnSpc>
            </a:pPr>
            <a:r>
              <a:rPr lang="en-PH" sz="2000" dirty="0">
                <a:latin typeface="Roboto" panose="02000000000000000000" pitchFamily="2" charset="0"/>
                <a:ea typeface="Roboto" panose="02000000000000000000" pitchFamily="2" charset="0"/>
              </a:rPr>
              <a:t>From </a:t>
            </a:r>
            <a:r>
              <a:rPr lang="en-PH" sz="2000" dirty="0" err="1">
                <a:latin typeface="Roboto" panose="02000000000000000000" pitchFamily="2" charset="0"/>
                <a:ea typeface="Roboto" panose="02000000000000000000" pitchFamily="2" charset="0"/>
              </a:rPr>
              <a:t>scikit</a:t>
            </a:r>
            <a:r>
              <a:rPr lang="en-PH" sz="2000" dirty="0">
                <a:latin typeface="Roboto" panose="02000000000000000000" pitchFamily="2" charset="0"/>
                <a:ea typeface="Roboto" panose="02000000000000000000" pitchFamily="2" charset="0"/>
              </a:rPr>
              <a:t>-learn</a:t>
            </a:r>
          </a:p>
          <a:p>
            <a:pPr>
              <a:lnSpc>
                <a:spcPct val="150000"/>
              </a:lnSpc>
            </a:pPr>
            <a:endParaRPr lang="en-PH" sz="2000" dirty="0">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B6DA3E9A-F66A-4F48-9447-305631515B8A}"/>
              </a:ext>
            </a:extLst>
          </p:cNvPr>
          <p:cNvPicPr>
            <a:picLocks noChangeAspect="1"/>
          </p:cNvPicPr>
          <p:nvPr/>
        </p:nvPicPr>
        <p:blipFill rotWithShape="1">
          <a:blip r:embed="rId3"/>
          <a:srcRect r="2054"/>
          <a:stretch/>
        </p:blipFill>
        <p:spPr>
          <a:xfrm>
            <a:off x="1114011" y="4100133"/>
            <a:ext cx="3889872" cy="1766858"/>
          </a:xfrm>
          <a:prstGeom prst="rect">
            <a:avLst/>
          </a:prstGeom>
        </p:spPr>
      </p:pic>
      <p:pic>
        <p:nvPicPr>
          <p:cNvPr id="1026" name="Picture 2">
            <a:extLst>
              <a:ext uri="{FF2B5EF4-FFF2-40B4-BE49-F238E27FC236}">
                <a16:creationId xmlns:a16="http://schemas.microsoft.com/office/drawing/2014/main" id="{F7660243-4339-49F0-BA6B-D921AB6240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 t="23953" r="-192" b="-1"/>
          <a:stretch/>
        </p:blipFill>
        <p:spPr bwMode="auto">
          <a:xfrm>
            <a:off x="6093056" y="4207049"/>
            <a:ext cx="1531166" cy="1553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0D40993-32AB-4407-91B4-7C46E66F5F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17" r="10693"/>
          <a:stretch/>
        </p:blipFill>
        <p:spPr bwMode="auto">
          <a:xfrm>
            <a:off x="7977622" y="4207049"/>
            <a:ext cx="1685362" cy="15530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AF787E9-0855-4E47-8A19-F1D83D6EE4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1611"/>
          <a:stretch/>
        </p:blipFill>
        <p:spPr bwMode="auto">
          <a:xfrm>
            <a:off x="9977658" y="4207049"/>
            <a:ext cx="1685362" cy="15530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CB95404-772A-492A-83E9-694334EBC7C3}"/>
              </a:ext>
            </a:extLst>
          </p:cNvPr>
          <p:cNvSpPr txBox="1"/>
          <p:nvPr/>
        </p:nvSpPr>
        <p:spPr>
          <a:xfrm>
            <a:off x="6093056" y="6343470"/>
            <a:ext cx="6060077" cy="276999"/>
          </a:xfrm>
          <a:prstGeom prst="rect">
            <a:avLst/>
          </a:prstGeom>
          <a:noFill/>
        </p:spPr>
        <p:txBody>
          <a:bodyPr wrap="square" rtlCol="0">
            <a:spAutoFit/>
          </a:bodyPr>
          <a:lstStyle/>
          <a:p>
            <a:pPr algn="ctr"/>
            <a:r>
              <a:rPr lang="en-PH" sz="1200" dirty="0">
                <a:latin typeface="Roboto" panose="02000000000000000000" pitchFamily="2" charset="0"/>
                <a:ea typeface="Roboto" panose="02000000000000000000" pitchFamily="2" charset="0"/>
              </a:rPr>
              <a:t>Images from </a:t>
            </a:r>
            <a:r>
              <a:rPr lang="en-PH" sz="1200" dirty="0">
                <a:latin typeface="Roboto" panose="02000000000000000000" pitchFamily="2" charset="0"/>
                <a:ea typeface="Roboto" panose="02000000000000000000" pitchFamily="2" charset="0"/>
                <a:hlinkClick r:id="rId7"/>
              </a:rPr>
              <a:t>Iris Flower Dataset Wikipedia page</a:t>
            </a:r>
            <a:endParaRPr lang="en-PH" sz="1200" dirty="0">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E9C18D05-CCC4-46F9-B319-E8C2B342F9C9}"/>
              </a:ext>
            </a:extLst>
          </p:cNvPr>
          <p:cNvSpPr txBox="1"/>
          <p:nvPr/>
        </p:nvSpPr>
        <p:spPr>
          <a:xfrm>
            <a:off x="6101345" y="5788349"/>
            <a:ext cx="1514587" cy="369332"/>
          </a:xfrm>
          <a:prstGeom prst="rect">
            <a:avLst/>
          </a:prstGeom>
          <a:noFill/>
        </p:spPr>
        <p:txBody>
          <a:bodyPr wrap="square" rtlCol="0">
            <a:spAutoFit/>
          </a:bodyPr>
          <a:lstStyle/>
          <a:p>
            <a:pPr algn="ctr"/>
            <a:r>
              <a:rPr lang="en-PH" i="1" dirty="0">
                <a:latin typeface="Roboto" panose="02000000000000000000" pitchFamily="2" charset="0"/>
                <a:ea typeface="Roboto" panose="02000000000000000000" pitchFamily="2" charset="0"/>
              </a:rPr>
              <a:t>Iris </a:t>
            </a:r>
            <a:r>
              <a:rPr lang="en-PH" i="1" dirty="0" err="1">
                <a:latin typeface="Roboto" panose="02000000000000000000" pitchFamily="2" charset="0"/>
                <a:ea typeface="Roboto" panose="02000000000000000000" pitchFamily="2" charset="0"/>
              </a:rPr>
              <a:t>setosa</a:t>
            </a:r>
            <a:endParaRPr lang="en-PH" sz="1500"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D3924D69-1C76-46D3-8AC4-9EA9C750DA3D}"/>
              </a:ext>
            </a:extLst>
          </p:cNvPr>
          <p:cNvSpPr txBox="1"/>
          <p:nvPr/>
        </p:nvSpPr>
        <p:spPr>
          <a:xfrm>
            <a:off x="7977623" y="5790310"/>
            <a:ext cx="1685362" cy="369332"/>
          </a:xfrm>
          <a:prstGeom prst="rect">
            <a:avLst/>
          </a:prstGeom>
          <a:noFill/>
        </p:spPr>
        <p:txBody>
          <a:bodyPr wrap="square" rtlCol="0">
            <a:spAutoFit/>
          </a:bodyPr>
          <a:lstStyle/>
          <a:p>
            <a:pPr algn="ctr"/>
            <a:r>
              <a:rPr lang="en-PH" i="1" dirty="0">
                <a:latin typeface="Roboto" panose="02000000000000000000" pitchFamily="2" charset="0"/>
                <a:ea typeface="Roboto" panose="02000000000000000000" pitchFamily="2" charset="0"/>
              </a:rPr>
              <a:t>Iris versicolor</a:t>
            </a:r>
            <a:endParaRPr lang="en-PH" sz="1500" dirty="0">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968292E-9178-486E-AB44-E94D52F9B45E}"/>
              </a:ext>
            </a:extLst>
          </p:cNvPr>
          <p:cNvSpPr txBox="1"/>
          <p:nvPr/>
        </p:nvSpPr>
        <p:spPr>
          <a:xfrm>
            <a:off x="9977658" y="5788349"/>
            <a:ext cx="1685362" cy="369332"/>
          </a:xfrm>
          <a:prstGeom prst="rect">
            <a:avLst/>
          </a:prstGeom>
          <a:noFill/>
        </p:spPr>
        <p:txBody>
          <a:bodyPr wrap="square" rtlCol="0">
            <a:spAutoFit/>
          </a:bodyPr>
          <a:lstStyle/>
          <a:p>
            <a:pPr algn="ctr"/>
            <a:r>
              <a:rPr lang="en-PH" i="1" dirty="0">
                <a:latin typeface="Roboto" panose="02000000000000000000" pitchFamily="2" charset="0"/>
                <a:ea typeface="Roboto" panose="02000000000000000000" pitchFamily="2" charset="0"/>
              </a:rPr>
              <a:t>Iris </a:t>
            </a:r>
            <a:r>
              <a:rPr lang="en-PH" i="1" dirty="0" err="1">
                <a:latin typeface="Roboto" panose="02000000000000000000" pitchFamily="2" charset="0"/>
                <a:ea typeface="Roboto" panose="02000000000000000000" pitchFamily="2" charset="0"/>
              </a:rPr>
              <a:t>viriginica</a:t>
            </a:r>
            <a:endParaRPr lang="en-PH"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48225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4" y="1676592"/>
            <a:ext cx="11081461" cy="4489430"/>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Iris Dataset</a:t>
            </a:r>
            <a:endParaRPr lang="en-PH" sz="4800" dirty="0">
              <a:latin typeface="Roboto" panose="02000000000000000000" pitchFamily="2" charset="0"/>
              <a:ea typeface="Roboto" panose="02000000000000000000" pitchFamily="2" charset="0"/>
            </a:endParaRPr>
          </a:p>
          <a:p>
            <a:pPr marL="457200" indent="-457200">
              <a:lnSpc>
                <a:spcPct val="150000"/>
              </a:lnSpc>
              <a:buFontTx/>
              <a:buChar char="-"/>
            </a:pPr>
            <a:r>
              <a:rPr lang="en-PH" sz="2000" dirty="0" err="1">
                <a:latin typeface="Courier New" panose="02070309020205020404" pitchFamily="49" charset="0"/>
                <a:ea typeface="Roboto" panose="02000000000000000000" pitchFamily="2" charset="0"/>
                <a:cs typeface="Courier New" panose="02070309020205020404" pitchFamily="49" charset="0"/>
              </a:rPr>
              <a:t>model_name.score</a:t>
            </a:r>
            <a:r>
              <a:rPr lang="en-PH" sz="2000" dirty="0">
                <a:latin typeface="Courier New" panose="02070309020205020404" pitchFamily="49" charset="0"/>
                <a:ea typeface="Roboto" panose="02000000000000000000" pitchFamily="2" charset="0"/>
                <a:cs typeface="Courier New" panose="02070309020205020404" pitchFamily="49" charset="0"/>
              </a:rPr>
              <a:t>(features, </a:t>
            </a:r>
            <a:r>
              <a:rPr lang="en-PH" sz="2000" dirty="0" err="1">
                <a:latin typeface="Courier New" panose="02070309020205020404" pitchFamily="49" charset="0"/>
                <a:ea typeface="Roboto" panose="02000000000000000000" pitchFamily="2" charset="0"/>
                <a:cs typeface="Courier New" panose="02070309020205020404" pitchFamily="49" charset="0"/>
              </a:rPr>
              <a:t>true_labels</a:t>
            </a:r>
            <a:r>
              <a:rPr lang="en-PH" sz="2000" dirty="0">
                <a:latin typeface="Courier New" panose="02070309020205020404" pitchFamily="49" charset="0"/>
                <a:ea typeface="Roboto" panose="02000000000000000000" pitchFamily="2" charset="0"/>
                <a:cs typeface="Courier New" panose="02070309020205020404" pitchFamily="49" charset="0"/>
              </a:rPr>
              <a:t>)</a:t>
            </a:r>
            <a:endParaRPr lang="en-PH" sz="3600" dirty="0">
              <a:latin typeface="Roboto" panose="02000000000000000000" pitchFamily="2" charset="0"/>
              <a:ea typeface="Roboto" panose="02000000000000000000" pitchFamily="2" charset="0"/>
            </a:endParaRPr>
          </a:p>
          <a:p>
            <a:pPr marL="457200" indent="-457200">
              <a:buFontTx/>
              <a:buChar char="-"/>
            </a:pPr>
            <a:endParaRPr lang="en-PH" sz="3600" dirty="0">
              <a:latin typeface="Roboto" panose="02000000000000000000" pitchFamily="2" charset="0"/>
              <a:ea typeface="Roboto" panose="02000000000000000000" pitchFamily="2" charset="0"/>
            </a:endParaRPr>
          </a:p>
          <a:p>
            <a:pPr marL="457200" indent="-457200">
              <a:buFontTx/>
              <a:buChar char="-"/>
            </a:pPr>
            <a:endParaRPr lang="en-PH" sz="2000" dirty="0">
              <a:latin typeface="Courier New" panose="02070309020205020404" pitchFamily="49" charset="0"/>
              <a:ea typeface="Roboto" panose="02000000000000000000" pitchFamily="2" charset="0"/>
              <a:cs typeface="Courier New" panose="02070309020205020404" pitchFamily="49" charset="0"/>
            </a:endParaRPr>
          </a:p>
          <a:p>
            <a:pPr marL="457200" indent="-457200">
              <a:lnSpc>
                <a:spcPct val="150000"/>
              </a:lnSpc>
              <a:buFontTx/>
              <a:buChar char="-"/>
            </a:pPr>
            <a:r>
              <a:rPr lang="en-PH" sz="2000" dirty="0" err="1">
                <a:latin typeface="Courier New" panose="02070309020205020404" pitchFamily="49" charset="0"/>
                <a:ea typeface="Roboto" panose="02000000000000000000" pitchFamily="2" charset="0"/>
                <a:cs typeface="Courier New" panose="02070309020205020404" pitchFamily="49" charset="0"/>
              </a:rPr>
              <a:t>confusion_matrix</a:t>
            </a:r>
            <a:r>
              <a:rPr lang="en-PH" sz="2000" dirty="0">
                <a:latin typeface="Courier New" panose="02070309020205020404" pitchFamily="49" charset="0"/>
                <a:ea typeface="Roboto" panose="02000000000000000000" pitchFamily="2" charset="0"/>
                <a:cs typeface="Courier New" panose="02070309020205020404" pitchFamily="49" charset="0"/>
              </a:rPr>
              <a:t>(labels, </a:t>
            </a:r>
            <a:r>
              <a:rPr lang="en-PH" sz="2000" dirty="0" err="1">
                <a:latin typeface="Courier New" panose="02070309020205020404" pitchFamily="49" charset="0"/>
                <a:ea typeface="Roboto" panose="02000000000000000000" pitchFamily="2" charset="0"/>
                <a:cs typeface="Courier New" panose="02070309020205020404" pitchFamily="49" charset="0"/>
              </a:rPr>
              <a:t>predicted_labels</a:t>
            </a:r>
            <a:r>
              <a:rPr lang="en-PH" sz="2000" dirty="0">
                <a:latin typeface="Courier New" panose="02070309020205020404" pitchFamily="49" charset="0"/>
                <a:ea typeface="Roboto" panose="02000000000000000000" pitchFamily="2" charset="0"/>
                <a:cs typeface="Courier New" panose="02070309020205020404" pitchFamily="49" charset="0"/>
              </a:rPr>
              <a:t>)</a:t>
            </a:r>
            <a:endParaRPr lang="en-PH" sz="3600" dirty="0">
              <a:latin typeface="Roboto" panose="02000000000000000000" pitchFamily="2" charset="0"/>
              <a:ea typeface="Roboto" panose="02000000000000000000" pitchFamily="2" charset="0"/>
            </a:endParaRPr>
          </a:p>
          <a:p>
            <a:pPr marL="457200" indent="-457200">
              <a:lnSpc>
                <a:spcPct val="150000"/>
              </a:lnSpc>
              <a:buFontTx/>
              <a:buChar char="-"/>
            </a:pPr>
            <a:endParaRPr lang="en-PH" sz="2000" dirty="0">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9247AD85-E9B4-4F55-960F-8143C0A4E1F8}"/>
              </a:ext>
            </a:extLst>
          </p:cNvPr>
          <p:cNvPicPr>
            <a:picLocks noChangeAspect="1"/>
          </p:cNvPicPr>
          <p:nvPr/>
        </p:nvPicPr>
        <p:blipFill>
          <a:blip r:embed="rId3"/>
          <a:stretch>
            <a:fillRect/>
          </a:stretch>
        </p:blipFill>
        <p:spPr>
          <a:xfrm>
            <a:off x="1199932" y="3231292"/>
            <a:ext cx="7176725" cy="919332"/>
          </a:xfrm>
          <a:prstGeom prst="rect">
            <a:avLst/>
          </a:prstGeom>
        </p:spPr>
      </p:pic>
      <p:pic>
        <p:nvPicPr>
          <p:cNvPr id="4" name="Picture 3">
            <a:extLst>
              <a:ext uri="{FF2B5EF4-FFF2-40B4-BE49-F238E27FC236}">
                <a16:creationId xmlns:a16="http://schemas.microsoft.com/office/drawing/2014/main" id="{04C0B9CF-5277-45A8-945C-F24567BC9D31}"/>
              </a:ext>
            </a:extLst>
          </p:cNvPr>
          <p:cNvPicPr>
            <a:picLocks noChangeAspect="1"/>
          </p:cNvPicPr>
          <p:nvPr/>
        </p:nvPicPr>
        <p:blipFill>
          <a:blip r:embed="rId4"/>
          <a:stretch>
            <a:fillRect/>
          </a:stretch>
        </p:blipFill>
        <p:spPr>
          <a:xfrm>
            <a:off x="1199932" y="4999556"/>
            <a:ext cx="7686211" cy="919331"/>
          </a:xfrm>
          <a:prstGeom prst="rect">
            <a:avLst/>
          </a:prstGeom>
        </p:spPr>
      </p:pic>
    </p:spTree>
    <p:extLst>
      <p:ext uri="{BB962C8B-B14F-4D97-AF65-F5344CB8AC3E}">
        <p14:creationId xmlns:p14="http://schemas.microsoft.com/office/powerpoint/2010/main" val="402391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4" y="1676592"/>
            <a:ext cx="11081461" cy="4489430"/>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Iris Dataset</a:t>
            </a:r>
            <a:endParaRPr lang="en-PH" sz="4800" dirty="0">
              <a:latin typeface="Roboto" panose="02000000000000000000" pitchFamily="2" charset="0"/>
              <a:ea typeface="Roboto" panose="02000000000000000000" pitchFamily="2" charset="0"/>
            </a:endParaRPr>
          </a:p>
          <a:p>
            <a:pPr marL="457200" indent="-457200">
              <a:lnSpc>
                <a:spcPct val="150000"/>
              </a:lnSpc>
              <a:buFontTx/>
              <a:buChar char="-"/>
            </a:pPr>
            <a:endParaRPr lang="en-PH" sz="2000"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5EB3CA86-B226-446D-B4F6-72D283B71CFB}"/>
              </a:ext>
            </a:extLst>
          </p:cNvPr>
          <p:cNvPicPr>
            <a:picLocks noChangeAspect="1"/>
          </p:cNvPicPr>
          <p:nvPr/>
        </p:nvPicPr>
        <p:blipFill rotWithShape="1">
          <a:blip r:embed="rId3"/>
          <a:srcRect l="18210"/>
          <a:stretch/>
        </p:blipFill>
        <p:spPr>
          <a:xfrm>
            <a:off x="632744" y="2704451"/>
            <a:ext cx="5463256" cy="1946032"/>
          </a:xfrm>
          <a:prstGeom prst="rect">
            <a:avLst/>
          </a:prstGeom>
        </p:spPr>
      </p:pic>
      <p:pic>
        <p:nvPicPr>
          <p:cNvPr id="6" name="Picture 5">
            <a:extLst>
              <a:ext uri="{FF2B5EF4-FFF2-40B4-BE49-F238E27FC236}">
                <a16:creationId xmlns:a16="http://schemas.microsoft.com/office/drawing/2014/main" id="{C3A06174-2244-4C8D-8614-83C2E51B5144}"/>
              </a:ext>
            </a:extLst>
          </p:cNvPr>
          <p:cNvPicPr>
            <a:picLocks noChangeAspect="1"/>
          </p:cNvPicPr>
          <p:nvPr/>
        </p:nvPicPr>
        <p:blipFill>
          <a:blip r:embed="rId4"/>
          <a:stretch>
            <a:fillRect/>
          </a:stretch>
        </p:blipFill>
        <p:spPr>
          <a:xfrm>
            <a:off x="6907309" y="2704451"/>
            <a:ext cx="4518060" cy="1946032"/>
          </a:xfrm>
          <a:prstGeom prst="rect">
            <a:avLst/>
          </a:prstGeom>
          <a:effectLst>
            <a:outerShdw blurRad="50800" dist="38100" dir="2700000" algn="tl" rotWithShape="0">
              <a:prstClr val="black">
                <a:alpha val="40000"/>
              </a:prstClr>
            </a:outerShdw>
          </a:effectLst>
        </p:spPr>
      </p:pic>
      <p:sp>
        <p:nvSpPr>
          <p:cNvPr id="8" name="Arrow: Right 7">
            <a:extLst>
              <a:ext uri="{FF2B5EF4-FFF2-40B4-BE49-F238E27FC236}">
                <a16:creationId xmlns:a16="http://schemas.microsoft.com/office/drawing/2014/main" id="{7ABA9F93-4BA4-4904-BBA4-ABDE9FEC4168}"/>
              </a:ext>
            </a:extLst>
          </p:cNvPr>
          <p:cNvSpPr/>
          <p:nvPr/>
        </p:nvSpPr>
        <p:spPr>
          <a:xfrm>
            <a:off x="6267457" y="3254466"/>
            <a:ext cx="468394" cy="846001"/>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a:extLst>
              <a:ext uri="{FF2B5EF4-FFF2-40B4-BE49-F238E27FC236}">
                <a16:creationId xmlns:a16="http://schemas.microsoft.com/office/drawing/2014/main" id="{3703A78C-0E2A-46BC-BFB1-24AA01A73CD6}"/>
              </a:ext>
            </a:extLst>
          </p:cNvPr>
          <p:cNvSpPr txBox="1"/>
          <p:nvPr/>
        </p:nvSpPr>
        <p:spPr>
          <a:xfrm>
            <a:off x="455140" y="4734493"/>
            <a:ext cx="11281719" cy="1980029"/>
          </a:xfrm>
          <a:prstGeom prst="rect">
            <a:avLst/>
          </a:prstGeom>
          <a:noFill/>
        </p:spPr>
        <p:txBody>
          <a:bodyPr wrap="square" rtlCol="0">
            <a:spAutoFit/>
          </a:bodyPr>
          <a:lstStyle/>
          <a:p>
            <a:pPr algn="ctr">
              <a:lnSpc>
                <a:spcPct val="150000"/>
              </a:lnSpc>
            </a:pPr>
            <a:r>
              <a:rPr lang="en-PH" sz="2400" dirty="0">
                <a:latin typeface="Roboto" panose="02000000000000000000" pitchFamily="2" charset="0"/>
                <a:ea typeface="Roboto" panose="02000000000000000000" pitchFamily="2" charset="0"/>
              </a:rPr>
              <a:t>In this run, </a:t>
            </a:r>
            <a:r>
              <a:rPr lang="en-PH" sz="2400" dirty="0" err="1">
                <a:latin typeface="Roboto" panose="02000000000000000000" pitchFamily="2" charset="0"/>
                <a:ea typeface="Roboto" panose="02000000000000000000" pitchFamily="2" charset="0"/>
              </a:rPr>
              <a:t>kNN</a:t>
            </a:r>
            <a:r>
              <a:rPr lang="en-PH" sz="2400" dirty="0">
                <a:latin typeface="Roboto" panose="02000000000000000000" pitchFamily="2" charset="0"/>
                <a:ea typeface="Roboto" panose="02000000000000000000" pitchFamily="2" charset="0"/>
              </a:rPr>
              <a:t> with k=1 and k=3 yield the same results.</a:t>
            </a:r>
          </a:p>
          <a:p>
            <a:pPr algn="ctr">
              <a:lnSpc>
                <a:spcPct val="150000"/>
              </a:lnSpc>
            </a:pPr>
            <a:endParaRPr lang="en-PH" sz="2000" dirty="0">
              <a:latin typeface="Roboto" panose="02000000000000000000" pitchFamily="2" charset="0"/>
              <a:ea typeface="Roboto" panose="02000000000000000000" pitchFamily="2" charset="0"/>
            </a:endParaRPr>
          </a:p>
          <a:p>
            <a:pPr algn="ctr">
              <a:lnSpc>
                <a:spcPct val="150000"/>
              </a:lnSpc>
            </a:pPr>
            <a:r>
              <a:rPr lang="en-PH" sz="2000" dirty="0">
                <a:latin typeface="Roboto" panose="02000000000000000000" pitchFamily="2" charset="0"/>
                <a:ea typeface="Roboto" panose="02000000000000000000" pitchFamily="2" charset="0"/>
              </a:rPr>
              <a:t>Note: the train and test set in this slides’ example are generated through random sampling, so the results will be different when the code is run again because the test set is different</a:t>
            </a:r>
          </a:p>
        </p:txBody>
      </p:sp>
    </p:spTree>
    <p:extLst>
      <p:ext uri="{BB962C8B-B14F-4D97-AF65-F5344CB8AC3E}">
        <p14:creationId xmlns:p14="http://schemas.microsoft.com/office/powerpoint/2010/main" val="4006968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Testing The Model (Application)</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632745" y="1676592"/>
            <a:ext cx="4311399" cy="4489430"/>
          </a:xfrm>
        </p:spPr>
        <p:txBody>
          <a:bodyPr>
            <a:normAutofit/>
          </a:bodyPr>
          <a:lstStyle/>
          <a:p>
            <a:pPr marL="0" indent="0">
              <a:lnSpc>
                <a:spcPct val="150000"/>
              </a:lnSpc>
              <a:buNone/>
            </a:pPr>
            <a:r>
              <a:rPr lang="en-PH" sz="3600" dirty="0">
                <a:latin typeface="Roboto" panose="02000000000000000000" pitchFamily="2" charset="0"/>
                <a:ea typeface="Roboto" panose="02000000000000000000" pitchFamily="2" charset="0"/>
              </a:rPr>
              <a:t>Iris Dataset</a:t>
            </a:r>
            <a:endParaRPr lang="en-PH" sz="4800" dirty="0">
              <a:latin typeface="Roboto" panose="02000000000000000000" pitchFamily="2" charset="0"/>
              <a:ea typeface="Roboto" panose="02000000000000000000" pitchFamily="2" charset="0"/>
            </a:endParaRPr>
          </a:p>
          <a:p>
            <a:pPr marL="457200" indent="-457200">
              <a:lnSpc>
                <a:spcPct val="150000"/>
              </a:lnSpc>
              <a:buFontTx/>
              <a:buChar char="-"/>
            </a:pPr>
            <a:r>
              <a:rPr lang="en-PH" sz="2000" dirty="0">
                <a:latin typeface="Roboto" panose="02000000000000000000" pitchFamily="2" charset="0"/>
                <a:ea typeface="Roboto" panose="02000000000000000000" pitchFamily="2" charset="0"/>
              </a:rPr>
              <a:t>Plot uses matplotlib and </a:t>
            </a:r>
            <a:r>
              <a:rPr lang="en-PH" sz="2000" dirty="0" err="1">
                <a:latin typeface="Roboto" panose="02000000000000000000" pitchFamily="2" charset="0"/>
                <a:ea typeface="Roboto" panose="02000000000000000000" pitchFamily="2" charset="0"/>
              </a:rPr>
              <a:t>sklearn</a:t>
            </a:r>
            <a:endParaRPr lang="en-PH" sz="2000" dirty="0">
              <a:latin typeface="Roboto" panose="02000000000000000000" pitchFamily="2" charset="0"/>
              <a:ea typeface="Roboto" panose="02000000000000000000" pitchFamily="2" charset="0"/>
            </a:endParaRPr>
          </a:p>
          <a:p>
            <a:pPr marL="457200" indent="-457200">
              <a:lnSpc>
                <a:spcPct val="150000"/>
              </a:lnSpc>
              <a:buFontTx/>
              <a:buChar char="-"/>
            </a:pPr>
            <a:r>
              <a:rPr lang="en-PH" sz="2000" dirty="0">
                <a:latin typeface="Roboto" panose="02000000000000000000" pitchFamily="2" charset="0"/>
                <a:ea typeface="Roboto" panose="02000000000000000000" pitchFamily="2" charset="0"/>
              </a:rPr>
              <a:t>Labels show the three Iris species being classified (</a:t>
            </a:r>
            <a:r>
              <a:rPr lang="en-PH" sz="2000" dirty="0" err="1">
                <a:latin typeface="Roboto" panose="02000000000000000000" pitchFamily="2" charset="0"/>
                <a:ea typeface="Roboto" panose="02000000000000000000" pitchFamily="2" charset="0"/>
              </a:rPr>
              <a:t>setosa</a:t>
            </a:r>
            <a:r>
              <a:rPr lang="en-PH" sz="2000" dirty="0">
                <a:latin typeface="Roboto" panose="02000000000000000000" pitchFamily="2" charset="0"/>
                <a:ea typeface="Roboto" panose="02000000000000000000" pitchFamily="2" charset="0"/>
              </a:rPr>
              <a:t>, versicolor, virginica)</a:t>
            </a:r>
          </a:p>
          <a:p>
            <a:pPr marL="457200" indent="-457200">
              <a:lnSpc>
                <a:spcPct val="150000"/>
              </a:lnSpc>
              <a:buFontTx/>
              <a:buChar char="-"/>
            </a:pPr>
            <a:endParaRPr lang="en-PH" sz="2000" dirty="0">
              <a:latin typeface="Roboto" panose="02000000000000000000" pitchFamily="2" charset="0"/>
              <a:ea typeface="Roboto" panose="02000000000000000000" pitchFamily="2" charset="0"/>
            </a:endParaRPr>
          </a:p>
          <a:p>
            <a:pPr marL="457200" indent="-457200">
              <a:lnSpc>
                <a:spcPct val="150000"/>
              </a:lnSpc>
              <a:buFontTx/>
              <a:buChar char="-"/>
            </a:pPr>
            <a:endParaRPr lang="en-PH" sz="2000" dirty="0">
              <a:latin typeface="Roboto" panose="02000000000000000000" pitchFamily="2" charset="0"/>
              <a:ea typeface="Roboto" panose="02000000000000000000" pitchFamily="2" charset="0"/>
            </a:endParaRPr>
          </a:p>
        </p:txBody>
      </p:sp>
      <p:pic>
        <p:nvPicPr>
          <p:cNvPr id="1026" name="Picture 2">
            <a:extLst>
              <a:ext uri="{FF2B5EF4-FFF2-40B4-BE49-F238E27FC236}">
                <a16:creationId xmlns:a16="http://schemas.microsoft.com/office/drawing/2014/main" id="{7FB4C4B4-F93A-4BF2-B810-5778E4035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144" y="1536063"/>
            <a:ext cx="6615112" cy="513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959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nvGraphicFramePr>
        <p:xfrm>
          <a:off x="4148124" y="3837015"/>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5" name="TextBox 4">
            <a:extLst>
              <a:ext uri="{FF2B5EF4-FFF2-40B4-BE49-F238E27FC236}">
                <a16:creationId xmlns:a16="http://schemas.microsoft.com/office/drawing/2014/main" id="{89768876-C8E0-4626-8FCE-CC8E9B0E6781}"/>
              </a:ext>
            </a:extLst>
          </p:cNvPr>
          <p:cNvSpPr txBox="1"/>
          <p:nvPr/>
        </p:nvSpPr>
        <p:spPr>
          <a:xfrm>
            <a:off x="875305" y="3239420"/>
            <a:ext cx="1560536"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RAW DATA</a:t>
            </a:r>
          </a:p>
        </p:txBody>
      </p:sp>
      <p:sp>
        <p:nvSpPr>
          <p:cNvPr id="7" name="TextBox 6">
            <a:extLst>
              <a:ext uri="{FF2B5EF4-FFF2-40B4-BE49-F238E27FC236}">
                <a16:creationId xmlns:a16="http://schemas.microsoft.com/office/drawing/2014/main" id="{924914BE-A6DA-4DF3-BED1-4A26185B5F5A}"/>
              </a:ext>
            </a:extLst>
          </p:cNvPr>
          <p:cNvSpPr txBox="1"/>
          <p:nvPr/>
        </p:nvSpPr>
        <p:spPr>
          <a:xfrm>
            <a:off x="4303681" y="3249194"/>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8" name="TextBox 7">
            <a:extLst>
              <a:ext uri="{FF2B5EF4-FFF2-40B4-BE49-F238E27FC236}">
                <a16:creationId xmlns:a16="http://schemas.microsoft.com/office/drawing/2014/main" id="{1689F553-B7F0-48D8-885F-69541A3771FB}"/>
              </a:ext>
            </a:extLst>
          </p:cNvPr>
          <p:cNvSpPr txBox="1"/>
          <p:nvPr/>
        </p:nvSpPr>
        <p:spPr>
          <a:xfrm>
            <a:off x="6114037" y="3249194"/>
            <a:ext cx="131668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9" name="Table 3">
            <a:extLst>
              <a:ext uri="{FF2B5EF4-FFF2-40B4-BE49-F238E27FC236}">
                <a16:creationId xmlns:a16="http://schemas.microsoft.com/office/drawing/2014/main" id="{126C98E7-A1A5-49E4-B4A4-4B7683EB93E7}"/>
              </a:ext>
            </a:extLst>
          </p:cNvPr>
          <p:cNvGraphicFramePr>
            <a:graphicFrameLocks noGrp="1"/>
          </p:cNvGraphicFramePr>
          <p:nvPr/>
        </p:nvGraphicFramePr>
        <p:xfrm>
          <a:off x="6488716" y="3837677"/>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pic>
        <p:nvPicPr>
          <p:cNvPr id="6" name="Picture 5">
            <a:extLst>
              <a:ext uri="{FF2B5EF4-FFF2-40B4-BE49-F238E27FC236}">
                <a16:creationId xmlns:a16="http://schemas.microsoft.com/office/drawing/2014/main" id="{78DE9078-22BF-428B-B57F-4B22F6087190}"/>
              </a:ext>
            </a:extLst>
          </p:cNvPr>
          <p:cNvPicPr>
            <a:picLocks noChangeAspect="1"/>
          </p:cNvPicPr>
          <p:nvPr/>
        </p:nvPicPr>
        <p:blipFill>
          <a:blip r:embed="rId3"/>
          <a:stretch>
            <a:fillRect/>
          </a:stretch>
        </p:blipFill>
        <p:spPr>
          <a:xfrm>
            <a:off x="8978079" y="3225431"/>
            <a:ext cx="1175289" cy="1024611"/>
          </a:xfrm>
          <a:prstGeom prst="rect">
            <a:avLst/>
          </a:prstGeom>
        </p:spPr>
      </p:pic>
      <p:pic>
        <p:nvPicPr>
          <p:cNvPr id="12" name="Picture 11">
            <a:extLst>
              <a:ext uri="{FF2B5EF4-FFF2-40B4-BE49-F238E27FC236}">
                <a16:creationId xmlns:a16="http://schemas.microsoft.com/office/drawing/2014/main" id="{977F0225-55B7-44F7-8321-D6ADD08F22BA}"/>
              </a:ext>
            </a:extLst>
          </p:cNvPr>
          <p:cNvPicPr>
            <a:picLocks noChangeAspect="1"/>
          </p:cNvPicPr>
          <p:nvPr/>
        </p:nvPicPr>
        <p:blipFill>
          <a:blip r:embed="rId3"/>
          <a:stretch>
            <a:fillRect/>
          </a:stretch>
        </p:blipFill>
        <p:spPr>
          <a:xfrm>
            <a:off x="8978079" y="5021396"/>
            <a:ext cx="1175289" cy="1024611"/>
          </a:xfrm>
          <a:prstGeom prst="rect">
            <a:avLst/>
          </a:prstGeom>
        </p:spPr>
      </p:pic>
      <p:sp>
        <p:nvSpPr>
          <p:cNvPr id="14" name="TextBox 13">
            <a:extLst>
              <a:ext uri="{FF2B5EF4-FFF2-40B4-BE49-F238E27FC236}">
                <a16:creationId xmlns:a16="http://schemas.microsoft.com/office/drawing/2014/main" id="{CE422FD3-1E0F-41CB-8289-056DCFCB96E2}"/>
              </a:ext>
            </a:extLst>
          </p:cNvPr>
          <p:cNvSpPr txBox="1"/>
          <p:nvPr/>
        </p:nvSpPr>
        <p:spPr>
          <a:xfrm>
            <a:off x="8442163" y="2819433"/>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TRAINING SET</a:t>
            </a:r>
          </a:p>
        </p:txBody>
      </p:sp>
      <p:sp>
        <p:nvSpPr>
          <p:cNvPr id="15" name="TextBox 14">
            <a:extLst>
              <a:ext uri="{FF2B5EF4-FFF2-40B4-BE49-F238E27FC236}">
                <a16:creationId xmlns:a16="http://schemas.microsoft.com/office/drawing/2014/main" id="{90CA50B7-781D-49C1-AB99-B82110B3CBDF}"/>
              </a:ext>
            </a:extLst>
          </p:cNvPr>
          <p:cNvSpPr txBox="1"/>
          <p:nvPr/>
        </p:nvSpPr>
        <p:spPr>
          <a:xfrm>
            <a:off x="8442163" y="4652064"/>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TEST SET</a:t>
            </a:r>
          </a:p>
        </p:txBody>
      </p:sp>
      <p:sp>
        <p:nvSpPr>
          <p:cNvPr id="13" name="Arrow: Right 12">
            <a:extLst>
              <a:ext uri="{FF2B5EF4-FFF2-40B4-BE49-F238E27FC236}">
                <a16:creationId xmlns:a16="http://schemas.microsoft.com/office/drawing/2014/main" id="{5487EA1F-AB01-451F-8785-4D10A02A6BC2}"/>
              </a:ext>
            </a:extLst>
          </p:cNvPr>
          <p:cNvSpPr/>
          <p:nvPr/>
        </p:nvSpPr>
        <p:spPr>
          <a:xfrm>
            <a:off x="2780067" y="4206767"/>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Arrow: Right 16">
            <a:extLst>
              <a:ext uri="{FF2B5EF4-FFF2-40B4-BE49-F238E27FC236}">
                <a16:creationId xmlns:a16="http://schemas.microsoft.com/office/drawing/2014/main" id="{247F34FE-81E0-4ADC-A3E2-73522B1FAA9D}"/>
              </a:ext>
            </a:extLst>
          </p:cNvPr>
          <p:cNvSpPr/>
          <p:nvPr/>
        </p:nvSpPr>
        <p:spPr>
          <a:xfrm rot="19774034">
            <a:off x="7529932" y="4101250"/>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9" name="Picture 18">
            <a:extLst>
              <a:ext uri="{FF2B5EF4-FFF2-40B4-BE49-F238E27FC236}">
                <a16:creationId xmlns:a16="http://schemas.microsoft.com/office/drawing/2014/main" id="{4E95D33C-4CB6-40ED-805F-485FD842B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63" y="3806543"/>
            <a:ext cx="457200" cy="457200"/>
          </a:xfrm>
          <a:prstGeom prst="rect">
            <a:avLst/>
          </a:prstGeom>
        </p:spPr>
      </p:pic>
      <p:pic>
        <p:nvPicPr>
          <p:cNvPr id="21" name="Picture 20">
            <a:extLst>
              <a:ext uri="{FF2B5EF4-FFF2-40B4-BE49-F238E27FC236}">
                <a16:creationId xmlns:a16="http://schemas.microsoft.com/office/drawing/2014/main" id="{1F926C6B-D14D-4D03-A1D1-397FDC53D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7117" y="3811234"/>
            <a:ext cx="457200" cy="457200"/>
          </a:xfrm>
          <a:prstGeom prst="rect">
            <a:avLst/>
          </a:prstGeom>
        </p:spPr>
      </p:pic>
      <p:pic>
        <p:nvPicPr>
          <p:cNvPr id="25" name="Picture 24">
            <a:extLst>
              <a:ext uri="{FF2B5EF4-FFF2-40B4-BE49-F238E27FC236}">
                <a16:creationId xmlns:a16="http://schemas.microsoft.com/office/drawing/2014/main" id="{E396F896-C824-493C-AED8-6130D8968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117" y="4436655"/>
            <a:ext cx="457200" cy="457200"/>
          </a:xfrm>
          <a:prstGeom prst="rect">
            <a:avLst/>
          </a:prstGeom>
        </p:spPr>
      </p:pic>
      <p:pic>
        <p:nvPicPr>
          <p:cNvPr id="27" name="Picture 26">
            <a:extLst>
              <a:ext uri="{FF2B5EF4-FFF2-40B4-BE49-F238E27FC236}">
                <a16:creationId xmlns:a16="http://schemas.microsoft.com/office/drawing/2014/main" id="{6A8F5D9F-05C1-46D5-9BDF-18E2F76899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1959" y="5079289"/>
            <a:ext cx="457200" cy="457200"/>
          </a:xfrm>
          <a:prstGeom prst="rect">
            <a:avLst/>
          </a:prstGeom>
        </p:spPr>
      </p:pic>
      <p:pic>
        <p:nvPicPr>
          <p:cNvPr id="29" name="Picture 28">
            <a:extLst>
              <a:ext uri="{FF2B5EF4-FFF2-40B4-BE49-F238E27FC236}">
                <a16:creationId xmlns:a16="http://schemas.microsoft.com/office/drawing/2014/main" id="{424D0212-DA8B-4211-8D25-58118C3060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959" y="4465340"/>
            <a:ext cx="457200" cy="457200"/>
          </a:xfrm>
          <a:prstGeom prst="rect">
            <a:avLst/>
          </a:prstGeom>
        </p:spPr>
      </p:pic>
      <p:pic>
        <p:nvPicPr>
          <p:cNvPr id="31" name="Picture 30">
            <a:extLst>
              <a:ext uri="{FF2B5EF4-FFF2-40B4-BE49-F238E27FC236}">
                <a16:creationId xmlns:a16="http://schemas.microsoft.com/office/drawing/2014/main" id="{AAE49CD1-BCB4-453A-B8DB-254FDD4CE0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7117" y="5079289"/>
            <a:ext cx="457200" cy="457200"/>
          </a:xfrm>
          <a:prstGeom prst="rect">
            <a:avLst/>
          </a:prstGeom>
        </p:spPr>
      </p:pic>
      <p:sp>
        <p:nvSpPr>
          <p:cNvPr id="32" name="Plus Sign 31">
            <a:extLst>
              <a:ext uri="{FF2B5EF4-FFF2-40B4-BE49-F238E27FC236}">
                <a16:creationId xmlns:a16="http://schemas.microsoft.com/office/drawing/2014/main" id="{82667B03-E0E0-467F-B1D6-4FCC20093F53}"/>
              </a:ext>
            </a:extLst>
          </p:cNvPr>
          <p:cNvSpPr/>
          <p:nvPr/>
        </p:nvSpPr>
        <p:spPr>
          <a:xfrm>
            <a:off x="5713196" y="3244173"/>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001872E9-45B7-47AF-9ED6-DA208330F291}"/>
              </a:ext>
            </a:extLst>
          </p:cNvPr>
          <p:cNvSpPr txBox="1"/>
          <p:nvPr/>
        </p:nvSpPr>
        <p:spPr>
          <a:xfrm>
            <a:off x="3162925" y="160395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DATA PREPARATION</a:t>
            </a:r>
          </a:p>
        </p:txBody>
      </p:sp>
      <p:sp>
        <p:nvSpPr>
          <p:cNvPr id="23" name="Arrow: Right 22">
            <a:extLst>
              <a:ext uri="{FF2B5EF4-FFF2-40B4-BE49-F238E27FC236}">
                <a16:creationId xmlns:a16="http://schemas.microsoft.com/office/drawing/2014/main" id="{247B1DFB-FE00-49E2-8795-EC00E0111C15}"/>
              </a:ext>
            </a:extLst>
          </p:cNvPr>
          <p:cNvSpPr/>
          <p:nvPr/>
        </p:nvSpPr>
        <p:spPr>
          <a:xfrm rot="1825966" flipV="1">
            <a:off x="7534592" y="4849837"/>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494273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nvGraphicFramePr>
        <p:xfrm>
          <a:off x="1883061" y="3491750"/>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7" name="TextBox 6">
            <a:extLst>
              <a:ext uri="{FF2B5EF4-FFF2-40B4-BE49-F238E27FC236}">
                <a16:creationId xmlns:a16="http://schemas.microsoft.com/office/drawing/2014/main" id="{924914BE-A6DA-4DF3-BED1-4A26185B5F5A}"/>
              </a:ext>
            </a:extLst>
          </p:cNvPr>
          <p:cNvSpPr txBox="1"/>
          <p:nvPr/>
        </p:nvSpPr>
        <p:spPr>
          <a:xfrm>
            <a:off x="2038618" y="2905838"/>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8" name="TextBox 7">
            <a:extLst>
              <a:ext uri="{FF2B5EF4-FFF2-40B4-BE49-F238E27FC236}">
                <a16:creationId xmlns:a16="http://schemas.microsoft.com/office/drawing/2014/main" id="{1689F553-B7F0-48D8-885F-69541A3771FB}"/>
              </a:ext>
            </a:extLst>
          </p:cNvPr>
          <p:cNvSpPr txBox="1"/>
          <p:nvPr/>
        </p:nvSpPr>
        <p:spPr>
          <a:xfrm>
            <a:off x="3701837" y="2905838"/>
            <a:ext cx="131668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9" name="Table 3">
            <a:extLst>
              <a:ext uri="{FF2B5EF4-FFF2-40B4-BE49-F238E27FC236}">
                <a16:creationId xmlns:a16="http://schemas.microsoft.com/office/drawing/2014/main" id="{126C98E7-A1A5-49E4-B4A4-4B7683EB93E7}"/>
              </a:ext>
            </a:extLst>
          </p:cNvPr>
          <p:cNvGraphicFramePr>
            <a:graphicFrameLocks noGrp="1"/>
          </p:cNvGraphicFramePr>
          <p:nvPr/>
        </p:nvGraphicFramePr>
        <p:xfrm>
          <a:off x="4088879" y="3479393"/>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13" name="Arrow: Right 12">
            <a:extLst>
              <a:ext uri="{FF2B5EF4-FFF2-40B4-BE49-F238E27FC236}">
                <a16:creationId xmlns:a16="http://schemas.microsoft.com/office/drawing/2014/main" id="{5487EA1F-AB01-451F-8785-4D10A02A6BC2}"/>
              </a:ext>
            </a:extLst>
          </p:cNvPr>
          <p:cNvSpPr/>
          <p:nvPr/>
        </p:nvSpPr>
        <p:spPr>
          <a:xfrm>
            <a:off x="5392123" y="3445642"/>
            <a:ext cx="1196666"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Plus Sign 31">
            <a:extLst>
              <a:ext uri="{FF2B5EF4-FFF2-40B4-BE49-F238E27FC236}">
                <a16:creationId xmlns:a16="http://schemas.microsoft.com/office/drawing/2014/main" id="{82667B03-E0E0-467F-B1D6-4FCC20093F53}"/>
              </a:ext>
            </a:extLst>
          </p:cNvPr>
          <p:cNvSpPr/>
          <p:nvPr/>
        </p:nvSpPr>
        <p:spPr>
          <a:xfrm>
            <a:off x="3365301" y="2919229"/>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Rounded Corners 3">
            <a:extLst>
              <a:ext uri="{FF2B5EF4-FFF2-40B4-BE49-F238E27FC236}">
                <a16:creationId xmlns:a16="http://schemas.microsoft.com/office/drawing/2014/main" id="{54DD720A-A60C-4ABE-92BF-4674EAD7FDEB}"/>
              </a:ext>
            </a:extLst>
          </p:cNvPr>
          <p:cNvSpPr/>
          <p:nvPr/>
        </p:nvSpPr>
        <p:spPr>
          <a:xfrm>
            <a:off x="7349434" y="2905838"/>
            <a:ext cx="2533135" cy="239468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a:latin typeface="Arial" panose="020B0604020202020204" pitchFamily="34" charset="0"/>
                <a:cs typeface="Arial" panose="020B0604020202020204" pitchFamily="34" charset="0"/>
              </a:rPr>
              <a:t>MODEL</a:t>
            </a:r>
          </a:p>
          <a:p>
            <a:pPr algn="ctr"/>
            <a:r>
              <a:rPr lang="en-PH" sz="2000" dirty="0">
                <a:latin typeface="Arial" panose="020B0604020202020204" pitchFamily="34" charset="0"/>
                <a:cs typeface="Arial" panose="020B0604020202020204" pitchFamily="34" charset="0"/>
              </a:rPr>
              <a:t>(UNTRAINED)</a:t>
            </a:r>
          </a:p>
        </p:txBody>
      </p:sp>
      <p:sp>
        <p:nvSpPr>
          <p:cNvPr id="16" name="Arrow: Bent-Up 15">
            <a:extLst>
              <a:ext uri="{FF2B5EF4-FFF2-40B4-BE49-F238E27FC236}">
                <a16:creationId xmlns:a16="http://schemas.microsoft.com/office/drawing/2014/main" id="{67B52B44-CE86-4EC4-9727-A0CB548D9D98}"/>
              </a:ext>
            </a:extLst>
          </p:cNvPr>
          <p:cNvSpPr/>
          <p:nvPr/>
        </p:nvSpPr>
        <p:spPr>
          <a:xfrm rot="5400000" flipH="1">
            <a:off x="5773521" y="5066050"/>
            <a:ext cx="1161587" cy="468948"/>
          </a:xfrm>
          <a:prstGeom prst="bentUpArrow">
            <a:avLst>
              <a:gd name="adj1" fmla="val 25000"/>
              <a:gd name="adj2" fmla="val 23467"/>
              <a:gd name="adj3" fmla="val 326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TextBox 27">
            <a:extLst>
              <a:ext uri="{FF2B5EF4-FFF2-40B4-BE49-F238E27FC236}">
                <a16:creationId xmlns:a16="http://schemas.microsoft.com/office/drawing/2014/main" id="{1976D77E-839F-4506-B731-EB3345C9DECB}"/>
              </a:ext>
            </a:extLst>
          </p:cNvPr>
          <p:cNvSpPr txBox="1"/>
          <p:nvPr/>
        </p:nvSpPr>
        <p:spPr>
          <a:xfrm>
            <a:off x="5340270" y="6095529"/>
            <a:ext cx="177875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PARAMETERS</a:t>
            </a:r>
          </a:p>
        </p:txBody>
      </p:sp>
      <p:sp>
        <p:nvSpPr>
          <p:cNvPr id="30" name="TextBox 29">
            <a:extLst>
              <a:ext uri="{FF2B5EF4-FFF2-40B4-BE49-F238E27FC236}">
                <a16:creationId xmlns:a16="http://schemas.microsoft.com/office/drawing/2014/main" id="{88BDBBD6-2C45-4566-AE29-10AF9726F2BC}"/>
              </a:ext>
            </a:extLst>
          </p:cNvPr>
          <p:cNvSpPr txBox="1"/>
          <p:nvPr/>
        </p:nvSpPr>
        <p:spPr>
          <a:xfrm>
            <a:off x="3160427" y="1596167"/>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MODEL TRAINING</a:t>
            </a:r>
          </a:p>
        </p:txBody>
      </p:sp>
    </p:spTree>
    <p:extLst>
      <p:ext uri="{BB962C8B-B14F-4D97-AF65-F5344CB8AC3E}">
        <p14:creationId xmlns:p14="http://schemas.microsoft.com/office/powerpoint/2010/main" val="1972717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nvGraphicFramePr>
        <p:xfrm>
          <a:off x="1354557" y="3529957"/>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7" name="TextBox 6">
            <a:extLst>
              <a:ext uri="{FF2B5EF4-FFF2-40B4-BE49-F238E27FC236}">
                <a16:creationId xmlns:a16="http://schemas.microsoft.com/office/drawing/2014/main" id="{924914BE-A6DA-4DF3-BED1-4A26185B5F5A}"/>
              </a:ext>
            </a:extLst>
          </p:cNvPr>
          <p:cNvSpPr txBox="1"/>
          <p:nvPr/>
        </p:nvSpPr>
        <p:spPr>
          <a:xfrm>
            <a:off x="1510114" y="2681712"/>
            <a:ext cx="1316681"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TEST FEATURES</a:t>
            </a:r>
          </a:p>
        </p:txBody>
      </p:sp>
      <p:sp>
        <p:nvSpPr>
          <p:cNvPr id="13" name="Arrow: Right 12">
            <a:extLst>
              <a:ext uri="{FF2B5EF4-FFF2-40B4-BE49-F238E27FC236}">
                <a16:creationId xmlns:a16="http://schemas.microsoft.com/office/drawing/2014/main" id="{5487EA1F-AB01-451F-8785-4D10A02A6BC2}"/>
              </a:ext>
            </a:extLst>
          </p:cNvPr>
          <p:cNvSpPr/>
          <p:nvPr/>
        </p:nvSpPr>
        <p:spPr>
          <a:xfrm>
            <a:off x="3373396" y="4059925"/>
            <a:ext cx="1196666"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Rounded Corners 3">
            <a:extLst>
              <a:ext uri="{FF2B5EF4-FFF2-40B4-BE49-F238E27FC236}">
                <a16:creationId xmlns:a16="http://schemas.microsoft.com/office/drawing/2014/main" id="{54DD720A-A60C-4ABE-92BF-4674EAD7FDEB}"/>
              </a:ext>
            </a:extLst>
          </p:cNvPr>
          <p:cNvSpPr/>
          <p:nvPr/>
        </p:nvSpPr>
        <p:spPr>
          <a:xfrm>
            <a:off x="4961104" y="3154109"/>
            <a:ext cx="2533135" cy="239468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a:latin typeface="Arial" panose="020B0604020202020204" pitchFamily="34" charset="0"/>
                <a:cs typeface="Arial" panose="020B0604020202020204" pitchFamily="34" charset="0"/>
              </a:rPr>
              <a:t>MODEL</a:t>
            </a:r>
          </a:p>
          <a:p>
            <a:pPr algn="ctr"/>
            <a:r>
              <a:rPr lang="en-PH" sz="2000" dirty="0">
                <a:latin typeface="Arial" panose="020B0604020202020204" pitchFamily="34" charset="0"/>
                <a:cs typeface="Arial" panose="020B0604020202020204" pitchFamily="34" charset="0"/>
              </a:rPr>
              <a:t>(TRAINED)</a:t>
            </a:r>
          </a:p>
        </p:txBody>
      </p:sp>
      <p:sp>
        <p:nvSpPr>
          <p:cNvPr id="10" name="TextBox 9">
            <a:extLst>
              <a:ext uri="{FF2B5EF4-FFF2-40B4-BE49-F238E27FC236}">
                <a16:creationId xmlns:a16="http://schemas.microsoft.com/office/drawing/2014/main" id="{F475D552-C540-4335-82D8-06B8D94409F9}"/>
              </a:ext>
            </a:extLst>
          </p:cNvPr>
          <p:cNvSpPr txBox="1"/>
          <p:nvPr/>
        </p:nvSpPr>
        <p:spPr>
          <a:xfrm>
            <a:off x="8772707" y="2708140"/>
            <a:ext cx="1711680"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PREDICTED LABELS</a:t>
            </a:r>
          </a:p>
        </p:txBody>
      </p:sp>
      <p:graphicFrame>
        <p:nvGraphicFramePr>
          <p:cNvPr id="11" name="Table 3">
            <a:extLst>
              <a:ext uri="{FF2B5EF4-FFF2-40B4-BE49-F238E27FC236}">
                <a16:creationId xmlns:a16="http://schemas.microsoft.com/office/drawing/2014/main" id="{1F387160-778E-45DF-A1F3-A1707D0F1555}"/>
              </a:ext>
            </a:extLst>
          </p:cNvPr>
          <p:cNvGraphicFramePr>
            <a:graphicFrameLocks noGrp="1"/>
          </p:cNvGraphicFramePr>
          <p:nvPr/>
        </p:nvGraphicFramePr>
        <p:xfrm>
          <a:off x="9357248" y="3517600"/>
          <a:ext cx="542599" cy="1821132"/>
        </p:xfrm>
        <a:graphic>
          <a:graphicData uri="http://schemas.openxmlformats.org/drawingml/2006/table">
            <a:tbl>
              <a:tblPr firstRow="1" bandRow="1">
                <a:tableStyleId>{93296810-A885-4BE3-A3E7-6D5BEEA58F35}</a:tableStyleId>
              </a:tblPr>
              <a:tblGrid>
                <a:gridCol w="542599">
                  <a:extLst>
                    <a:ext uri="{9D8B030D-6E8A-4147-A177-3AD203B41FA5}">
                      <a16:colId xmlns:a16="http://schemas.microsoft.com/office/drawing/2014/main" val="4275938437"/>
                    </a:ext>
                  </a:extLst>
                </a:gridCol>
              </a:tblGrid>
              <a:tr h="303522">
                <a:tc>
                  <a:txBody>
                    <a:bodyPr/>
                    <a:lstStyle/>
                    <a:p>
                      <a:endParaRPr lang="en-PH" sz="1000" dirty="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12" name="Arrow: Right 11">
            <a:extLst>
              <a:ext uri="{FF2B5EF4-FFF2-40B4-BE49-F238E27FC236}">
                <a16:creationId xmlns:a16="http://schemas.microsoft.com/office/drawing/2014/main" id="{015FC503-85BD-4615-B6D4-6B497D13ACCB}"/>
              </a:ext>
            </a:extLst>
          </p:cNvPr>
          <p:cNvSpPr/>
          <p:nvPr/>
        </p:nvSpPr>
        <p:spPr>
          <a:xfrm>
            <a:off x="7827410" y="3995798"/>
            <a:ext cx="1196666"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13B43917-5B7D-4CF2-92DB-F9507BA7A7A6}"/>
              </a:ext>
            </a:extLst>
          </p:cNvPr>
          <p:cNvSpPr txBox="1"/>
          <p:nvPr/>
        </p:nvSpPr>
        <p:spPr>
          <a:xfrm>
            <a:off x="3162925" y="158896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MODEL TESTING</a:t>
            </a:r>
          </a:p>
        </p:txBody>
      </p:sp>
    </p:spTree>
    <p:extLst>
      <p:ext uri="{BB962C8B-B14F-4D97-AF65-F5344CB8AC3E}">
        <p14:creationId xmlns:p14="http://schemas.microsoft.com/office/powerpoint/2010/main" val="1165614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F475D552-C540-4335-82D8-06B8D94409F9}"/>
              </a:ext>
            </a:extLst>
          </p:cNvPr>
          <p:cNvSpPr txBox="1"/>
          <p:nvPr/>
        </p:nvSpPr>
        <p:spPr>
          <a:xfrm>
            <a:off x="798016" y="2771735"/>
            <a:ext cx="1711680"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PREDICTED LABELS</a:t>
            </a:r>
          </a:p>
        </p:txBody>
      </p:sp>
      <p:graphicFrame>
        <p:nvGraphicFramePr>
          <p:cNvPr id="11" name="Table 3">
            <a:extLst>
              <a:ext uri="{FF2B5EF4-FFF2-40B4-BE49-F238E27FC236}">
                <a16:creationId xmlns:a16="http://schemas.microsoft.com/office/drawing/2014/main" id="{1F387160-778E-45DF-A1F3-A1707D0F1555}"/>
              </a:ext>
            </a:extLst>
          </p:cNvPr>
          <p:cNvGraphicFramePr>
            <a:graphicFrameLocks noGrp="1"/>
          </p:cNvGraphicFramePr>
          <p:nvPr/>
        </p:nvGraphicFramePr>
        <p:xfrm>
          <a:off x="1967097" y="3592129"/>
          <a:ext cx="542599" cy="1821132"/>
        </p:xfrm>
        <a:graphic>
          <a:graphicData uri="http://schemas.openxmlformats.org/drawingml/2006/table">
            <a:tbl>
              <a:tblPr firstRow="1" bandRow="1">
                <a:tableStyleId>{93296810-A885-4BE3-A3E7-6D5BEEA58F35}</a:tableStyleId>
              </a:tblPr>
              <a:tblGrid>
                <a:gridCol w="542599">
                  <a:extLst>
                    <a:ext uri="{9D8B030D-6E8A-4147-A177-3AD203B41FA5}">
                      <a16:colId xmlns:a16="http://schemas.microsoft.com/office/drawing/2014/main" val="4275938437"/>
                    </a:ext>
                  </a:extLst>
                </a:gridCol>
              </a:tblGrid>
              <a:tr h="303522">
                <a:tc>
                  <a:txBody>
                    <a:bodyPr/>
                    <a:lstStyle/>
                    <a:p>
                      <a:endParaRPr lang="en-PH" sz="1000" dirty="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14" name="TextBox 13">
            <a:extLst>
              <a:ext uri="{FF2B5EF4-FFF2-40B4-BE49-F238E27FC236}">
                <a16:creationId xmlns:a16="http://schemas.microsoft.com/office/drawing/2014/main" id="{13B43917-5B7D-4CF2-92DB-F9507BA7A7A6}"/>
              </a:ext>
            </a:extLst>
          </p:cNvPr>
          <p:cNvSpPr txBox="1"/>
          <p:nvPr/>
        </p:nvSpPr>
        <p:spPr>
          <a:xfrm>
            <a:off x="3162925" y="158896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RESULT EVALUATION</a:t>
            </a:r>
          </a:p>
        </p:txBody>
      </p:sp>
      <p:sp>
        <p:nvSpPr>
          <p:cNvPr id="15" name="TextBox 14">
            <a:extLst>
              <a:ext uri="{FF2B5EF4-FFF2-40B4-BE49-F238E27FC236}">
                <a16:creationId xmlns:a16="http://schemas.microsoft.com/office/drawing/2014/main" id="{8957175B-7B0C-49EB-86FD-ADD4A2BD326A}"/>
              </a:ext>
            </a:extLst>
          </p:cNvPr>
          <p:cNvSpPr txBox="1"/>
          <p:nvPr/>
        </p:nvSpPr>
        <p:spPr>
          <a:xfrm>
            <a:off x="3043497" y="2771735"/>
            <a:ext cx="1318438" cy="646331"/>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TRUE</a:t>
            </a:r>
          </a:p>
          <a:p>
            <a:pPr algn="ctr"/>
            <a:r>
              <a:rPr lang="en-PH" dirty="0">
                <a:latin typeface="Roboto" panose="02000000000000000000" pitchFamily="2" charset="0"/>
                <a:ea typeface="Roboto" panose="02000000000000000000" pitchFamily="2" charset="0"/>
              </a:rPr>
              <a:t>LABELS</a:t>
            </a:r>
          </a:p>
        </p:txBody>
      </p:sp>
      <p:graphicFrame>
        <p:nvGraphicFramePr>
          <p:cNvPr id="16" name="Table 3">
            <a:extLst>
              <a:ext uri="{FF2B5EF4-FFF2-40B4-BE49-F238E27FC236}">
                <a16:creationId xmlns:a16="http://schemas.microsoft.com/office/drawing/2014/main" id="{BB845F28-A4B7-4B48-92A8-B59F0820BF0E}"/>
              </a:ext>
            </a:extLst>
          </p:cNvPr>
          <p:cNvGraphicFramePr>
            <a:graphicFrameLocks noGrp="1"/>
          </p:cNvGraphicFramePr>
          <p:nvPr/>
        </p:nvGraphicFramePr>
        <p:xfrm>
          <a:off x="2772198" y="3592129"/>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17" name="TextBox 16">
            <a:extLst>
              <a:ext uri="{FF2B5EF4-FFF2-40B4-BE49-F238E27FC236}">
                <a16:creationId xmlns:a16="http://schemas.microsoft.com/office/drawing/2014/main" id="{01D898C2-0D38-4ECF-A32D-355796367471}"/>
              </a:ext>
            </a:extLst>
          </p:cNvPr>
          <p:cNvSpPr txBox="1"/>
          <p:nvPr/>
        </p:nvSpPr>
        <p:spPr>
          <a:xfrm>
            <a:off x="2389473" y="2896539"/>
            <a:ext cx="542599"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VS</a:t>
            </a:r>
          </a:p>
        </p:txBody>
      </p:sp>
      <p:sp>
        <p:nvSpPr>
          <p:cNvPr id="9" name="Arrow: Right 8">
            <a:extLst>
              <a:ext uri="{FF2B5EF4-FFF2-40B4-BE49-F238E27FC236}">
                <a16:creationId xmlns:a16="http://schemas.microsoft.com/office/drawing/2014/main" id="{A9CFC9B6-1D38-43B4-B0B6-294B338EBDBC}"/>
              </a:ext>
            </a:extLst>
          </p:cNvPr>
          <p:cNvSpPr/>
          <p:nvPr/>
        </p:nvSpPr>
        <p:spPr>
          <a:xfrm>
            <a:off x="4941806" y="3908879"/>
            <a:ext cx="1196666"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extBox 1">
            <a:extLst>
              <a:ext uri="{FF2B5EF4-FFF2-40B4-BE49-F238E27FC236}">
                <a16:creationId xmlns:a16="http://schemas.microsoft.com/office/drawing/2014/main" id="{CF692457-4C1F-4917-90E2-A5DBE6645945}"/>
              </a:ext>
            </a:extLst>
          </p:cNvPr>
          <p:cNvSpPr txBox="1"/>
          <p:nvPr/>
        </p:nvSpPr>
        <p:spPr>
          <a:xfrm>
            <a:off x="6363731" y="3081205"/>
            <a:ext cx="1711680" cy="400110"/>
          </a:xfrm>
          <a:prstGeom prst="rect">
            <a:avLst/>
          </a:prstGeom>
          <a:noFill/>
        </p:spPr>
        <p:txBody>
          <a:bodyPr wrap="square" rtlCol="0">
            <a:spAutoFit/>
          </a:bodyPr>
          <a:lstStyle/>
          <a:p>
            <a:r>
              <a:rPr lang="en-PH" sz="2000" dirty="0">
                <a:latin typeface="Courier New" panose="02070309020205020404" pitchFamily="49" charset="0"/>
                <a:cs typeface="Courier New" panose="02070309020205020404" pitchFamily="49" charset="0"/>
              </a:rPr>
              <a:t>accuracy =</a:t>
            </a:r>
          </a:p>
        </p:txBody>
      </p:sp>
      <p:sp>
        <p:nvSpPr>
          <p:cNvPr id="12" name="TextBox 11">
            <a:extLst>
              <a:ext uri="{FF2B5EF4-FFF2-40B4-BE49-F238E27FC236}">
                <a16:creationId xmlns:a16="http://schemas.microsoft.com/office/drawing/2014/main" id="{4BC1C924-EBD9-4A49-A04B-006312B7186D}"/>
              </a:ext>
            </a:extLst>
          </p:cNvPr>
          <p:cNvSpPr txBox="1"/>
          <p:nvPr/>
        </p:nvSpPr>
        <p:spPr>
          <a:xfrm>
            <a:off x="8003230" y="2841252"/>
            <a:ext cx="3203431" cy="369332"/>
          </a:xfrm>
          <a:prstGeom prst="rect">
            <a:avLst/>
          </a:prstGeom>
          <a:noFill/>
        </p:spPr>
        <p:txBody>
          <a:bodyPr wrap="square" rtlCol="0">
            <a:spAutoFit/>
          </a:bodyPr>
          <a:lstStyle/>
          <a:p>
            <a:pPr algn="ctr"/>
            <a:r>
              <a:rPr lang="en-PH" dirty="0">
                <a:latin typeface="Courier New" panose="02070309020205020404" pitchFamily="49" charset="0"/>
                <a:cs typeface="Courier New" panose="02070309020205020404" pitchFamily="49" charset="0"/>
              </a:rPr>
              <a:t># correct predictions</a:t>
            </a:r>
          </a:p>
        </p:txBody>
      </p:sp>
      <p:sp>
        <p:nvSpPr>
          <p:cNvPr id="13" name="TextBox 12">
            <a:extLst>
              <a:ext uri="{FF2B5EF4-FFF2-40B4-BE49-F238E27FC236}">
                <a16:creationId xmlns:a16="http://schemas.microsoft.com/office/drawing/2014/main" id="{AFA44AF0-F15E-4D27-BC1A-4765D8842039}"/>
              </a:ext>
            </a:extLst>
          </p:cNvPr>
          <p:cNvSpPr txBox="1"/>
          <p:nvPr/>
        </p:nvSpPr>
        <p:spPr>
          <a:xfrm>
            <a:off x="8003230" y="3385571"/>
            <a:ext cx="3203431" cy="369332"/>
          </a:xfrm>
          <a:prstGeom prst="rect">
            <a:avLst/>
          </a:prstGeom>
          <a:noFill/>
        </p:spPr>
        <p:txBody>
          <a:bodyPr wrap="square" rtlCol="0">
            <a:spAutoFit/>
          </a:bodyPr>
          <a:lstStyle/>
          <a:p>
            <a:pPr algn="ctr"/>
            <a:r>
              <a:rPr lang="en-PH" dirty="0">
                <a:latin typeface="Courier New" panose="02070309020205020404" pitchFamily="49" charset="0"/>
                <a:cs typeface="Courier New" panose="02070309020205020404" pitchFamily="49" charset="0"/>
              </a:rPr>
              <a:t># total predictions</a:t>
            </a:r>
          </a:p>
        </p:txBody>
      </p:sp>
      <p:cxnSp>
        <p:nvCxnSpPr>
          <p:cNvPr id="4" name="Straight Connector 3">
            <a:extLst>
              <a:ext uri="{FF2B5EF4-FFF2-40B4-BE49-F238E27FC236}">
                <a16:creationId xmlns:a16="http://schemas.microsoft.com/office/drawing/2014/main" id="{F8A4AA48-4BFA-430C-9D61-56BA5C1ECF4D}"/>
              </a:ext>
            </a:extLst>
          </p:cNvPr>
          <p:cNvCxnSpPr/>
          <p:nvPr/>
        </p:nvCxnSpPr>
        <p:spPr>
          <a:xfrm>
            <a:off x="8083091" y="3299680"/>
            <a:ext cx="3043708"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8" name="Table 3">
            <a:extLst>
              <a:ext uri="{FF2B5EF4-FFF2-40B4-BE49-F238E27FC236}">
                <a16:creationId xmlns:a16="http://schemas.microsoft.com/office/drawing/2014/main" id="{66F5A6F2-3892-4C11-B06D-9259A6B5B355}"/>
              </a:ext>
            </a:extLst>
          </p:cNvPr>
          <p:cNvGraphicFramePr>
            <a:graphicFrameLocks noGrp="1"/>
          </p:cNvGraphicFramePr>
          <p:nvPr/>
        </p:nvGraphicFramePr>
        <p:xfrm>
          <a:off x="7845487" y="4637863"/>
          <a:ext cx="2688720" cy="1701006"/>
        </p:xfrm>
        <a:graphic>
          <a:graphicData uri="http://schemas.openxmlformats.org/drawingml/2006/table">
            <a:tbl>
              <a:tblPr firstRow="1" firstCol="1" bandRow="1">
                <a:tableStyleId>{7DF18680-E054-41AD-8BC1-D1AEF772440D}</a:tableStyleId>
              </a:tblPr>
              <a:tblGrid>
                <a:gridCol w="896240">
                  <a:extLst>
                    <a:ext uri="{9D8B030D-6E8A-4147-A177-3AD203B41FA5}">
                      <a16:colId xmlns:a16="http://schemas.microsoft.com/office/drawing/2014/main" val="4275938437"/>
                    </a:ext>
                  </a:extLst>
                </a:gridCol>
                <a:gridCol w="896240">
                  <a:extLst>
                    <a:ext uri="{9D8B030D-6E8A-4147-A177-3AD203B41FA5}">
                      <a16:colId xmlns:a16="http://schemas.microsoft.com/office/drawing/2014/main" val="4020913815"/>
                    </a:ext>
                  </a:extLst>
                </a:gridCol>
                <a:gridCol w="896240">
                  <a:extLst>
                    <a:ext uri="{9D8B030D-6E8A-4147-A177-3AD203B41FA5}">
                      <a16:colId xmlns:a16="http://schemas.microsoft.com/office/drawing/2014/main" val="308783542"/>
                    </a:ext>
                  </a:extLst>
                </a:gridCol>
              </a:tblGrid>
              <a:tr h="567002">
                <a:tc>
                  <a:txBody>
                    <a:bodyPr/>
                    <a:lstStyle/>
                    <a:p>
                      <a:pPr algn="ctr"/>
                      <a:endParaRPr lang="en-PH" sz="1000" dirty="0"/>
                    </a:p>
                  </a:txBody>
                  <a:tcPr marL="52690" marR="52690" marT="26345" marB="26345" anchor="ctr">
                    <a:noFill/>
                  </a:tcPr>
                </a:tc>
                <a:tc>
                  <a:txBody>
                    <a:bodyPr/>
                    <a:lstStyle/>
                    <a:p>
                      <a:pPr algn="ctr"/>
                      <a:r>
                        <a:rPr lang="en-PH" sz="1000" dirty="0">
                          <a:latin typeface="Courier New" panose="02070309020205020404" pitchFamily="49" charset="0"/>
                          <a:cs typeface="Courier New" panose="02070309020205020404" pitchFamily="49" charset="0"/>
                        </a:rPr>
                        <a:t>YES</a:t>
                      </a:r>
                    </a:p>
                  </a:txBody>
                  <a:tcPr marL="52690" marR="52690" marT="26345" marB="26345" anchor="ctr"/>
                </a:tc>
                <a:tc>
                  <a:txBody>
                    <a:bodyPr/>
                    <a:lstStyle/>
                    <a:p>
                      <a:pPr algn="ctr"/>
                      <a:r>
                        <a:rPr lang="en-PH" sz="1000" dirty="0"/>
                        <a:t>NO</a:t>
                      </a:r>
                    </a:p>
                  </a:txBody>
                  <a:tcPr marL="52690" marR="52690" marT="26345" marB="26345" anchor="ctr"/>
                </a:tc>
                <a:extLst>
                  <a:ext uri="{0D108BD9-81ED-4DB2-BD59-A6C34878D82A}">
                    <a16:rowId xmlns:a16="http://schemas.microsoft.com/office/drawing/2014/main" val="3125997301"/>
                  </a:ext>
                </a:extLst>
              </a:tr>
              <a:tr h="567002">
                <a:tc>
                  <a:txBody>
                    <a:bodyPr/>
                    <a:lstStyle/>
                    <a:p>
                      <a:pPr algn="ctr"/>
                      <a:r>
                        <a:rPr lang="en-PH" sz="1000" dirty="0"/>
                        <a:t>YES</a:t>
                      </a:r>
                    </a:p>
                  </a:txBody>
                  <a:tcPr marL="52690" marR="52690" marT="26345" marB="26345" anchor="ctr"/>
                </a:tc>
                <a:tc>
                  <a:txBody>
                    <a:bodyPr/>
                    <a:lstStyle/>
                    <a:p>
                      <a:pPr algn="ctr"/>
                      <a:endParaRPr lang="en-PH" sz="1000" dirty="0"/>
                    </a:p>
                  </a:txBody>
                  <a:tcPr marL="52690" marR="52690" marT="26345" marB="26345" anchor="ctr"/>
                </a:tc>
                <a:tc>
                  <a:txBody>
                    <a:bodyPr/>
                    <a:lstStyle/>
                    <a:p>
                      <a:pPr algn="ctr"/>
                      <a:endParaRPr lang="en-PH" sz="1000" dirty="0"/>
                    </a:p>
                  </a:txBody>
                  <a:tcPr marL="52690" marR="52690" marT="26345" marB="26345" anchor="ctr"/>
                </a:tc>
                <a:extLst>
                  <a:ext uri="{0D108BD9-81ED-4DB2-BD59-A6C34878D82A}">
                    <a16:rowId xmlns:a16="http://schemas.microsoft.com/office/drawing/2014/main" val="2757785205"/>
                  </a:ext>
                </a:extLst>
              </a:tr>
              <a:tr h="567002">
                <a:tc>
                  <a:txBody>
                    <a:bodyPr/>
                    <a:lstStyle/>
                    <a:p>
                      <a:pPr algn="ctr"/>
                      <a:r>
                        <a:rPr lang="en-PH" sz="1000" dirty="0"/>
                        <a:t>NO</a:t>
                      </a:r>
                    </a:p>
                  </a:txBody>
                  <a:tcPr marL="52690" marR="52690" marT="26345" marB="26345" anchor="ctr"/>
                </a:tc>
                <a:tc>
                  <a:txBody>
                    <a:bodyPr/>
                    <a:lstStyle/>
                    <a:p>
                      <a:pPr algn="ctr"/>
                      <a:endParaRPr lang="en-PH" sz="1000" dirty="0"/>
                    </a:p>
                  </a:txBody>
                  <a:tcPr marL="52690" marR="52690" marT="26345" marB="26345" anchor="ctr"/>
                </a:tc>
                <a:tc>
                  <a:txBody>
                    <a:bodyPr/>
                    <a:lstStyle/>
                    <a:p>
                      <a:pPr algn="ctr"/>
                      <a:endParaRPr lang="en-PH" sz="1000" dirty="0"/>
                    </a:p>
                  </a:txBody>
                  <a:tcPr marL="52690" marR="52690" marT="26345" marB="26345" anchor="ctr"/>
                </a:tc>
                <a:extLst>
                  <a:ext uri="{0D108BD9-81ED-4DB2-BD59-A6C34878D82A}">
                    <a16:rowId xmlns:a16="http://schemas.microsoft.com/office/drawing/2014/main" val="4084269195"/>
                  </a:ext>
                </a:extLst>
              </a:tr>
            </a:tbl>
          </a:graphicData>
        </a:graphic>
      </p:graphicFrame>
      <p:sp>
        <p:nvSpPr>
          <p:cNvPr id="5" name="TextBox 4">
            <a:extLst>
              <a:ext uri="{FF2B5EF4-FFF2-40B4-BE49-F238E27FC236}">
                <a16:creationId xmlns:a16="http://schemas.microsoft.com/office/drawing/2014/main" id="{E6286FA9-8963-462A-9184-6D5E05033F08}"/>
              </a:ext>
            </a:extLst>
          </p:cNvPr>
          <p:cNvSpPr txBox="1"/>
          <p:nvPr/>
        </p:nvSpPr>
        <p:spPr>
          <a:xfrm rot="10800000">
            <a:off x="7414600" y="5094017"/>
            <a:ext cx="430887" cy="1346739"/>
          </a:xfrm>
          <a:prstGeom prst="rect">
            <a:avLst/>
          </a:prstGeom>
          <a:noFill/>
        </p:spPr>
        <p:txBody>
          <a:bodyPr vert="eaVert" wrap="square" rtlCol="0">
            <a:spAutoFit/>
          </a:bodyPr>
          <a:lstStyle/>
          <a:p>
            <a:pPr algn="ctr"/>
            <a:r>
              <a:rPr lang="en-PH" sz="1600" dirty="0">
                <a:latin typeface="Courier New" panose="02070309020205020404" pitchFamily="49" charset="0"/>
                <a:ea typeface="Roboto" panose="02000000000000000000" pitchFamily="2" charset="0"/>
                <a:cs typeface="Courier New" panose="02070309020205020404" pitchFamily="49" charset="0"/>
              </a:rPr>
              <a:t>true label</a:t>
            </a:r>
          </a:p>
        </p:txBody>
      </p:sp>
      <p:sp>
        <p:nvSpPr>
          <p:cNvPr id="19" name="TextBox 18">
            <a:extLst>
              <a:ext uri="{FF2B5EF4-FFF2-40B4-BE49-F238E27FC236}">
                <a16:creationId xmlns:a16="http://schemas.microsoft.com/office/drawing/2014/main" id="{D3150D11-25AD-48A3-A6EE-2B5BB7662765}"/>
              </a:ext>
            </a:extLst>
          </p:cNvPr>
          <p:cNvSpPr txBox="1"/>
          <p:nvPr/>
        </p:nvSpPr>
        <p:spPr>
          <a:xfrm rot="16200000">
            <a:off x="9411331" y="3413684"/>
            <a:ext cx="430887" cy="1961980"/>
          </a:xfrm>
          <a:prstGeom prst="rect">
            <a:avLst/>
          </a:prstGeom>
          <a:noFill/>
        </p:spPr>
        <p:txBody>
          <a:bodyPr vert="eaVert" wrap="square" rtlCol="0">
            <a:spAutoFit/>
          </a:bodyPr>
          <a:lstStyle/>
          <a:p>
            <a:pPr algn="ctr"/>
            <a:r>
              <a:rPr lang="en-PH" sz="1600" dirty="0">
                <a:latin typeface="Courier New" panose="02070309020205020404" pitchFamily="49" charset="0"/>
                <a:ea typeface="Roboto" panose="02000000000000000000" pitchFamily="2" charset="0"/>
                <a:cs typeface="Courier New" panose="02070309020205020404" pitchFamily="49" charset="0"/>
              </a:rPr>
              <a:t>predicted label</a:t>
            </a:r>
          </a:p>
        </p:txBody>
      </p:sp>
    </p:spTree>
    <p:extLst>
      <p:ext uri="{BB962C8B-B14F-4D97-AF65-F5344CB8AC3E}">
        <p14:creationId xmlns:p14="http://schemas.microsoft.com/office/powerpoint/2010/main" val="1377394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Conclusion</a:t>
            </a:r>
            <a:endParaRPr b="0" dirty="0">
              <a:latin typeface="Roboto" panose="02000000000000000000" pitchFamily="2" charset="0"/>
              <a:ea typeface="Roboto" panose="02000000000000000000" pitchFamily="2" charset="0"/>
            </a:endParaRPr>
          </a:p>
        </p:txBody>
      </p:sp>
      <p:sp>
        <p:nvSpPr>
          <p:cNvPr id="4" name="Rectangle: Rounded Corners 3">
            <a:extLst>
              <a:ext uri="{FF2B5EF4-FFF2-40B4-BE49-F238E27FC236}">
                <a16:creationId xmlns:a16="http://schemas.microsoft.com/office/drawing/2014/main" id="{AB0DE4D7-0779-4DE4-AE5A-B3F8651B49A5}"/>
              </a:ext>
            </a:extLst>
          </p:cNvPr>
          <p:cNvSpPr/>
          <p:nvPr/>
        </p:nvSpPr>
        <p:spPr>
          <a:xfrm>
            <a:off x="8919155" y="2909896"/>
            <a:ext cx="2165518" cy="2047162"/>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a:latin typeface="Arial" panose="020B0604020202020204" pitchFamily="34" charset="0"/>
                <a:cs typeface="Arial" panose="020B0604020202020204" pitchFamily="34" charset="0"/>
              </a:rPr>
              <a:t>&lt; insert classification method here &gt;</a:t>
            </a:r>
          </a:p>
        </p:txBody>
      </p:sp>
      <p:sp>
        <p:nvSpPr>
          <p:cNvPr id="5" name="Arrow: Right 4">
            <a:extLst>
              <a:ext uri="{FF2B5EF4-FFF2-40B4-BE49-F238E27FC236}">
                <a16:creationId xmlns:a16="http://schemas.microsoft.com/office/drawing/2014/main" id="{C4FDE5DA-6EDE-4CD4-B8A5-775AC5B10A36}"/>
              </a:ext>
            </a:extLst>
          </p:cNvPr>
          <p:cNvSpPr/>
          <p:nvPr/>
        </p:nvSpPr>
        <p:spPr>
          <a:xfrm rot="5400000">
            <a:off x="9644282" y="1894563"/>
            <a:ext cx="715264"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Arrow: Right 5">
            <a:extLst>
              <a:ext uri="{FF2B5EF4-FFF2-40B4-BE49-F238E27FC236}">
                <a16:creationId xmlns:a16="http://schemas.microsoft.com/office/drawing/2014/main" id="{5DBA14D5-7B9B-4590-BB94-6A1135F01C4C}"/>
              </a:ext>
            </a:extLst>
          </p:cNvPr>
          <p:cNvSpPr/>
          <p:nvPr/>
        </p:nvSpPr>
        <p:spPr>
          <a:xfrm rot="5400000">
            <a:off x="9644282" y="5261184"/>
            <a:ext cx="715264"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a:extLst>
              <a:ext uri="{FF2B5EF4-FFF2-40B4-BE49-F238E27FC236}">
                <a16:creationId xmlns:a16="http://schemas.microsoft.com/office/drawing/2014/main" id="{1E857DE1-8DED-4B2A-BF93-BE5F7C3455CA}"/>
              </a:ext>
            </a:extLst>
          </p:cNvPr>
          <p:cNvSpPr txBox="1"/>
          <p:nvPr/>
        </p:nvSpPr>
        <p:spPr>
          <a:xfrm>
            <a:off x="486228" y="1672459"/>
            <a:ext cx="6798491" cy="2718693"/>
          </a:xfrm>
          <a:prstGeom prst="rect">
            <a:avLst/>
          </a:prstGeom>
          <a:noFill/>
        </p:spPr>
        <p:txBody>
          <a:bodyPr wrap="square" rtlCol="0">
            <a:spAutoFit/>
          </a:bodyPr>
          <a:lstStyle/>
          <a:p>
            <a:pPr>
              <a:lnSpc>
                <a:spcPct val="150000"/>
              </a:lnSpc>
            </a:pPr>
            <a:r>
              <a:rPr lang="en-PH" sz="3600" dirty="0">
                <a:latin typeface="Roboto" panose="02000000000000000000" pitchFamily="2" charset="0"/>
                <a:ea typeface="Roboto" panose="02000000000000000000" pitchFamily="2" charset="0"/>
              </a:rPr>
              <a:t>The Black Box</a:t>
            </a:r>
          </a:p>
          <a:p>
            <a:pPr marL="457200" indent="-457200">
              <a:lnSpc>
                <a:spcPct val="150000"/>
              </a:lnSpc>
              <a:buFontTx/>
              <a:buChar char="-"/>
            </a:pPr>
            <a:r>
              <a:rPr lang="en-PH" sz="2000" dirty="0">
                <a:latin typeface="Roboto" panose="02000000000000000000" pitchFamily="2" charset="0"/>
                <a:ea typeface="Roboto" panose="02000000000000000000" pitchFamily="2" charset="0"/>
              </a:rPr>
              <a:t>We can follow the same steps, but using a different classifier from </a:t>
            </a:r>
            <a:r>
              <a:rPr lang="en-PH" sz="2000" dirty="0" err="1">
                <a:latin typeface="Roboto" panose="02000000000000000000" pitchFamily="2" charset="0"/>
                <a:ea typeface="Roboto" panose="02000000000000000000" pitchFamily="2" charset="0"/>
              </a:rPr>
              <a:t>sklearn</a:t>
            </a:r>
            <a:r>
              <a:rPr lang="en-PH" sz="2000" dirty="0">
                <a:latin typeface="Roboto" panose="02000000000000000000" pitchFamily="2" charset="0"/>
                <a:ea typeface="Roboto" panose="02000000000000000000" pitchFamily="2" charset="0"/>
              </a:rPr>
              <a:t> or other packages</a:t>
            </a:r>
            <a:endParaRPr lang="en-PH" sz="2400" dirty="0">
              <a:latin typeface="Roboto" panose="02000000000000000000" pitchFamily="2" charset="0"/>
              <a:ea typeface="Roboto" panose="02000000000000000000" pitchFamily="2" charset="0"/>
            </a:endParaRPr>
          </a:p>
          <a:p>
            <a:pPr marL="457200" indent="-457200">
              <a:lnSpc>
                <a:spcPct val="150000"/>
              </a:lnSpc>
              <a:buFontTx/>
              <a:buChar char="-"/>
            </a:pPr>
            <a:r>
              <a:rPr lang="en-PH" sz="2000" dirty="0">
                <a:latin typeface="Roboto" panose="02000000000000000000" pitchFamily="2" charset="0"/>
                <a:ea typeface="Roboto" panose="02000000000000000000" pitchFamily="2" charset="0"/>
              </a:rPr>
              <a:t>Can easily compare one method to another and evaluate what works best with the dataset</a:t>
            </a:r>
          </a:p>
        </p:txBody>
      </p:sp>
      <p:pic>
        <p:nvPicPr>
          <p:cNvPr id="8" name="Picture 7">
            <a:extLst>
              <a:ext uri="{FF2B5EF4-FFF2-40B4-BE49-F238E27FC236}">
                <a16:creationId xmlns:a16="http://schemas.microsoft.com/office/drawing/2014/main" id="{F6DBD75B-122C-472C-9F40-94FA5AAFE59A}"/>
              </a:ext>
            </a:extLst>
          </p:cNvPr>
          <p:cNvPicPr>
            <a:picLocks noChangeAspect="1"/>
          </p:cNvPicPr>
          <p:nvPr/>
        </p:nvPicPr>
        <p:blipFill>
          <a:blip r:embed="rId3"/>
          <a:stretch>
            <a:fillRect/>
          </a:stretch>
        </p:blipFill>
        <p:spPr>
          <a:xfrm>
            <a:off x="1461695" y="4535647"/>
            <a:ext cx="4426828" cy="806164"/>
          </a:xfrm>
          <a:prstGeom prst="rect">
            <a:avLst/>
          </a:prstGeom>
        </p:spPr>
      </p:pic>
      <p:pic>
        <p:nvPicPr>
          <p:cNvPr id="11" name="Picture 10">
            <a:extLst>
              <a:ext uri="{FF2B5EF4-FFF2-40B4-BE49-F238E27FC236}">
                <a16:creationId xmlns:a16="http://schemas.microsoft.com/office/drawing/2014/main" id="{E13D347F-37B3-4D0D-947C-EA28A4AF39D1}"/>
              </a:ext>
            </a:extLst>
          </p:cNvPr>
          <p:cNvPicPr>
            <a:picLocks noChangeAspect="1"/>
          </p:cNvPicPr>
          <p:nvPr/>
        </p:nvPicPr>
        <p:blipFill>
          <a:blip r:embed="rId4"/>
          <a:stretch>
            <a:fillRect/>
          </a:stretch>
        </p:blipFill>
        <p:spPr>
          <a:xfrm>
            <a:off x="1446483" y="5612378"/>
            <a:ext cx="4877980" cy="806164"/>
          </a:xfrm>
          <a:prstGeom prst="rect">
            <a:avLst/>
          </a:prstGeom>
        </p:spPr>
      </p:pic>
    </p:spTree>
    <p:extLst>
      <p:ext uri="{BB962C8B-B14F-4D97-AF65-F5344CB8AC3E}">
        <p14:creationId xmlns:p14="http://schemas.microsoft.com/office/powerpoint/2010/main" val="426677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C7C1BA01-1761-4324-969C-743AEF53CF35}"/>
              </a:ext>
            </a:extLst>
          </p:cNvPr>
          <p:cNvSpPr>
            <a:spLocks noGrp="1"/>
          </p:cNvSpPr>
          <p:nvPr>
            <p:ph idx="1"/>
          </p:nvPr>
        </p:nvSpPr>
        <p:spPr>
          <a:xfrm>
            <a:off x="518983" y="1940011"/>
            <a:ext cx="11461651" cy="4431904"/>
          </a:xfrm>
        </p:spPr>
        <p:txBody>
          <a:bodyPr>
            <a:normAutofit/>
          </a:bodyPr>
          <a:lstStyle/>
          <a:p>
            <a:pPr marL="0" indent="0">
              <a:lnSpc>
                <a:spcPct val="150000"/>
              </a:lnSpc>
              <a:buNone/>
            </a:pPr>
            <a:r>
              <a:rPr lang="en-PH" sz="2800" dirty="0">
                <a:latin typeface="Roboto" panose="02000000000000000000" pitchFamily="2" charset="0"/>
                <a:ea typeface="Roboto" panose="02000000000000000000" pitchFamily="2" charset="0"/>
              </a:rPr>
              <a:t>When working with most models:</a:t>
            </a:r>
          </a:p>
          <a:p>
            <a:pPr marL="742950" indent="-742950">
              <a:lnSpc>
                <a:spcPct val="150000"/>
              </a:lnSpc>
              <a:buFont typeface="+mj-lt"/>
              <a:buAutoNum type="arabicPeriod"/>
            </a:pPr>
            <a:r>
              <a:rPr lang="en-PH" sz="2800" dirty="0">
                <a:latin typeface="Roboto" panose="02000000000000000000" pitchFamily="2" charset="0"/>
                <a:ea typeface="Roboto" panose="02000000000000000000" pitchFamily="2" charset="0"/>
              </a:rPr>
              <a:t>Prepare the Dataset</a:t>
            </a:r>
          </a:p>
          <a:p>
            <a:pPr marL="742950" indent="-742950">
              <a:lnSpc>
                <a:spcPct val="150000"/>
              </a:lnSpc>
              <a:buFont typeface="+mj-lt"/>
              <a:buAutoNum type="arabicPeriod"/>
            </a:pPr>
            <a:r>
              <a:rPr lang="en-PH" sz="2800" dirty="0">
                <a:latin typeface="Roboto" panose="02000000000000000000" pitchFamily="2" charset="0"/>
                <a:ea typeface="Roboto" panose="02000000000000000000" pitchFamily="2" charset="0"/>
              </a:rPr>
              <a:t>Train the Model</a:t>
            </a:r>
          </a:p>
          <a:p>
            <a:pPr marL="742950" indent="-742950">
              <a:lnSpc>
                <a:spcPct val="150000"/>
              </a:lnSpc>
              <a:buFont typeface="+mj-lt"/>
              <a:buAutoNum type="arabicPeriod"/>
            </a:pPr>
            <a:r>
              <a:rPr lang="en-PH" sz="2800" dirty="0">
                <a:latin typeface="Roboto" panose="02000000000000000000" pitchFamily="2" charset="0"/>
                <a:ea typeface="Roboto" panose="02000000000000000000" pitchFamily="2" charset="0"/>
              </a:rPr>
              <a:t>Test the Model</a:t>
            </a:r>
          </a:p>
          <a:p>
            <a:pPr marL="742950" indent="-742950">
              <a:lnSpc>
                <a:spcPct val="150000"/>
              </a:lnSpc>
              <a:buFont typeface="+mj-lt"/>
              <a:buAutoNum type="arabicPeriod"/>
            </a:pPr>
            <a:r>
              <a:rPr lang="en-PH" sz="2800" dirty="0">
                <a:latin typeface="Roboto" panose="02000000000000000000" pitchFamily="2" charset="0"/>
                <a:ea typeface="Roboto" panose="02000000000000000000" pitchFamily="2" charset="0"/>
              </a:rPr>
              <a:t>Evaluate Results</a:t>
            </a:r>
          </a:p>
        </p:txBody>
      </p:sp>
    </p:spTree>
    <p:extLst>
      <p:ext uri="{BB962C8B-B14F-4D97-AF65-F5344CB8AC3E}">
        <p14:creationId xmlns:p14="http://schemas.microsoft.com/office/powerpoint/2010/main" val="363607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Overview</a:t>
            </a:r>
            <a:endParaRPr b="0" dirty="0">
              <a:latin typeface="Roboto" panose="02000000000000000000" pitchFamily="2" charset="0"/>
              <a:ea typeface="Roboto" panose="02000000000000000000" pitchFamily="2" charset="0"/>
            </a:endParaRPr>
          </a:p>
        </p:txBody>
      </p:sp>
      <p:graphicFrame>
        <p:nvGraphicFramePr>
          <p:cNvPr id="3" name="Table 3">
            <a:extLst>
              <a:ext uri="{FF2B5EF4-FFF2-40B4-BE49-F238E27FC236}">
                <a16:creationId xmlns:a16="http://schemas.microsoft.com/office/drawing/2014/main" id="{A6098F68-814D-4C32-8F90-4B1B1D55B6ED}"/>
              </a:ext>
            </a:extLst>
          </p:cNvPr>
          <p:cNvGraphicFramePr>
            <a:graphicFrameLocks noGrp="1"/>
          </p:cNvGraphicFramePr>
          <p:nvPr/>
        </p:nvGraphicFramePr>
        <p:xfrm>
          <a:off x="4148124" y="3837015"/>
          <a:ext cx="1627797" cy="1821132"/>
        </p:xfrm>
        <a:graphic>
          <a:graphicData uri="http://schemas.openxmlformats.org/drawingml/2006/table">
            <a:tbl>
              <a:tblPr firstRow="1" bandRow="1">
                <a:tableStyleId>{5C22544A-7EE6-4342-B048-85BDC9FD1C3A}</a:tableStyleId>
              </a:tblPr>
              <a:tblGrid>
                <a:gridCol w="542599">
                  <a:extLst>
                    <a:ext uri="{9D8B030D-6E8A-4147-A177-3AD203B41FA5}">
                      <a16:colId xmlns:a16="http://schemas.microsoft.com/office/drawing/2014/main" val="4275938437"/>
                    </a:ext>
                  </a:extLst>
                </a:gridCol>
                <a:gridCol w="542599">
                  <a:extLst>
                    <a:ext uri="{9D8B030D-6E8A-4147-A177-3AD203B41FA5}">
                      <a16:colId xmlns:a16="http://schemas.microsoft.com/office/drawing/2014/main" val="4020913815"/>
                    </a:ext>
                  </a:extLst>
                </a:gridCol>
                <a:gridCol w="542599">
                  <a:extLst>
                    <a:ext uri="{9D8B030D-6E8A-4147-A177-3AD203B41FA5}">
                      <a16:colId xmlns:a16="http://schemas.microsoft.com/office/drawing/2014/main" val="308783542"/>
                    </a:ext>
                  </a:extLst>
                </a:gridCol>
              </a:tblGrid>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tc>
                  <a:txBody>
                    <a:bodyPr/>
                    <a:lstStyle/>
                    <a:p>
                      <a:endParaRPr lang="en-PH" sz="1000" dirty="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a:p>
                  </a:txBody>
                  <a:tcPr marL="52690" marR="52690" marT="26345" marB="26345"/>
                </a:tc>
                <a:tc>
                  <a:txBody>
                    <a:bodyPr/>
                    <a:lstStyle/>
                    <a:p>
                      <a:endParaRPr lang="en-PH" sz="1000"/>
                    </a:p>
                  </a:txBody>
                  <a:tcPr marL="52690" marR="52690" marT="26345" marB="26345"/>
                </a:tc>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sp>
        <p:nvSpPr>
          <p:cNvPr id="5" name="TextBox 4">
            <a:extLst>
              <a:ext uri="{FF2B5EF4-FFF2-40B4-BE49-F238E27FC236}">
                <a16:creationId xmlns:a16="http://schemas.microsoft.com/office/drawing/2014/main" id="{89768876-C8E0-4626-8FCE-CC8E9B0E6781}"/>
              </a:ext>
            </a:extLst>
          </p:cNvPr>
          <p:cNvSpPr txBox="1"/>
          <p:nvPr/>
        </p:nvSpPr>
        <p:spPr>
          <a:xfrm>
            <a:off x="875305" y="3239420"/>
            <a:ext cx="1560536"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RAW DATA</a:t>
            </a:r>
          </a:p>
        </p:txBody>
      </p:sp>
      <p:sp>
        <p:nvSpPr>
          <p:cNvPr id="7" name="TextBox 6">
            <a:extLst>
              <a:ext uri="{FF2B5EF4-FFF2-40B4-BE49-F238E27FC236}">
                <a16:creationId xmlns:a16="http://schemas.microsoft.com/office/drawing/2014/main" id="{924914BE-A6DA-4DF3-BED1-4A26185B5F5A}"/>
              </a:ext>
            </a:extLst>
          </p:cNvPr>
          <p:cNvSpPr txBox="1"/>
          <p:nvPr/>
        </p:nvSpPr>
        <p:spPr>
          <a:xfrm>
            <a:off x="4303681" y="3249194"/>
            <a:ext cx="1316681" cy="369332"/>
          </a:xfrm>
          <a:prstGeom prst="rect">
            <a:avLst/>
          </a:prstGeom>
          <a:noFill/>
        </p:spPr>
        <p:txBody>
          <a:bodyPr wrap="square" rtlCol="0">
            <a:spAutoFit/>
          </a:bodyPr>
          <a:lstStyle/>
          <a:p>
            <a:r>
              <a:rPr lang="en-PH" dirty="0">
                <a:latin typeface="Roboto" panose="02000000000000000000" pitchFamily="2" charset="0"/>
                <a:ea typeface="Roboto" panose="02000000000000000000" pitchFamily="2" charset="0"/>
              </a:rPr>
              <a:t>FEATURES</a:t>
            </a:r>
          </a:p>
        </p:txBody>
      </p:sp>
      <p:sp>
        <p:nvSpPr>
          <p:cNvPr id="8" name="TextBox 7">
            <a:extLst>
              <a:ext uri="{FF2B5EF4-FFF2-40B4-BE49-F238E27FC236}">
                <a16:creationId xmlns:a16="http://schemas.microsoft.com/office/drawing/2014/main" id="{1689F553-B7F0-48D8-885F-69541A3771FB}"/>
              </a:ext>
            </a:extLst>
          </p:cNvPr>
          <p:cNvSpPr txBox="1"/>
          <p:nvPr/>
        </p:nvSpPr>
        <p:spPr>
          <a:xfrm>
            <a:off x="6114037" y="3249194"/>
            <a:ext cx="131668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9" name="Table 3">
            <a:extLst>
              <a:ext uri="{FF2B5EF4-FFF2-40B4-BE49-F238E27FC236}">
                <a16:creationId xmlns:a16="http://schemas.microsoft.com/office/drawing/2014/main" id="{126C98E7-A1A5-49E4-B4A4-4B7683EB93E7}"/>
              </a:ext>
            </a:extLst>
          </p:cNvPr>
          <p:cNvGraphicFramePr>
            <a:graphicFrameLocks noGrp="1"/>
          </p:cNvGraphicFramePr>
          <p:nvPr/>
        </p:nvGraphicFramePr>
        <p:xfrm>
          <a:off x="6488716" y="3837677"/>
          <a:ext cx="542599" cy="1821132"/>
        </p:xfrm>
        <a:graphic>
          <a:graphicData uri="http://schemas.openxmlformats.org/drawingml/2006/table">
            <a:tbl>
              <a:tblPr firstRow="1" bandRow="1">
                <a:tableStyleId>{21E4AEA4-8DFA-4A89-87EB-49C32662AFE0}</a:tableStyleId>
              </a:tblPr>
              <a:tblGrid>
                <a:gridCol w="542599">
                  <a:extLst>
                    <a:ext uri="{9D8B030D-6E8A-4147-A177-3AD203B41FA5}">
                      <a16:colId xmlns:a16="http://schemas.microsoft.com/office/drawing/2014/main" val="4275938437"/>
                    </a:ext>
                  </a:extLst>
                </a:gridCol>
              </a:tblGrid>
              <a:tr h="303522">
                <a:tc>
                  <a:txBody>
                    <a:bodyPr/>
                    <a:lstStyle/>
                    <a:p>
                      <a:endParaRPr lang="en-PH" sz="1000"/>
                    </a:p>
                  </a:txBody>
                  <a:tcPr marL="52690" marR="52690" marT="26345" marB="26345"/>
                </a:tc>
                <a:extLst>
                  <a:ext uri="{0D108BD9-81ED-4DB2-BD59-A6C34878D82A}">
                    <a16:rowId xmlns:a16="http://schemas.microsoft.com/office/drawing/2014/main" val="3125997301"/>
                  </a:ext>
                </a:extLst>
              </a:tr>
              <a:tr h="303522">
                <a:tc>
                  <a:txBody>
                    <a:bodyPr/>
                    <a:lstStyle/>
                    <a:p>
                      <a:endParaRPr lang="en-PH" sz="1000" dirty="0"/>
                    </a:p>
                  </a:txBody>
                  <a:tcPr marL="52690" marR="52690" marT="26345" marB="26345"/>
                </a:tc>
                <a:extLst>
                  <a:ext uri="{0D108BD9-81ED-4DB2-BD59-A6C34878D82A}">
                    <a16:rowId xmlns:a16="http://schemas.microsoft.com/office/drawing/2014/main" val="2757785205"/>
                  </a:ext>
                </a:extLst>
              </a:tr>
              <a:tr h="303522">
                <a:tc>
                  <a:txBody>
                    <a:bodyPr/>
                    <a:lstStyle/>
                    <a:p>
                      <a:endParaRPr lang="en-PH" sz="1000"/>
                    </a:p>
                  </a:txBody>
                  <a:tcPr marL="52690" marR="52690" marT="26345" marB="26345"/>
                </a:tc>
                <a:extLst>
                  <a:ext uri="{0D108BD9-81ED-4DB2-BD59-A6C34878D82A}">
                    <a16:rowId xmlns:a16="http://schemas.microsoft.com/office/drawing/2014/main" val="4084269195"/>
                  </a:ext>
                </a:extLst>
              </a:tr>
              <a:tr h="303522">
                <a:tc>
                  <a:txBody>
                    <a:bodyPr/>
                    <a:lstStyle/>
                    <a:p>
                      <a:endParaRPr lang="en-PH" sz="1000"/>
                    </a:p>
                  </a:txBody>
                  <a:tcPr marL="52690" marR="52690" marT="26345" marB="26345"/>
                </a:tc>
                <a:extLst>
                  <a:ext uri="{0D108BD9-81ED-4DB2-BD59-A6C34878D82A}">
                    <a16:rowId xmlns:a16="http://schemas.microsoft.com/office/drawing/2014/main" val="3652724900"/>
                  </a:ext>
                </a:extLst>
              </a:tr>
              <a:tr h="303522">
                <a:tc>
                  <a:txBody>
                    <a:bodyPr/>
                    <a:lstStyle/>
                    <a:p>
                      <a:endParaRPr lang="en-PH" sz="1000"/>
                    </a:p>
                  </a:txBody>
                  <a:tcPr marL="52690" marR="52690" marT="26345" marB="26345"/>
                </a:tc>
                <a:extLst>
                  <a:ext uri="{0D108BD9-81ED-4DB2-BD59-A6C34878D82A}">
                    <a16:rowId xmlns:a16="http://schemas.microsoft.com/office/drawing/2014/main" val="11007848"/>
                  </a:ext>
                </a:extLst>
              </a:tr>
              <a:tr h="303522">
                <a:tc>
                  <a:txBody>
                    <a:bodyPr/>
                    <a:lstStyle/>
                    <a:p>
                      <a:endParaRPr lang="en-PH" sz="1000" dirty="0"/>
                    </a:p>
                  </a:txBody>
                  <a:tcPr marL="52690" marR="52690" marT="26345" marB="26345"/>
                </a:tc>
                <a:extLst>
                  <a:ext uri="{0D108BD9-81ED-4DB2-BD59-A6C34878D82A}">
                    <a16:rowId xmlns:a16="http://schemas.microsoft.com/office/drawing/2014/main" val="387031865"/>
                  </a:ext>
                </a:extLst>
              </a:tr>
            </a:tbl>
          </a:graphicData>
        </a:graphic>
      </p:graphicFrame>
      <p:pic>
        <p:nvPicPr>
          <p:cNvPr id="6" name="Picture 5">
            <a:extLst>
              <a:ext uri="{FF2B5EF4-FFF2-40B4-BE49-F238E27FC236}">
                <a16:creationId xmlns:a16="http://schemas.microsoft.com/office/drawing/2014/main" id="{78DE9078-22BF-428B-B57F-4B22F6087190}"/>
              </a:ext>
            </a:extLst>
          </p:cNvPr>
          <p:cNvPicPr>
            <a:picLocks noChangeAspect="1"/>
          </p:cNvPicPr>
          <p:nvPr/>
        </p:nvPicPr>
        <p:blipFill>
          <a:blip r:embed="rId3"/>
          <a:stretch>
            <a:fillRect/>
          </a:stretch>
        </p:blipFill>
        <p:spPr>
          <a:xfrm>
            <a:off x="8978079" y="3225431"/>
            <a:ext cx="1175289" cy="1024611"/>
          </a:xfrm>
          <a:prstGeom prst="rect">
            <a:avLst/>
          </a:prstGeom>
        </p:spPr>
      </p:pic>
      <p:pic>
        <p:nvPicPr>
          <p:cNvPr id="12" name="Picture 11">
            <a:extLst>
              <a:ext uri="{FF2B5EF4-FFF2-40B4-BE49-F238E27FC236}">
                <a16:creationId xmlns:a16="http://schemas.microsoft.com/office/drawing/2014/main" id="{977F0225-55B7-44F7-8321-D6ADD08F22BA}"/>
              </a:ext>
            </a:extLst>
          </p:cNvPr>
          <p:cNvPicPr>
            <a:picLocks noChangeAspect="1"/>
          </p:cNvPicPr>
          <p:nvPr/>
        </p:nvPicPr>
        <p:blipFill>
          <a:blip r:embed="rId3"/>
          <a:stretch>
            <a:fillRect/>
          </a:stretch>
        </p:blipFill>
        <p:spPr>
          <a:xfrm>
            <a:off x="8978079" y="5021396"/>
            <a:ext cx="1175289" cy="1024611"/>
          </a:xfrm>
          <a:prstGeom prst="rect">
            <a:avLst/>
          </a:prstGeom>
        </p:spPr>
      </p:pic>
      <p:sp>
        <p:nvSpPr>
          <p:cNvPr id="14" name="TextBox 13">
            <a:extLst>
              <a:ext uri="{FF2B5EF4-FFF2-40B4-BE49-F238E27FC236}">
                <a16:creationId xmlns:a16="http://schemas.microsoft.com/office/drawing/2014/main" id="{CE422FD3-1E0F-41CB-8289-056DCFCB96E2}"/>
              </a:ext>
            </a:extLst>
          </p:cNvPr>
          <p:cNvSpPr txBox="1"/>
          <p:nvPr/>
        </p:nvSpPr>
        <p:spPr>
          <a:xfrm>
            <a:off x="8442163" y="2819433"/>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TRAINING SET</a:t>
            </a:r>
          </a:p>
        </p:txBody>
      </p:sp>
      <p:sp>
        <p:nvSpPr>
          <p:cNvPr id="15" name="TextBox 14">
            <a:extLst>
              <a:ext uri="{FF2B5EF4-FFF2-40B4-BE49-F238E27FC236}">
                <a16:creationId xmlns:a16="http://schemas.microsoft.com/office/drawing/2014/main" id="{90CA50B7-781D-49C1-AB99-B82110B3CBDF}"/>
              </a:ext>
            </a:extLst>
          </p:cNvPr>
          <p:cNvSpPr txBox="1"/>
          <p:nvPr/>
        </p:nvSpPr>
        <p:spPr>
          <a:xfrm>
            <a:off x="8442163" y="4652064"/>
            <a:ext cx="2247120"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TEST SET</a:t>
            </a:r>
          </a:p>
        </p:txBody>
      </p:sp>
      <p:sp>
        <p:nvSpPr>
          <p:cNvPr id="13" name="Arrow: Right 12">
            <a:extLst>
              <a:ext uri="{FF2B5EF4-FFF2-40B4-BE49-F238E27FC236}">
                <a16:creationId xmlns:a16="http://schemas.microsoft.com/office/drawing/2014/main" id="{5487EA1F-AB01-451F-8785-4D10A02A6BC2}"/>
              </a:ext>
            </a:extLst>
          </p:cNvPr>
          <p:cNvSpPr/>
          <p:nvPr/>
        </p:nvSpPr>
        <p:spPr>
          <a:xfrm>
            <a:off x="2780067" y="4206767"/>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Arrow: Right 16">
            <a:extLst>
              <a:ext uri="{FF2B5EF4-FFF2-40B4-BE49-F238E27FC236}">
                <a16:creationId xmlns:a16="http://schemas.microsoft.com/office/drawing/2014/main" id="{247F34FE-81E0-4ADC-A3E2-73522B1FAA9D}"/>
              </a:ext>
            </a:extLst>
          </p:cNvPr>
          <p:cNvSpPr/>
          <p:nvPr/>
        </p:nvSpPr>
        <p:spPr>
          <a:xfrm rot="19774034">
            <a:off x="7529932" y="4101250"/>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9" name="Picture 18">
            <a:extLst>
              <a:ext uri="{FF2B5EF4-FFF2-40B4-BE49-F238E27FC236}">
                <a16:creationId xmlns:a16="http://schemas.microsoft.com/office/drawing/2014/main" id="{4E95D33C-4CB6-40ED-805F-485FD842B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63" y="3806543"/>
            <a:ext cx="457200" cy="457200"/>
          </a:xfrm>
          <a:prstGeom prst="rect">
            <a:avLst/>
          </a:prstGeom>
        </p:spPr>
      </p:pic>
      <p:pic>
        <p:nvPicPr>
          <p:cNvPr id="21" name="Picture 20">
            <a:extLst>
              <a:ext uri="{FF2B5EF4-FFF2-40B4-BE49-F238E27FC236}">
                <a16:creationId xmlns:a16="http://schemas.microsoft.com/office/drawing/2014/main" id="{1F926C6B-D14D-4D03-A1D1-397FDC53D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7117" y="3811234"/>
            <a:ext cx="457200" cy="457200"/>
          </a:xfrm>
          <a:prstGeom prst="rect">
            <a:avLst/>
          </a:prstGeom>
        </p:spPr>
      </p:pic>
      <p:pic>
        <p:nvPicPr>
          <p:cNvPr id="25" name="Picture 24">
            <a:extLst>
              <a:ext uri="{FF2B5EF4-FFF2-40B4-BE49-F238E27FC236}">
                <a16:creationId xmlns:a16="http://schemas.microsoft.com/office/drawing/2014/main" id="{E396F896-C824-493C-AED8-6130D8968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117" y="4436655"/>
            <a:ext cx="457200" cy="457200"/>
          </a:xfrm>
          <a:prstGeom prst="rect">
            <a:avLst/>
          </a:prstGeom>
        </p:spPr>
      </p:pic>
      <p:pic>
        <p:nvPicPr>
          <p:cNvPr id="27" name="Picture 26">
            <a:extLst>
              <a:ext uri="{FF2B5EF4-FFF2-40B4-BE49-F238E27FC236}">
                <a16:creationId xmlns:a16="http://schemas.microsoft.com/office/drawing/2014/main" id="{6A8F5D9F-05C1-46D5-9BDF-18E2F76899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1959" y="5079289"/>
            <a:ext cx="457200" cy="457200"/>
          </a:xfrm>
          <a:prstGeom prst="rect">
            <a:avLst/>
          </a:prstGeom>
        </p:spPr>
      </p:pic>
      <p:pic>
        <p:nvPicPr>
          <p:cNvPr id="29" name="Picture 28">
            <a:extLst>
              <a:ext uri="{FF2B5EF4-FFF2-40B4-BE49-F238E27FC236}">
                <a16:creationId xmlns:a16="http://schemas.microsoft.com/office/drawing/2014/main" id="{424D0212-DA8B-4211-8D25-58118C3060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959" y="4465340"/>
            <a:ext cx="457200" cy="457200"/>
          </a:xfrm>
          <a:prstGeom prst="rect">
            <a:avLst/>
          </a:prstGeom>
        </p:spPr>
      </p:pic>
      <p:pic>
        <p:nvPicPr>
          <p:cNvPr id="31" name="Picture 30">
            <a:extLst>
              <a:ext uri="{FF2B5EF4-FFF2-40B4-BE49-F238E27FC236}">
                <a16:creationId xmlns:a16="http://schemas.microsoft.com/office/drawing/2014/main" id="{AAE49CD1-BCB4-453A-B8DB-254FDD4CE0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7117" y="5079289"/>
            <a:ext cx="457200" cy="457200"/>
          </a:xfrm>
          <a:prstGeom prst="rect">
            <a:avLst/>
          </a:prstGeom>
        </p:spPr>
      </p:pic>
      <p:sp>
        <p:nvSpPr>
          <p:cNvPr id="32" name="Plus Sign 31">
            <a:extLst>
              <a:ext uri="{FF2B5EF4-FFF2-40B4-BE49-F238E27FC236}">
                <a16:creationId xmlns:a16="http://schemas.microsoft.com/office/drawing/2014/main" id="{82667B03-E0E0-467F-B1D6-4FCC20093F53}"/>
              </a:ext>
            </a:extLst>
          </p:cNvPr>
          <p:cNvSpPr/>
          <p:nvPr/>
        </p:nvSpPr>
        <p:spPr>
          <a:xfrm>
            <a:off x="5713196" y="3244173"/>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001872E9-45B7-47AF-9ED6-DA208330F291}"/>
              </a:ext>
            </a:extLst>
          </p:cNvPr>
          <p:cNvSpPr txBox="1"/>
          <p:nvPr/>
        </p:nvSpPr>
        <p:spPr>
          <a:xfrm>
            <a:off x="3162925" y="1603950"/>
            <a:ext cx="5951095" cy="553998"/>
          </a:xfrm>
          <a:prstGeom prst="rect">
            <a:avLst/>
          </a:prstGeom>
          <a:solidFill>
            <a:schemeClr val="accent1">
              <a:lumMod val="20000"/>
              <a:lumOff val="80000"/>
            </a:schemeClr>
          </a:solidFill>
        </p:spPr>
        <p:txBody>
          <a:bodyPr wrap="square" rtlCol="0">
            <a:spAutoFit/>
          </a:bodyPr>
          <a:lstStyle/>
          <a:p>
            <a:pPr algn="ctr"/>
            <a:r>
              <a:rPr lang="en-PH" sz="3000" dirty="0">
                <a:latin typeface="Roboto" panose="02000000000000000000" pitchFamily="2" charset="0"/>
                <a:ea typeface="Roboto" panose="02000000000000000000" pitchFamily="2" charset="0"/>
                <a:cs typeface="Arial" panose="020B0604020202020204" pitchFamily="34" charset="0"/>
              </a:rPr>
              <a:t>DATA PREPARATION</a:t>
            </a:r>
          </a:p>
        </p:txBody>
      </p:sp>
      <p:sp>
        <p:nvSpPr>
          <p:cNvPr id="23" name="Arrow: Right 22">
            <a:extLst>
              <a:ext uri="{FF2B5EF4-FFF2-40B4-BE49-F238E27FC236}">
                <a16:creationId xmlns:a16="http://schemas.microsoft.com/office/drawing/2014/main" id="{247B1DFB-FE00-49E2-8795-EC00E0111C15}"/>
              </a:ext>
            </a:extLst>
          </p:cNvPr>
          <p:cNvSpPr/>
          <p:nvPr/>
        </p:nvSpPr>
        <p:spPr>
          <a:xfrm rot="1825966" flipV="1">
            <a:off x="7534592" y="4849837"/>
            <a:ext cx="937173" cy="317648"/>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7243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4246634" y="2985200"/>
            <a:ext cx="6750880" cy="1569660"/>
          </a:xfrm>
          <a:prstGeom prst="rect">
            <a:avLst/>
          </a:prstGeom>
          <a:noFill/>
        </p:spPr>
        <p:txBody>
          <a:bodyPr wrap="square" rtlCol="0">
            <a:spAutoFit/>
          </a:bodyPr>
          <a:lstStyle/>
          <a:p>
            <a:pPr algn="ctr"/>
            <a:r>
              <a:rPr lang="en-PH" sz="3200" dirty="0">
                <a:latin typeface="Roboto" panose="02000000000000000000" pitchFamily="2" charset="0"/>
                <a:ea typeface="Roboto" panose="02000000000000000000" pitchFamily="2" charset="0"/>
              </a:rPr>
              <a:t>How do we translate “objects” into data that machines can understand?</a:t>
            </a:r>
          </a:p>
        </p:txBody>
      </p:sp>
      <p:pic>
        <p:nvPicPr>
          <p:cNvPr id="19" name="Picture 18">
            <a:extLst>
              <a:ext uri="{FF2B5EF4-FFF2-40B4-BE49-F238E27FC236}">
                <a16:creationId xmlns:a16="http://schemas.microsoft.com/office/drawing/2014/main" id="{4E95D33C-4CB6-40ED-805F-485FD842B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336" y="2327854"/>
            <a:ext cx="733662" cy="733662"/>
          </a:xfrm>
          <a:prstGeom prst="rect">
            <a:avLst/>
          </a:prstGeom>
        </p:spPr>
      </p:pic>
      <p:pic>
        <p:nvPicPr>
          <p:cNvPr id="21" name="Picture 20">
            <a:extLst>
              <a:ext uri="{FF2B5EF4-FFF2-40B4-BE49-F238E27FC236}">
                <a16:creationId xmlns:a16="http://schemas.microsoft.com/office/drawing/2014/main" id="{1F926C6B-D14D-4D03-A1D1-397FDC53DC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758" y="2327854"/>
            <a:ext cx="733662" cy="733662"/>
          </a:xfrm>
          <a:prstGeom prst="rect">
            <a:avLst/>
          </a:prstGeom>
        </p:spPr>
      </p:pic>
      <p:pic>
        <p:nvPicPr>
          <p:cNvPr id="25" name="Picture 24">
            <a:extLst>
              <a:ext uri="{FF2B5EF4-FFF2-40B4-BE49-F238E27FC236}">
                <a16:creationId xmlns:a16="http://schemas.microsoft.com/office/drawing/2014/main" id="{E396F896-C824-493C-AED8-6130D89686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6758" y="3388638"/>
            <a:ext cx="733662" cy="733662"/>
          </a:xfrm>
          <a:prstGeom prst="rect">
            <a:avLst/>
          </a:prstGeom>
        </p:spPr>
      </p:pic>
      <p:pic>
        <p:nvPicPr>
          <p:cNvPr id="27" name="Picture 26">
            <a:extLst>
              <a:ext uri="{FF2B5EF4-FFF2-40B4-BE49-F238E27FC236}">
                <a16:creationId xmlns:a16="http://schemas.microsoft.com/office/drawing/2014/main" id="{6A8F5D9F-05C1-46D5-9BDF-18E2F76899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4370" y="4554860"/>
            <a:ext cx="733662" cy="733662"/>
          </a:xfrm>
          <a:prstGeom prst="rect">
            <a:avLst/>
          </a:prstGeom>
        </p:spPr>
      </p:pic>
      <p:pic>
        <p:nvPicPr>
          <p:cNvPr id="29" name="Picture 28">
            <a:extLst>
              <a:ext uri="{FF2B5EF4-FFF2-40B4-BE49-F238E27FC236}">
                <a16:creationId xmlns:a16="http://schemas.microsoft.com/office/drawing/2014/main" id="{424D0212-DA8B-4211-8D25-58118C3060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4370" y="3441357"/>
            <a:ext cx="733662" cy="733662"/>
          </a:xfrm>
          <a:prstGeom prst="rect">
            <a:avLst/>
          </a:prstGeom>
        </p:spPr>
      </p:pic>
      <p:pic>
        <p:nvPicPr>
          <p:cNvPr id="31" name="Picture 30">
            <a:extLst>
              <a:ext uri="{FF2B5EF4-FFF2-40B4-BE49-F238E27FC236}">
                <a16:creationId xmlns:a16="http://schemas.microsoft.com/office/drawing/2014/main" id="{AAE49CD1-BCB4-453A-B8DB-254FDD4CE0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66758" y="4554860"/>
            <a:ext cx="733662" cy="733662"/>
          </a:xfrm>
          <a:prstGeom prst="rect">
            <a:avLst/>
          </a:prstGeom>
        </p:spPr>
      </p:pic>
    </p:spTree>
    <p:extLst>
      <p:ext uri="{BB962C8B-B14F-4D97-AF65-F5344CB8AC3E}">
        <p14:creationId xmlns:p14="http://schemas.microsoft.com/office/powerpoint/2010/main" val="142449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486229" y="2406977"/>
            <a:ext cx="5837857" cy="2523768"/>
          </a:xfrm>
          <a:prstGeom prst="rect">
            <a:avLst/>
          </a:prstGeom>
          <a:noFill/>
        </p:spPr>
        <p:txBody>
          <a:bodyPr wrap="square" rtlCol="0">
            <a:spAutoFit/>
          </a:bodyPr>
          <a:lstStyle/>
          <a:p>
            <a:pPr algn="ctr">
              <a:lnSpc>
                <a:spcPct val="150000"/>
              </a:lnSpc>
            </a:pPr>
            <a:r>
              <a:rPr lang="en-PH" sz="3600" dirty="0">
                <a:latin typeface="Roboto" panose="02000000000000000000" pitchFamily="2" charset="0"/>
                <a:ea typeface="Roboto" panose="02000000000000000000" pitchFamily="2" charset="0"/>
              </a:rPr>
              <a:t>Structured Data</a:t>
            </a:r>
          </a:p>
          <a:p>
            <a:pPr marL="457200" indent="-457200">
              <a:lnSpc>
                <a:spcPct val="150000"/>
              </a:lnSpc>
              <a:buFontTx/>
              <a:buChar char="-"/>
            </a:pPr>
            <a:r>
              <a:rPr lang="en-PH" sz="2400" dirty="0">
                <a:latin typeface="Roboto" panose="02000000000000000000" pitchFamily="2" charset="0"/>
                <a:ea typeface="Roboto" panose="02000000000000000000" pitchFamily="2" charset="0"/>
              </a:rPr>
              <a:t>Instances (rows)</a:t>
            </a:r>
          </a:p>
          <a:p>
            <a:pPr marL="457200" indent="-457200">
              <a:lnSpc>
                <a:spcPct val="150000"/>
              </a:lnSpc>
              <a:buFontTx/>
              <a:buChar char="-"/>
            </a:pPr>
            <a:r>
              <a:rPr lang="en-PH" sz="2400" dirty="0">
                <a:latin typeface="Roboto" panose="02000000000000000000" pitchFamily="2" charset="0"/>
                <a:ea typeface="Roboto" panose="02000000000000000000" pitchFamily="2" charset="0"/>
              </a:rPr>
              <a:t>Features (columns)</a:t>
            </a:r>
          </a:p>
          <a:p>
            <a:pPr marL="457200" indent="-457200">
              <a:lnSpc>
                <a:spcPct val="150000"/>
              </a:lnSpc>
              <a:buFontTx/>
              <a:buChar char="-"/>
            </a:pPr>
            <a:r>
              <a:rPr lang="en-PH" sz="2400" dirty="0">
                <a:latin typeface="Roboto" panose="02000000000000000000" pitchFamily="2" charset="0"/>
                <a:ea typeface="Roboto" panose="02000000000000000000" pitchFamily="2" charset="0"/>
              </a:rPr>
              <a:t>Label</a:t>
            </a:r>
          </a:p>
        </p:txBody>
      </p:sp>
      <p:graphicFrame>
        <p:nvGraphicFramePr>
          <p:cNvPr id="15" name="Table 3">
            <a:extLst>
              <a:ext uri="{FF2B5EF4-FFF2-40B4-BE49-F238E27FC236}">
                <a16:creationId xmlns:a16="http://schemas.microsoft.com/office/drawing/2014/main" id="{CCE6040F-BCF9-4C66-A689-3766386A5853}"/>
              </a:ext>
            </a:extLst>
          </p:cNvPr>
          <p:cNvGraphicFramePr>
            <a:graphicFrameLocks noGrp="1"/>
          </p:cNvGraphicFramePr>
          <p:nvPr>
            <p:extLst>
              <p:ext uri="{D42A27DB-BD31-4B8C-83A1-F6EECF244321}">
                <p14:modId xmlns:p14="http://schemas.microsoft.com/office/powerpoint/2010/main" val="1261317700"/>
              </p:ext>
            </p:extLst>
          </p:nvPr>
        </p:nvGraphicFramePr>
        <p:xfrm>
          <a:off x="6581274" y="2736965"/>
          <a:ext cx="2312550" cy="2587212"/>
        </p:xfrm>
        <a:graphic>
          <a:graphicData uri="http://schemas.openxmlformats.org/drawingml/2006/table">
            <a:tbl>
              <a:tblPr firstRow="1" bandRow="1">
                <a:tableStyleId>{5C22544A-7EE6-4342-B048-85BDC9FD1C3A}</a:tableStyleId>
              </a:tblPr>
              <a:tblGrid>
                <a:gridCol w="770850">
                  <a:extLst>
                    <a:ext uri="{9D8B030D-6E8A-4147-A177-3AD203B41FA5}">
                      <a16:colId xmlns:a16="http://schemas.microsoft.com/office/drawing/2014/main" val="4275938437"/>
                    </a:ext>
                  </a:extLst>
                </a:gridCol>
                <a:gridCol w="770850">
                  <a:extLst>
                    <a:ext uri="{9D8B030D-6E8A-4147-A177-3AD203B41FA5}">
                      <a16:colId xmlns:a16="http://schemas.microsoft.com/office/drawing/2014/main" val="4020913815"/>
                    </a:ext>
                  </a:extLst>
                </a:gridCol>
                <a:gridCol w="770850">
                  <a:extLst>
                    <a:ext uri="{9D8B030D-6E8A-4147-A177-3AD203B41FA5}">
                      <a16:colId xmlns:a16="http://schemas.microsoft.com/office/drawing/2014/main" val="308783542"/>
                    </a:ext>
                  </a:extLst>
                </a:gridCol>
              </a:tblGrid>
              <a:tr h="431202">
                <a:tc>
                  <a:txBody>
                    <a:bodyPr/>
                    <a:lstStyle/>
                    <a:p>
                      <a:endParaRPr lang="en-PH" sz="1400"/>
                    </a:p>
                  </a:txBody>
                  <a:tcPr marL="74855" marR="74855" marT="37427" marB="37427"/>
                </a:tc>
                <a:tc>
                  <a:txBody>
                    <a:bodyPr/>
                    <a:lstStyle/>
                    <a:p>
                      <a:endParaRPr lang="en-PH" sz="1400" dirty="0"/>
                    </a:p>
                  </a:txBody>
                  <a:tcPr marL="74855" marR="74855" marT="37427" marB="37427"/>
                </a:tc>
                <a:tc>
                  <a:txBody>
                    <a:bodyPr/>
                    <a:lstStyle/>
                    <a:p>
                      <a:endParaRPr lang="en-PH" sz="1400"/>
                    </a:p>
                  </a:txBody>
                  <a:tcPr marL="74855" marR="74855" marT="37427" marB="37427"/>
                </a:tc>
                <a:extLst>
                  <a:ext uri="{0D108BD9-81ED-4DB2-BD59-A6C34878D82A}">
                    <a16:rowId xmlns:a16="http://schemas.microsoft.com/office/drawing/2014/main" val="3125997301"/>
                  </a:ext>
                </a:extLst>
              </a:tr>
              <a:tr h="431202">
                <a:tc>
                  <a:txBody>
                    <a:bodyPr/>
                    <a:lstStyle/>
                    <a:p>
                      <a:endParaRPr lang="en-PH" sz="1400"/>
                    </a:p>
                  </a:txBody>
                  <a:tcPr marL="74855" marR="74855" marT="37427" marB="37427"/>
                </a:tc>
                <a:tc>
                  <a:txBody>
                    <a:bodyPr/>
                    <a:lstStyle/>
                    <a:p>
                      <a:endParaRPr lang="en-PH" sz="1400"/>
                    </a:p>
                  </a:txBody>
                  <a:tcPr marL="74855" marR="74855" marT="37427" marB="37427"/>
                </a:tc>
                <a:tc>
                  <a:txBody>
                    <a:bodyPr/>
                    <a:lstStyle/>
                    <a:p>
                      <a:endParaRPr lang="en-PH" sz="1400"/>
                    </a:p>
                  </a:txBody>
                  <a:tcPr marL="74855" marR="74855" marT="37427" marB="37427"/>
                </a:tc>
                <a:extLst>
                  <a:ext uri="{0D108BD9-81ED-4DB2-BD59-A6C34878D82A}">
                    <a16:rowId xmlns:a16="http://schemas.microsoft.com/office/drawing/2014/main" val="2757785205"/>
                  </a:ext>
                </a:extLst>
              </a:tr>
              <a:tr h="431202">
                <a:tc>
                  <a:txBody>
                    <a:bodyPr/>
                    <a:lstStyle/>
                    <a:p>
                      <a:endParaRPr lang="en-PH" sz="1400"/>
                    </a:p>
                  </a:txBody>
                  <a:tcPr marL="74855" marR="74855" marT="37427" marB="37427"/>
                </a:tc>
                <a:tc>
                  <a:txBody>
                    <a:bodyPr/>
                    <a:lstStyle/>
                    <a:p>
                      <a:endParaRPr lang="en-PH" sz="1400" dirty="0"/>
                    </a:p>
                  </a:txBody>
                  <a:tcPr marL="74855" marR="74855" marT="37427" marB="37427"/>
                </a:tc>
                <a:tc>
                  <a:txBody>
                    <a:bodyPr/>
                    <a:lstStyle/>
                    <a:p>
                      <a:endParaRPr lang="en-PH" sz="1400" dirty="0"/>
                    </a:p>
                  </a:txBody>
                  <a:tcPr marL="74855" marR="74855" marT="37427" marB="37427"/>
                </a:tc>
                <a:extLst>
                  <a:ext uri="{0D108BD9-81ED-4DB2-BD59-A6C34878D82A}">
                    <a16:rowId xmlns:a16="http://schemas.microsoft.com/office/drawing/2014/main" val="4084269195"/>
                  </a:ext>
                </a:extLst>
              </a:tr>
              <a:tr h="431202">
                <a:tc>
                  <a:txBody>
                    <a:bodyPr/>
                    <a:lstStyle/>
                    <a:p>
                      <a:endParaRPr lang="en-PH" sz="1400"/>
                    </a:p>
                  </a:txBody>
                  <a:tcPr marL="74855" marR="74855" marT="37427" marB="37427"/>
                </a:tc>
                <a:tc>
                  <a:txBody>
                    <a:bodyPr/>
                    <a:lstStyle/>
                    <a:p>
                      <a:endParaRPr lang="en-PH" sz="1400"/>
                    </a:p>
                  </a:txBody>
                  <a:tcPr marL="74855" marR="74855" marT="37427" marB="37427"/>
                </a:tc>
                <a:tc>
                  <a:txBody>
                    <a:bodyPr/>
                    <a:lstStyle/>
                    <a:p>
                      <a:endParaRPr lang="en-PH" sz="1400"/>
                    </a:p>
                  </a:txBody>
                  <a:tcPr marL="74855" marR="74855" marT="37427" marB="37427"/>
                </a:tc>
                <a:extLst>
                  <a:ext uri="{0D108BD9-81ED-4DB2-BD59-A6C34878D82A}">
                    <a16:rowId xmlns:a16="http://schemas.microsoft.com/office/drawing/2014/main" val="3652724900"/>
                  </a:ext>
                </a:extLst>
              </a:tr>
              <a:tr h="431202">
                <a:tc>
                  <a:txBody>
                    <a:bodyPr/>
                    <a:lstStyle/>
                    <a:p>
                      <a:endParaRPr lang="en-PH" sz="1400"/>
                    </a:p>
                  </a:txBody>
                  <a:tcPr marL="74855" marR="74855" marT="37427" marB="37427"/>
                </a:tc>
                <a:tc>
                  <a:txBody>
                    <a:bodyPr/>
                    <a:lstStyle/>
                    <a:p>
                      <a:endParaRPr lang="en-PH" sz="1400" dirty="0"/>
                    </a:p>
                  </a:txBody>
                  <a:tcPr marL="74855" marR="74855" marT="37427" marB="37427"/>
                </a:tc>
                <a:tc>
                  <a:txBody>
                    <a:bodyPr/>
                    <a:lstStyle/>
                    <a:p>
                      <a:endParaRPr lang="en-PH" sz="1400"/>
                    </a:p>
                  </a:txBody>
                  <a:tcPr marL="74855" marR="74855" marT="37427" marB="37427"/>
                </a:tc>
                <a:extLst>
                  <a:ext uri="{0D108BD9-81ED-4DB2-BD59-A6C34878D82A}">
                    <a16:rowId xmlns:a16="http://schemas.microsoft.com/office/drawing/2014/main" val="11007848"/>
                  </a:ext>
                </a:extLst>
              </a:tr>
              <a:tr h="431202">
                <a:tc>
                  <a:txBody>
                    <a:bodyPr/>
                    <a:lstStyle/>
                    <a:p>
                      <a:endParaRPr lang="en-PH" sz="1400"/>
                    </a:p>
                  </a:txBody>
                  <a:tcPr marL="74855" marR="74855" marT="37427" marB="37427"/>
                </a:tc>
                <a:tc>
                  <a:txBody>
                    <a:bodyPr/>
                    <a:lstStyle/>
                    <a:p>
                      <a:endParaRPr lang="en-PH" sz="1400"/>
                    </a:p>
                  </a:txBody>
                  <a:tcPr marL="74855" marR="74855" marT="37427" marB="37427"/>
                </a:tc>
                <a:tc>
                  <a:txBody>
                    <a:bodyPr/>
                    <a:lstStyle/>
                    <a:p>
                      <a:endParaRPr lang="en-PH" sz="1400" dirty="0"/>
                    </a:p>
                  </a:txBody>
                  <a:tcPr marL="74855" marR="74855" marT="37427" marB="37427"/>
                </a:tc>
                <a:extLst>
                  <a:ext uri="{0D108BD9-81ED-4DB2-BD59-A6C34878D82A}">
                    <a16:rowId xmlns:a16="http://schemas.microsoft.com/office/drawing/2014/main" val="387031865"/>
                  </a:ext>
                </a:extLst>
              </a:tr>
            </a:tbl>
          </a:graphicData>
        </a:graphic>
      </p:graphicFrame>
      <p:sp>
        <p:nvSpPr>
          <p:cNvPr id="16" name="TextBox 15">
            <a:extLst>
              <a:ext uri="{FF2B5EF4-FFF2-40B4-BE49-F238E27FC236}">
                <a16:creationId xmlns:a16="http://schemas.microsoft.com/office/drawing/2014/main" id="{03763AFF-A237-488D-837D-30E0DF2F2C38}"/>
              </a:ext>
            </a:extLst>
          </p:cNvPr>
          <p:cNvSpPr txBox="1"/>
          <p:nvPr/>
        </p:nvSpPr>
        <p:spPr>
          <a:xfrm>
            <a:off x="7047989" y="2222311"/>
            <a:ext cx="136807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FEATURES</a:t>
            </a:r>
          </a:p>
        </p:txBody>
      </p:sp>
      <p:sp>
        <p:nvSpPr>
          <p:cNvPr id="17" name="TextBox 16">
            <a:extLst>
              <a:ext uri="{FF2B5EF4-FFF2-40B4-BE49-F238E27FC236}">
                <a16:creationId xmlns:a16="http://schemas.microsoft.com/office/drawing/2014/main" id="{5A43FBA4-DACF-4088-AE71-02D81FEBBB42}"/>
              </a:ext>
            </a:extLst>
          </p:cNvPr>
          <p:cNvSpPr txBox="1"/>
          <p:nvPr/>
        </p:nvSpPr>
        <p:spPr>
          <a:xfrm>
            <a:off x="8858345" y="2222311"/>
            <a:ext cx="1870559"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18" name="Table 3">
            <a:extLst>
              <a:ext uri="{FF2B5EF4-FFF2-40B4-BE49-F238E27FC236}">
                <a16:creationId xmlns:a16="http://schemas.microsoft.com/office/drawing/2014/main" id="{6F02A541-AB90-4657-BC9D-E9BF638E4DC2}"/>
              </a:ext>
            </a:extLst>
          </p:cNvPr>
          <p:cNvGraphicFramePr>
            <a:graphicFrameLocks noGrp="1"/>
          </p:cNvGraphicFramePr>
          <p:nvPr>
            <p:extLst>
              <p:ext uri="{D42A27DB-BD31-4B8C-83A1-F6EECF244321}">
                <p14:modId xmlns:p14="http://schemas.microsoft.com/office/powerpoint/2010/main" val="3911447963"/>
              </p:ext>
            </p:extLst>
          </p:nvPr>
        </p:nvGraphicFramePr>
        <p:xfrm>
          <a:off x="9408199" y="2741986"/>
          <a:ext cx="770850" cy="2587212"/>
        </p:xfrm>
        <a:graphic>
          <a:graphicData uri="http://schemas.openxmlformats.org/drawingml/2006/table">
            <a:tbl>
              <a:tblPr firstRow="1" bandRow="1">
                <a:tableStyleId>{21E4AEA4-8DFA-4A89-87EB-49C32662AFE0}</a:tableStyleId>
              </a:tblPr>
              <a:tblGrid>
                <a:gridCol w="770850">
                  <a:extLst>
                    <a:ext uri="{9D8B030D-6E8A-4147-A177-3AD203B41FA5}">
                      <a16:colId xmlns:a16="http://schemas.microsoft.com/office/drawing/2014/main" val="4275938437"/>
                    </a:ext>
                  </a:extLst>
                </a:gridCol>
              </a:tblGrid>
              <a:tr h="431202">
                <a:tc>
                  <a:txBody>
                    <a:bodyPr/>
                    <a:lstStyle/>
                    <a:p>
                      <a:endParaRPr lang="en-PH" sz="1400"/>
                    </a:p>
                  </a:txBody>
                  <a:tcPr marL="74855" marR="74855" marT="37427" marB="37427"/>
                </a:tc>
                <a:extLst>
                  <a:ext uri="{0D108BD9-81ED-4DB2-BD59-A6C34878D82A}">
                    <a16:rowId xmlns:a16="http://schemas.microsoft.com/office/drawing/2014/main" val="3125997301"/>
                  </a:ext>
                </a:extLst>
              </a:tr>
              <a:tr h="431202">
                <a:tc>
                  <a:txBody>
                    <a:bodyPr/>
                    <a:lstStyle/>
                    <a:p>
                      <a:endParaRPr lang="en-PH" sz="1400" dirty="0"/>
                    </a:p>
                  </a:txBody>
                  <a:tcPr marL="74855" marR="74855" marT="37427" marB="37427"/>
                </a:tc>
                <a:extLst>
                  <a:ext uri="{0D108BD9-81ED-4DB2-BD59-A6C34878D82A}">
                    <a16:rowId xmlns:a16="http://schemas.microsoft.com/office/drawing/2014/main" val="2757785205"/>
                  </a:ext>
                </a:extLst>
              </a:tr>
              <a:tr h="431202">
                <a:tc>
                  <a:txBody>
                    <a:bodyPr/>
                    <a:lstStyle/>
                    <a:p>
                      <a:endParaRPr lang="en-PH" sz="1400"/>
                    </a:p>
                  </a:txBody>
                  <a:tcPr marL="74855" marR="74855" marT="37427" marB="37427"/>
                </a:tc>
                <a:extLst>
                  <a:ext uri="{0D108BD9-81ED-4DB2-BD59-A6C34878D82A}">
                    <a16:rowId xmlns:a16="http://schemas.microsoft.com/office/drawing/2014/main" val="4084269195"/>
                  </a:ext>
                </a:extLst>
              </a:tr>
              <a:tr h="431202">
                <a:tc>
                  <a:txBody>
                    <a:bodyPr/>
                    <a:lstStyle/>
                    <a:p>
                      <a:endParaRPr lang="en-PH" sz="1400"/>
                    </a:p>
                  </a:txBody>
                  <a:tcPr marL="74855" marR="74855" marT="37427" marB="37427"/>
                </a:tc>
                <a:extLst>
                  <a:ext uri="{0D108BD9-81ED-4DB2-BD59-A6C34878D82A}">
                    <a16:rowId xmlns:a16="http://schemas.microsoft.com/office/drawing/2014/main" val="3652724900"/>
                  </a:ext>
                </a:extLst>
              </a:tr>
              <a:tr h="431202">
                <a:tc>
                  <a:txBody>
                    <a:bodyPr/>
                    <a:lstStyle/>
                    <a:p>
                      <a:endParaRPr lang="en-PH" sz="1400"/>
                    </a:p>
                  </a:txBody>
                  <a:tcPr marL="74855" marR="74855" marT="37427" marB="37427"/>
                </a:tc>
                <a:extLst>
                  <a:ext uri="{0D108BD9-81ED-4DB2-BD59-A6C34878D82A}">
                    <a16:rowId xmlns:a16="http://schemas.microsoft.com/office/drawing/2014/main" val="11007848"/>
                  </a:ext>
                </a:extLst>
              </a:tr>
              <a:tr h="431202">
                <a:tc>
                  <a:txBody>
                    <a:bodyPr/>
                    <a:lstStyle/>
                    <a:p>
                      <a:endParaRPr lang="en-PH" sz="1400" dirty="0"/>
                    </a:p>
                  </a:txBody>
                  <a:tcPr marL="74855" marR="74855" marT="37427" marB="37427"/>
                </a:tc>
                <a:extLst>
                  <a:ext uri="{0D108BD9-81ED-4DB2-BD59-A6C34878D82A}">
                    <a16:rowId xmlns:a16="http://schemas.microsoft.com/office/drawing/2014/main" val="387031865"/>
                  </a:ext>
                </a:extLst>
              </a:tr>
            </a:tbl>
          </a:graphicData>
        </a:graphic>
      </p:graphicFrame>
      <p:sp>
        <p:nvSpPr>
          <p:cNvPr id="20" name="Plus Sign 19">
            <a:extLst>
              <a:ext uri="{FF2B5EF4-FFF2-40B4-BE49-F238E27FC236}">
                <a16:creationId xmlns:a16="http://schemas.microsoft.com/office/drawing/2014/main" id="{83200977-7550-4D8E-B66A-52967DF5D2A4}"/>
              </a:ext>
            </a:extLst>
          </p:cNvPr>
          <p:cNvSpPr/>
          <p:nvPr/>
        </p:nvSpPr>
        <p:spPr>
          <a:xfrm>
            <a:off x="8666943" y="2222311"/>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41041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PH" b="0" dirty="0">
                <a:latin typeface="Roboto" panose="02000000000000000000" pitchFamily="2" charset="0"/>
                <a:ea typeface="Roboto" panose="02000000000000000000" pitchFamily="2" charset="0"/>
              </a:rPr>
              <a:t>Data Preparation</a:t>
            </a:r>
            <a:endParaRPr b="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9768876-C8E0-4626-8FCE-CC8E9B0E6781}"/>
              </a:ext>
            </a:extLst>
          </p:cNvPr>
          <p:cNvSpPr txBox="1"/>
          <p:nvPr/>
        </p:nvSpPr>
        <p:spPr>
          <a:xfrm>
            <a:off x="1147152" y="2034448"/>
            <a:ext cx="3051360" cy="523220"/>
          </a:xfrm>
          <a:prstGeom prst="rect">
            <a:avLst/>
          </a:prstGeom>
          <a:noFill/>
        </p:spPr>
        <p:txBody>
          <a:bodyPr wrap="square" rtlCol="0">
            <a:spAutoFit/>
          </a:bodyPr>
          <a:lstStyle/>
          <a:p>
            <a:pPr algn="ctr"/>
            <a:r>
              <a:rPr lang="en-PH" sz="2800" dirty="0">
                <a:latin typeface="Roboto" panose="02000000000000000000" pitchFamily="2" charset="0"/>
                <a:ea typeface="Roboto" panose="02000000000000000000" pitchFamily="2" charset="0"/>
              </a:rPr>
              <a:t>RAW DATA</a:t>
            </a:r>
          </a:p>
        </p:txBody>
      </p:sp>
      <p:sp>
        <p:nvSpPr>
          <p:cNvPr id="13" name="Arrow: Right 12">
            <a:extLst>
              <a:ext uri="{FF2B5EF4-FFF2-40B4-BE49-F238E27FC236}">
                <a16:creationId xmlns:a16="http://schemas.microsoft.com/office/drawing/2014/main" id="{5487EA1F-AB01-451F-8785-4D10A02A6BC2}"/>
              </a:ext>
            </a:extLst>
          </p:cNvPr>
          <p:cNvSpPr/>
          <p:nvPr/>
        </p:nvSpPr>
        <p:spPr>
          <a:xfrm>
            <a:off x="4547083" y="3798994"/>
            <a:ext cx="937173" cy="80616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7" name="Picture 16">
            <a:extLst>
              <a:ext uri="{FF2B5EF4-FFF2-40B4-BE49-F238E27FC236}">
                <a16:creationId xmlns:a16="http://schemas.microsoft.com/office/drawing/2014/main" id="{5D3C742D-7BF7-4340-A394-F0CFE3E3C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540" y="2810712"/>
            <a:ext cx="733662" cy="733662"/>
          </a:xfrm>
          <a:prstGeom prst="rect">
            <a:avLst/>
          </a:prstGeom>
        </p:spPr>
      </p:pic>
      <p:pic>
        <p:nvPicPr>
          <p:cNvPr id="18" name="Picture 17">
            <a:extLst>
              <a:ext uri="{FF2B5EF4-FFF2-40B4-BE49-F238E27FC236}">
                <a16:creationId xmlns:a16="http://schemas.microsoft.com/office/drawing/2014/main" id="{2D0BA53C-AD40-4D7A-BD47-A600DF365D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0962" y="2810712"/>
            <a:ext cx="733662" cy="733662"/>
          </a:xfrm>
          <a:prstGeom prst="rect">
            <a:avLst/>
          </a:prstGeom>
        </p:spPr>
      </p:pic>
      <p:pic>
        <p:nvPicPr>
          <p:cNvPr id="20" name="Picture 19">
            <a:extLst>
              <a:ext uri="{FF2B5EF4-FFF2-40B4-BE49-F238E27FC236}">
                <a16:creationId xmlns:a16="http://schemas.microsoft.com/office/drawing/2014/main" id="{7CA7A647-F40A-4FD5-A1C4-F987819682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0962" y="3871496"/>
            <a:ext cx="733662" cy="733662"/>
          </a:xfrm>
          <a:prstGeom prst="rect">
            <a:avLst/>
          </a:prstGeom>
        </p:spPr>
      </p:pic>
      <p:pic>
        <p:nvPicPr>
          <p:cNvPr id="22" name="Picture 21">
            <a:extLst>
              <a:ext uri="{FF2B5EF4-FFF2-40B4-BE49-F238E27FC236}">
                <a16:creationId xmlns:a16="http://schemas.microsoft.com/office/drawing/2014/main" id="{B1B710AB-88A2-45D4-B520-F4F8C5E9CA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8574" y="5037718"/>
            <a:ext cx="733662" cy="733662"/>
          </a:xfrm>
          <a:prstGeom prst="rect">
            <a:avLst/>
          </a:prstGeom>
        </p:spPr>
      </p:pic>
      <p:pic>
        <p:nvPicPr>
          <p:cNvPr id="23" name="Picture 22">
            <a:extLst>
              <a:ext uri="{FF2B5EF4-FFF2-40B4-BE49-F238E27FC236}">
                <a16:creationId xmlns:a16="http://schemas.microsoft.com/office/drawing/2014/main" id="{4854F972-0BBC-4E76-AC9A-8D11321AE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8574" y="3924215"/>
            <a:ext cx="733662" cy="733662"/>
          </a:xfrm>
          <a:prstGeom prst="rect">
            <a:avLst/>
          </a:prstGeom>
        </p:spPr>
      </p:pic>
      <p:pic>
        <p:nvPicPr>
          <p:cNvPr id="24" name="Picture 23">
            <a:extLst>
              <a:ext uri="{FF2B5EF4-FFF2-40B4-BE49-F238E27FC236}">
                <a16:creationId xmlns:a16="http://schemas.microsoft.com/office/drawing/2014/main" id="{17526572-604F-4B39-B0AC-A107CA8F5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0962" y="5037718"/>
            <a:ext cx="733662" cy="733662"/>
          </a:xfrm>
          <a:prstGeom prst="rect">
            <a:avLst/>
          </a:prstGeom>
        </p:spPr>
      </p:pic>
      <p:graphicFrame>
        <p:nvGraphicFramePr>
          <p:cNvPr id="26" name="Table 3">
            <a:extLst>
              <a:ext uri="{FF2B5EF4-FFF2-40B4-BE49-F238E27FC236}">
                <a16:creationId xmlns:a16="http://schemas.microsoft.com/office/drawing/2014/main" id="{1F31BB4D-D76C-4451-B755-154CC52A5532}"/>
              </a:ext>
            </a:extLst>
          </p:cNvPr>
          <p:cNvGraphicFramePr>
            <a:graphicFrameLocks noGrp="1"/>
          </p:cNvGraphicFramePr>
          <p:nvPr>
            <p:extLst>
              <p:ext uri="{D42A27DB-BD31-4B8C-83A1-F6EECF244321}">
                <p14:modId xmlns:p14="http://schemas.microsoft.com/office/powerpoint/2010/main" val="4271342763"/>
              </p:ext>
            </p:extLst>
          </p:nvPr>
        </p:nvGraphicFramePr>
        <p:xfrm>
          <a:off x="6295796" y="2810712"/>
          <a:ext cx="2312550" cy="2587212"/>
        </p:xfrm>
        <a:graphic>
          <a:graphicData uri="http://schemas.openxmlformats.org/drawingml/2006/table">
            <a:tbl>
              <a:tblPr firstRow="1" bandRow="1">
                <a:tableStyleId>{5C22544A-7EE6-4342-B048-85BDC9FD1C3A}</a:tableStyleId>
              </a:tblPr>
              <a:tblGrid>
                <a:gridCol w="770850">
                  <a:extLst>
                    <a:ext uri="{9D8B030D-6E8A-4147-A177-3AD203B41FA5}">
                      <a16:colId xmlns:a16="http://schemas.microsoft.com/office/drawing/2014/main" val="4275938437"/>
                    </a:ext>
                  </a:extLst>
                </a:gridCol>
                <a:gridCol w="770850">
                  <a:extLst>
                    <a:ext uri="{9D8B030D-6E8A-4147-A177-3AD203B41FA5}">
                      <a16:colId xmlns:a16="http://schemas.microsoft.com/office/drawing/2014/main" val="4020913815"/>
                    </a:ext>
                  </a:extLst>
                </a:gridCol>
                <a:gridCol w="770850">
                  <a:extLst>
                    <a:ext uri="{9D8B030D-6E8A-4147-A177-3AD203B41FA5}">
                      <a16:colId xmlns:a16="http://schemas.microsoft.com/office/drawing/2014/main" val="308783542"/>
                    </a:ext>
                  </a:extLst>
                </a:gridCol>
              </a:tblGrid>
              <a:tr h="431202">
                <a:tc>
                  <a:txBody>
                    <a:bodyPr/>
                    <a:lstStyle/>
                    <a:p>
                      <a:endParaRPr lang="en-PH" sz="1400"/>
                    </a:p>
                  </a:txBody>
                  <a:tcPr marL="74855" marR="74855" marT="37427" marB="37427"/>
                </a:tc>
                <a:tc>
                  <a:txBody>
                    <a:bodyPr/>
                    <a:lstStyle/>
                    <a:p>
                      <a:endParaRPr lang="en-PH" sz="1400" dirty="0"/>
                    </a:p>
                  </a:txBody>
                  <a:tcPr marL="74855" marR="74855" marT="37427" marB="37427"/>
                </a:tc>
                <a:tc>
                  <a:txBody>
                    <a:bodyPr/>
                    <a:lstStyle/>
                    <a:p>
                      <a:endParaRPr lang="en-PH" sz="1400"/>
                    </a:p>
                  </a:txBody>
                  <a:tcPr marL="74855" marR="74855" marT="37427" marB="37427"/>
                </a:tc>
                <a:extLst>
                  <a:ext uri="{0D108BD9-81ED-4DB2-BD59-A6C34878D82A}">
                    <a16:rowId xmlns:a16="http://schemas.microsoft.com/office/drawing/2014/main" val="3125997301"/>
                  </a:ext>
                </a:extLst>
              </a:tr>
              <a:tr h="431202">
                <a:tc>
                  <a:txBody>
                    <a:bodyPr/>
                    <a:lstStyle/>
                    <a:p>
                      <a:endParaRPr lang="en-PH" sz="1400"/>
                    </a:p>
                  </a:txBody>
                  <a:tcPr marL="74855" marR="74855" marT="37427" marB="37427"/>
                </a:tc>
                <a:tc>
                  <a:txBody>
                    <a:bodyPr/>
                    <a:lstStyle/>
                    <a:p>
                      <a:endParaRPr lang="en-PH" sz="1400"/>
                    </a:p>
                  </a:txBody>
                  <a:tcPr marL="74855" marR="74855" marT="37427" marB="37427"/>
                </a:tc>
                <a:tc>
                  <a:txBody>
                    <a:bodyPr/>
                    <a:lstStyle/>
                    <a:p>
                      <a:endParaRPr lang="en-PH" sz="1400"/>
                    </a:p>
                  </a:txBody>
                  <a:tcPr marL="74855" marR="74855" marT="37427" marB="37427"/>
                </a:tc>
                <a:extLst>
                  <a:ext uri="{0D108BD9-81ED-4DB2-BD59-A6C34878D82A}">
                    <a16:rowId xmlns:a16="http://schemas.microsoft.com/office/drawing/2014/main" val="2757785205"/>
                  </a:ext>
                </a:extLst>
              </a:tr>
              <a:tr h="431202">
                <a:tc>
                  <a:txBody>
                    <a:bodyPr/>
                    <a:lstStyle/>
                    <a:p>
                      <a:endParaRPr lang="en-PH" sz="1400"/>
                    </a:p>
                  </a:txBody>
                  <a:tcPr marL="74855" marR="74855" marT="37427" marB="37427"/>
                </a:tc>
                <a:tc>
                  <a:txBody>
                    <a:bodyPr/>
                    <a:lstStyle/>
                    <a:p>
                      <a:endParaRPr lang="en-PH" sz="1400" dirty="0"/>
                    </a:p>
                  </a:txBody>
                  <a:tcPr marL="74855" marR="74855" marT="37427" marB="37427"/>
                </a:tc>
                <a:tc>
                  <a:txBody>
                    <a:bodyPr/>
                    <a:lstStyle/>
                    <a:p>
                      <a:endParaRPr lang="en-PH" sz="1400" dirty="0"/>
                    </a:p>
                  </a:txBody>
                  <a:tcPr marL="74855" marR="74855" marT="37427" marB="37427"/>
                </a:tc>
                <a:extLst>
                  <a:ext uri="{0D108BD9-81ED-4DB2-BD59-A6C34878D82A}">
                    <a16:rowId xmlns:a16="http://schemas.microsoft.com/office/drawing/2014/main" val="4084269195"/>
                  </a:ext>
                </a:extLst>
              </a:tr>
              <a:tr h="431202">
                <a:tc>
                  <a:txBody>
                    <a:bodyPr/>
                    <a:lstStyle/>
                    <a:p>
                      <a:endParaRPr lang="en-PH" sz="1400"/>
                    </a:p>
                  </a:txBody>
                  <a:tcPr marL="74855" marR="74855" marT="37427" marB="37427"/>
                </a:tc>
                <a:tc>
                  <a:txBody>
                    <a:bodyPr/>
                    <a:lstStyle/>
                    <a:p>
                      <a:endParaRPr lang="en-PH" sz="1400"/>
                    </a:p>
                  </a:txBody>
                  <a:tcPr marL="74855" marR="74855" marT="37427" marB="37427"/>
                </a:tc>
                <a:tc>
                  <a:txBody>
                    <a:bodyPr/>
                    <a:lstStyle/>
                    <a:p>
                      <a:endParaRPr lang="en-PH" sz="1400"/>
                    </a:p>
                  </a:txBody>
                  <a:tcPr marL="74855" marR="74855" marT="37427" marB="37427"/>
                </a:tc>
                <a:extLst>
                  <a:ext uri="{0D108BD9-81ED-4DB2-BD59-A6C34878D82A}">
                    <a16:rowId xmlns:a16="http://schemas.microsoft.com/office/drawing/2014/main" val="3652724900"/>
                  </a:ext>
                </a:extLst>
              </a:tr>
              <a:tr h="431202">
                <a:tc>
                  <a:txBody>
                    <a:bodyPr/>
                    <a:lstStyle/>
                    <a:p>
                      <a:endParaRPr lang="en-PH" sz="1400"/>
                    </a:p>
                  </a:txBody>
                  <a:tcPr marL="74855" marR="74855" marT="37427" marB="37427"/>
                </a:tc>
                <a:tc>
                  <a:txBody>
                    <a:bodyPr/>
                    <a:lstStyle/>
                    <a:p>
                      <a:endParaRPr lang="en-PH" sz="1400" dirty="0"/>
                    </a:p>
                  </a:txBody>
                  <a:tcPr marL="74855" marR="74855" marT="37427" marB="37427"/>
                </a:tc>
                <a:tc>
                  <a:txBody>
                    <a:bodyPr/>
                    <a:lstStyle/>
                    <a:p>
                      <a:endParaRPr lang="en-PH" sz="1400"/>
                    </a:p>
                  </a:txBody>
                  <a:tcPr marL="74855" marR="74855" marT="37427" marB="37427"/>
                </a:tc>
                <a:extLst>
                  <a:ext uri="{0D108BD9-81ED-4DB2-BD59-A6C34878D82A}">
                    <a16:rowId xmlns:a16="http://schemas.microsoft.com/office/drawing/2014/main" val="11007848"/>
                  </a:ext>
                </a:extLst>
              </a:tr>
              <a:tr h="431202">
                <a:tc>
                  <a:txBody>
                    <a:bodyPr/>
                    <a:lstStyle/>
                    <a:p>
                      <a:endParaRPr lang="en-PH" sz="1400"/>
                    </a:p>
                  </a:txBody>
                  <a:tcPr marL="74855" marR="74855" marT="37427" marB="37427"/>
                </a:tc>
                <a:tc>
                  <a:txBody>
                    <a:bodyPr/>
                    <a:lstStyle/>
                    <a:p>
                      <a:endParaRPr lang="en-PH" sz="1400"/>
                    </a:p>
                  </a:txBody>
                  <a:tcPr marL="74855" marR="74855" marT="37427" marB="37427"/>
                </a:tc>
                <a:tc>
                  <a:txBody>
                    <a:bodyPr/>
                    <a:lstStyle/>
                    <a:p>
                      <a:endParaRPr lang="en-PH" sz="1400" dirty="0"/>
                    </a:p>
                  </a:txBody>
                  <a:tcPr marL="74855" marR="74855" marT="37427" marB="37427"/>
                </a:tc>
                <a:extLst>
                  <a:ext uri="{0D108BD9-81ED-4DB2-BD59-A6C34878D82A}">
                    <a16:rowId xmlns:a16="http://schemas.microsoft.com/office/drawing/2014/main" val="387031865"/>
                  </a:ext>
                </a:extLst>
              </a:tr>
            </a:tbl>
          </a:graphicData>
        </a:graphic>
      </p:graphicFrame>
      <p:sp>
        <p:nvSpPr>
          <p:cNvPr id="28" name="TextBox 27">
            <a:extLst>
              <a:ext uri="{FF2B5EF4-FFF2-40B4-BE49-F238E27FC236}">
                <a16:creationId xmlns:a16="http://schemas.microsoft.com/office/drawing/2014/main" id="{B084CC08-5050-4126-962D-2AFDE73F3ADE}"/>
              </a:ext>
            </a:extLst>
          </p:cNvPr>
          <p:cNvSpPr txBox="1"/>
          <p:nvPr/>
        </p:nvSpPr>
        <p:spPr>
          <a:xfrm>
            <a:off x="6762511" y="2296058"/>
            <a:ext cx="1368071"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FEATURES</a:t>
            </a:r>
          </a:p>
        </p:txBody>
      </p:sp>
      <p:sp>
        <p:nvSpPr>
          <p:cNvPr id="30" name="TextBox 29">
            <a:extLst>
              <a:ext uri="{FF2B5EF4-FFF2-40B4-BE49-F238E27FC236}">
                <a16:creationId xmlns:a16="http://schemas.microsoft.com/office/drawing/2014/main" id="{92A85CE1-F12B-4575-8BAE-DAAD72BC7E20}"/>
              </a:ext>
            </a:extLst>
          </p:cNvPr>
          <p:cNvSpPr txBox="1"/>
          <p:nvPr/>
        </p:nvSpPr>
        <p:spPr>
          <a:xfrm>
            <a:off x="8572867" y="2296058"/>
            <a:ext cx="1870559" cy="369332"/>
          </a:xfrm>
          <a:prstGeom prst="rect">
            <a:avLst/>
          </a:prstGeom>
          <a:noFill/>
        </p:spPr>
        <p:txBody>
          <a:bodyPr wrap="square" rtlCol="0">
            <a:spAutoFit/>
          </a:bodyPr>
          <a:lstStyle/>
          <a:p>
            <a:pPr algn="ctr"/>
            <a:r>
              <a:rPr lang="en-PH" dirty="0">
                <a:latin typeface="Roboto" panose="02000000000000000000" pitchFamily="2" charset="0"/>
                <a:ea typeface="Roboto" panose="02000000000000000000" pitchFamily="2" charset="0"/>
              </a:rPr>
              <a:t>LABELS</a:t>
            </a:r>
          </a:p>
        </p:txBody>
      </p:sp>
      <p:graphicFrame>
        <p:nvGraphicFramePr>
          <p:cNvPr id="33" name="Table 3">
            <a:extLst>
              <a:ext uri="{FF2B5EF4-FFF2-40B4-BE49-F238E27FC236}">
                <a16:creationId xmlns:a16="http://schemas.microsoft.com/office/drawing/2014/main" id="{59619BF1-6207-4E80-B010-AA7534F0738C}"/>
              </a:ext>
            </a:extLst>
          </p:cNvPr>
          <p:cNvGraphicFramePr>
            <a:graphicFrameLocks noGrp="1"/>
          </p:cNvGraphicFramePr>
          <p:nvPr>
            <p:extLst>
              <p:ext uri="{D42A27DB-BD31-4B8C-83A1-F6EECF244321}">
                <p14:modId xmlns:p14="http://schemas.microsoft.com/office/powerpoint/2010/main" val="3424422168"/>
              </p:ext>
            </p:extLst>
          </p:nvPr>
        </p:nvGraphicFramePr>
        <p:xfrm>
          <a:off x="9122721" y="2815733"/>
          <a:ext cx="770850" cy="2587212"/>
        </p:xfrm>
        <a:graphic>
          <a:graphicData uri="http://schemas.openxmlformats.org/drawingml/2006/table">
            <a:tbl>
              <a:tblPr firstRow="1" bandRow="1">
                <a:tableStyleId>{21E4AEA4-8DFA-4A89-87EB-49C32662AFE0}</a:tableStyleId>
              </a:tblPr>
              <a:tblGrid>
                <a:gridCol w="770850">
                  <a:extLst>
                    <a:ext uri="{9D8B030D-6E8A-4147-A177-3AD203B41FA5}">
                      <a16:colId xmlns:a16="http://schemas.microsoft.com/office/drawing/2014/main" val="4275938437"/>
                    </a:ext>
                  </a:extLst>
                </a:gridCol>
              </a:tblGrid>
              <a:tr h="431202">
                <a:tc>
                  <a:txBody>
                    <a:bodyPr/>
                    <a:lstStyle/>
                    <a:p>
                      <a:endParaRPr lang="en-PH" sz="1400"/>
                    </a:p>
                  </a:txBody>
                  <a:tcPr marL="74855" marR="74855" marT="37427" marB="37427"/>
                </a:tc>
                <a:extLst>
                  <a:ext uri="{0D108BD9-81ED-4DB2-BD59-A6C34878D82A}">
                    <a16:rowId xmlns:a16="http://schemas.microsoft.com/office/drawing/2014/main" val="3125997301"/>
                  </a:ext>
                </a:extLst>
              </a:tr>
              <a:tr h="431202">
                <a:tc>
                  <a:txBody>
                    <a:bodyPr/>
                    <a:lstStyle/>
                    <a:p>
                      <a:endParaRPr lang="en-PH" sz="1400" dirty="0"/>
                    </a:p>
                  </a:txBody>
                  <a:tcPr marL="74855" marR="74855" marT="37427" marB="37427"/>
                </a:tc>
                <a:extLst>
                  <a:ext uri="{0D108BD9-81ED-4DB2-BD59-A6C34878D82A}">
                    <a16:rowId xmlns:a16="http://schemas.microsoft.com/office/drawing/2014/main" val="2757785205"/>
                  </a:ext>
                </a:extLst>
              </a:tr>
              <a:tr h="431202">
                <a:tc>
                  <a:txBody>
                    <a:bodyPr/>
                    <a:lstStyle/>
                    <a:p>
                      <a:endParaRPr lang="en-PH" sz="1400"/>
                    </a:p>
                  </a:txBody>
                  <a:tcPr marL="74855" marR="74855" marT="37427" marB="37427"/>
                </a:tc>
                <a:extLst>
                  <a:ext uri="{0D108BD9-81ED-4DB2-BD59-A6C34878D82A}">
                    <a16:rowId xmlns:a16="http://schemas.microsoft.com/office/drawing/2014/main" val="4084269195"/>
                  </a:ext>
                </a:extLst>
              </a:tr>
              <a:tr h="431202">
                <a:tc>
                  <a:txBody>
                    <a:bodyPr/>
                    <a:lstStyle/>
                    <a:p>
                      <a:endParaRPr lang="en-PH" sz="1400"/>
                    </a:p>
                  </a:txBody>
                  <a:tcPr marL="74855" marR="74855" marT="37427" marB="37427"/>
                </a:tc>
                <a:extLst>
                  <a:ext uri="{0D108BD9-81ED-4DB2-BD59-A6C34878D82A}">
                    <a16:rowId xmlns:a16="http://schemas.microsoft.com/office/drawing/2014/main" val="3652724900"/>
                  </a:ext>
                </a:extLst>
              </a:tr>
              <a:tr h="431202">
                <a:tc>
                  <a:txBody>
                    <a:bodyPr/>
                    <a:lstStyle/>
                    <a:p>
                      <a:endParaRPr lang="en-PH" sz="1400"/>
                    </a:p>
                  </a:txBody>
                  <a:tcPr marL="74855" marR="74855" marT="37427" marB="37427"/>
                </a:tc>
                <a:extLst>
                  <a:ext uri="{0D108BD9-81ED-4DB2-BD59-A6C34878D82A}">
                    <a16:rowId xmlns:a16="http://schemas.microsoft.com/office/drawing/2014/main" val="11007848"/>
                  </a:ext>
                </a:extLst>
              </a:tr>
              <a:tr h="431202">
                <a:tc>
                  <a:txBody>
                    <a:bodyPr/>
                    <a:lstStyle/>
                    <a:p>
                      <a:endParaRPr lang="en-PH" sz="1400" dirty="0"/>
                    </a:p>
                  </a:txBody>
                  <a:tcPr marL="74855" marR="74855" marT="37427" marB="37427"/>
                </a:tc>
                <a:extLst>
                  <a:ext uri="{0D108BD9-81ED-4DB2-BD59-A6C34878D82A}">
                    <a16:rowId xmlns:a16="http://schemas.microsoft.com/office/drawing/2014/main" val="387031865"/>
                  </a:ext>
                </a:extLst>
              </a:tr>
            </a:tbl>
          </a:graphicData>
        </a:graphic>
      </p:graphicFrame>
      <p:sp>
        <p:nvSpPr>
          <p:cNvPr id="34" name="Plus Sign 33">
            <a:extLst>
              <a:ext uri="{FF2B5EF4-FFF2-40B4-BE49-F238E27FC236}">
                <a16:creationId xmlns:a16="http://schemas.microsoft.com/office/drawing/2014/main" id="{14F12C2F-7671-4BE7-8264-7DF1AD9420DC}"/>
              </a:ext>
            </a:extLst>
          </p:cNvPr>
          <p:cNvSpPr/>
          <p:nvPr/>
        </p:nvSpPr>
        <p:spPr>
          <a:xfrm>
            <a:off x="8381465" y="2296058"/>
            <a:ext cx="382804" cy="369332"/>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8184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7014</TotalTime>
  <Words>1083</Words>
  <Application>Microsoft Office PowerPoint</Application>
  <PresentationFormat>Widescreen</PresentationFormat>
  <Paragraphs>298</Paragraphs>
  <Slides>47</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Arial Black</vt:lpstr>
      <vt:lpstr>Arial Rounded MT Bold</vt:lpstr>
      <vt:lpstr>Calibri</vt:lpstr>
      <vt:lpstr>Courier New</vt:lpstr>
      <vt:lpstr>Roboto</vt:lpstr>
      <vt:lpstr>Roboto Medium</vt:lpstr>
      <vt:lpstr>Source Sans Pro Light</vt:lpstr>
      <vt:lpstr>Office Theme</vt:lpstr>
      <vt:lpstr>SUPERVISED LEARNING</vt:lpstr>
      <vt:lpstr>Objectives</vt:lpstr>
      <vt:lpstr>Overview</vt:lpstr>
      <vt:lpstr>Dataset Examples</vt:lpstr>
      <vt:lpstr>Overview</vt:lpstr>
      <vt:lpstr>Overview</vt:lpstr>
      <vt:lpstr>Data Preparation</vt:lpstr>
      <vt:lpstr>Data Preparation</vt:lpstr>
      <vt:lpstr>Data Preparation</vt:lpstr>
      <vt:lpstr>Data Preparation</vt:lpstr>
      <vt:lpstr>Data Preparation</vt:lpstr>
      <vt:lpstr>Data Preparation</vt:lpstr>
      <vt:lpstr>Data Preparation</vt:lpstr>
      <vt:lpstr>Data Preparation</vt:lpstr>
      <vt:lpstr>Overview</vt:lpstr>
      <vt:lpstr>Data Preparation (Python Application)</vt:lpstr>
      <vt:lpstr>Data Preparation (Python Application)</vt:lpstr>
      <vt:lpstr>Data Preparation (Python Application)</vt:lpstr>
      <vt:lpstr>Data Preparation (Python Application)</vt:lpstr>
      <vt:lpstr>Data Preparation (Application)</vt:lpstr>
      <vt:lpstr>Data Preparation (Application)</vt:lpstr>
      <vt:lpstr>Data Preparation (Application)</vt:lpstr>
      <vt:lpstr>Overview</vt:lpstr>
      <vt:lpstr>Overview</vt:lpstr>
      <vt:lpstr>Overview</vt:lpstr>
      <vt:lpstr>Training The Model</vt:lpstr>
      <vt:lpstr>Training The Model (Application)</vt:lpstr>
      <vt:lpstr>Training The Model (Application)</vt:lpstr>
      <vt:lpstr>Training The Model (Application)</vt:lpstr>
      <vt:lpstr>Training The Model (Application)</vt:lpstr>
      <vt:lpstr>Overview</vt:lpstr>
      <vt:lpstr>Testing The Model</vt:lpstr>
      <vt:lpstr>Testing The Model (Application)</vt:lpstr>
      <vt:lpstr>Testing The Model (Application)</vt:lpstr>
      <vt:lpstr>Testing The Model (Application)</vt:lpstr>
      <vt:lpstr>Testing The Model (Application)</vt:lpstr>
      <vt:lpstr>Overview</vt:lpstr>
      <vt:lpstr>Evaluate Results</vt:lpstr>
      <vt:lpstr>Testing The Model (Application)</vt:lpstr>
      <vt:lpstr>Testing The Model (Application)</vt:lpstr>
      <vt:lpstr>Testing The Model (Application)</vt:lpstr>
      <vt:lpstr>Testing The Model (Application)</vt:lpstr>
      <vt:lpstr>Overview</vt:lpstr>
      <vt:lpstr>Overview</vt:lpstr>
      <vt:lpstr>Overview</vt:lpstr>
      <vt:lpstr>Overview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Michael Santos</dc:creator>
  <cp:lastModifiedBy>Camille Ruiz</cp:lastModifiedBy>
  <cp:revision>66</cp:revision>
  <dcterms:created xsi:type="dcterms:W3CDTF">2018-08-02T06:36:43Z</dcterms:created>
  <dcterms:modified xsi:type="dcterms:W3CDTF">2023-02-21T09:26:26Z</dcterms:modified>
</cp:coreProperties>
</file>