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1"/>
  </p:notesMasterIdLst>
  <p:sldIdLst>
    <p:sldId id="256" r:id="rId2"/>
    <p:sldId id="269" r:id="rId3"/>
    <p:sldId id="281" r:id="rId4"/>
    <p:sldId id="408" r:id="rId5"/>
    <p:sldId id="411" r:id="rId6"/>
    <p:sldId id="267" r:id="rId7"/>
    <p:sldId id="448" r:id="rId8"/>
    <p:sldId id="268" r:id="rId9"/>
    <p:sldId id="280" r:id="rId10"/>
    <p:sldId id="410" r:id="rId11"/>
    <p:sldId id="270" r:id="rId12"/>
    <p:sldId id="273" r:id="rId13"/>
    <p:sldId id="416" r:id="rId14"/>
    <p:sldId id="417" r:id="rId15"/>
    <p:sldId id="412" r:id="rId16"/>
    <p:sldId id="413" r:id="rId17"/>
    <p:sldId id="414" r:id="rId18"/>
    <p:sldId id="449" r:id="rId19"/>
    <p:sldId id="450" r:id="rId20"/>
    <p:sldId id="451" r:id="rId21"/>
    <p:sldId id="452" r:id="rId22"/>
    <p:sldId id="453" r:id="rId23"/>
    <p:sldId id="457" r:id="rId24"/>
    <p:sldId id="455" r:id="rId25"/>
    <p:sldId id="402" r:id="rId26"/>
    <p:sldId id="456" r:id="rId27"/>
    <p:sldId id="274" r:id="rId28"/>
    <p:sldId id="423" r:id="rId29"/>
    <p:sldId id="422" r:id="rId30"/>
    <p:sldId id="420" r:id="rId31"/>
    <p:sldId id="291" r:id="rId32"/>
    <p:sldId id="290" r:id="rId33"/>
    <p:sldId id="277" r:id="rId34"/>
    <p:sldId id="424" r:id="rId35"/>
    <p:sldId id="276" r:id="rId36"/>
    <p:sldId id="426" r:id="rId37"/>
    <p:sldId id="427" r:id="rId38"/>
    <p:sldId id="428" r:id="rId39"/>
    <p:sldId id="429" r:id="rId40"/>
    <p:sldId id="432" r:id="rId41"/>
    <p:sldId id="430" r:id="rId42"/>
    <p:sldId id="433" r:id="rId43"/>
    <p:sldId id="434" r:id="rId44"/>
    <p:sldId id="435" r:id="rId45"/>
    <p:sldId id="436" r:id="rId46"/>
    <p:sldId id="437" r:id="rId47"/>
    <p:sldId id="438" r:id="rId48"/>
    <p:sldId id="425" r:id="rId49"/>
    <p:sldId id="292" r:id="rId50"/>
    <p:sldId id="354" r:id="rId51"/>
    <p:sldId id="401" r:id="rId52"/>
    <p:sldId id="439" r:id="rId53"/>
    <p:sldId id="286" r:id="rId54"/>
    <p:sldId id="289" r:id="rId55"/>
    <p:sldId id="403" r:id="rId56"/>
    <p:sldId id="404" r:id="rId57"/>
    <p:sldId id="343" r:id="rId58"/>
    <p:sldId id="406" r:id="rId59"/>
    <p:sldId id="405" r:id="rId60"/>
    <p:sldId id="257" r:id="rId61"/>
    <p:sldId id="440" r:id="rId62"/>
    <p:sldId id="443" r:id="rId63"/>
    <p:sldId id="445" r:id="rId64"/>
    <p:sldId id="444" r:id="rId65"/>
    <p:sldId id="442" r:id="rId66"/>
    <p:sldId id="446" r:id="rId67"/>
    <p:sldId id="272" r:id="rId68"/>
    <p:sldId id="419" r:id="rId69"/>
    <p:sldId id="407" r:id="rId70"/>
  </p:sldIdLst>
  <p:sldSz cx="12192000" cy="6858000"/>
  <p:notesSz cx="6858000" cy="91440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Cambria Math" panose="02040503050406030204" pitchFamily="18" charset="0"/>
      <p:regular r:id="rId76"/>
    </p:embeddedFont>
    <p:embeddedFont>
      <p:font typeface="Roboto" panose="02000000000000000000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CE1"/>
    <a:srgbClr val="D5D9F1"/>
    <a:srgbClr val="F6A1BE"/>
    <a:srgbClr val="7890CD"/>
    <a:srgbClr val="078939"/>
    <a:srgbClr val="808CD5"/>
    <a:srgbClr val="843C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3e5108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3e5108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330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38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58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484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17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3e5108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3e5108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680" y="294350"/>
            <a:ext cx="3078845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614549" y="5135675"/>
            <a:ext cx="102087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680" y="294350"/>
            <a:ext cx="3078845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6521962"/>
            <a:ext cx="12191695" cy="335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356974"/>
            <a:ext cx="11360700" cy="51308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marL="1371600" lvl="2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marL="1828800" lvl="3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marL="2286000" lvl="4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marL="2743200" lvl="5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marL="3200400" lvl="6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marL="3657600" lvl="7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marL="4114800" lvl="8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>
            <a:endParaRPr dirty="0"/>
          </a:p>
        </p:txBody>
      </p:sp>
      <p:sp>
        <p:nvSpPr>
          <p:cNvPr id="38" name="Google Shape;38;p4"/>
          <p:cNvSpPr txBox="1"/>
          <p:nvPr/>
        </p:nvSpPr>
        <p:spPr>
          <a:xfrm>
            <a:off x="57525" y="6564000"/>
            <a:ext cx="914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Department of Information Systems and Computer Science ● Loyola Schools  ● Ateneo de Manila University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892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15600" y="1356976"/>
            <a:ext cx="5333100" cy="47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443200" y="1356976"/>
            <a:ext cx="5333100" cy="47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44" name="Google Shape;44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6655" y="5626200"/>
            <a:ext cx="3078845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/>
        </p:nvSpPr>
        <p:spPr>
          <a:xfrm>
            <a:off x="57525" y="6564000"/>
            <a:ext cx="914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Department of Information Systems and Computer Science ● Loyola Schools  ● Ateneo de Manila University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54" name="Google Shape;54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Google Shape;5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6655" y="5626200"/>
            <a:ext cx="3078845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/>
        </p:nvSpPr>
        <p:spPr>
          <a:xfrm>
            <a:off x="57525" y="6564000"/>
            <a:ext cx="914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Department of Information Systems and Computer Science ● Loyola Schools  ● Ateneo de Manila University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0" y="6521962"/>
            <a:ext cx="12191695" cy="335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57525" y="6564000"/>
            <a:ext cx="914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Department of Information Systems and Computer Science ● Loyola Schools  ● Ateneo de Manila University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232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56975"/>
            <a:ext cx="113607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Char char="●"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57525" y="6564000"/>
            <a:ext cx="914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Department of Information Systems and Computer Science ● Loyola Schools  ● Ateneo de Manila University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1" r:id="rId4"/>
    <p:sldLayoutId id="2147483652" r:id="rId5"/>
    <p:sldLayoutId id="2147483656" r:id="rId6"/>
    <p:sldLayoutId id="214748365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Decision Trees</a:t>
            </a:r>
            <a:endParaRPr dirty="0"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CSCI 111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1A2D538-F7BD-434E-BA93-59FDBCD8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476F391-BCCB-4CDE-97A6-D9CDEFE5576B}"/>
              </a:ext>
            </a:extLst>
          </p:cNvPr>
          <p:cNvGraphicFramePr>
            <a:graphicFrameLocks noGrp="1"/>
          </p:cNvGraphicFramePr>
          <p:nvPr/>
        </p:nvGraphicFramePr>
        <p:xfrm>
          <a:off x="1354557" y="2972397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F04BF08-053C-42FA-B359-FB3E259600AA}"/>
              </a:ext>
            </a:extLst>
          </p:cNvPr>
          <p:cNvSpPr txBox="1"/>
          <p:nvPr/>
        </p:nvSpPr>
        <p:spPr>
          <a:xfrm>
            <a:off x="1510114" y="2124152"/>
            <a:ext cx="13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TEST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801FFB-4B72-4BDF-9AAC-EE02BC2B1DE7}"/>
              </a:ext>
            </a:extLst>
          </p:cNvPr>
          <p:cNvSpPr/>
          <p:nvPr/>
        </p:nvSpPr>
        <p:spPr>
          <a:xfrm>
            <a:off x="3373396" y="3502365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74CFA-115C-4C07-920A-07E501E4CB36}"/>
              </a:ext>
            </a:extLst>
          </p:cNvPr>
          <p:cNvSpPr txBox="1"/>
          <p:nvPr/>
        </p:nvSpPr>
        <p:spPr>
          <a:xfrm>
            <a:off x="8772707" y="2150580"/>
            <a:ext cx="17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LABELS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6261EC91-E2A0-4BE6-BAF4-46766A237C81}"/>
              </a:ext>
            </a:extLst>
          </p:cNvPr>
          <p:cNvGraphicFramePr>
            <a:graphicFrameLocks noGrp="1"/>
          </p:cNvGraphicFramePr>
          <p:nvPr/>
        </p:nvGraphicFramePr>
        <p:xfrm>
          <a:off x="9357248" y="2960040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y</a:t>
                      </a:r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4319A9-9653-461A-90F8-175BD55F6AC0}"/>
              </a:ext>
            </a:extLst>
          </p:cNvPr>
          <p:cNvSpPr/>
          <p:nvPr/>
        </p:nvSpPr>
        <p:spPr>
          <a:xfrm>
            <a:off x="7827410" y="343823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38EED2-45E4-46AE-92E0-81BAB443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4" y="2836694"/>
            <a:ext cx="2671877" cy="2092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16210B-D64D-4D35-959F-A355FF1C1ED0}"/>
              </a:ext>
            </a:extLst>
          </p:cNvPr>
          <p:cNvSpPr txBox="1"/>
          <p:nvPr/>
        </p:nvSpPr>
        <p:spPr>
          <a:xfrm>
            <a:off x="415600" y="5426161"/>
            <a:ext cx="354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634467-82B8-4067-AA9C-4C568B9EC94F}"/>
              </a:ext>
            </a:extLst>
          </p:cNvPr>
          <p:cNvSpPr txBox="1"/>
          <p:nvPr/>
        </p:nvSpPr>
        <p:spPr>
          <a:xfrm>
            <a:off x="8496325" y="5287662"/>
            <a:ext cx="226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decisions to wait or not</a:t>
            </a:r>
          </a:p>
        </p:txBody>
      </p:sp>
    </p:spTree>
    <p:extLst>
      <p:ext uri="{BB962C8B-B14F-4D97-AF65-F5344CB8AC3E}">
        <p14:creationId xmlns:p14="http://schemas.microsoft.com/office/powerpoint/2010/main" val="109902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0A2-8955-4CBB-81AD-D81DBD3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30BCC3-89BA-DC8D-CDDA-1CEEA5F9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72" y="1629796"/>
            <a:ext cx="6896156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a tree (in graph theory)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096712" cy="5130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Hierarchical structure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made up of nodes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linked by parent-child (branch) relationships</a:t>
            </a:r>
          </a:p>
          <a:p>
            <a:pPr>
              <a:lnSpc>
                <a:spcPct val="150000"/>
              </a:lnSpc>
            </a:pPr>
            <a:r>
              <a:rPr lang="en-PH" dirty="0"/>
              <a:t>Terms: 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Root: first node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Branch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Leaf: terminal node</a:t>
            </a:r>
          </a:p>
          <a:p>
            <a:pPr marL="527050" lvl="1" indent="0">
              <a:buNone/>
            </a:pP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A925A3-E453-410C-9F06-A7A9CFF3BE44}"/>
              </a:ext>
            </a:extLst>
          </p:cNvPr>
          <p:cNvSpPr/>
          <p:nvPr/>
        </p:nvSpPr>
        <p:spPr>
          <a:xfrm>
            <a:off x="8117596" y="1852003"/>
            <a:ext cx="1439072" cy="788165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ROOT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srgbClr val="843C0C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NODE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843C0C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81068C-31F3-4EFB-9533-99A2790F5011}"/>
              </a:ext>
            </a:extLst>
          </p:cNvPr>
          <p:cNvSpPr/>
          <p:nvPr/>
        </p:nvSpPr>
        <p:spPr>
          <a:xfrm>
            <a:off x="7182480" y="3565482"/>
            <a:ext cx="875320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LEAF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EDE99-1A26-466A-B1B1-FB410358DE0D}"/>
              </a:ext>
            </a:extLst>
          </p:cNvPr>
          <p:cNvSpPr/>
          <p:nvPr/>
        </p:nvSpPr>
        <p:spPr>
          <a:xfrm>
            <a:off x="9798141" y="3516283"/>
            <a:ext cx="969580" cy="665964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NODE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8E4F13-DE17-4CF5-90AC-089365921FF9}"/>
              </a:ext>
            </a:extLst>
          </p:cNvPr>
          <p:cNvCxnSpPr>
            <a:cxnSpLocks/>
          </p:cNvCxnSpPr>
          <p:nvPr/>
        </p:nvCxnSpPr>
        <p:spPr>
          <a:xfrm flipH="1">
            <a:off x="7920592" y="2859841"/>
            <a:ext cx="463406" cy="480401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D1D27-E2F9-4178-A420-E94F574E318D}"/>
              </a:ext>
            </a:extLst>
          </p:cNvPr>
          <p:cNvCxnSpPr>
            <a:cxnSpLocks/>
          </p:cNvCxnSpPr>
          <p:nvPr/>
        </p:nvCxnSpPr>
        <p:spPr>
          <a:xfrm>
            <a:off x="8837516" y="2982263"/>
            <a:ext cx="0" cy="357979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0C8A5A0-BB64-47A8-A8E0-0584EFB39175}"/>
              </a:ext>
            </a:extLst>
          </p:cNvPr>
          <p:cNvCxnSpPr>
            <a:cxnSpLocks/>
          </p:cNvCxnSpPr>
          <p:nvPr/>
        </p:nvCxnSpPr>
        <p:spPr>
          <a:xfrm>
            <a:off x="9286928" y="2847365"/>
            <a:ext cx="728802" cy="492877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C4E6D9E-D7C0-4459-BACF-44664DD30059}"/>
              </a:ext>
            </a:extLst>
          </p:cNvPr>
          <p:cNvSpPr/>
          <p:nvPr/>
        </p:nvSpPr>
        <p:spPr>
          <a:xfrm>
            <a:off x="8418084" y="3565482"/>
            <a:ext cx="870661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LEAF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974350-408A-42D6-A0F9-3A38485B3D63}"/>
              </a:ext>
            </a:extLst>
          </p:cNvPr>
          <p:cNvCxnSpPr>
            <a:cxnSpLocks/>
          </p:cNvCxnSpPr>
          <p:nvPr/>
        </p:nvCxnSpPr>
        <p:spPr>
          <a:xfrm flipH="1">
            <a:off x="9798141" y="4358288"/>
            <a:ext cx="314712" cy="644367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12DF84-8E36-4EA2-9298-723E9BEC921A}"/>
              </a:ext>
            </a:extLst>
          </p:cNvPr>
          <p:cNvCxnSpPr>
            <a:cxnSpLocks/>
          </p:cNvCxnSpPr>
          <p:nvPr/>
        </p:nvCxnSpPr>
        <p:spPr>
          <a:xfrm>
            <a:off x="10515549" y="4358288"/>
            <a:ext cx="314712" cy="644367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663A152-945B-45BD-A5DC-0C2A1317CB81}"/>
              </a:ext>
            </a:extLst>
          </p:cNvPr>
          <p:cNvSpPr txBox="1"/>
          <p:nvPr/>
        </p:nvSpPr>
        <p:spPr>
          <a:xfrm>
            <a:off x="6386305" y="2847365"/>
            <a:ext cx="16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branches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11B5C6F-A682-46D1-8736-F4CF84EA7FF6}"/>
              </a:ext>
            </a:extLst>
          </p:cNvPr>
          <p:cNvSpPr/>
          <p:nvPr/>
        </p:nvSpPr>
        <p:spPr>
          <a:xfrm>
            <a:off x="9071878" y="5176173"/>
            <a:ext cx="969580" cy="665964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LEAF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84516E4-271D-459E-BFE4-692573952A22}"/>
              </a:ext>
            </a:extLst>
          </p:cNvPr>
          <p:cNvSpPr/>
          <p:nvPr/>
        </p:nvSpPr>
        <p:spPr>
          <a:xfrm>
            <a:off x="10672905" y="5186223"/>
            <a:ext cx="969580" cy="665964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LEAF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1785E2-FE53-49F1-BA53-F0FD423A73DB}"/>
              </a:ext>
            </a:extLst>
          </p:cNvPr>
          <p:cNvSpPr txBox="1"/>
          <p:nvPr/>
        </p:nvSpPr>
        <p:spPr>
          <a:xfrm>
            <a:off x="8285819" y="4507255"/>
            <a:ext cx="16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75457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a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16927"/>
            <a:ext cx="6096712" cy="48709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PH" sz="2800" dirty="0"/>
              <a:t>A sequence of tests (decisions) induced from a dataset</a:t>
            </a:r>
          </a:p>
          <a:p>
            <a:pPr marL="38100" indent="0">
              <a:lnSpc>
                <a:spcPct val="100000"/>
              </a:lnSpc>
              <a:buNone/>
            </a:pPr>
            <a:endParaRPr lang="en-PH" sz="2800" dirty="0"/>
          </a:p>
          <a:p>
            <a:pPr>
              <a:lnSpc>
                <a:spcPct val="100000"/>
              </a:lnSpc>
            </a:pPr>
            <a:r>
              <a:rPr lang="en-PH" sz="2800" dirty="0"/>
              <a:t>Each test is based on a single feature</a:t>
            </a:r>
          </a:p>
          <a:p>
            <a:pPr>
              <a:lnSpc>
                <a:spcPct val="100000"/>
              </a:lnSpc>
            </a:pPr>
            <a:endParaRPr lang="en-PH" sz="2800" dirty="0"/>
          </a:p>
          <a:p>
            <a:pPr>
              <a:lnSpc>
                <a:spcPct val="100000"/>
              </a:lnSpc>
            </a:pPr>
            <a:r>
              <a:rPr lang="en-PH" sz="2800" dirty="0"/>
              <a:t>Eventually leads to a predicted label</a:t>
            </a:r>
          </a:p>
          <a:p>
            <a:pPr marL="527050" lvl="1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D43BC-5C20-4C52-946E-DEC87C2A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13" y="1265042"/>
            <a:ext cx="4454279" cy="43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a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16927"/>
            <a:ext cx="6096712" cy="48709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sz="2800" dirty="0"/>
              <a:t>Features as decision nodes</a:t>
            </a:r>
          </a:p>
          <a:p>
            <a:pPr>
              <a:lnSpc>
                <a:spcPct val="150000"/>
              </a:lnSpc>
            </a:pPr>
            <a:r>
              <a:rPr lang="en-PH" sz="2800" dirty="0"/>
              <a:t>Feature values as branches 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a split based on result of decision</a:t>
            </a:r>
          </a:p>
          <a:p>
            <a:pPr>
              <a:lnSpc>
                <a:spcPct val="150000"/>
              </a:lnSpc>
            </a:pPr>
            <a:r>
              <a:rPr lang="en-PH" sz="2800" dirty="0"/>
              <a:t>Leaf/terminal nodes as labels or classes</a:t>
            </a:r>
          </a:p>
          <a:p>
            <a:pPr marL="527050" lvl="1" indent="0">
              <a:buNone/>
            </a:pPr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E09F2-3647-4752-A81F-5AECFCAA8DDE}"/>
              </a:ext>
            </a:extLst>
          </p:cNvPr>
          <p:cNvSpPr/>
          <p:nvPr/>
        </p:nvSpPr>
        <p:spPr>
          <a:xfrm>
            <a:off x="8117596" y="1852003"/>
            <a:ext cx="1439072" cy="788165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srgbClr val="843C0C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DECISION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843C0C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srgbClr val="843C0C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NODE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843C0C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6EE764-2DC7-4D3C-B934-2F5A1B46FE63}"/>
              </a:ext>
            </a:extLst>
          </p:cNvPr>
          <p:cNvSpPr/>
          <p:nvPr/>
        </p:nvSpPr>
        <p:spPr>
          <a:xfrm>
            <a:off x="7081024" y="3565482"/>
            <a:ext cx="976776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FC669-4698-4D03-BACF-A56074A92D4E}"/>
              </a:ext>
            </a:extLst>
          </p:cNvPr>
          <p:cNvSpPr/>
          <p:nvPr/>
        </p:nvSpPr>
        <p:spPr>
          <a:xfrm>
            <a:off x="9614062" y="3559933"/>
            <a:ext cx="1669671" cy="8103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DECISION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D23E3-D492-4785-8B52-AE410C0F8C09}"/>
              </a:ext>
            </a:extLst>
          </p:cNvPr>
          <p:cNvCxnSpPr>
            <a:cxnSpLocks/>
          </p:cNvCxnSpPr>
          <p:nvPr/>
        </p:nvCxnSpPr>
        <p:spPr>
          <a:xfrm flipH="1">
            <a:off x="7920592" y="2859841"/>
            <a:ext cx="463406" cy="480401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FBC3FF-634F-4A5A-8F9A-301F62F516C3}"/>
              </a:ext>
            </a:extLst>
          </p:cNvPr>
          <p:cNvCxnSpPr>
            <a:cxnSpLocks/>
          </p:cNvCxnSpPr>
          <p:nvPr/>
        </p:nvCxnSpPr>
        <p:spPr>
          <a:xfrm>
            <a:off x="8837516" y="2982263"/>
            <a:ext cx="0" cy="357979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F6707-7392-4117-89E1-C153B10EE0A4}"/>
              </a:ext>
            </a:extLst>
          </p:cNvPr>
          <p:cNvCxnSpPr>
            <a:cxnSpLocks/>
          </p:cNvCxnSpPr>
          <p:nvPr/>
        </p:nvCxnSpPr>
        <p:spPr>
          <a:xfrm>
            <a:off x="9286928" y="2847365"/>
            <a:ext cx="488388" cy="46141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F473E6-4904-4D48-BD10-F76A3554379C}"/>
              </a:ext>
            </a:extLst>
          </p:cNvPr>
          <p:cNvCxnSpPr>
            <a:cxnSpLocks/>
          </p:cNvCxnSpPr>
          <p:nvPr/>
        </p:nvCxnSpPr>
        <p:spPr>
          <a:xfrm>
            <a:off x="10772078" y="4738891"/>
            <a:ext cx="191998" cy="49540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0EF6A1-5EB7-4076-8E64-5146FB424689}"/>
              </a:ext>
            </a:extLst>
          </p:cNvPr>
          <p:cNvSpPr txBox="1"/>
          <p:nvPr/>
        </p:nvSpPr>
        <p:spPr>
          <a:xfrm>
            <a:off x="6386305" y="2847365"/>
            <a:ext cx="16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EC953-A74F-422F-ADA1-621C51FDCA68}"/>
              </a:ext>
            </a:extLst>
          </p:cNvPr>
          <p:cNvSpPr txBox="1"/>
          <p:nvPr/>
        </p:nvSpPr>
        <p:spPr>
          <a:xfrm>
            <a:off x="8352348" y="4738891"/>
            <a:ext cx="16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 values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BE6FF6-C670-4BC3-8ECB-F4735558B30D}"/>
              </a:ext>
            </a:extLst>
          </p:cNvPr>
          <p:cNvSpPr/>
          <p:nvPr/>
        </p:nvSpPr>
        <p:spPr>
          <a:xfrm>
            <a:off x="8347543" y="3565482"/>
            <a:ext cx="976776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C7EBF7-6271-4E3C-AD25-47FD2228099E}"/>
              </a:ext>
            </a:extLst>
          </p:cNvPr>
          <p:cNvSpPr/>
          <p:nvPr/>
        </p:nvSpPr>
        <p:spPr>
          <a:xfrm>
            <a:off x="9286928" y="5383258"/>
            <a:ext cx="976776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43F500-10A8-44C5-9946-DA5DDC92C6E2}"/>
              </a:ext>
            </a:extLst>
          </p:cNvPr>
          <p:cNvSpPr/>
          <p:nvPr/>
        </p:nvSpPr>
        <p:spPr>
          <a:xfrm>
            <a:off x="10681515" y="5383258"/>
            <a:ext cx="976776" cy="616765"/>
          </a:xfrm>
          <a:prstGeom prst="roundRect">
            <a:avLst/>
          </a:prstGeom>
          <a:solidFill>
            <a:srgbClr val="078939"/>
          </a:solidFill>
          <a:ln w="38100" cap="flat" cmpd="sng" algn="ctr">
            <a:solidFill>
              <a:srgbClr val="07893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800" kern="1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55F13-05B8-41F6-9812-689711F70DC0}"/>
              </a:ext>
            </a:extLst>
          </p:cNvPr>
          <p:cNvSpPr txBox="1"/>
          <p:nvPr/>
        </p:nvSpPr>
        <p:spPr>
          <a:xfrm>
            <a:off x="8281478" y="2622125"/>
            <a:ext cx="11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E4BAE-071F-46A5-AD27-4691D307EA3D}"/>
              </a:ext>
            </a:extLst>
          </p:cNvPr>
          <p:cNvSpPr txBox="1"/>
          <p:nvPr/>
        </p:nvSpPr>
        <p:spPr>
          <a:xfrm>
            <a:off x="9931956" y="4360119"/>
            <a:ext cx="11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BFF0E-AE82-4B2E-A2F5-86FF5F60825F}"/>
              </a:ext>
            </a:extLst>
          </p:cNvPr>
          <p:cNvCxnSpPr>
            <a:cxnSpLocks/>
          </p:cNvCxnSpPr>
          <p:nvPr/>
        </p:nvCxnSpPr>
        <p:spPr>
          <a:xfrm flipH="1">
            <a:off x="10026881" y="4738891"/>
            <a:ext cx="191998" cy="49540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948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0A2-8955-4CBB-81AD-D81DBD3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30BCC3-89BA-DC8D-CDDA-1CEEA5F9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72" y="1629796"/>
            <a:ext cx="6896156" cy="468153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FE33CF-869A-49F5-8C3C-55DBCE3EF86E}"/>
              </a:ext>
            </a:extLst>
          </p:cNvPr>
          <p:cNvCxnSpPr>
            <a:cxnSpLocks/>
          </p:cNvCxnSpPr>
          <p:nvPr/>
        </p:nvCxnSpPr>
        <p:spPr>
          <a:xfrm flipH="1" flipV="1">
            <a:off x="4932066" y="1936903"/>
            <a:ext cx="2896090" cy="34159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1509C-5C8E-474A-9A27-726C57AB01F6}"/>
              </a:ext>
            </a:extLst>
          </p:cNvPr>
          <p:cNvCxnSpPr>
            <a:cxnSpLocks/>
          </p:cNvCxnSpPr>
          <p:nvPr/>
        </p:nvCxnSpPr>
        <p:spPr>
          <a:xfrm flipH="1">
            <a:off x="6277646" y="2243891"/>
            <a:ext cx="1550510" cy="64830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E2814-8F56-44EC-984D-F8821C28F838}"/>
              </a:ext>
            </a:extLst>
          </p:cNvPr>
          <p:cNvCxnSpPr>
            <a:cxnSpLocks/>
          </p:cNvCxnSpPr>
          <p:nvPr/>
        </p:nvCxnSpPr>
        <p:spPr>
          <a:xfrm flipH="1">
            <a:off x="6731129" y="2568041"/>
            <a:ext cx="1241993" cy="1112592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ADBF3-5454-4497-990A-038AE0D27E26}"/>
              </a:ext>
            </a:extLst>
          </p:cNvPr>
          <p:cNvCxnSpPr>
            <a:cxnSpLocks/>
          </p:cNvCxnSpPr>
          <p:nvPr/>
        </p:nvCxnSpPr>
        <p:spPr>
          <a:xfrm flipH="1">
            <a:off x="7828157" y="2730116"/>
            <a:ext cx="501804" cy="1709571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B96C19-EB05-42AF-AEEE-346D2D27F973}"/>
              </a:ext>
            </a:extLst>
          </p:cNvPr>
          <p:cNvSpPr txBox="1"/>
          <p:nvPr/>
        </p:nvSpPr>
        <p:spPr>
          <a:xfrm>
            <a:off x="8055193" y="1969624"/>
            <a:ext cx="205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DECISION NODES:</a:t>
            </a:r>
          </a:p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80567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0A2-8955-4CBB-81AD-D81DBD3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30BCC3-89BA-DC8D-CDDA-1CEEA5F9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22" y="1629796"/>
            <a:ext cx="6896156" cy="468153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FE33CF-869A-49F5-8C3C-55DBCE3EF86E}"/>
              </a:ext>
            </a:extLst>
          </p:cNvPr>
          <p:cNvCxnSpPr>
            <a:cxnSpLocks/>
          </p:cNvCxnSpPr>
          <p:nvPr/>
        </p:nvCxnSpPr>
        <p:spPr>
          <a:xfrm flipH="1">
            <a:off x="5713755" y="2381048"/>
            <a:ext cx="2000276" cy="1288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1509C-5C8E-474A-9A27-726C57AB01F6}"/>
              </a:ext>
            </a:extLst>
          </p:cNvPr>
          <p:cNvCxnSpPr>
            <a:cxnSpLocks/>
          </p:cNvCxnSpPr>
          <p:nvPr/>
        </p:nvCxnSpPr>
        <p:spPr>
          <a:xfrm flipH="1">
            <a:off x="6357960" y="2647843"/>
            <a:ext cx="1325479" cy="640409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E2814-8F56-44EC-984D-F8821C28F838}"/>
              </a:ext>
            </a:extLst>
          </p:cNvPr>
          <p:cNvCxnSpPr>
            <a:cxnSpLocks/>
          </p:cNvCxnSpPr>
          <p:nvPr/>
        </p:nvCxnSpPr>
        <p:spPr>
          <a:xfrm flipH="1">
            <a:off x="7020699" y="2846949"/>
            <a:ext cx="1016204" cy="1259682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B96C19-EB05-42AF-AEEE-346D2D27F973}"/>
              </a:ext>
            </a:extLst>
          </p:cNvPr>
          <p:cNvSpPr txBox="1"/>
          <p:nvPr/>
        </p:nvSpPr>
        <p:spPr>
          <a:xfrm>
            <a:off x="7822929" y="2131439"/>
            <a:ext cx="273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BRANCHES:</a:t>
            </a:r>
          </a:p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 VALUES</a:t>
            </a:r>
          </a:p>
        </p:txBody>
      </p:sp>
    </p:spTree>
    <p:extLst>
      <p:ext uri="{BB962C8B-B14F-4D97-AF65-F5344CB8AC3E}">
        <p14:creationId xmlns:p14="http://schemas.microsoft.com/office/powerpoint/2010/main" val="230853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0A2-8955-4CBB-81AD-D81DBD3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30BCC3-89BA-DC8D-CDDA-1CEEA5F9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72" y="1629796"/>
            <a:ext cx="6896156" cy="468153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FE33CF-869A-49F5-8C3C-55DBCE3EF86E}"/>
              </a:ext>
            </a:extLst>
          </p:cNvPr>
          <p:cNvCxnSpPr>
            <a:cxnSpLocks/>
          </p:cNvCxnSpPr>
          <p:nvPr/>
        </p:nvCxnSpPr>
        <p:spPr>
          <a:xfrm flipV="1">
            <a:off x="2475571" y="3260977"/>
            <a:ext cx="412595" cy="1371232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1509C-5C8E-474A-9A27-726C57AB01F6}"/>
              </a:ext>
            </a:extLst>
          </p:cNvPr>
          <p:cNvCxnSpPr>
            <a:cxnSpLocks/>
          </p:cNvCxnSpPr>
          <p:nvPr/>
        </p:nvCxnSpPr>
        <p:spPr>
          <a:xfrm flipV="1">
            <a:off x="2798956" y="3260978"/>
            <a:ext cx="1182029" cy="1371231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B96C19-EB05-42AF-AEEE-346D2D27F973}"/>
              </a:ext>
            </a:extLst>
          </p:cNvPr>
          <p:cNvSpPr txBox="1"/>
          <p:nvPr/>
        </p:nvSpPr>
        <p:spPr>
          <a:xfrm>
            <a:off x="824074" y="4796333"/>
            <a:ext cx="273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TERMINAL NODES:</a:t>
            </a:r>
          </a:p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LABELS/CLASSES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03F50-876F-47FF-92F2-3B012E7718BF}"/>
              </a:ext>
            </a:extLst>
          </p:cNvPr>
          <p:cNvCxnSpPr>
            <a:cxnSpLocks/>
          </p:cNvCxnSpPr>
          <p:nvPr/>
        </p:nvCxnSpPr>
        <p:spPr>
          <a:xfrm flipV="1">
            <a:off x="3051000" y="3813717"/>
            <a:ext cx="1688268" cy="1005342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D72EE-C8E1-494D-AD3B-F9E23D2AA306}"/>
              </a:ext>
            </a:extLst>
          </p:cNvPr>
          <p:cNvCxnSpPr>
            <a:cxnSpLocks/>
          </p:cNvCxnSpPr>
          <p:nvPr/>
        </p:nvCxnSpPr>
        <p:spPr>
          <a:xfrm flipV="1">
            <a:off x="2951951" y="4819058"/>
            <a:ext cx="1029034" cy="483300"/>
          </a:xfrm>
          <a:prstGeom prst="straightConnector1">
            <a:avLst/>
          </a:prstGeom>
          <a:noFill/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091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72376"/>
              </p:ext>
            </p:extLst>
          </p:nvPr>
        </p:nvGraphicFramePr>
        <p:xfrm>
          <a:off x="1057839" y="3088887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1057840" y="2474577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0C5CE4-B0F5-4D2B-837E-656D86211370}"/>
              </a:ext>
            </a:extLst>
          </p:cNvPr>
          <p:cNvSpPr/>
          <p:nvPr/>
        </p:nvSpPr>
        <p:spPr>
          <a:xfrm>
            <a:off x="5302670" y="3226721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60C7D-22EA-4301-B567-534FAE240C3B}"/>
              </a:ext>
            </a:extLst>
          </p:cNvPr>
          <p:cNvGrpSpPr/>
          <p:nvPr/>
        </p:nvGrpSpPr>
        <p:grpSpPr>
          <a:xfrm>
            <a:off x="7811898" y="3967884"/>
            <a:ext cx="520665" cy="741404"/>
            <a:chOff x="6495440" y="4464452"/>
            <a:chExt cx="1108182" cy="1578001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A37B378-1DE2-4EF7-A5B3-39984B802C36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CE165C88-B9AD-4B5A-89A9-AD63B1CC912C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7F45D8E-8E37-47B0-B535-45EDB04A50CE}"/>
              </a:ext>
            </a:extLst>
          </p:cNvPr>
          <p:cNvSpPr/>
          <p:nvPr/>
        </p:nvSpPr>
        <p:spPr>
          <a:xfrm>
            <a:off x="6788337" y="3404035"/>
            <a:ext cx="929350" cy="551492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5FBA1A-D1E8-4F37-8939-D3A8817DDA7B}"/>
              </a:ext>
            </a:extLst>
          </p:cNvPr>
          <p:cNvGrpSpPr/>
          <p:nvPr/>
        </p:nvGrpSpPr>
        <p:grpSpPr>
          <a:xfrm>
            <a:off x="9576284" y="3980241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E93A278-2F4B-44C9-A02D-3DCD2D093338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7EAE281C-405B-4EA5-81F8-805F33AC3F5B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A322CD8-7011-449A-8EA2-6FDD780C7380}"/>
              </a:ext>
            </a:extLst>
          </p:cNvPr>
          <p:cNvSpPr/>
          <p:nvPr/>
        </p:nvSpPr>
        <p:spPr>
          <a:xfrm>
            <a:off x="10208978" y="3416392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 cap="flat" cmpd="sng" algn="ctr">
            <a:solidFill>
              <a:srgbClr val="A500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7A5CB-D64D-4BE8-B736-D505562B3287}"/>
              </a:ext>
            </a:extLst>
          </p:cNvPr>
          <p:cNvSpPr txBox="1"/>
          <p:nvPr/>
        </p:nvSpPr>
        <p:spPr>
          <a:xfrm>
            <a:off x="8459276" y="3880035"/>
            <a:ext cx="100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3F26B-4FF9-4980-A84E-E3B0B669406E}"/>
              </a:ext>
            </a:extLst>
          </p:cNvPr>
          <p:cNvSpPr txBox="1"/>
          <p:nvPr/>
        </p:nvSpPr>
        <p:spPr>
          <a:xfrm>
            <a:off x="7033304" y="2474577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LABEL: WILL WAIT?</a:t>
            </a:r>
          </a:p>
        </p:txBody>
      </p:sp>
    </p:spTree>
    <p:extLst>
      <p:ext uri="{BB962C8B-B14F-4D97-AF65-F5344CB8AC3E}">
        <p14:creationId xmlns:p14="http://schemas.microsoft.com/office/powerpoint/2010/main" val="118598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530"/>
              </p:ext>
            </p:extLst>
          </p:nvPr>
        </p:nvGraphicFramePr>
        <p:xfrm>
          <a:off x="957478" y="3252450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957479" y="2638140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F15E60F-6A3E-46E8-8B30-94CF2B2B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91" y="1857555"/>
            <a:ext cx="6094634" cy="413741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4A848D-7447-4B3A-BF50-147B16439BCD}"/>
              </a:ext>
            </a:extLst>
          </p:cNvPr>
          <p:cNvSpPr/>
          <p:nvPr/>
        </p:nvSpPr>
        <p:spPr>
          <a:xfrm rot="16200000">
            <a:off x="2165597" y="4477131"/>
            <a:ext cx="438555" cy="42192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8A848B-A60F-4F9B-94B1-E05E9692F7FA}"/>
              </a:ext>
            </a:extLst>
          </p:cNvPr>
          <p:cNvSpPr/>
          <p:nvPr/>
        </p:nvSpPr>
        <p:spPr>
          <a:xfrm>
            <a:off x="7601364" y="2360355"/>
            <a:ext cx="728596" cy="461664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F599B5-7A38-4201-9B5F-A9E68DBEC199}"/>
              </a:ext>
            </a:extLst>
          </p:cNvPr>
          <p:cNvSpPr/>
          <p:nvPr/>
        </p:nvSpPr>
        <p:spPr>
          <a:xfrm rot="10800000">
            <a:off x="7601312" y="1993743"/>
            <a:ext cx="338304" cy="32547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1A2D538-F7BD-434E-BA93-59FDBCD8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Restaurant Waiting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ECD7898-5068-FB64-D94C-7481BC84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54" y="1573645"/>
            <a:ext cx="8331192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5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/>
        </p:nvGraphicFramePr>
        <p:xfrm>
          <a:off x="957478" y="3252450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957479" y="2638140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F15E60F-6A3E-46E8-8B30-94CF2B2B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91" y="1857555"/>
            <a:ext cx="6094634" cy="413741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4A848D-7447-4B3A-BF50-147B16439BCD}"/>
              </a:ext>
            </a:extLst>
          </p:cNvPr>
          <p:cNvSpPr/>
          <p:nvPr/>
        </p:nvSpPr>
        <p:spPr>
          <a:xfrm rot="16200000">
            <a:off x="1161987" y="4477131"/>
            <a:ext cx="438555" cy="42192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8A848B-A60F-4F9B-94B1-E05E9692F7FA}"/>
              </a:ext>
            </a:extLst>
          </p:cNvPr>
          <p:cNvSpPr/>
          <p:nvPr/>
        </p:nvSpPr>
        <p:spPr>
          <a:xfrm>
            <a:off x="7601364" y="2360355"/>
            <a:ext cx="728596" cy="46166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F599B5-7A38-4201-9B5F-A9E68DBEC199}"/>
              </a:ext>
            </a:extLst>
          </p:cNvPr>
          <p:cNvSpPr/>
          <p:nvPr/>
        </p:nvSpPr>
        <p:spPr>
          <a:xfrm rot="10800000">
            <a:off x="7601312" y="1993743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979741-E555-4235-805D-2D27E52E4FF6}"/>
              </a:ext>
            </a:extLst>
          </p:cNvPr>
          <p:cNvSpPr/>
          <p:nvPr/>
        </p:nvSpPr>
        <p:spPr>
          <a:xfrm>
            <a:off x="8251494" y="3142407"/>
            <a:ext cx="580168" cy="360399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22F9CF-0B29-4C2C-BF33-6EB9CA643458}"/>
              </a:ext>
            </a:extLst>
          </p:cNvPr>
          <p:cNvSpPr/>
          <p:nvPr/>
        </p:nvSpPr>
        <p:spPr>
          <a:xfrm rot="10800000">
            <a:off x="8775958" y="2868972"/>
            <a:ext cx="338304" cy="32547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4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/>
        </p:nvGraphicFramePr>
        <p:xfrm>
          <a:off x="957478" y="3252450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957479" y="2638140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F15E60F-6A3E-46E8-8B30-94CF2B2B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91" y="1857555"/>
            <a:ext cx="6094634" cy="413741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4A848D-7447-4B3A-BF50-147B16439BCD}"/>
              </a:ext>
            </a:extLst>
          </p:cNvPr>
          <p:cNvSpPr/>
          <p:nvPr/>
        </p:nvSpPr>
        <p:spPr>
          <a:xfrm rot="16200000">
            <a:off x="4174051" y="4389292"/>
            <a:ext cx="438555" cy="42192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8A848B-A60F-4F9B-94B1-E05E9692F7FA}"/>
              </a:ext>
            </a:extLst>
          </p:cNvPr>
          <p:cNvSpPr/>
          <p:nvPr/>
        </p:nvSpPr>
        <p:spPr>
          <a:xfrm>
            <a:off x="7601364" y="2360355"/>
            <a:ext cx="728596" cy="46166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F599B5-7A38-4201-9B5F-A9E68DBEC199}"/>
              </a:ext>
            </a:extLst>
          </p:cNvPr>
          <p:cNvSpPr/>
          <p:nvPr/>
        </p:nvSpPr>
        <p:spPr>
          <a:xfrm rot="10800000">
            <a:off x="7601312" y="1993743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979741-E555-4235-805D-2D27E52E4FF6}"/>
              </a:ext>
            </a:extLst>
          </p:cNvPr>
          <p:cNvSpPr/>
          <p:nvPr/>
        </p:nvSpPr>
        <p:spPr>
          <a:xfrm>
            <a:off x="8251494" y="3142407"/>
            <a:ext cx="580168" cy="360399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22F9CF-0B29-4C2C-BF33-6EB9CA643458}"/>
              </a:ext>
            </a:extLst>
          </p:cNvPr>
          <p:cNvSpPr/>
          <p:nvPr/>
        </p:nvSpPr>
        <p:spPr>
          <a:xfrm rot="10800000">
            <a:off x="8775958" y="2868972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85189C-5E33-4C40-BBA7-337BCA110E2E}"/>
              </a:ext>
            </a:extLst>
          </p:cNvPr>
          <p:cNvSpPr/>
          <p:nvPr/>
        </p:nvSpPr>
        <p:spPr>
          <a:xfrm>
            <a:off x="7888516" y="4035982"/>
            <a:ext cx="728596" cy="431054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31C4AA-C1D4-4922-BA41-BF431489C135}"/>
              </a:ext>
            </a:extLst>
          </p:cNvPr>
          <p:cNvSpPr/>
          <p:nvPr/>
        </p:nvSpPr>
        <p:spPr>
          <a:xfrm rot="10800000">
            <a:off x="9203471" y="3560163"/>
            <a:ext cx="338304" cy="32547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4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77075"/>
              </p:ext>
            </p:extLst>
          </p:nvPr>
        </p:nvGraphicFramePr>
        <p:xfrm>
          <a:off x="957478" y="3252450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957479" y="2638140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F15E60F-6A3E-46E8-8B30-94CF2B2B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91" y="1857555"/>
            <a:ext cx="6094634" cy="413741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8A848B-A60F-4F9B-94B1-E05E9692F7FA}"/>
              </a:ext>
            </a:extLst>
          </p:cNvPr>
          <p:cNvSpPr/>
          <p:nvPr/>
        </p:nvSpPr>
        <p:spPr>
          <a:xfrm>
            <a:off x="7601364" y="2360355"/>
            <a:ext cx="728596" cy="46166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F599B5-7A38-4201-9B5F-A9E68DBEC199}"/>
              </a:ext>
            </a:extLst>
          </p:cNvPr>
          <p:cNvSpPr/>
          <p:nvPr/>
        </p:nvSpPr>
        <p:spPr>
          <a:xfrm rot="10800000">
            <a:off x="7601312" y="1993743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979741-E555-4235-805D-2D27E52E4FF6}"/>
              </a:ext>
            </a:extLst>
          </p:cNvPr>
          <p:cNvSpPr/>
          <p:nvPr/>
        </p:nvSpPr>
        <p:spPr>
          <a:xfrm>
            <a:off x="8251494" y="3142407"/>
            <a:ext cx="580168" cy="360399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22F9CF-0B29-4C2C-BF33-6EB9CA643458}"/>
              </a:ext>
            </a:extLst>
          </p:cNvPr>
          <p:cNvSpPr/>
          <p:nvPr/>
        </p:nvSpPr>
        <p:spPr>
          <a:xfrm rot="10800000">
            <a:off x="8775958" y="2868972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85189C-5E33-4C40-BBA7-337BCA110E2E}"/>
              </a:ext>
            </a:extLst>
          </p:cNvPr>
          <p:cNvSpPr/>
          <p:nvPr/>
        </p:nvSpPr>
        <p:spPr>
          <a:xfrm>
            <a:off x="7888516" y="4035982"/>
            <a:ext cx="728596" cy="43105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31C4AA-C1D4-4922-BA41-BF431489C135}"/>
              </a:ext>
            </a:extLst>
          </p:cNvPr>
          <p:cNvSpPr/>
          <p:nvPr/>
        </p:nvSpPr>
        <p:spPr>
          <a:xfrm rot="10800000">
            <a:off x="9203471" y="3560163"/>
            <a:ext cx="338304" cy="3254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F48FF6E-9960-4A82-B83C-1D030419A892}"/>
              </a:ext>
            </a:extLst>
          </p:cNvPr>
          <p:cNvSpPr/>
          <p:nvPr/>
        </p:nvSpPr>
        <p:spPr>
          <a:xfrm rot="16200000">
            <a:off x="8390197" y="4837473"/>
            <a:ext cx="338304" cy="32547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121DF-01F5-42B8-8A5A-D9B6D30B398E}"/>
              </a:ext>
            </a:extLst>
          </p:cNvPr>
          <p:cNvSpPr txBox="1"/>
          <p:nvPr/>
        </p:nvSpPr>
        <p:spPr>
          <a:xfrm>
            <a:off x="885083" y="4569199"/>
            <a:ext cx="4061612" cy="120032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REACHED TERMINAL NODE</a:t>
            </a:r>
          </a:p>
          <a:p>
            <a:pPr algn="ctr">
              <a:buClrTx/>
              <a:buFontTx/>
              <a:buNone/>
            </a:pPr>
            <a:endParaRPr lang="en-PH" sz="2400" kern="1200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LABEL: NO</a:t>
            </a:r>
          </a:p>
        </p:txBody>
      </p:sp>
    </p:spTree>
    <p:extLst>
      <p:ext uri="{BB962C8B-B14F-4D97-AF65-F5344CB8AC3E}">
        <p14:creationId xmlns:p14="http://schemas.microsoft.com/office/powerpoint/2010/main" val="363120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190FF9E-DDAA-4890-8E81-07DC6829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30" y="2885636"/>
            <a:ext cx="2671877" cy="209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37679"/>
              </p:ext>
            </p:extLst>
          </p:nvPr>
        </p:nvGraphicFramePr>
        <p:xfrm>
          <a:off x="602619" y="3498516"/>
          <a:ext cx="3169850" cy="875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4669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898772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898772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657637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437638">
                <a:tc>
                  <a:txBody>
                    <a:bodyPr/>
                    <a:lstStyle/>
                    <a:p>
                      <a:pPr algn="ctr"/>
                      <a:r>
                        <a:rPr lang="en-PH" sz="10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66578" marR="66578" marT="33289" marB="3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66578" marR="66578" marT="33289" marB="3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66578" marR="66578" marT="33289" marB="3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66578" marR="66578" marT="33289" marB="33289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3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3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Full</a:t>
                      </a: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3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3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6935" marR="6935" marT="6935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246330" y="2917164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0C5CE4-B0F5-4D2B-837E-656D86211370}"/>
              </a:ext>
            </a:extLst>
          </p:cNvPr>
          <p:cNvSpPr/>
          <p:nvPr/>
        </p:nvSpPr>
        <p:spPr>
          <a:xfrm>
            <a:off x="4066704" y="3486758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5FBA1A-D1E8-4F37-8939-D3A8817DDA7B}"/>
              </a:ext>
            </a:extLst>
          </p:cNvPr>
          <p:cNvGrpSpPr/>
          <p:nvPr/>
        </p:nvGrpSpPr>
        <p:grpSpPr>
          <a:xfrm>
            <a:off x="9286615" y="3739109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E93A278-2F4B-44C9-A02D-3DCD2D093338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7EAE281C-405B-4EA5-81F8-805F33AC3F5B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A322CD8-7011-449A-8EA2-6FDD780C7380}"/>
              </a:ext>
            </a:extLst>
          </p:cNvPr>
          <p:cNvSpPr/>
          <p:nvPr/>
        </p:nvSpPr>
        <p:spPr>
          <a:xfrm>
            <a:off x="9919309" y="3175260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 cap="flat" cmpd="sng" algn="ctr">
            <a:solidFill>
              <a:srgbClr val="A500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3F26B-4FF9-4980-A84E-E3B0B669406E}"/>
              </a:ext>
            </a:extLst>
          </p:cNvPr>
          <p:cNvSpPr txBox="1"/>
          <p:nvPr/>
        </p:nvSpPr>
        <p:spPr>
          <a:xfrm>
            <a:off x="8148490" y="2126361"/>
            <a:ext cx="3852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LABEL: </a:t>
            </a:r>
          </a:p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WILL WAIT?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B3A588C-BD2B-475A-AAF8-6647E3A72613}"/>
              </a:ext>
            </a:extLst>
          </p:cNvPr>
          <p:cNvSpPr/>
          <p:nvPr/>
        </p:nvSpPr>
        <p:spPr>
          <a:xfrm>
            <a:off x="7712107" y="3429000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3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A6C-841B-4678-834E-26719BCE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</p:spTree>
    <p:extLst>
      <p:ext uri="{BB962C8B-B14F-4D97-AF65-F5344CB8AC3E}">
        <p14:creationId xmlns:p14="http://schemas.microsoft.com/office/powerpoint/2010/main" val="340276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7D1-18B6-4F05-92FD-A2E383E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A8814-1F32-48E5-88E7-80A1B954E341}"/>
              </a:ext>
            </a:extLst>
          </p:cNvPr>
          <p:cNvGrpSpPr/>
          <p:nvPr/>
        </p:nvGrpSpPr>
        <p:grpSpPr>
          <a:xfrm>
            <a:off x="6095950" y="1553049"/>
            <a:ext cx="5680226" cy="4291507"/>
            <a:chOff x="6095950" y="1553049"/>
            <a:chExt cx="5680226" cy="4291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8E1329-DCC9-4D05-8CAB-5A014A52C8FA}"/>
                </a:ext>
              </a:extLst>
            </p:cNvPr>
            <p:cNvGrpSpPr/>
            <p:nvPr/>
          </p:nvGrpSpPr>
          <p:grpSpPr>
            <a:xfrm>
              <a:off x="7489126" y="1553049"/>
              <a:ext cx="2450471" cy="1342097"/>
              <a:chOff x="3614956" y="3361232"/>
              <a:chExt cx="2450471" cy="134209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F1C57DB-1408-4027-BC00-F24F6A8B51A1}"/>
                  </a:ext>
                </a:extLst>
              </p:cNvPr>
              <p:cNvSpPr/>
              <p:nvPr/>
            </p:nvSpPr>
            <p:spPr>
              <a:xfrm>
                <a:off x="3614956" y="3361232"/>
                <a:ext cx="2450471" cy="1342097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4E695B3-F2B4-457C-A539-EA6B88A5B130}"/>
                  </a:ext>
                </a:extLst>
              </p:cNvPr>
              <p:cNvGrpSpPr/>
              <p:nvPr/>
            </p:nvGrpSpPr>
            <p:grpSpPr>
              <a:xfrm>
                <a:off x="3877593" y="353869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B10800A0-A509-48DE-9F16-6432B692B5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C9D79BE7-8E72-44A6-86B7-04B91ADF6D95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D23A003-D624-48AD-B966-255B8B96AC94}"/>
                  </a:ext>
                </a:extLst>
              </p:cNvPr>
              <p:cNvGrpSpPr/>
              <p:nvPr/>
            </p:nvGrpSpPr>
            <p:grpSpPr>
              <a:xfrm>
                <a:off x="4217256" y="3538697"/>
                <a:ext cx="260037" cy="370281"/>
                <a:chOff x="6495440" y="4464452"/>
                <a:chExt cx="1108182" cy="1578001"/>
              </a:xfrm>
            </p:grpSpPr>
            <p:sp>
              <p:nvSpPr>
                <p:cNvPr id="89" name="Flowchart: Connector 88">
                  <a:extLst>
                    <a:ext uri="{FF2B5EF4-FFF2-40B4-BE49-F238E27FC236}">
                      <a16:creationId xmlns:a16="http://schemas.microsoft.com/office/drawing/2014/main" id="{F46FF6D9-90C1-4090-807F-ED08E650F2DF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lowchart: Delay 89">
                  <a:extLst>
                    <a:ext uri="{FF2B5EF4-FFF2-40B4-BE49-F238E27FC236}">
                      <a16:creationId xmlns:a16="http://schemas.microsoft.com/office/drawing/2014/main" id="{7152A4D4-B05D-4FE0-88F3-A5BB4EC5F10D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3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D70B528-01CB-46EA-A95E-1229B80A45A5}"/>
                  </a:ext>
                </a:extLst>
              </p:cNvPr>
              <p:cNvGrpSpPr/>
              <p:nvPr/>
            </p:nvGrpSpPr>
            <p:grpSpPr>
              <a:xfrm>
                <a:off x="4555441" y="3538699"/>
                <a:ext cx="260037" cy="370281"/>
                <a:chOff x="6495434" y="4464452"/>
                <a:chExt cx="1108181" cy="1577998"/>
              </a:xfrm>
            </p:grpSpPr>
            <p:sp>
              <p:nvSpPr>
                <p:cNvPr id="87" name="Flowchart: Connector 86">
                  <a:extLst>
                    <a:ext uri="{FF2B5EF4-FFF2-40B4-BE49-F238E27FC236}">
                      <a16:creationId xmlns:a16="http://schemas.microsoft.com/office/drawing/2014/main" id="{70FFFF7B-D298-410C-AD0D-871A1E93354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lowchart: Delay 87">
                  <a:extLst>
                    <a:ext uri="{FF2B5EF4-FFF2-40B4-BE49-F238E27FC236}">
                      <a16:creationId xmlns:a16="http://schemas.microsoft.com/office/drawing/2014/main" id="{B5E106BB-BC30-4F6E-A50C-4B5E6DC4C54D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4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C91528-23FD-46B9-A6B1-112D6141FDA3}"/>
                  </a:ext>
                </a:extLst>
              </p:cNvPr>
              <p:cNvGrpSpPr/>
              <p:nvPr/>
            </p:nvGrpSpPr>
            <p:grpSpPr>
              <a:xfrm>
                <a:off x="4888770" y="354102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85" name="Flowchart: Connector 84">
                  <a:extLst>
                    <a:ext uri="{FF2B5EF4-FFF2-40B4-BE49-F238E27FC236}">
                      <a16:creationId xmlns:a16="http://schemas.microsoft.com/office/drawing/2014/main" id="{16A32B10-C26B-416E-BEB2-5EB5D9D4644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lowchart: Delay 85">
                  <a:extLst>
                    <a:ext uri="{FF2B5EF4-FFF2-40B4-BE49-F238E27FC236}">
                      <a16:creationId xmlns:a16="http://schemas.microsoft.com/office/drawing/2014/main" id="{6B719F45-663D-4B5E-95FF-CDA86B867D9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6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F4DC7D-DC3C-4E84-AD6C-5FAE6C935D62}"/>
                  </a:ext>
                </a:extLst>
              </p:cNvPr>
              <p:cNvGrpSpPr/>
              <p:nvPr/>
            </p:nvGrpSpPr>
            <p:grpSpPr>
              <a:xfrm>
                <a:off x="5228433" y="3541029"/>
                <a:ext cx="260037" cy="370281"/>
                <a:chOff x="6495434" y="4464452"/>
                <a:chExt cx="1108181" cy="1577998"/>
              </a:xfrm>
            </p:grpSpPr>
            <p:sp>
              <p:nvSpPr>
                <p:cNvPr id="83" name="Flowchart: Connector 82">
                  <a:extLst>
                    <a:ext uri="{FF2B5EF4-FFF2-40B4-BE49-F238E27FC236}">
                      <a16:creationId xmlns:a16="http://schemas.microsoft.com/office/drawing/2014/main" id="{F882C8B1-AA37-49B4-9B7E-0B73FAAA93E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lowchart: Delay 83">
                  <a:extLst>
                    <a:ext uri="{FF2B5EF4-FFF2-40B4-BE49-F238E27FC236}">
                      <a16:creationId xmlns:a16="http://schemas.microsoft.com/office/drawing/2014/main" id="{0636EF4F-1D48-4D4C-9C96-97F55C3C216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8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6F16BFF-D8D7-4322-9708-4CE3F93ED80A}"/>
                  </a:ext>
                </a:extLst>
              </p:cNvPr>
              <p:cNvGrpSpPr/>
              <p:nvPr/>
            </p:nvGrpSpPr>
            <p:grpSpPr>
              <a:xfrm>
                <a:off x="5566618" y="3541027"/>
                <a:ext cx="260037" cy="370281"/>
                <a:chOff x="6495440" y="4464452"/>
                <a:chExt cx="1108182" cy="1578001"/>
              </a:xfrm>
            </p:grpSpPr>
            <p:sp>
              <p:nvSpPr>
                <p:cNvPr id="81" name="Flowchart: Connector 80">
                  <a:extLst>
                    <a:ext uri="{FF2B5EF4-FFF2-40B4-BE49-F238E27FC236}">
                      <a16:creationId xmlns:a16="http://schemas.microsoft.com/office/drawing/2014/main" id="{F183328F-E8DA-457F-B88D-707051E20B7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lowchart: Delay 81">
                  <a:extLst>
                    <a:ext uri="{FF2B5EF4-FFF2-40B4-BE49-F238E27FC236}">
                      <a16:creationId xmlns:a16="http://schemas.microsoft.com/office/drawing/2014/main" id="{6951C9B6-9178-4402-86B4-C869A465E71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12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81E1941-96A0-43E0-BD07-F80E586ACD3B}"/>
                  </a:ext>
                </a:extLst>
              </p:cNvPr>
              <p:cNvGrpSpPr/>
              <p:nvPr/>
            </p:nvGrpSpPr>
            <p:grpSpPr>
              <a:xfrm>
                <a:off x="3877593" y="405699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79" name="Flowchart: Connector 78">
                  <a:extLst>
                    <a:ext uri="{FF2B5EF4-FFF2-40B4-BE49-F238E27FC236}">
                      <a16:creationId xmlns:a16="http://schemas.microsoft.com/office/drawing/2014/main" id="{C7491104-AA08-484A-8AD7-AFF0628EC24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lowchart: Delay 79">
                  <a:extLst>
                    <a:ext uri="{FF2B5EF4-FFF2-40B4-BE49-F238E27FC236}">
                      <a16:creationId xmlns:a16="http://schemas.microsoft.com/office/drawing/2014/main" id="{99583E5B-985A-4028-B48D-6A7B8B87C2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2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B7C0854-458B-45B1-A499-77F46DB132B9}"/>
                  </a:ext>
                </a:extLst>
              </p:cNvPr>
              <p:cNvGrpSpPr/>
              <p:nvPr/>
            </p:nvGrpSpPr>
            <p:grpSpPr>
              <a:xfrm>
                <a:off x="4217256" y="405699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77" name="Flowchart: Connector 76">
                  <a:extLst>
                    <a:ext uri="{FF2B5EF4-FFF2-40B4-BE49-F238E27FC236}">
                      <a16:creationId xmlns:a16="http://schemas.microsoft.com/office/drawing/2014/main" id="{CFA8C348-97DC-4334-8E15-A215AB8517B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lowchart: Delay 77">
                  <a:extLst>
                    <a:ext uri="{FF2B5EF4-FFF2-40B4-BE49-F238E27FC236}">
                      <a16:creationId xmlns:a16="http://schemas.microsoft.com/office/drawing/2014/main" id="{AB4C14E3-1389-478B-9C0E-4CD921875AC3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5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E51000-BF42-4D29-B0EA-359F50F18685}"/>
                  </a:ext>
                </a:extLst>
              </p:cNvPr>
              <p:cNvGrpSpPr/>
              <p:nvPr/>
            </p:nvGrpSpPr>
            <p:grpSpPr>
              <a:xfrm>
                <a:off x="4555441" y="4056998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75" name="Flowchart: Connector 74">
                  <a:extLst>
                    <a:ext uri="{FF2B5EF4-FFF2-40B4-BE49-F238E27FC236}">
                      <a16:creationId xmlns:a16="http://schemas.microsoft.com/office/drawing/2014/main" id="{2E3829A5-B47C-4B6D-A5CC-66B0E44C829F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lowchart: Delay 75">
                  <a:extLst>
                    <a:ext uri="{FF2B5EF4-FFF2-40B4-BE49-F238E27FC236}">
                      <a16:creationId xmlns:a16="http://schemas.microsoft.com/office/drawing/2014/main" id="{1BBFFC17-D56C-4270-82AB-4FFBAA8AB5B3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7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A2B6367-E839-4807-9D79-0ED023567DC6}"/>
                  </a:ext>
                </a:extLst>
              </p:cNvPr>
              <p:cNvGrpSpPr/>
              <p:nvPr/>
            </p:nvGrpSpPr>
            <p:grpSpPr>
              <a:xfrm>
                <a:off x="4888770" y="405932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73" name="Flowchart: Connector 72">
                  <a:extLst>
                    <a:ext uri="{FF2B5EF4-FFF2-40B4-BE49-F238E27FC236}">
                      <a16:creationId xmlns:a16="http://schemas.microsoft.com/office/drawing/2014/main" id="{70F81779-CC01-40F6-A7F6-F0FD519B1CC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lowchart: Delay 73">
                  <a:extLst>
                    <a:ext uri="{FF2B5EF4-FFF2-40B4-BE49-F238E27FC236}">
                      <a16:creationId xmlns:a16="http://schemas.microsoft.com/office/drawing/2014/main" id="{EEE6E8FF-48CD-4FEA-B63C-9310FFC8DDD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9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94AFBAE-8926-4365-B306-E9708F7C2C49}"/>
                  </a:ext>
                </a:extLst>
              </p:cNvPr>
              <p:cNvGrpSpPr/>
              <p:nvPr/>
            </p:nvGrpSpPr>
            <p:grpSpPr>
              <a:xfrm>
                <a:off x="5228433" y="405932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3DFE2A80-A5D6-4D7C-9BB5-95751B14AA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lowchart: Delay 71">
                  <a:extLst>
                    <a:ext uri="{FF2B5EF4-FFF2-40B4-BE49-F238E27FC236}">
                      <a16:creationId xmlns:a16="http://schemas.microsoft.com/office/drawing/2014/main" id="{B7E6631D-8CFB-4FA2-B5AC-F4E00124ED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10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73F115-4B99-4B9F-A452-6570A1D80E69}"/>
                  </a:ext>
                </a:extLst>
              </p:cNvPr>
              <p:cNvGrpSpPr/>
              <p:nvPr/>
            </p:nvGrpSpPr>
            <p:grpSpPr>
              <a:xfrm>
                <a:off x="5566618" y="405932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475FC61D-E40A-48F0-8F96-448E839DBAB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lowchart: Delay 69">
                  <a:extLst>
                    <a:ext uri="{FF2B5EF4-FFF2-40B4-BE49-F238E27FC236}">
                      <a16:creationId xmlns:a16="http://schemas.microsoft.com/office/drawing/2014/main" id="{A8FA9A25-485B-410D-BC49-F87F9B4B1C7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11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5DC17E-8363-435C-943F-2636C44C3C1A}"/>
                </a:ext>
              </a:extLst>
            </p:cNvPr>
            <p:cNvGrpSpPr/>
            <p:nvPr/>
          </p:nvGrpSpPr>
          <p:grpSpPr>
            <a:xfrm>
              <a:off x="6095950" y="4602855"/>
              <a:ext cx="1187502" cy="1220816"/>
              <a:chOff x="745662" y="4892671"/>
              <a:chExt cx="1187502" cy="122081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8F07D7-77F9-4D44-935C-36589FF57197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B15A929-A720-4871-B399-E897347E426E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54" name="Flowchart: Connector 53">
                  <a:extLst>
                    <a:ext uri="{FF2B5EF4-FFF2-40B4-BE49-F238E27FC236}">
                      <a16:creationId xmlns:a16="http://schemas.microsoft.com/office/drawing/2014/main" id="{4424DA4B-67B2-4839-85DA-7BB861CB4F7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lowchart: Delay 54">
                  <a:extLst>
                    <a:ext uri="{FF2B5EF4-FFF2-40B4-BE49-F238E27FC236}">
                      <a16:creationId xmlns:a16="http://schemas.microsoft.com/office/drawing/2014/main" id="{AC629CF6-29CE-4327-86B0-BC4C82F49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7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EE79BE-6770-485C-8AFD-A3A39C73B063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52" name="Flowchart: Connector 51">
                  <a:extLst>
                    <a:ext uri="{FF2B5EF4-FFF2-40B4-BE49-F238E27FC236}">
                      <a16:creationId xmlns:a16="http://schemas.microsoft.com/office/drawing/2014/main" id="{3642BEFD-8AD7-40B1-B773-D33CBC2EF3C7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lowchart: Delay 52">
                  <a:extLst>
                    <a:ext uri="{FF2B5EF4-FFF2-40B4-BE49-F238E27FC236}">
                      <a16:creationId xmlns:a16="http://schemas.microsoft.com/office/drawing/2014/main" id="{3CFC2AB0-3739-4E8B-AF4C-7AA3402BF03C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11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F00889-120C-465E-973C-E53DC3B66962}"/>
                </a:ext>
              </a:extLst>
            </p:cNvPr>
            <p:cNvGrpSpPr/>
            <p:nvPr/>
          </p:nvGrpSpPr>
          <p:grpSpPr>
            <a:xfrm>
              <a:off x="7865594" y="4619617"/>
              <a:ext cx="1783392" cy="1216218"/>
              <a:chOff x="2308830" y="4897270"/>
              <a:chExt cx="1783392" cy="1216218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F4C03C58-F806-4895-8348-9FD496C7B748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D00B89B-C935-4325-9927-E5C1F62CF480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185939FB-AE30-4CF4-BFF1-F2A7EF4A7B6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lowchart: Delay 47">
                  <a:extLst>
                    <a:ext uri="{FF2B5EF4-FFF2-40B4-BE49-F238E27FC236}">
                      <a16:creationId xmlns:a16="http://schemas.microsoft.com/office/drawing/2014/main" id="{5EFB0D0F-D43F-41AA-9F3B-7DD019CE66F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3777322-6083-49A5-898F-87BDD87F21FF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D79530CC-05B9-4C6E-A48E-3FCD32A1B51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lowchart: Delay 45">
                  <a:extLst>
                    <a:ext uri="{FF2B5EF4-FFF2-40B4-BE49-F238E27FC236}">
                      <a16:creationId xmlns:a16="http://schemas.microsoft.com/office/drawing/2014/main" id="{1C445095-778C-49BA-8576-69C849A9581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3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CCA5991-32C7-4569-85C5-AD250526D133}"/>
                  </a:ext>
                </a:extLst>
              </p:cNvPr>
              <p:cNvGrpSpPr/>
              <p:nvPr/>
            </p:nvGrpSpPr>
            <p:grpSpPr>
              <a:xfrm>
                <a:off x="3589436" y="5055264"/>
                <a:ext cx="260037" cy="370281"/>
                <a:chOff x="6495440" y="4464452"/>
                <a:chExt cx="1108182" cy="1578001"/>
              </a:xfrm>
            </p:grpSpPr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C72B6865-9385-4AE6-84A4-F5EFBF538BD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lowchart: Delay 43">
                  <a:extLst>
                    <a:ext uri="{FF2B5EF4-FFF2-40B4-BE49-F238E27FC236}">
                      <a16:creationId xmlns:a16="http://schemas.microsoft.com/office/drawing/2014/main" id="{2BB38E15-7114-42EE-BA38-6CEEAEDAD4D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8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8B1610-69FC-4075-9462-41E9738504BA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9FADB627-EC56-4D27-ADA6-E01CFD81001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lowchart: Delay 41">
                  <a:extLst>
                    <a:ext uri="{FF2B5EF4-FFF2-40B4-BE49-F238E27FC236}">
                      <a16:creationId xmlns:a16="http://schemas.microsoft.com/office/drawing/2014/main" id="{D4A0385D-8389-4DD4-9350-B4E6D9CB473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6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863785-2702-4CE2-BA2E-DEB981AB0596}"/>
                </a:ext>
              </a:extLst>
            </p:cNvPr>
            <p:cNvGrpSpPr/>
            <p:nvPr/>
          </p:nvGrpSpPr>
          <p:grpSpPr>
            <a:xfrm>
              <a:off x="9992783" y="4619617"/>
              <a:ext cx="1783393" cy="1224939"/>
              <a:chOff x="4526442" y="4888548"/>
              <a:chExt cx="1783393" cy="122493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AAE84A1-BD92-4AC1-A154-BBF1CE61C02C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7F15A2-F3A6-443D-8D70-F2595B332F30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035DD69F-1A2F-4FD5-8E92-0369B88A559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lowchart: Delay 34">
                  <a:extLst>
                    <a:ext uri="{FF2B5EF4-FFF2-40B4-BE49-F238E27FC236}">
                      <a16:creationId xmlns:a16="http://schemas.microsoft.com/office/drawing/2014/main" id="{066E5960-7636-450B-A09F-4431C9AF6B0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4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E88667C-ADF5-45B0-BA0C-8CAE240FB23C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4287462B-EEEA-46C3-B401-3937FC544B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lowchart: Delay 32">
                  <a:extLst>
                    <a:ext uri="{FF2B5EF4-FFF2-40B4-BE49-F238E27FC236}">
                      <a16:creationId xmlns:a16="http://schemas.microsoft.com/office/drawing/2014/main" id="{3A635A43-CA93-4056-B67F-83F8FBD5BD6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12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42DEF37-03B4-4AB6-B2C5-8BF7D3E7A8D1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E404ED58-7539-4A04-8F12-DB507E0F345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lowchart: Delay 30">
                  <a:extLst>
                    <a:ext uri="{FF2B5EF4-FFF2-40B4-BE49-F238E27FC236}">
                      <a16:creationId xmlns:a16="http://schemas.microsoft.com/office/drawing/2014/main" id="{4CD88725-68B1-4C17-A2B9-671491D48A8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2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49CC918-77C7-4EA1-9161-BCB1C0178F52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6E077DA7-D76E-4EBB-8E11-FF9FD2A014B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lowchart: Delay 28">
                  <a:extLst>
                    <a:ext uri="{FF2B5EF4-FFF2-40B4-BE49-F238E27FC236}">
                      <a16:creationId xmlns:a16="http://schemas.microsoft.com/office/drawing/2014/main" id="{09CB63F6-07C8-4518-8D48-B6170C42E49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5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840F43D-3720-42B3-9A1A-0BE5645E606C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EFFAC260-E60F-4ADB-8A37-DB37DC24CD7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lowchart: Delay 26">
                  <a:extLst>
                    <a:ext uri="{FF2B5EF4-FFF2-40B4-BE49-F238E27FC236}">
                      <a16:creationId xmlns:a16="http://schemas.microsoft.com/office/drawing/2014/main" id="{04422300-D3B3-4E12-ADDB-156026717ED5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9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67A9C3-EE70-428D-B55C-A091BCA9262E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4" name="Flowchart: Connector 23">
                  <a:extLst>
                    <a:ext uri="{FF2B5EF4-FFF2-40B4-BE49-F238E27FC236}">
                      <a16:creationId xmlns:a16="http://schemas.microsoft.com/office/drawing/2014/main" id="{06B28B7B-6FF1-44C3-9A5E-3E2AF67CBFFF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lowchart: Delay 24">
                  <a:extLst>
                    <a:ext uri="{FF2B5EF4-FFF2-40B4-BE49-F238E27FC236}">
                      <a16:creationId xmlns:a16="http://schemas.microsoft.com/office/drawing/2014/main" id="{305CA197-D4A9-4700-96E0-60C7E692378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10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5914E-256A-4E73-BC61-B679E80E49B5}"/>
                </a:ext>
              </a:extLst>
            </p:cNvPr>
            <p:cNvSpPr txBox="1"/>
            <p:nvPr/>
          </p:nvSpPr>
          <p:spPr>
            <a:xfrm>
              <a:off x="8186499" y="2960386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Patrons?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FE7435-C868-422A-9CFD-AC33CF7D0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2934" y="3164290"/>
              <a:ext cx="1132384" cy="953099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84C8C6-4E02-4D7A-8366-082C89B508A6}"/>
                </a:ext>
              </a:extLst>
            </p:cNvPr>
            <p:cNvSpPr txBox="1"/>
            <p:nvPr/>
          </p:nvSpPr>
          <p:spPr>
            <a:xfrm>
              <a:off x="6316852" y="4227356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None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9FB7B-088C-4205-B562-86C1458FBDB2}"/>
                </a:ext>
              </a:extLst>
            </p:cNvPr>
            <p:cNvSpPr txBox="1"/>
            <p:nvPr/>
          </p:nvSpPr>
          <p:spPr>
            <a:xfrm>
              <a:off x="8264817" y="4232960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Some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54B5E-D297-4C82-BE09-E2575D3458AD}"/>
                </a:ext>
              </a:extLst>
            </p:cNvPr>
            <p:cNvSpPr txBox="1"/>
            <p:nvPr/>
          </p:nvSpPr>
          <p:spPr>
            <a:xfrm>
              <a:off x="10409592" y="4222673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Full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72E5AF-9FFA-443D-9D3C-79DAB259518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742180" y="3329718"/>
              <a:ext cx="0" cy="744573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371E8E-AB6F-47A9-9687-4C2D8774D743}"/>
                </a:ext>
              </a:extLst>
            </p:cNvPr>
            <p:cNvCxnSpPr>
              <a:cxnSpLocks/>
            </p:cNvCxnSpPr>
            <p:nvPr/>
          </p:nvCxnSpPr>
          <p:spPr>
            <a:xfrm>
              <a:off x="9452993" y="3131635"/>
              <a:ext cx="1224389" cy="985754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870AC7AE-3BFD-41F7-A856-342F7F1BA3B5}"/>
              </a:ext>
            </a:extLst>
          </p:cNvPr>
          <p:cNvSpPr txBox="1">
            <a:spLocks/>
          </p:cNvSpPr>
          <p:nvPr/>
        </p:nvSpPr>
        <p:spPr>
          <a:xfrm>
            <a:off x="415600" y="1356974"/>
            <a:ext cx="5673831" cy="513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95300" indent="-457200">
              <a:buFont typeface="Arial" panose="020B0604020202020204" pitchFamily="34" charset="0"/>
              <a:buChar char="•"/>
            </a:pPr>
            <a:r>
              <a:rPr lang="en-PH" dirty="0"/>
              <a:t>Starts with the entire dataset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endParaRPr lang="en-PH" dirty="0"/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PH" dirty="0"/>
              <a:t>Instances are split into nodes according to feature values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endParaRPr lang="en-PH" dirty="0"/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PH" dirty="0"/>
              <a:t>A split represents a decision node in the tree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91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7D1-18B6-4F05-92FD-A2E383E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870AC7AE-3BFD-41F7-A856-342F7F1BA3B5}"/>
              </a:ext>
            </a:extLst>
          </p:cNvPr>
          <p:cNvSpPr txBox="1">
            <a:spLocks/>
          </p:cNvSpPr>
          <p:nvPr/>
        </p:nvSpPr>
        <p:spPr>
          <a:xfrm>
            <a:off x="415600" y="1356974"/>
            <a:ext cx="6074410" cy="513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PH" dirty="0"/>
              <a:t>Instances “trickle down” until:</a:t>
            </a:r>
          </a:p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/>
              <a:t>homogeneity is achieved,</a:t>
            </a:r>
          </a:p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/>
              <a:t>all features have been used, or</a:t>
            </a:r>
          </a:p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/>
              <a:t>instances in a node are lower than a threshold </a:t>
            </a:r>
          </a:p>
          <a:p>
            <a:endParaRPr lang="en-PH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75E9C65-2967-49B6-A010-964EC8E5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79" y="1167204"/>
            <a:ext cx="4846993" cy="47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5"/>
            <a:ext cx="11360700" cy="1320666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Greedy algorithm:</a:t>
            </a:r>
          </a:p>
          <a:p>
            <a:r>
              <a:rPr lang="en-PH" sz="2800" dirty="0"/>
              <a:t>To make a tree: </a:t>
            </a:r>
            <a:r>
              <a:rPr lang="en-PH" sz="2800" u="sng" dirty="0"/>
              <a:t>determine the best attribute to split</a:t>
            </a:r>
            <a:r>
              <a:rPr lang="en-PH" sz="2800" dirty="0"/>
              <a:t> at every level</a:t>
            </a:r>
          </a:p>
          <a:p>
            <a:endParaRPr lang="en-PH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783F9-CB8F-476F-A89E-854EB0178067}"/>
              </a:ext>
            </a:extLst>
          </p:cNvPr>
          <p:cNvSpPr/>
          <p:nvPr/>
        </p:nvSpPr>
        <p:spPr>
          <a:xfrm>
            <a:off x="3535114" y="3090343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1F09B2-FC96-4595-B7BA-7D4B7E3B1FD8}"/>
              </a:ext>
            </a:extLst>
          </p:cNvPr>
          <p:cNvSpPr/>
          <p:nvPr/>
        </p:nvSpPr>
        <p:spPr>
          <a:xfrm>
            <a:off x="2896682" y="4207548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FB32C9-D025-4D06-95DA-4AF9CB51BBC0}"/>
              </a:ext>
            </a:extLst>
          </p:cNvPr>
          <p:cNvSpPr/>
          <p:nvPr/>
        </p:nvSpPr>
        <p:spPr>
          <a:xfrm>
            <a:off x="4181785" y="4210639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9EC02-A92F-4CA2-A6FC-2F9BB376B56F}"/>
              </a:ext>
            </a:extLst>
          </p:cNvPr>
          <p:cNvCxnSpPr/>
          <p:nvPr/>
        </p:nvCxnSpPr>
        <p:spPr>
          <a:xfrm flipH="1">
            <a:off x="3535114" y="3930945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37D39-F98F-42C1-BADD-6D28BC68CEFB}"/>
              </a:ext>
            </a:extLst>
          </p:cNvPr>
          <p:cNvCxnSpPr>
            <a:cxnSpLocks/>
          </p:cNvCxnSpPr>
          <p:nvPr/>
        </p:nvCxnSpPr>
        <p:spPr>
          <a:xfrm>
            <a:off x="4098258" y="3930945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22E549-DBDD-4100-825F-8ABCA8B04C57}"/>
              </a:ext>
            </a:extLst>
          </p:cNvPr>
          <p:cNvSpPr txBox="1"/>
          <p:nvPr/>
        </p:nvSpPr>
        <p:spPr>
          <a:xfrm>
            <a:off x="3353679" y="3551660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B1222-FFBC-46BC-92CD-B2A894D121EB}"/>
              </a:ext>
            </a:extLst>
          </p:cNvPr>
          <p:cNvSpPr/>
          <p:nvPr/>
        </p:nvSpPr>
        <p:spPr>
          <a:xfrm>
            <a:off x="6864822" y="3090343"/>
            <a:ext cx="924548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CA5215-1AB1-44A3-8B67-6F6F6FC8F369}"/>
              </a:ext>
            </a:extLst>
          </p:cNvPr>
          <p:cNvSpPr/>
          <p:nvPr/>
        </p:nvSpPr>
        <p:spPr>
          <a:xfrm>
            <a:off x="5885191" y="4312151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562485-9ADD-4E72-A713-FAEAEB5D318E}"/>
              </a:ext>
            </a:extLst>
          </p:cNvPr>
          <p:cNvSpPr/>
          <p:nvPr/>
        </p:nvSpPr>
        <p:spPr>
          <a:xfrm>
            <a:off x="7942389" y="4312151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CB2640-9BB7-49F3-8FDE-C59C08EB9538}"/>
              </a:ext>
            </a:extLst>
          </p:cNvPr>
          <p:cNvCxnSpPr>
            <a:cxnSpLocks/>
          </p:cNvCxnSpPr>
          <p:nvPr/>
        </p:nvCxnSpPr>
        <p:spPr>
          <a:xfrm flipH="1">
            <a:off x="6523623" y="3736326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FB45D1-0AED-40D0-B1C1-4D4DD46BF466}"/>
              </a:ext>
            </a:extLst>
          </p:cNvPr>
          <p:cNvSpPr/>
          <p:nvPr/>
        </p:nvSpPr>
        <p:spPr>
          <a:xfrm>
            <a:off x="6934314" y="4327112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B571B-DD93-4875-9AC1-A8D97C66C4E0}"/>
              </a:ext>
            </a:extLst>
          </p:cNvPr>
          <p:cNvCxnSpPr>
            <a:cxnSpLocks/>
          </p:cNvCxnSpPr>
          <p:nvPr/>
        </p:nvCxnSpPr>
        <p:spPr>
          <a:xfrm>
            <a:off x="7327096" y="3736326"/>
            <a:ext cx="1" cy="5082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035DA6-E0BF-40CB-B24A-A7D852528AC9}"/>
              </a:ext>
            </a:extLst>
          </p:cNvPr>
          <p:cNvSpPr/>
          <p:nvPr/>
        </p:nvSpPr>
        <p:spPr>
          <a:xfrm>
            <a:off x="7327097" y="5442492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AD71A9-5746-4595-BEC2-C6EE4BE0B5A7}"/>
              </a:ext>
            </a:extLst>
          </p:cNvPr>
          <p:cNvSpPr/>
          <p:nvPr/>
        </p:nvSpPr>
        <p:spPr>
          <a:xfrm>
            <a:off x="8612200" y="5445583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1D0785-CFEC-40D9-8556-FF1A3B32B9E7}"/>
              </a:ext>
            </a:extLst>
          </p:cNvPr>
          <p:cNvCxnSpPr/>
          <p:nvPr/>
        </p:nvCxnSpPr>
        <p:spPr>
          <a:xfrm flipH="1">
            <a:off x="7965529" y="5165889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9F97DD-B606-4CD8-BCD5-9068FD77118E}"/>
              </a:ext>
            </a:extLst>
          </p:cNvPr>
          <p:cNvCxnSpPr>
            <a:cxnSpLocks/>
          </p:cNvCxnSpPr>
          <p:nvPr/>
        </p:nvCxnSpPr>
        <p:spPr>
          <a:xfrm>
            <a:off x="8528673" y="5165889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4FA6B6-7C7B-4183-AA4C-86A475E59CC4}"/>
              </a:ext>
            </a:extLst>
          </p:cNvPr>
          <p:cNvSpPr txBox="1"/>
          <p:nvPr/>
        </p:nvSpPr>
        <p:spPr>
          <a:xfrm>
            <a:off x="7784094" y="4786604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D48DF3A-1A87-4728-B305-0DEAD600591A}"/>
              </a:ext>
            </a:extLst>
          </p:cNvPr>
          <p:cNvSpPr/>
          <p:nvPr/>
        </p:nvSpPr>
        <p:spPr>
          <a:xfrm>
            <a:off x="5280499" y="3568488"/>
            <a:ext cx="655195" cy="4617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0F642E-1F9D-4387-ADBF-8CB8F8E521F8}"/>
              </a:ext>
            </a:extLst>
          </p:cNvPr>
          <p:cNvCxnSpPr>
            <a:cxnSpLocks/>
          </p:cNvCxnSpPr>
          <p:nvPr/>
        </p:nvCxnSpPr>
        <p:spPr>
          <a:xfrm>
            <a:off x="7767134" y="3736326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3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5"/>
            <a:ext cx="11360700" cy="1320666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Greedy algorithm:</a:t>
            </a:r>
          </a:p>
          <a:p>
            <a:r>
              <a:rPr lang="en-PH" sz="2800" dirty="0"/>
              <a:t>To make a tree: </a:t>
            </a:r>
            <a:r>
              <a:rPr lang="en-PH" sz="2800" u="sng" dirty="0"/>
              <a:t>determine the best attribute to split</a:t>
            </a:r>
            <a:r>
              <a:rPr lang="en-PH" sz="2800" dirty="0"/>
              <a:t> at every level</a:t>
            </a:r>
          </a:p>
          <a:p>
            <a:endParaRPr lang="en-PH" sz="28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D5E02F3-86D4-404A-A39C-F88666FD0395}"/>
              </a:ext>
            </a:extLst>
          </p:cNvPr>
          <p:cNvSpPr/>
          <p:nvPr/>
        </p:nvSpPr>
        <p:spPr>
          <a:xfrm>
            <a:off x="4948493" y="4715472"/>
            <a:ext cx="655195" cy="4617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F08F3B-7F80-4656-813C-B03554A387DF}"/>
              </a:ext>
            </a:extLst>
          </p:cNvPr>
          <p:cNvSpPr/>
          <p:nvPr/>
        </p:nvSpPr>
        <p:spPr>
          <a:xfrm>
            <a:off x="8758683" y="5074404"/>
            <a:ext cx="785566" cy="4617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D7B05C1-480C-4302-A9B3-BF0A50E7A40C}"/>
              </a:ext>
            </a:extLst>
          </p:cNvPr>
          <p:cNvSpPr/>
          <p:nvPr/>
        </p:nvSpPr>
        <p:spPr>
          <a:xfrm>
            <a:off x="7682007" y="5074404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F9E133-6831-4C9B-8E91-1D1E9832847E}"/>
              </a:ext>
            </a:extLst>
          </p:cNvPr>
          <p:cNvCxnSpPr/>
          <p:nvPr/>
        </p:nvCxnSpPr>
        <p:spPr>
          <a:xfrm flipH="1">
            <a:off x="8256225" y="4774002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FF330A-61CE-434D-9B95-3BF56E56CB83}"/>
              </a:ext>
            </a:extLst>
          </p:cNvPr>
          <p:cNvCxnSpPr>
            <a:cxnSpLocks/>
          </p:cNvCxnSpPr>
          <p:nvPr/>
        </p:nvCxnSpPr>
        <p:spPr>
          <a:xfrm>
            <a:off x="8819369" y="4774002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BED614-DBFC-4515-BDCC-02117DAE9DD2}"/>
              </a:ext>
            </a:extLst>
          </p:cNvPr>
          <p:cNvCxnSpPr/>
          <p:nvPr/>
        </p:nvCxnSpPr>
        <p:spPr>
          <a:xfrm flipH="1">
            <a:off x="7712171" y="5912558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3588-56E7-463D-9485-AEED59D6E5E3}"/>
              </a:ext>
            </a:extLst>
          </p:cNvPr>
          <p:cNvCxnSpPr>
            <a:cxnSpLocks/>
          </p:cNvCxnSpPr>
          <p:nvPr/>
        </p:nvCxnSpPr>
        <p:spPr>
          <a:xfrm>
            <a:off x="8275315" y="5912558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B6AF3A-EFE2-498A-91C2-2D9E5331D1BB}"/>
              </a:ext>
            </a:extLst>
          </p:cNvPr>
          <p:cNvSpPr txBox="1"/>
          <p:nvPr/>
        </p:nvSpPr>
        <p:spPr>
          <a:xfrm>
            <a:off x="7530736" y="5533273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AC803C-2A2F-4C35-9A17-54BEA6E77031}"/>
              </a:ext>
            </a:extLst>
          </p:cNvPr>
          <p:cNvSpPr/>
          <p:nvPr/>
        </p:nvSpPr>
        <p:spPr>
          <a:xfrm>
            <a:off x="9709698" y="5846357"/>
            <a:ext cx="655195" cy="4617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D30DB7-29C7-4001-910B-BCAB1E6669FB}"/>
              </a:ext>
            </a:extLst>
          </p:cNvPr>
          <p:cNvSpPr txBox="1"/>
          <p:nvPr/>
        </p:nvSpPr>
        <p:spPr>
          <a:xfrm>
            <a:off x="10579751" y="5891338"/>
            <a:ext cx="114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Next level…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5F91CF-6B37-4C12-A894-7AE5906EDC80}"/>
              </a:ext>
            </a:extLst>
          </p:cNvPr>
          <p:cNvSpPr/>
          <p:nvPr/>
        </p:nvSpPr>
        <p:spPr>
          <a:xfrm>
            <a:off x="2185478" y="2956331"/>
            <a:ext cx="924548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D6B4C71-929B-4AB3-9957-238CDA9CDF62}"/>
              </a:ext>
            </a:extLst>
          </p:cNvPr>
          <p:cNvSpPr/>
          <p:nvPr/>
        </p:nvSpPr>
        <p:spPr>
          <a:xfrm>
            <a:off x="1205847" y="4178139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A664B1-0C10-42B0-853B-E8BBE5362E7A}"/>
              </a:ext>
            </a:extLst>
          </p:cNvPr>
          <p:cNvSpPr/>
          <p:nvPr/>
        </p:nvSpPr>
        <p:spPr>
          <a:xfrm>
            <a:off x="3263045" y="4178139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94114-339C-4B66-BA7E-F2CCB69A05BE}"/>
              </a:ext>
            </a:extLst>
          </p:cNvPr>
          <p:cNvCxnSpPr>
            <a:cxnSpLocks/>
          </p:cNvCxnSpPr>
          <p:nvPr/>
        </p:nvCxnSpPr>
        <p:spPr>
          <a:xfrm flipH="1">
            <a:off x="1844279" y="3602314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A0156F-3899-4BCA-B2C7-BEF69E1F4B31}"/>
              </a:ext>
            </a:extLst>
          </p:cNvPr>
          <p:cNvSpPr/>
          <p:nvPr/>
        </p:nvSpPr>
        <p:spPr>
          <a:xfrm>
            <a:off x="2254970" y="4193100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21B420-CD0E-4810-BFF0-EE3E775D69FA}"/>
              </a:ext>
            </a:extLst>
          </p:cNvPr>
          <p:cNvCxnSpPr>
            <a:cxnSpLocks/>
          </p:cNvCxnSpPr>
          <p:nvPr/>
        </p:nvCxnSpPr>
        <p:spPr>
          <a:xfrm>
            <a:off x="2647752" y="3602314"/>
            <a:ext cx="1" cy="5082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7A1CC9C-452B-42DE-BCFD-A5A6644CE6D5}"/>
              </a:ext>
            </a:extLst>
          </p:cNvPr>
          <p:cNvSpPr/>
          <p:nvPr/>
        </p:nvSpPr>
        <p:spPr>
          <a:xfrm>
            <a:off x="2647753" y="5308480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B6E506-8F73-499D-861F-30DC7DDA4F5C}"/>
              </a:ext>
            </a:extLst>
          </p:cNvPr>
          <p:cNvSpPr/>
          <p:nvPr/>
        </p:nvSpPr>
        <p:spPr>
          <a:xfrm>
            <a:off x="3932856" y="5311571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AB9A395-E900-4B29-8472-8C0E74025AEA}"/>
              </a:ext>
            </a:extLst>
          </p:cNvPr>
          <p:cNvCxnSpPr/>
          <p:nvPr/>
        </p:nvCxnSpPr>
        <p:spPr>
          <a:xfrm flipH="1">
            <a:off x="3286185" y="5031877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94026E-755D-4AEE-A5ED-9BE6AF954DC1}"/>
              </a:ext>
            </a:extLst>
          </p:cNvPr>
          <p:cNvCxnSpPr>
            <a:cxnSpLocks/>
          </p:cNvCxnSpPr>
          <p:nvPr/>
        </p:nvCxnSpPr>
        <p:spPr>
          <a:xfrm>
            <a:off x="3849329" y="5031877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1D5F12B-993E-4AFD-BDB5-B2DCB7AE023F}"/>
              </a:ext>
            </a:extLst>
          </p:cNvPr>
          <p:cNvSpPr txBox="1"/>
          <p:nvPr/>
        </p:nvSpPr>
        <p:spPr>
          <a:xfrm>
            <a:off x="3104750" y="465259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CFD61C-16A4-416F-9337-E9DB8DD3CE91}"/>
              </a:ext>
            </a:extLst>
          </p:cNvPr>
          <p:cNvCxnSpPr>
            <a:cxnSpLocks/>
          </p:cNvCxnSpPr>
          <p:nvPr/>
        </p:nvCxnSpPr>
        <p:spPr>
          <a:xfrm>
            <a:off x="3087790" y="3602314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89886E3-E7CA-4E71-931E-19CD6CBFF6D4}"/>
              </a:ext>
            </a:extLst>
          </p:cNvPr>
          <p:cNvSpPr/>
          <p:nvPr/>
        </p:nvSpPr>
        <p:spPr>
          <a:xfrm>
            <a:off x="7068536" y="2962361"/>
            <a:ext cx="924548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36D4E22-D152-484D-8837-E1C720D5379D}"/>
              </a:ext>
            </a:extLst>
          </p:cNvPr>
          <p:cNvSpPr/>
          <p:nvPr/>
        </p:nvSpPr>
        <p:spPr>
          <a:xfrm>
            <a:off x="6088905" y="4184169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F457EAA-6F9A-4B8F-A1CA-F3423E64D9BA}"/>
              </a:ext>
            </a:extLst>
          </p:cNvPr>
          <p:cNvSpPr/>
          <p:nvPr/>
        </p:nvSpPr>
        <p:spPr>
          <a:xfrm>
            <a:off x="8146103" y="4184169"/>
            <a:ext cx="864082" cy="461713"/>
          </a:xfrm>
          <a:prstGeom prst="roundRect">
            <a:avLst/>
          </a:prstGeom>
          <a:solidFill>
            <a:srgbClr val="808CD5"/>
          </a:solidFill>
          <a:ln>
            <a:solidFill>
              <a:srgbClr val="808CD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Hungry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D2A971-BE3A-41AD-9B2A-52F824C22386}"/>
              </a:ext>
            </a:extLst>
          </p:cNvPr>
          <p:cNvCxnSpPr>
            <a:cxnSpLocks/>
          </p:cNvCxnSpPr>
          <p:nvPr/>
        </p:nvCxnSpPr>
        <p:spPr>
          <a:xfrm flipH="1">
            <a:off x="6727337" y="3608344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E133FA-A611-4D6F-9B65-B4BEF39B1B16}"/>
              </a:ext>
            </a:extLst>
          </p:cNvPr>
          <p:cNvSpPr/>
          <p:nvPr/>
        </p:nvSpPr>
        <p:spPr>
          <a:xfrm>
            <a:off x="7138028" y="4199130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252AE9-D663-41B2-858E-D56ED1A9BF47}"/>
              </a:ext>
            </a:extLst>
          </p:cNvPr>
          <p:cNvCxnSpPr>
            <a:cxnSpLocks/>
          </p:cNvCxnSpPr>
          <p:nvPr/>
        </p:nvCxnSpPr>
        <p:spPr>
          <a:xfrm>
            <a:off x="7530810" y="3608344"/>
            <a:ext cx="1" cy="5082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401A42-82B9-4B13-8B5D-BAE82AA9E3B1}"/>
              </a:ext>
            </a:extLst>
          </p:cNvPr>
          <p:cNvCxnSpPr>
            <a:cxnSpLocks/>
          </p:cNvCxnSpPr>
          <p:nvPr/>
        </p:nvCxnSpPr>
        <p:spPr>
          <a:xfrm>
            <a:off x="7970848" y="3608344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6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356974"/>
            <a:ext cx="11650021" cy="5130871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“Best Split”</a:t>
            </a:r>
            <a:endParaRPr lang="en-PH" sz="2800" dirty="0"/>
          </a:p>
          <a:p>
            <a:r>
              <a:rPr lang="en-PH" sz="2800" dirty="0"/>
              <a:t>Attributes that </a:t>
            </a:r>
            <a:r>
              <a:rPr lang="en-PH" sz="2800" u="sng" dirty="0"/>
              <a:t>separate the data best</a:t>
            </a:r>
            <a:r>
              <a:rPr lang="en-PH" sz="2800" dirty="0"/>
              <a:t> are more important</a:t>
            </a:r>
          </a:p>
          <a:p>
            <a:r>
              <a:rPr lang="en-PH" sz="2800" dirty="0"/>
              <a:t>Homogenous examples are preferred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E368-C7C6-4582-BFE4-F56CE13B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42" y="3343230"/>
            <a:ext cx="3772648" cy="273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51E53-1CF5-41F7-9E2F-068BD56B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39" y="3343230"/>
            <a:ext cx="3635119" cy="2796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49A50-E5EC-4184-8C44-D0489620D4ED}"/>
              </a:ext>
            </a:extLst>
          </p:cNvPr>
          <p:cNvSpPr txBox="1"/>
          <p:nvPr/>
        </p:nvSpPr>
        <p:spPr>
          <a:xfrm>
            <a:off x="5668090" y="4279244"/>
            <a:ext cx="10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825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78FB-664F-4315-BED9-1A4BCED0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Restaurant Waiting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98D296BC-810A-4A00-B85F-F0606826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44659"/>
              </p:ext>
            </p:extLst>
          </p:nvPr>
        </p:nvGraphicFramePr>
        <p:xfrm>
          <a:off x="5514416" y="2070385"/>
          <a:ext cx="4081106" cy="3056484"/>
        </p:xfrm>
        <a:graphic>
          <a:graphicData uri="http://schemas.openxmlformats.org/drawingml/2006/table">
            <a:tbl>
              <a:tblPr firstRow="1" bandRow="1"/>
              <a:tblGrid>
                <a:gridCol w="852930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  <a:gridCol w="674741">
                  <a:extLst>
                    <a:ext uri="{9D8B030D-6E8A-4147-A177-3AD203B41FA5}">
                      <a16:colId xmlns:a16="http://schemas.microsoft.com/office/drawing/2014/main" val="2326525886"/>
                    </a:ext>
                  </a:extLst>
                </a:gridCol>
                <a:gridCol w="847298">
                  <a:extLst>
                    <a:ext uri="{9D8B030D-6E8A-4147-A177-3AD203B41FA5}">
                      <a16:colId xmlns:a16="http://schemas.microsoft.com/office/drawing/2014/main" val="2585001134"/>
                    </a:ext>
                  </a:extLst>
                </a:gridCol>
              </a:tblGrid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Patrons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Hungry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Friday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Some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French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Full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Thai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Some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Burger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Full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Thai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5094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Full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French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8432" marR="88432" marT="44215" marB="442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8432" marR="88432" marT="44215" marB="442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D502562-BABD-4C2A-826D-93E92B476AD5}"/>
              </a:ext>
            </a:extLst>
          </p:cNvPr>
          <p:cNvSpPr txBox="1"/>
          <p:nvPr/>
        </p:nvSpPr>
        <p:spPr>
          <a:xfrm>
            <a:off x="6896628" y="1471144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23CF6B-8F36-4720-8C67-7241FCB62F96}"/>
              </a:ext>
            </a:extLst>
          </p:cNvPr>
          <p:cNvSpPr txBox="1"/>
          <p:nvPr/>
        </p:nvSpPr>
        <p:spPr>
          <a:xfrm>
            <a:off x="9535018" y="1501740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74442AD-B1BF-4ECB-8F29-36C52084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54276"/>
              </p:ext>
            </p:extLst>
          </p:nvPr>
        </p:nvGraphicFramePr>
        <p:xfrm>
          <a:off x="9660303" y="2070385"/>
          <a:ext cx="1066114" cy="3082326"/>
        </p:xfrm>
        <a:graphic>
          <a:graphicData uri="http://schemas.openxmlformats.org/drawingml/2006/table">
            <a:tbl>
              <a:tblPr firstRow="1" bandRow="1"/>
              <a:tblGrid>
                <a:gridCol w="1066114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Will Wait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5137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89536" marR="89536" marT="44768" marB="4476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351A0DF1-976B-4AB9-AE81-FFE0CE02BC3E}"/>
              </a:ext>
            </a:extLst>
          </p:cNvPr>
          <p:cNvGrpSpPr/>
          <p:nvPr/>
        </p:nvGrpSpPr>
        <p:grpSpPr>
          <a:xfrm>
            <a:off x="11383654" y="2623244"/>
            <a:ext cx="260037" cy="370281"/>
            <a:chOff x="6495440" y="4464452"/>
            <a:chExt cx="1108182" cy="1578001"/>
          </a:xfrm>
        </p:grpSpPr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2045C7FD-6C7D-437C-9198-8E07344A1BDE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owchart: Delay 44">
              <a:extLst>
                <a:ext uri="{FF2B5EF4-FFF2-40B4-BE49-F238E27FC236}">
                  <a16:creationId xmlns:a16="http://schemas.microsoft.com/office/drawing/2014/main" id="{2816B2A4-E96F-4123-B2E6-C7A4EFF8FD39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</a:t>
              </a:r>
              <a:endParaRPr kumimoji="0" lang="en-PH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A35394-150C-4F02-9E76-19D4D360900F}"/>
              </a:ext>
            </a:extLst>
          </p:cNvPr>
          <p:cNvGrpSpPr/>
          <p:nvPr/>
        </p:nvGrpSpPr>
        <p:grpSpPr>
          <a:xfrm>
            <a:off x="11383238" y="4645590"/>
            <a:ext cx="260037" cy="370281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0F1E185-AEA8-404B-9CE9-0A5542904625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id="{94C61FF4-854D-436D-93BE-D37BD57B41E9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14E0F6-56E8-49D3-807E-A7D43CAD8442}"/>
              </a:ext>
            </a:extLst>
          </p:cNvPr>
          <p:cNvGrpSpPr/>
          <p:nvPr/>
        </p:nvGrpSpPr>
        <p:grpSpPr>
          <a:xfrm>
            <a:off x="11396011" y="3629105"/>
            <a:ext cx="260037" cy="370281"/>
            <a:chOff x="6495440" y="4464452"/>
            <a:chExt cx="1108182" cy="1578001"/>
          </a:xfrm>
        </p:grpSpPr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FA6E8504-1064-463E-9A92-FEAF102DBDF8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1" name="Flowchart: Delay 50">
              <a:extLst>
                <a:ext uri="{FF2B5EF4-FFF2-40B4-BE49-F238E27FC236}">
                  <a16:creationId xmlns:a16="http://schemas.microsoft.com/office/drawing/2014/main" id="{A4A46E0D-1434-4916-AB04-95F5BC47F802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479DFA-6643-4D3D-B721-7F7F4F7A8E8C}"/>
              </a:ext>
            </a:extLst>
          </p:cNvPr>
          <p:cNvGrpSpPr/>
          <p:nvPr/>
        </p:nvGrpSpPr>
        <p:grpSpPr>
          <a:xfrm>
            <a:off x="11385839" y="4129866"/>
            <a:ext cx="260037" cy="370281"/>
            <a:chOff x="6495440" y="4464452"/>
            <a:chExt cx="1108182" cy="1578001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40064842-C4B7-4468-95AC-50FD758559D5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lowchart: Delay 53">
              <a:extLst>
                <a:ext uri="{FF2B5EF4-FFF2-40B4-BE49-F238E27FC236}">
                  <a16:creationId xmlns:a16="http://schemas.microsoft.com/office/drawing/2014/main" id="{D367F17B-D579-4EEE-A300-2D756D825EE9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B2446A-3F34-46F9-8078-517A0FC4734D}"/>
              </a:ext>
            </a:extLst>
          </p:cNvPr>
          <p:cNvGrpSpPr/>
          <p:nvPr/>
        </p:nvGrpSpPr>
        <p:grpSpPr>
          <a:xfrm>
            <a:off x="11383238" y="3124005"/>
            <a:ext cx="260037" cy="370281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D172962-CC4D-432E-9F2E-DD1291A2BC64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7" name="Flowchart: Delay 56">
              <a:extLst>
                <a:ext uri="{FF2B5EF4-FFF2-40B4-BE49-F238E27FC236}">
                  <a16:creationId xmlns:a16="http://schemas.microsoft.com/office/drawing/2014/main" id="{18CFFDF4-1B35-49C0-A4CB-667293F52F44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</a:t>
              </a:r>
            </a:p>
          </p:txBody>
        </p: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0B3AC47-2F4B-4F8A-AF0F-9F585BACA79A}"/>
              </a:ext>
            </a:extLst>
          </p:cNvPr>
          <p:cNvSpPr/>
          <p:nvPr/>
        </p:nvSpPr>
        <p:spPr>
          <a:xfrm>
            <a:off x="10875517" y="2718612"/>
            <a:ext cx="371394" cy="250199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848E761-2345-4137-995A-02ABB4BDD4E9}"/>
              </a:ext>
            </a:extLst>
          </p:cNvPr>
          <p:cNvSpPr/>
          <p:nvPr/>
        </p:nvSpPr>
        <p:spPr>
          <a:xfrm>
            <a:off x="10869130" y="3189505"/>
            <a:ext cx="371394" cy="250199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034B777-E700-4D30-AE8D-AA4B11EFB592}"/>
              </a:ext>
            </a:extLst>
          </p:cNvPr>
          <p:cNvSpPr/>
          <p:nvPr/>
        </p:nvSpPr>
        <p:spPr>
          <a:xfrm>
            <a:off x="10872637" y="3691065"/>
            <a:ext cx="371394" cy="250199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79DF253-D6B4-4DC7-80C2-ADE60B211DB5}"/>
              </a:ext>
            </a:extLst>
          </p:cNvPr>
          <p:cNvSpPr/>
          <p:nvPr/>
        </p:nvSpPr>
        <p:spPr>
          <a:xfrm>
            <a:off x="10875517" y="4238798"/>
            <a:ext cx="371394" cy="250199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ED8DF78-E7B1-4D4F-9F29-CE3920890B3A}"/>
              </a:ext>
            </a:extLst>
          </p:cNvPr>
          <p:cNvSpPr/>
          <p:nvPr/>
        </p:nvSpPr>
        <p:spPr>
          <a:xfrm>
            <a:off x="10857613" y="4776590"/>
            <a:ext cx="371394" cy="250199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FF5E0-AC6D-4B53-B181-C6B049F51B3C}"/>
              </a:ext>
            </a:extLst>
          </p:cNvPr>
          <p:cNvSpPr txBox="1"/>
          <p:nvPr/>
        </p:nvSpPr>
        <p:spPr>
          <a:xfrm>
            <a:off x="6896628" y="5015872"/>
            <a:ext cx="131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3200" b="1" kern="1200" spc="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. .</a:t>
            </a:r>
            <a:r>
              <a:rPr lang="en-PH" sz="3200" kern="1200" spc="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endParaRPr lang="en-PH" sz="1800" kern="1200" spc="6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73039-CF2A-4465-AD70-E71DD7B81AE5}"/>
              </a:ext>
            </a:extLst>
          </p:cNvPr>
          <p:cNvSpPr txBox="1"/>
          <p:nvPr/>
        </p:nvSpPr>
        <p:spPr>
          <a:xfrm>
            <a:off x="9535018" y="5066990"/>
            <a:ext cx="131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3200" b="1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. .</a:t>
            </a:r>
            <a:r>
              <a:rPr lang="en-PH" sz="32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endParaRPr lang="en-PH" sz="1800" kern="12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C68D8F03-65A0-4AA2-AA6F-A42A04362A15}"/>
              </a:ext>
            </a:extLst>
          </p:cNvPr>
          <p:cNvSpPr txBox="1">
            <a:spLocks/>
          </p:cNvSpPr>
          <p:nvPr/>
        </p:nvSpPr>
        <p:spPr>
          <a:xfrm>
            <a:off x="535952" y="1686406"/>
            <a:ext cx="4813715" cy="37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Given a set of factors (features), will we wait for a table?</a:t>
            </a:r>
          </a:p>
          <a:p>
            <a:pPr lvl="1">
              <a:lnSpc>
                <a:spcPct val="150000"/>
              </a:lnSpc>
              <a:buClrTx/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Blue: Yes (they waited)</a:t>
            </a:r>
          </a:p>
          <a:p>
            <a:pPr lvl="1">
              <a:lnSpc>
                <a:spcPct val="150000"/>
              </a:lnSpc>
              <a:buClrTx/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Red: No (they did not wait)</a:t>
            </a:r>
          </a:p>
          <a:p>
            <a:pPr>
              <a:lnSpc>
                <a:spcPct val="150000"/>
              </a:lnSpc>
              <a:buClrTx/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Tx/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AAAF09-E5C4-4488-9559-7337588AEC05}"/>
              </a:ext>
            </a:extLst>
          </p:cNvPr>
          <p:cNvGrpSpPr/>
          <p:nvPr/>
        </p:nvGrpSpPr>
        <p:grpSpPr>
          <a:xfrm>
            <a:off x="1694066" y="5348642"/>
            <a:ext cx="520665" cy="741404"/>
            <a:chOff x="6495440" y="4464452"/>
            <a:chExt cx="1108182" cy="1578001"/>
          </a:xfrm>
        </p:grpSpPr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5E45A67-BF8E-4C22-B61F-5CCE7204E71D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F03F80B9-E89B-484C-85C2-5DD4F2B235FF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F2FD73D1-E8A4-429B-9667-32D4654E3F63}"/>
              </a:ext>
            </a:extLst>
          </p:cNvPr>
          <p:cNvSpPr/>
          <p:nvPr/>
        </p:nvSpPr>
        <p:spPr>
          <a:xfrm>
            <a:off x="670505" y="4784793"/>
            <a:ext cx="929350" cy="551492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YES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F008C2-2C06-4880-A4D6-7F21802BF898}"/>
              </a:ext>
            </a:extLst>
          </p:cNvPr>
          <p:cNvGrpSpPr/>
          <p:nvPr/>
        </p:nvGrpSpPr>
        <p:grpSpPr>
          <a:xfrm>
            <a:off x="2774041" y="5348642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C5FC0136-CC6F-4BE5-8A22-3EA0FFB9DBA9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lowchart: Delay 71">
              <a:extLst>
                <a:ext uri="{FF2B5EF4-FFF2-40B4-BE49-F238E27FC236}">
                  <a16:creationId xmlns:a16="http://schemas.microsoft.com/office/drawing/2014/main" id="{972CDF81-22FC-46E5-B115-45BD07A62676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BBD24E43-F189-4699-B237-A01491DBBA39}"/>
              </a:ext>
            </a:extLst>
          </p:cNvPr>
          <p:cNvSpPr/>
          <p:nvPr/>
        </p:nvSpPr>
        <p:spPr>
          <a:xfrm>
            <a:off x="3406735" y="4784793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 cap="flat" cmpd="sng" algn="ctr">
            <a:solidFill>
              <a:srgbClr val="A500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79D68-A013-43BD-B898-6CC8A56AE5B9}"/>
              </a:ext>
            </a:extLst>
          </p:cNvPr>
          <p:cNvSpPr txBox="1"/>
          <p:nvPr/>
        </p:nvSpPr>
        <p:spPr>
          <a:xfrm>
            <a:off x="5640941" y="5688519"/>
            <a:ext cx="59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Examples of scenarios and corresponding decisions</a:t>
            </a:r>
          </a:p>
        </p:txBody>
      </p:sp>
    </p:spTree>
    <p:extLst>
      <p:ext uri="{BB962C8B-B14F-4D97-AF65-F5344CB8AC3E}">
        <p14:creationId xmlns:p14="http://schemas.microsoft.com/office/powerpoint/2010/main" val="490121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356974"/>
            <a:ext cx="11538507" cy="1709611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“Best Split”</a:t>
            </a:r>
          </a:p>
          <a:p>
            <a:r>
              <a:rPr lang="en-PH" sz="2800" dirty="0"/>
              <a:t>Score how well an attribute splits examples, then select attribute with the best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BAD8A-8263-4806-B891-3C30E4D0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90" y="3429000"/>
            <a:ext cx="9895919" cy="26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82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When inducing/making a decision tree, we consider:</a:t>
            </a:r>
          </a:p>
          <a:p>
            <a:pPr>
              <a:lnSpc>
                <a:spcPct val="150000"/>
              </a:lnSpc>
            </a:pPr>
            <a:r>
              <a:rPr lang="en-PH" dirty="0"/>
              <a:t>Splitting: How to branch out an attribute</a:t>
            </a:r>
          </a:p>
          <a:p>
            <a:pPr marL="1009650" lvl="1" indent="-514350">
              <a:lnSpc>
                <a:spcPct val="150000"/>
              </a:lnSpc>
            </a:pPr>
            <a:r>
              <a:rPr lang="en-PH" dirty="0"/>
              <a:t>Nominal</a:t>
            </a:r>
          </a:p>
          <a:p>
            <a:pPr marL="1009650" lvl="1" indent="-514350">
              <a:lnSpc>
                <a:spcPct val="150000"/>
              </a:lnSpc>
            </a:pPr>
            <a:r>
              <a:rPr lang="en-PH" dirty="0"/>
              <a:t>Ordinal</a:t>
            </a:r>
          </a:p>
          <a:p>
            <a:pPr marL="1009650" lvl="1" indent="-514350">
              <a:lnSpc>
                <a:spcPct val="150000"/>
              </a:lnSpc>
            </a:pPr>
            <a:r>
              <a:rPr lang="en-PH" dirty="0"/>
              <a:t>Numeric</a:t>
            </a:r>
          </a:p>
          <a:p>
            <a:pPr>
              <a:lnSpc>
                <a:spcPct val="150000"/>
              </a:lnSpc>
            </a:pPr>
            <a:r>
              <a:rPr lang="en-PH" dirty="0"/>
              <a:t>Scoring splits: Which feature/attribute to split</a:t>
            </a:r>
          </a:p>
          <a:p>
            <a:pPr marL="1009650" lvl="1" indent="-514350">
              <a:buAutoNum type="arabicPeriod"/>
            </a:pPr>
            <a:endParaRPr lang="en-PH" dirty="0"/>
          </a:p>
          <a:p>
            <a:pPr marL="1009650" lvl="1" indent="-514350">
              <a:buAutoNum type="arabicPeriod"/>
            </a:pPr>
            <a:endParaRPr lang="en-PH" dirty="0"/>
          </a:p>
          <a:p>
            <a:pPr marL="5524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621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A6C-841B-4678-834E-26719BCE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by Attribute</a:t>
            </a:r>
          </a:p>
        </p:txBody>
      </p:sp>
    </p:spTree>
    <p:extLst>
      <p:ext uri="{BB962C8B-B14F-4D97-AF65-F5344CB8AC3E}">
        <p14:creationId xmlns:p14="http://schemas.microsoft.com/office/powerpoint/2010/main" val="349274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B3C-372B-4536-BE83-9BFBAFD9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C349-A44D-4BF2-89EE-4D0EB627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11360700" cy="1336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There are multiple ways to split a feature/attribute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Especially for numeric values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29C406-4F57-48D8-9A36-A56CE4BB418A}"/>
              </a:ext>
            </a:extLst>
          </p:cNvPr>
          <p:cNvSpPr/>
          <p:nvPr/>
        </p:nvSpPr>
        <p:spPr>
          <a:xfrm>
            <a:off x="2726078" y="3051272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Budget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F24E75-C46A-4077-9429-2A75298D1806}"/>
              </a:ext>
            </a:extLst>
          </p:cNvPr>
          <p:cNvSpPr/>
          <p:nvPr/>
        </p:nvSpPr>
        <p:spPr>
          <a:xfrm>
            <a:off x="858834" y="4919440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63D4EF-FBF5-4262-BAE9-34AB4B0CAC78}"/>
              </a:ext>
            </a:extLst>
          </p:cNvPr>
          <p:cNvSpPr/>
          <p:nvPr/>
        </p:nvSpPr>
        <p:spPr>
          <a:xfrm>
            <a:off x="4456414" y="4919440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80F5A6-C89D-4D7C-A165-55F1179FE069}"/>
              </a:ext>
            </a:extLst>
          </p:cNvPr>
          <p:cNvCxnSpPr>
            <a:cxnSpLocks/>
          </p:cNvCxnSpPr>
          <p:nvPr/>
        </p:nvCxnSpPr>
        <p:spPr>
          <a:xfrm>
            <a:off x="4073024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90A64C-E26D-4840-9BB5-80FC36037374}"/>
              </a:ext>
            </a:extLst>
          </p:cNvPr>
          <p:cNvSpPr/>
          <p:nvPr/>
        </p:nvSpPr>
        <p:spPr>
          <a:xfrm>
            <a:off x="2657624" y="4919440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C14A91-025B-4045-80E5-DA7E6D5594C5}"/>
              </a:ext>
            </a:extLst>
          </p:cNvPr>
          <p:cNvCxnSpPr>
            <a:cxnSpLocks/>
          </p:cNvCxnSpPr>
          <p:nvPr/>
        </p:nvCxnSpPr>
        <p:spPr>
          <a:xfrm>
            <a:off x="3300297" y="3990817"/>
            <a:ext cx="1" cy="5354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422EB2-286B-42A9-97F4-0851D35913E2}"/>
              </a:ext>
            </a:extLst>
          </p:cNvPr>
          <p:cNvCxnSpPr>
            <a:cxnSpLocks/>
          </p:cNvCxnSpPr>
          <p:nvPr/>
        </p:nvCxnSpPr>
        <p:spPr>
          <a:xfrm flipH="1">
            <a:off x="1994417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8A5090-ED23-46FA-BB06-A8E2AEDEDE18}"/>
              </a:ext>
            </a:extLst>
          </p:cNvPr>
          <p:cNvSpPr txBox="1"/>
          <p:nvPr/>
        </p:nvSpPr>
        <p:spPr>
          <a:xfrm>
            <a:off x="927288" y="4534787"/>
            <a:ext cx="114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value &lt; 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9DC590-3BCD-4533-901A-0B423CAE5B2F}"/>
              </a:ext>
            </a:extLst>
          </p:cNvPr>
          <p:cNvSpPr txBox="1"/>
          <p:nvPr/>
        </p:nvSpPr>
        <p:spPr>
          <a:xfrm>
            <a:off x="2501450" y="4542196"/>
            <a:ext cx="159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1k ≤ value &lt; 10k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2D3A75-C988-434C-8C66-2815F526C838}"/>
              </a:ext>
            </a:extLst>
          </p:cNvPr>
          <p:cNvSpPr txBox="1"/>
          <p:nvPr/>
        </p:nvSpPr>
        <p:spPr>
          <a:xfrm>
            <a:off x="4300240" y="4542196"/>
            <a:ext cx="159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15k ≤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F6FCB-78FA-4A44-9930-239F133794AA}"/>
              </a:ext>
            </a:extLst>
          </p:cNvPr>
          <p:cNvSpPr txBox="1"/>
          <p:nvPr/>
        </p:nvSpPr>
        <p:spPr>
          <a:xfrm>
            <a:off x="6095950" y="3906137"/>
            <a:ext cx="10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VS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B611F7-B495-429D-8DCA-E87AACC73F1A}"/>
              </a:ext>
            </a:extLst>
          </p:cNvPr>
          <p:cNvSpPr/>
          <p:nvPr/>
        </p:nvSpPr>
        <p:spPr>
          <a:xfrm>
            <a:off x="8891703" y="298180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Budget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874F04-C857-4CC8-BA4A-1B8ABEBC1B1F}"/>
              </a:ext>
            </a:extLst>
          </p:cNvPr>
          <p:cNvSpPr/>
          <p:nvPr/>
        </p:nvSpPr>
        <p:spPr>
          <a:xfrm>
            <a:off x="7606358" y="484997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F1A7E6-260E-4EF1-8838-921F8AEC1DE0}"/>
              </a:ext>
            </a:extLst>
          </p:cNvPr>
          <p:cNvSpPr/>
          <p:nvPr/>
        </p:nvSpPr>
        <p:spPr>
          <a:xfrm>
            <a:off x="10204869" y="484997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BA297-3AF7-42D4-8BA0-5EF65338E26D}"/>
              </a:ext>
            </a:extLst>
          </p:cNvPr>
          <p:cNvCxnSpPr>
            <a:cxnSpLocks/>
          </p:cNvCxnSpPr>
          <p:nvPr/>
        </p:nvCxnSpPr>
        <p:spPr>
          <a:xfrm>
            <a:off x="9821479" y="383667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394765-013C-4638-BC33-9CF5052D52A0}"/>
              </a:ext>
            </a:extLst>
          </p:cNvPr>
          <p:cNvCxnSpPr>
            <a:cxnSpLocks/>
          </p:cNvCxnSpPr>
          <p:nvPr/>
        </p:nvCxnSpPr>
        <p:spPr>
          <a:xfrm flipH="1">
            <a:off x="8741941" y="383667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EFA57A-F821-4FBA-BB22-155A0BD5B174}"/>
              </a:ext>
            </a:extLst>
          </p:cNvPr>
          <p:cNvSpPr txBox="1"/>
          <p:nvPr/>
        </p:nvSpPr>
        <p:spPr>
          <a:xfrm>
            <a:off x="7674812" y="4465320"/>
            <a:ext cx="114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value &lt; 8k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546A6-50FC-4F18-ACB9-039FFE827D29}"/>
              </a:ext>
            </a:extLst>
          </p:cNvPr>
          <p:cNvSpPr txBox="1"/>
          <p:nvPr/>
        </p:nvSpPr>
        <p:spPr>
          <a:xfrm>
            <a:off x="10048695" y="4472729"/>
            <a:ext cx="159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8k ≤ value</a:t>
            </a:r>
          </a:p>
        </p:txBody>
      </p:sp>
    </p:spTree>
    <p:extLst>
      <p:ext uri="{BB962C8B-B14F-4D97-AF65-F5344CB8AC3E}">
        <p14:creationId xmlns:p14="http://schemas.microsoft.com/office/powerpoint/2010/main" val="309477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B3C-372B-4536-BE83-9BFBAFD9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Based on Attribute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C349-A44D-4BF2-89EE-4D0EB627B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Nominal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no specific order or numerical value (e.g. gender, color)</a:t>
            </a:r>
          </a:p>
          <a:p>
            <a:pPr>
              <a:lnSpc>
                <a:spcPct val="150000"/>
              </a:lnSpc>
            </a:pPr>
            <a:r>
              <a:rPr lang="en-PH" dirty="0"/>
              <a:t>Ordinal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with a natural order or ranking (e.g. education levels)</a:t>
            </a:r>
          </a:p>
          <a:p>
            <a:pPr>
              <a:lnSpc>
                <a:spcPct val="150000"/>
              </a:lnSpc>
            </a:pPr>
            <a:r>
              <a:rPr lang="en-PH" dirty="0"/>
              <a:t>Continuous/numeric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numerical data that can take any value (e.g. temperature)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889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Nominal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0944550" cy="3571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Nominal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Categories with no specific order or numerical value (e.g. gender, color)</a:t>
            </a:r>
          </a:p>
          <a:p>
            <a:pPr>
              <a:lnSpc>
                <a:spcPct val="10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r>
              <a:rPr lang="en-PH" sz="2800" dirty="0"/>
              <a:t>Possible Splits: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Multi-way split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Binary split</a:t>
            </a:r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4247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Nominal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5760620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Multi-way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Use as many partitions as distinct values</a:t>
            </a:r>
          </a:p>
          <a:p>
            <a:pPr marL="38100" indent="0">
              <a:buNone/>
            </a:pPr>
            <a:endParaRPr lang="en-PH" dirty="0"/>
          </a:p>
          <a:p>
            <a:pPr marL="38100" indent="0">
              <a:buNone/>
            </a:pPr>
            <a:r>
              <a:rPr lang="en-PH" dirty="0"/>
              <a:t>Example: Car Type</a:t>
            </a:r>
          </a:p>
          <a:p>
            <a:pPr lvl="1"/>
            <a:r>
              <a:rPr lang="en-PH" dirty="0"/>
              <a:t>Family</a:t>
            </a:r>
          </a:p>
          <a:p>
            <a:pPr lvl="1"/>
            <a:r>
              <a:rPr lang="en-PH" dirty="0"/>
              <a:t>Sport</a:t>
            </a:r>
          </a:p>
          <a:p>
            <a:pPr lvl="1"/>
            <a:r>
              <a:rPr lang="en-PH" dirty="0"/>
              <a:t>Luxury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27A5CC-6D94-4DBB-AC8E-6151B21487CC}"/>
              </a:ext>
            </a:extLst>
          </p:cNvPr>
          <p:cNvSpPr/>
          <p:nvPr/>
        </p:nvSpPr>
        <p:spPr>
          <a:xfrm>
            <a:off x="8747737" y="2517427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Car 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9B944-2FFE-4119-ACFD-E9306044FF1A}"/>
              </a:ext>
            </a:extLst>
          </p:cNvPr>
          <p:cNvSpPr/>
          <p:nvPr/>
        </p:nvSpPr>
        <p:spPr>
          <a:xfrm>
            <a:off x="6880493" y="4385595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6C4F09-C97B-4C6E-A35E-16CE07003C82}"/>
              </a:ext>
            </a:extLst>
          </p:cNvPr>
          <p:cNvSpPr/>
          <p:nvPr/>
        </p:nvSpPr>
        <p:spPr>
          <a:xfrm>
            <a:off x="10478073" y="438559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67CED-F3B2-4E1B-97C5-BCB17CBEBA07}"/>
              </a:ext>
            </a:extLst>
          </p:cNvPr>
          <p:cNvCxnSpPr>
            <a:cxnSpLocks/>
          </p:cNvCxnSpPr>
          <p:nvPr/>
        </p:nvCxnSpPr>
        <p:spPr>
          <a:xfrm>
            <a:off x="10094683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86E4EE-CB8F-45CE-BAE7-6850AFEAF0EC}"/>
              </a:ext>
            </a:extLst>
          </p:cNvPr>
          <p:cNvSpPr/>
          <p:nvPr/>
        </p:nvSpPr>
        <p:spPr>
          <a:xfrm>
            <a:off x="8679283" y="4385595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EDBB2-B77F-474B-92A3-1282D3FB4E8A}"/>
              </a:ext>
            </a:extLst>
          </p:cNvPr>
          <p:cNvCxnSpPr>
            <a:cxnSpLocks/>
          </p:cNvCxnSpPr>
          <p:nvPr/>
        </p:nvCxnSpPr>
        <p:spPr>
          <a:xfrm>
            <a:off x="9321956" y="3456972"/>
            <a:ext cx="1" cy="5354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BDEB3-8A21-4EFD-85CE-1A87F6D26EEA}"/>
              </a:ext>
            </a:extLst>
          </p:cNvPr>
          <p:cNvCxnSpPr>
            <a:cxnSpLocks/>
          </p:cNvCxnSpPr>
          <p:nvPr/>
        </p:nvCxnSpPr>
        <p:spPr>
          <a:xfrm flipH="1">
            <a:off x="8016076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B7096-AB02-4469-B209-2964C9CA6FC6}"/>
              </a:ext>
            </a:extLst>
          </p:cNvPr>
          <p:cNvSpPr txBox="1"/>
          <p:nvPr/>
        </p:nvSpPr>
        <p:spPr>
          <a:xfrm>
            <a:off x="6948947" y="400094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Family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48127-EBA7-43CE-A07F-167AD165D566}"/>
              </a:ext>
            </a:extLst>
          </p:cNvPr>
          <p:cNvSpPr txBox="1"/>
          <p:nvPr/>
        </p:nvSpPr>
        <p:spPr>
          <a:xfrm>
            <a:off x="8523109" y="4008351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7FE82-3451-41AF-B5E9-D19F899CAB2E}"/>
              </a:ext>
            </a:extLst>
          </p:cNvPr>
          <p:cNvSpPr txBox="1"/>
          <p:nvPr/>
        </p:nvSpPr>
        <p:spPr>
          <a:xfrm>
            <a:off x="10321899" y="4008351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Luxury</a:t>
            </a:r>
          </a:p>
        </p:txBody>
      </p:sp>
    </p:spTree>
    <p:extLst>
      <p:ext uri="{BB962C8B-B14F-4D97-AF65-F5344CB8AC3E}">
        <p14:creationId xmlns:p14="http://schemas.microsoft.com/office/powerpoint/2010/main" val="3041625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Nominal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5760620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Divides values into two subsets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Requires finding the optimal partitioning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Car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122170" y="3761605"/>
            <a:ext cx="2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{Sports, Luxury}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671091" y="3734790"/>
            <a:ext cx="212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{Family}</a:t>
            </a:r>
          </a:p>
        </p:txBody>
      </p:sp>
    </p:spTree>
    <p:extLst>
      <p:ext uri="{BB962C8B-B14F-4D97-AF65-F5344CB8AC3E}">
        <p14:creationId xmlns:p14="http://schemas.microsoft.com/office/powerpoint/2010/main" val="3204471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Nominal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5760620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Divides values into two subsets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Requires finding the optimal partitioning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Car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172324" y="3766118"/>
            <a:ext cx="19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{Family, Luxury}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723836" y="3766118"/>
            <a:ext cx="202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{Sports}</a:t>
            </a:r>
          </a:p>
        </p:txBody>
      </p:sp>
    </p:spTree>
    <p:extLst>
      <p:ext uri="{BB962C8B-B14F-4D97-AF65-F5344CB8AC3E}">
        <p14:creationId xmlns:p14="http://schemas.microsoft.com/office/powerpoint/2010/main" val="60642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Ordinal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0944550" cy="3571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Ordinal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Categories with a natural order or ranking (e.g. education level, patrons)</a:t>
            </a:r>
          </a:p>
          <a:p>
            <a:pPr>
              <a:lnSpc>
                <a:spcPct val="10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r>
              <a:rPr lang="en-PH" sz="2800" dirty="0"/>
              <a:t>Possible Splits: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Multi-way split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Binary split</a:t>
            </a:r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85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Restaurant Waiting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356975"/>
            <a:ext cx="11360700" cy="1330469"/>
          </a:xfrm>
        </p:spPr>
        <p:txBody>
          <a:bodyPr/>
          <a:lstStyle/>
          <a:p>
            <a:pPr marL="38100" indent="0">
              <a:buNone/>
            </a:pPr>
            <a:r>
              <a:rPr lang="en-PH" sz="2800" u="sng" dirty="0"/>
              <a:t>Goal:</a:t>
            </a:r>
          </a:p>
          <a:p>
            <a:pPr marL="38100" indent="0">
              <a:buNone/>
            </a:pPr>
            <a:r>
              <a:rPr lang="en-PH" sz="2700" dirty="0"/>
              <a:t>Given a new scenario (set of features), predict whether they’ll wait or not</a:t>
            </a:r>
          </a:p>
          <a:p>
            <a:pPr marL="38100" indent="0">
              <a:buNone/>
            </a:pPr>
            <a:r>
              <a:rPr lang="en-PH" sz="2700" dirty="0"/>
              <a:t>using a classification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87608"/>
              </p:ext>
            </p:extLst>
          </p:nvPr>
        </p:nvGraphicFramePr>
        <p:xfrm>
          <a:off x="870257" y="3889679"/>
          <a:ext cx="3852317" cy="1063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537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1092277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799226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531861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80912" marR="80912" marT="40456" marB="40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0912" marR="80912" marT="40456" marB="40456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5318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Some</a:t>
                      </a:r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6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428" marR="8428" marT="84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870258" y="3275369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0C5CE4-B0F5-4D2B-837E-656D86211370}"/>
              </a:ext>
            </a:extLst>
          </p:cNvPr>
          <p:cNvSpPr/>
          <p:nvPr/>
        </p:nvSpPr>
        <p:spPr>
          <a:xfrm>
            <a:off x="5258066" y="4018458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60C7D-22EA-4301-B567-534FAE240C3B}"/>
              </a:ext>
            </a:extLst>
          </p:cNvPr>
          <p:cNvGrpSpPr/>
          <p:nvPr/>
        </p:nvGrpSpPr>
        <p:grpSpPr>
          <a:xfrm>
            <a:off x="7767294" y="4759621"/>
            <a:ext cx="520665" cy="741404"/>
            <a:chOff x="6495440" y="4464452"/>
            <a:chExt cx="1108182" cy="1578001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A37B378-1DE2-4EF7-A5B3-39984B802C36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CE165C88-B9AD-4B5A-89A9-AD63B1CC912C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7F45D8E-8E37-47B0-B535-45EDB04A50CE}"/>
              </a:ext>
            </a:extLst>
          </p:cNvPr>
          <p:cNvSpPr/>
          <p:nvPr/>
        </p:nvSpPr>
        <p:spPr>
          <a:xfrm>
            <a:off x="6743733" y="4195772"/>
            <a:ext cx="929350" cy="551492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5FBA1A-D1E8-4F37-8939-D3A8817DDA7B}"/>
              </a:ext>
            </a:extLst>
          </p:cNvPr>
          <p:cNvGrpSpPr/>
          <p:nvPr/>
        </p:nvGrpSpPr>
        <p:grpSpPr>
          <a:xfrm>
            <a:off x="9531680" y="4771978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E93A278-2F4B-44C9-A02D-3DCD2D093338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7EAE281C-405B-4EA5-81F8-805F33AC3F5B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A322CD8-7011-449A-8EA2-6FDD780C7380}"/>
              </a:ext>
            </a:extLst>
          </p:cNvPr>
          <p:cNvSpPr/>
          <p:nvPr/>
        </p:nvSpPr>
        <p:spPr>
          <a:xfrm>
            <a:off x="10164374" y="4208129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 cap="flat" cmpd="sng" algn="ctr">
            <a:solidFill>
              <a:srgbClr val="A500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7A5CB-D64D-4BE8-B736-D505562B3287}"/>
              </a:ext>
            </a:extLst>
          </p:cNvPr>
          <p:cNvSpPr txBox="1"/>
          <p:nvPr/>
        </p:nvSpPr>
        <p:spPr>
          <a:xfrm>
            <a:off x="8414672" y="4671772"/>
            <a:ext cx="100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3F26B-4FF9-4980-A84E-E3B0B669406E}"/>
              </a:ext>
            </a:extLst>
          </p:cNvPr>
          <p:cNvSpPr txBox="1"/>
          <p:nvPr/>
        </p:nvSpPr>
        <p:spPr>
          <a:xfrm>
            <a:off x="6988700" y="3266314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LABEL: WILL WAIT?</a:t>
            </a:r>
          </a:p>
        </p:txBody>
      </p:sp>
    </p:spTree>
    <p:extLst>
      <p:ext uri="{BB962C8B-B14F-4D97-AF65-F5344CB8AC3E}">
        <p14:creationId xmlns:p14="http://schemas.microsoft.com/office/powerpoint/2010/main" val="509100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Ordinal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5760620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Multi-way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Use as many partitions as distinct values</a:t>
            </a:r>
          </a:p>
          <a:p>
            <a:pPr marL="38100" indent="0">
              <a:buNone/>
            </a:pPr>
            <a:endParaRPr lang="en-PH" dirty="0"/>
          </a:p>
          <a:p>
            <a:pPr marL="38100" indent="0">
              <a:buNone/>
            </a:pPr>
            <a:r>
              <a:rPr lang="en-PH" dirty="0"/>
              <a:t>Example: Size</a:t>
            </a:r>
          </a:p>
          <a:p>
            <a:pPr lvl="1"/>
            <a:r>
              <a:rPr lang="en-PH" dirty="0"/>
              <a:t>Small</a:t>
            </a:r>
          </a:p>
          <a:p>
            <a:pPr lvl="1"/>
            <a:r>
              <a:rPr lang="en-PH" dirty="0"/>
              <a:t>Medium</a:t>
            </a:r>
          </a:p>
          <a:p>
            <a:pPr lvl="1"/>
            <a:r>
              <a:rPr lang="en-PH" dirty="0"/>
              <a:t>Large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27A5CC-6D94-4DBB-AC8E-6151B21487CC}"/>
              </a:ext>
            </a:extLst>
          </p:cNvPr>
          <p:cNvSpPr/>
          <p:nvPr/>
        </p:nvSpPr>
        <p:spPr>
          <a:xfrm>
            <a:off x="8747737" y="2517427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9B944-2FFE-4119-ACFD-E9306044FF1A}"/>
              </a:ext>
            </a:extLst>
          </p:cNvPr>
          <p:cNvSpPr/>
          <p:nvPr/>
        </p:nvSpPr>
        <p:spPr>
          <a:xfrm>
            <a:off x="6880493" y="4385595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6C4F09-C97B-4C6E-A35E-16CE07003C82}"/>
              </a:ext>
            </a:extLst>
          </p:cNvPr>
          <p:cNvSpPr/>
          <p:nvPr/>
        </p:nvSpPr>
        <p:spPr>
          <a:xfrm>
            <a:off x="10478073" y="438559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67CED-F3B2-4E1B-97C5-BCB17CBEBA07}"/>
              </a:ext>
            </a:extLst>
          </p:cNvPr>
          <p:cNvCxnSpPr>
            <a:cxnSpLocks/>
          </p:cNvCxnSpPr>
          <p:nvPr/>
        </p:nvCxnSpPr>
        <p:spPr>
          <a:xfrm>
            <a:off x="10094683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86E4EE-CB8F-45CE-BAE7-6850AFEAF0EC}"/>
              </a:ext>
            </a:extLst>
          </p:cNvPr>
          <p:cNvSpPr/>
          <p:nvPr/>
        </p:nvSpPr>
        <p:spPr>
          <a:xfrm>
            <a:off x="8679283" y="4385595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EDBB2-B77F-474B-92A3-1282D3FB4E8A}"/>
              </a:ext>
            </a:extLst>
          </p:cNvPr>
          <p:cNvCxnSpPr>
            <a:cxnSpLocks/>
          </p:cNvCxnSpPr>
          <p:nvPr/>
        </p:nvCxnSpPr>
        <p:spPr>
          <a:xfrm>
            <a:off x="9321956" y="3456972"/>
            <a:ext cx="1" cy="5354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BDEB3-8A21-4EFD-85CE-1A87F6D26EEA}"/>
              </a:ext>
            </a:extLst>
          </p:cNvPr>
          <p:cNvCxnSpPr>
            <a:cxnSpLocks/>
          </p:cNvCxnSpPr>
          <p:nvPr/>
        </p:nvCxnSpPr>
        <p:spPr>
          <a:xfrm flipH="1">
            <a:off x="8016076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B7096-AB02-4469-B209-2964C9CA6FC6}"/>
              </a:ext>
            </a:extLst>
          </p:cNvPr>
          <p:cNvSpPr txBox="1"/>
          <p:nvPr/>
        </p:nvSpPr>
        <p:spPr>
          <a:xfrm>
            <a:off x="6948947" y="3992444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Small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48127-EBA7-43CE-A07F-167AD165D566}"/>
              </a:ext>
            </a:extLst>
          </p:cNvPr>
          <p:cNvSpPr txBox="1"/>
          <p:nvPr/>
        </p:nvSpPr>
        <p:spPr>
          <a:xfrm>
            <a:off x="8523109" y="4000942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Medium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7FE82-3451-41AF-B5E9-D19F899CAB2E}"/>
              </a:ext>
            </a:extLst>
          </p:cNvPr>
          <p:cNvSpPr txBox="1"/>
          <p:nvPr/>
        </p:nvSpPr>
        <p:spPr>
          <a:xfrm>
            <a:off x="10321899" y="3992444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4202789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Ordinal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219984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Divides values into two subsets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Requires finding the optimal partitioning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141779" y="3728118"/>
            <a:ext cx="19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{Small, Medium}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948279" y="3704809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{Large}</a:t>
            </a:r>
          </a:p>
        </p:txBody>
      </p:sp>
    </p:spTree>
    <p:extLst>
      <p:ext uri="{BB962C8B-B14F-4D97-AF65-F5344CB8AC3E}">
        <p14:creationId xmlns:p14="http://schemas.microsoft.com/office/powerpoint/2010/main" val="2649463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Ordinal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263980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Divides values into two subsets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Requires finding the optimal partitioning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292284" y="3749972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{Small}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754303" y="3754476"/>
            <a:ext cx="19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{Medium, Large}</a:t>
            </a:r>
          </a:p>
        </p:txBody>
      </p:sp>
    </p:spTree>
    <p:extLst>
      <p:ext uri="{BB962C8B-B14F-4D97-AF65-F5344CB8AC3E}">
        <p14:creationId xmlns:p14="http://schemas.microsoft.com/office/powerpoint/2010/main" val="3716672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Ordinal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185922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split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Divides values into two subsets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Requires finding the optimal partitioning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296712" y="3740955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{Small, Large}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896255" y="3740955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{Medium}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FE87B-DFC9-4D4C-ADC2-525F798D7F67}"/>
              </a:ext>
            </a:extLst>
          </p:cNvPr>
          <p:cNvSpPr txBox="1"/>
          <p:nvPr/>
        </p:nvSpPr>
        <p:spPr>
          <a:xfrm>
            <a:off x="8137263" y="5266630"/>
            <a:ext cx="287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Does this make sense?</a:t>
            </a:r>
          </a:p>
        </p:txBody>
      </p:sp>
    </p:spTree>
    <p:extLst>
      <p:ext uri="{BB962C8B-B14F-4D97-AF65-F5344CB8AC3E}">
        <p14:creationId xmlns:p14="http://schemas.microsoft.com/office/powerpoint/2010/main" val="880901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Continuous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0944550" cy="3571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Continuous/Numeric</a:t>
            </a:r>
          </a:p>
          <a:p>
            <a:pPr lvl="1">
              <a:lnSpc>
                <a:spcPct val="100000"/>
              </a:lnSpc>
            </a:pPr>
            <a:r>
              <a:rPr lang="en-PH" dirty="0"/>
              <a:t>Numerical data that can take any value (e.g. height, temperature)</a:t>
            </a:r>
          </a:p>
          <a:p>
            <a:pPr>
              <a:lnSpc>
                <a:spcPct val="10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r>
              <a:rPr lang="en-PH" sz="2800" dirty="0"/>
              <a:t>Possible Splits: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Discretization</a:t>
            </a:r>
          </a:p>
          <a:p>
            <a:pPr lvl="1">
              <a:lnSpc>
                <a:spcPct val="150000"/>
              </a:lnSpc>
            </a:pPr>
            <a:r>
              <a:rPr lang="en-PH" sz="2400" dirty="0"/>
              <a:t>Binary Decision</a:t>
            </a:r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480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Continuous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5594908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Discretization (Multi-way)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Form an ordinal categorical attribute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Bucketing, percentiles, clustering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27A5CC-6D94-4DBB-AC8E-6151B21487CC}"/>
              </a:ext>
            </a:extLst>
          </p:cNvPr>
          <p:cNvSpPr/>
          <p:nvPr/>
        </p:nvSpPr>
        <p:spPr>
          <a:xfrm>
            <a:off x="8747737" y="2517427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Taxable Income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9B944-2FFE-4119-ACFD-E9306044FF1A}"/>
              </a:ext>
            </a:extLst>
          </p:cNvPr>
          <p:cNvSpPr/>
          <p:nvPr/>
        </p:nvSpPr>
        <p:spPr>
          <a:xfrm>
            <a:off x="6880493" y="4385595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6C4F09-C97B-4C6E-A35E-16CE07003C82}"/>
              </a:ext>
            </a:extLst>
          </p:cNvPr>
          <p:cNvSpPr/>
          <p:nvPr/>
        </p:nvSpPr>
        <p:spPr>
          <a:xfrm>
            <a:off x="10478073" y="438559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67CED-F3B2-4E1B-97C5-BCB17CBEBA07}"/>
              </a:ext>
            </a:extLst>
          </p:cNvPr>
          <p:cNvCxnSpPr>
            <a:cxnSpLocks/>
          </p:cNvCxnSpPr>
          <p:nvPr/>
        </p:nvCxnSpPr>
        <p:spPr>
          <a:xfrm>
            <a:off x="10094683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86E4EE-CB8F-45CE-BAE7-6850AFEAF0EC}"/>
              </a:ext>
            </a:extLst>
          </p:cNvPr>
          <p:cNvSpPr/>
          <p:nvPr/>
        </p:nvSpPr>
        <p:spPr>
          <a:xfrm>
            <a:off x="8679283" y="4385595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EDBB2-B77F-474B-92A3-1282D3FB4E8A}"/>
              </a:ext>
            </a:extLst>
          </p:cNvPr>
          <p:cNvCxnSpPr>
            <a:cxnSpLocks/>
          </p:cNvCxnSpPr>
          <p:nvPr/>
        </p:nvCxnSpPr>
        <p:spPr>
          <a:xfrm>
            <a:off x="9321956" y="3456972"/>
            <a:ext cx="1" cy="5354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BDEB3-8A21-4EFD-85CE-1A87F6D26EEA}"/>
              </a:ext>
            </a:extLst>
          </p:cNvPr>
          <p:cNvCxnSpPr>
            <a:cxnSpLocks/>
          </p:cNvCxnSpPr>
          <p:nvPr/>
        </p:nvCxnSpPr>
        <p:spPr>
          <a:xfrm flipH="1">
            <a:off x="8016076" y="3372292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B7096-AB02-4469-B209-2964C9CA6FC6}"/>
              </a:ext>
            </a:extLst>
          </p:cNvPr>
          <p:cNvSpPr txBox="1"/>
          <p:nvPr/>
        </p:nvSpPr>
        <p:spPr>
          <a:xfrm>
            <a:off x="6948947" y="400094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&lt; 10k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48127-EBA7-43CE-A07F-167AD165D566}"/>
              </a:ext>
            </a:extLst>
          </p:cNvPr>
          <p:cNvSpPr txBox="1"/>
          <p:nvPr/>
        </p:nvSpPr>
        <p:spPr>
          <a:xfrm>
            <a:off x="8523109" y="4008351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[10k, 80k)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7FE82-3451-41AF-B5E9-D19F899CAB2E}"/>
              </a:ext>
            </a:extLst>
          </p:cNvPr>
          <p:cNvSpPr txBox="1"/>
          <p:nvPr/>
        </p:nvSpPr>
        <p:spPr>
          <a:xfrm>
            <a:off x="10321899" y="4008351"/>
            <a:ext cx="15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80k ≤ </a:t>
            </a:r>
          </a:p>
        </p:txBody>
      </p:sp>
    </p:spTree>
    <p:extLst>
      <p:ext uri="{BB962C8B-B14F-4D97-AF65-F5344CB8AC3E}">
        <p14:creationId xmlns:p14="http://schemas.microsoft.com/office/powerpoint/2010/main" val="3002637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Splitting Continuous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475854" cy="3571865"/>
          </a:xfrm>
        </p:spPr>
        <p:txBody>
          <a:bodyPr/>
          <a:lstStyle/>
          <a:p>
            <a:pPr marL="38100" indent="0">
              <a:lnSpc>
                <a:spcPct val="150000"/>
              </a:lnSpc>
              <a:buNone/>
            </a:pPr>
            <a:r>
              <a:rPr lang="en-PH" dirty="0"/>
              <a:t>Binary Decision</a:t>
            </a:r>
            <a:endParaRPr lang="en-PH" sz="4000" dirty="0"/>
          </a:p>
          <a:p>
            <a:pPr lvl="1">
              <a:lnSpc>
                <a:spcPct val="150000"/>
              </a:lnSpc>
            </a:pPr>
            <a:r>
              <a:rPr lang="en-PH" sz="2800" dirty="0"/>
              <a:t>Consider all possible splits and find best cut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Can be more compute intensive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E4D01-11AA-400C-B059-37C43FB3F239}"/>
              </a:ext>
            </a:extLst>
          </p:cNvPr>
          <p:cNvSpPr/>
          <p:nvPr/>
        </p:nvSpPr>
        <p:spPr>
          <a:xfrm>
            <a:off x="8780191" y="2305215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Taxable Income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15ADD-D5A5-4DF7-BB7F-8FBEDD81C931}"/>
              </a:ext>
            </a:extLst>
          </p:cNvPr>
          <p:cNvSpPr/>
          <p:nvPr/>
        </p:nvSpPr>
        <p:spPr>
          <a:xfrm>
            <a:off x="7494846" y="4173383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94E1F0-F91B-4CEF-A243-AFF3ED608826}"/>
              </a:ext>
            </a:extLst>
          </p:cNvPr>
          <p:cNvSpPr/>
          <p:nvPr/>
        </p:nvSpPr>
        <p:spPr>
          <a:xfrm>
            <a:off x="10093357" y="4173383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CDD58-FBE2-4021-98D6-CCD6D0D5BBA2}"/>
              </a:ext>
            </a:extLst>
          </p:cNvPr>
          <p:cNvCxnSpPr>
            <a:cxnSpLocks/>
          </p:cNvCxnSpPr>
          <p:nvPr/>
        </p:nvCxnSpPr>
        <p:spPr>
          <a:xfrm>
            <a:off x="9709967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D051-7114-40BD-977B-5AD655A559AA}"/>
              </a:ext>
            </a:extLst>
          </p:cNvPr>
          <p:cNvCxnSpPr>
            <a:cxnSpLocks/>
          </p:cNvCxnSpPr>
          <p:nvPr/>
        </p:nvCxnSpPr>
        <p:spPr>
          <a:xfrm flipH="1">
            <a:off x="8630429" y="3160080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35D73-E2EB-4EF8-8954-6D034A243B33}"/>
              </a:ext>
            </a:extLst>
          </p:cNvPr>
          <p:cNvSpPr txBox="1"/>
          <p:nvPr/>
        </p:nvSpPr>
        <p:spPr>
          <a:xfrm>
            <a:off x="7297489" y="3796139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&lt; 80k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D6DE4-B174-42FF-97E2-F4995A516862}"/>
              </a:ext>
            </a:extLst>
          </p:cNvPr>
          <p:cNvSpPr txBox="1"/>
          <p:nvPr/>
        </p:nvSpPr>
        <p:spPr>
          <a:xfrm>
            <a:off x="9896255" y="3796139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80k ≤</a:t>
            </a:r>
          </a:p>
        </p:txBody>
      </p:sp>
    </p:spTree>
    <p:extLst>
      <p:ext uri="{BB962C8B-B14F-4D97-AF65-F5344CB8AC3E}">
        <p14:creationId xmlns:p14="http://schemas.microsoft.com/office/powerpoint/2010/main" val="1463598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Best Split via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11360700" cy="1341621"/>
          </a:xfrm>
        </p:spPr>
        <p:txBody>
          <a:bodyPr/>
          <a:lstStyle/>
          <a:p>
            <a:pPr marL="38100" indent="0" algn="ctr">
              <a:buNone/>
            </a:pPr>
            <a:r>
              <a:rPr lang="en-PH" dirty="0"/>
              <a:t>Sometimes use a scoring method to determine best binary split or thresholds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8E5859-5148-4F5C-B935-7831D07D6DFF}"/>
              </a:ext>
            </a:extLst>
          </p:cNvPr>
          <p:cNvSpPr/>
          <p:nvPr/>
        </p:nvSpPr>
        <p:spPr>
          <a:xfrm>
            <a:off x="2713927" y="3051272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Car 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36270-D030-4740-A711-C0B501D5655B}"/>
              </a:ext>
            </a:extLst>
          </p:cNvPr>
          <p:cNvSpPr/>
          <p:nvPr/>
        </p:nvSpPr>
        <p:spPr>
          <a:xfrm>
            <a:off x="1428582" y="4919440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4A1DB3-3902-4FC9-B77B-C09517572CBC}"/>
              </a:ext>
            </a:extLst>
          </p:cNvPr>
          <p:cNvSpPr/>
          <p:nvPr/>
        </p:nvSpPr>
        <p:spPr>
          <a:xfrm>
            <a:off x="4027093" y="4919440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275144-CD25-44F1-835F-C6D04C442685}"/>
              </a:ext>
            </a:extLst>
          </p:cNvPr>
          <p:cNvCxnSpPr>
            <a:cxnSpLocks/>
          </p:cNvCxnSpPr>
          <p:nvPr/>
        </p:nvCxnSpPr>
        <p:spPr>
          <a:xfrm>
            <a:off x="3643703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06D4F-16E6-4EA1-B41E-F3577DD6B500}"/>
              </a:ext>
            </a:extLst>
          </p:cNvPr>
          <p:cNvCxnSpPr>
            <a:cxnSpLocks/>
          </p:cNvCxnSpPr>
          <p:nvPr/>
        </p:nvCxnSpPr>
        <p:spPr>
          <a:xfrm flipH="1">
            <a:off x="2564165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0FFF2-7A55-4D6C-848E-D50E45652344}"/>
              </a:ext>
            </a:extLst>
          </p:cNvPr>
          <p:cNvSpPr txBox="1"/>
          <p:nvPr/>
        </p:nvSpPr>
        <p:spPr>
          <a:xfrm>
            <a:off x="1231225" y="4542196"/>
            <a:ext cx="167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{Subset}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7EC6-24DE-41E2-961F-C3D9EB8CA4B0}"/>
              </a:ext>
            </a:extLst>
          </p:cNvPr>
          <p:cNvSpPr txBox="1"/>
          <p:nvPr/>
        </p:nvSpPr>
        <p:spPr>
          <a:xfrm>
            <a:off x="3829991" y="4542196"/>
            <a:ext cx="167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{Subset}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B6893A9-3F7A-44F6-AE63-64AB6D0B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31777"/>
              </p:ext>
            </p:extLst>
          </p:nvPr>
        </p:nvGraphicFramePr>
        <p:xfrm>
          <a:off x="6926123" y="3218752"/>
          <a:ext cx="4007718" cy="1928264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978076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1029642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482066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Binary Split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/>
                        <a:t>Score</a:t>
                      </a:r>
                      <a:endParaRPr lang="en-PH" sz="16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482066">
                <a:tc>
                  <a:txBody>
                    <a:bodyPr/>
                    <a:lstStyle/>
                    <a:p>
                      <a:r>
                        <a:rPr lang="en-PH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{Sports} and {Luxury, Family}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482066">
                <a:tc>
                  <a:txBody>
                    <a:bodyPr/>
                    <a:lstStyle/>
                    <a:p>
                      <a:r>
                        <a:rPr lang="en-PH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{Luxury} and {Sports, Family}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482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{Family} and {Sports, Luxury}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18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Best Split via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 algn="ctr">
              <a:buNone/>
            </a:pPr>
            <a:r>
              <a:rPr lang="en-PH" dirty="0"/>
              <a:t>Sometimes use a scoring method to determine best binary split or thresholds</a:t>
            </a:r>
          </a:p>
          <a:p>
            <a:pPr marL="38100" indent="0">
              <a:buNone/>
            </a:pPr>
            <a:endParaRPr lang="en-P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8E5859-5148-4F5C-B935-7831D07D6DFF}"/>
              </a:ext>
            </a:extLst>
          </p:cNvPr>
          <p:cNvSpPr/>
          <p:nvPr/>
        </p:nvSpPr>
        <p:spPr>
          <a:xfrm>
            <a:off x="2713927" y="3051272"/>
            <a:ext cx="1285345" cy="7554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Taxable Income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36270-D030-4740-A711-C0B501D5655B}"/>
              </a:ext>
            </a:extLst>
          </p:cNvPr>
          <p:cNvSpPr/>
          <p:nvPr/>
        </p:nvSpPr>
        <p:spPr>
          <a:xfrm>
            <a:off x="1428582" y="4919440"/>
            <a:ext cx="1285345" cy="755456"/>
          </a:xfrm>
          <a:prstGeom prst="roundRect">
            <a:avLst/>
          </a:prstGeom>
          <a:solidFill>
            <a:srgbClr val="D5D9F1"/>
          </a:solidFill>
          <a:ln>
            <a:solidFill>
              <a:srgbClr val="D5D9F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4A1DB3-3902-4FC9-B77B-C09517572CBC}"/>
              </a:ext>
            </a:extLst>
          </p:cNvPr>
          <p:cNvSpPr/>
          <p:nvPr/>
        </p:nvSpPr>
        <p:spPr>
          <a:xfrm>
            <a:off x="4027093" y="4919440"/>
            <a:ext cx="1285345" cy="755456"/>
          </a:xfrm>
          <a:prstGeom prst="roundRect">
            <a:avLst/>
          </a:prstGeom>
          <a:solidFill>
            <a:srgbClr val="AEBCE1"/>
          </a:solidFill>
          <a:ln>
            <a:solidFill>
              <a:srgbClr val="AEBCE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275144-CD25-44F1-835F-C6D04C442685}"/>
              </a:ext>
            </a:extLst>
          </p:cNvPr>
          <p:cNvCxnSpPr>
            <a:cxnSpLocks/>
          </p:cNvCxnSpPr>
          <p:nvPr/>
        </p:nvCxnSpPr>
        <p:spPr>
          <a:xfrm>
            <a:off x="3643703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06D4F-16E6-4EA1-B41E-F3577DD6B500}"/>
              </a:ext>
            </a:extLst>
          </p:cNvPr>
          <p:cNvCxnSpPr>
            <a:cxnSpLocks/>
          </p:cNvCxnSpPr>
          <p:nvPr/>
        </p:nvCxnSpPr>
        <p:spPr>
          <a:xfrm flipH="1">
            <a:off x="2564165" y="3906137"/>
            <a:ext cx="573343" cy="517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0FFF2-7A55-4D6C-848E-D50E45652344}"/>
              </a:ext>
            </a:extLst>
          </p:cNvPr>
          <p:cNvSpPr txBox="1"/>
          <p:nvPr/>
        </p:nvSpPr>
        <p:spPr>
          <a:xfrm>
            <a:off x="1231225" y="4542196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&lt;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7EC6-24DE-41E2-961F-C3D9EB8CA4B0}"/>
              </a:ext>
            </a:extLst>
          </p:cNvPr>
          <p:cNvSpPr txBox="1"/>
          <p:nvPr/>
        </p:nvSpPr>
        <p:spPr>
          <a:xfrm>
            <a:off x="3829991" y="4542196"/>
            <a:ext cx="16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threshold ≤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B6893A9-3F7A-44F6-AE63-64AB6D0B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3781"/>
              </p:ext>
            </p:extLst>
          </p:nvPr>
        </p:nvGraphicFramePr>
        <p:xfrm>
          <a:off x="7024454" y="3086536"/>
          <a:ext cx="3738964" cy="21991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41701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2321945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439828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Threshold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/>
                        <a:t>Score</a:t>
                      </a:r>
                      <a:endParaRPr lang="en-PH" sz="16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439828">
                <a:tc>
                  <a:txBody>
                    <a:bodyPr/>
                    <a:lstStyle/>
                    <a:p>
                      <a:r>
                        <a:rPr lang="en-PH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10k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439828">
                <a:tc>
                  <a:txBody>
                    <a:bodyPr/>
                    <a:lstStyle/>
                    <a:p>
                      <a:r>
                        <a:rPr lang="en-PH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20k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439828">
                <a:tc>
                  <a:txBody>
                    <a:bodyPr/>
                    <a:lstStyle/>
                    <a:p>
                      <a:r>
                        <a:rPr lang="en-PH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30k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439828">
                <a:tc>
                  <a:txBody>
                    <a:bodyPr/>
                    <a:lstStyle/>
                    <a:p>
                      <a:r>
                        <a:rPr lang="en-PH" sz="1800" b="0" dirty="0"/>
                        <a:t>…</a:t>
                      </a:r>
                      <a:endParaRPr lang="en-PH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endParaRPr lang="en-PH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508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A6C-841B-4678-834E-26719BCE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Scoring Splits</a:t>
            </a:r>
          </a:p>
        </p:txBody>
      </p:sp>
    </p:spTree>
    <p:extLst>
      <p:ext uri="{BB962C8B-B14F-4D97-AF65-F5344CB8AC3E}">
        <p14:creationId xmlns:p14="http://schemas.microsoft.com/office/powerpoint/2010/main" val="2299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498156" cy="5130871"/>
          </a:xfrm>
        </p:spPr>
        <p:txBody>
          <a:bodyPr/>
          <a:lstStyle/>
          <a:p>
            <a:r>
              <a:rPr lang="en-PH" dirty="0"/>
              <a:t>Review: a classifier learns a function from a labeled dataset</a:t>
            </a:r>
          </a:p>
          <a:p>
            <a:endParaRPr lang="en-PH" dirty="0"/>
          </a:p>
          <a:p>
            <a:r>
              <a:rPr lang="en-PH" dirty="0"/>
              <a:t>A decision tree classifier encodes this function as a sequence of decisions or tests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6291FD-96E8-4665-8B08-BE48F662B0B9}"/>
              </a:ext>
            </a:extLst>
          </p:cNvPr>
          <p:cNvSpPr/>
          <p:nvPr/>
        </p:nvSpPr>
        <p:spPr>
          <a:xfrm>
            <a:off x="8213833" y="1527723"/>
            <a:ext cx="2926235" cy="190127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CLASSIFICATION MODEL</a:t>
            </a:r>
          </a:p>
          <a:p>
            <a:pPr algn="ctr">
              <a:buClrTx/>
              <a:defRPr/>
            </a:pP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= f(X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sz="1800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1E1C-C6DA-487B-B15F-FEC5CB9C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91" y="3922409"/>
            <a:ext cx="2671877" cy="20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67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7D1-18B6-4F05-92FD-A2E383E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98A313-F9BA-4EF6-8933-093FE151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72" y="1629796"/>
            <a:ext cx="6896156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Choosing the Feature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3FA2B1CF-3411-4E52-BFD0-0750937F7960}"/>
              </a:ext>
            </a:extLst>
          </p:cNvPr>
          <p:cNvSpPr txBox="1">
            <a:spLocks/>
          </p:cNvSpPr>
          <p:nvPr/>
        </p:nvSpPr>
        <p:spPr>
          <a:xfrm>
            <a:off x="2139047" y="4782020"/>
            <a:ext cx="7679612" cy="1374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PH" sz="2800" b="0" i="0" u="none" strike="noStrike" kern="0" cap="none" spc="0" normalizeH="0" baseline="0" noProof="0" dirty="0">
                <a:ln>
                  <a:noFill/>
                </a:ln>
                <a:solidFill>
                  <a:srgbClr val="1A193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Why did we start with the Patrons feature for branching instead of other features?</a:t>
            </a:r>
            <a:endParaRPr kumimoji="0" lang="en-PH" sz="1600" b="0" i="0" u="none" strike="noStrike" kern="0" cap="none" spc="0" normalizeH="0" baseline="0" noProof="0" dirty="0">
              <a:ln>
                <a:noFill/>
              </a:ln>
              <a:solidFill>
                <a:srgbClr val="1A19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3370B01-A348-477A-9CDE-0E6ACC6477E7}"/>
              </a:ext>
            </a:extLst>
          </p:cNvPr>
          <p:cNvGrpSpPr/>
          <p:nvPr/>
        </p:nvGrpSpPr>
        <p:grpSpPr>
          <a:xfrm>
            <a:off x="4296630" y="2162539"/>
            <a:ext cx="3598739" cy="2619481"/>
            <a:chOff x="1589028" y="1601353"/>
            <a:chExt cx="3598739" cy="261948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E4A6F75-3F62-4D5D-87CB-CFCE96802681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15C24B64-5B96-4118-84BA-CA76A5B3F1DC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0F4A059C-9463-4DEE-9EA0-0D2C5D3218F8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53E99A73-BDBE-4FA9-AB5C-72AD8DBF23D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lowchart: Delay 264">
                  <a:extLst>
                    <a:ext uri="{FF2B5EF4-FFF2-40B4-BE49-F238E27FC236}">
                      <a16:creationId xmlns:a16="http://schemas.microsoft.com/office/drawing/2014/main" id="{36C04119-5440-486B-9000-5AA01942EFD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1593B9D3-FDCE-4D54-87FB-D452139C65D9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262" name="Flowchart: Connector 261">
                  <a:extLst>
                    <a:ext uri="{FF2B5EF4-FFF2-40B4-BE49-F238E27FC236}">
                      <a16:creationId xmlns:a16="http://schemas.microsoft.com/office/drawing/2014/main" id="{74996DED-8F4F-4E00-97D9-01C554E83A7B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lowchart: Delay 262">
                  <a:extLst>
                    <a:ext uri="{FF2B5EF4-FFF2-40B4-BE49-F238E27FC236}">
                      <a16:creationId xmlns:a16="http://schemas.microsoft.com/office/drawing/2014/main" id="{1BBE80E1-8512-41F7-9562-BA1C09F13B4B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65F821D-50E8-4E0A-9324-988BC78DA5EB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412961A2-E835-46EA-BACD-71CB6EBD4860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FDB4656-5E5D-45D6-8FE3-19AB258D4534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257" name="Flowchart: Connector 256">
                  <a:extLst>
                    <a:ext uri="{FF2B5EF4-FFF2-40B4-BE49-F238E27FC236}">
                      <a16:creationId xmlns:a16="http://schemas.microsoft.com/office/drawing/2014/main" id="{0874EE26-73F7-4CE0-849F-428D1742B8C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lowchart: Delay 257">
                  <a:extLst>
                    <a:ext uri="{FF2B5EF4-FFF2-40B4-BE49-F238E27FC236}">
                      <a16:creationId xmlns:a16="http://schemas.microsoft.com/office/drawing/2014/main" id="{98755F80-2D27-4522-B895-5EFE1978DD2C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2D414991-45C3-48F3-A81B-7E1D46470A75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55" name="Flowchart: Connector 254">
                  <a:extLst>
                    <a:ext uri="{FF2B5EF4-FFF2-40B4-BE49-F238E27FC236}">
                      <a16:creationId xmlns:a16="http://schemas.microsoft.com/office/drawing/2014/main" id="{A6D61D4E-FD0E-462A-ADC6-F9F1E8E950E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lowchart: Delay 255">
                  <a:extLst>
                    <a:ext uri="{FF2B5EF4-FFF2-40B4-BE49-F238E27FC236}">
                      <a16:creationId xmlns:a16="http://schemas.microsoft.com/office/drawing/2014/main" id="{BB4542DC-E605-4064-8CE3-F91FFE5BA69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4483186A-1E9F-4FEB-8FB1-15A793DBB763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253" name="Flowchart: Connector 252">
                  <a:extLst>
                    <a:ext uri="{FF2B5EF4-FFF2-40B4-BE49-F238E27FC236}">
                      <a16:creationId xmlns:a16="http://schemas.microsoft.com/office/drawing/2014/main" id="{3D43115F-F165-4D87-9ACE-F6C516F1D65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lowchart: Delay 253">
                  <a:extLst>
                    <a:ext uri="{FF2B5EF4-FFF2-40B4-BE49-F238E27FC236}">
                      <a16:creationId xmlns:a16="http://schemas.microsoft.com/office/drawing/2014/main" id="{D8AA10D6-EA63-4C71-A7C5-483A88DF9BE0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B67C4AC6-8AE0-42CD-B210-F8B3D7B4F2A6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51" name="Flowchart: Connector 250">
                  <a:extLst>
                    <a:ext uri="{FF2B5EF4-FFF2-40B4-BE49-F238E27FC236}">
                      <a16:creationId xmlns:a16="http://schemas.microsoft.com/office/drawing/2014/main" id="{965A3809-E8AE-48AD-8605-31812F36C64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lowchart: Delay 251">
                  <a:extLst>
                    <a:ext uri="{FF2B5EF4-FFF2-40B4-BE49-F238E27FC236}">
                      <a16:creationId xmlns:a16="http://schemas.microsoft.com/office/drawing/2014/main" id="{296416F8-986B-40CD-9683-7AC2C73F6E6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8D5BB83-9756-4334-A9EA-DEF81A0F5D8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782E4B5-1759-4B64-8DC8-E9ECAB7E4C64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6B663453-74FD-4EC1-B3F2-8B3249E02881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244" name="Flowchart: Connector 243">
                  <a:extLst>
                    <a:ext uri="{FF2B5EF4-FFF2-40B4-BE49-F238E27FC236}">
                      <a16:creationId xmlns:a16="http://schemas.microsoft.com/office/drawing/2014/main" id="{1E498DC7-BCDD-4142-A9C9-7B0FF8BD461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lowchart: Delay 244">
                  <a:extLst>
                    <a:ext uri="{FF2B5EF4-FFF2-40B4-BE49-F238E27FC236}">
                      <a16:creationId xmlns:a16="http://schemas.microsoft.com/office/drawing/2014/main" id="{1D39C109-177F-4D76-BFCC-01014FAC5FF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742375E-FE4B-4917-A92A-3E04DD2F896B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42" name="Flowchart: Connector 241">
                  <a:extLst>
                    <a:ext uri="{FF2B5EF4-FFF2-40B4-BE49-F238E27FC236}">
                      <a16:creationId xmlns:a16="http://schemas.microsoft.com/office/drawing/2014/main" id="{111F1967-CF96-496E-A246-09661ADD0C9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lowchart: Delay 242">
                  <a:extLst>
                    <a:ext uri="{FF2B5EF4-FFF2-40B4-BE49-F238E27FC236}">
                      <a16:creationId xmlns:a16="http://schemas.microsoft.com/office/drawing/2014/main" id="{9B11FD76-6657-4D18-9B51-8E1E6330B98C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6B4F924E-9788-443B-B944-D6CEF5990BF6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40" name="Flowchart: Connector 239">
                  <a:extLst>
                    <a:ext uri="{FF2B5EF4-FFF2-40B4-BE49-F238E27FC236}">
                      <a16:creationId xmlns:a16="http://schemas.microsoft.com/office/drawing/2014/main" id="{F6D5A3A8-9D2E-4A5D-870B-CE6C14B1E79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lowchart: Delay 240">
                  <a:extLst>
                    <a:ext uri="{FF2B5EF4-FFF2-40B4-BE49-F238E27FC236}">
                      <a16:creationId xmlns:a16="http://schemas.microsoft.com/office/drawing/2014/main" id="{C0CA18E0-8B5E-4835-ACE1-7A668743EAD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2644B9E9-68C6-4746-822E-0CD3F025C874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38" name="Flowchart: Connector 237">
                  <a:extLst>
                    <a:ext uri="{FF2B5EF4-FFF2-40B4-BE49-F238E27FC236}">
                      <a16:creationId xmlns:a16="http://schemas.microsoft.com/office/drawing/2014/main" id="{0D07C5F8-AF6D-451C-9D6C-1AB0EC0002D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lowchart: Delay 238">
                  <a:extLst>
                    <a:ext uri="{FF2B5EF4-FFF2-40B4-BE49-F238E27FC236}">
                      <a16:creationId xmlns:a16="http://schemas.microsoft.com/office/drawing/2014/main" id="{5FC73345-A302-46FF-AA7C-A05E764243D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851417F-C4F0-4ADB-8F0A-F9D886522E94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36" name="Flowchart: Connector 235">
                  <a:extLst>
                    <a:ext uri="{FF2B5EF4-FFF2-40B4-BE49-F238E27FC236}">
                      <a16:creationId xmlns:a16="http://schemas.microsoft.com/office/drawing/2014/main" id="{C80BCE62-021F-400F-85D0-BADC13F8923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lowchart: Delay 236">
                  <a:extLst>
                    <a:ext uri="{FF2B5EF4-FFF2-40B4-BE49-F238E27FC236}">
                      <a16:creationId xmlns:a16="http://schemas.microsoft.com/office/drawing/2014/main" id="{8CE2D7B3-515C-4C11-AF99-F6BACFFDD04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932C9D3-AA03-4184-B039-3BA0A5C89B24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34" name="Flowchart: Connector 233">
                  <a:extLst>
                    <a:ext uri="{FF2B5EF4-FFF2-40B4-BE49-F238E27FC236}">
                      <a16:creationId xmlns:a16="http://schemas.microsoft.com/office/drawing/2014/main" id="{E7CD1D79-185A-4F61-B188-2EF7EB209FA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lowchart: Delay 234">
                  <a:extLst>
                    <a:ext uri="{FF2B5EF4-FFF2-40B4-BE49-F238E27FC236}">
                      <a16:creationId xmlns:a16="http://schemas.microsoft.com/office/drawing/2014/main" id="{34BCC064-7BB0-47AD-A62F-50895FF80C2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126C75A-9DB0-4627-8C04-C31943D343D8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A32D2C8-37F5-419D-951A-10A67637D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1F4232C-86DB-429D-A554-95CF3131642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92ED61-364C-404B-B05D-A183488F8BCD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151B137-6C16-46E2-8663-660F728E71F6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0ADC29F-4A08-4DD2-82CC-D7C46430ED17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12FEFF2-B6BE-487C-A9F3-9A93D6C4C52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A6AD2EB-7EE0-4394-9CBE-841E89F3E6BC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1EF39EE-B463-4CD5-A339-8C218CDF9FA8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7FF915CF-0BF2-428E-866B-7B460CC259E3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25" name="Flowchart: Connector 224">
                  <a:extLst>
                    <a:ext uri="{FF2B5EF4-FFF2-40B4-BE49-F238E27FC236}">
                      <a16:creationId xmlns:a16="http://schemas.microsoft.com/office/drawing/2014/main" id="{EF8DCCEA-0036-4B58-92AA-A2A540E56CF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lowchart: Delay 225">
                  <a:extLst>
                    <a:ext uri="{FF2B5EF4-FFF2-40B4-BE49-F238E27FC236}">
                      <a16:creationId xmlns:a16="http://schemas.microsoft.com/office/drawing/2014/main" id="{4F569BEC-AF08-4139-9671-5F2CA51F251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528BD6DC-8DFA-4C40-ADEF-D0DB995B4685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23" name="Flowchart: Connector 222">
                  <a:extLst>
                    <a:ext uri="{FF2B5EF4-FFF2-40B4-BE49-F238E27FC236}">
                      <a16:creationId xmlns:a16="http://schemas.microsoft.com/office/drawing/2014/main" id="{91924819-A086-4191-9EA7-06DAC388985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lowchart: Delay 223">
                  <a:extLst>
                    <a:ext uri="{FF2B5EF4-FFF2-40B4-BE49-F238E27FC236}">
                      <a16:creationId xmlns:a16="http://schemas.microsoft.com/office/drawing/2014/main" id="{B36D56E1-2CA0-450C-9D41-1959DED6C04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CDB0036-1FF4-4CE9-9A42-58354633AD7E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221" name="Flowchart: Connector 220">
                  <a:extLst>
                    <a:ext uri="{FF2B5EF4-FFF2-40B4-BE49-F238E27FC236}">
                      <a16:creationId xmlns:a16="http://schemas.microsoft.com/office/drawing/2014/main" id="{8D036875-E1AB-4D8B-A8DC-27BC3B65785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lowchart: Delay 221">
                  <a:extLst>
                    <a:ext uri="{FF2B5EF4-FFF2-40B4-BE49-F238E27FC236}">
                      <a16:creationId xmlns:a16="http://schemas.microsoft.com/office/drawing/2014/main" id="{CB5EF7EF-40A2-4236-B7F3-4954F0DB719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C558DE4-BB84-445D-A9C7-648D5F2D6DD9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19" name="Flowchart: Connector 218">
                  <a:extLst>
                    <a:ext uri="{FF2B5EF4-FFF2-40B4-BE49-F238E27FC236}">
                      <a16:creationId xmlns:a16="http://schemas.microsoft.com/office/drawing/2014/main" id="{DEA6946A-F84C-415F-B6B4-E86F17BDCD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lowchart: Delay 219">
                  <a:extLst>
                    <a:ext uri="{FF2B5EF4-FFF2-40B4-BE49-F238E27FC236}">
                      <a16:creationId xmlns:a16="http://schemas.microsoft.com/office/drawing/2014/main" id="{7310214B-5815-4A27-A52C-67CE3D646E3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DD1CFAD-8897-4DF9-8A9D-39E6A907C01F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216" name="Flowchart: Connector 215">
                  <a:extLst>
                    <a:ext uri="{FF2B5EF4-FFF2-40B4-BE49-F238E27FC236}">
                      <a16:creationId xmlns:a16="http://schemas.microsoft.com/office/drawing/2014/main" id="{ADAE6184-F78A-4D18-80B4-945DF7FC62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lowchart: Delay 216">
                  <a:extLst>
                    <a:ext uri="{FF2B5EF4-FFF2-40B4-BE49-F238E27FC236}">
                      <a16:creationId xmlns:a16="http://schemas.microsoft.com/office/drawing/2014/main" id="{27781CFC-18DA-44A6-A05B-F55968F9082D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196CE4C-AC90-46EB-B861-9F73DDB7CA00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209" name="Flowchart: Connector 208">
                  <a:extLst>
                    <a:ext uri="{FF2B5EF4-FFF2-40B4-BE49-F238E27FC236}">
                      <a16:creationId xmlns:a16="http://schemas.microsoft.com/office/drawing/2014/main" id="{630727EA-0036-4557-92A7-81D732200C4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lowchart: Delay 213">
                  <a:extLst>
                    <a:ext uri="{FF2B5EF4-FFF2-40B4-BE49-F238E27FC236}">
                      <a16:creationId xmlns:a16="http://schemas.microsoft.com/office/drawing/2014/main" id="{E289EB96-428D-40FC-A1BB-0B6937891A4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77212B2C-DBC6-4126-964F-15EB4EB1C24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03" name="Flowchart: Connector 202">
                  <a:extLst>
                    <a:ext uri="{FF2B5EF4-FFF2-40B4-BE49-F238E27FC236}">
                      <a16:creationId xmlns:a16="http://schemas.microsoft.com/office/drawing/2014/main" id="{3C35CA01-ADB0-4FB0-A73F-13024804F49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lowchart: Delay 206">
                  <a:extLst>
                    <a:ext uri="{FF2B5EF4-FFF2-40B4-BE49-F238E27FC236}">
                      <a16:creationId xmlns:a16="http://schemas.microsoft.com/office/drawing/2014/main" id="{DC9A91D7-C9B5-4ED9-B8D0-9292337278F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1A807BF-C1C8-43D9-8E4A-DD1D45553FD9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201" name="Flowchart: Connector 200">
                  <a:extLst>
                    <a:ext uri="{FF2B5EF4-FFF2-40B4-BE49-F238E27FC236}">
                      <a16:creationId xmlns:a16="http://schemas.microsoft.com/office/drawing/2014/main" id="{200E23BA-A1D0-4231-AF7B-CEF1E312ED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lowchart: Delay 201">
                  <a:extLst>
                    <a:ext uri="{FF2B5EF4-FFF2-40B4-BE49-F238E27FC236}">
                      <a16:creationId xmlns:a16="http://schemas.microsoft.com/office/drawing/2014/main" id="{02450000-2BA8-4D60-B7A5-A3C9275E83D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032B00E-415C-4BD1-9791-E06FDCF2ADEF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97" name="Flowchart: Connector 196">
                  <a:extLst>
                    <a:ext uri="{FF2B5EF4-FFF2-40B4-BE49-F238E27FC236}">
                      <a16:creationId xmlns:a16="http://schemas.microsoft.com/office/drawing/2014/main" id="{183468B7-30EF-41C3-8FC0-C2111D2ABE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lowchart: Delay 199">
                  <a:extLst>
                    <a:ext uri="{FF2B5EF4-FFF2-40B4-BE49-F238E27FC236}">
                      <a16:creationId xmlns:a16="http://schemas.microsoft.com/office/drawing/2014/main" id="{08CDCB08-A5AB-44F9-BDFA-62B28FD65EFD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6297928-C964-4C36-AD3B-0C4F912AAF85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5" name="Flowchart: Connector 194">
                  <a:extLst>
                    <a:ext uri="{FF2B5EF4-FFF2-40B4-BE49-F238E27FC236}">
                      <a16:creationId xmlns:a16="http://schemas.microsoft.com/office/drawing/2014/main" id="{3B277CAB-0648-4A4C-87B4-BA3810CA5D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lowchart: Delay 195">
                  <a:extLst>
                    <a:ext uri="{FF2B5EF4-FFF2-40B4-BE49-F238E27FC236}">
                      <a16:creationId xmlns:a16="http://schemas.microsoft.com/office/drawing/2014/main" id="{17BE1CDA-EC46-4808-AB34-A198A40DDC0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62A095E-58BE-4C44-BB52-1698548E569E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7" name="Flowchart: Connector 186">
                  <a:extLst>
                    <a:ext uri="{FF2B5EF4-FFF2-40B4-BE49-F238E27FC236}">
                      <a16:creationId xmlns:a16="http://schemas.microsoft.com/office/drawing/2014/main" id="{4C9C5338-EEA5-484D-B220-720035CFE85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lowchart: Delay 193">
                  <a:extLst>
                    <a:ext uri="{FF2B5EF4-FFF2-40B4-BE49-F238E27FC236}">
                      <a16:creationId xmlns:a16="http://schemas.microsoft.com/office/drawing/2014/main" id="{A077EED0-1AAB-461B-B230-FAAB054C7B0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6877E-5256-4A9D-8F25-21C81FB14179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5F1C099E-0153-444C-9B54-0AE10DC6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lowchart: Delay 185">
                  <a:extLst>
                    <a:ext uri="{FF2B5EF4-FFF2-40B4-BE49-F238E27FC236}">
                      <a16:creationId xmlns:a16="http://schemas.microsoft.com/office/drawing/2014/main" id="{5C38BCF0-20E7-41D5-AFD8-3345F16A30B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6614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Choosing the Feature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6B73320-8ABB-4757-B562-34B485D0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45" y="1490589"/>
            <a:ext cx="3990013" cy="3876821"/>
          </a:xfrm>
          <a:prstGeom prst="rect">
            <a:avLst/>
          </a:prstGeom>
        </p:spPr>
      </p:pic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3FA2B1CF-3411-4E52-BFD0-0750937F7960}"/>
              </a:ext>
            </a:extLst>
          </p:cNvPr>
          <p:cNvSpPr txBox="1">
            <a:spLocks/>
          </p:cNvSpPr>
          <p:nvPr/>
        </p:nvSpPr>
        <p:spPr>
          <a:xfrm>
            <a:off x="1277323" y="5367410"/>
            <a:ext cx="9637253" cy="1374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h</a:t>
            </a:r>
            <a:r>
              <a:rPr kumimoji="0" lang="en-PH" sz="2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ow will we choose which feature to branch/split next? </a:t>
            </a:r>
            <a:endParaRPr kumimoji="0" lang="en-PH" sz="1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8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7D1-18B6-4F05-92FD-A2E383E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17D64A-7239-4305-A455-B393E01322D8}"/>
              </a:ext>
            </a:extLst>
          </p:cNvPr>
          <p:cNvGrpSpPr/>
          <p:nvPr/>
        </p:nvGrpSpPr>
        <p:grpSpPr>
          <a:xfrm>
            <a:off x="5776331" y="1553051"/>
            <a:ext cx="5999969" cy="4021951"/>
            <a:chOff x="5776331" y="1553051"/>
            <a:chExt cx="5999969" cy="402195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480DC50-0AF5-431A-AB10-105CCB844BA0}"/>
                </a:ext>
              </a:extLst>
            </p:cNvPr>
            <p:cNvGrpSpPr/>
            <p:nvPr/>
          </p:nvGrpSpPr>
          <p:grpSpPr>
            <a:xfrm>
              <a:off x="7521759" y="1553051"/>
              <a:ext cx="2249435" cy="1231991"/>
              <a:chOff x="3614956" y="3361232"/>
              <a:chExt cx="2450471" cy="1342097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100CCBB-52DA-47B6-A9BE-A3AE425E926A}"/>
                  </a:ext>
                </a:extLst>
              </p:cNvPr>
              <p:cNvSpPr/>
              <p:nvPr/>
            </p:nvSpPr>
            <p:spPr>
              <a:xfrm>
                <a:off x="3614956" y="3361232"/>
                <a:ext cx="2450471" cy="1342097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2DF758F-4C59-49A1-8D17-D288A2B1E978}"/>
                  </a:ext>
                </a:extLst>
              </p:cNvPr>
              <p:cNvGrpSpPr/>
              <p:nvPr/>
            </p:nvGrpSpPr>
            <p:grpSpPr>
              <a:xfrm>
                <a:off x="3877593" y="353869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EFC8348D-092B-46C8-9652-823FFAB7DC2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lowchart: Delay 183">
                  <a:extLst>
                    <a:ext uri="{FF2B5EF4-FFF2-40B4-BE49-F238E27FC236}">
                      <a16:creationId xmlns:a16="http://schemas.microsoft.com/office/drawing/2014/main" id="{AB985C0D-6E0D-49FE-BAF8-41E89558BB63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332DBAF-5BB3-4A17-881A-8AE90670CE6B}"/>
                  </a:ext>
                </a:extLst>
              </p:cNvPr>
              <p:cNvGrpSpPr/>
              <p:nvPr/>
            </p:nvGrpSpPr>
            <p:grpSpPr>
              <a:xfrm>
                <a:off x="4217256" y="3538697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7768337B-ED99-4B18-9830-E9B387E09A4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lowchart: Delay 181">
                  <a:extLst>
                    <a:ext uri="{FF2B5EF4-FFF2-40B4-BE49-F238E27FC236}">
                      <a16:creationId xmlns:a16="http://schemas.microsoft.com/office/drawing/2014/main" id="{770644C5-FCEE-4157-ADC7-37FEE2655E2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3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07AEBCE-715C-4E73-AA35-E7B6AD7BC00D}"/>
                  </a:ext>
                </a:extLst>
              </p:cNvPr>
              <p:cNvGrpSpPr/>
              <p:nvPr/>
            </p:nvGrpSpPr>
            <p:grpSpPr>
              <a:xfrm>
                <a:off x="4555441" y="3538699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79" name="Flowchart: Connector 178">
                  <a:extLst>
                    <a:ext uri="{FF2B5EF4-FFF2-40B4-BE49-F238E27FC236}">
                      <a16:creationId xmlns:a16="http://schemas.microsoft.com/office/drawing/2014/main" id="{B5F143CE-538C-4B86-9A5F-5A6D8CEBCA1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lowchart: Delay 179">
                  <a:extLst>
                    <a:ext uri="{FF2B5EF4-FFF2-40B4-BE49-F238E27FC236}">
                      <a16:creationId xmlns:a16="http://schemas.microsoft.com/office/drawing/2014/main" id="{39974CE7-0218-4F40-B681-FE5D35314B2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4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E6B49972-7FAA-4CB0-9C08-8D405CB11EFE}"/>
                  </a:ext>
                </a:extLst>
              </p:cNvPr>
              <p:cNvGrpSpPr/>
              <p:nvPr/>
            </p:nvGrpSpPr>
            <p:grpSpPr>
              <a:xfrm>
                <a:off x="4888770" y="354102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77" name="Flowchart: Connector 176">
                  <a:extLst>
                    <a:ext uri="{FF2B5EF4-FFF2-40B4-BE49-F238E27FC236}">
                      <a16:creationId xmlns:a16="http://schemas.microsoft.com/office/drawing/2014/main" id="{45081E6A-BBF0-469B-8F70-C61FC785E97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lowchart: Delay 177">
                  <a:extLst>
                    <a:ext uri="{FF2B5EF4-FFF2-40B4-BE49-F238E27FC236}">
                      <a16:creationId xmlns:a16="http://schemas.microsoft.com/office/drawing/2014/main" id="{CE2493D6-4D9D-490A-909C-4F9B8B4EC10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6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D1580A8-F1FB-4A3C-B690-520ABD1EB4D1}"/>
                  </a:ext>
                </a:extLst>
              </p:cNvPr>
              <p:cNvGrpSpPr/>
              <p:nvPr/>
            </p:nvGrpSpPr>
            <p:grpSpPr>
              <a:xfrm>
                <a:off x="5228433" y="3541029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75" name="Flowchart: Connector 174">
                  <a:extLst>
                    <a:ext uri="{FF2B5EF4-FFF2-40B4-BE49-F238E27FC236}">
                      <a16:creationId xmlns:a16="http://schemas.microsoft.com/office/drawing/2014/main" id="{F7181141-603B-40C9-B55F-C4EE44C56CC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lowchart: Delay 175">
                  <a:extLst>
                    <a:ext uri="{FF2B5EF4-FFF2-40B4-BE49-F238E27FC236}">
                      <a16:creationId xmlns:a16="http://schemas.microsoft.com/office/drawing/2014/main" id="{AB4424CB-0506-4CBB-A45F-2C65A7289B7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8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58D19EE-284F-461B-9676-5E7C52F27B38}"/>
                  </a:ext>
                </a:extLst>
              </p:cNvPr>
              <p:cNvGrpSpPr/>
              <p:nvPr/>
            </p:nvGrpSpPr>
            <p:grpSpPr>
              <a:xfrm>
                <a:off x="5566618" y="3541027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73" name="Flowchart: Connector 172">
                  <a:extLst>
                    <a:ext uri="{FF2B5EF4-FFF2-40B4-BE49-F238E27FC236}">
                      <a16:creationId xmlns:a16="http://schemas.microsoft.com/office/drawing/2014/main" id="{0FBC9213-EAF8-4CC0-BE57-EA1A13DEABC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lowchart: Delay 173">
                  <a:extLst>
                    <a:ext uri="{FF2B5EF4-FFF2-40B4-BE49-F238E27FC236}">
                      <a16:creationId xmlns:a16="http://schemas.microsoft.com/office/drawing/2014/main" id="{BCC4AFE8-207B-4872-ABC7-125FFFC9B05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12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02DA940-1772-4F77-8D57-97B569BD673B}"/>
                  </a:ext>
                </a:extLst>
              </p:cNvPr>
              <p:cNvGrpSpPr/>
              <p:nvPr/>
            </p:nvGrpSpPr>
            <p:grpSpPr>
              <a:xfrm>
                <a:off x="3877593" y="405699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71" name="Flowchart: Connector 170">
                  <a:extLst>
                    <a:ext uri="{FF2B5EF4-FFF2-40B4-BE49-F238E27FC236}">
                      <a16:creationId xmlns:a16="http://schemas.microsoft.com/office/drawing/2014/main" id="{3CBDC67F-8A6D-4B8D-97B9-A3D9BA75D88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lowchart: Delay 171">
                  <a:extLst>
                    <a:ext uri="{FF2B5EF4-FFF2-40B4-BE49-F238E27FC236}">
                      <a16:creationId xmlns:a16="http://schemas.microsoft.com/office/drawing/2014/main" id="{839249E6-5BF0-46E6-B748-D08F2C7B41B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2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54632D8-C2DE-4F85-B4BC-58DC840602C7}"/>
                  </a:ext>
                </a:extLst>
              </p:cNvPr>
              <p:cNvGrpSpPr/>
              <p:nvPr/>
            </p:nvGrpSpPr>
            <p:grpSpPr>
              <a:xfrm>
                <a:off x="4217256" y="405699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69" name="Flowchart: Connector 168">
                  <a:extLst>
                    <a:ext uri="{FF2B5EF4-FFF2-40B4-BE49-F238E27FC236}">
                      <a16:creationId xmlns:a16="http://schemas.microsoft.com/office/drawing/2014/main" id="{92A3F297-A475-4229-8D9B-7F3BF6DDA87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lowchart: Delay 169">
                  <a:extLst>
                    <a:ext uri="{FF2B5EF4-FFF2-40B4-BE49-F238E27FC236}">
                      <a16:creationId xmlns:a16="http://schemas.microsoft.com/office/drawing/2014/main" id="{80452652-5EA7-4294-8DFB-78A8A2D6186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5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E2051F4-4029-440E-B434-DA614AFF09D3}"/>
                  </a:ext>
                </a:extLst>
              </p:cNvPr>
              <p:cNvGrpSpPr/>
              <p:nvPr/>
            </p:nvGrpSpPr>
            <p:grpSpPr>
              <a:xfrm>
                <a:off x="4555441" y="4056998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67" name="Flowchart: Connector 166">
                  <a:extLst>
                    <a:ext uri="{FF2B5EF4-FFF2-40B4-BE49-F238E27FC236}">
                      <a16:creationId xmlns:a16="http://schemas.microsoft.com/office/drawing/2014/main" id="{C1799E03-DB8D-441A-BCC1-23D718D956E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lowchart: Delay 167">
                  <a:extLst>
                    <a:ext uri="{FF2B5EF4-FFF2-40B4-BE49-F238E27FC236}">
                      <a16:creationId xmlns:a16="http://schemas.microsoft.com/office/drawing/2014/main" id="{52DE5A63-1889-41C4-B5E3-3D3051C5787C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7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A73ACD9-75A5-448F-B2E4-9366DAE1E485}"/>
                  </a:ext>
                </a:extLst>
              </p:cNvPr>
              <p:cNvGrpSpPr/>
              <p:nvPr/>
            </p:nvGrpSpPr>
            <p:grpSpPr>
              <a:xfrm>
                <a:off x="4888770" y="405932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65" name="Flowchart: Connector 164">
                  <a:extLst>
                    <a:ext uri="{FF2B5EF4-FFF2-40B4-BE49-F238E27FC236}">
                      <a16:creationId xmlns:a16="http://schemas.microsoft.com/office/drawing/2014/main" id="{FEC37789-6500-4B3F-98BD-6F923B0067E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lowchart: Delay 165">
                  <a:extLst>
                    <a:ext uri="{FF2B5EF4-FFF2-40B4-BE49-F238E27FC236}">
                      <a16:creationId xmlns:a16="http://schemas.microsoft.com/office/drawing/2014/main" id="{5E79FA14-7CCF-42A0-A905-45DBC5ABF7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9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F7646C7F-788E-4C45-A27F-DE8E211C1B22}"/>
                  </a:ext>
                </a:extLst>
              </p:cNvPr>
              <p:cNvGrpSpPr/>
              <p:nvPr/>
            </p:nvGrpSpPr>
            <p:grpSpPr>
              <a:xfrm>
                <a:off x="5228433" y="405932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2EE34CA8-3265-4779-8906-92EAE8F509B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1ECDEC52-6A8C-42C4-88BD-FDEB155A3F6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10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B570932-BC50-4EC2-9643-945EFC98D9BD}"/>
                  </a:ext>
                </a:extLst>
              </p:cNvPr>
              <p:cNvGrpSpPr/>
              <p:nvPr/>
            </p:nvGrpSpPr>
            <p:grpSpPr>
              <a:xfrm>
                <a:off x="5566618" y="4059326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193D72F2-54F1-467E-8363-98C27AC0A83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5F4BE65C-3B89-47FC-B774-40B87F2C71C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11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654175-368F-496B-8866-24A2A1913219}"/>
                </a:ext>
              </a:extLst>
            </p:cNvPr>
            <p:cNvSpPr txBox="1"/>
            <p:nvPr/>
          </p:nvSpPr>
          <p:spPr>
            <a:xfrm>
              <a:off x="8161919" y="2844930"/>
              <a:ext cx="1020186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Type?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A466C07-9023-4971-ADC7-4CA804C7E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6446" y="3000740"/>
              <a:ext cx="1039483" cy="874907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A4C493C-45C6-471E-B2C0-6610E1578FAF}"/>
                </a:ext>
              </a:extLst>
            </p:cNvPr>
            <p:cNvSpPr txBox="1"/>
            <p:nvPr/>
          </p:nvSpPr>
          <p:spPr>
            <a:xfrm>
              <a:off x="5776331" y="4042036"/>
              <a:ext cx="1155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French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5E86517-C54D-4050-B8F7-577834F7E27B}"/>
                </a:ext>
              </a:extLst>
            </p:cNvPr>
            <p:cNvSpPr txBox="1"/>
            <p:nvPr/>
          </p:nvSpPr>
          <p:spPr>
            <a:xfrm>
              <a:off x="6845594" y="4027044"/>
              <a:ext cx="1155959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Italian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63DEA9-7AC8-4E06-BB8B-51C83BE5B8BB}"/>
                </a:ext>
              </a:extLst>
            </p:cNvPr>
            <p:cNvSpPr txBox="1"/>
            <p:nvPr/>
          </p:nvSpPr>
          <p:spPr>
            <a:xfrm>
              <a:off x="10761303" y="4037564"/>
              <a:ext cx="871854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Burger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32C6D13-BB82-46AE-B402-6DA6D7BD7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153" y="3258578"/>
              <a:ext cx="596492" cy="648435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DEDF986-3967-4D21-B458-252720A5F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0829" y="2970764"/>
              <a:ext cx="1123940" cy="904883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BD36C44-C14D-404A-B65A-3099FE64ACBC}"/>
                </a:ext>
              </a:extLst>
            </p:cNvPr>
            <p:cNvGrpSpPr/>
            <p:nvPr/>
          </p:nvGrpSpPr>
          <p:grpSpPr>
            <a:xfrm>
              <a:off x="5845583" y="4447935"/>
              <a:ext cx="697538" cy="1124445"/>
              <a:chOff x="7539171" y="2929122"/>
              <a:chExt cx="759878" cy="1224939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12F35EEA-465F-442B-9DA9-164717F73ECA}"/>
                  </a:ext>
                </a:extLst>
              </p:cNvPr>
              <p:cNvSpPr/>
              <p:nvPr/>
            </p:nvSpPr>
            <p:spPr>
              <a:xfrm>
                <a:off x="7539171" y="2929122"/>
                <a:ext cx="759878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9F6EFAD-B059-44B5-8C46-F6BDDD94D5E7}"/>
                  </a:ext>
                </a:extLst>
              </p:cNvPr>
              <p:cNvGrpSpPr/>
              <p:nvPr/>
            </p:nvGrpSpPr>
            <p:grpSpPr>
              <a:xfrm>
                <a:off x="7808598" y="3108917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46" name="Flowchart: Connector 145">
                  <a:extLst>
                    <a:ext uri="{FF2B5EF4-FFF2-40B4-BE49-F238E27FC236}">
                      <a16:creationId xmlns:a16="http://schemas.microsoft.com/office/drawing/2014/main" id="{CD98F2D4-2689-46C4-874B-0AB2AABEF19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lowchart: Delay 146">
                  <a:extLst>
                    <a:ext uri="{FF2B5EF4-FFF2-40B4-BE49-F238E27FC236}">
                      <a16:creationId xmlns:a16="http://schemas.microsoft.com/office/drawing/2014/main" id="{EF247FB5-2B38-405C-B511-8111754C150C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2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C365DEC-88D6-4F38-9A66-4960ED42AB1B}"/>
                  </a:ext>
                </a:extLst>
              </p:cNvPr>
              <p:cNvGrpSpPr/>
              <p:nvPr/>
            </p:nvGrpSpPr>
            <p:grpSpPr>
              <a:xfrm>
                <a:off x="7801807" y="362488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44" name="Flowchart: Connector 143">
                  <a:extLst>
                    <a:ext uri="{FF2B5EF4-FFF2-40B4-BE49-F238E27FC236}">
                      <a16:creationId xmlns:a16="http://schemas.microsoft.com/office/drawing/2014/main" id="{52720CB9-F31F-4761-8EDD-26CB1193CBAF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lowchart: Delay 144">
                  <a:extLst>
                    <a:ext uri="{FF2B5EF4-FFF2-40B4-BE49-F238E27FC236}">
                      <a16:creationId xmlns:a16="http://schemas.microsoft.com/office/drawing/2014/main" id="{D8F271D1-8C50-45D1-B09A-8A54CED6C28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2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5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96F712E-1E54-49E1-A7E2-22D1139F8F07}"/>
                </a:ext>
              </a:extLst>
            </p:cNvPr>
            <p:cNvGrpSpPr/>
            <p:nvPr/>
          </p:nvGrpSpPr>
          <p:grpSpPr>
            <a:xfrm>
              <a:off x="7065310" y="4450557"/>
              <a:ext cx="697538" cy="1124445"/>
              <a:chOff x="8762607" y="2929121"/>
              <a:chExt cx="759878" cy="1224939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B596FB13-BB0D-4435-9A24-263BA773108B}"/>
                  </a:ext>
                </a:extLst>
              </p:cNvPr>
              <p:cNvSpPr/>
              <p:nvPr/>
            </p:nvSpPr>
            <p:spPr>
              <a:xfrm>
                <a:off x="8762607" y="2929121"/>
                <a:ext cx="759878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7410C9D-142B-4DE9-AF96-24DFF871C044}"/>
                  </a:ext>
                </a:extLst>
              </p:cNvPr>
              <p:cNvGrpSpPr/>
              <p:nvPr/>
            </p:nvGrpSpPr>
            <p:grpSpPr>
              <a:xfrm>
                <a:off x="9012528" y="31026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9" name="Flowchart: Connector 138">
                  <a:extLst>
                    <a:ext uri="{FF2B5EF4-FFF2-40B4-BE49-F238E27FC236}">
                      <a16:creationId xmlns:a16="http://schemas.microsoft.com/office/drawing/2014/main" id="{B955FC47-1F5D-41C9-9D08-948F5B0B657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lowchart: Delay 139">
                  <a:extLst>
                    <a:ext uri="{FF2B5EF4-FFF2-40B4-BE49-F238E27FC236}">
                      <a16:creationId xmlns:a16="http://schemas.microsoft.com/office/drawing/2014/main" id="{D66A9533-EEF1-4B82-AF7D-5D8699DAA6D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6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847573A-0EAF-43D8-97D2-9A40C699B604}"/>
                  </a:ext>
                </a:extLst>
              </p:cNvPr>
              <p:cNvGrpSpPr/>
              <p:nvPr/>
            </p:nvGrpSpPr>
            <p:grpSpPr>
              <a:xfrm>
                <a:off x="9012528" y="362488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37" name="Flowchart: Connector 136">
                  <a:extLst>
                    <a:ext uri="{FF2B5EF4-FFF2-40B4-BE49-F238E27FC236}">
                      <a16:creationId xmlns:a16="http://schemas.microsoft.com/office/drawing/2014/main" id="{B39B1FBE-D771-40ED-801D-916FEA58307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lowchart: Delay 137">
                  <a:extLst>
                    <a:ext uri="{FF2B5EF4-FFF2-40B4-BE49-F238E27FC236}">
                      <a16:creationId xmlns:a16="http://schemas.microsoft.com/office/drawing/2014/main" id="{8C13177B-B8AF-437E-BFA3-940894E37A4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10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A0DC50-B988-4C53-BA58-6935A8788652}"/>
                </a:ext>
              </a:extLst>
            </p:cNvPr>
            <p:cNvGrpSpPr/>
            <p:nvPr/>
          </p:nvGrpSpPr>
          <p:grpSpPr>
            <a:xfrm>
              <a:off x="9148669" y="4447934"/>
              <a:ext cx="1014398" cy="1124445"/>
              <a:chOff x="8916558" y="4643290"/>
              <a:chExt cx="1105057" cy="1224939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229C6EE3-706A-4AF0-A014-D70B64539F9A}"/>
                  </a:ext>
                </a:extLst>
              </p:cNvPr>
              <p:cNvSpPr/>
              <p:nvPr/>
            </p:nvSpPr>
            <p:spPr>
              <a:xfrm>
                <a:off x="8916558" y="4643290"/>
                <a:ext cx="1105057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6EDF8C6-D0B9-47BB-85C0-4C9B07DC87CE}"/>
                  </a:ext>
                </a:extLst>
              </p:cNvPr>
              <p:cNvGrpSpPr/>
              <p:nvPr/>
            </p:nvGrpSpPr>
            <p:grpSpPr>
              <a:xfrm>
                <a:off x="9174410" y="4823085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2" name="Flowchart: Connector 131">
                  <a:extLst>
                    <a:ext uri="{FF2B5EF4-FFF2-40B4-BE49-F238E27FC236}">
                      <a16:creationId xmlns:a16="http://schemas.microsoft.com/office/drawing/2014/main" id="{2B06C87B-7B05-4217-9D87-7687CCB6775F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lowchart: Delay 132">
                  <a:extLst>
                    <a:ext uri="{FF2B5EF4-FFF2-40B4-BE49-F238E27FC236}">
                      <a16:creationId xmlns:a16="http://schemas.microsoft.com/office/drawing/2014/main" id="{E6A61C1C-0123-436D-9D7C-05805F477A75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4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FE74DC4-163B-438D-B773-92ECA3BEFDC6}"/>
                  </a:ext>
                </a:extLst>
              </p:cNvPr>
              <p:cNvGrpSpPr/>
              <p:nvPr/>
            </p:nvGrpSpPr>
            <p:grpSpPr>
              <a:xfrm>
                <a:off x="9509061" y="482308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0" name="Flowchart: Connector 129">
                  <a:extLst>
                    <a:ext uri="{FF2B5EF4-FFF2-40B4-BE49-F238E27FC236}">
                      <a16:creationId xmlns:a16="http://schemas.microsoft.com/office/drawing/2014/main" id="{12EE6B4D-F595-4E00-83E3-EF32A8A2832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7E0C9179-369C-471D-91EE-2653A5DF497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8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2E95C9-BC27-48F7-95E5-1CBB67A9869F}"/>
                  </a:ext>
                </a:extLst>
              </p:cNvPr>
              <p:cNvGrpSpPr/>
              <p:nvPr/>
            </p:nvGrpSpPr>
            <p:grpSpPr>
              <a:xfrm>
                <a:off x="9167619" y="5339053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8" name="Flowchart: Connector 127">
                  <a:extLst>
                    <a:ext uri="{FF2B5EF4-FFF2-40B4-BE49-F238E27FC236}">
                      <a16:creationId xmlns:a16="http://schemas.microsoft.com/office/drawing/2014/main" id="{1D7D7801-23BA-47A2-9923-66041F5E75F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lowchart: Delay 128">
                  <a:extLst>
                    <a:ext uri="{FF2B5EF4-FFF2-40B4-BE49-F238E27FC236}">
                      <a16:creationId xmlns:a16="http://schemas.microsoft.com/office/drawing/2014/main" id="{E02485C1-683D-49A2-ACDE-24C38A895BB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2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BCE100F-F721-41D7-A830-FB603C724E4C}"/>
                  </a:ext>
                </a:extLst>
              </p:cNvPr>
              <p:cNvGrpSpPr/>
              <p:nvPr/>
            </p:nvGrpSpPr>
            <p:grpSpPr>
              <a:xfrm>
                <a:off x="9509060" y="5339053"/>
                <a:ext cx="260037" cy="370282"/>
                <a:chOff x="8211368" y="5128127"/>
                <a:chExt cx="260037" cy="370282"/>
              </a:xfrm>
            </p:grpSpPr>
            <p:sp>
              <p:nvSpPr>
                <p:cNvPr id="126" name="Flowchart: Connector 125">
                  <a:extLst>
                    <a:ext uri="{FF2B5EF4-FFF2-40B4-BE49-F238E27FC236}">
                      <a16:creationId xmlns:a16="http://schemas.microsoft.com/office/drawing/2014/main" id="{26A2DB1E-56B8-4D11-AF36-2C506E3E26F8}"/>
                    </a:ext>
                  </a:extLst>
                </p:cNvPr>
                <p:cNvSpPr/>
                <p:nvPr/>
              </p:nvSpPr>
              <p:spPr>
                <a:xfrm>
                  <a:off x="8276148" y="5128127"/>
                  <a:ext cx="130479" cy="130479"/>
                </a:xfrm>
                <a:prstGeom prst="flowChartConnector">
                  <a:avLst/>
                </a:prstGeom>
                <a:solidFill>
                  <a:srgbClr val="A50021"/>
                </a:solidFill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lowchart: Delay 126">
                  <a:extLst>
                    <a:ext uri="{FF2B5EF4-FFF2-40B4-BE49-F238E27FC236}">
                      <a16:creationId xmlns:a16="http://schemas.microsoft.com/office/drawing/2014/main" id="{0A7ACABF-1EA1-4870-968E-4E3218FE7732}"/>
                    </a:ext>
                  </a:extLst>
                </p:cNvPr>
                <p:cNvSpPr/>
                <p:nvPr/>
              </p:nvSpPr>
              <p:spPr>
                <a:xfrm rot="16200000">
                  <a:off x="8221486" y="5248489"/>
                  <a:ext cx="239802" cy="260037"/>
                </a:xfrm>
                <a:prstGeom prst="flowChartDelay">
                  <a:avLst/>
                </a:prstGeom>
                <a:solidFill>
                  <a:srgbClr val="A50021"/>
                </a:solidFill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P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11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CA2090E-0E07-46F0-A817-91FD6056F9B5}"/>
                </a:ext>
              </a:extLst>
            </p:cNvPr>
            <p:cNvGrpSpPr/>
            <p:nvPr/>
          </p:nvGrpSpPr>
          <p:grpSpPr>
            <a:xfrm>
              <a:off x="10761303" y="4447934"/>
              <a:ext cx="1014997" cy="1124445"/>
              <a:chOff x="10422513" y="4643290"/>
              <a:chExt cx="1105709" cy="1224939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3724CC4-832D-4427-993A-6DE7E4AC5E01}"/>
                  </a:ext>
                </a:extLst>
              </p:cNvPr>
              <p:cNvSpPr/>
              <p:nvPr/>
            </p:nvSpPr>
            <p:spPr>
              <a:xfrm>
                <a:off x="10422513" y="4643290"/>
                <a:ext cx="1105709" cy="1224939"/>
              </a:xfrm>
              <a:prstGeom prst="round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610ED8-3DE3-4450-8B31-A954CB85D90D}"/>
                  </a:ext>
                </a:extLst>
              </p:cNvPr>
              <p:cNvGrpSpPr/>
              <p:nvPr/>
            </p:nvGrpSpPr>
            <p:grpSpPr>
              <a:xfrm>
                <a:off x="10675443" y="4823085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A50CC8B0-5733-4320-BB75-2E888651CDF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25D2F91B-0273-4C60-820B-2578668751E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2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3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36E190-3129-48A5-BEFD-A0D9CCD58EA3}"/>
                  </a:ext>
                </a:extLst>
              </p:cNvPr>
              <p:cNvGrpSpPr/>
              <p:nvPr/>
            </p:nvGrpSpPr>
            <p:grpSpPr>
              <a:xfrm>
                <a:off x="11010094" y="482308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92C66016-4CA2-4157-BB10-36A3B77D39C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E9AD2617-EC7F-4178-9799-32FBFCD60D2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rgbClr val="4472C4">
                    <a:lumMod val="75000"/>
                  </a:srgbClr>
                </a:solid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1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12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7C8A3C5-E4DF-4336-AD2A-ABEAABB6525B}"/>
                  </a:ext>
                </a:extLst>
              </p:cNvPr>
              <p:cNvGrpSpPr/>
              <p:nvPr/>
            </p:nvGrpSpPr>
            <p:grpSpPr>
              <a:xfrm>
                <a:off x="10668652" y="5339053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926D352F-0AA7-468C-BC0C-F1AEAA28D3C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F5A3276C-18BE-4E25-9E9C-DE50B363D9DC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2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7</a:t>
                  </a: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3387B5E-E5F1-47DE-90B2-5EB07D065F6F}"/>
                  </a:ext>
                </a:extLst>
              </p:cNvPr>
              <p:cNvGrpSpPr/>
              <p:nvPr/>
            </p:nvGrpSpPr>
            <p:grpSpPr>
              <a:xfrm>
                <a:off x="11010093" y="5339053"/>
                <a:ext cx="260037" cy="370282"/>
                <a:chOff x="8211368" y="5128127"/>
                <a:chExt cx="260037" cy="370282"/>
              </a:xfrm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B89F7AF5-B47A-4262-AB24-0EC5BBB8D6FB}"/>
                    </a:ext>
                  </a:extLst>
                </p:cNvPr>
                <p:cNvSpPr/>
                <p:nvPr/>
              </p:nvSpPr>
              <p:spPr>
                <a:xfrm>
                  <a:off x="8276148" y="5128127"/>
                  <a:ext cx="130479" cy="130479"/>
                </a:xfrm>
                <a:prstGeom prst="flowChartConnector">
                  <a:avLst/>
                </a:prstGeom>
                <a:solidFill>
                  <a:srgbClr val="A50021"/>
                </a:solidFill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51F0814B-E950-49BF-B653-15D794934181}"/>
                    </a:ext>
                  </a:extLst>
                </p:cNvPr>
                <p:cNvSpPr/>
                <p:nvPr/>
              </p:nvSpPr>
              <p:spPr>
                <a:xfrm rot="16200000">
                  <a:off x="8221486" y="5248489"/>
                  <a:ext cx="239802" cy="260037"/>
                </a:xfrm>
                <a:prstGeom prst="flowChartDelay">
                  <a:avLst/>
                </a:prstGeom>
                <a:solidFill>
                  <a:srgbClr val="A50021"/>
                </a:solidFill>
                <a:ln w="12700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vert"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PH" sz="1100" kern="1200" dirty="0">
                      <a:solidFill>
                        <a:prstClr val="white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rPr>
                    <a:t>9</a:t>
                  </a:r>
                  <a:endParaRPr kumimoji="0" lang="en-P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AF14F5-2463-4AAA-B9DB-97E78F5C4BFB}"/>
                </a:ext>
              </a:extLst>
            </p:cNvPr>
            <p:cNvSpPr txBox="1"/>
            <p:nvPr/>
          </p:nvSpPr>
          <p:spPr>
            <a:xfrm>
              <a:off x="9188145" y="4037564"/>
              <a:ext cx="871854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PH" sz="1800" kern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Thai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7269C2C-C5E9-4B09-92C4-56DF902F01EA}"/>
                </a:ext>
              </a:extLst>
            </p:cNvPr>
            <p:cNvCxnSpPr>
              <a:cxnSpLocks/>
            </p:cNvCxnSpPr>
            <p:nvPr/>
          </p:nvCxnSpPr>
          <p:spPr>
            <a:xfrm>
              <a:off x="9107186" y="3269723"/>
              <a:ext cx="596492" cy="648435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56BC9317-3327-46EC-8051-B31D7FC2884B}"/>
              </a:ext>
            </a:extLst>
          </p:cNvPr>
          <p:cNvSpPr txBox="1">
            <a:spLocks/>
          </p:cNvSpPr>
          <p:nvPr/>
        </p:nvSpPr>
        <p:spPr>
          <a:xfrm>
            <a:off x="415600" y="1356974"/>
            <a:ext cx="5673831" cy="513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●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○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"/>
              <a:buChar char="■"/>
              <a:defRPr sz="2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PH" dirty="0"/>
          </a:p>
          <a:p>
            <a:r>
              <a:rPr lang="en-PH" dirty="0"/>
              <a:t>Which feature do we split?</a:t>
            </a:r>
          </a:p>
          <a:p>
            <a:endParaRPr lang="en-PH" sz="2800" dirty="0"/>
          </a:p>
          <a:p>
            <a:pPr algn="ctr"/>
            <a:r>
              <a:rPr lang="en-PH" sz="2800" dirty="0"/>
              <a:t>The feature that can best distinguish examples by their labels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C0D6B3E-CECF-430E-B358-074D3F6F40B1}"/>
              </a:ext>
            </a:extLst>
          </p:cNvPr>
          <p:cNvSpPr txBox="1"/>
          <p:nvPr/>
        </p:nvSpPr>
        <p:spPr>
          <a:xfrm>
            <a:off x="5925099" y="5933848"/>
            <a:ext cx="56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Same number of “Yes” and “No” per group: bad</a:t>
            </a:r>
          </a:p>
        </p:txBody>
      </p:sp>
    </p:spTree>
    <p:extLst>
      <p:ext uri="{BB962C8B-B14F-4D97-AF65-F5344CB8AC3E}">
        <p14:creationId xmlns:p14="http://schemas.microsoft.com/office/powerpoint/2010/main" val="1102608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Scoring splits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599" y="1357313"/>
            <a:ext cx="10523747" cy="5130800"/>
          </a:xfrm>
        </p:spPr>
        <p:txBody>
          <a:bodyPr/>
          <a:lstStyle/>
          <a:p>
            <a:pPr marL="38100" indent="0">
              <a:buNone/>
            </a:pPr>
            <a:r>
              <a:rPr lang="en-PH" u="sng" dirty="0"/>
              <a:t>Best split:</a:t>
            </a:r>
            <a:r>
              <a:rPr lang="en-PH" dirty="0"/>
              <a:t> </a:t>
            </a:r>
          </a:p>
          <a:p>
            <a:r>
              <a:rPr lang="en-PH" dirty="0"/>
              <a:t>Nodes with homogeneous class distributions are preferred</a:t>
            </a:r>
          </a:p>
          <a:p>
            <a:pPr lvl="1"/>
            <a:r>
              <a:rPr lang="en-PH" sz="2400" dirty="0"/>
              <a:t>Homogeneous: when examples in a node tend to be in one class/label </a:t>
            </a:r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r>
              <a:rPr lang="en-PH" sz="2900" dirty="0"/>
              <a:t>Finding best split by </a:t>
            </a:r>
            <a:r>
              <a:rPr lang="en-PH" sz="2900" u="sng" dirty="0"/>
              <a:t>measuring node impurity</a:t>
            </a:r>
          </a:p>
          <a:p>
            <a:pPr marL="38100" indent="0">
              <a:buNone/>
            </a:pPr>
            <a:r>
              <a:rPr lang="en-PH" dirty="0"/>
              <a:t>	</a:t>
            </a:r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9396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Node Impurity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473" y="1883464"/>
            <a:ext cx="3554777" cy="810300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Labels/Classes: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75B193-93B3-40AC-A19A-7D748ED318D0}"/>
              </a:ext>
            </a:extLst>
          </p:cNvPr>
          <p:cNvGrpSpPr/>
          <p:nvPr/>
        </p:nvGrpSpPr>
        <p:grpSpPr>
          <a:xfrm>
            <a:off x="1544141" y="3643051"/>
            <a:ext cx="1783392" cy="1216218"/>
            <a:chOff x="2308830" y="4897270"/>
            <a:chExt cx="1783392" cy="1216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3329AC-97CC-4E37-B922-D729D09132DC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6D1D3D-9D39-4DE3-B8B2-EF7967DB9546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E9B87A11-1CBB-40C3-8086-63709F1759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A7E506DF-A4FF-47DE-8BF2-0649F072266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D53D5-55B7-4EFE-895D-25A905AC134A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2114EB5D-5DBC-47D2-8C65-72AF9CDD93F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F1772EB8-92F3-4B2B-B25B-22A948C8DF9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78FE5F-8683-4A6C-B8DB-A65E753137CB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B0BDD108-B738-4C79-9408-A0B68910A7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FEE6BE54-F3AB-41A6-9031-D0BC1BC64C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381F14-58C5-49C0-95CA-891BD7373508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5AF78339-D849-4E1E-AF9E-ED2F3BDFCFF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lowchart: Delay 10">
                <a:extLst>
                  <a:ext uri="{FF2B5EF4-FFF2-40B4-BE49-F238E27FC236}">
                    <a16:creationId xmlns:a16="http://schemas.microsoft.com/office/drawing/2014/main" id="{130EB2CD-F770-4F91-AA17-F2D992B5AD4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F1D896-5C3A-40E6-A6FA-EE24FF071991}"/>
              </a:ext>
            </a:extLst>
          </p:cNvPr>
          <p:cNvGrpSpPr/>
          <p:nvPr/>
        </p:nvGrpSpPr>
        <p:grpSpPr>
          <a:xfrm>
            <a:off x="5228685" y="3646527"/>
            <a:ext cx="1783393" cy="1224939"/>
            <a:chOff x="5455697" y="4271060"/>
            <a:chExt cx="1783393" cy="122493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2DCF5BE-AD34-484E-AE87-3F8249FD6BBF}"/>
                </a:ext>
              </a:extLst>
            </p:cNvPr>
            <p:cNvSpPr/>
            <p:nvPr/>
          </p:nvSpPr>
          <p:spPr>
            <a:xfrm>
              <a:off x="5455697" y="4271060"/>
              <a:ext cx="1783393" cy="12249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0FFDD9-F149-44A6-AB20-CCE1A20D931A}"/>
                </a:ext>
              </a:extLst>
            </p:cNvPr>
            <p:cNvGrpSpPr/>
            <p:nvPr/>
          </p:nvGrpSpPr>
          <p:grpSpPr>
            <a:xfrm>
              <a:off x="5725125" y="4450855"/>
              <a:ext cx="260037" cy="370281"/>
              <a:chOff x="6495434" y="4464452"/>
              <a:chExt cx="1108181" cy="1577998"/>
            </a:xfrm>
          </p:grpSpPr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6547AF21-E736-45A7-A249-D3B8DDBE2F7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lowchart: Delay 36">
                <a:extLst>
                  <a:ext uri="{FF2B5EF4-FFF2-40B4-BE49-F238E27FC236}">
                    <a16:creationId xmlns:a16="http://schemas.microsoft.com/office/drawing/2014/main" id="{5187839A-8A6A-4E57-A08C-26782171B51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05CEEF-7D74-4489-9F31-68A746A1C2AF}"/>
                </a:ext>
              </a:extLst>
            </p:cNvPr>
            <p:cNvGrpSpPr/>
            <p:nvPr/>
          </p:nvGrpSpPr>
          <p:grpSpPr>
            <a:xfrm>
              <a:off x="5718334" y="4966823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FA2AF3E5-D3DF-462D-9DEC-EB5A2E17D31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451719B5-E273-459C-892A-267706A21D2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88CF72-C6B7-4C2E-B67B-7E921AF07828}"/>
                </a:ext>
              </a:extLst>
            </p:cNvPr>
            <p:cNvGrpSpPr/>
            <p:nvPr/>
          </p:nvGrpSpPr>
          <p:grpSpPr>
            <a:xfrm>
              <a:off x="6057997" y="496682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9CA215E9-6D57-405E-B814-1BFA6898258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709A555C-9491-4F81-A844-A79B3ABEEC4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58D244-570F-4F87-B1E0-BCE6A3919326}"/>
                </a:ext>
              </a:extLst>
            </p:cNvPr>
            <p:cNvGrpSpPr/>
            <p:nvPr/>
          </p:nvGrpSpPr>
          <p:grpSpPr>
            <a:xfrm>
              <a:off x="6400232" y="496915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03D1C5E1-FB9A-40AE-B845-540C00D0D40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lowchart: Delay 28">
                <a:extLst>
                  <a:ext uri="{FF2B5EF4-FFF2-40B4-BE49-F238E27FC236}">
                    <a16:creationId xmlns:a16="http://schemas.microsoft.com/office/drawing/2014/main" id="{DF4B972F-EDF8-4329-97E5-B8A700AC217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593FAC-77FC-47D0-9D62-01088160ED0B}"/>
                </a:ext>
              </a:extLst>
            </p:cNvPr>
            <p:cNvGrpSpPr/>
            <p:nvPr/>
          </p:nvGrpSpPr>
          <p:grpSpPr>
            <a:xfrm>
              <a:off x="6739894" y="496915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58B209FF-9F03-458E-9FE1-6D77CFC6FAA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lowchart: Delay 26">
                <a:extLst>
                  <a:ext uri="{FF2B5EF4-FFF2-40B4-BE49-F238E27FC236}">
                    <a16:creationId xmlns:a16="http://schemas.microsoft.com/office/drawing/2014/main" id="{C47113EF-32F1-4B46-98E8-132AEAF340C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63CF87-6B7B-4BE7-B47C-442FC1F444ED}"/>
              </a:ext>
            </a:extLst>
          </p:cNvPr>
          <p:cNvGrpSpPr/>
          <p:nvPr/>
        </p:nvGrpSpPr>
        <p:grpSpPr>
          <a:xfrm>
            <a:off x="9278763" y="3707448"/>
            <a:ext cx="1014398" cy="1124445"/>
            <a:chOff x="8916558" y="4643290"/>
            <a:chExt cx="1105057" cy="122493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86C8B0-3F1C-4CD8-99D2-C7E3E49AE44D}"/>
                </a:ext>
              </a:extLst>
            </p:cNvPr>
            <p:cNvSpPr/>
            <p:nvPr/>
          </p:nvSpPr>
          <p:spPr>
            <a:xfrm>
              <a:off x="8916558" y="4643290"/>
              <a:ext cx="1105057" cy="12249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054280-CB6D-46A4-A6D9-C1F38A99E4AE}"/>
                </a:ext>
              </a:extLst>
            </p:cNvPr>
            <p:cNvGrpSpPr/>
            <p:nvPr/>
          </p:nvGrpSpPr>
          <p:grpSpPr>
            <a:xfrm>
              <a:off x="9174410" y="4823085"/>
              <a:ext cx="260037" cy="370281"/>
              <a:chOff x="6495434" y="4464452"/>
              <a:chExt cx="1108181" cy="1577998"/>
            </a:xfrm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DA945639-2BA7-4599-B2D9-A9FD0D3F853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138C83E9-13F3-4C36-945B-7F03CDA408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3640245-D473-46C2-AF3D-C52910F19716}"/>
                </a:ext>
              </a:extLst>
            </p:cNvPr>
            <p:cNvGrpSpPr/>
            <p:nvPr/>
          </p:nvGrpSpPr>
          <p:grpSpPr>
            <a:xfrm>
              <a:off x="9509061" y="4823085"/>
              <a:ext cx="260037" cy="370281"/>
              <a:chOff x="6495440" y="4464452"/>
              <a:chExt cx="1108182" cy="1578001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62E0D21-010D-431F-AECA-7C562341495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BEACD09D-FDFF-40CF-AFF2-B942EBB08D7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vert="vert"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9FD0DF2-E88B-4CFC-8339-7302E45C56F9}"/>
                </a:ext>
              </a:extLst>
            </p:cNvPr>
            <p:cNvGrpSpPr/>
            <p:nvPr/>
          </p:nvGrpSpPr>
          <p:grpSpPr>
            <a:xfrm>
              <a:off x="9167619" y="5339053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DC83640A-EE1A-4CB5-B410-4AA181FA87F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FC15E4AB-29AC-43EE-AD09-A584F3FE4C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C76438B-7E33-476A-AECE-4C5AA862E27F}"/>
                </a:ext>
              </a:extLst>
            </p:cNvPr>
            <p:cNvGrpSpPr/>
            <p:nvPr/>
          </p:nvGrpSpPr>
          <p:grpSpPr>
            <a:xfrm>
              <a:off x="9509060" y="5339053"/>
              <a:ext cx="260037" cy="370282"/>
              <a:chOff x="8211368" y="5128127"/>
              <a:chExt cx="260037" cy="370282"/>
            </a:xfrm>
          </p:grpSpPr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271BB8E-6037-4EB9-BB28-988658F30FD1}"/>
                  </a:ext>
                </a:extLst>
              </p:cNvPr>
              <p:cNvSpPr/>
              <p:nvPr/>
            </p:nvSpPr>
            <p:spPr>
              <a:xfrm>
                <a:off x="8276148" y="5128127"/>
                <a:ext cx="130479" cy="130479"/>
              </a:xfrm>
              <a:prstGeom prst="flowChartConnector">
                <a:avLst/>
              </a:prstGeom>
              <a:solidFill>
                <a:srgbClr val="A50021"/>
              </a:solidFill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lowchart: Delay 44">
                <a:extLst>
                  <a:ext uri="{FF2B5EF4-FFF2-40B4-BE49-F238E27FC236}">
                    <a16:creationId xmlns:a16="http://schemas.microsoft.com/office/drawing/2014/main" id="{5BD4A70A-4123-41A5-8AF8-29F542D3225C}"/>
                  </a:ext>
                </a:extLst>
              </p:cNvPr>
              <p:cNvSpPr/>
              <p:nvPr/>
            </p:nvSpPr>
            <p:spPr>
              <a:xfrm rot="16200000">
                <a:off x="8221486" y="5248489"/>
                <a:ext cx="239802" cy="260037"/>
              </a:xfrm>
              <a:prstGeom prst="flowChartDelay">
                <a:avLst/>
              </a:prstGeom>
              <a:solidFill>
                <a:srgbClr val="A50021"/>
              </a:solidFill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vert"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5DE33C-510F-4B7B-B778-A1FF15120640}"/>
              </a:ext>
            </a:extLst>
          </p:cNvPr>
          <p:cNvGrpSpPr/>
          <p:nvPr/>
        </p:nvGrpSpPr>
        <p:grpSpPr>
          <a:xfrm>
            <a:off x="7143943" y="2159207"/>
            <a:ext cx="520665" cy="741404"/>
            <a:chOff x="6495440" y="4464452"/>
            <a:chExt cx="1108182" cy="1578001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5EC8DBF-6720-4F27-A770-5FEAEB5398B5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lowchart: Delay 53">
              <a:extLst>
                <a:ext uri="{FF2B5EF4-FFF2-40B4-BE49-F238E27FC236}">
                  <a16:creationId xmlns:a16="http://schemas.microsoft.com/office/drawing/2014/main" id="{F4B08F64-E4C7-4837-9517-EFA343D7F5EC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1B71DBF3-63C2-49BD-BF94-D39922C30355}"/>
              </a:ext>
            </a:extLst>
          </p:cNvPr>
          <p:cNvSpPr/>
          <p:nvPr/>
        </p:nvSpPr>
        <p:spPr>
          <a:xfrm>
            <a:off x="6120382" y="1595358"/>
            <a:ext cx="929350" cy="551492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C8534F-CDD1-48E3-88D1-9B79ED2761EA}"/>
              </a:ext>
            </a:extLst>
          </p:cNvPr>
          <p:cNvGrpSpPr/>
          <p:nvPr/>
        </p:nvGrpSpPr>
        <p:grpSpPr>
          <a:xfrm>
            <a:off x="8223918" y="2159207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6C8AF95-825B-43E9-A789-78BD0CFFD716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lowchart: Delay 57">
              <a:extLst>
                <a:ext uri="{FF2B5EF4-FFF2-40B4-BE49-F238E27FC236}">
                  <a16:creationId xmlns:a16="http://schemas.microsoft.com/office/drawing/2014/main" id="{45F316C0-1C0D-430A-AB35-5B57E7E18070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 w="12700" cap="flat" cmpd="sng" algn="ctr">
              <a:solidFill>
                <a:srgbClr val="A500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1954E2-74C0-4AE3-B525-04191396BA13}"/>
              </a:ext>
            </a:extLst>
          </p:cNvPr>
          <p:cNvSpPr/>
          <p:nvPr/>
        </p:nvSpPr>
        <p:spPr>
          <a:xfrm>
            <a:off x="8856612" y="1595358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 cap="flat" cmpd="sng" algn="ctr">
            <a:solidFill>
              <a:srgbClr val="A500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3D99A0-59F6-4A39-8269-0A27AE15BA1B}"/>
              </a:ext>
            </a:extLst>
          </p:cNvPr>
          <p:cNvSpPr txBox="1"/>
          <p:nvPr/>
        </p:nvSpPr>
        <p:spPr>
          <a:xfrm>
            <a:off x="1316473" y="5011615"/>
            <a:ext cx="2238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(Yes: 4, No: 0)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Homogeneous: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179686-29CE-4084-A602-9B585FA9B30A}"/>
              </a:ext>
            </a:extLst>
          </p:cNvPr>
          <p:cNvSpPr txBox="1"/>
          <p:nvPr/>
        </p:nvSpPr>
        <p:spPr>
          <a:xfrm>
            <a:off x="4878584" y="4979860"/>
            <a:ext cx="2483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(Yes: 1, No: 4)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Non-homogeneous: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impurity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D7F31D-438F-47A2-9A7A-6697FB2EDC9E}"/>
              </a:ext>
            </a:extLst>
          </p:cNvPr>
          <p:cNvSpPr txBox="1"/>
          <p:nvPr/>
        </p:nvSpPr>
        <p:spPr>
          <a:xfrm>
            <a:off x="8406197" y="4942002"/>
            <a:ext cx="2483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(Yes: 2, No: 2)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Non-homogeneous:</a:t>
            </a: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 impurity</a:t>
            </a:r>
          </a:p>
        </p:txBody>
      </p:sp>
    </p:spTree>
    <p:extLst>
      <p:ext uri="{BB962C8B-B14F-4D97-AF65-F5344CB8AC3E}">
        <p14:creationId xmlns:p14="http://schemas.microsoft.com/office/powerpoint/2010/main" val="216977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Node Impurity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1560810" cy="5130800"/>
          </a:xfrm>
        </p:spPr>
        <p:txBody>
          <a:bodyPr/>
          <a:lstStyle/>
          <a:p>
            <a:pPr marL="38100" indent="0">
              <a:buNone/>
            </a:pPr>
            <a:r>
              <a:rPr lang="en-PH" dirty="0"/>
              <a:t>Different measures for node impurity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/>
              <a:t>Gini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/>
              <a:t>Entropy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/>
              <a:t>Misclassification error</a:t>
            </a:r>
          </a:p>
          <a:p>
            <a:pPr>
              <a:buFontTx/>
              <a:buChar char="-"/>
            </a:pPr>
            <a:endParaRPr lang="en-PH" dirty="0"/>
          </a:p>
          <a:p>
            <a:pPr marL="38100" indent="0">
              <a:buNone/>
            </a:pPr>
            <a:r>
              <a:rPr lang="en-PH" dirty="0"/>
              <a:t>All these measures help determine most important attributes that:</a:t>
            </a:r>
          </a:p>
          <a:p>
            <a:pPr lvl="1"/>
            <a:r>
              <a:rPr lang="en-PH" dirty="0"/>
              <a:t>Separate examples best</a:t>
            </a:r>
          </a:p>
          <a:p>
            <a:pPr lvl="1"/>
            <a:r>
              <a:rPr lang="en-PH" dirty="0"/>
              <a:t>Provide the most homogeneity for the tree</a:t>
            </a:r>
          </a:p>
          <a:p>
            <a:pPr marL="38100" indent="0">
              <a:buNone/>
            </a:pPr>
            <a:endParaRPr lang="en-PH" dirty="0"/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37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0944550" cy="5130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Measure of Impurity: GINI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PH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 : node (e.g. the category like none/some/full for Patrons)</a:t>
            </a: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 : class (e.g. the label like Yes/No for Will Wait)</a:t>
            </a:r>
          </a:p>
          <a:p>
            <a:pPr marL="0" indent="0">
              <a:buNone/>
            </a:pP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 relative frequency of the class in the group</a:t>
            </a:r>
            <a:endParaRPr lang="en-PH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95124B-A98E-4698-B9B4-69FD4DC8CC3C}"/>
                  </a:ext>
                </a:extLst>
              </p:cNvPr>
              <p:cNvSpPr txBox="1"/>
              <p:nvPr/>
            </p:nvSpPr>
            <p:spPr>
              <a:xfrm>
                <a:off x="3640044" y="2622789"/>
                <a:ext cx="4911811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PH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𝐺𝐼𝑁𝐼</m:t>
                      </m:r>
                      <m:d>
                        <m:dPr>
                          <m:ctrlPr>
                            <a:rPr kumimoji="0" lang="en-PH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PH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PH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=1 −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PH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PH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PH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PH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PH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PH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PH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kumimoji="0" lang="en-PH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PH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e>
                            <m:sup>
                              <m:r>
                                <a:rPr kumimoji="0" lang="en-PH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PH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95124B-A98E-4698-B9B4-69FD4DC8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44" y="2622789"/>
                <a:ext cx="4911811" cy="10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10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GINI INDEX FOR A FEATURE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3357100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874844" y="4154110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159947" y="4157201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13276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076420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42B-26BB-438D-90B6-0FFF2F493A24}"/>
              </a:ext>
            </a:extLst>
          </p:cNvPr>
          <p:cNvSpPr txBox="1"/>
          <p:nvPr/>
        </p:nvSpPr>
        <p:spPr>
          <a:xfrm>
            <a:off x="459764" y="5087045"/>
            <a:ext cx="289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PICK A FEATURE AND SPLIT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4100245" y="4951120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COMPUTE GINI INDEX FOR EACH NODE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F378B35-85A2-41B7-9A26-C9C3437F4D7A}"/>
              </a:ext>
            </a:extLst>
          </p:cNvPr>
          <p:cNvSpPr/>
          <p:nvPr/>
        </p:nvSpPr>
        <p:spPr>
          <a:xfrm>
            <a:off x="4810897" y="3384434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15EFC0F-AAFC-47CB-BA35-91D2AB59B982}"/>
              </a:ext>
            </a:extLst>
          </p:cNvPr>
          <p:cNvSpPr/>
          <p:nvPr/>
        </p:nvSpPr>
        <p:spPr>
          <a:xfrm>
            <a:off x="4810897" y="4050396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212CF7-3475-438E-8DEC-5A9D1854F80B}"/>
              </a:ext>
            </a:extLst>
          </p:cNvPr>
          <p:cNvSpPr txBox="1"/>
          <p:nvPr/>
        </p:nvSpPr>
        <p:spPr>
          <a:xfrm>
            <a:off x="5809854" y="3429000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GINI(a)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F09196-7C70-49CD-8ED9-52476D2E5227}"/>
              </a:ext>
            </a:extLst>
          </p:cNvPr>
          <p:cNvSpPr txBox="1"/>
          <p:nvPr/>
        </p:nvSpPr>
        <p:spPr>
          <a:xfrm>
            <a:off x="5809854" y="410800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GINI(b)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01942" y="4951120"/>
            <a:ext cx="343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GET THE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/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𝐺𝐼𝑁𝐼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d>
                      <m:dPr>
                        <m:ctrlPr>
                          <a:rPr kumimoji="0" lang="en-PH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# 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𝑡𝑜𝑡𝑎𝑙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 </a:t>
                </a:r>
                <a14:m>
                  <m:oMath xmlns:m="http://schemas.openxmlformats.org/officeDocument/2006/math"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𝐺𝐼𝑁𝐼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PH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d>
                      <m:dPr>
                        <m:ctrlPr>
                          <a:rPr kumimoji="0" lang="en-PH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PH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PH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# </m:t>
                            </m:r>
                            <m:r>
                              <a:rPr kumimoji="0" lang="en-PH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  <m:r>
                              <a:rPr kumimoji="0" lang="en-PH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num>
                          <m:den>
                            <m:r>
                              <a:rPr kumimoji="0" lang="en-PH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𝑡𝑜𝑡𝑎𝑙</m:t>
                            </m:r>
                            <m:r>
                              <a:rPr kumimoji="0" lang="en-PH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blipFill>
                <a:blip r:embed="rId3"/>
                <a:stretch>
                  <a:fillRect l="-2245" t="-1471" b="-191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46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BRANCHING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2985767"/>
            <a:ext cx="785566" cy="46171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917062" y="4121292"/>
            <a:ext cx="785566" cy="46171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202165" y="4124383"/>
            <a:ext cx="785566" cy="46171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55494" y="3844689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118638" y="3844689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3983132" y="5537993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FIND FEATURE WITH THE SMALLEST GINI SCORE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51918" y="5537994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SPLIT/BRANCH ACCORDING TO THAT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9094C-1525-4E88-97D5-24E53D238D86}"/>
              </a:ext>
            </a:extLst>
          </p:cNvPr>
          <p:cNvSpPr txBox="1"/>
          <p:nvPr/>
        </p:nvSpPr>
        <p:spPr>
          <a:xfrm>
            <a:off x="1354143" y="3464769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Feature?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BC1B8511-D532-432F-B16D-16804D78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0404"/>
              </p:ext>
            </p:extLst>
          </p:nvPr>
        </p:nvGraphicFramePr>
        <p:xfrm>
          <a:off x="4749438" y="2787050"/>
          <a:ext cx="2157413" cy="220647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04591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1152822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44129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</a:t>
                      </a:r>
                    </a:p>
                  </a:txBody>
                  <a:tcPr marL="88432" marR="88432" marT="44215" marB="44215" anchor="ctr">
                    <a:solidFill>
                      <a:srgbClr val="789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GINI SCORE</a:t>
                      </a:r>
                    </a:p>
                  </a:txBody>
                  <a:tcPr marL="88432" marR="88432" marT="44215" marB="44215" anchor="ctr">
                    <a:solidFill>
                      <a:srgbClr val="789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8432" marR="88432" marT="44215" marB="44215" anchor="ctr">
                    <a:solidFill>
                      <a:srgbClr val="789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Patrons</a:t>
                      </a:r>
                    </a:p>
                  </a:txBody>
                  <a:tcPr marL="88432" marR="88432" marT="44215" marB="4421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88432" marR="88432" marT="44215" marB="4421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0.50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Friday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0.49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54E3CB-5823-425B-BA42-3C79D224388E}"/>
              </a:ext>
            </a:extLst>
          </p:cNvPr>
          <p:cNvSpPr/>
          <p:nvPr/>
        </p:nvSpPr>
        <p:spPr>
          <a:xfrm>
            <a:off x="9575943" y="3036905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3FE8C2-2EE3-4440-9155-4F98D897A97C}"/>
              </a:ext>
            </a:extLst>
          </p:cNvPr>
          <p:cNvSpPr/>
          <p:nvPr/>
        </p:nvSpPr>
        <p:spPr>
          <a:xfrm>
            <a:off x="9596480" y="4278244"/>
            <a:ext cx="785566" cy="4617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7B5429-361D-45F9-967D-EDC87B01C108}"/>
              </a:ext>
            </a:extLst>
          </p:cNvPr>
          <p:cNvSpPr/>
          <p:nvPr/>
        </p:nvSpPr>
        <p:spPr>
          <a:xfrm>
            <a:off x="10599754" y="4278244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AFD44C-654D-426E-9C2E-61CD4FA49DC3}"/>
              </a:ext>
            </a:extLst>
          </p:cNvPr>
          <p:cNvCxnSpPr>
            <a:cxnSpLocks/>
          </p:cNvCxnSpPr>
          <p:nvPr/>
        </p:nvCxnSpPr>
        <p:spPr>
          <a:xfrm>
            <a:off x="10407089" y="3867810"/>
            <a:ext cx="365110" cy="25348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59445-6377-4CDB-96FB-8BEC3184EE29}"/>
              </a:ext>
            </a:extLst>
          </p:cNvPr>
          <p:cNvSpPr txBox="1"/>
          <p:nvPr/>
        </p:nvSpPr>
        <p:spPr>
          <a:xfrm>
            <a:off x="9394508" y="349822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Patrons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9FBCC3-6CF7-4844-AA51-548CD38AF5E0}"/>
              </a:ext>
            </a:extLst>
          </p:cNvPr>
          <p:cNvSpPr/>
          <p:nvPr/>
        </p:nvSpPr>
        <p:spPr>
          <a:xfrm>
            <a:off x="8608942" y="4278522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17D7E-A258-4245-96E7-FE06AEE7CEED}"/>
              </a:ext>
            </a:extLst>
          </p:cNvPr>
          <p:cNvCxnSpPr>
            <a:cxnSpLocks/>
          </p:cNvCxnSpPr>
          <p:nvPr/>
        </p:nvCxnSpPr>
        <p:spPr>
          <a:xfrm>
            <a:off x="9968726" y="3904625"/>
            <a:ext cx="0" cy="2865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4A6A39-F05C-408E-BAEB-D823FD3DBFDC}"/>
              </a:ext>
            </a:extLst>
          </p:cNvPr>
          <p:cNvCxnSpPr>
            <a:cxnSpLocks/>
          </p:cNvCxnSpPr>
          <p:nvPr/>
        </p:nvCxnSpPr>
        <p:spPr>
          <a:xfrm flipH="1">
            <a:off x="9165254" y="3874475"/>
            <a:ext cx="365110" cy="25348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9F6-4026-4C6B-BE26-339A30A5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7BC015-4CFC-4A0A-9FA2-E0904C671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98403"/>
              </p:ext>
            </p:extLst>
          </p:nvPr>
        </p:nvGraphicFramePr>
        <p:xfrm>
          <a:off x="2247099" y="2497879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B73E7B6-7BDD-4DEA-A4B8-6897A3910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2386"/>
              </p:ext>
            </p:extLst>
          </p:nvPr>
        </p:nvGraphicFramePr>
        <p:xfrm>
          <a:off x="4452917" y="2485522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276D199-1D25-4C21-987F-663BBAAC42C4}"/>
              </a:ext>
            </a:extLst>
          </p:cNvPr>
          <p:cNvSpPr/>
          <p:nvPr/>
        </p:nvSpPr>
        <p:spPr>
          <a:xfrm>
            <a:off x="5756161" y="270622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681B8C-2D12-4E92-B0FD-309FA0D6224C}"/>
              </a:ext>
            </a:extLst>
          </p:cNvPr>
          <p:cNvSpPr/>
          <p:nvPr/>
        </p:nvSpPr>
        <p:spPr>
          <a:xfrm>
            <a:off x="7713472" y="1911967"/>
            <a:ext cx="2533135" cy="2394687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(UNTRAINED)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BF191-5FAF-4C51-9624-AF33CD397599}"/>
              </a:ext>
            </a:extLst>
          </p:cNvPr>
          <p:cNvSpPr txBox="1"/>
          <p:nvPr/>
        </p:nvSpPr>
        <p:spPr>
          <a:xfrm>
            <a:off x="2402656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63D75-155A-431A-BF01-6A82D4B30CD8}"/>
              </a:ext>
            </a:extLst>
          </p:cNvPr>
          <p:cNvSpPr txBox="1"/>
          <p:nvPr/>
        </p:nvSpPr>
        <p:spPr>
          <a:xfrm>
            <a:off x="4057455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LABELS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AE968CCF-C019-4138-9E15-C509D1D1B8D8}"/>
              </a:ext>
            </a:extLst>
          </p:cNvPr>
          <p:cNvSpPr/>
          <p:nvPr/>
        </p:nvSpPr>
        <p:spPr>
          <a:xfrm>
            <a:off x="3783951" y="1916988"/>
            <a:ext cx="382804" cy="369332"/>
          </a:xfrm>
          <a:prstGeom prst="mathPlus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6FB4B-44B6-4E4B-9099-4213A9D04A54}"/>
              </a:ext>
            </a:extLst>
          </p:cNvPr>
          <p:cNvSpPr txBox="1"/>
          <p:nvPr/>
        </p:nvSpPr>
        <p:spPr>
          <a:xfrm>
            <a:off x="1745947" y="4571681"/>
            <a:ext cx="3946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TRAINING SET:</a:t>
            </a:r>
          </a:p>
          <a:p>
            <a:pPr algn="ctr">
              <a:buClrTx/>
              <a:buFontTx/>
              <a:buNone/>
            </a:pPr>
            <a:endParaRPr lang="en-PH" sz="2000" kern="12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Scenarios and corresponding decisions to wait or not</a:t>
            </a:r>
          </a:p>
        </p:txBody>
      </p:sp>
    </p:spTree>
    <p:extLst>
      <p:ext uri="{BB962C8B-B14F-4D97-AF65-F5344CB8AC3E}">
        <p14:creationId xmlns:p14="http://schemas.microsoft.com/office/powerpoint/2010/main" val="1637920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14549" y="5135675"/>
            <a:ext cx="102087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4"/>
            <a:ext cx="6498156" cy="5130871"/>
          </a:xfrm>
        </p:spPr>
        <p:txBody>
          <a:bodyPr/>
          <a:lstStyle/>
          <a:p>
            <a:r>
              <a:rPr lang="en-PH" dirty="0"/>
              <a:t>A decision tree classifier encodes a function for the dataset as a </a:t>
            </a:r>
            <a:r>
              <a:rPr lang="en-PH" u="sng" dirty="0"/>
              <a:t>sequence of decisions</a:t>
            </a:r>
            <a:r>
              <a:rPr lang="en-PH" dirty="0"/>
              <a:t> or tests</a:t>
            </a:r>
          </a:p>
          <a:p>
            <a:pPr marL="38100" indent="0">
              <a:lnSpc>
                <a:spcPct val="100000"/>
              </a:lnSpc>
              <a:buNone/>
            </a:pPr>
            <a:endParaRPr lang="en-PH" sz="3200" dirty="0"/>
          </a:p>
          <a:p>
            <a:pPr>
              <a:lnSpc>
                <a:spcPct val="100000"/>
              </a:lnSpc>
            </a:pPr>
            <a:r>
              <a:rPr lang="en-PH" sz="3200" dirty="0"/>
              <a:t>Each test is based on a single feature</a:t>
            </a:r>
          </a:p>
          <a:p>
            <a:pPr>
              <a:lnSpc>
                <a:spcPct val="100000"/>
              </a:lnSpc>
            </a:pPr>
            <a:endParaRPr lang="en-PH" sz="3200" dirty="0"/>
          </a:p>
          <a:p>
            <a:pPr>
              <a:lnSpc>
                <a:spcPct val="100000"/>
              </a:lnSpc>
            </a:pPr>
            <a:r>
              <a:rPr lang="en-PH" sz="3200" dirty="0"/>
              <a:t>Eventually leads to a predicted label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6291FD-96E8-4665-8B08-BE48F662B0B9}"/>
              </a:ext>
            </a:extLst>
          </p:cNvPr>
          <p:cNvSpPr/>
          <p:nvPr/>
        </p:nvSpPr>
        <p:spPr>
          <a:xfrm>
            <a:off x="8213833" y="1527723"/>
            <a:ext cx="2926235" cy="190127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CLASSIFICATION MODEL</a:t>
            </a:r>
          </a:p>
          <a:p>
            <a:pPr algn="ctr">
              <a:buClrTx/>
              <a:defRPr/>
            </a:pP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= f(X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sz="1800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1E1C-C6DA-487B-B15F-FEC5CB9C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91" y="3922409"/>
            <a:ext cx="2671877" cy="20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3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9F6-4026-4C6B-BE26-339A30A5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7BC015-4CFC-4A0A-9FA2-E0904C671B27}"/>
              </a:ext>
            </a:extLst>
          </p:cNvPr>
          <p:cNvGraphicFramePr>
            <a:graphicFrameLocks noGrp="1"/>
          </p:cNvGraphicFramePr>
          <p:nvPr/>
        </p:nvGraphicFramePr>
        <p:xfrm>
          <a:off x="2247099" y="2497879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B73E7B6-7BDD-4DEA-A4B8-6897A3910B0E}"/>
              </a:ext>
            </a:extLst>
          </p:cNvPr>
          <p:cNvGraphicFramePr>
            <a:graphicFrameLocks noGrp="1"/>
          </p:cNvGraphicFramePr>
          <p:nvPr/>
        </p:nvGraphicFramePr>
        <p:xfrm>
          <a:off x="4452917" y="2485522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276D199-1D25-4C21-987F-663BBAAC42C4}"/>
              </a:ext>
            </a:extLst>
          </p:cNvPr>
          <p:cNvSpPr/>
          <p:nvPr/>
        </p:nvSpPr>
        <p:spPr>
          <a:xfrm>
            <a:off x="5756161" y="270622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BF191-5FAF-4C51-9624-AF33CD397599}"/>
              </a:ext>
            </a:extLst>
          </p:cNvPr>
          <p:cNvSpPr txBox="1"/>
          <p:nvPr/>
        </p:nvSpPr>
        <p:spPr>
          <a:xfrm>
            <a:off x="2402656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63D75-155A-431A-BF01-6A82D4B30CD8}"/>
              </a:ext>
            </a:extLst>
          </p:cNvPr>
          <p:cNvSpPr txBox="1"/>
          <p:nvPr/>
        </p:nvSpPr>
        <p:spPr>
          <a:xfrm>
            <a:off x="4057455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LABELS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AE968CCF-C019-4138-9E15-C509D1D1B8D8}"/>
              </a:ext>
            </a:extLst>
          </p:cNvPr>
          <p:cNvSpPr/>
          <p:nvPr/>
        </p:nvSpPr>
        <p:spPr>
          <a:xfrm>
            <a:off x="3783951" y="1916988"/>
            <a:ext cx="382804" cy="369332"/>
          </a:xfrm>
          <a:prstGeom prst="mathPlus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6FB4B-44B6-4E4B-9099-4213A9D04A54}"/>
              </a:ext>
            </a:extLst>
          </p:cNvPr>
          <p:cNvSpPr txBox="1"/>
          <p:nvPr/>
        </p:nvSpPr>
        <p:spPr>
          <a:xfrm>
            <a:off x="1745947" y="4571681"/>
            <a:ext cx="3946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TRAINING SET:</a:t>
            </a:r>
          </a:p>
          <a:p>
            <a:pPr algn="ctr">
              <a:buClrTx/>
              <a:buFontTx/>
              <a:buNone/>
            </a:pPr>
            <a:endParaRPr lang="en-PH" sz="2000" kern="12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Scenarios and corresponding decisions to wait or not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DBA096-8985-4B3C-AE47-A577C58B90FF}"/>
              </a:ext>
            </a:extLst>
          </p:cNvPr>
          <p:cNvSpPr/>
          <p:nvPr/>
        </p:nvSpPr>
        <p:spPr>
          <a:xfrm>
            <a:off x="7713472" y="1924324"/>
            <a:ext cx="2533135" cy="239468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MODEL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87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9F6-4026-4C6B-BE26-339A30A5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D23E78-8D1D-4330-8595-FC784A2E45F8}"/>
              </a:ext>
            </a:extLst>
          </p:cNvPr>
          <p:cNvSpPr/>
          <p:nvPr/>
        </p:nvSpPr>
        <p:spPr>
          <a:xfrm>
            <a:off x="1746126" y="2594647"/>
            <a:ext cx="2533135" cy="239468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MODEL</a:t>
            </a:r>
          </a:p>
          <a:p>
            <a:pPr algn="ctr">
              <a:buClrTx/>
              <a:defRPr/>
            </a:pP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= f(X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sz="1800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30CAD3E-01B9-415D-B590-879450E35FC8}"/>
              </a:ext>
            </a:extLst>
          </p:cNvPr>
          <p:cNvSpPr/>
          <p:nvPr/>
        </p:nvSpPr>
        <p:spPr>
          <a:xfrm>
            <a:off x="5057842" y="3447540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CB8E2A-BE1F-49FE-8F2F-E58C1ADC1FC9}"/>
              </a:ext>
            </a:extLst>
          </p:cNvPr>
          <p:cNvSpPr/>
          <p:nvPr/>
        </p:nvSpPr>
        <p:spPr>
          <a:xfrm>
            <a:off x="8009526" y="2185572"/>
            <a:ext cx="785566" cy="461713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EF61DA-3D4A-4CFF-9105-88E02A8450B3}"/>
              </a:ext>
            </a:extLst>
          </p:cNvPr>
          <p:cNvSpPr/>
          <p:nvPr/>
        </p:nvSpPr>
        <p:spPr>
          <a:xfrm>
            <a:off x="7371094" y="2982583"/>
            <a:ext cx="785566" cy="461713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7600F9-2445-4F50-9848-45CD6035E245}"/>
              </a:ext>
            </a:extLst>
          </p:cNvPr>
          <p:cNvSpPr/>
          <p:nvPr/>
        </p:nvSpPr>
        <p:spPr>
          <a:xfrm>
            <a:off x="8656197" y="2985673"/>
            <a:ext cx="785566" cy="461713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E5F5D9-2224-49E5-A71C-2353C70D687F}"/>
              </a:ext>
            </a:extLst>
          </p:cNvPr>
          <p:cNvSpPr/>
          <p:nvPr/>
        </p:nvSpPr>
        <p:spPr>
          <a:xfrm>
            <a:off x="8070485" y="3791991"/>
            <a:ext cx="785566" cy="461713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31193A-D546-4E8F-8BBB-D82EF9A8454B}"/>
              </a:ext>
            </a:extLst>
          </p:cNvPr>
          <p:cNvSpPr/>
          <p:nvPr/>
        </p:nvSpPr>
        <p:spPr>
          <a:xfrm>
            <a:off x="9355588" y="3795081"/>
            <a:ext cx="785566" cy="461713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6DB8B-8114-436F-83B6-070FFC3DED46}"/>
              </a:ext>
            </a:extLst>
          </p:cNvPr>
          <p:cNvCxnSpPr/>
          <p:nvPr/>
        </p:nvCxnSpPr>
        <p:spPr>
          <a:xfrm flipH="1">
            <a:off x="8009526" y="2705979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A7AD29-0528-484C-818D-8920FE77E296}"/>
              </a:ext>
            </a:extLst>
          </p:cNvPr>
          <p:cNvCxnSpPr>
            <a:cxnSpLocks/>
          </p:cNvCxnSpPr>
          <p:nvPr/>
        </p:nvCxnSpPr>
        <p:spPr>
          <a:xfrm>
            <a:off x="8572670" y="2705979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43415D-38D1-442D-9140-939B118B1120}"/>
              </a:ext>
            </a:extLst>
          </p:cNvPr>
          <p:cNvCxnSpPr/>
          <p:nvPr/>
        </p:nvCxnSpPr>
        <p:spPr>
          <a:xfrm flipH="1">
            <a:off x="8708917" y="3480553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5D0313-57E2-43CB-9189-4BA0B1623A7B}"/>
              </a:ext>
            </a:extLst>
          </p:cNvPr>
          <p:cNvCxnSpPr>
            <a:cxnSpLocks/>
          </p:cNvCxnSpPr>
          <p:nvPr/>
        </p:nvCxnSpPr>
        <p:spPr>
          <a:xfrm>
            <a:off x="9272061" y="3480553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31409-E55F-45D0-99E8-5B3D5DB8BA6F}"/>
              </a:ext>
            </a:extLst>
          </p:cNvPr>
          <p:cNvSpPr txBox="1"/>
          <p:nvPr/>
        </p:nvSpPr>
        <p:spPr>
          <a:xfrm>
            <a:off x="7009535" y="4718950"/>
            <a:ext cx="3545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Decision tree based on scenarios and corresponding decisions (training set)</a:t>
            </a:r>
          </a:p>
        </p:txBody>
      </p:sp>
    </p:spTree>
    <p:extLst>
      <p:ext uri="{BB962C8B-B14F-4D97-AF65-F5344CB8AC3E}">
        <p14:creationId xmlns:p14="http://schemas.microsoft.com/office/powerpoint/2010/main" val="688210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1A2D538-F7BD-434E-BA93-59FDBCD8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476F391-BCCB-4CDE-97A6-D9CDEFE5576B}"/>
              </a:ext>
            </a:extLst>
          </p:cNvPr>
          <p:cNvGraphicFramePr>
            <a:graphicFrameLocks noGrp="1"/>
          </p:cNvGraphicFramePr>
          <p:nvPr/>
        </p:nvGraphicFramePr>
        <p:xfrm>
          <a:off x="1354557" y="2972397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F04BF08-053C-42FA-B359-FB3E259600AA}"/>
              </a:ext>
            </a:extLst>
          </p:cNvPr>
          <p:cNvSpPr txBox="1"/>
          <p:nvPr/>
        </p:nvSpPr>
        <p:spPr>
          <a:xfrm>
            <a:off x="1510114" y="2124152"/>
            <a:ext cx="13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TEST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801FFB-4B72-4BDF-9AAC-EE02BC2B1DE7}"/>
              </a:ext>
            </a:extLst>
          </p:cNvPr>
          <p:cNvSpPr/>
          <p:nvPr/>
        </p:nvSpPr>
        <p:spPr>
          <a:xfrm>
            <a:off x="3373396" y="3502365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74CFA-115C-4C07-920A-07E501E4CB36}"/>
              </a:ext>
            </a:extLst>
          </p:cNvPr>
          <p:cNvSpPr txBox="1"/>
          <p:nvPr/>
        </p:nvSpPr>
        <p:spPr>
          <a:xfrm>
            <a:off x="8772707" y="2150580"/>
            <a:ext cx="17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LABELS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6261EC91-E2A0-4BE6-BAF4-46766A237C81}"/>
              </a:ext>
            </a:extLst>
          </p:cNvPr>
          <p:cNvGraphicFramePr>
            <a:graphicFrameLocks noGrp="1"/>
          </p:cNvGraphicFramePr>
          <p:nvPr/>
        </p:nvGraphicFramePr>
        <p:xfrm>
          <a:off x="9357248" y="2960040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y</a:t>
                      </a:r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4319A9-9653-461A-90F8-175BD55F6AC0}"/>
              </a:ext>
            </a:extLst>
          </p:cNvPr>
          <p:cNvSpPr/>
          <p:nvPr/>
        </p:nvSpPr>
        <p:spPr>
          <a:xfrm>
            <a:off x="7827410" y="343823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38EED2-45E4-46AE-92E0-81BAB443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4" y="2836694"/>
            <a:ext cx="2671877" cy="2092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16210B-D64D-4D35-959F-A355FF1C1ED0}"/>
              </a:ext>
            </a:extLst>
          </p:cNvPr>
          <p:cNvSpPr txBox="1"/>
          <p:nvPr/>
        </p:nvSpPr>
        <p:spPr>
          <a:xfrm>
            <a:off x="415600" y="5426161"/>
            <a:ext cx="354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634467-82B8-4067-AA9C-4C568B9EC94F}"/>
              </a:ext>
            </a:extLst>
          </p:cNvPr>
          <p:cNvSpPr txBox="1"/>
          <p:nvPr/>
        </p:nvSpPr>
        <p:spPr>
          <a:xfrm>
            <a:off x="8496325" y="5287662"/>
            <a:ext cx="226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decisions to wait or not</a:t>
            </a:r>
          </a:p>
        </p:txBody>
      </p:sp>
    </p:spTree>
    <p:extLst>
      <p:ext uri="{BB962C8B-B14F-4D97-AF65-F5344CB8AC3E}">
        <p14:creationId xmlns:p14="http://schemas.microsoft.com/office/powerpoint/2010/main" val="25754549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F3E-9C41-45F3-8FC2-E855721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Restaurant Waiting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FF9C-FFED-46A5-A97C-AA2A79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356975"/>
            <a:ext cx="11360700" cy="1330469"/>
          </a:xfrm>
        </p:spPr>
        <p:txBody>
          <a:bodyPr/>
          <a:lstStyle/>
          <a:p>
            <a:pPr marL="38100" indent="0">
              <a:buNone/>
            </a:pPr>
            <a:endParaRPr lang="en-PH" sz="2700" dirty="0"/>
          </a:p>
          <a:p>
            <a:pPr marL="38100" indent="0">
              <a:buNone/>
            </a:pPr>
            <a:r>
              <a:rPr lang="en-PH" sz="2700" dirty="0"/>
              <a:t>Given a new scenario (set of features), predict whether they’ll wait or not</a:t>
            </a:r>
          </a:p>
          <a:p>
            <a:pPr marL="38100" indent="0" algn="ctr">
              <a:buNone/>
            </a:pPr>
            <a:r>
              <a:rPr lang="en-PH" sz="2700" dirty="0"/>
              <a:t>using a decision 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1C156-1B5E-403C-B92B-B0A4918F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12196"/>
              </p:ext>
            </p:extLst>
          </p:nvPr>
        </p:nvGraphicFramePr>
        <p:xfrm>
          <a:off x="859104" y="4308322"/>
          <a:ext cx="2832385" cy="782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585">
                  <a:extLst>
                    <a:ext uri="{9D8B030D-6E8A-4147-A177-3AD203B41FA5}">
                      <a16:colId xmlns:a16="http://schemas.microsoft.com/office/drawing/2014/main" val="1470097763"/>
                    </a:ext>
                  </a:extLst>
                </a:gridCol>
                <a:gridCol w="803088">
                  <a:extLst>
                    <a:ext uri="{9D8B030D-6E8A-4147-A177-3AD203B41FA5}">
                      <a16:colId xmlns:a16="http://schemas.microsoft.com/office/drawing/2014/main" val="4153487552"/>
                    </a:ext>
                  </a:extLst>
                </a:gridCol>
                <a:gridCol w="803088">
                  <a:extLst>
                    <a:ext uri="{9D8B030D-6E8A-4147-A177-3AD203B41FA5}">
                      <a16:colId xmlns:a16="http://schemas.microsoft.com/office/drawing/2014/main" val="2808372498"/>
                    </a:ext>
                  </a:extLst>
                </a:gridCol>
                <a:gridCol w="587624">
                  <a:extLst>
                    <a:ext uri="{9D8B030D-6E8A-4147-A177-3AD203B41FA5}">
                      <a16:colId xmlns:a16="http://schemas.microsoft.com/office/drawing/2014/main" val="1699019859"/>
                    </a:ext>
                  </a:extLst>
                </a:gridCol>
              </a:tblGrid>
              <a:tr h="391047">
                <a:tc>
                  <a:txBody>
                    <a:bodyPr/>
                    <a:lstStyle/>
                    <a:p>
                      <a:pPr algn="ctr"/>
                      <a:r>
                        <a:rPr lang="en-PH" sz="9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59490" marR="59490" marT="29745" marB="29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</a:t>
                      </a:r>
                    </a:p>
                  </a:txBody>
                  <a:tcPr marL="59490" marR="59490" marT="29745" marB="29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59490" marR="59490" marT="29745" marB="29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59490" marR="59490" marT="29745" marB="29745" anchor="ctr"/>
                </a:tc>
                <a:extLst>
                  <a:ext uri="{0D108BD9-81ED-4DB2-BD59-A6C34878D82A}">
                    <a16:rowId xmlns:a16="http://schemas.microsoft.com/office/drawing/2014/main" val="2859632567"/>
                  </a:ext>
                </a:extLst>
              </a:tr>
              <a:tr h="391047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Yes</a:t>
                      </a:r>
                    </a:p>
                  </a:txBody>
                  <a:tcPr marL="6197" marR="6197" marT="61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Some</a:t>
                      </a:r>
                      <a:endParaRPr lang="en-PH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197" marR="6197" marT="619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197" marR="6197" marT="61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Italian</a:t>
                      </a:r>
                    </a:p>
                  </a:txBody>
                  <a:tcPr marL="6197" marR="6197" marT="6197" marB="0" anchor="ctr"/>
                </a:tc>
                <a:extLst>
                  <a:ext uri="{0D108BD9-81ED-4DB2-BD59-A6C34878D82A}">
                    <a16:rowId xmlns:a16="http://schemas.microsoft.com/office/drawing/2014/main" val="95260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6109A-107F-4F81-B98E-3154286D7F5A}"/>
              </a:ext>
            </a:extLst>
          </p:cNvPr>
          <p:cNvSpPr txBox="1"/>
          <p:nvPr/>
        </p:nvSpPr>
        <p:spPr>
          <a:xfrm>
            <a:off x="1004288" y="3575898"/>
            <a:ext cx="25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0C5CE4-B0F5-4D2B-837E-656D86211370}"/>
              </a:ext>
            </a:extLst>
          </p:cNvPr>
          <p:cNvSpPr/>
          <p:nvPr/>
        </p:nvSpPr>
        <p:spPr>
          <a:xfrm>
            <a:off x="4099202" y="4243339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3F26B-4FF9-4980-A84E-E3B0B669406E}"/>
              </a:ext>
            </a:extLst>
          </p:cNvPr>
          <p:cNvSpPr txBox="1"/>
          <p:nvPr/>
        </p:nvSpPr>
        <p:spPr>
          <a:xfrm>
            <a:off x="8193246" y="3423424"/>
            <a:ext cx="385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4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LABEL: WILL WAIT?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3E28B0-847B-41D2-8671-05AC4038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41" y="3653100"/>
            <a:ext cx="2671877" cy="209253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D63ADF-486C-47D0-92FB-A159FFB7605A}"/>
              </a:ext>
            </a:extLst>
          </p:cNvPr>
          <p:cNvSpPr/>
          <p:nvPr/>
        </p:nvSpPr>
        <p:spPr>
          <a:xfrm>
            <a:off x="7993997" y="4222513"/>
            <a:ext cx="837934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6790E3-52F9-4FAB-B20E-971C69F4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524" y="4037563"/>
            <a:ext cx="18195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6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75"/>
            <a:ext cx="11215122" cy="1320666"/>
          </a:xfrm>
        </p:spPr>
        <p:txBody>
          <a:bodyPr/>
          <a:lstStyle/>
          <a:p>
            <a:pPr marL="38100" indent="0">
              <a:buNone/>
            </a:pPr>
            <a:r>
              <a:rPr lang="en-PH" sz="2800" dirty="0"/>
              <a:t>To make a tree: </a:t>
            </a:r>
            <a:r>
              <a:rPr lang="en-PH" sz="2800" u="sng" dirty="0"/>
              <a:t>determine the best feature to split</a:t>
            </a:r>
            <a:r>
              <a:rPr lang="en-PH" sz="2800" dirty="0"/>
              <a:t> at every level based on </a:t>
            </a:r>
            <a:r>
              <a:rPr lang="en-PH" sz="2800" u="sng" dirty="0"/>
              <a:t>node homogeneity/purity</a:t>
            </a:r>
          </a:p>
          <a:p>
            <a:endParaRPr lang="en-PH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783F9-CB8F-476F-A89E-854EB0178067}"/>
              </a:ext>
            </a:extLst>
          </p:cNvPr>
          <p:cNvSpPr/>
          <p:nvPr/>
        </p:nvSpPr>
        <p:spPr>
          <a:xfrm>
            <a:off x="2496028" y="3090342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1F09B2-FC96-4595-B7BA-7D4B7E3B1FD8}"/>
              </a:ext>
            </a:extLst>
          </p:cNvPr>
          <p:cNvSpPr/>
          <p:nvPr/>
        </p:nvSpPr>
        <p:spPr>
          <a:xfrm>
            <a:off x="1857596" y="4207547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FB32C9-D025-4D06-95DA-4AF9CB51BBC0}"/>
              </a:ext>
            </a:extLst>
          </p:cNvPr>
          <p:cNvSpPr/>
          <p:nvPr/>
        </p:nvSpPr>
        <p:spPr>
          <a:xfrm>
            <a:off x="3142699" y="4210638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9EC02-A92F-4CA2-A6FC-2F9BB376B56F}"/>
              </a:ext>
            </a:extLst>
          </p:cNvPr>
          <p:cNvCxnSpPr/>
          <p:nvPr/>
        </p:nvCxnSpPr>
        <p:spPr>
          <a:xfrm flipH="1">
            <a:off x="2496028" y="3930944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37D39-F98F-42C1-BADD-6D28BC68CEFB}"/>
              </a:ext>
            </a:extLst>
          </p:cNvPr>
          <p:cNvCxnSpPr>
            <a:cxnSpLocks/>
          </p:cNvCxnSpPr>
          <p:nvPr/>
        </p:nvCxnSpPr>
        <p:spPr>
          <a:xfrm>
            <a:off x="3059172" y="3930944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22E549-DBDD-4100-825F-8ABCA8B04C57}"/>
              </a:ext>
            </a:extLst>
          </p:cNvPr>
          <p:cNvSpPr txBox="1"/>
          <p:nvPr/>
        </p:nvSpPr>
        <p:spPr>
          <a:xfrm>
            <a:off x="2314593" y="3551659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B1222-FFBC-46BC-92CD-B2A894D121EB}"/>
              </a:ext>
            </a:extLst>
          </p:cNvPr>
          <p:cNvSpPr/>
          <p:nvPr/>
        </p:nvSpPr>
        <p:spPr>
          <a:xfrm>
            <a:off x="5825736" y="3090342"/>
            <a:ext cx="924548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CA5215-1AB1-44A3-8B67-6F6F6FC8F369}"/>
              </a:ext>
            </a:extLst>
          </p:cNvPr>
          <p:cNvSpPr/>
          <p:nvPr/>
        </p:nvSpPr>
        <p:spPr>
          <a:xfrm>
            <a:off x="4846105" y="4312150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562485-9ADD-4E72-A713-FAEAEB5D318E}"/>
              </a:ext>
            </a:extLst>
          </p:cNvPr>
          <p:cNvSpPr/>
          <p:nvPr/>
        </p:nvSpPr>
        <p:spPr>
          <a:xfrm>
            <a:off x="6903303" y="4312150"/>
            <a:ext cx="785566" cy="46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CB2640-9BB7-49F3-8FDE-C59C08EB9538}"/>
              </a:ext>
            </a:extLst>
          </p:cNvPr>
          <p:cNvCxnSpPr>
            <a:cxnSpLocks/>
          </p:cNvCxnSpPr>
          <p:nvPr/>
        </p:nvCxnSpPr>
        <p:spPr>
          <a:xfrm flipH="1">
            <a:off x="5484537" y="3736325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FB45D1-0AED-40D0-B1C1-4D4DD46BF466}"/>
              </a:ext>
            </a:extLst>
          </p:cNvPr>
          <p:cNvSpPr/>
          <p:nvPr/>
        </p:nvSpPr>
        <p:spPr>
          <a:xfrm>
            <a:off x="5895228" y="4327111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B571B-DD93-4875-9AC1-A8D97C66C4E0}"/>
              </a:ext>
            </a:extLst>
          </p:cNvPr>
          <p:cNvCxnSpPr>
            <a:cxnSpLocks/>
          </p:cNvCxnSpPr>
          <p:nvPr/>
        </p:nvCxnSpPr>
        <p:spPr>
          <a:xfrm>
            <a:off x="6288010" y="3736325"/>
            <a:ext cx="1" cy="5082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035DA6-E0BF-40CB-B24A-A7D852528AC9}"/>
              </a:ext>
            </a:extLst>
          </p:cNvPr>
          <p:cNvSpPr/>
          <p:nvPr/>
        </p:nvSpPr>
        <p:spPr>
          <a:xfrm>
            <a:off x="6288011" y="5442491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AD71A9-5746-4595-BEC2-C6EE4BE0B5A7}"/>
              </a:ext>
            </a:extLst>
          </p:cNvPr>
          <p:cNvSpPr/>
          <p:nvPr/>
        </p:nvSpPr>
        <p:spPr>
          <a:xfrm>
            <a:off x="7573114" y="5445582"/>
            <a:ext cx="785566" cy="46171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1D0785-CFEC-40D9-8556-FF1A3B32B9E7}"/>
              </a:ext>
            </a:extLst>
          </p:cNvPr>
          <p:cNvCxnSpPr/>
          <p:nvPr/>
        </p:nvCxnSpPr>
        <p:spPr>
          <a:xfrm flipH="1">
            <a:off x="6926443" y="5165888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9F97DD-B606-4CD8-BCD5-9068FD77118E}"/>
              </a:ext>
            </a:extLst>
          </p:cNvPr>
          <p:cNvCxnSpPr>
            <a:cxnSpLocks/>
          </p:cNvCxnSpPr>
          <p:nvPr/>
        </p:nvCxnSpPr>
        <p:spPr>
          <a:xfrm>
            <a:off x="7489587" y="5165888"/>
            <a:ext cx="147134" cy="21790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4FA6B6-7C7B-4183-AA4C-86A475E59CC4}"/>
              </a:ext>
            </a:extLst>
          </p:cNvPr>
          <p:cNvSpPr txBox="1"/>
          <p:nvPr/>
        </p:nvSpPr>
        <p:spPr>
          <a:xfrm>
            <a:off x="6745008" y="4786603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D48DF3A-1A87-4728-B305-0DEAD600591A}"/>
              </a:ext>
            </a:extLst>
          </p:cNvPr>
          <p:cNvSpPr/>
          <p:nvPr/>
        </p:nvSpPr>
        <p:spPr>
          <a:xfrm>
            <a:off x="4241413" y="3568487"/>
            <a:ext cx="655195" cy="4617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0F642E-1F9D-4387-ADBF-8CB8F8E521F8}"/>
              </a:ext>
            </a:extLst>
          </p:cNvPr>
          <p:cNvCxnSpPr>
            <a:cxnSpLocks/>
          </p:cNvCxnSpPr>
          <p:nvPr/>
        </p:nvCxnSpPr>
        <p:spPr>
          <a:xfrm>
            <a:off x="6728048" y="3736325"/>
            <a:ext cx="338237" cy="4059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0B9AA2A-39BA-4192-BF4A-279131B6621A}"/>
              </a:ext>
            </a:extLst>
          </p:cNvPr>
          <p:cNvSpPr/>
          <p:nvPr/>
        </p:nvSpPr>
        <p:spPr>
          <a:xfrm>
            <a:off x="8753941" y="4922084"/>
            <a:ext cx="655195" cy="4617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0177-E470-4626-84AE-C51B545FB847}"/>
              </a:ext>
            </a:extLst>
          </p:cNvPr>
          <p:cNvSpPr txBox="1"/>
          <p:nvPr/>
        </p:nvSpPr>
        <p:spPr>
          <a:xfrm>
            <a:off x="9986295" y="5464977"/>
            <a:ext cx="114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Next level…</a:t>
            </a:r>
          </a:p>
        </p:txBody>
      </p:sp>
    </p:spTree>
    <p:extLst>
      <p:ext uri="{BB962C8B-B14F-4D97-AF65-F5344CB8AC3E}">
        <p14:creationId xmlns:p14="http://schemas.microsoft.com/office/powerpoint/2010/main" val="1273709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Tree: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00" y="1357313"/>
            <a:ext cx="10944550" cy="513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Easy to understand/interpret</a:t>
            </a:r>
          </a:p>
          <a:p>
            <a:pPr>
              <a:lnSpc>
                <a:spcPct val="150000"/>
              </a:lnSpc>
            </a:pPr>
            <a:r>
              <a:rPr lang="en-PH" dirty="0"/>
              <a:t>Minimal data preparation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Normalization not needed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Can handle numeric and categorical data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Easier to handle missing data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31676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F5-7DAC-401E-98E1-164652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Tree: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BA0C-E06D-4183-B37E-933347C296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599" y="1357313"/>
            <a:ext cx="11360700" cy="513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/>
              <a:t>Relatively fast for both induction and application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Induction: making a decision tree from a dataset</a:t>
            </a:r>
          </a:p>
          <a:p>
            <a:pPr lvl="1">
              <a:lnSpc>
                <a:spcPct val="150000"/>
              </a:lnSpc>
            </a:pPr>
            <a:r>
              <a:rPr lang="en-PH" sz="2800" dirty="0"/>
              <a:t>Application: using a decision tree to arrive at a predicted label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48210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B3C-372B-4536-BE83-9BFBAFD9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C349-A44D-4BF2-89EE-4D0EB627B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Hierarchical structure: Tree</a:t>
            </a:r>
          </a:p>
          <a:p>
            <a:pPr lvl="1"/>
            <a:r>
              <a:rPr lang="en-PH" dirty="0"/>
              <a:t>Nodes  →   features</a:t>
            </a:r>
          </a:p>
          <a:p>
            <a:pPr lvl="1"/>
            <a:r>
              <a:rPr lang="en-PH" dirty="0"/>
              <a:t>Branches →  feature values</a:t>
            </a:r>
          </a:p>
          <a:p>
            <a:pPr lvl="1"/>
            <a:r>
              <a:rPr lang="en-PH" dirty="0"/>
              <a:t>Leaf   →  labels/classes</a:t>
            </a:r>
          </a:p>
          <a:p>
            <a:pPr lvl="1"/>
            <a:endParaRPr lang="en-PH" dirty="0"/>
          </a:p>
          <a:p>
            <a:r>
              <a:rPr lang="en-PH" dirty="0"/>
              <a:t>Inducing Tree:</a:t>
            </a:r>
          </a:p>
          <a:p>
            <a:pPr lvl="1"/>
            <a:r>
              <a:rPr lang="en-PH" dirty="0"/>
              <a:t>Selecting attributes of highest importance (homogeneity/purity)</a:t>
            </a:r>
          </a:p>
          <a:p>
            <a:pPr lvl="1"/>
            <a:r>
              <a:rPr lang="en-PH" dirty="0"/>
              <a:t>Splitting attribute on type</a:t>
            </a:r>
          </a:p>
          <a:p>
            <a:pPr lvl="1"/>
            <a:endParaRPr lang="en-PH" dirty="0"/>
          </a:p>
          <a:p>
            <a:r>
              <a:rPr lang="en-PH" dirty="0"/>
              <a:t>Flexible, fast, and interpretable</a:t>
            </a:r>
          </a:p>
          <a:p>
            <a:pPr lvl="1"/>
            <a:endParaRPr lang="en-PH" dirty="0"/>
          </a:p>
          <a:p>
            <a:pPr marL="381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053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9F6-4026-4C6B-BE26-339A30A5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7BC015-4CFC-4A0A-9FA2-E0904C671B27}"/>
              </a:ext>
            </a:extLst>
          </p:cNvPr>
          <p:cNvGraphicFramePr>
            <a:graphicFrameLocks noGrp="1"/>
          </p:cNvGraphicFramePr>
          <p:nvPr/>
        </p:nvGraphicFramePr>
        <p:xfrm>
          <a:off x="2247099" y="2497879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B73E7B6-7BDD-4DEA-A4B8-6897A3910B0E}"/>
              </a:ext>
            </a:extLst>
          </p:cNvPr>
          <p:cNvGraphicFramePr>
            <a:graphicFrameLocks noGrp="1"/>
          </p:cNvGraphicFramePr>
          <p:nvPr/>
        </p:nvGraphicFramePr>
        <p:xfrm>
          <a:off x="4452917" y="2485522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276D199-1D25-4C21-987F-663BBAAC42C4}"/>
              </a:ext>
            </a:extLst>
          </p:cNvPr>
          <p:cNvSpPr/>
          <p:nvPr/>
        </p:nvSpPr>
        <p:spPr>
          <a:xfrm>
            <a:off x="5756161" y="270622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681B8C-2D12-4E92-B0FD-309FA0D6224C}"/>
              </a:ext>
            </a:extLst>
          </p:cNvPr>
          <p:cNvSpPr/>
          <p:nvPr/>
        </p:nvSpPr>
        <p:spPr>
          <a:xfrm>
            <a:off x="7713472" y="1911967"/>
            <a:ext cx="2533135" cy="23946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(TRAINED)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BF191-5FAF-4C51-9624-AF33CD397599}"/>
              </a:ext>
            </a:extLst>
          </p:cNvPr>
          <p:cNvSpPr txBox="1"/>
          <p:nvPr/>
        </p:nvSpPr>
        <p:spPr>
          <a:xfrm>
            <a:off x="2402656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63D75-155A-431A-BF01-6A82D4B30CD8}"/>
              </a:ext>
            </a:extLst>
          </p:cNvPr>
          <p:cNvSpPr txBox="1"/>
          <p:nvPr/>
        </p:nvSpPr>
        <p:spPr>
          <a:xfrm>
            <a:off x="4057455" y="191698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LABELS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AE968CCF-C019-4138-9E15-C509D1D1B8D8}"/>
              </a:ext>
            </a:extLst>
          </p:cNvPr>
          <p:cNvSpPr/>
          <p:nvPr/>
        </p:nvSpPr>
        <p:spPr>
          <a:xfrm>
            <a:off x="3783951" y="1916988"/>
            <a:ext cx="382804" cy="369332"/>
          </a:xfrm>
          <a:prstGeom prst="mathPlus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6FB4B-44B6-4E4B-9099-4213A9D04A54}"/>
              </a:ext>
            </a:extLst>
          </p:cNvPr>
          <p:cNvSpPr txBox="1"/>
          <p:nvPr/>
        </p:nvSpPr>
        <p:spPr>
          <a:xfrm>
            <a:off x="1745947" y="4571681"/>
            <a:ext cx="3946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TRAINING SET:</a:t>
            </a:r>
          </a:p>
          <a:p>
            <a:pPr algn="ctr">
              <a:buClrTx/>
              <a:buFontTx/>
              <a:buNone/>
            </a:pPr>
            <a:endParaRPr lang="en-PH" sz="2000" kern="12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ctr">
              <a:buClrTx/>
              <a:buFontTx/>
              <a:buNone/>
            </a:pPr>
            <a:r>
              <a:rPr lang="en-PH" sz="20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Scenarios and corresponding decisions to wait or not</a:t>
            </a:r>
          </a:p>
        </p:txBody>
      </p:sp>
    </p:spTree>
    <p:extLst>
      <p:ext uri="{BB962C8B-B14F-4D97-AF65-F5344CB8AC3E}">
        <p14:creationId xmlns:p14="http://schemas.microsoft.com/office/powerpoint/2010/main" val="26224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1A2D538-F7BD-434E-BA93-59FDBCD8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476F391-BCCB-4CDE-97A6-D9CDEFE55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24437"/>
              </p:ext>
            </p:extLst>
          </p:nvPr>
        </p:nvGraphicFramePr>
        <p:xfrm>
          <a:off x="1354557" y="2972397"/>
          <a:ext cx="1627797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PH" sz="1400" dirty="0"/>
                    </a:p>
                  </a:txBody>
                  <a:tcPr marL="52690" marR="52690" marT="26345" marB="2634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F04BF08-053C-42FA-B359-FB3E259600AA}"/>
              </a:ext>
            </a:extLst>
          </p:cNvPr>
          <p:cNvSpPr txBox="1"/>
          <p:nvPr/>
        </p:nvSpPr>
        <p:spPr>
          <a:xfrm>
            <a:off x="1510114" y="2124152"/>
            <a:ext cx="13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TEST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801FFB-4B72-4BDF-9AAC-EE02BC2B1DE7}"/>
              </a:ext>
            </a:extLst>
          </p:cNvPr>
          <p:cNvSpPr/>
          <p:nvPr/>
        </p:nvSpPr>
        <p:spPr>
          <a:xfrm>
            <a:off x="3373396" y="3502365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5FC773-0D8C-4538-901C-E9510CB3FD55}"/>
              </a:ext>
            </a:extLst>
          </p:cNvPr>
          <p:cNvSpPr/>
          <p:nvPr/>
        </p:nvSpPr>
        <p:spPr>
          <a:xfrm>
            <a:off x="4961104" y="2596549"/>
            <a:ext cx="2533135" cy="239468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MODEL</a:t>
            </a:r>
            <a:endParaRPr lang="en-PH" sz="2000" kern="120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algn="ctr">
              <a:buClrTx/>
            </a:pP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= f(X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sz="1800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74CFA-115C-4C07-920A-07E501E4CB36}"/>
              </a:ext>
            </a:extLst>
          </p:cNvPr>
          <p:cNvSpPr txBox="1"/>
          <p:nvPr/>
        </p:nvSpPr>
        <p:spPr>
          <a:xfrm>
            <a:off x="8772707" y="2150580"/>
            <a:ext cx="17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LABELS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6261EC91-E2A0-4BE6-BAF4-46766A23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129"/>
              </p:ext>
            </p:extLst>
          </p:nvPr>
        </p:nvGraphicFramePr>
        <p:xfrm>
          <a:off x="9357248" y="2960040"/>
          <a:ext cx="542599" cy="1821132"/>
        </p:xfrm>
        <a:graphic>
          <a:graphicData uri="http://schemas.openxmlformats.org/drawingml/2006/table">
            <a:tbl>
              <a:tblPr firstRow="1" bandRow="1"/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PH" sz="1600" dirty="0"/>
                        <a:t>y</a:t>
                      </a:r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PH" sz="1000" dirty="0"/>
                    </a:p>
                  </a:txBody>
                  <a:tcPr marL="52690" marR="52690" marT="26345" marB="2634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4319A9-9653-461A-90F8-175BD55F6AC0}"/>
              </a:ext>
            </a:extLst>
          </p:cNvPr>
          <p:cNvSpPr/>
          <p:nvPr/>
        </p:nvSpPr>
        <p:spPr>
          <a:xfrm>
            <a:off x="7827410" y="3438238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6A02-65C5-4C81-A419-0E2D9C3C668A}"/>
              </a:ext>
            </a:extLst>
          </p:cNvPr>
          <p:cNvSpPr txBox="1"/>
          <p:nvPr/>
        </p:nvSpPr>
        <p:spPr>
          <a:xfrm>
            <a:off x="415600" y="5426161"/>
            <a:ext cx="354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scenarios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73795-49DA-431B-84F3-498E354F11C7}"/>
              </a:ext>
            </a:extLst>
          </p:cNvPr>
          <p:cNvSpPr txBox="1"/>
          <p:nvPr/>
        </p:nvSpPr>
        <p:spPr>
          <a:xfrm>
            <a:off x="8496325" y="5287662"/>
            <a:ext cx="226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Predicted decisions to wait or not</a:t>
            </a:r>
          </a:p>
        </p:txBody>
      </p:sp>
    </p:spTree>
    <p:extLst>
      <p:ext uri="{BB962C8B-B14F-4D97-AF65-F5344CB8AC3E}">
        <p14:creationId xmlns:p14="http://schemas.microsoft.com/office/powerpoint/2010/main" val="2457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9F6-4026-4C6B-BE26-339A30A5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Classification: Decision Tree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D23E78-8D1D-4330-8595-FC784A2E45F8}"/>
              </a:ext>
            </a:extLst>
          </p:cNvPr>
          <p:cNvSpPr/>
          <p:nvPr/>
        </p:nvSpPr>
        <p:spPr>
          <a:xfrm>
            <a:off x="1746126" y="2594647"/>
            <a:ext cx="2533135" cy="2394687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TRAINED MODEL</a:t>
            </a:r>
          </a:p>
          <a:p>
            <a:pPr algn="ctr">
              <a:buClrTx/>
              <a:defRPr/>
            </a:pP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= f(X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X</a:t>
            </a:r>
            <a:r>
              <a:rPr lang="en-US" sz="18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sz="1800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30CAD3E-01B9-415D-B590-879450E35FC8}"/>
              </a:ext>
            </a:extLst>
          </p:cNvPr>
          <p:cNvSpPr/>
          <p:nvPr/>
        </p:nvSpPr>
        <p:spPr>
          <a:xfrm>
            <a:off x="5057842" y="3447540"/>
            <a:ext cx="1196666" cy="806164"/>
          </a:xfrm>
          <a:prstGeom prst="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CB8E2A-BE1F-49FE-8F2F-E58C1ADC1FC9}"/>
              </a:ext>
            </a:extLst>
          </p:cNvPr>
          <p:cNvSpPr/>
          <p:nvPr/>
        </p:nvSpPr>
        <p:spPr>
          <a:xfrm>
            <a:off x="8009526" y="2185572"/>
            <a:ext cx="785566" cy="461713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EF61DA-3D4A-4CFF-9105-88E02A8450B3}"/>
              </a:ext>
            </a:extLst>
          </p:cNvPr>
          <p:cNvSpPr/>
          <p:nvPr/>
        </p:nvSpPr>
        <p:spPr>
          <a:xfrm>
            <a:off x="7371094" y="2982583"/>
            <a:ext cx="785566" cy="461713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7600F9-2445-4F50-9848-45CD6035E245}"/>
              </a:ext>
            </a:extLst>
          </p:cNvPr>
          <p:cNvSpPr/>
          <p:nvPr/>
        </p:nvSpPr>
        <p:spPr>
          <a:xfrm>
            <a:off x="8656197" y="2985673"/>
            <a:ext cx="785566" cy="461713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E5F5D9-2224-49E5-A71C-2353C70D687F}"/>
              </a:ext>
            </a:extLst>
          </p:cNvPr>
          <p:cNvSpPr/>
          <p:nvPr/>
        </p:nvSpPr>
        <p:spPr>
          <a:xfrm>
            <a:off x="8070485" y="3791991"/>
            <a:ext cx="785566" cy="461713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31193A-D546-4E8F-8BBB-D82EF9A8454B}"/>
              </a:ext>
            </a:extLst>
          </p:cNvPr>
          <p:cNvSpPr/>
          <p:nvPr/>
        </p:nvSpPr>
        <p:spPr>
          <a:xfrm>
            <a:off x="9355588" y="3795081"/>
            <a:ext cx="785566" cy="461713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6DB8B-8114-436F-83B6-070FFC3DED46}"/>
              </a:ext>
            </a:extLst>
          </p:cNvPr>
          <p:cNvCxnSpPr/>
          <p:nvPr/>
        </p:nvCxnSpPr>
        <p:spPr>
          <a:xfrm flipH="1">
            <a:off x="8009526" y="2705979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A7AD29-0528-484C-818D-8920FE77E296}"/>
              </a:ext>
            </a:extLst>
          </p:cNvPr>
          <p:cNvCxnSpPr>
            <a:cxnSpLocks/>
          </p:cNvCxnSpPr>
          <p:nvPr/>
        </p:nvCxnSpPr>
        <p:spPr>
          <a:xfrm>
            <a:off x="8572670" y="2705979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43415D-38D1-442D-9140-939B118B1120}"/>
              </a:ext>
            </a:extLst>
          </p:cNvPr>
          <p:cNvCxnSpPr/>
          <p:nvPr/>
        </p:nvCxnSpPr>
        <p:spPr>
          <a:xfrm flipH="1">
            <a:off x="8708917" y="3480553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5D0313-57E2-43CB-9189-4BA0B1623A7B}"/>
              </a:ext>
            </a:extLst>
          </p:cNvPr>
          <p:cNvCxnSpPr>
            <a:cxnSpLocks/>
          </p:cNvCxnSpPr>
          <p:nvPr/>
        </p:nvCxnSpPr>
        <p:spPr>
          <a:xfrm>
            <a:off x="9272061" y="3480553"/>
            <a:ext cx="147134" cy="2179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31409-E55F-45D0-99E8-5B3D5DB8BA6F}"/>
              </a:ext>
            </a:extLst>
          </p:cNvPr>
          <p:cNvSpPr txBox="1"/>
          <p:nvPr/>
        </p:nvSpPr>
        <p:spPr>
          <a:xfrm>
            <a:off x="7009535" y="4718950"/>
            <a:ext cx="3545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PH" sz="1800" kern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Decision tree based on scenarios and corresponding decisions (training set)</a:t>
            </a:r>
          </a:p>
        </p:txBody>
      </p:sp>
    </p:spTree>
    <p:extLst>
      <p:ext uri="{BB962C8B-B14F-4D97-AF65-F5344CB8AC3E}">
        <p14:creationId xmlns:p14="http://schemas.microsoft.com/office/powerpoint/2010/main" val="17401059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1896</Words>
  <Application>Microsoft Office PowerPoint</Application>
  <PresentationFormat>Widescreen</PresentationFormat>
  <Paragraphs>627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Cambria Math</vt:lpstr>
      <vt:lpstr>Roboto</vt:lpstr>
      <vt:lpstr>Calibri</vt:lpstr>
      <vt:lpstr>Wingdings</vt:lpstr>
      <vt:lpstr>Geometric</vt:lpstr>
      <vt:lpstr>Decision Trees</vt:lpstr>
      <vt:lpstr>Restaurant Waiting</vt:lpstr>
      <vt:lpstr>Restaurant Waiting</vt:lpstr>
      <vt:lpstr>Restaurant Waiting</vt:lpstr>
      <vt:lpstr>Classification: Decision Tree</vt:lpstr>
      <vt:lpstr>Classification: Decision Tree</vt:lpstr>
      <vt:lpstr>Classification: Decision Tree</vt:lpstr>
      <vt:lpstr>Classification: Decision Tree</vt:lpstr>
      <vt:lpstr>Classification: Decision Tree</vt:lpstr>
      <vt:lpstr>Classification: Decision Tree</vt:lpstr>
      <vt:lpstr>Classification: Decision Tree</vt:lpstr>
      <vt:lpstr>What’s a tree (in graph theory)</vt:lpstr>
      <vt:lpstr>What’s a decision tree</vt:lpstr>
      <vt:lpstr>What’s a decision tree</vt:lpstr>
      <vt:lpstr>Classification: Decision Tree</vt:lpstr>
      <vt:lpstr>Classification: Decision Tree</vt:lpstr>
      <vt:lpstr>Classification: Decision Tree</vt:lpstr>
      <vt:lpstr>Decision Tree Application</vt:lpstr>
      <vt:lpstr>Decision Tree Application</vt:lpstr>
      <vt:lpstr>Decision Tree Application</vt:lpstr>
      <vt:lpstr>Decision Tree Application</vt:lpstr>
      <vt:lpstr>Decision Tree Application</vt:lpstr>
      <vt:lpstr>Decision Tree Application</vt:lpstr>
      <vt:lpstr>Decision Tree Induction</vt:lpstr>
      <vt:lpstr>Decision Tree Induction</vt:lpstr>
      <vt:lpstr>Decision Tree Induction</vt:lpstr>
      <vt:lpstr>Decision Tree Induction</vt:lpstr>
      <vt:lpstr>Decision Tree Induction</vt:lpstr>
      <vt:lpstr>Decision Tree Induction</vt:lpstr>
      <vt:lpstr>Decision Tree Induction</vt:lpstr>
      <vt:lpstr>Decision Tree Induction</vt:lpstr>
      <vt:lpstr>Splitting by Attribute</vt:lpstr>
      <vt:lpstr>Splitting</vt:lpstr>
      <vt:lpstr>Splitting Based on Attribute Type</vt:lpstr>
      <vt:lpstr>Splitting Nominal Attributes</vt:lpstr>
      <vt:lpstr>Splitting Nominal Attributes</vt:lpstr>
      <vt:lpstr>Splitting Nominal Attributes</vt:lpstr>
      <vt:lpstr>Splitting Nominal Attributes</vt:lpstr>
      <vt:lpstr>Splitting Ordinal Attributes</vt:lpstr>
      <vt:lpstr>Splitting Ordinal Attributes</vt:lpstr>
      <vt:lpstr>Splitting Ordinal Attributes</vt:lpstr>
      <vt:lpstr>Splitting Ordinal Attributes</vt:lpstr>
      <vt:lpstr>Splitting Ordinal Attributes</vt:lpstr>
      <vt:lpstr>Splitting Continuous Attributes</vt:lpstr>
      <vt:lpstr>Splitting Continuous Attributes</vt:lpstr>
      <vt:lpstr>Splitting Continuous Attributes</vt:lpstr>
      <vt:lpstr>Best Split via Scoring</vt:lpstr>
      <vt:lpstr>Best Split via Scoring</vt:lpstr>
      <vt:lpstr>Scoring Splits</vt:lpstr>
      <vt:lpstr>Decision Tree</vt:lpstr>
      <vt:lpstr>Choosing the Feature</vt:lpstr>
      <vt:lpstr>Choosing the Feature</vt:lpstr>
      <vt:lpstr>Decision Tree</vt:lpstr>
      <vt:lpstr>Scoring splits</vt:lpstr>
      <vt:lpstr>Node Impurity</vt:lpstr>
      <vt:lpstr>Node Impurity</vt:lpstr>
      <vt:lpstr>GINI Index</vt:lpstr>
      <vt:lpstr>DECISION TREE</vt:lpstr>
      <vt:lpstr>DECISION TREE</vt:lpstr>
      <vt:lpstr>Summary</vt:lpstr>
      <vt:lpstr>Classification: Decision Tree</vt:lpstr>
      <vt:lpstr>Classification: Decision Tree</vt:lpstr>
      <vt:lpstr>Classification: Decision Tree</vt:lpstr>
      <vt:lpstr>Classification: Decision Tree</vt:lpstr>
      <vt:lpstr>Restaurant Waiting</vt:lpstr>
      <vt:lpstr>Decision Tree Induction</vt:lpstr>
      <vt:lpstr>Decision Tree: Advantages</vt:lpstr>
      <vt:lpstr>Decision Tree: Advantages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Camille Ruiz</cp:lastModifiedBy>
  <cp:revision>33</cp:revision>
  <dcterms:modified xsi:type="dcterms:W3CDTF">2023-06-26T07:44:37Z</dcterms:modified>
</cp:coreProperties>
</file>