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316" r:id="rId4"/>
    <p:sldId id="287" r:id="rId5"/>
    <p:sldId id="321" r:id="rId6"/>
    <p:sldId id="332" r:id="rId7"/>
    <p:sldId id="333" r:id="rId8"/>
    <p:sldId id="334" r:id="rId9"/>
    <p:sldId id="335" r:id="rId10"/>
    <p:sldId id="325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e Ruiz" initials="CR" lastIdx="1" clrIdx="0">
    <p:extLst>
      <p:ext uri="{19B8F6BF-5375-455C-9EA6-DF929625EA0E}">
        <p15:presenceInfo xmlns:p15="http://schemas.microsoft.com/office/powerpoint/2012/main" userId="Camille Ru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95B"/>
    <a:srgbClr val="1A1931"/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2A8F4-729B-450B-870E-7D90031390E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B72DC-DB11-4D02-ADED-D2ED7088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63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9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4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3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4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6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6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24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8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48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6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1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a4d5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a4d5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3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65B3-AB7A-4FD1-8640-C57996FCF1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82750" y="1219199"/>
            <a:ext cx="4801177" cy="2290763"/>
          </a:xfrm>
        </p:spPr>
        <p:txBody>
          <a:bodyPr anchor="b"/>
          <a:lstStyle>
            <a:lvl1pPr algn="l">
              <a:defRPr sz="4200" b="0">
                <a:solidFill>
                  <a:srgbClr val="1A193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4E3-83AB-4EF7-9DB1-6731E779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750" y="3602038"/>
            <a:ext cx="4801177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kern="0" spc="0" baseline="0">
                <a:solidFill>
                  <a:srgbClr val="1A19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DD36-8003-4075-B4DC-05D58D9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3143" y="6534150"/>
            <a:ext cx="3974420" cy="1859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3200">
                <a:solidFill>
                  <a:srgbClr val="000000"/>
                </a:solidFill>
              </a:defRPr>
            </a:lvl1pPr>
            <a:lvl2pPr marL="1219170" lvl="1" indent="-47412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667">
                <a:solidFill>
                  <a:srgbClr val="000000"/>
                </a:solidFill>
              </a:defRPr>
            </a:lvl2pPr>
            <a:lvl3pPr marL="1828754" lvl="2" indent="-457189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2400">
                <a:solidFill>
                  <a:srgbClr val="000000"/>
                </a:solidFill>
              </a:defRPr>
            </a:lvl3pPr>
            <a:lvl4pPr marL="2438339" lvl="3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17A-E384-4C59-9CAA-39724CD6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9CC0-77D3-4522-8DE6-DA2A56B3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65" y="1553027"/>
            <a:ext cx="11769270" cy="48188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0C89-481B-47CC-93FB-BB3ABA53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F891-2AF9-41AF-BAC8-3347235E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9838" y="6534150"/>
            <a:ext cx="7172325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7123-A7C1-4F9F-BFC4-22048E0F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4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8C9686-FE1C-47E7-AD08-12B5633F9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83" y="3742938"/>
            <a:ext cx="2496317" cy="3115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5B366E-793F-44F2-9B15-73811BA894F4}"/>
              </a:ext>
            </a:extLst>
          </p:cNvPr>
          <p:cNvSpPr/>
          <p:nvPr userDrawn="1"/>
        </p:nvSpPr>
        <p:spPr>
          <a:xfrm>
            <a:off x="573024" y="571500"/>
            <a:ext cx="11045952" cy="5715000"/>
          </a:xfrm>
          <a:prstGeom prst="rect">
            <a:avLst/>
          </a:prstGeom>
          <a:solidFill>
            <a:srgbClr val="222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707A-049E-4E93-9969-047601E1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890589"/>
            <a:ext cx="10515600" cy="2357436"/>
          </a:xfrm>
        </p:spPr>
        <p:txBody>
          <a:bodyPr anchor="t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3462-A7D5-4A92-9371-E54C8A58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67075"/>
            <a:ext cx="8290809" cy="1500187"/>
          </a:xfrm>
        </p:spPr>
        <p:txBody>
          <a:bodyPr/>
          <a:lstStyle>
            <a:lvl1pPr marL="0" indent="0">
              <a:buNone/>
              <a:defRPr sz="4800">
                <a:solidFill>
                  <a:srgbClr val="FBFC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E45A-3FD7-4FBC-8DE8-3B37A14A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024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436E-33D9-424C-B1BF-920EC771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0442" y="6534150"/>
            <a:ext cx="5908466" cy="187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478F-A593-46B8-BEAB-8F6D68A2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7255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D562-7E8C-46C5-83E3-0DB116C16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CBA1-F6CD-4A18-A34C-CE7B1DEE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364" y="1524000"/>
            <a:ext cx="5715000" cy="4779817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75E1D-3FED-495C-8A98-153E31A24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638" y="1524000"/>
            <a:ext cx="5715000" cy="4779817"/>
          </a:xfrm>
        </p:spPr>
        <p:txBody>
          <a:bodyPr/>
          <a:lstStyle>
            <a:lvl1pPr>
              <a:defRPr sz="40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2pPr>
            <a:lvl3pPr>
              <a:defRPr sz="32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56C4-8631-4690-BD7C-CA6B1900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4" y="6534149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4E56-A1EA-4133-9090-6B00E82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C79F-B3A1-484E-B8B0-FBB0A9A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6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3ADC-7B20-4C6F-8077-BFA4761EB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99" y="207672"/>
            <a:ext cx="11811000" cy="804672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94764-B37D-4970-BD27-EA10DDB24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499" y="1522617"/>
            <a:ext cx="5714999" cy="505328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0256-26AE-4009-A170-4F8F7709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2177144"/>
            <a:ext cx="5715000" cy="4199844"/>
          </a:xfrm>
        </p:spPr>
        <p:txBody>
          <a:bodyPr/>
          <a:lstStyle>
            <a:lvl1pPr>
              <a:defRPr sz="3600">
                <a:solidFill>
                  <a:srgbClr val="1A1931"/>
                </a:solidFill>
              </a:defRPr>
            </a:lvl1pPr>
            <a:lvl2pPr>
              <a:defRPr sz="3200">
                <a:solidFill>
                  <a:srgbClr val="1A1931"/>
                </a:solidFill>
              </a:defRPr>
            </a:lvl2pPr>
            <a:lvl3pPr>
              <a:defRPr sz="2800">
                <a:solidFill>
                  <a:srgbClr val="1A1931"/>
                </a:solidFill>
              </a:defRPr>
            </a:lvl3pPr>
            <a:lvl4pPr>
              <a:defRPr sz="2400">
                <a:solidFill>
                  <a:srgbClr val="1A1931"/>
                </a:solidFill>
              </a:defRPr>
            </a:lvl4pPr>
            <a:lvl5pPr>
              <a:defRPr sz="2400">
                <a:solidFill>
                  <a:srgbClr val="1A193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45419-CE59-4F51-877B-935848E518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2256" y="1522617"/>
            <a:ext cx="5739243" cy="505328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rgbClr val="1A193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EEE73-FA72-40DC-ADEC-738BBF4A0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5635" y="2177144"/>
            <a:ext cx="5715000" cy="4199844"/>
          </a:xfrm>
        </p:spPr>
        <p:txBody>
          <a:bodyPr/>
          <a:lstStyle>
            <a:lvl1pPr>
              <a:defRPr sz="3600">
                <a:solidFill>
                  <a:srgbClr val="1A1931"/>
                </a:solidFill>
              </a:defRPr>
            </a:lvl1pPr>
            <a:lvl2pPr>
              <a:defRPr sz="3200">
                <a:solidFill>
                  <a:srgbClr val="1A1931"/>
                </a:solidFill>
              </a:defRPr>
            </a:lvl2pPr>
            <a:lvl3pPr>
              <a:defRPr sz="2800">
                <a:solidFill>
                  <a:srgbClr val="1A1931"/>
                </a:solidFill>
              </a:defRPr>
            </a:lvl3pPr>
            <a:lvl4pPr>
              <a:defRPr sz="2400">
                <a:solidFill>
                  <a:srgbClr val="1A1931"/>
                </a:solidFill>
              </a:defRPr>
            </a:lvl4pPr>
            <a:lvl5pPr>
              <a:defRPr sz="2400">
                <a:solidFill>
                  <a:srgbClr val="1A193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C68D-318A-4E82-83D8-4C671248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499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2F236-DCE6-4B19-8288-C03AD60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53D2-8926-426D-804C-AD74C99D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1510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E5D-6EC1-4ADC-B2BB-5B7026CF9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388C0-4E62-46A1-9141-D80899A3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DE70-8BE3-4405-9E32-02BA7950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0A8E9-7BD3-4CC1-8853-1D8C1EF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8D0E1-4DAA-4043-9200-BE1E576B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2989E-11C1-489D-BC5A-D6A1227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6B91-D8E2-438B-93DF-ED377C48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555" y="6528955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56A3-EBAA-4A9D-8A03-152808603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018" y="238123"/>
            <a:ext cx="11717481" cy="804672"/>
          </a:xfrm>
        </p:spPr>
        <p:txBody>
          <a:bodyPr anchor="ctr"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535F-E54C-4CAC-8C33-2BDD5754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6" y="1538515"/>
            <a:ext cx="8601074" cy="4651868"/>
          </a:xfrm>
        </p:spPr>
        <p:txBody>
          <a:bodyPr/>
          <a:lstStyle>
            <a:lvl1pPr>
              <a:defRPr sz="4000" baseline="0"/>
            </a:lvl1pPr>
            <a:lvl2pPr>
              <a:defRPr sz="3600" baseline="0"/>
            </a:lvl2pPr>
            <a:lvl3pPr>
              <a:defRPr sz="32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45A07-C4E4-41C7-B37A-AD47B5CB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18" y="1538516"/>
            <a:ext cx="2867025" cy="4651868"/>
          </a:xfrm>
        </p:spPr>
        <p:txBody>
          <a:bodyPr/>
          <a:lstStyle>
            <a:lvl1pPr marL="0" indent="0">
              <a:buNone/>
              <a:defRPr sz="4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88B9-D726-4F42-997B-ECCF5366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4018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2758-6DB4-4F06-8CBB-90B9D3EB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43EFA-6D1C-4438-BDC3-45BDE9D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419" y="6534150"/>
            <a:ext cx="640080" cy="187325"/>
          </a:xfrm>
        </p:spPr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0B5-3BFF-4CE7-83CA-164867621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746" y="191943"/>
            <a:ext cx="11786754" cy="804672"/>
          </a:xfrm>
        </p:spPr>
        <p:txBody>
          <a:bodyPr anchor="ctr"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62145-951F-48BC-9EDF-3A48F7B44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036" y="1524000"/>
            <a:ext cx="8766464" cy="4862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7587-D588-42C0-9A78-58A98840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746" y="1524000"/>
            <a:ext cx="2867025" cy="4862945"/>
          </a:xfr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5A979-854F-4E32-989A-EDB06B6F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365" y="6534150"/>
            <a:ext cx="2011680" cy="187325"/>
          </a:xfrm>
          <a:prstGeom prst="rect">
            <a:avLst/>
          </a:prstGeom>
        </p:spPr>
        <p:txBody>
          <a:bodyPr/>
          <a:lstStyle/>
          <a:p>
            <a:fld id="{5EDA07AC-A20F-49EE-9938-BBA824FCD9A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E210-0986-453C-A33C-2ABE881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BDBD-3B9D-4990-AB35-17454975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3A1-07B7-45AF-B3F7-9767A564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66B7-2930-4142-8E7D-B82AB0B5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5" y="191365"/>
            <a:ext cx="11769271" cy="806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1895-CC7E-4818-A212-455DF4F0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365" y="1582057"/>
            <a:ext cx="11769271" cy="4818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306B-FC78-494D-AE01-38B1A8A13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1365" y="6515100"/>
            <a:ext cx="201168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5EDA07AC-A20F-49EE-9938-BBA824FCD9A2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8188-9E4E-4E9D-BF08-C7CCEFCFC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9838" y="6534150"/>
            <a:ext cx="7172325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59D8-A711-4C2F-B245-907B9443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0555" y="6534150"/>
            <a:ext cx="64008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9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D9F323A1-07B7-45AF-B3F7-9767A564C3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kern="1200">
          <a:solidFill>
            <a:srgbClr val="FBFCFE"/>
          </a:solidFill>
          <a:latin typeface="Arial Rounded MT Bold" panose="020F0704030504030204" pitchFamily="34" charset="0"/>
          <a:ea typeface="Source Sans Pro Black" panose="020B08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40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6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0" spc="0" baseline="0">
          <a:solidFill>
            <a:srgbClr val="1A1931"/>
          </a:solidFill>
          <a:latin typeface="Arial" panose="020B0604020202020204" pitchFamily="34" charset="0"/>
          <a:ea typeface="Source Sans Pro" panose="020B0503030403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6D10-8EBC-4D53-93CA-509346EE8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10D1-26FF-4230-86F9-F4A455B9F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CD9D79-F251-4058-BF83-E7254C2CA733}"/>
              </a:ext>
            </a:extLst>
          </p:cNvPr>
          <p:cNvSpPr txBox="1">
            <a:spLocks/>
          </p:cNvSpPr>
          <p:nvPr/>
        </p:nvSpPr>
        <p:spPr>
          <a:xfrm>
            <a:off x="2857500" y="5514975"/>
            <a:ext cx="3686175" cy="101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rgbClr val="1A19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BFCF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February 2023</a:t>
            </a:r>
          </a:p>
        </p:txBody>
      </p:sp>
    </p:spTree>
    <p:extLst>
      <p:ext uri="{BB962C8B-B14F-4D97-AF65-F5344CB8AC3E}">
        <p14:creationId xmlns:p14="http://schemas.microsoft.com/office/powerpoint/2010/main" val="33860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Reducing Features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9" y="1672459"/>
            <a:ext cx="560977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Remove Columns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We can remove column/s and use the new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to train a new decision tree model and compare trees they generate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591A1D8-8235-489E-BFF7-8BC1300AC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14569"/>
              </p:ext>
            </p:extLst>
          </p:nvPr>
        </p:nvGraphicFramePr>
        <p:xfrm>
          <a:off x="6386104" y="3489268"/>
          <a:ext cx="1627797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D0C61D-B8C9-4176-B494-EC648E51D4CF}"/>
              </a:ext>
            </a:extLst>
          </p:cNvPr>
          <p:cNvSpPr txBox="1"/>
          <p:nvPr/>
        </p:nvSpPr>
        <p:spPr>
          <a:xfrm>
            <a:off x="6541661" y="2903356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31275C-450C-40E8-8953-787E900B8CB7}"/>
              </a:ext>
            </a:extLst>
          </p:cNvPr>
          <p:cNvSpPr/>
          <p:nvPr/>
        </p:nvSpPr>
        <p:spPr>
          <a:xfrm>
            <a:off x="8543096" y="3742204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D15D5DF9-B7C5-47BD-B360-EAF01BB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39645"/>
              </p:ext>
            </p:extLst>
          </p:nvPr>
        </p:nvGraphicFramePr>
        <p:xfrm>
          <a:off x="10268957" y="3489268"/>
          <a:ext cx="1085198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A1412E-6CCF-42D0-BEF0-05881421F2A1}"/>
              </a:ext>
            </a:extLst>
          </p:cNvPr>
          <p:cNvSpPr txBox="1"/>
          <p:nvPr/>
        </p:nvSpPr>
        <p:spPr>
          <a:xfrm>
            <a:off x="10178002" y="2894096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74590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Reducing Features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8" y="1672459"/>
            <a:ext cx="105854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Remove Columns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Insert list of feature names that will be included in the new 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as demonstrated below: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3CDE41-9819-4707-81FB-4D8EE665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8" y="4196227"/>
            <a:ext cx="10585425" cy="5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Reducing Features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8" y="1672459"/>
            <a:ext cx="105854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Original Iris </a:t>
            </a:r>
            <a:r>
              <a:rPr lang="en-PH" sz="3600" dirty="0" err="1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 Features: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2E2AD-3805-4609-963A-4BF7133A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80" y="2598577"/>
            <a:ext cx="7714473" cy="32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8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Reducing Features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8" y="1672459"/>
            <a:ext cx="105854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New Iris </a:t>
            </a:r>
            <a:r>
              <a:rPr lang="en-PH" sz="3600" dirty="0" err="1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 Features:</a:t>
            </a: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PH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9B04C-FD71-41ED-B22E-CAA6DD85D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11" y="2657314"/>
            <a:ext cx="9647030" cy="31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Reducing Features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41376-FABB-4E46-BC34-A231E0D0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3" y="2381536"/>
            <a:ext cx="3115191" cy="3965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DB9C0-5A59-4EC6-A36A-9D32EC1BF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6890"/>
            <a:ext cx="3364256" cy="3988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6EB48-E51E-40FE-BA18-87F3E63B5DC0}"/>
              </a:ext>
            </a:extLst>
          </p:cNvPr>
          <p:cNvSpPr txBox="1"/>
          <p:nvPr/>
        </p:nvSpPr>
        <p:spPr>
          <a:xfrm>
            <a:off x="920432" y="1800994"/>
            <a:ext cx="31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ORIGINAL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DDFA-170C-4144-917F-B37B23BF1B75}"/>
              </a:ext>
            </a:extLst>
          </p:cNvPr>
          <p:cNvSpPr txBox="1"/>
          <p:nvPr/>
        </p:nvSpPr>
        <p:spPr>
          <a:xfrm>
            <a:off x="6096000" y="1800994"/>
            <a:ext cx="311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NEW TREE</a:t>
            </a:r>
          </a:p>
        </p:txBody>
      </p:sp>
    </p:spTree>
    <p:extLst>
      <p:ext uri="{BB962C8B-B14F-4D97-AF65-F5344CB8AC3E}">
        <p14:creationId xmlns:p14="http://schemas.microsoft.com/office/powerpoint/2010/main" val="420847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Review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26707"/>
              </p:ext>
            </p:extLst>
          </p:nvPr>
        </p:nvGraphicFramePr>
        <p:xfrm>
          <a:off x="1883061" y="3491750"/>
          <a:ext cx="1627797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1998716" y="5516724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9F553-B7F0-48D8-885F-69541A3771FB}"/>
              </a:ext>
            </a:extLst>
          </p:cNvPr>
          <p:cNvSpPr txBox="1"/>
          <p:nvPr/>
        </p:nvSpPr>
        <p:spPr>
          <a:xfrm>
            <a:off x="3661935" y="5516724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26C98E7-A1A5-49E4-B4A4-4B7683EB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26293"/>
              </p:ext>
            </p:extLst>
          </p:nvPr>
        </p:nvGraphicFramePr>
        <p:xfrm>
          <a:off x="4088879" y="3479393"/>
          <a:ext cx="542599" cy="1821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87EA1F-AB01-451F-8785-4D10A02A6BC2}"/>
              </a:ext>
            </a:extLst>
          </p:cNvPr>
          <p:cNvSpPr/>
          <p:nvPr/>
        </p:nvSpPr>
        <p:spPr>
          <a:xfrm>
            <a:off x="5392123" y="3445642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2667B03-E0E0-467F-B1D6-4FCC20093F53}"/>
              </a:ext>
            </a:extLst>
          </p:cNvPr>
          <p:cNvSpPr/>
          <p:nvPr/>
        </p:nvSpPr>
        <p:spPr>
          <a:xfrm>
            <a:off x="3325399" y="5530115"/>
            <a:ext cx="38280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7349434" y="2905838"/>
            <a:ext cx="2533135" cy="23946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(UNTRAINED)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67B52B44-CE86-4EC4-9727-A0CB548D9D98}"/>
              </a:ext>
            </a:extLst>
          </p:cNvPr>
          <p:cNvSpPr/>
          <p:nvPr/>
        </p:nvSpPr>
        <p:spPr>
          <a:xfrm rot="5400000" flipH="1">
            <a:off x="5773521" y="5066050"/>
            <a:ext cx="1161587" cy="468948"/>
          </a:xfrm>
          <a:prstGeom prst="bentUpArrow">
            <a:avLst>
              <a:gd name="adj1" fmla="val 25000"/>
              <a:gd name="adj2" fmla="val 23467"/>
              <a:gd name="adj3" fmla="val 326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6D77E-839F-4506-B731-EB3345C9DECB}"/>
              </a:ext>
            </a:extLst>
          </p:cNvPr>
          <p:cNvSpPr txBox="1"/>
          <p:nvPr/>
        </p:nvSpPr>
        <p:spPr>
          <a:xfrm>
            <a:off x="5340270" y="6095529"/>
            <a:ext cx="177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BBD6-2C45-4566-AE29-10AF9726F2BC}"/>
              </a:ext>
            </a:extLst>
          </p:cNvPr>
          <p:cNvSpPr txBox="1"/>
          <p:nvPr/>
        </p:nvSpPr>
        <p:spPr>
          <a:xfrm>
            <a:off x="3160427" y="1596167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TRAINING THE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CBC42-56B1-4360-8160-D850DACC938E}"/>
              </a:ext>
            </a:extLst>
          </p:cNvPr>
          <p:cNvSpPr txBox="1"/>
          <p:nvPr/>
        </p:nvSpPr>
        <p:spPr>
          <a:xfrm>
            <a:off x="1883061" y="2893776"/>
            <a:ext cx="295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341977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Training The Model (Decision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8876-C8E0-4626-8FCE-CC8E9B0E6781}"/>
              </a:ext>
            </a:extLst>
          </p:cNvPr>
          <p:cNvSpPr txBox="1"/>
          <p:nvPr/>
        </p:nvSpPr>
        <p:spPr>
          <a:xfrm>
            <a:off x="486229" y="1672459"/>
            <a:ext cx="96021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Import the model from a package (</a:t>
            </a:r>
            <a:r>
              <a:rPr lang="en-PH" sz="2400" dirty="0" err="1">
                <a:latin typeface="Roboto" panose="02000000000000000000" pitchFamily="2" charset="0"/>
                <a:ea typeface="Roboto" panose="02000000000000000000" pitchFamily="2" charset="0"/>
              </a:rPr>
              <a:t>sklearn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Create an instance of the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Train the model (often using the </a:t>
            </a:r>
            <a:r>
              <a:rPr lang="en-PH" sz="24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fit()</a:t>
            </a:r>
            <a:r>
              <a:rPr lang="en-PH" sz="2400" dirty="0">
                <a:latin typeface="Roboto" panose="02000000000000000000" pitchFamily="2" charset="0"/>
                <a:ea typeface="Roboto" panose="02000000000000000000" pitchFamily="2" charset="0"/>
              </a:rPr>
              <a:t> 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0AD77-3176-41F7-AFE4-A0943E6443A9}"/>
              </a:ext>
            </a:extLst>
          </p:cNvPr>
          <p:cNvSpPr txBox="1"/>
          <p:nvPr/>
        </p:nvSpPr>
        <p:spPr>
          <a:xfrm>
            <a:off x="3887780" y="4603598"/>
            <a:ext cx="204115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2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AB6FE6-2C87-4698-BF2F-160E66C8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3" y="3846050"/>
            <a:ext cx="10108014" cy="66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C78B0-4A30-44A4-9FF3-B040C9FA5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93" y="5270447"/>
            <a:ext cx="7434742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DECISION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D720A-A60C-4ABE-92BF-4674EAD7FDEB}"/>
              </a:ext>
            </a:extLst>
          </p:cNvPr>
          <p:cNvSpPr/>
          <p:nvPr/>
        </p:nvSpPr>
        <p:spPr>
          <a:xfrm>
            <a:off x="1831456" y="3093702"/>
            <a:ext cx="2533135" cy="23946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ctr"/>
            <a:r>
              <a:rPr lang="en-PH" sz="2000" dirty="0">
                <a:latin typeface="Arial" panose="020B0604020202020204" pitchFamily="34" charset="0"/>
                <a:cs typeface="Arial" panose="020B0604020202020204" pitchFamily="34" charset="0"/>
              </a:rPr>
              <a:t>(TRAINED)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FC503-85BD-4615-B6D4-6B497D13ACCB}"/>
              </a:ext>
            </a:extLst>
          </p:cNvPr>
          <p:cNvSpPr/>
          <p:nvPr/>
        </p:nvSpPr>
        <p:spPr>
          <a:xfrm>
            <a:off x="5065920" y="3826829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3917-5B7D-4CF2-92DB-F9507BA7A7A6}"/>
              </a:ext>
            </a:extLst>
          </p:cNvPr>
          <p:cNvSpPr txBox="1"/>
          <p:nvPr/>
        </p:nvSpPr>
        <p:spPr>
          <a:xfrm>
            <a:off x="3162925" y="1588960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GENERATE TREE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E6BB-A68F-4A61-9A2E-5CD2FD2E5DA5}"/>
              </a:ext>
            </a:extLst>
          </p:cNvPr>
          <p:cNvSpPr/>
          <p:nvPr/>
        </p:nvSpPr>
        <p:spPr>
          <a:xfrm>
            <a:off x="8044249" y="2967287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20F556-C4BE-4327-9C66-E5AA5141CA14}"/>
              </a:ext>
            </a:extLst>
          </p:cNvPr>
          <p:cNvSpPr/>
          <p:nvPr/>
        </p:nvSpPr>
        <p:spPr>
          <a:xfrm>
            <a:off x="7405817" y="3764298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DBD7F9-E73D-43D8-A25D-35F9E1B306E0}"/>
              </a:ext>
            </a:extLst>
          </p:cNvPr>
          <p:cNvSpPr/>
          <p:nvPr/>
        </p:nvSpPr>
        <p:spPr>
          <a:xfrm>
            <a:off x="8690920" y="3767388"/>
            <a:ext cx="785566" cy="4617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C4CE83-1DA7-4BED-B6BC-917062357A9B}"/>
              </a:ext>
            </a:extLst>
          </p:cNvPr>
          <p:cNvSpPr/>
          <p:nvPr/>
        </p:nvSpPr>
        <p:spPr>
          <a:xfrm>
            <a:off x="8105208" y="4573706"/>
            <a:ext cx="785566" cy="4617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1E01CB-72D3-4B1A-A318-79FCAC3CF81C}"/>
              </a:ext>
            </a:extLst>
          </p:cNvPr>
          <p:cNvSpPr/>
          <p:nvPr/>
        </p:nvSpPr>
        <p:spPr>
          <a:xfrm>
            <a:off x="9390311" y="4576796"/>
            <a:ext cx="785566" cy="461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BE864-9919-4528-BC83-690EC025D464}"/>
              </a:ext>
            </a:extLst>
          </p:cNvPr>
          <p:cNvCxnSpPr/>
          <p:nvPr/>
        </p:nvCxnSpPr>
        <p:spPr>
          <a:xfrm flipH="1">
            <a:off x="8044249" y="3487694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D5D808-D42A-4A70-9510-9015F3687872}"/>
              </a:ext>
            </a:extLst>
          </p:cNvPr>
          <p:cNvCxnSpPr>
            <a:cxnSpLocks/>
          </p:cNvCxnSpPr>
          <p:nvPr/>
        </p:nvCxnSpPr>
        <p:spPr>
          <a:xfrm>
            <a:off x="8607393" y="3487694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737672-1667-47A0-8661-461E3E95C9B8}"/>
              </a:ext>
            </a:extLst>
          </p:cNvPr>
          <p:cNvCxnSpPr/>
          <p:nvPr/>
        </p:nvCxnSpPr>
        <p:spPr>
          <a:xfrm flipH="1">
            <a:off x="8743640" y="4262268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CDF26-3638-4886-90BA-26D9EABA5DD6}"/>
              </a:ext>
            </a:extLst>
          </p:cNvPr>
          <p:cNvCxnSpPr>
            <a:cxnSpLocks/>
          </p:cNvCxnSpPr>
          <p:nvPr/>
        </p:nvCxnSpPr>
        <p:spPr>
          <a:xfrm>
            <a:off x="9306784" y="4262268"/>
            <a:ext cx="147134" cy="2179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Generate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44" y="1676593"/>
            <a:ext cx="8671893" cy="26555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Decision Tree Visualization:</a:t>
            </a:r>
          </a:p>
          <a:p>
            <a:pPr>
              <a:lnSpc>
                <a:spcPct val="150000"/>
              </a:lnSpc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Trees from trained Decision Tree models can be extracted</a:t>
            </a:r>
          </a:p>
          <a:p>
            <a:pPr lvl="1">
              <a:lnSpc>
                <a:spcPct val="110000"/>
              </a:lnSpc>
            </a:pPr>
            <a:r>
              <a:rPr lang="en-PH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export_text</a:t>
            </a:r>
            <a:r>
              <a:rPr lang="en-PH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(model, </a:t>
            </a:r>
            <a:r>
              <a:rPr lang="en-PH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feature_names</a:t>
            </a:r>
            <a:r>
              <a:rPr lang="en-PH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lang="en-PH" sz="20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features_list</a:t>
            </a:r>
            <a:r>
              <a:rPr lang="en-PH" sz="20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endParaRPr lang="en-PH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Output: string representing the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443BC-E64D-4FB8-BF47-77932EE1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7" y="4641076"/>
            <a:ext cx="9252863" cy="13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Generate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44" y="1676593"/>
            <a:ext cx="8671893" cy="9553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Decision Tree Visualization: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ADC03-8814-4E86-B225-6F065DC8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63" y="2631989"/>
            <a:ext cx="5017890" cy="35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Generate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44" y="1676593"/>
            <a:ext cx="8671893" cy="1499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Decision Tree Visualization:</a:t>
            </a:r>
          </a:p>
          <a:p>
            <a:pPr>
              <a:lnSpc>
                <a:spcPct val="150000"/>
              </a:lnSpc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Can be plotted as well using matplotlib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C2FE4-7938-4F16-B31F-D3CD3824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6" y="4023495"/>
            <a:ext cx="11216328" cy="13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2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Generate Tree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1BA01-1761-4324-969C-743AEF53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45" y="1676593"/>
            <a:ext cx="6101688" cy="14990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PH" sz="3600" dirty="0">
                <a:latin typeface="Roboto" panose="02000000000000000000" pitchFamily="2" charset="0"/>
                <a:ea typeface="Roboto" panose="02000000000000000000" pitchFamily="2" charset="0"/>
              </a:rPr>
              <a:t>Decision Tree Visualization:</a:t>
            </a:r>
          </a:p>
          <a:p>
            <a:pPr>
              <a:lnSpc>
                <a:spcPct val="150000"/>
              </a:lnSpc>
            </a:pPr>
            <a:r>
              <a:rPr lang="en-PH" sz="2000" dirty="0">
                <a:latin typeface="Roboto" panose="02000000000000000000" pitchFamily="2" charset="0"/>
                <a:ea typeface="Roboto" panose="02000000000000000000" pitchFamily="2" charset="0"/>
              </a:rPr>
              <a:t>Can be plotted as well using matplotlib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B4C8D-8CD3-4673-B749-25187AC2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1" y="1638777"/>
            <a:ext cx="3484605" cy="49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PH" b="0" dirty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098F68-814D-4C32-8F90-4B1B1D55B6ED}"/>
              </a:ext>
            </a:extLst>
          </p:cNvPr>
          <p:cNvGraphicFramePr>
            <a:graphicFrameLocks noGrp="1"/>
          </p:cNvGraphicFramePr>
          <p:nvPr/>
        </p:nvGraphicFramePr>
        <p:xfrm>
          <a:off x="1883061" y="3491750"/>
          <a:ext cx="1627797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4914BE-A6DA-4DF3-BED1-4A26185B5F5A}"/>
              </a:ext>
            </a:extLst>
          </p:cNvPr>
          <p:cNvSpPr txBox="1"/>
          <p:nvPr/>
        </p:nvSpPr>
        <p:spPr>
          <a:xfrm>
            <a:off x="2038618" y="290583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9F553-B7F0-48D8-885F-69541A3771FB}"/>
              </a:ext>
            </a:extLst>
          </p:cNvPr>
          <p:cNvSpPr txBox="1"/>
          <p:nvPr/>
        </p:nvSpPr>
        <p:spPr>
          <a:xfrm>
            <a:off x="3701837" y="2905838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26C98E7-A1A5-49E4-B4A4-4B7683EB93E7}"/>
              </a:ext>
            </a:extLst>
          </p:cNvPr>
          <p:cNvGraphicFramePr>
            <a:graphicFrameLocks noGrp="1"/>
          </p:cNvGraphicFramePr>
          <p:nvPr/>
        </p:nvGraphicFramePr>
        <p:xfrm>
          <a:off x="4088879" y="3479393"/>
          <a:ext cx="542599" cy="1821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87EA1F-AB01-451F-8785-4D10A02A6BC2}"/>
              </a:ext>
            </a:extLst>
          </p:cNvPr>
          <p:cNvSpPr/>
          <p:nvPr/>
        </p:nvSpPr>
        <p:spPr>
          <a:xfrm>
            <a:off x="5392123" y="3445642"/>
            <a:ext cx="1196666" cy="80616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82667B03-E0E0-467F-B1D6-4FCC20093F53}"/>
              </a:ext>
            </a:extLst>
          </p:cNvPr>
          <p:cNvSpPr/>
          <p:nvPr/>
        </p:nvSpPr>
        <p:spPr>
          <a:xfrm>
            <a:off x="3365301" y="2919229"/>
            <a:ext cx="38280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DBBD6-2C45-4566-AE29-10AF9726F2BC}"/>
              </a:ext>
            </a:extLst>
          </p:cNvPr>
          <p:cNvSpPr txBox="1"/>
          <p:nvPr/>
        </p:nvSpPr>
        <p:spPr>
          <a:xfrm>
            <a:off x="3160427" y="1596167"/>
            <a:ext cx="5951095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3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REDUCING FEATURES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D7A87D3E-8CE1-476D-8C63-5580371CC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78925"/>
              </p:ext>
            </p:extLst>
          </p:nvPr>
        </p:nvGraphicFramePr>
        <p:xfrm>
          <a:off x="7595946" y="3577266"/>
          <a:ext cx="1085198" cy="18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020913815"/>
                    </a:ext>
                  </a:extLst>
                </a:gridCol>
                <a:gridCol w="542599">
                  <a:extLst>
                    <a:ext uri="{9D8B030D-6E8A-4147-A177-3AD203B41FA5}">
                      <a16:colId xmlns:a16="http://schemas.microsoft.com/office/drawing/2014/main" val="308783542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1CD81E-331B-4A92-964C-BF4BD49CF3BA}"/>
              </a:ext>
            </a:extLst>
          </p:cNvPr>
          <p:cNvSpPr txBox="1"/>
          <p:nvPr/>
        </p:nvSpPr>
        <p:spPr>
          <a:xfrm>
            <a:off x="7504991" y="2982094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2B156010-1617-4071-A564-7A37A4568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16927"/>
              </p:ext>
            </p:extLst>
          </p:nvPr>
        </p:nvGraphicFramePr>
        <p:xfrm>
          <a:off x="9555252" y="3555649"/>
          <a:ext cx="542599" cy="18211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2599">
                  <a:extLst>
                    <a:ext uri="{9D8B030D-6E8A-4147-A177-3AD203B41FA5}">
                      <a16:colId xmlns:a16="http://schemas.microsoft.com/office/drawing/2014/main" val="4275938437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125997301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275778520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4084269195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652724900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11007848"/>
                  </a:ext>
                </a:extLst>
              </a:tr>
              <a:tr h="303522">
                <a:tc>
                  <a:txBody>
                    <a:bodyPr/>
                    <a:lstStyle/>
                    <a:p>
                      <a:endParaRPr lang="en-PH" sz="1000" dirty="0"/>
                    </a:p>
                  </a:txBody>
                  <a:tcPr marL="52690" marR="52690" marT="26345" marB="26345"/>
                </a:tc>
                <a:extLst>
                  <a:ext uri="{0D108BD9-81ED-4DB2-BD59-A6C34878D82A}">
                    <a16:rowId xmlns:a16="http://schemas.microsoft.com/office/drawing/2014/main" val="387031865"/>
                  </a:ext>
                </a:extLst>
              </a:tr>
            </a:tbl>
          </a:graphicData>
        </a:graphic>
      </p:graphicFrame>
      <p:sp>
        <p:nvSpPr>
          <p:cNvPr id="18" name="Plus Sign 17">
            <a:extLst>
              <a:ext uri="{FF2B5EF4-FFF2-40B4-BE49-F238E27FC236}">
                <a16:creationId xmlns:a16="http://schemas.microsoft.com/office/drawing/2014/main" id="{28E69D05-40A5-418F-A193-4FDD024DEAD0}"/>
              </a:ext>
            </a:extLst>
          </p:cNvPr>
          <p:cNvSpPr/>
          <p:nvPr/>
        </p:nvSpPr>
        <p:spPr>
          <a:xfrm>
            <a:off x="8831674" y="2995485"/>
            <a:ext cx="382804" cy="36933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81883-6861-4839-A457-4B58653B3828}"/>
              </a:ext>
            </a:extLst>
          </p:cNvPr>
          <p:cNvSpPr txBox="1"/>
          <p:nvPr/>
        </p:nvSpPr>
        <p:spPr>
          <a:xfrm>
            <a:off x="9168210" y="3009157"/>
            <a:ext cx="13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49153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206</Words>
  <Application>Microsoft Office PowerPoint</Application>
  <PresentationFormat>Widescreen</PresentationFormat>
  <Paragraphs>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Courier New</vt:lpstr>
      <vt:lpstr>Roboto</vt:lpstr>
      <vt:lpstr>Roboto Medium</vt:lpstr>
      <vt:lpstr>Source Sans Pro Light</vt:lpstr>
      <vt:lpstr>Office Theme</vt:lpstr>
      <vt:lpstr>DECISION TREE</vt:lpstr>
      <vt:lpstr>Review</vt:lpstr>
      <vt:lpstr>Training The Model (Decision Tree)</vt:lpstr>
      <vt:lpstr>DECISION TREE</vt:lpstr>
      <vt:lpstr>Generate Tree</vt:lpstr>
      <vt:lpstr>Generate Tree</vt:lpstr>
      <vt:lpstr>Generate Tree</vt:lpstr>
      <vt:lpstr>Generate Tree</vt:lpstr>
      <vt:lpstr>Overview</vt:lpstr>
      <vt:lpstr>Reducing Features</vt:lpstr>
      <vt:lpstr>Reducing Features</vt:lpstr>
      <vt:lpstr>Reducing Features</vt:lpstr>
      <vt:lpstr>Reducing Features</vt:lpstr>
      <vt:lpstr>Reducing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Santos</dc:creator>
  <cp:lastModifiedBy>Camille Ruiz</cp:lastModifiedBy>
  <cp:revision>71</cp:revision>
  <dcterms:created xsi:type="dcterms:W3CDTF">2018-08-02T06:36:43Z</dcterms:created>
  <dcterms:modified xsi:type="dcterms:W3CDTF">2023-03-14T09:27:50Z</dcterms:modified>
</cp:coreProperties>
</file>