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332" r:id="rId3"/>
    <p:sldId id="287" r:id="rId4"/>
    <p:sldId id="333" r:id="rId5"/>
    <p:sldId id="286" r:id="rId6"/>
    <p:sldId id="315" r:id="rId7"/>
    <p:sldId id="316" r:id="rId8"/>
    <p:sldId id="318" r:id="rId9"/>
    <p:sldId id="335" r:id="rId10"/>
    <p:sldId id="336" r:id="rId11"/>
    <p:sldId id="345" r:id="rId12"/>
    <p:sldId id="346" r:id="rId13"/>
    <p:sldId id="355" r:id="rId14"/>
    <p:sldId id="352" r:id="rId15"/>
    <p:sldId id="334" r:id="rId16"/>
    <p:sldId id="337" r:id="rId17"/>
    <p:sldId id="339" r:id="rId18"/>
    <p:sldId id="340" r:id="rId19"/>
    <p:sldId id="341" r:id="rId20"/>
    <p:sldId id="358" r:id="rId21"/>
    <p:sldId id="342" r:id="rId22"/>
    <p:sldId id="344" r:id="rId23"/>
    <p:sldId id="347" r:id="rId24"/>
    <p:sldId id="348" r:id="rId25"/>
    <p:sldId id="356" r:id="rId26"/>
    <p:sldId id="349" r:id="rId27"/>
    <p:sldId id="350" r:id="rId28"/>
    <p:sldId id="351" r:id="rId29"/>
    <p:sldId id="354" r:id="rId30"/>
    <p:sldId id="357" r:id="rId31"/>
    <p:sldId id="35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e Ruiz" initials="CR" lastIdx="1" clrIdx="0">
    <p:extLst>
      <p:ext uri="{19B8F6BF-5375-455C-9EA6-DF929625EA0E}">
        <p15:presenceInfo xmlns:p15="http://schemas.microsoft.com/office/powerpoint/2012/main" userId="Camille Ru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95B"/>
    <a:srgbClr val="1A1931"/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2A8F4-729B-450B-870E-7D90031390E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B72DC-DB11-4D02-ADED-D2ED7088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15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186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82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01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9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10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95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7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02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7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6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488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01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054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347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75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77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44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683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22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02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968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1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6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96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6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8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8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43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65B3-AB7A-4FD1-8640-C57996FCF1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82750" y="1219199"/>
            <a:ext cx="4801177" cy="2290763"/>
          </a:xfrm>
        </p:spPr>
        <p:txBody>
          <a:bodyPr anchor="b"/>
          <a:lstStyle>
            <a:lvl1pPr algn="l">
              <a:defRPr sz="4200" b="0">
                <a:solidFill>
                  <a:srgbClr val="1A193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4E3-83AB-4EF7-9DB1-6731E779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750" y="3602038"/>
            <a:ext cx="4801177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kern="0" spc="0" baseline="0">
                <a:solidFill>
                  <a:srgbClr val="1A19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DD36-8003-4075-B4DC-05D58D9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3143" y="6534150"/>
            <a:ext cx="3974420" cy="1859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3200">
                <a:solidFill>
                  <a:srgbClr val="000000"/>
                </a:solidFill>
              </a:defRPr>
            </a:lvl1pPr>
            <a:lvl2pPr marL="1219170" lvl="1" indent="-47412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667">
                <a:solidFill>
                  <a:srgbClr val="000000"/>
                </a:solidFill>
              </a:defRPr>
            </a:lvl2pPr>
            <a:lvl3pPr marL="1828754" lvl="2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2400">
                <a:solidFill>
                  <a:srgbClr val="000000"/>
                </a:solidFill>
              </a:defRPr>
            </a:lvl3pPr>
            <a:lvl4pPr marL="2438339" lvl="3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517A-E384-4C59-9CAA-39724CD6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9CC0-77D3-4522-8DE6-DA2A56B3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5" y="1553027"/>
            <a:ext cx="11769270" cy="48188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0C89-481B-47CC-93FB-BB3ABA53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F891-2AF9-41AF-BAC8-3347235E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838" y="6534150"/>
            <a:ext cx="7172325" cy="187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7123-A7C1-4F9F-BFC4-22048E0F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4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8C9686-FE1C-47E7-AD08-12B5633F9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83" y="3742938"/>
            <a:ext cx="2496317" cy="3115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5B366E-793F-44F2-9B15-73811BA894F4}"/>
              </a:ext>
            </a:extLst>
          </p:cNvPr>
          <p:cNvSpPr/>
          <p:nvPr userDrawn="1"/>
        </p:nvSpPr>
        <p:spPr>
          <a:xfrm>
            <a:off x="573024" y="571500"/>
            <a:ext cx="11045952" cy="5715000"/>
          </a:xfrm>
          <a:prstGeom prst="rect">
            <a:avLst/>
          </a:prstGeom>
          <a:solidFill>
            <a:srgbClr val="222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A707A-049E-4E93-9969-047601E1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890589"/>
            <a:ext cx="10515600" cy="2357436"/>
          </a:xfrm>
        </p:spPr>
        <p:txBody>
          <a:bodyPr anchor="t"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3462-A7D5-4A92-9371-E54C8A58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67075"/>
            <a:ext cx="8290809" cy="1500187"/>
          </a:xfrm>
        </p:spPr>
        <p:txBody>
          <a:bodyPr/>
          <a:lstStyle>
            <a:lvl1pPr marL="0" indent="0">
              <a:buNone/>
              <a:defRPr sz="4800">
                <a:solidFill>
                  <a:srgbClr val="FBFC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E45A-3FD7-4FBC-8DE8-3B37A14A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024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436E-33D9-424C-B1BF-920EC771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0442" y="6534150"/>
            <a:ext cx="5908466" cy="187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478F-A593-46B8-BEAB-8F6D68A2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7255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2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D562-7E8C-46C5-83E3-0DB116C16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CBA1-F6CD-4A18-A34C-CE7B1DEE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364" y="1524000"/>
            <a:ext cx="5715000" cy="4779817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75E1D-3FED-495C-8A98-153E31A24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638" y="1524000"/>
            <a:ext cx="5715000" cy="4779817"/>
          </a:xfrm>
        </p:spPr>
        <p:txBody>
          <a:bodyPr/>
          <a:lstStyle>
            <a:lvl1pPr>
              <a:defRPr sz="40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>
              <a:defRPr sz="32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56C4-8631-4690-BD7C-CA6B1900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4" y="6534149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4E56-A1EA-4133-9090-6B00E82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C79F-B3A1-484E-B8B0-FBB0A9AE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6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3ADC-7B20-4C6F-8077-BFA4761EB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99" y="207672"/>
            <a:ext cx="11811000" cy="804672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4764-B37D-4970-BD27-EA10DDB24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499" y="1522617"/>
            <a:ext cx="5714999" cy="505328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0256-26AE-4009-A170-4F8F7709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2177144"/>
            <a:ext cx="5715000" cy="4199844"/>
          </a:xfrm>
        </p:spPr>
        <p:txBody>
          <a:bodyPr/>
          <a:lstStyle>
            <a:lvl1pPr>
              <a:defRPr sz="3600">
                <a:solidFill>
                  <a:srgbClr val="1A1931"/>
                </a:solidFill>
              </a:defRPr>
            </a:lvl1pPr>
            <a:lvl2pPr>
              <a:defRPr sz="3200">
                <a:solidFill>
                  <a:srgbClr val="1A1931"/>
                </a:solidFill>
              </a:defRPr>
            </a:lvl2pPr>
            <a:lvl3pPr>
              <a:defRPr sz="2800">
                <a:solidFill>
                  <a:srgbClr val="1A1931"/>
                </a:solidFill>
              </a:defRPr>
            </a:lvl3pPr>
            <a:lvl4pPr>
              <a:defRPr sz="2400">
                <a:solidFill>
                  <a:srgbClr val="1A1931"/>
                </a:solidFill>
              </a:defRPr>
            </a:lvl4pPr>
            <a:lvl5pPr>
              <a:defRPr sz="2400">
                <a:solidFill>
                  <a:srgbClr val="1A193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5419-CE59-4F51-877B-935848E5182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2256" y="1522617"/>
            <a:ext cx="5739243" cy="505328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EEE73-FA72-40DC-ADEC-738BBF4A0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5635" y="2177144"/>
            <a:ext cx="5715000" cy="4199844"/>
          </a:xfrm>
        </p:spPr>
        <p:txBody>
          <a:bodyPr/>
          <a:lstStyle>
            <a:lvl1pPr>
              <a:defRPr sz="3600">
                <a:solidFill>
                  <a:srgbClr val="1A1931"/>
                </a:solidFill>
              </a:defRPr>
            </a:lvl1pPr>
            <a:lvl2pPr>
              <a:defRPr sz="3200">
                <a:solidFill>
                  <a:srgbClr val="1A1931"/>
                </a:solidFill>
              </a:defRPr>
            </a:lvl2pPr>
            <a:lvl3pPr>
              <a:defRPr sz="2800">
                <a:solidFill>
                  <a:srgbClr val="1A1931"/>
                </a:solidFill>
              </a:defRPr>
            </a:lvl3pPr>
            <a:lvl4pPr>
              <a:defRPr sz="2400">
                <a:solidFill>
                  <a:srgbClr val="1A1931"/>
                </a:solidFill>
              </a:defRPr>
            </a:lvl4pPr>
            <a:lvl5pPr>
              <a:defRPr sz="2400">
                <a:solidFill>
                  <a:srgbClr val="1A193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C68D-318A-4E82-83D8-4C671248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499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2F236-DCE6-4B19-8288-C03AD60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853D2-8926-426D-804C-AD74C99D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1510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E5D-6EC1-4ADC-B2BB-5B7026CF9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388C0-4E62-46A1-9141-D80899A3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ADE70-8BE3-4405-9E32-02BA7950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0A8E9-7BD3-4CC1-8853-1D8C1EF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8D0E1-4DAA-4043-9200-BE1E576B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2989E-11C1-489D-BC5A-D6A1227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6B91-D8E2-438B-93DF-ED377C48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28955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6A3-EBAA-4A9D-8A03-152808603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018" y="238123"/>
            <a:ext cx="11717481" cy="804672"/>
          </a:xfrm>
        </p:spPr>
        <p:txBody>
          <a:bodyPr anchor="ctr"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535F-E54C-4CAC-8C33-2BDD5754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26" y="1538515"/>
            <a:ext cx="8601074" cy="4651868"/>
          </a:xfrm>
        </p:spPr>
        <p:txBody>
          <a:bodyPr/>
          <a:lstStyle>
            <a:lvl1pPr>
              <a:defRPr sz="4000" baseline="0"/>
            </a:lvl1pPr>
            <a:lvl2pPr>
              <a:defRPr sz="3600" baseline="0"/>
            </a:lvl2pPr>
            <a:lvl3pPr>
              <a:defRPr sz="3200" baseline="0"/>
            </a:lvl3pPr>
            <a:lvl4pPr>
              <a:defRPr sz="2800" baseline="0"/>
            </a:lvl4pPr>
            <a:lvl5pPr>
              <a:defRPr sz="2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45A07-C4E4-41C7-B37A-AD47B5CB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18" y="1538516"/>
            <a:ext cx="2867025" cy="465186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088B9-D726-4F42-997B-ECCF5366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018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2758-6DB4-4F06-8CBB-90B9D3EB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43EFA-6D1C-4438-BDC3-45BDE9D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1419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0B5-3BFF-4CE7-83CA-164867621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746" y="191943"/>
            <a:ext cx="11786754" cy="804672"/>
          </a:xfrm>
        </p:spPr>
        <p:txBody>
          <a:bodyPr anchor="ctr"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62145-951F-48BC-9EDF-3A48F7B44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036" y="1524000"/>
            <a:ext cx="8766464" cy="4862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7587-D588-42C0-9A78-58A988401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746" y="1524000"/>
            <a:ext cx="2867025" cy="4862945"/>
          </a:xfr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A979-854F-4E32-989A-EDB06B6F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E210-0986-453C-A33C-2ABE881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BDBD-3B9D-4990-AB35-17454975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466B7-2930-4142-8E7D-B82AB0B5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5" y="191365"/>
            <a:ext cx="11769271" cy="806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1895-CC7E-4818-A212-455DF4F0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365" y="1582057"/>
            <a:ext cx="11769271" cy="4818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306B-FC78-494D-AE01-38B1A8A13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1365" y="6515100"/>
            <a:ext cx="201168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5EDA07AC-A20F-49EE-9938-BBA824FCD9A2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8188-9E4E-4E9D-BF08-C7CCEFCFC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9838" y="6534150"/>
            <a:ext cx="7172325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59D8-A711-4C2F-B245-907B9443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0555" y="6534150"/>
            <a:ext cx="64008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9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D9F323A1-07B7-45AF-B3F7-9767A564C3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kern="1200">
          <a:solidFill>
            <a:srgbClr val="FBFCFE"/>
          </a:solidFill>
          <a:latin typeface="Arial Rounded MT Bold" panose="020F0704030504030204" pitchFamily="34" charset="0"/>
          <a:ea typeface="Source Sans Pro Black" panose="020B08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40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6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6D10-8EBC-4D53-93CA-509346EE8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10D1-26FF-4230-86F9-F4A455B9F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CD9D79-F251-4058-BF83-E7254C2CA733}"/>
              </a:ext>
            </a:extLst>
          </p:cNvPr>
          <p:cNvSpPr txBox="1">
            <a:spLocks/>
          </p:cNvSpPr>
          <p:nvPr/>
        </p:nvSpPr>
        <p:spPr>
          <a:xfrm>
            <a:off x="2857500" y="5514975"/>
            <a:ext cx="3686175" cy="101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rgbClr val="1A19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3860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endParaRPr lang="en-PH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03009" y="1796860"/>
            <a:ext cx="1138598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 err="1">
                <a:latin typeface="Roboto" panose="02000000000000000000" pitchFamily="2" charset="0"/>
                <a:ea typeface="Roboto" panose="02000000000000000000" pitchFamily="2" charset="0"/>
              </a:rPr>
              <a:t>Scikit</a:t>
            </a: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 Learn: </a:t>
            </a:r>
            <a:r>
              <a:rPr lang="en-PH" sz="28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endParaRPr lang="en-PH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F3C9E-6847-47CE-8935-963F9601CB87}"/>
              </a:ext>
            </a:extLst>
          </p:cNvPr>
          <p:cNvSpPr txBox="1"/>
          <p:nvPr/>
        </p:nvSpPr>
        <p:spPr>
          <a:xfrm>
            <a:off x="3848071" y="3826144"/>
            <a:ext cx="204115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AF658-D0B2-48D8-A678-4CC87566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9" y="2815618"/>
            <a:ext cx="7306938" cy="1278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3EE32-0534-4881-9DF8-F5C9DAA4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79"/>
          <a:stretch/>
        </p:blipFill>
        <p:spPr>
          <a:xfrm>
            <a:off x="535211" y="4465501"/>
            <a:ext cx="7174736" cy="12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D24A0-D7ED-46C4-88C4-77039A2C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07" y="1516603"/>
            <a:ext cx="6611917" cy="52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2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D24A0-D7ED-46C4-88C4-77039A2CA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" r="19740" b="84010"/>
          <a:stretch/>
        </p:blipFill>
        <p:spPr>
          <a:xfrm>
            <a:off x="1494304" y="4744996"/>
            <a:ext cx="9021296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D9713-4409-452A-BD37-0235BE96CA04}"/>
              </a:ext>
            </a:extLst>
          </p:cNvPr>
          <p:cNvSpPr txBox="1"/>
          <p:nvPr/>
        </p:nvSpPr>
        <p:spPr>
          <a:xfrm>
            <a:off x="403009" y="2008314"/>
            <a:ext cx="11385981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dataframe.plot.scatter</a:t>
            </a:r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 “feature1”,  “feature2”,</a:t>
            </a:r>
          </a:p>
          <a:p>
            <a:pPr>
              <a:lnSpc>
                <a:spcPct val="150000"/>
              </a:lnSpc>
            </a:pPr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			c = </a:t>
            </a:r>
            <a:r>
              <a:rPr lang="en-PH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model.labels</a:t>
            </a:r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_, </a:t>
            </a:r>
          </a:p>
          <a:p>
            <a:pPr>
              <a:lnSpc>
                <a:spcPct val="150000"/>
              </a:lnSpc>
            </a:pPr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PH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cmap</a:t>
            </a:r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=“rainbow”,  </a:t>
            </a:r>
            <a:r>
              <a:rPr lang="en-PH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colorbar</a:t>
            </a:r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313638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Clustering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9" y="1672459"/>
            <a:ext cx="1096848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Note: we can cluster based on more than just two features!</a:t>
            </a:r>
          </a:p>
          <a:p>
            <a:pPr>
              <a:lnSpc>
                <a:spcPct val="150000"/>
              </a:lnSpc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- In our example, we only use two features 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from the iris dataset: 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sepal length (cm)</a:t>
            </a:r>
          </a:p>
          <a:p>
            <a:pPr>
              <a:lnSpc>
                <a:spcPct val="150000"/>
              </a:lnSpc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	sepal width (cm)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- Hard to visualize more than 2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C668F2-B32B-4A42-862D-3403D4274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6" y="2409069"/>
            <a:ext cx="5033808" cy="42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Clustering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9" y="1672459"/>
            <a:ext cx="1096848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Note: we can cluster based on more than just two features!</a:t>
            </a:r>
          </a:p>
          <a:p>
            <a:pPr>
              <a:lnSpc>
                <a:spcPct val="150000"/>
              </a:lnSpc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- In our example, we only use two features 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from the iris dataset: 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sepal length (cm)</a:t>
            </a:r>
          </a:p>
          <a:p>
            <a:pPr>
              <a:lnSpc>
                <a:spcPct val="150000"/>
              </a:lnSpc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	sepal width (cm)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- Hard to visualize more than 2 features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754E84E-2975-4656-8D71-B62DB354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436" y="2523260"/>
            <a:ext cx="54102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2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1144266" y="2530493"/>
            <a:ext cx="1620875" cy="15322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k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DBBD6-2C45-4566-AE29-10AF9726F2BC}"/>
              </a:ext>
            </a:extLst>
          </p:cNvPr>
          <p:cNvSpPr txBox="1"/>
          <p:nvPr/>
        </p:nvSpPr>
        <p:spPr>
          <a:xfrm>
            <a:off x="3160427" y="1596167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CC28678-94D7-463B-9E6C-37A04C75E709}"/>
              </a:ext>
            </a:extLst>
          </p:cNvPr>
          <p:cNvSpPr/>
          <p:nvPr/>
        </p:nvSpPr>
        <p:spPr>
          <a:xfrm>
            <a:off x="3639457" y="2929589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917C24-200B-4B2D-8312-6372BC458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34" y="4452637"/>
            <a:ext cx="2228456" cy="1931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1F3F7-28EA-4D8D-9346-27D35946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34" y="2431408"/>
            <a:ext cx="2295192" cy="197279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C12D86-8480-4FF1-A9D0-7F950577F373}"/>
              </a:ext>
            </a:extLst>
          </p:cNvPr>
          <p:cNvSpPr/>
          <p:nvPr/>
        </p:nvSpPr>
        <p:spPr>
          <a:xfrm>
            <a:off x="1144265" y="4627698"/>
            <a:ext cx="1620875" cy="15322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k = 3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8EF4781-FBA6-4118-A546-12B132C34786}"/>
              </a:ext>
            </a:extLst>
          </p:cNvPr>
          <p:cNvSpPr/>
          <p:nvPr/>
        </p:nvSpPr>
        <p:spPr>
          <a:xfrm>
            <a:off x="3646054" y="4990759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C6A277F-384D-4BBB-9736-3D8E81F1E79D}"/>
              </a:ext>
            </a:extLst>
          </p:cNvPr>
          <p:cNvSpPr/>
          <p:nvPr/>
        </p:nvSpPr>
        <p:spPr>
          <a:xfrm>
            <a:off x="7486527" y="3901672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13CD7A-66AA-4926-B525-9F9F298BD36F}"/>
              </a:ext>
            </a:extLst>
          </p:cNvPr>
          <p:cNvSpPr txBox="1"/>
          <p:nvPr/>
        </p:nvSpPr>
        <p:spPr>
          <a:xfrm>
            <a:off x="8743319" y="3446011"/>
            <a:ext cx="29099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How do we choose the number of clusters to use?</a:t>
            </a:r>
          </a:p>
        </p:txBody>
      </p:sp>
    </p:spTree>
    <p:extLst>
      <p:ext uri="{BB962C8B-B14F-4D97-AF65-F5344CB8AC3E}">
        <p14:creationId xmlns:p14="http://schemas.microsoft.com/office/powerpoint/2010/main" val="143834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5DA396-A3A4-4834-AE13-6B49686516AC}"/>
              </a:ext>
            </a:extLst>
          </p:cNvPr>
          <p:cNvGrpSpPr/>
          <p:nvPr/>
        </p:nvGrpSpPr>
        <p:grpSpPr>
          <a:xfrm>
            <a:off x="1083794" y="2224211"/>
            <a:ext cx="3574451" cy="2849867"/>
            <a:chOff x="688373" y="2903836"/>
            <a:chExt cx="3574451" cy="28498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5374FC-DF16-4E51-8A00-66750342AD4E}"/>
                </a:ext>
              </a:extLst>
            </p:cNvPr>
            <p:cNvCxnSpPr/>
            <p:nvPr/>
          </p:nvCxnSpPr>
          <p:spPr>
            <a:xfrm>
              <a:off x="1709351" y="2916194"/>
              <a:ext cx="1643449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225025B-6405-431F-BC55-CB9E80620364}"/>
                </a:ext>
              </a:extLst>
            </p:cNvPr>
            <p:cNvCxnSpPr>
              <a:cxnSpLocks/>
            </p:cNvCxnSpPr>
            <p:nvPr/>
          </p:nvCxnSpPr>
          <p:spPr>
            <a:xfrm>
              <a:off x="1721708" y="2903837"/>
              <a:ext cx="0" cy="129745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390A-51C7-42B5-A839-755CACD66165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903836"/>
              <a:ext cx="0" cy="1692877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664B487-8802-488F-A4A7-7F3A7C70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209932" y="4213654"/>
              <a:ext cx="1067831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C10DE20-DC51-416A-8C42-E98FEF185934}"/>
                </a:ext>
              </a:extLst>
            </p:cNvPr>
            <p:cNvCxnSpPr>
              <a:cxnSpLocks/>
            </p:cNvCxnSpPr>
            <p:nvPr/>
          </p:nvCxnSpPr>
          <p:spPr>
            <a:xfrm>
              <a:off x="1222289" y="4201296"/>
              <a:ext cx="0" cy="55605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BE760E-FC01-48F8-925F-8A24EA7ABFC0}"/>
                </a:ext>
              </a:extLst>
            </p:cNvPr>
            <p:cNvCxnSpPr>
              <a:cxnSpLocks/>
            </p:cNvCxnSpPr>
            <p:nvPr/>
          </p:nvCxnSpPr>
          <p:spPr>
            <a:xfrm>
              <a:off x="2277763" y="4201296"/>
              <a:ext cx="0" cy="889687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D3C8D5-0DE5-4AC7-B8CD-3D8ABBB87D33}"/>
                </a:ext>
              </a:extLst>
            </p:cNvPr>
            <p:cNvCxnSpPr>
              <a:cxnSpLocks/>
            </p:cNvCxnSpPr>
            <p:nvPr/>
          </p:nvCxnSpPr>
          <p:spPr>
            <a:xfrm>
              <a:off x="2818884" y="4596713"/>
              <a:ext cx="1067831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A6CD75-0672-4143-8372-AFB97E3B6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71782" y="4596713"/>
              <a:ext cx="0" cy="55605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99B38B-8BD7-4EB0-9015-78A67399EF36}"/>
                </a:ext>
              </a:extLst>
            </p:cNvPr>
            <p:cNvCxnSpPr>
              <a:cxnSpLocks/>
            </p:cNvCxnSpPr>
            <p:nvPr/>
          </p:nvCxnSpPr>
          <p:spPr>
            <a:xfrm>
              <a:off x="2833813" y="4596713"/>
              <a:ext cx="0" cy="115699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E35973-BC19-4763-AF94-FDE72043ACB4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05" y="5152768"/>
              <a:ext cx="752219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B51896A-C9FA-4A1F-9FEC-C12A3D14F09E}"/>
                </a:ext>
              </a:extLst>
            </p:cNvPr>
            <p:cNvCxnSpPr>
              <a:cxnSpLocks/>
            </p:cNvCxnSpPr>
            <p:nvPr/>
          </p:nvCxnSpPr>
          <p:spPr>
            <a:xfrm>
              <a:off x="4258958" y="5152768"/>
              <a:ext cx="0" cy="60093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F6DF35-E077-495E-90D4-74395563B0C8}"/>
                </a:ext>
              </a:extLst>
            </p:cNvPr>
            <p:cNvCxnSpPr>
              <a:cxnSpLocks/>
            </p:cNvCxnSpPr>
            <p:nvPr/>
          </p:nvCxnSpPr>
          <p:spPr>
            <a:xfrm>
              <a:off x="3522962" y="5140411"/>
              <a:ext cx="0" cy="613292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9BCFE6-3102-4E9C-BF42-0F9A963B7096}"/>
                </a:ext>
              </a:extLst>
            </p:cNvPr>
            <p:cNvCxnSpPr>
              <a:cxnSpLocks/>
            </p:cNvCxnSpPr>
            <p:nvPr/>
          </p:nvCxnSpPr>
          <p:spPr>
            <a:xfrm>
              <a:off x="688373" y="4757351"/>
              <a:ext cx="897921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13AC872-DC0B-4934-AC5F-4D164A4395E4}"/>
                </a:ext>
              </a:extLst>
            </p:cNvPr>
            <p:cNvCxnSpPr>
              <a:cxnSpLocks/>
            </p:cNvCxnSpPr>
            <p:nvPr/>
          </p:nvCxnSpPr>
          <p:spPr>
            <a:xfrm>
              <a:off x="1568787" y="4757351"/>
              <a:ext cx="0" cy="94692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869B85-C69D-4C13-87C8-C385B3F9887B}"/>
                </a:ext>
              </a:extLst>
            </p:cNvPr>
            <p:cNvCxnSpPr>
              <a:cxnSpLocks/>
            </p:cNvCxnSpPr>
            <p:nvPr/>
          </p:nvCxnSpPr>
          <p:spPr>
            <a:xfrm>
              <a:off x="690945" y="4757351"/>
              <a:ext cx="0" cy="967946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BA2447-03B4-46DB-AD6F-2906B6FEEDB4}"/>
                </a:ext>
              </a:extLst>
            </p:cNvPr>
            <p:cNvCxnSpPr>
              <a:cxnSpLocks/>
            </p:cNvCxnSpPr>
            <p:nvPr/>
          </p:nvCxnSpPr>
          <p:spPr>
            <a:xfrm>
              <a:off x="1901653" y="5090983"/>
              <a:ext cx="752219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AD30989-9E37-40E4-BD36-AD870284C1E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976" y="5090983"/>
              <a:ext cx="0" cy="32127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76CC1A4-6F51-4622-9D93-328A1D5DC782}"/>
                </a:ext>
              </a:extLst>
            </p:cNvPr>
            <p:cNvCxnSpPr>
              <a:cxnSpLocks/>
            </p:cNvCxnSpPr>
            <p:nvPr/>
          </p:nvCxnSpPr>
          <p:spPr>
            <a:xfrm>
              <a:off x="2653872" y="5090983"/>
              <a:ext cx="0" cy="613292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E54BD9-2450-41C5-87DB-240554B74B0D}"/>
                </a:ext>
              </a:extLst>
            </p:cNvPr>
            <p:cNvCxnSpPr>
              <a:cxnSpLocks/>
            </p:cNvCxnSpPr>
            <p:nvPr/>
          </p:nvCxnSpPr>
          <p:spPr>
            <a:xfrm>
              <a:off x="1764692" y="5416379"/>
              <a:ext cx="376109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D2CF46-E844-4572-B56A-53E5B3E12ADC}"/>
                </a:ext>
              </a:extLst>
            </p:cNvPr>
            <p:cNvCxnSpPr>
              <a:cxnSpLocks/>
            </p:cNvCxnSpPr>
            <p:nvPr/>
          </p:nvCxnSpPr>
          <p:spPr>
            <a:xfrm>
              <a:off x="2124578" y="5404022"/>
              <a:ext cx="0" cy="32127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00FAD2-9DE2-4C67-9A5A-08569CE58A92}"/>
                </a:ext>
              </a:extLst>
            </p:cNvPr>
            <p:cNvCxnSpPr>
              <a:cxnSpLocks/>
            </p:cNvCxnSpPr>
            <p:nvPr/>
          </p:nvCxnSpPr>
          <p:spPr>
            <a:xfrm>
              <a:off x="1764692" y="5395357"/>
              <a:ext cx="0" cy="32127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7E0D11A-A1E1-4AF1-98F2-690507DE899F}"/>
              </a:ext>
            </a:extLst>
          </p:cNvPr>
          <p:cNvSpPr txBox="1"/>
          <p:nvPr/>
        </p:nvSpPr>
        <p:spPr>
          <a:xfrm>
            <a:off x="948559" y="5709374"/>
            <a:ext cx="1021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Visualize through dendrograms then make estimates from there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187D8CA-F0BF-4078-8A25-16647656E3A7}"/>
              </a:ext>
            </a:extLst>
          </p:cNvPr>
          <p:cNvCxnSpPr/>
          <p:nvPr/>
        </p:nvCxnSpPr>
        <p:spPr>
          <a:xfrm>
            <a:off x="8552161" y="2236569"/>
            <a:ext cx="1643449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A6827A3-FE05-450D-B1A2-C146536E16C7}"/>
              </a:ext>
            </a:extLst>
          </p:cNvPr>
          <p:cNvCxnSpPr>
            <a:cxnSpLocks/>
          </p:cNvCxnSpPr>
          <p:nvPr/>
        </p:nvCxnSpPr>
        <p:spPr>
          <a:xfrm>
            <a:off x="8564518" y="2224212"/>
            <a:ext cx="0" cy="129745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EFD1B7-AF96-474E-9254-307D089B5F6B}"/>
              </a:ext>
            </a:extLst>
          </p:cNvPr>
          <p:cNvCxnSpPr>
            <a:cxnSpLocks/>
          </p:cNvCxnSpPr>
          <p:nvPr/>
        </p:nvCxnSpPr>
        <p:spPr>
          <a:xfrm>
            <a:off x="10195610" y="2224211"/>
            <a:ext cx="0" cy="169287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4F27800-058D-4133-AF79-6335A87868A6}"/>
              </a:ext>
            </a:extLst>
          </p:cNvPr>
          <p:cNvCxnSpPr>
            <a:cxnSpLocks/>
          </p:cNvCxnSpPr>
          <p:nvPr/>
        </p:nvCxnSpPr>
        <p:spPr>
          <a:xfrm>
            <a:off x="8052742" y="3534029"/>
            <a:ext cx="106783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4876E75-F07F-4E1C-8C69-E95A0C8A9D8D}"/>
              </a:ext>
            </a:extLst>
          </p:cNvPr>
          <p:cNvCxnSpPr>
            <a:cxnSpLocks/>
          </p:cNvCxnSpPr>
          <p:nvPr/>
        </p:nvCxnSpPr>
        <p:spPr>
          <a:xfrm>
            <a:off x="8065099" y="3521671"/>
            <a:ext cx="0" cy="55605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D459F3-A25C-4906-B6C3-B884A6D1247F}"/>
              </a:ext>
            </a:extLst>
          </p:cNvPr>
          <p:cNvCxnSpPr>
            <a:cxnSpLocks/>
          </p:cNvCxnSpPr>
          <p:nvPr/>
        </p:nvCxnSpPr>
        <p:spPr>
          <a:xfrm>
            <a:off x="9120573" y="3521671"/>
            <a:ext cx="0" cy="889687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4977B10-91F8-4633-96C2-567B0CD2990D}"/>
              </a:ext>
            </a:extLst>
          </p:cNvPr>
          <p:cNvCxnSpPr>
            <a:cxnSpLocks/>
          </p:cNvCxnSpPr>
          <p:nvPr/>
        </p:nvCxnSpPr>
        <p:spPr>
          <a:xfrm>
            <a:off x="9661694" y="3917088"/>
            <a:ext cx="106783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59F2FD-B13D-40B5-B2F3-82F4B8FECCFA}"/>
              </a:ext>
            </a:extLst>
          </p:cNvPr>
          <p:cNvCxnSpPr>
            <a:cxnSpLocks/>
          </p:cNvCxnSpPr>
          <p:nvPr/>
        </p:nvCxnSpPr>
        <p:spPr>
          <a:xfrm>
            <a:off x="10714592" y="3917088"/>
            <a:ext cx="0" cy="55605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CAD7CEF-BEC2-435A-AE5F-43D66D31415A}"/>
              </a:ext>
            </a:extLst>
          </p:cNvPr>
          <p:cNvCxnSpPr>
            <a:cxnSpLocks/>
          </p:cNvCxnSpPr>
          <p:nvPr/>
        </p:nvCxnSpPr>
        <p:spPr>
          <a:xfrm>
            <a:off x="9676623" y="3917088"/>
            <a:ext cx="0" cy="115699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07C36E9-F9FA-42A1-BAE2-E563A289DECD}"/>
              </a:ext>
            </a:extLst>
          </p:cNvPr>
          <p:cNvCxnSpPr>
            <a:cxnSpLocks/>
          </p:cNvCxnSpPr>
          <p:nvPr/>
        </p:nvCxnSpPr>
        <p:spPr>
          <a:xfrm>
            <a:off x="10353415" y="4473143"/>
            <a:ext cx="752219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594524-A78D-42DA-96CF-C3DA1BFDF122}"/>
              </a:ext>
            </a:extLst>
          </p:cNvPr>
          <p:cNvCxnSpPr>
            <a:cxnSpLocks/>
          </p:cNvCxnSpPr>
          <p:nvPr/>
        </p:nvCxnSpPr>
        <p:spPr>
          <a:xfrm>
            <a:off x="11101768" y="4473143"/>
            <a:ext cx="0" cy="60093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18FE580-B89F-4B43-A869-C2212C1BA238}"/>
              </a:ext>
            </a:extLst>
          </p:cNvPr>
          <p:cNvCxnSpPr>
            <a:cxnSpLocks/>
          </p:cNvCxnSpPr>
          <p:nvPr/>
        </p:nvCxnSpPr>
        <p:spPr>
          <a:xfrm>
            <a:off x="10365772" y="4460786"/>
            <a:ext cx="0" cy="6132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7D48017-69ED-442B-A92F-BE3CEED293B1}"/>
              </a:ext>
            </a:extLst>
          </p:cNvPr>
          <p:cNvCxnSpPr>
            <a:cxnSpLocks/>
          </p:cNvCxnSpPr>
          <p:nvPr/>
        </p:nvCxnSpPr>
        <p:spPr>
          <a:xfrm>
            <a:off x="7531183" y="4077726"/>
            <a:ext cx="89792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D05D88F-CF7F-4D91-B5D3-89E5E171C530}"/>
              </a:ext>
            </a:extLst>
          </p:cNvPr>
          <p:cNvCxnSpPr>
            <a:cxnSpLocks/>
          </p:cNvCxnSpPr>
          <p:nvPr/>
        </p:nvCxnSpPr>
        <p:spPr>
          <a:xfrm>
            <a:off x="8411597" y="4077726"/>
            <a:ext cx="0" cy="946924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D16955C-1626-4A29-BEC5-7479CBC96E9F}"/>
              </a:ext>
            </a:extLst>
          </p:cNvPr>
          <p:cNvCxnSpPr>
            <a:cxnSpLocks/>
          </p:cNvCxnSpPr>
          <p:nvPr/>
        </p:nvCxnSpPr>
        <p:spPr>
          <a:xfrm>
            <a:off x="7533755" y="4077726"/>
            <a:ext cx="0" cy="96794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A5EE38-351B-4362-B9DC-48B5EF157012}"/>
              </a:ext>
            </a:extLst>
          </p:cNvPr>
          <p:cNvCxnSpPr>
            <a:cxnSpLocks/>
          </p:cNvCxnSpPr>
          <p:nvPr/>
        </p:nvCxnSpPr>
        <p:spPr>
          <a:xfrm>
            <a:off x="8744463" y="4411358"/>
            <a:ext cx="752219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46A1180-ECC4-477E-B444-2A5D4522539C}"/>
              </a:ext>
            </a:extLst>
          </p:cNvPr>
          <p:cNvCxnSpPr>
            <a:cxnSpLocks/>
          </p:cNvCxnSpPr>
          <p:nvPr/>
        </p:nvCxnSpPr>
        <p:spPr>
          <a:xfrm>
            <a:off x="8755786" y="4411358"/>
            <a:ext cx="0" cy="32127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14C62A4-4CF7-4BD3-8132-971A8E792654}"/>
              </a:ext>
            </a:extLst>
          </p:cNvPr>
          <p:cNvCxnSpPr>
            <a:cxnSpLocks/>
          </p:cNvCxnSpPr>
          <p:nvPr/>
        </p:nvCxnSpPr>
        <p:spPr>
          <a:xfrm>
            <a:off x="9496682" y="4411358"/>
            <a:ext cx="0" cy="61329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AE8A3A-247B-45B1-A8E4-D560912B1808}"/>
              </a:ext>
            </a:extLst>
          </p:cNvPr>
          <p:cNvCxnSpPr>
            <a:cxnSpLocks/>
          </p:cNvCxnSpPr>
          <p:nvPr/>
        </p:nvCxnSpPr>
        <p:spPr>
          <a:xfrm>
            <a:off x="8607502" y="4736754"/>
            <a:ext cx="376109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529397D-9E17-4039-A458-37DE086E2CED}"/>
              </a:ext>
            </a:extLst>
          </p:cNvPr>
          <p:cNvCxnSpPr>
            <a:cxnSpLocks/>
          </p:cNvCxnSpPr>
          <p:nvPr/>
        </p:nvCxnSpPr>
        <p:spPr>
          <a:xfrm>
            <a:off x="8967388" y="4724397"/>
            <a:ext cx="0" cy="32127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E761183-F3FE-4768-AF6B-295C316CE17F}"/>
              </a:ext>
            </a:extLst>
          </p:cNvPr>
          <p:cNvCxnSpPr>
            <a:cxnSpLocks/>
          </p:cNvCxnSpPr>
          <p:nvPr/>
        </p:nvCxnSpPr>
        <p:spPr>
          <a:xfrm>
            <a:off x="8607502" y="4715732"/>
            <a:ext cx="0" cy="32127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EA06044-3C34-4DE7-9581-8F3A319B4289}"/>
              </a:ext>
            </a:extLst>
          </p:cNvPr>
          <p:cNvSpPr/>
          <p:nvPr/>
        </p:nvSpPr>
        <p:spPr>
          <a:xfrm>
            <a:off x="5645598" y="3205774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872B665-B38B-460B-A90E-460F9B72FC6E}"/>
              </a:ext>
            </a:extLst>
          </p:cNvPr>
          <p:cNvCxnSpPr>
            <a:cxnSpLocks/>
          </p:cNvCxnSpPr>
          <p:nvPr/>
        </p:nvCxnSpPr>
        <p:spPr>
          <a:xfrm>
            <a:off x="7309146" y="3205774"/>
            <a:ext cx="4129477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2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5C8C4-8287-48B5-8AB9-F9F6D7B4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3" y="4828885"/>
            <a:ext cx="8791998" cy="15224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98C79F-A2C6-4C82-82E5-9CEF17B9A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8"/>
          <a:stretch/>
        </p:blipFill>
        <p:spPr bwMode="auto">
          <a:xfrm>
            <a:off x="7238696" y="1572400"/>
            <a:ext cx="4220248" cy="3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36743" y="1889620"/>
            <a:ext cx="61741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Dendrogram Visualization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Draw a horizontal line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Number of clusters: lines that intersect with the horizontal line </a:t>
            </a:r>
          </a:p>
        </p:txBody>
      </p:sp>
    </p:spTree>
    <p:extLst>
      <p:ext uri="{BB962C8B-B14F-4D97-AF65-F5344CB8AC3E}">
        <p14:creationId xmlns:p14="http://schemas.microsoft.com/office/powerpoint/2010/main" val="136467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5C8C4-8287-48B5-8AB9-F9F6D7B4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3" y="4828885"/>
            <a:ext cx="8791998" cy="15224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98C79F-A2C6-4C82-82E5-9CEF17B9A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8"/>
          <a:stretch/>
        </p:blipFill>
        <p:spPr bwMode="auto">
          <a:xfrm>
            <a:off x="7238696" y="1572400"/>
            <a:ext cx="4220248" cy="3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36743" y="1889620"/>
            <a:ext cx="61741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Dendrogram Visualization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Horizontal line: y = 7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Number of clusters: 2</a:t>
            </a:r>
          </a:p>
        </p:txBody>
      </p:sp>
    </p:spTree>
    <p:extLst>
      <p:ext uri="{BB962C8B-B14F-4D97-AF65-F5344CB8AC3E}">
        <p14:creationId xmlns:p14="http://schemas.microsoft.com/office/powerpoint/2010/main" val="67251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36743" y="1889620"/>
            <a:ext cx="61741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Dendrogram Visualization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Horizontal line: y = 5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Number of clusters: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500B92-A373-4E0C-9569-F535AFFCD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4"/>
          <a:stretch/>
        </p:blipFill>
        <p:spPr bwMode="auto">
          <a:xfrm>
            <a:off x="7191496" y="1511105"/>
            <a:ext cx="4273404" cy="29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03DBB-4AB3-4C25-B272-7142ADE0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65" y="4796137"/>
            <a:ext cx="9238177" cy="16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098F68-814D-4C32-8F90-4B1B1D55B6ED}"/>
              </a:ext>
            </a:extLst>
          </p:cNvPr>
          <p:cNvGraphicFramePr>
            <a:graphicFrameLocks noGrp="1"/>
          </p:cNvGraphicFramePr>
          <p:nvPr/>
        </p:nvGraphicFramePr>
        <p:xfrm>
          <a:off x="1883061" y="3491750"/>
          <a:ext cx="1627797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914BE-A6DA-4DF3-BED1-4A26185B5F5A}"/>
              </a:ext>
            </a:extLst>
          </p:cNvPr>
          <p:cNvSpPr txBox="1"/>
          <p:nvPr/>
        </p:nvSpPr>
        <p:spPr>
          <a:xfrm>
            <a:off x="2038618" y="290583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9F553-B7F0-48D8-885F-69541A3771FB}"/>
              </a:ext>
            </a:extLst>
          </p:cNvPr>
          <p:cNvSpPr txBox="1"/>
          <p:nvPr/>
        </p:nvSpPr>
        <p:spPr>
          <a:xfrm>
            <a:off x="3701837" y="290583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26C98E7-A1A5-49E4-B4A4-4B7683EB93E7}"/>
              </a:ext>
            </a:extLst>
          </p:cNvPr>
          <p:cNvGraphicFramePr>
            <a:graphicFrameLocks noGrp="1"/>
          </p:cNvGraphicFramePr>
          <p:nvPr/>
        </p:nvGraphicFramePr>
        <p:xfrm>
          <a:off x="4088879" y="3479393"/>
          <a:ext cx="542599" cy="1821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87EA1F-AB01-451F-8785-4D10A02A6BC2}"/>
              </a:ext>
            </a:extLst>
          </p:cNvPr>
          <p:cNvSpPr/>
          <p:nvPr/>
        </p:nvSpPr>
        <p:spPr>
          <a:xfrm>
            <a:off x="5392123" y="3445642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82667B03-E0E0-467F-B1D6-4FCC20093F53}"/>
              </a:ext>
            </a:extLst>
          </p:cNvPr>
          <p:cNvSpPr/>
          <p:nvPr/>
        </p:nvSpPr>
        <p:spPr>
          <a:xfrm>
            <a:off x="3365301" y="2919229"/>
            <a:ext cx="382804" cy="36933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7349434" y="2905838"/>
            <a:ext cx="2533135" cy="2394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(UNTRAINED)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67B52B44-CE86-4EC4-9727-A0CB548D9D98}"/>
              </a:ext>
            </a:extLst>
          </p:cNvPr>
          <p:cNvSpPr/>
          <p:nvPr/>
        </p:nvSpPr>
        <p:spPr>
          <a:xfrm rot="5400000" flipH="1">
            <a:off x="5773521" y="5066050"/>
            <a:ext cx="1161587" cy="468948"/>
          </a:xfrm>
          <a:prstGeom prst="bentUpArrow">
            <a:avLst>
              <a:gd name="adj1" fmla="val 25000"/>
              <a:gd name="adj2" fmla="val 23467"/>
              <a:gd name="adj3" fmla="val 326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6D77E-839F-4506-B731-EB3345C9DECB}"/>
              </a:ext>
            </a:extLst>
          </p:cNvPr>
          <p:cNvSpPr txBox="1"/>
          <p:nvPr/>
        </p:nvSpPr>
        <p:spPr>
          <a:xfrm>
            <a:off x="5340270" y="6095529"/>
            <a:ext cx="177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DBBD6-2C45-4566-AE29-10AF9726F2BC}"/>
              </a:ext>
            </a:extLst>
          </p:cNvPr>
          <p:cNvSpPr txBox="1"/>
          <p:nvPr/>
        </p:nvSpPr>
        <p:spPr>
          <a:xfrm>
            <a:off x="3160427" y="1596167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234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36743" y="1889620"/>
            <a:ext cx="61741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Dendrogram Visualization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Horizontal line: y = 5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Number of clusters: 3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EBCE0D-41F5-4853-8F40-F82A33F3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22" y="1988474"/>
            <a:ext cx="54102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5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36744" y="1889620"/>
            <a:ext cx="49013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Dendrogram Visualization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Number of clusters: 4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y = ?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(where will the horizontal line be?)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FC07D0-2DC6-48A0-BCB8-0C889D3E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527" y="1503920"/>
            <a:ext cx="651473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10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endParaRPr lang="en-PH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36743" y="1790764"/>
            <a:ext cx="5432715" cy="255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Methods to determine K: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Silhouette Score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Elbow Method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0FF2709-BAD3-417B-B4FE-4B2E3E71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87" y="1968715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0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Silhouette Score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682896" y="2247963"/>
            <a:ext cx="62245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For each k in a range of k values: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Create a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Fit the model with dataset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the instances’ cluster labels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the silhouette score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B95287-F62D-420A-A356-AC39BD99EFAF}"/>
              </a:ext>
            </a:extLst>
          </p:cNvPr>
          <p:cNvSpPr/>
          <p:nvPr/>
        </p:nvSpPr>
        <p:spPr>
          <a:xfrm>
            <a:off x="6658625" y="3605110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510DC-852F-481C-BA69-109EDFB4E222}"/>
              </a:ext>
            </a:extLst>
          </p:cNvPr>
          <p:cNvSpPr txBox="1"/>
          <p:nvPr/>
        </p:nvSpPr>
        <p:spPr>
          <a:xfrm>
            <a:off x="8137839" y="3408027"/>
            <a:ext cx="29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the k with the highest 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61586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Silhouette Score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11048" y="1302731"/>
            <a:ext cx="6742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For each k in a range of k values: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Create a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Fit the model with dataset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the instances’ cluster labels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the silhouette score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B95287-F62D-420A-A356-AC39BD99EFAF}"/>
              </a:ext>
            </a:extLst>
          </p:cNvPr>
          <p:cNvSpPr/>
          <p:nvPr/>
        </p:nvSpPr>
        <p:spPr>
          <a:xfrm>
            <a:off x="6422313" y="2622836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510DC-852F-481C-BA69-109EDFB4E222}"/>
              </a:ext>
            </a:extLst>
          </p:cNvPr>
          <p:cNvSpPr txBox="1"/>
          <p:nvPr/>
        </p:nvSpPr>
        <p:spPr>
          <a:xfrm>
            <a:off x="8026628" y="2530697"/>
            <a:ext cx="29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the k with the highest silhouette score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68BC6B-7273-4565-ACD2-903BCF20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0" y="4716476"/>
            <a:ext cx="7903184" cy="1817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E4464D-A1A7-4448-908D-C02501D04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818" y="5264194"/>
            <a:ext cx="2261186" cy="8061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13BA2C9-3170-4923-98AB-0E207896D183}"/>
              </a:ext>
            </a:extLst>
          </p:cNvPr>
          <p:cNvSpPr/>
          <p:nvPr/>
        </p:nvSpPr>
        <p:spPr>
          <a:xfrm>
            <a:off x="8665980" y="5222355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11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Silhouette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4464D-A1A7-4448-908D-C02501D0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31" y="2376510"/>
            <a:ext cx="2261186" cy="8061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CDE8B39-8BBF-4DEE-B0A3-4BFCD122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226"/>
            <a:ext cx="54102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E5A34-C5C9-496A-AE1E-1AF5A17A6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83" y="3657890"/>
            <a:ext cx="5410200" cy="1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Elbow Method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682895" y="2495099"/>
            <a:ext cx="67425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For each k in a range of k values: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Create a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Fit the model with dataset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and store inertia in a list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B95287-F62D-420A-A356-AC39BD99EFAF}"/>
              </a:ext>
            </a:extLst>
          </p:cNvPr>
          <p:cNvSpPr/>
          <p:nvPr/>
        </p:nvSpPr>
        <p:spPr>
          <a:xfrm>
            <a:off x="6658625" y="3605110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510DC-852F-481C-BA69-109EDFB4E222}"/>
              </a:ext>
            </a:extLst>
          </p:cNvPr>
          <p:cNvSpPr txBox="1"/>
          <p:nvPr/>
        </p:nvSpPr>
        <p:spPr>
          <a:xfrm>
            <a:off x="8150197" y="3038696"/>
            <a:ext cx="2909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Plot the inertia values and estimate which k starts the “bend” (elbow) in the graph</a:t>
            </a:r>
          </a:p>
        </p:txBody>
      </p:sp>
    </p:spTree>
    <p:extLst>
      <p:ext uri="{BB962C8B-B14F-4D97-AF65-F5344CB8AC3E}">
        <p14:creationId xmlns:p14="http://schemas.microsoft.com/office/powerpoint/2010/main" val="205856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Elbow Method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682895" y="1469484"/>
            <a:ext cx="67425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For each k in a range of k values: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Create a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Fit the model with dataset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Get and store inertia in a list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B95287-F62D-420A-A356-AC39BD99EFAF}"/>
              </a:ext>
            </a:extLst>
          </p:cNvPr>
          <p:cNvSpPr/>
          <p:nvPr/>
        </p:nvSpPr>
        <p:spPr>
          <a:xfrm>
            <a:off x="6658625" y="2579495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510DC-852F-481C-BA69-109EDFB4E222}"/>
              </a:ext>
            </a:extLst>
          </p:cNvPr>
          <p:cNvSpPr txBox="1"/>
          <p:nvPr/>
        </p:nvSpPr>
        <p:spPr>
          <a:xfrm>
            <a:off x="8150197" y="2013081"/>
            <a:ext cx="2909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Plot the inertia values and estimate which k starts the “bend” (elbow) in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4DAEB-5320-4F60-96EE-AF19ABFA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6" y="4523948"/>
            <a:ext cx="10333771" cy="15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Elbow Method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B95287-F62D-420A-A356-AC39BD99EFAF}"/>
              </a:ext>
            </a:extLst>
          </p:cNvPr>
          <p:cNvSpPr/>
          <p:nvPr/>
        </p:nvSpPr>
        <p:spPr>
          <a:xfrm>
            <a:off x="5829976" y="3361036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6E9CA-12AD-44D8-BFB6-1F6D46814BEA}"/>
              </a:ext>
            </a:extLst>
          </p:cNvPr>
          <p:cNvSpPr txBox="1"/>
          <p:nvPr/>
        </p:nvSpPr>
        <p:spPr>
          <a:xfrm>
            <a:off x="899132" y="5942959"/>
            <a:ext cx="1021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Estimate from elbow method: k = 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4CF85-B4AB-4A02-BA66-7D07D976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7" y="1795718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711B5C-568D-41F4-AB5A-25A2F647D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40" y="1795718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8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Elbow Method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B95287-F62D-420A-A356-AC39BD99EFAF}"/>
              </a:ext>
            </a:extLst>
          </p:cNvPr>
          <p:cNvSpPr/>
          <p:nvPr/>
        </p:nvSpPr>
        <p:spPr>
          <a:xfrm>
            <a:off x="5829976" y="3361036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6E9CA-12AD-44D8-BFB6-1F6D46814BEA}"/>
              </a:ext>
            </a:extLst>
          </p:cNvPr>
          <p:cNvSpPr txBox="1"/>
          <p:nvPr/>
        </p:nvSpPr>
        <p:spPr>
          <a:xfrm>
            <a:off x="899132" y="5942959"/>
            <a:ext cx="1021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Estimate from elbow method: k = 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711B5C-568D-41F4-AB5A-25A2F647D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40" y="1795718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60761F-30C4-480D-A32E-9F2C87025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4" y="2957630"/>
            <a:ext cx="5211986" cy="15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098F68-814D-4C32-8F90-4B1B1D55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6330"/>
              </p:ext>
            </p:extLst>
          </p:nvPr>
        </p:nvGraphicFramePr>
        <p:xfrm>
          <a:off x="1354557" y="3529957"/>
          <a:ext cx="1627797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914BE-A6DA-4DF3-BED1-4A26185B5F5A}"/>
              </a:ext>
            </a:extLst>
          </p:cNvPr>
          <p:cNvSpPr txBox="1"/>
          <p:nvPr/>
        </p:nvSpPr>
        <p:spPr>
          <a:xfrm>
            <a:off x="1312615" y="2892806"/>
            <a:ext cx="17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TEST SET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87EA1F-AB01-451F-8785-4D10A02A6BC2}"/>
              </a:ext>
            </a:extLst>
          </p:cNvPr>
          <p:cNvSpPr/>
          <p:nvPr/>
        </p:nvSpPr>
        <p:spPr>
          <a:xfrm>
            <a:off x="3373396" y="4059925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4961104" y="3154109"/>
            <a:ext cx="2533135" cy="23946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(TRAINED)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5D552-C540-4335-82D8-06B8D94409F9}"/>
              </a:ext>
            </a:extLst>
          </p:cNvPr>
          <p:cNvSpPr txBox="1"/>
          <p:nvPr/>
        </p:nvSpPr>
        <p:spPr>
          <a:xfrm>
            <a:off x="8772707" y="2708140"/>
            <a:ext cx="17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PREDICTED LABELS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F387160-778E-45DF-A1F3-A1707D0F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2788"/>
              </p:ext>
            </p:extLst>
          </p:nvPr>
        </p:nvGraphicFramePr>
        <p:xfrm>
          <a:off x="9357248" y="3517600"/>
          <a:ext cx="542599" cy="18211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7827410" y="3995798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EE4A1-C6F0-463A-A370-30E2380CD1AF}"/>
              </a:ext>
            </a:extLst>
          </p:cNvPr>
          <p:cNvSpPr txBox="1"/>
          <p:nvPr/>
        </p:nvSpPr>
        <p:spPr>
          <a:xfrm>
            <a:off x="1510114" y="5388844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6189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: Elbow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6E9CA-12AD-44D8-BFB6-1F6D46814BEA}"/>
              </a:ext>
            </a:extLst>
          </p:cNvPr>
          <p:cNvSpPr txBox="1"/>
          <p:nvPr/>
        </p:nvSpPr>
        <p:spPr>
          <a:xfrm>
            <a:off x="899132" y="5942959"/>
            <a:ext cx="1021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Estimate from elbow method: k =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773D6-E27B-4F31-A81D-804F506F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5" y="2672621"/>
            <a:ext cx="6013297" cy="209701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F7EA1A6-515F-4D8F-BE69-335C2101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19" y="1799584"/>
            <a:ext cx="54102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05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D93C4-34B6-41CF-83E2-D080DC6D5E05}"/>
              </a:ext>
            </a:extLst>
          </p:cNvPr>
          <p:cNvSpPr txBox="1"/>
          <p:nvPr/>
        </p:nvSpPr>
        <p:spPr>
          <a:xfrm>
            <a:off x="435758" y="1518911"/>
            <a:ext cx="1121666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200" dirty="0">
                <a:latin typeface="Roboto" panose="02000000000000000000" pitchFamily="2" charset="0"/>
                <a:ea typeface="Roboto" panose="02000000000000000000" pitchFamily="2" charset="0"/>
              </a:rPr>
              <a:t>Iris Clustering </a:t>
            </a:r>
            <a:r>
              <a:rPr lang="en-PH" sz="3200" dirty="0" err="1">
                <a:latin typeface="Roboto" panose="02000000000000000000" pitchFamily="2" charset="0"/>
                <a:ea typeface="Roboto" panose="02000000000000000000" pitchFamily="2" charset="0"/>
              </a:rPr>
              <a:t>Jupyter</a:t>
            </a:r>
            <a:r>
              <a:rPr lang="en-PH" sz="3200" dirty="0">
                <a:latin typeface="Roboto" panose="02000000000000000000" pitchFamily="2" charset="0"/>
                <a:ea typeface="Roboto" panose="02000000000000000000" pitchFamily="2" charset="0"/>
              </a:rPr>
              <a:t> Notebook Outline: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Prepare dataset (use two features: sepal length and sepal width)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Visualize dendrogram to get number of clusters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Use Agglomerative Clustering and plot results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Use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for best k based on Silhouette score and plot results 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Demonstrate elbow method, use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, and plot results</a:t>
            </a:r>
          </a:p>
        </p:txBody>
      </p:sp>
    </p:spTree>
    <p:extLst>
      <p:ext uri="{BB962C8B-B14F-4D97-AF65-F5344CB8AC3E}">
        <p14:creationId xmlns:p14="http://schemas.microsoft.com/office/powerpoint/2010/main" val="5845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098F68-814D-4C32-8F90-4B1B1D55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4361"/>
              </p:ext>
            </p:extLst>
          </p:nvPr>
        </p:nvGraphicFramePr>
        <p:xfrm>
          <a:off x="1067511" y="3491750"/>
          <a:ext cx="1627797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914BE-A6DA-4DF3-BED1-4A26185B5F5A}"/>
              </a:ext>
            </a:extLst>
          </p:cNvPr>
          <p:cNvSpPr txBox="1"/>
          <p:nvPr/>
        </p:nvSpPr>
        <p:spPr>
          <a:xfrm>
            <a:off x="1223068" y="290583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9F553-B7F0-48D8-885F-69541A3771FB}"/>
              </a:ext>
            </a:extLst>
          </p:cNvPr>
          <p:cNvSpPr txBox="1"/>
          <p:nvPr/>
        </p:nvSpPr>
        <p:spPr>
          <a:xfrm>
            <a:off x="2886287" y="290583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2">
                    <a:lumMod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26C98E7-A1A5-49E4-B4A4-4B7683EB9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16794"/>
              </p:ext>
            </p:extLst>
          </p:nvPr>
        </p:nvGraphicFramePr>
        <p:xfrm>
          <a:off x="3273329" y="3479393"/>
          <a:ext cx="542599" cy="18211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87EA1F-AB01-451F-8785-4D10A02A6BC2}"/>
              </a:ext>
            </a:extLst>
          </p:cNvPr>
          <p:cNvSpPr/>
          <p:nvPr/>
        </p:nvSpPr>
        <p:spPr>
          <a:xfrm>
            <a:off x="4393949" y="3876810"/>
            <a:ext cx="934541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82667B03-E0E0-467F-B1D6-4FCC20093F53}"/>
              </a:ext>
            </a:extLst>
          </p:cNvPr>
          <p:cNvSpPr/>
          <p:nvPr/>
        </p:nvSpPr>
        <p:spPr>
          <a:xfrm>
            <a:off x="2549751" y="2919229"/>
            <a:ext cx="382804" cy="36933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5842939" y="3023453"/>
            <a:ext cx="2533135" cy="2394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6D77E-839F-4506-B731-EB3345C9DECB}"/>
              </a:ext>
            </a:extLst>
          </p:cNvPr>
          <p:cNvSpPr txBox="1"/>
          <p:nvPr/>
        </p:nvSpPr>
        <p:spPr>
          <a:xfrm>
            <a:off x="3120452" y="5807979"/>
            <a:ext cx="595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What if there are no labels?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DBBD6-2C45-4566-AE29-10AF9726F2BC}"/>
              </a:ext>
            </a:extLst>
          </p:cNvPr>
          <p:cNvSpPr txBox="1"/>
          <p:nvPr/>
        </p:nvSpPr>
        <p:spPr>
          <a:xfrm>
            <a:off x="3160427" y="1596167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A9DEBF-F7D4-4B16-88DC-46AADA25FA70}"/>
              </a:ext>
            </a:extLst>
          </p:cNvPr>
          <p:cNvSpPr/>
          <p:nvPr/>
        </p:nvSpPr>
        <p:spPr>
          <a:xfrm>
            <a:off x="8772360" y="3904983"/>
            <a:ext cx="934541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49FAA-AD53-4728-9D12-F626515140EF}"/>
              </a:ext>
            </a:extLst>
          </p:cNvPr>
          <p:cNvSpPr txBox="1"/>
          <p:nvPr/>
        </p:nvSpPr>
        <p:spPr>
          <a:xfrm>
            <a:off x="10202735" y="3707900"/>
            <a:ext cx="1100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876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098F68-814D-4C32-8F90-4B1B1D55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0338"/>
              </p:ext>
            </p:extLst>
          </p:nvPr>
        </p:nvGraphicFramePr>
        <p:xfrm>
          <a:off x="977873" y="2904216"/>
          <a:ext cx="1303904" cy="21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952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651952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pPr algn="ctr"/>
                      <a:r>
                        <a:rPr lang="en-PH" sz="17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</a:p>
                  </a:txBody>
                  <a:tcPr marL="63309" marR="63309" marT="31654" marB="316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</a:p>
                  </a:txBody>
                  <a:tcPr marL="63309" marR="63309" marT="31654" marB="31654" anchor="ctr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64692"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64692"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64692"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64692"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64692"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 marL="63309" marR="63309" marT="31654" marB="31654"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 marL="63309" marR="63309" marT="31654" marB="31654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914BE-A6DA-4DF3-BED1-4A26185B5F5A}"/>
              </a:ext>
            </a:extLst>
          </p:cNvPr>
          <p:cNvSpPr txBox="1"/>
          <p:nvPr/>
        </p:nvSpPr>
        <p:spPr>
          <a:xfrm>
            <a:off x="977873" y="5261833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4288991" y="2867146"/>
            <a:ext cx="2533135" cy="2394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CLUSTERING MODEL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67B52B44-CE86-4EC4-9727-A0CB548D9D98}"/>
              </a:ext>
            </a:extLst>
          </p:cNvPr>
          <p:cNvSpPr/>
          <p:nvPr/>
        </p:nvSpPr>
        <p:spPr>
          <a:xfrm rot="5400000" flipH="1">
            <a:off x="2943492" y="5280261"/>
            <a:ext cx="1161587" cy="468948"/>
          </a:xfrm>
          <a:prstGeom prst="bentUpArrow">
            <a:avLst>
              <a:gd name="adj1" fmla="val 25000"/>
              <a:gd name="adj2" fmla="val 23467"/>
              <a:gd name="adj3" fmla="val 326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6D77E-839F-4506-B731-EB3345C9DECB}"/>
              </a:ext>
            </a:extLst>
          </p:cNvPr>
          <p:cNvSpPr txBox="1"/>
          <p:nvPr/>
        </p:nvSpPr>
        <p:spPr>
          <a:xfrm>
            <a:off x="2510241" y="6309740"/>
            <a:ext cx="177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DBBD6-2C45-4566-AE29-10AF9726F2BC}"/>
              </a:ext>
            </a:extLst>
          </p:cNvPr>
          <p:cNvSpPr txBox="1"/>
          <p:nvPr/>
        </p:nvSpPr>
        <p:spPr>
          <a:xfrm>
            <a:off x="3160427" y="1596167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6441B3E-89DD-4455-8289-F50EA5BA353A}"/>
              </a:ext>
            </a:extLst>
          </p:cNvPr>
          <p:cNvSpPr/>
          <p:nvPr/>
        </p:nvSpPr>
        <p:spPr>
          <a:xfrm>
            <a:off x="2891412" y="3661407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CC28678-94D7-463B-9E6C-37A04C75E709}"/>
              </a:ext>
            </a:extLst>
          </p:cNvPr>
          <p:cNvSpPr/>
          <p:nvPr/>
        </p:nvSpPr>
        <p:spPr>
          <a:xfrm>
            <a:off x="7316795" y="3661407"/>
            <a:ext cx="815598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4E100-5A78-4B8F-9557-598685C55EFA}"/>
              </a:ext>
            </a:extLst>
          </p:cNvPr>
          <p:cNvCxnSpPr>
            <a:cxnSpLocks/>
          </p:cNvCxnSpPr>
          <p:nvPr/>
        </p:nvCxnSpPr>
        <p:spPr>
          <a:xfrm>
            <a:off x="9057503" y="3027405"/>
            <a:ext cx="12357" cy="230981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860CC4-386C-4432-B57B-9F6D188B736F}"/>
              </a:ext>
            </a:extLst>
          </p:cNvPr>
          <p:cNvCxnSpPr>
            <a:cxnSpLocks/>
          </p:cNvCxnSpPr>
          <p:nvPr/>
        </p:nvCxnSpPr>
        <p:spPr>
          <a:xfrm flipH="1">
            <a:off x="9057503" y="5323955"/>
            <a:ext cx="245899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5EA72A4-A144-423D-BFC8-0D28429286D5}"/>
              </a:ext>
            </a:extLst>
          </p:cNvPr>
          <p:cNvSpPr/>
          <p:nvPr/>
        </p:nvSpPr>
        <p:spPr>
          <a:xfrm>
            <a:off x="10283415" y="3550446"/>
            <a:ext cx="118390" cy="1183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7602F0-323F-49E4-BCB8-DC51C7CBF625}"/>
              </a:ext>
            </a:extLst>
          </p:cNvPr>
          <p:cNvSpPr/>
          <p:nvPr/>
        </p:nvSpPr>
        <p:spPr>
          <a:xfrm>
            <a:off x="9694881" y="3809867"/>
            <a:ext cx="118390" cy="1183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1721F4-348D-4051-8D48-DE1EC8C3C6AF}"/>
              </a:ext>
            </a:extLst>
          </p:cNvPr>
          <p:cNvSpPr/>
          <p:nvPr/>
        </p:nvSpPr>
        <p:spPr>
          <a:xfrm>
            <a:off x="9944176" y="3477526"/>
            <a:ext cx="118390" cy="1183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790B82-7122-4906-BA1E-32559709C8A7}"/>
              </a:ext>
            </a:extLst>
          </p:cNvPr>
          <p:cNvSpPr/>
          <p:nvPr/>
        </p:nvSpPr>
        <p:spPr>
          <a:xfrm rot="4295094">
            <a:off x="10037478" y="3769727"/>
            <a:ext cx="118390" cy="1183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7FC95-F6FC-45BA-9482-AEE85DE4A890}"/>
              </a:ext>
            </a:extLst>
          </p:cNvPr>
          <p:cNvSpPr/>
          <p:nvPr/>
        </p:nvSpPr>
        <p:spPr>
          <a:xfrm rot="4295094">
            <a:off x="10112340" y="3198612"/>
            <a:ext cx="118390" cy="1183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1FD78B-199E-4139-BD94-2BA20EAAD264}"/>
              </a:ext>
            </a:extLst>
          </p:cNvPr>
          <p:cNvSpPr/>
          <p:nvPr/>
        </p:nvSpPr>
        <p:spPr>
          <a:xfrm rot="4295094">
            <a:off x="9411010" y="4766115"/>
            <a:ext cx="118390" cy="11839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BE6283-FCC9-4B0F-A427-4C895AF5B99E}"/>
              </a:ext>
            </a:extLst>
          </p:cNvPr>
          <p:cNvSpPr/>
          <p:nvPr/>
        </p:nvSpPr>
        <p:spPr>
          <a:xfrm rot="10800000">
            <a:off x="9351479" y="4467571"/>
            <a:ext cx="118390" cy="11839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2B6EE9-6C85-4A12-BD28-BDCB4779C9ED}"/>
              </a:ext>
            </a:extLst>
          </p:cNvPr>
          <p:cNvSpPr/>
          <p:nvPr/>
        </p:nvSpPr>
        <p:spPr>
          <a:xfrm rot="10800000">
            <a:off x="9681330" y="4806789"/>
            <a:ext cx="118390" cy="11839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366DC1-FB31-4C96-A5B3-8E73B58C07CE}"/>
              </a:ext>
            </a:extLst>
          </p:cNvPr>
          <p:cNvSpPr/>
          <p:nvPr/>
        </p:nvSpPr>
        <p:spPr>
          <a:xfrm rot="10800000">
            <a:off x="9692292" y="4430347"/>
            <a:ext cx="118390" cy="11839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ED33A7-C15F-4AAF-8846-3F02D42E4F3F}"/>
              </a:ext>
            </a:extLst>
          </p:cNvPr>
          <p:cNvSpPr/>
          <p:nvPr/>
        </p:nvSpPr>
        <p:spPr>
          <a:xfrm rot="9293794">
            <a:off x="10424991" y="4197179"/>
            <a:ext cx="118390" cy="1183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BB82A2-3686-4937-B3DE-DE598DAF07FE}"/>
              </a:ext>
            </a:extLst>
          </p:cNvPr>
          <p:cNvSpPr/>
          <p:nvPr/>
        </p:nvSpPr>
        <p:spPr>
          <a:xfrm rot="9293794">
            <a:off x="10577391" y="4423721"/>
            <a:ext cx="118390" cy="1183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316285-BAEA-4CE3-B912-7CCAE3D23092}"/>
              </a:ext>
            </a:extLst>
          </p:cNvPr>
          <p:cNvSpPr/>
          <p:nvPr/>
        </p:nvSpPr>
        <p:spPr>
          <a:xfrm rot="9293794">
            <a:off x="10709530" y="4005295"/>
            <a:ext cx="118390" cy="1183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415067-0419-40E9-8E8E-D9DC9C2837C3}"/>
              </a:ext>
            </a:extLst>
          </p:cNvPr>
          <p:cNvSpPr/>
          <p:nvPr/>
        </p:nvSpPr>
        <p:spPr>
          <a:xfrm rot="9293794">
            <a:off x="10339110" y="4695431"/>
            <a:ext cx="118390" cy="1183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0AB8E0-A7CC-465A-A1DB-F4AB204A5DAD}"/>
              </a:ext>
            </a:extLst>
          </p:cNvPr>
          <p:cNvSpPr/>
          <p:nvPr/>
        </p:nvSpPr>
        <p:spPr>
          <a:xfrm rot="9293794">
            <a:off x="10593864" y="4835615"/>
            <a:ext cx="118390" cy="1183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746AA9-9A1B-4E9D-B657-E2F16C21FCC4}"/>
              </a:ext>
            </a:extLst>
          </p:cNvPr>
          <p:cNvSpPr/>
          <p:nvPr/>
        </p:nvSpPr>
        <p:spPr>
          <a:xfrm rot="9293794">
            <a:off x="10909821" y="4687790"/>
            <a:ext cx="118390" cy="1183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D95CD8-7031-4F86-9467-0BEE5354DF78}"/>
              </a:ext>
            </a:extLst>
          </p:cNvPr>
          <p:cNvSpPr txBox="1"/>
          <p:nvPr/>
        </p:nvSpPr>
        <p:spPr>
          <a:xfrm>
            <a:off x="8568087" y="3952971"/>
            <a:ext cx="305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CE376-357D-450A-80DE-F7E61BEB07EB}"/>
              </a:ext>
            </a:extLst>
          </p:cNvPr>
          <p:cNvSpPr txBox="1"/>
          <p:nvPr/>
        </p:nvSpPr>
        <p:spPr>
          <a:xfrm>
            <a:off x="10166791" y="5393842"/>
            <a:ext cx="305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977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Using a Clustering Model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8" y="1672459"/>
            <a:ext cx="112060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endParaRPr lang="en-PH" sz="4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Source: from scratch or import from an existing package (e.g.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sklearn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Input: Training Set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e.g. : for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kMeans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, k is a parameter</a:t>
            </a:r>
          </a:p>
        </p:txBody>
      </p:sp>
    </p:spTree>
    <p:extLst>
      <p:ext uri="{BB962C8B-B14F-4D97-AF65-F5344CB8AC3E}">
        <p14:creationId xmlns:p14="http://schemas.microsoft.com/office/powerpoint/2010/main" val="247248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Clustering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9" y="1672459"/>
            <a:ext cx="96021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Import the model from a package (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sklearn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Create an instance of the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Train the model (often using the </a:t>
            </a:r>
            <a:r>
              <a:rPr lang="en-PH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fit()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0AD77-3176-41F7-AFE4-A0943E6443A9}"/>
              </a:ext>
            </a:extLst>
          </p:cNvPr>
          <p:cNvSpPr txBox="1"/>
          <p:nvPr/>
        </p:nvSpPr>
        <p:spPr>
          <a:xfrm>
            <a:off x="3887780" y="4603598"/>
            <a:ext cx="204115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D892A-7F71-476E-B62C-A439090C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9" y="3598458"/>
            <a:ext cx="7306938" cy="1278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A52F8-DF7F-4A5D-836C-0206F0DB4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79"/>
          <a:stretch/>
        </p:blipFill>
        <p:spPr>
          <a:xfrm>
            <a:off x="618431" y="5110400"/>
            <a:ext cx="7174736" cy="12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Clustering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03009" y="1468840"/>
            <a:ext cx="1138598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You can create multiple models with different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48293-C591-418A-B096-7F98ED95117C}"/>
              </a:ext>
            </a:extLst>
          </p:cNvPr>
          <p:cNvSpPr txBox="1"/>
          <p:nvPr/>
        </p:nvSpPr>
        <p:spPr>
          <a:xfrm>
            <a:off x="8234927" y="3025918"/>
            <a:ext cx="204115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k =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80DE2-7407-484C-B880-1335C4BE8721}"/>
              </a:ext>
            </a:extLst>
          </p:cNvPr>
          <p:cNvSpPr txBox="1"/>
          <p:nvPr/>
        </p:nvSpPr>
        <p:spPr>
          <a:xfrm>
            <a:off x="8264907" y="5166906"/>
            <a:ext cx="204115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k = 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71481D-409B-4201-9F3D-18F5B3B84B2B}"/>
              </a:ext>
            </a:extLst>
          </p:cNvPr>
          <p:cNvSpPr/>
          <p:nvPr/>
        </p:nvSpPr>
        <p:spPr>
          <a:xfrm flipH="1">
            <a:off x="7955441" y="3037293"/>
            <a:ext cx="558972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4CFB4E-F1B7-4B4D-B1DD-CF7EC32B965C}"/>
              </a:ext>
            </a:extLst>
          </p:cNvPr>
          <p:cNvSpPr/>
          <p:nvPr/>
        </p:nvSpPr>
        <p:spPr>
          <a:xfrm flipH="1">
            <a:off x="7985421" y="5166906"/>
            <a:ext cx="558972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B6628-FFFE-4572-BF93-073A81AC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64" y="4523439"/>
            <a:ext cx="5163808" cy="2143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8C77-0EF1-46AB-A3C5-B392162E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662" y="2334561"/>
            <a:ext cx="4816177" cy="20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5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Hierarchical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03009" y="1800538"/>
            <a:ext cx="1138598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 err="1">
                <a:latin typeface="Roboto" panose="02000000000000000000" pitchFamily="2" charset="0"/>
                <a:ea typeface="Roboto" panose="02000000000000000000" pitchFamily="2" charset="0"/>
              </a:rPr>
              <a:t>Scikit</a:t>
            </a: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 Learn: </a:t>
            </a:r>
            <a:r>
              <a:rPr lang="en-PH" sz="2800" dirty="0" err="1">
                <a:latin typeface="Roboto" panose="02000000000000000000" pitchFamily="2" charset="0"/>
                <a:ea typeface="Roboto" panose="02000000000000000000" pitchFamily="2" charset="0"/>
              </a:rPr>
              <a:t>AgglomerativeClustering</a:t>
            </a:r>
            <a:endParaRPr lang="en-PH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9FDA7-5918-44B5-9C99-4B18587B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42" y="2906888"/>
            <a:ext cx="7465813" cy="666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AF3C9E-6847-47CE-8935-963F9601CB87}"/>
              </a:ext>
            </a:extLst>
          </p:cNvPr>
          <p:cNvSpPr txBox="1"/>
          <p:nvPr/>
        </p:nvSpPr>
        <p:spPr>
          <a:xfrm>
            <a:off x="3848071" y="3492517"/>
            <a:ext cx="204115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C1914-F149-416B-95BA-683079A9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49" y="4390614"/>
            <a:ext cx="7719106" cy="20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8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7267</TotalTime>
  <Words>687</Words>
  <Application>Microsoft Office PowerPoint</Application>
  <PresentationFormat>Widescreen</PresentationFormat>
  <Paragraphs>151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Arial Rounded MT Bold</vt:lpstr>
      <vt:lpstr>Calibri</vt:lpstr>
      <vt:lpstr>Cambria Math</vt:lpstr>
      <vt:lpstr>Courier New</vt:lpstr>
      <vt:lpstr>Roboto</vt:lpstr>
      <vt:lpstr>Roboto Medium</vt:lpstr>
      <vt:lpstr>Source Sans Pro Light</vt:lpstr>
      <vt:lpstr>Office Theme</vt:lpstr>
      <vt:lpstr>CLUSTERING</vt:lpstr>
      <vt:lpstr>Overview</vt:lpstr>
      <vt:lpstr>Overview</vt:lpstr>
      <vt:lpstr>Overview</vt:lpstr>
      <vt:lpstr>Overview</vt:lpstr>
      <vt:lpstr>Using a Clustering Model</vt:lpstr>
      <vt:lpstr>Clustering Overview</vt:lpstr>
      <vt:lpstr>Clustering Overview</vt:lpstr>
      <vt:lpstr>Hierarchical Clustering</vt:lpstr>
      <vt:lpstr>KMeans</vt:lpstr>
      <vt:lpstr>Scatter Plot</vt:lpstr>
      <vt:lpstr>Scatter Plot</vt:lpstr>
      <vt:lpstr>Clustering Overview</vt:lpstr>
      <vt:lpstr>Clustering Overview</vt:lpstr>
      <vt:lpstr>Overview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KMeans</vt:lpstr>
      <vt:lpstr>KMeans: Silhouette Score</vt:lpstr>
      <vt:lpstr>KMeans: Silhouette Score</vt:lpstr>
      <vt:lpstr>KMeans: Silhouette Score</vt:lpstr>
      <vt:lpstr>KMeans: Elbow Method</vt:lpstr>
      <vt:lpstr>KMeans: Elbow Method</vt:lpstr>
      <vt:lpstr>KMeans: Elbow Method</vt:lpstr>
      <vt:lpstr>KMeans: Elbow Method</vt:lpstr>
      <vt:lpstr>KMeans: Elbow Method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Santos</dc:creator>
  <cp:lastModifiedBy>Camille Ruiz</cp:lastModifiedBy>
  <cp:revision>82</cp:revision>
  <dcterms:created xsi:type="dcterms:W3CDTF">2018-08-02T06:36:43Z</dcterms:created>
  <dcterms:modified xsi:type="dcterms:W3CDTF">2023-07-03T08:54:05Z</dcterms:modified>
</cp:coreProperties>
</file>