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1" r:id="rId2"/>
    <p:sldId id="257" r:id="rId3"/>
    <p:sldId id="282" r:id="rId4"/>
    <p:sldId id="266" r:id="rId5"/>
    <p:sldId id="256" r:id="rId6"/>
    <p:sldId id="290" r:id="rId7"/>
    <p:sldId id="269" r:id="rId8"/>
    <p:sldId id="285" r:id="rId9"/>
    <p:sldId id="289" r:id="rId10"/>
    <p:sldId id="288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8" autoAdjust="0"/>
    <p:restoredTop sz="84422"/>
  </p:normalViewPr>
  <p:slideViewPr>
    <p:cSldViewPr snapToGrid="0">
      <p:cViewPr varScale="1">
        <p:scale>
          <a:sx n="102" d="100"/>
          <a:sy n="102" d="100"/>
        </p:scale>
        <p:origin x="1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D9BBD-F69B-664A-ABE4-8518CB07FBC6}" type="datetimeFigureOut">
              <a:rPr lang="en-US" smtClean="0"/>
              <a:t>1/26/21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7F398-E7AE-6F4C-B1A7-D25332E44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17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168B59-1EA7-694D-95D2-BAF25FB6A6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3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7F398-E7AE-6F4C-B1A7-D25332E444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1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7F398-E7AE-6F4C-B1A7-D25332E444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42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0EC0FB-AA8B-467E-AA4D-D11A0039F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D2C612C-BACC-4243-A922-2AB8F18BA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F43DD2-A697-4C66-BDB1-BACF1B7C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BF6-51D8-4552-A765-ABD328221838}" type="datetimeFigureOut">
              <a:rPr lang="it-IT" smtClean="0"/>
              <a:t>26/01/21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1FBBD3-1898-4E6A-806B-66AC8A8B1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1B08F5-9768-4B0A-B3A1-0F3BFE2AE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16A9-E8C2-4A24-9262-F83BF896C91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7046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330981-2260-4D2F-8BB6-3236B063B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26FB3C3-E5C6-4F80-B608-19F99B42C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F87C83-5D2A-4391-8F08-C21909550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BF6-51D8-4552-A765-ABD328221838}" type="datetimeFigureOut">
              <a:rPr lang="it-IT" smtClean="0"/>
              <a:t>26/01/21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3F527E-571B-44D3-BC72-D97F35997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AD13E8-63C8-4805-B302-035A98ED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16A9-E8C2-4A24-9262-F83BF896C91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7056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790AAE6-A904-4928-8F53-3DB2A46645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44FCD13-74E2-4CE0-AC39-DF2E29B59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6D1AD1-19BF-46D3-9760-7C5679B4E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BF6-51D8-4552-A765-ABD328221838}" type="datetimeFigureOut">
              <a:rPr lang="it-IT" smtClean="0"/>
              <a:t>26/01/21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DACB4E-36AF-4D36-8EF0-7FE482DF8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BE2135-C036-4396-8EE8-4EDA4FEF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16A9-E8C2-4A24-9262-F83BF896C91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388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4624CF-F4AA-4C0F-B7C6-9CEEB7D51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ABA2CC-D552-4CE6-B220-ED7165D46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F7CA64-05FB-4A0D-9F0C-D5B85A772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BF6-51D8-4552-A765-ABD328221838}" type="datetimeFigureOut">
              <a:rPr lang="it-IT" smtClean="0"/>
              <a:t>26/01/21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F104717-6D54-42AA-847B-9014DED9F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0FCE60F-0504-4755-84ED-7C2BEE75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16A9-E8C2-4A24-9262-F83BF896C91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860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A72D17-73CC-4656-9E77-14989BF5E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0AC3690-2A15-4FE5-9BC1-C7256A2A8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ED77306-5EFE-406F-BAF7-2732CAB2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BF6-51D8-4552-A765-ABD328221838}" type="datetimeFigureOut">
              <a:rPr lang="it-IT" smtClean="0"/>
              <a:t>26/01/21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59EFBCF-035E-48EA-B422-F2AE3F252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A01FB5-20F6-4B1B-B6E7-56835911A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16A9-E8C2-4A24-9262-F83BF896C91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195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7D0525-DAB3-4DA7-970F-2253E6339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FD848D-FD4F-4758-B7E8-62896691C3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6DAFD1C-DD4A-4FD4-9FAF-5DB8AB934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F403FB8-02D3-4EA5-982B-03BF2F6D7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BF6-51D8-4552-A765-ABD328221838}" type="datetimeFigureOut">
              <a:rPr lang="it-IT" smtClean="0"/>
              <a:t>26/01/21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5B5E424-5AC8-47D1-B660-1A5ED2A0C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E9F9EA5-4EEA-4597-A41C-8E6BD5009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16A9-E8C2-4A24-9262-F83BF896C91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520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F0C603-4AA5-4B0D-BC97-888ACFAFC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8861507-8E39-4CEF-8D98-F2EB9D1CA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9F81A71-CF81-4F35-BBC1-9406BE68A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8255BE6-AE0E-495C-977C-D64CE1FFA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EDA78A7-625C-44B3-9D56-2B01A1FE7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528F0EE-E083-4B0E-B398-CF26E0AB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BF6-51D8-4552-A765-ABD328221838}" type="datetimeFigureOut">
              <a:rPr lang="it-IT" smtClean="0"/>
              <a:t>26/01/21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14F5011-C460-463C-87EF-BB53552D3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2D10B24-5E3C-458C-846D-71A96EE8C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16A9-E8C2-4A24-9262-F83BF896C91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7959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907F3D-57ED-4C91-983D-A95492F28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F32A315-F037-4761-B9CE-41FE49FF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BF6-51D8-4552-A765-ABD328221838}" type="datetimeFigureOut">
              <a:rPr lang="it-IT" smtClean="0"/>
              <a:t>26/01/21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D96D0D6-BFAD-4B67-9A0A-F113B4B8F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1108E4D-CCD1-4266-B3B6-5443F514A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16A9-E8C2-4A24-9262-F83BF896C91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464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60630DB-699E-4172-A825-B6B855B49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BF6-51D8-4552-A765-ABD328221838}" type="datetimeFigureOut">
              <a:rPr lang="it-IT" smtClean="0"/>
              <a:t>26/01/21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0E00C7F-E745-4933-B2BA-4B3C83521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57CFB5-3060-469C-BB3F-2A116441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16A9-E8C2-4A24-9262-F83BF896C91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987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47CCB3-0F5B-436B-BA52-945946596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149036-CA14-418F-8057-F81F094D9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5F6F13B-E7DF-4205-BC89-24280E47B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53E5DFB-AB17-4D9D-8049-9D236A995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BF6-51D8-4552-A765-ABD328221838}" type="datetimeFigureOut">
              <a:rPr lang="it-IT" smtClean="0"/>
              <a:t>26/01/21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373FDBF-5D70-4F86-BFB1-B022509AF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429CCC0-E76D-4346-98A9-266192328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16A9-E8C2-4A24-9262-F83BF896C91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0847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C6BF15-C3B3-4948-AF74-FE038ABF5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BC20CAC-5E56-4E77-8E98-A006DE384D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DC1EB19-3949-473E-8D0E-94D0D8196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A6C4ECF-BD15-4BFE-AC81-29B96B3A6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BF6-51D8-4552-A765-ABD328221838}" type="datetimeFigureOut">
              <a:rPr lang="it-IT" smtClean="0"/>
              <a:t>26/01/21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51E27BF-E5D7-4F4A-9D2C-4C02E289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CC91BF3-A4DA-4321-909B-DCFD02A9C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16A9-E8C2-4A24-9262-F83BF896C91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531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A073AC7-2798-4CD2-B72A-5BCE5E99A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3CA2D9-24AA-41F5-8D68-A3748BF47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32E3C7-5D93-401E-8C43-1F38338A97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C3BF6-51D8-4552-A765-ABD328221838}" type="datetimeFigureOut">
              <a:rPr lang="it-IT" smtClean="0"/>
              <a:t>26/01/21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DEB9A9-D6F8-4409-93BE-1572EBE2E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6B1931-8A26-4E1A-82A0-9B02A807F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216A9-E8C2-4A24-9262-F83BF896C91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913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F1E51-C31B-3349-B6E4-34567A40A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5975" y="1080000"/>
            <a:ext cx="6307200" cy="2185200"/>
          </a:xfrm>
        </p:spPr>
        <p:txBody>
          <a:bodyPr>
            <a:normAutofit/>
          </a:bodyPr>
          <a:lstStyle/>
          <a:p>
            <a:r>
              <a:rPr lang="en-US"/>
              <a:t>SAARZEIT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CAEF3-7C04-5541-B9FB-31D585885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5975" y="4068000"/>
            <a:ext cx="6307200" cy="1710500"/>
          </a:xfrm>
        </p:spPr>
        <p:txBody>
          <a:bodyPr>
            <a:normAutofit/>
          </a:bodyPr>
          <a:lstStyle/>
          <a:p>
            <a:r>
              <a:rPr lang="en-US" dirty="0"/>
              <a:t>Alessandro </a:t>
            </a:r>
            <a:r>
              <a:rPr lang="en-US" dirty="0" err="1"/>
              <a:t>Beatini</a:t>
            </a:r>
            <a:r>
              <a:rPr lang="en-US" dirty="0"/>
              <a:t>, Akhil Mehta</a:t>
            </a:r>
            <a:endParaRPr lang="en-US" b="0" dirty="0">
              <a:effectLst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818B3B-B8A0-4C1E-BC24-BEA88141E9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92" r="27166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7C2A15C-65CD-4B4D-934E-EFFAAA1FE19D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b="0">
                <a:effectLst/>
              </a:rPr>
              <a:t> 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D85755-DC71-1645-A689-FCE0B961B210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b="0">
                <a:effectLst/>
              </a:rPr>
              <a:t> 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E34B6C-8BDC-6941-BDE9-4D8EC34FF556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b="0">
                <a:effectLst/>
              </a:rPr>
              <a:t> 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0B2650-E56E-8642-B525-22AFCA736788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b="0">
                <a:effectLst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98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5C01129-3453-464D-A870-ED71C6E89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2781A6-5C82-4764-B489-F9A599C0A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8833" y="685800"/>
            <a:ext cx="5004061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CFB70A-8722-4346-9EBB-90E4CE99F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6446" y="3044260"/>
            <a:ext cx="4019107" cy="769468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chemeClr val="bg1">
                    <a:alpha val="60000"/>
                  </a:schemeClr>
                </a:solidFill>
              </a:rPr>
              <a:t>Prototype</a:t>
            </a:r>
          </a:p>
        </p:txBody>
      </p:sp>
      <p:pic>
        <p:nvPicPr>
          <p:cNvPr id="7" name="Picture 6" descr="A picture containing text, wall, indoor&#10;&#10;Description automatically generated">
            <a:extLst>
              <a:ext uri="{FF2B5EF4-FFF2-40B4-BE49-F238E27FC236}">
                <a16:creationId xmlns:a16="http://schemas.microsoft.com/office/drawing/2014/main" id="{07A1989C-CC41-E14C-ADF0-722A1D0172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26" b="1"/>
          <a:stretch/>
        </p:blipFill>
        <p:spPr>
          <a:xfrm rot="5400000">
            <a:off x="7325345" y="1963342"/>
            <a:ext cx="5486400" cy="2931299"/>
          </a:xfrm>
          <a:prstGeom prst="rect">
            <a:avLst/>
          </a:prstGeom>
        </p:spPr>
      </p:pic>
      <p:pic>
        <p:nvPicPr>
          <p:cNvPr id="5" name="Content Placeholder 4" descr="A picture containing text, computer, indoor, computer&#10;&#10;Description automatically generated">
            <a:extLst>
              <a:ext uri="{FF2B5EF4-FFF2-40B4-BE49-F238E27FC236}">
                <a16:creationId xmlns:a16="http://schemas.microsoft.com/office/drawing/2014/main" id="{8274414A-6047-C449-BBFC-FB892DE765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1" r="49821"/>
          <a:stretch/>
        </p:blipFill>
        <p:spPr>
          <a:xfrm>
            <a:off x="693433" y="685793"/>
            <a:ext cx="2905400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47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4" name="Rectangle 136">
            <a:extLst>
              <a:ext uri="{FF2B5EF4-FFF2-40B4-BE49-F238E27FC236}">
                <a16:creationId xmlns:a16="http://schemas.microsoft.com/office/drawing/2014/main" id="{2DAA6C16-BF9B-4A3E-BC70-EE6015D4F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5FCFFD1-1D33-480B-974A-FD479F27FC88}"/>
              </a:ext>
            </a:extLst>
          </p:cNvPr>
          <p:cNvSpPr txBox="1"/>
          <p:nvPr/>
        </p:nvSpPr>
        <p:spPr>
          <a:xfrm>
            <a:off x="838200" y="4669978"/>
            <a:ext cx="4391024" cy="11737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WIDESPREAD PROBLEM</a:t>
            </a:r>
          </a:p>
        </p:txBody>
      </p:sp>
      <p:pic>
        <p:nvPicPr>
          <p:cNvPr id="2052" name="Picture 4" descr="Cartoon illustration - Hospital Directory — Stock Photo © andrewgenn  #36101223">
            <a:extLst>
              <a:ext uri="{FF2B5EF4-FFF2-40B4-BE49-F238E27FC236}">
                <a16:creationId xmlns:a16="http://schemas.microsoft.com/office/drawing/2014/main" id="{1359A60C-9981-4F72-A014-D00F98BABC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90" r="1" b="35349"/>
          <a:stretch/>
        </p:blipFill>
        <p:spPr bwMode="auto">
          <a:xfrm>
            <a:off x="6" y="-1"/>
            <a:ext cx="6000749" cy="3911828"/>
          </a:xfrm>
          <a:custGeom>
            <a:avLst/>
            <a:gdLst/>
            <a:ahLst/>
            <a:cxnLst/>
            <a:rect l="l" t="t" r="r" b="b"/>
            <a:pathLst>
              <a:path w="6000749" h="3911828">
                <a:moveTo>
                  <a:pt x="0" y="0"/>
                </a:moveTo>
                <a:lnTo>
                  <a:pt x="6000749" y="0"/>
                </a:lnTo>
                <a:lnTo>
                  <a:pt x="6000749" y="3767827"/>
                </a:lnTo>
                <a:lnTo>
                  <a:pt x="5572124" y="3740378"/>
                </a:lnTo>
                <a:lnTo>
                  <a:pt x="0" y="391182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ost In Hospital Cartoons and Comics - funny pictures from Cartoon  Collections">
            <a:extLst>
              <a:ext uri="{FF2B5EF4-FFF2-40B4-BE49-F238E27FC236}">
                <a16:creationId xmlns:a16="http://schemas.microsoft.com/office/drawing/2014/main" id="{CB8BFD12-B32D-4F12-AE92-E3065A50F9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1" b="1"/>
          <a:stretch/>
        </p:blipFill>
        <p:spPr bwMode="auto">
          <a:xfrm>
            <a:off x="6191245" y="-1"/>
            <a:ext cx="6000750" cy="3988028"/>
          </a:xfrm>
          <a:custGeom>
            <a:avLst/>
            <a:gdLst/>
            <a:ahLst/>
            <a:cxnLst/>
            <a:rect l="l" t="t" r="r" b="b"/>
            <a:pathLst>
              <a:path w="6000750" h="3988028">
                <a:moveTo>
                  <a:pt x="0" y="0"/>
                </a:moveTo>
                <a:lnTo>
                  <a:pt x="6000750" y="0"/>
                </a:lnTo>
                <a:lnTo>
                  <a:pt x="6000750" y="797153"/>
                </a:lnTo>
                <a:lnTo>
                  <a:pt x="6000750" y="2634343"/>
                </a:lnTo>
                <a:lnTo>
                  <a:pt x="6000750" y="3911828"/>
                </a:lnTo>
                <a:lnTo>
                  <a:pt x="3248025" y="3988028"/>
                </a:lnTo>
                <a:lnTo>
                  <a:pt x="0" y="378002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5" name="Group 138">
            <a:extLst>
              <a:ext uri="{FF2B5EF4-FFF2-40B4-BE49-F238E27FC236}">
                <a16:creationId xmlns:a16="http://schemas.microsoft.com/office/drawing/2014/main" id="{A4AE1828-51FD-4AD7-BCF6-9AF5C696C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542C7CD-02BE-4ADE-8D2F-DFB759D71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56" name="Freeform: Shape 140">
              <a:extLst>
                <a:ext uri="{FF2B5EF4-FFF2-40B4-BE49-F238E27FC236}">
                  <a16:creationId xmlns:a16="http://schemas.microsoft.com/office/drawing/2014/main" id="{840A04EE-8E37-4C28-B09B-A9593A4AA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5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9B16782-9F2B-4579-8C2C-078CBE9DF1EC}"/>
              </a:ext>
            </a:extLst>
          </p:cNvPr>
          <p:cNvSpPr txBox="1"/>
          <p:nvPr/>
        </p:nvSpPr>
        <p:spPr>
          <a:xfrm>
            <a:off x="5664201" y="4766267"/>
            <a:ext cx="5692774" cy="16464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bg1">
                    <a:alpha val="80000"/>
                  </a:schemeClr>
                </a:solidFill>
              </a:rPr>
              <a:t>Hard to find your way into hospitals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bg1">
                    <a:alpha val="80000"/>
                  </a:schemeClr>
                </a:solidFill>
              </a:rPr>
              <a:t>Unnecessary time wasted waiting or wandering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bg1">
                    <a:alpha val="80000"/>
                  </a:schemeClr>
                </a:solidFill>
              </a:rPr>
              <a:t>Money are wasted on missed appointments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D7A3E33-79D5-4702-A995-48FD0C7E56DE}"/>
              </a:ext>
            </a:extLst>
          </p:cNvPr>
          <p:cNvSpPr txBox="1"/>
          <p:nvPr/>
        </p:nvSpPr>
        <p:spPr>
          <a:xfrm>
            <a:off x="9660835" y="3229468"/>
            <a:ext cx="2531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AF5F8BC-E39A-46AF-B136-A0A06440F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0" y="334645"/>
            <a:ext cx="10515600" cy="1325563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325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24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26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42ADF5F-AFA1-4219-B741-0DA4F7406C5A}"/>
              </a:ext>
            </a:extLst>
          </p:cNvPr>
          <p:cNvSpPr txBox="1"/>
          <p:nvPr/>
        </p:nvSpPr>
        <p:spPr>
          <a:xfrm>
            <a:off x="5456525" y="2663870"/>
            <a:ext cx="3308131" cy="1659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#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Hospitals in UK</a:t>
            </a:r>
          </a:p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1257 (2019)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2AF840A-16F1-4070-8C12-EAA92D9C092F}"/>
              </a:ext>
            </a:extLst>
          </p:cNvPr>
          <p:cNvSpPr txBox="1"/>
          <p:nvPr/>
        </p:nvSpPr>
        <p:spPr>
          <a:xfrm>
            <a:off x="304799" y="1774825"/>
            <a:ext cx="5862321" cy="1323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A10B079-548E-44C3-915C-1CF0CEB56308}"/>
              </a:ext>
            </a:extLst>
          </p:cNvPr>
          <p:cNvSpPr txBox="1"/>
          <p:nvPr/>
        </p:nvSpPr>
        <p:spPr>
          <a:xfrm>
            <a:off x="8178229" y="1514007"/>
            <a:ext cx="36480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it-IT" sz="2800" dirty="0">
                <a:solidFill>
                  <a:prstClr val="black"/>
                </a:solidFill>
                <a:latin typeface="Calibri" panose="020F0502020204030204"/>
              </a:rPr>
              <a:t>#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Hospitals in Germany</a:t>
            </a:r>
            <a:r>
              <a:rPr lang="it-IT" sz="28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1925    (2019)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0F4CB49-1761-42B9-BF01-720A12C0EC1B}"/>
              </a:ext>
            </a:extLst>
          </p:cNvPr>
          <p:cNvSpPr txBox="1"/>
          <p:nvPr/>
        </p:nvSpPr>
        <p:spPr>
          <a:xfrm>
            <a:off x="5208997" y="4824358"/>
            <a:ext cx="593846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ESTIMATED 1277 MILLIONS OF EUROS EACH YEAR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it-IT" sz="2000" dirty="0">
                <a:solidFill>
                  <a:prstClr val="black"/>
                </a:solidFill>
                <a:latin typeface="Calibri" panose="020F0502020204030204"/>
              </a:rPr>
              <a:t>	(0.2% of </a:t>
            </a:r>
            <a:r>
              <a:rPr lang="it-IT" sz="2000" dirty="0" err="1">
                <a:solidFill>
                  <a:prstClr val="black"/>
                </a:solidFill>
                <a:latin typeface="Calibri" panose="020F0502020204030204"/>
              </a:rPr>
              <a:t>national</a:t>
            </a:r>
            <a:r>
              <a:rPr lang="it-IT" sz="20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it-IT" sz="2000" dirty="0" err="1">
                <a:solidFill>
                  <a:prstClr val="black"/>
                </a:solidFill>
                <a:latin typeface="Calibri" panose="020F0502020204030204"/>
              </a:rPr>
              <a:t>healthcare</a:t>
            </a:r>
            <a:r>
              <a:rPr lang="it-IT" sz="20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it-IT" sz="2000" dirty="0" err="1">
                <a:solidFill>
                  <a:prstClr val="black"/>
                </a:solidFill>
                <a:latin typeface="Calibri" panose="020F0502020204030204"/>
              </a:rPr>
              <a:t>annual</a:t>
            </a:r>
            <a:r>
              <a:rPr lang="it-IT" sz="2000" dirty="0">
                <a:solidFill>
                  <a:prstClr val="black"/>
                </a:solidFill>
                <a:latin typeface="Calibri" panose="020F0502020204030204"/>
              </a:rPr>
              <a:t> budget)</a:t>
            </a: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E2F887C-7A10-4FBB-9B88-CFE192E80571}"/>
              </a:ext>
            </a:extLst>
          </p:cNvPr>
          <p:cNvSpPr txBox="1"/>
          <p:nvPr/>
        </p:nvSpPr>
        <p:spPr>
          <a:xfrm>
            <a:off x="361855" y="1235034"/>
            <a:ext cx="3909914" cy="3716976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 fontScale="62500" lnSpcReduction="20000"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5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does the data from an U.K. study regarding the amount of money wasted in regard to missed appointments can tell us about Germany ?</a:t>
            </a: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56C69477-F5FF-DD46-A701-39631F14EBAB}"/>
              </a:ext>
            </a:extLst>
          </p:cNvPr>
          <p:cNvSpPr/>
          <p:nvPr/>
        </p:nvSpPr>
        <p:spPr>
          <a:xfrm>
            <a:off x="7407667" y="2825393"/>
            <a:ext cx="1150706" cy="1633591"/>
          </a:xfrm>
          <a:prstGeom prst="downArrow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43" name="CasellaDiTesto 6">
            <a:extLst>
              <a:ext uri="{FF2B5EF4-FFF2-40B4-BE49-F238E27FC236}">
                <a16:creationId xmlns:a16="http://schemas.microsoft.com/office/drawing/2014/main" id="{616D6D47-CBB5-8A46-A163-3DD0C97AB80E}"/>
              </a:ext>
            </a:extLst>
          </p:cNvPr>
          <p:cNvSpPr txBox="1"/>
          <p:nvPr/>
        </p:nvSpPr>
        <p:spPr>
          <a:xfrm>
            <a:off x="5271374" y="1526850"/>
            <a:ext cx="29068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800" dirty="0">
                <a:solidFill>
                  <a:prstClr val="black"/>
                </a:solidFill>
                <a:latin typeface="Calibri" panose="020F0502020204030204"/>
              </a:rPr>
              <a:t>#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Hospitals in UK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1257 (2019)</a:t>
            </a:r>
          </a:p>
        </p:txBody>
      </p:sp>
    </p:spTree>
    <p:extLst>
      <p:ext uri="{BB962C8B-B14F-4D97-AF65-F5344CB8AC3E}">
        <p14:creationId xmlns:p14="http://schemas.microsoft.com/office/powerpoint/2010/main" val="231317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5" grpId="0"/>
      <p:bldP spid="2" grpId="0" animBg="1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E2F887C-7A10-4FBB-9B88-CFE192E80571}"/>
              </a:ext>
            </a:extLst>
          </p:cNvPr>
          <p:cNvSpPr txBox="1"/>
          <p:nvPr/>
        </p:nvSpPr>
        <p:spPr>
          <a:xfrm>
            <a:off x="804672" y="1122362"/>
            <a:ext cx="3308130" cy="2487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So?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A077D02-505D-4C0D-AEC4-4B2CA1974254}"/>
              </a:ext>
            </a:extLst>
          </p:cNvPr>
          <p:cNvSpPr/>
          <p:nvPr/>
        </p:nvSpPr>
        <p:spPr>
          <a:xfrm>
            <a:off x="5732225" y="4545815"/>
            <a:ext cx="5451838" cy="94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2800" dirty="0">
                <a:solidFill>
                  <a:prstClr val="black"/>
                </a:solidFill>
              </a:rPr>
              <a:t>More conservative estimate of </a:t>
            </a:r>
          </a:p>
          <a:p>
            <a:pPr lvl="0" algn="ctr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2800" dirty="0">
                <a:solidFill>
                  <a:prstClr val="black"/>
                </a:solidFill>
              </a:rPr>
              <a:t>around 830 millions each year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8E9A88A-70BD-4249-87D7-F01A25E08171}"/>
              </a:ext>
            </a:extLst>
          </p:cNvPr>
          <p:cNvSpPr txBox="1"/>
          <p:nvPr/>
        </p:nvSpPr>
        <p:spPr>
          <a:xfrm>
            <a:off x="8692762" y="2944314"/>
            <a:ext cx="226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dirty="0" err="1"/>
              <a:t>Huge</a:t>
            </a:r>
            <a:r>
              <a:rPr lang="it-IT" dirty="0"/>
              <a:t> </a:t>
            </a:r>
            <a:r>
              <a:rPr lang="it-IT" dirty="0" err="1"/>
              <a:t>margin</a:t>
            </a:r>
            <a:r>
              <a:rPr lang="it-IT" dirty="0"/>
              <a:t> of </a:t>
            </a:r>
            <a:r>
              <a:rPr lang="it-IT" dirty="0" err="1"/>
              <a:t>error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2AF840A-16F1-4070-8C12-EAA92D9C092F}"/>
              </a:ext>
            </a:extLst>
          </p:cNvPr>
          <p:cNvSpPr txBox="1"/>
          <p:nvPr/>
        </p:nvSpPr>
        <p:spPr>
          <a:xfrm>
            <a:off x="5110388" y="540050"/>
            <a:ext cx="9623457" cy="1323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Hard to go further than a rough estimate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Part of the problem is the lack of infrastructure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AC4210DD-6D62-F340-8DC9-C441963DDC67}"/>
              </a:ext>
            </a:extLst>
          </p:cNvPr>
          <p:cNvSpPr/>
          <p:nvPr/>
        </p:nvSpPr>
        <p:spPr>
          <a:xfrm>
            <a:off x="7766377" y="2312185"/>
            <a:ext cx="1150706" cy="1633591"/>
          </a:xfrm>
          <a:prstGeom prst="downArrow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4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-30%</a:t>
            </a:r>
          </a:p>
        </p:txBody>
      </p:sp>
    </p:spTree>
    <p:extLst>
      <p:ext uri="{BB962C8B-B14F-4D97-AF65-F5344CB8AC3E}">
        <p14:creationId xmlns:p14="http://schemas.microsoft.com/office/powerpoint/2010/main" val="211826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5" grpId="0"/>
      <p:bldP spid="4" grpId="0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id="{B6DBFCBF-E869-4150-807D-0EA34DD58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DA9903E-B112-40ED-9D25-88ADF398E54D}"/>
              </a:ext>
            </a:extLst>
          </p:cNvPr>
          <p:cNvSpPr txBox="1"/>
          <p:nvPr/>
        </p:nvSpPr>
        <p:spPr>
          <a:xfrm>
            <a:off x="838198" y="4428000"/>
            <a:ext cx="8543307" cy="14004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Key Features of our solution</a:t>
            </a:r>
          </a:p>
        </p:txBody>
      </p:sp>
      <p:pic>
        <p:nvPicPr>
          <p:cNvPr id="1030" name="Picture 6" descr="No Phone, Telephone, Cellphone And Smartphone Prohibited Symbol... Royalty  Free Cliparts, Vectors, And Stock Illustration. Image 56633472.">
            <a:extLst>
              <a:ext uri="{FF2B5EF4-FFF2-40B4-BE49-F238E27FC236}">
                <a16:creationId xmlns:a16="http://schemas.microsoft.com/office/drawing/2014/main" id="{4B24CDA3-501A-414B-81B9-4527CAEDB1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2" r="12747" b="1"/>
          <a:stretch/>
        </p:blipFill>
        <p:spPr bwMode="auto">
          <a:xfrm>
            <a:off x="-4" y="10"/>
            <a:ext cx="2952750" cy="3940619"/>
          </a:xfrm>
          <a:custGeom>
            <a:avLst/>
            <a:gdLst/>
            <a:ahLst/>
            <a:cxnLst/>
            <a:rect l="l" t="t" r="r" b="b"/>
            <a:pathLst>
              <a:path w="2952750" h="3940629">
                <a:moveTo>
                  <a:pt x="0" y="0"/>
                </a:moveTo>
                <a:lnTo>
                  <a:pt x="2952750" y="0"/>
                </a:lnTo>
                <a:lnTo>
                  <a:pt x="2952749" y="3847994"/>
                </a:lnTo>
                <a:lnTo>
                  <a:pt x="0" y="394062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sabled, gps, location, navigation, no signal icon - Download on Iconfinder">
            <a:extLst>
              <a:ext uri="{FF2B5EF4-FFF2-40B4-BE49-F238E27FC236}">
                <a16:creationId xmlns:a16="http://schemas.microsoft.com/office/drawing/2014/main" id="{A7980D0C-9732-4E28-827F-4ABC6156B1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5" r="18072" b="2"/>
          <a:stretch/>
        </p:blipFill>
        <p:spPr bwMode="auto">
          <a:xfrm>
            <a:off x="3143253" y="10"/>
            <a:ext cx="2857499" cy="3842008"/>
          </a:xfrm>
          <a:custGeom>
            <a:avLst/>
            <a:gdLst/>
            <a:ahLst/>
            <a:cxnLst/>
            <a:rect l="l" t="t" r="r" b="b"/>
            <a:pathLst>
              <a:path w="2857499" h="3842018">
                <a:moveTo>
                  <a:pt x="0" y="0"/>
                </a:moveTo>
                <a:lnTo>
                  <a:pt x="2857499" y="0"/>
                </a:lnTo>
                <a:lnTo>
                  <a:pt x="2857499" y="3799815"/>
                </a:lnTo>
                <a:lnTo>
                  <a:pt x="2408465" y="3766458"/>
                </a:lnTo>
                <a:lnTo>
                  <a:pt x="0" y="384201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eak Wi-Fi Signal: What's Causing It? | Mirazon">
            <a:extLst>
              <a:ext uri="{FF2B5EF4-FFF2-40B4-BE49-F238E27FC236}">
                <a16:creationId xmlns:a16="http://schemas.microsoft.com/office/drawing/2014/main" id="{5A924255-1923-40AD-A2A1-DDB8871D67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7" r="14439" b="-2"/>
          <a:stretch/>
        </p:blipFill>
        <p:spPr bwMode="auto">
          <a:xfrm>
            <a:off x="6191251" y="10"/>
            <a:ext cx="2857499" cy="4026227"/>
          </a:xfrm>
          <a:custGeom>
            <a:avLst/>
            <a:gdLst/>
            <a:ahLst/>
            <a:cxnLst/>
            <a:rect l="l" t="t" r="r" b="b"/>
            <a:pathLst>
              <a:path w="2857499" h="4026237">
                <a:moveTo>
                  <a:pt x="0" y="0"/>
                </a:moveTo>
                <a:lnTo>
                  <a:pt x="2857499" y="0"/>
                </a:lnTo>
                <a:lnTo>
                  <a:pt x="2857499" y="4026237"/>
                </a:lnTo>
                <a:lnTo>
                  <a:pt x="0" y="381396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nior Care Logo Stock Illustrations – 1,069 Senior Care Logo Stock  Illustrations, Vectors &amp; Clipart - Dreamstime">
            <a:extLst>
              <a:ext uri="{FF2B5EF4-FFF2-40B4-BE49-F238E27FC236}">
                <a16:creationId xmlns:a16="http://schemas.microsoft.com/office/drawing/2014/main" id="{9C68454A-6DC1-4089-B44D-1454F58D2C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5" r="18820" b="2"/>
          <a:stretch/>
        </p:blipFill>
        <p:spPr bwMode="auto">
          <a:xfrm>
            <a:off x="9239249" y="10"/>
            <a:ext cx="2952751" cy="4049475"/>
          </a:xfrm>
          <a:custGeom>
            <a:avLst/>
            <a:gdLst/>
            <a:ahLst/>
            <a:cxnLst/>
            <a:rect l="l" t="t" r="r" b="b"/>
            <a:pathLst>
              <a:path w="2952751" h="4049485">
                <a:moveTo>
                  <a:pt x="0" y="0"/>
                </a:moveTo>
                <a:lnTo>
                  <a:pt x="2952751" y="0"/>
                </a:lnTo>
                <a:lnTo>
                  <a:pt x="2952750" y="3940629"/>
                </a:lnTo>
                <a:lnTo>
                  <a:pt x="122465" y="4049485"/>
                </a:lnTo>
                <a:lnTo>
                  <a:pt x="0" y="404038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C0B7807-0C83-4963-821A-69B172722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BB027EC7-3252-48A2-A7A4-1741F72E4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EBC51E4-7477-4290-BBD0-18AD942C3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7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8348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71EB8D-CAE0-3348-B300-9737981FE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2A345-3951-B943-8902-6C8453594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br>
              <a:rPr lang="en-US" sz="1900" dirty="0"/>
            </a:br>
            <a:endParaRPr lang="en-US" sz="1900" dirty="0"/>
          </a:p>
          <a:p>
            <a:pPr marL="0" indent="0">
              <a:buNone/>
            </a:pPr>
            <a:r>
              <a:rPr lang="en-US" sz="1900" dirty="0"/>
              <a:t>End-to-end solution</a:t>
            </a:r>
          </a:p>
          <a:p>
            <a:r>
              <a:rPr lang="en-US" sz="1900" dirty="0"/>
              <a:t>Appointment scheduling system </a:t>
            </a:r>
          </a:p>
          <a:p>
            <a:r>
              <a:rPr lang="en-US" sz="1900" dirty="0"/>
              <a:t>NFC based navigation system</a:t>
            </a:r>
          </a:p>
          <a:p>
            <a:r>
              <a:rPr lang="en-US" sz="1900" dirty="0"/>
              <a:t>Data analytics dashboard</a:t>
            </a:r>
          </a:p>
          <a:p>
            <a:pPr marL="0" indent="0">
              <a:buNone/>
            </a:pPr>
            <a:br>
              <a:rPr lang="en-US" sz="1900" dirty="0"/>
            </a:br>
            <a:r>
              <a:rPr lang="en-US" sz="1900" dirty="0"/>
              <a:t>How our solution works is  that the device has records of each location in the health care facility and directions to the destinations. When patient comes to hospital, he receives a card with the destination encoded onto the NFC tag which can be read by our device guiding the person to its final destination.</a:t>
            </a:r>
          </a:p>
        </p:txBody>
      </p:sp>
    </p:spTree>
    <p:extLst>
      <p:ext uri="{BB962C8B-B14F-4D97-AF65-F5344CB8AC3E}">
        <p14:creationId xmlns:p14="http://schemas.microsoft.com/office/powerpoint/2010/main" val="2745049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E2F887C-7A10-4FBB-9B88-CFE192E80571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Competitors?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FC5C52E-61F6-4ECA-B7F4-F3009687D07D}"/>
              </a:ext>
            </a:extLst>
          </p:cNvPr>
          <p:cNvSpPr/>
          <p:nvPr/>
        </p:nvSpPr>
        <p:spPr>
          <a:xfrm>
            <a:off x="4776788" y="642938"/>
            <a:ext cx="6780213" cy="3500438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800">
                <a:solidFill>
                  <a:prstClr val="black"/>
                </a:solidFill>
                <a:latin typeface="Britannic Bold" panose="020B0903060703020204" pitchFamily="34" charset="0"/>
              </a:rPr>
              <a:t>Several app based, beacon/</a:t>
            </a:r>
            <a:r>
              <a:rPr lang="en-US" sz="2800" err="1">
                <a:solidFill>
                  <a:prstClr val="black"/>
                </a:solidFill>
                <a:latin typeface="Britannic Bold" panose="020B0903060703020204" pitchFamily="34" charset="0"/>
              </a:rPr>
              <a:t>wifi</a:t>
            </a:r>
            <a:r>
              <a:rPr lang="en-US" sz="2800">
                <a:solidFill>
                  <a:prstClr val="black"/>
                </a:solidFill>
                <a:latin typeface="Britannic Bold" panose="020B0903060703020204" pitchFamily="34" charset="0"/>
              </a:rPr>
              <a:t> solution available(all of them with the same conceptual problems)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800">
                <a:solidFill>
                  <a:prstClr val="black"/>
                </a:solidFill>
                <a:latin typeface="Britannic Bold" panose="020B0903060703020204" pitchFamily="34" charset="0"/>
              </a:rPr>
              <a:t>Few ‘’Interactive map’’ based solution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2633E60-BDD4-472E-B812-4D2FAD835C9D}"/>
              </a:ext>
            </a:extLst>
          </p:cNvPr>
          <p:cNvSpPr txBox="1"/>
          <p:nvPr/>
        </p:nvSpPr>
        <p:spPr>
          <a:xfrm>
            <a:off x="4776788" y="4211638"/>
            <a:ext cx="6780213" cy="2000250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it-IT" sz="2800" dirty="0" err="1">
                <a:latin typeface="Britannic Bold" panose="020B0903060703020204" pitchFamily="34" charset="0"/>
              </a:rPr>
              <a:t>Same</a:t>
            </a:r>
            <a:r>
              <a:rPr lang="it-IT" sz="2800" dirty="0">
                <a:latin typeface="Britannic Bold" panose="020B0903060703020204" pitchFamily="34" charset="0"/>
              </a:rPr>
              <a:t> </a:t>
            </a:r>
            <a:r>
              <a:rPr lang="it-IT" sz="2800" dirty="0" err="1">
                <a:latin typeface="Britannic Bold" panose="020B0903060703020204" pitchFamily="34" charset="0"/>
              </a:rPr>
              <a:t>problems</a:t>
            </a:r>
            <a:r>
              <a:rPr lang="it-IT" sz="2800" dirty="0">
                <a:latin typeface="Britannic Bold" panose="020B0903060703020204" pitchFamily="34" charset="0"/>
              </a:rPr>
              <a:t> </a:t>
            </a:r>
            <a:r>
              <a:rPr lang="it-IT" sz="2800" dirty="0" err="1">
                <a:latin typeface="Britannic Bold" panose="020B0903060703020204" pitchFamily="34" charset="0"/>
              </a:rPr>
              <a:t>about</a:t>
            </a:r>
            <a:r>
              <a:rPr lang="it-IT" sz="2800" dirty="0">
                <a:latin typeface="Britannic Bold" panose="020B0903060703020204" pitchFamily="34" charset="0"/>
              </a:rPr>
              <a:t> </a:t>
            </a:r>
            <a:r>
              <a:rPr lang="it-IT" sz="2800" dirty="0" err="1">
                <a:latin typeface="Britannic Bold" panose="020B0903060703020204" pitchFamily="34" charset="0"/>
              </a:rPr>
              <a:t>adoptability</a:t>
            </a:r>
            <a:r>
              <a:rPr lang="it-IT" sz="2800" dirty="0">
                <a:latin typeface="Britannic Bold" panose="020B0903060703020204" pitchFamily="34" charset="0"/>
              </a:rPr>
              <a:t> and </a:t>
            </a:r>
            <a:r>
              <a:rPr lang="it-IT" sz="2800" dirty="0" err="1">
                <a:latin typeface="Britannic Bold" panose="020B0903060703020204" pitchFamily="34" charset="0"/>
              </a:rPr>
              <a:t>usage</a:t>
            </a:r>
            <a:r>
              <a:rPr lang="it-IT" sz="2800" dirty="0">
                <a:latin typeface="Britannic Bold" panose="020B0903060703020204" pitchFamily="34" charset="0"/>
              </a:rPr>
              <a:t> for stakeholders with low </a:t>
            </a:r>
            <a:r>
              <a:rPr lang="it-IT" sz="2800" dirty="0" err="1">
                <a:latin typeface="Britannic Bold" panose="020B0903060703020204" pitchFamily="34" charset="0"/>
              </a:rPr>
              <a:t>technology</a:t>
            </a:r>
            <a:r>
              <a:rPr lang="it-IT" sz="2800" dirty="0">
                <a:latin typeface="Britannic Bold" panose="020B0903060703020204" pitchFamily="34" charset="0"/>
              </a:rPr>
              <a:t> proficiency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588AB18-BD28-4601-AA23-C85141863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0" y="172085"/>
            <a:ext cx="10515600" cy="1325563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12A069-A0CF-4341-BD26-CDE33DB31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515600" y="1774825"/>
            <a:ext cx="10515600" cy="4351338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6892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95F0D-B41B-6A4F-A9EC-051C1C7E1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6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makes us special?</a:t>
            </a:r>
          </a:p>
        </p:txBody>
      </p:sp>
      <p:pic>
        <p:nvPicPr>
          <p:cNvPr id="6" name="Content Placeholder 5" descr="A sign on a wall&#10;&#10;Description automatically generated with medium confidence">
            <a:extLst>
              <a:ext uri="{FF2B5EF4-FFF2-40B4-BE49-F238E27FC236}">
                <a16:creationId xmlns:a16="http://schemas.microsoft.com/office/drawing/2014/main" id="{CBF7C5DB-85E6-9D4F-8ACD-93597A573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207" y="4043680"/>
            <a:ext cx="3136146" cy="2468880"/>
          </a:xfrm>
        </p:spPr>
      </p:pic>
      <p:pic>
        <p:nvPicPr>
          <p:cNvPr id="20" name="Picture 19" descr="Graphical user interface&#10;&#10;Description automatically generated">
            <a:extLst>
              <a:ext uri="{FF2B5EF4-FFF2-40B4-BE49-F238E27FC236}">
                <a16:creationId xmlns:a16="http://schemas.microsoft.com/office/drawing/2014/main" id="{57304B9F-628B-8A40-83FC-0DEF4AA0DD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55" y="4043680"/>
            <a:ext cx="3317151" cy="2468880"/>
          </a:xfrm>
          <a:prstGeom prst="rect">
            <a:avLst/>
          </a:prstGeom>
        </p:spPr>
      </p:pic>
      <p:pic>
        <p:nvPicPr>
          <p:cNvPr id="24" name="Picture 23" descr="A picture containing text, athletic game, sport&#10;&#10;Description automatically generated">
            <a:extLst>
              <a:ext uri="{FF2B5EF4-FFF2-40B4-BE49-F238E27FC236}">
                <a16:creationId xmlns:a16="http://schemas.microsoft.com/office/drawing/2014/main" id="{A3825774-EC4E-5F48-BF74-7A5A61C45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76" y="4043680"/>
            <a:ext cx="3043824" cy="2468880"/>
          </a:xfrm>
          <a:prstGeom prst="rect">
            <a:avLst/>
          </a:prstGeom>
        </p:spPr>
      </p:pic>
      <p:pic>
        <p:nvPicPr>
          <p:cNvPr id="26" name="Picture 25" descr="A picture containing text, nature, cloud&#10;&#10;Description automatically generated">
            <a:extLst>
              <a:ext uri="{FF2B5EF4-FFF2-40B4-BE49-F238E27FC236}">
                <a16:creationId xmlns:a16="http://schemas.microsoft.com/office/drawing/2014/main" id="{E46CC1D7-D739-D64B-8ECD-42B1E965B0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206" y="1574800"/>
            <a:ext cx="3136146" cy="2468880"/>
          </a:xfrm>
          <a:prstGeom prst="rect">
            <a:avLst/>
          </a:prstGeom>
        </p:spPr>
      </p:pic>
      <p:pic>
        <p:nvPicPr>
          <p:cNvPr id="28" name="Picture 27" descr="Graphical user interface, background pattern&#10;&#10;Description automatically generated">
            <a:extLst>
              <a:ext uri="{FF2B5EF4-FFF2-40B4-BE49-F238E27FC236}">
                <a16:creationId xmlns:a16="http://schemas.microsoft.com/office/drawing/2014/main" id="{C5BE61FF-F0D0-B649-A198-741EA7AB61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801" y="1574800"/>
            <a:ext cx="3240405" cy="2468880"/>
          </a:xfrm>
          <a:prstGeom prst="rect">
            <a:avLst/>
          </a:prstGeom>
        </p:spPr>
      </p:pic>
      <p:pic>
        <p:nvPicPr>
          <p:cNvPr id="30" name="Picture 29" descr="Icon&#10;&#10;Description automatically generated with medium confidence">
            <a:extLst>
              <a:ext uri="{FF2B5EF4-FFF2-40B4-BE49-F238E27FC236}">
                <a16:creationId xmlns:a16="http://schemas.microsoft.com/office/drawing/2014/main" id="{7E0F660B-2120-064D-BA9B-D30AC091D7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77" y="1574800"/>
            <a:ext cx="3043824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4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E2F887C-7A10-4FBB-9B88-CFE192E80571}"/>
              </a:ext>
            </a:extLst>
          </p:cNvPr>
          <p:cNvSpPr txBox="1"/>
          <p:nvPr/>
        </p:nvSpPr>
        <p:spPr>
          <a:xfrm>
            <a:off x="827088" y="1641752"/>
            <a:ext cx="2655887" cy="32132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Unique points about our solution?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FC5C52E-61F6-4ECA-B7F4-F3009687D07D}"/>
              </a:ext>
            </a:extLst>
          </p:cNvPr>
          <p:cNvSpPr/>
          <p:nvPr/>
        </p:nvSpPr>
        <p:spPr>
          <a:xfrm>
            <a:off x="5232401" y="1721579"/>
            <a:ext cx="6140449" cy="395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cap="none" spc="0" normalizeH="0" baseline="0" noProof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uLnTx/>
                <a:uFillTx/>
              </a:rPr>
              <a:t>Independent from network coverage of any kind</a:t>
            </a: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cap="none" spc="0" normalizeH="0" baseline="0" noProof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uLnTx/>
                <a:uFillTx/>
              </a:rPr>
              <a:t>User friendliness and ease of adoption, does not require elderly to interact with technological devices more than scanning a card like on the metro </a:t>
            </a: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cap="none" spc="0" normalizeH="0" baseline="0" noProof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uLnTx/>
                <a:uFillTx/>
              </a:rPr>
              <a:t>Unified, customizable booking system, flexible depending on the specific needs of every doctor or department</a:t>
            </a: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cap="none" spc="0" normalizeH="0" baseline="0" noProof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uLnTx/>
                <a:uFillTx/>
              </a:rPr>
              <a:t>Completely anonymous and precise data collection</a:t>
            </a: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cap="none" spc="0" normalizeH="0" baseline="0" noProof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uLnTx/>
                <a:uFillTx/>
              </a:rPr>
              <a:t>Data analysis and policy suggesting dashboard, enable self learning through data-backed information</a:t>
            </a: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cap="none" spc="0" normalizeH="0" baseline="0" noProof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uLnTx/>
                <a:uFillTx/>
              </a:rPr>
              <a:t>Stable technology, can later easily be upgraded for smartphone compatibility. Modular approach make it robusts to shutdowns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588AB18-BD28-4601-AA23-C85141863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0" y="172085"/>
            <a:ext cx="10515600" cy="1325563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12A069-A0CF-4341-BD26-CDE33DB31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515600" y="1774825"/>
            <a:ext cx="10515600" cy="4351338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308265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359</Words>
  <Application>Microsoft Macintosh PowerPoint</Application>
  <PresentationFormat>Widescreen</PresentationFormat>
  <Paragraphs>52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Britannic Bold</vt:lpstr>
      <vt:lpstr>Calibri</vt:lpstr>
      <vt:lpstr>Calibri Light</vt:lpstr>
      <vt:lpstr>Tema di Office</vt:lpstr>
      <vt:lpstr>SAARZEIT</vt:lpstr>
      <vt:lpstr>PowerPoint Presentation</vt:lpstr>
      <vt:lpstr>PowerPoint Presentation</vt:lpstr>
      <vt:lpstr>PowerPoint Presentation</vt:lpstr>
      <vt:lpstr>PowerPoint Presentation</vt:lpstr>
      <vt:lpstr>Our Solution</vt:lpstr>
      <vt:lpstr>PowerPoint Presentation</vt:lpstr>
      <vt:lpstr>What makes us special?</vt:lpstr>
      <vt:lpstr>PowerPoint Presentation</vt:lpstr>
      <vt:lpstr>Prototype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SAARZEIT</dc:title>
  <dc:creator>Alessandro Beatini</dc:creator>
  <cp:lastModifiedBy>ga62mar</cp:lastModifiedBy>
  <cp:revision>4</cp:revision>
  <dcterms:created xsi:type="dcterms:W3CDTF">2021-01-26T21:13:04Z</dcterms:created>
  <dcterms:modified xsi:type="dcterms:W3CDTF">2021-01-26T22:42:18Z</dcterms:modified>
</cp:coreProperties>
</file>