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9" r:id="rId5"/>
    <p:sldId id="260" r:id="rId6"/>
    <p:sldId id="258" r:id="rId7"/>
    <p:sldId id="264" r:id="rId8"/>
    <p:sldId id="259" r:id="rId9"/>
    <p:sldId id="263" r:id="rId10"/>
    <p:sldId id="262" r:id="rId11"/>
    <p:sldId id="267"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114" d="100"/>
          <a:sy n="114" d="100"/>
        </p:scale>
        <p:origin x="58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717D-1801-9FF3-39C5-27EE40967D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305C64-BC6F-6D5E-F132-F8C5F4989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8F0481-AC4B-6834-33CD-8F23932C7CA3}"/>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5" name="Footer Placeholder 4">
            <a:extLst>
              <a:ext uri="{FF2B5EF4-FFF2-40B4-BE49-F238E27FC236}">
                <a16:creationId xmlns:a16="http://schemas.microsoft.com/office/drawing/2014/main" id="{6C1BD1DB-DB82-F3E2-9407-500F856C1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482D1-3439-42B4-B364-3BEC28FF193F}"/>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189031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A346-E074-5704-75D7-0E58ADAD0A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3E8AC-A60A-7168-16E0-39E2AC430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A287B-88FE-6487-B99C-2E791F2877FC}"/>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5" name="Footer Placeholder 4">
            <a:extLst>
              <a:ext uri="{FF2B5EF4-FFF2-40B4-BE49-F238E27FC236}">
                <a16:creationId xmlns:a16="http://schemas.microsoft.com/office/drawing/2014/main" id="{E67EC367-843A-FBEB-A688-4ED0AB47D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CEE0B-0F49-B52F-E87B-6AE468E19437}"/>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251157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8AA35-1F57-D709-3AA5-D64B8178C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182F3-0298-466D-D1C4-FE076C2976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56328-CA20-EFCE-BC26-51A2A92FE8D5}"/>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5" name="Footer Placeholder 4">
            <a:extLst>
              <a:ext uri="{FF2B5EF4-FFF2-40B4-BE49-F238E27FC236}">
                <a16:creationId xmlns:a16="http://schemas.microsoft.com/office/drawing/2014/main" id="{E4453E4A-12E3-81AA-E816-50111CB58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CD387-436A-F44A-34A6-95EDD909DFC0}"/>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33355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436E-0847-25B9-2536-F5A1D9CED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A44A0-C8A2-872C-53F4-45D8217A0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87905-9145-A724-F7CA-D2419E1592FA}"/>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5" name="Footer Placeholder 4">
            <a:extLst>
              <a:ext uri="{FF2B5EF4-FFF2-40B4-BE49-F238E27FC236}">
                <a16:creationId xmlns:a16="http://schemas.microsoft.com/office/drawing/2014/main" id="{35F8F1EA-9DD4-AF3A-2A6C-0E177547B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1B3EE-F15E-A666-C02F-2BD31059EFC5}"/>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26204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65DE-EC94-E866-0A28-F1D984D67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B4808-5F19-2461-B713-9D0023E3C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302049-B229-7D17-0B9A-9BD0C19AA044}"/>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5" name="Footer Placeholder 4">
            <a:extLst>
              <a:ext uri="{FF2B5EF4-FFF2-40B4-BE49-F238E27FC236}">
                <a16:creationId xmlns:a16="http://schemas.microsoft.com/office/drawing/2014/main" id="{785B2518-277E-8F6C-770E-6AECD3161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32DE7-635C-964D-C878-154F17B31D40}"/>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179007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EA5F-4AFC-74AB-989E-028BF3A67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BE97D-AF70-9E03-EBDF-20F171A53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D762-FBB6-8D98-D493-97D578A9EA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938155-2F6A-9FE5-6BBA-0B793B89D518}"/>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6" name="Footer Placeholder 5">
            <a:extLst>
              <a:ext uri="{FF2B5EF4-FFF2-40B4-BE49-F238E27FC236}">
                <a16:creationId xmlns:a16="http://schemas.microsoft.com/office/drawing/2014/main" id="{986CE4E6-CE4A-CB8D-85CE-EA741F7AF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40048-E1BD-E3D3-D479-17BC3BF80B2E}"/>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28259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56A8-D4D3-5B52-B63E-BD16969529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43B5F5-5C1D-4877-121F-39B9D19B9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E9D37-10C6-3A90-D89E-D97123619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2C249B-F752-F89E-8908-BC5620981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3008D7-D659-6DC3-DA3F-4C9C4FC12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74DF5D-746A-5004-54C6-B97BB96B7CB9}"/>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8" name="Footer Placeholder 7">
            <a:extLst>
              <a:ext uri="{FF2B5EF4-FFF2-40B4-BE49-F238E27FC236}">
                <a16:creationId xmlns:a16="http://schemas.microsoft.com/office/drawing/2014/main" id="{7E234D56-7EBF-8B65-95EF-4BE73113B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6B833-BB01-5229-5A0E-9C06E7507D98}"/>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146688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9BB1-F39E-E0CE-F0C8-C8025AB3F5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0C821-828F-202B-474D-B3A53D512145}"/>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4" name="Footer Placeholder 3">
            <a:extLst>
              <a:ext uri="{FF2B5EF4-FFF2-40B4-BE49-F238E27FC236}">
                <a16:creationId xmlns:a16="http://schemas.microsoft.com/office/drawing/2014/main" id="{A677685C-8F02-71E7-53E7-953ABF0C2D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BA2C3-23F1-E8C7-4FED-8F796FB2022D}"/>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358630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37CBC-23A4-B68B-1618-099A9E4F0085}"/>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3" name="Footer Placeholder 2">
            <a:extLst>
              <a:ext uri="{FF2B5EF4-FFF2-40B4-BE49-F238E27FC236}">
                <a16:creationId xmlns:a16="http://schemas.microsoft.com/office/drawing/2014/main" id="{E4B955A8-59DF-5B76-E8B5-F664F3E19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94E34F-3D19-5D07-8ABF-805CDD3FE6F3}"/>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10297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AA0E-887F-F56D-C945-03CC48EF0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D1768-2DCE-ACB0-AB74-6A22A22D6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ED9AA2-C1A2-DB24-64FE-0E874F251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98C9E-E892-3F01-2095-FDED6925AE20}"/>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6" name="Footer Placeholder 5">
            <a:extLst>
              <a:ext uri="{FF2B5EF4-FFF2-40B4-BE49-F238E27FC236}">
                <a16:creationId xmlns:a16="http://schemas.microsoft.com/office/drawing/2014/main" id="{5F989977-C198-263C-4765-DBD40570E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53CF6-1261-5422-A08E-558EBA3A2B52}"/>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293500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4547-BA4F-33B6-066B-60E194D0C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8197FE-8318-5A20-0C4D-DF68AECEA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B06087-6A81-9B46-3B83-FD9117ADE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8A3C4-5093-A002-3A2B-7E52DA12B9FE}"/>
              </a:ext>
            </a:extLst>
          </p:cNvPr>
          <p:cNvSpPr>
            <a:spLocks noGrp="1"/>
          </p:cNvSpPr>
          <p:nvPr>
            <p:ph type="dt" sz="half" idx="10"/>
          </p:nvPr>
        </p:nvSpPr>
        <p:spPr/>
        <p:txBody>
          <a:bodyPr/>
          <a:lstStyle/>
          <a:p>
            <a:fld id="{F661D088-02B0-45B4-9CBF-E2762ED63675}" type="datetimeFigureOut">
              <a:rPr lang="en-US" smtClean="0"/>
              <a:t>4/3/2023</a:t>
            </a:fld>
            <a:endParaRPr lang="en-US"/>
          </a:p>
        </p:txBody>
      </p:sp>
      <p:sp>
        <p:nvSpPr>
          <p:cNvPr id="6" name="Footer Placeholder 5">
            <a:extLst>
              <a:ext uri="{FF2B5EF4-FFF2-40B4-BE49-F238E27FC236}">
                <a16:creationId xmlns:a16="http://schemas.microsoft.com/office/drawing/2014/main" id="{297EEA63-F635-D5AF-FABC-6CBC279CE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6BBB0-9A99-1EF5-0584-9A90FC72E80C}"/>
              </a:ext>
            </a:extLst>
          </p:cNvPr>
          <p:cNvSpPr>
            <a:spLocks noGrp="1"/>
          </p:cNvSpPr>
          <p:nvPr>
            <p:ph type="sldNum" sz="quarter" idx="12"/>
          </p:nvPr>
        </p:nvSpPr>
        <p:spPr/>
        <p:txBody>
          <a:bodyPr/>
          <a:lstStyle/>
          <a:p>
            <a:fld id="{611AF418-4C2E-481C-9B4F-BC7D12E78303}" type="slidenum">
              <a:rPr lang="en-US" smtClean="0"/>
              <a:t>‹#›</a:t>
            </a:fld>
            <a:endParaRPr lang="en-US"/>
          </a:p>
        </p:txBody>
      </p:sp>
    </p:spTree>
    <p:extLst>
      <p:ext uri="{BB962C8B-B14F-4D97-AF65-F5344CB8AC3E}">
        <p14:creationId xmlns:p14="http://schemas.microsoft.com/office/powerpoint/2010/main" val="216483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803AE-6100-922B-AADB-EBCFD1F1B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A5813-2FC9-905C-8E08-97FFBCDEC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C7206-5D2E-A9C9-DA26-DAF0CC092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1D088-02B0-45B4-9CBF-E2762ED63675}" type="datetimeFigureOut">
              <a:rPr lang="en-US" smtClean="0"/>
              <a:t>4/3/2023</a:t>
            </a:fld>
            <a:endParaRPr lang="en-US"/>
          </a:p>
        </p:txBody>
      </p:sp>
      <p:sp>
        <p:nvSpPr>
          <p:cNvPr id="5" name="Footer Placeholder 4">
            <a:extLst>
              <a:ext uri="{FF2B5EF4-FFF2-40B4-BE49-F238E27FC236}">
                <a16:creationId xmlns:a16="http://schemas.microsoft.com/office/drawing/2014/main" id="{FE45840B-1224-0FF7-3146-864F01CAC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8AEAC3-0F3E-4077-F85F-148589882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AF418-4C2E-481C-9B4F-BC7D12E78303}" type="slidenum">
              <a:rPr lang="en-US" smtClean="0"/>
              <a:t>‹#›</a:t>
            </a:fld>
            <a:endParaRPr lang="en-US"/>
          </a:p>
        </p:txBody>
      </p:sp>
    </p:spTree>
    <p:extLst>
      <p:ext uri="{BB962C8B-B14F-4D97-AF65-F5344CB8AC3E}">
        <p14:creationId xmlns:p14="http://schemas.microsoft.com/office/powerpoint/2010/main" val="195060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36FA5D-C78F-EA61-61FF-25936888FEAF}"/>
              </a:ext>
            </a:extLst>
          </p:cNvPr>
          <p:cNvSpPr>
            <a:spLocks noGrp="1"/>
          </p:cNvSpPr>
          <p:nvPr>
            <p:ph type="ctrTitle"/>
          </p:nvPr>
        </p:nvSpPr>
        <p:spPr>
          <a:xfrm>
            <a:off x="841248" y="704850"/>
            <a:ext cx="3751697" cy="2978150"/>
          </a:xfrm>
        </p:spPr>
        <p:txBody>
          <a:bodyPr vert="horz" lIns="91440" tIns="45720" rIns="91440" bIns="45720" rtlCol="0" anchor="b">
            <a:normAutofit/>
          </a:bodyPr>
          <a:lstStyle/>
          <a:p>
            <a:pPr algn="l"/>
            <a:r>
              <a:rPr lang="en-US" sz="4400" dirty="0">
                <a:solidFill>
                  <a:schemeClr val="bg1"/>
                </a:solidFill>
              </a:rPr>
              <a:t>Online Course Enrollment System</a:t>
            </a:r>
            <a:endParaRPr lang="en-US" sz="44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2D61E44F-C113-C49B-1372-4E1FFE59DB7D}"/>
              </a:ext>
            </a:extLst>
          </p:cNvPr>
          <p:cNvSpPr>
            <a:spLocks noGrp="1"/>
          </p:cNvSpPr>
          <p:nvPr>
            <p:ph type="subTitle" idx="1"/>
          </p:nvPr>
        </p:nvSpPr>
        <p:spPr>
          <a:xfrm>
            <a:off x="6121400" y="939800"/>
            <a:ext cx="5232400" cy="4845050"/>
          </a:xfrm>
        </p:spPr>
        <p:txBody>
          <a:bodyPr vert="horz" lIns="91440" tIns="45720" rIns="91440" bIns="45720" rtlCol="0" anchor="ctr">
            <a:normAutofit/>
          </a:bodyPr>
          <a:lstStyle/>
          <a:p>
            <a:pPr indent="-228600" algn="l">
              <a:buFont typeface="Arial" panose="020B0604020202020204" pitchFamily="34" charset="0"/>
              <a:buChar char="•"/>
            </a:pPr>
            <a:r>
              <a:rPr lang="en-US" sz="2100" dirty="0"/>
              <a:t>Justin Stewart</a:t>
            </a:r>
          </a:p>
          <a:p>
            <a:pPr indent="-228600" algn="l">
              <a:buFont typeface="Arial" panose="020B0604020202020204" pitchFamily="34" charset="0"/>
              <a:buChar char="•"/>
            </a:pPr>
            <a:r>
              <a:rPr lang="en-US" sz="2100" dirty="0"/>
              <a:t>Prof. </a:t>
            </a:r>
            <a:r>
              <a:rPr lang="en-US" sz="2100" dirty="0" err="1"/>
              <a:t>Elchouemi</a:t>
            </a:r>
            <a:endParaRPr lang="en-US" sz="2100" dirty="0"/>
          </a:p>
          <a:p>
            <a:pPr indent="-228600" algn="l">
              <a:buFont typeface="Arial" panose="020B0604020202020204" pitchFamily="34" charset="0"/>
              <a:buChar char="•"/>
            </a:pPr>
            <a:r>
              <a:rPr lang="en-US" sz="2100" dirty="0"/>
              <a:t>CST499: Software Architecture &amp; Design</a:t>
            </a:r>
          </a:p>
          <a:p>
            <a:pPr indent="-228600" algn="l">
              <a:buFont typeface="Arial" panose="020B0604020202020204" pitchFamily="34" charset="0"/>
              <a:buChar char="•"/>
            </a:pPr>
            <a:r>
              <a:rPr lang="en-US" sz="2100" dirty="0"/>
              <a:t>4/3/2023</a:t>
            </a:r>
          </a:p>
        </p:txBody>
      </p:sp>
    </p:spTree>
    <p:extLst>
      <p:ext uri="{BB962C8B-B14F-4D97-AF65-F5344CB8AC3E}">
        <p14:creationId xmlns:p14="http://schemas.microsoft.com/office/powerpoint/2010/main" val="21820825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F69B2-ED99-4C50-87FC-AB95B4D1A928}"/>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Application Design </a:t>
            </a:r>
          </a:p>
        </p:txBody>
      </p:sp>
      <p:sp>
        <p:nvSpPr>
          <p:cNvPr id="3" name="Content Placeholder 2">
            <a:extLst>
              <a:ext uri="{FF2B5EF4-FFF2-40B4-BE49-F238E27FC236}">
                <a16:creationId xmlns:a16="http://schemas.microsoft.com/office/drawing/2014/main" id="{150AA9A8-323F-81DD-ABD4-624E46C5370A}"/>
              </a:ext>
            </a:extLst>
          </p:cNvPr>
          <p:cNvSpPr>
            <a:spLocks noGrp="1"/>
          </p:cNvSpPr>
          <p:nvPr>
            <p:ph idx="1"/>
          </p:nvPr>
        </p:nvSpPr>
        <p:spPr>
          <a:xfrm>
            <a:off x="6121400" y="939800"/>
            <a:ext cx="5232400" cy="4845050"/>
          </a:xfrm>
        </p:spPr>
        <p:txBody>
          <a:bodyPr anchor="ctr">
            <a:normAutofit/>
          </a:bodyPr>
          <a:lstStyle/>
          <a:p>
            <a:pPr marL="0" indent="0">
              <a:buNone/>
            </a:pPr>
            <a:r>
              <a:rPr lang="en-US" sz="2100" dirty="0"/>
              <a:t>In this section, I will discuss the design of the entire system, including the underlying source code and database design.</a:t>
            </a:r>
          </a:p>
          <a:p>
            <a:pPr marL="0" indent="0">
              <a:buNone/>
            </a:pPr>
            <a:r>
              <a:rPr lang="en-US" sz="2100" u="sng" dirty="0"/>
              <a:t>Pages:</a:t>
            </a:r>
          </a:p>
          <a:p>
            <a:pPr lvl="1"/>
            <a:r>
              <a:rPr lang="en-US" sz="1700" u="sng" dirty="0"/>
              <a:t>Landing Page</a:t>
            </a:r>
          </a:p>
          <a:p>
            <a:pPr lvl="1"/>
            <a:r>
              <a:rPr lang="en-US" sz="1700" u="sng" dirty="0"/>
              <a:t>Registration Page</a:t>
            </a:r>
          </a:p>
          <a:p>
            <a:pPr lvl="2"/>
            <a:r>
              <a:rPr lang="en-US" sz="1300" dirty="0"/>
              <a:t>Register</a:t>
            </a:r>
          </a:p>
          <a:p>
            <a:pPr lvl="1"/>
            <a:r>
              <a:rPr lang="en-US" sz="1700" u="sng" dirty="0"/>
              <a:t>Login Page</a:t>
            </a:r>
          </a:p>
          <a:p>
            <a:pPr lvl="2"/>
            <a:r>
              <a:rPr lang="en-US" sz="1300" dirty="0"/>
              <a:t>Login</a:t>
            </a:r>
          </a:p>
          <a:p>
            <a:pPr lvl="1"/>
            <a:r>
              <a:rPr lang="en-US" sz="1700" u="sng" dirty="0"/>
              <a:t>Add/Remove Courses To/From Catalog (Admin)</a:t>
            </a:r>
          </a:p>
          <a:p>
            <a:pPr lvl="2"/>
            <a:r>
              <a:rPr lang="en-US" sz="1300" dirty="0"/>
              <a:t>Database Changes</a:t>
            </a:r>
          </a:p>
          <a:p>
            <a:pPr lvl="1"/>
            <a:r>
              <a:rPr lang="en-US" sz="1700" u="sng" dirty="0"/>
              <a:t>Register/Unregister/Waitlist (Student)</a:t>
            </a:r>
          </a:p>
          <a:p>
            <a:pPr lvl="2"/>
            <a:r>
              <a:rPr lang="en-US" sz="1300" dirty="0"/>
              <a:t>Database Changes</a:t>
            </a:r>
          </a:p>
        </p:txBody>
      </p:sp>
    </p:spTree>
    <p:extLst>
      <p:ext uri="{BB962C8B-B14F-4D97-AF65-F5344CB8AC3E}">
        <p14:creationId xmlns:p14="http://schemas.microsoft.com/office/powerpoint/2010/main" val="30051259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1C98F3-8C32-F849-B409-B51458C1F2E0}"/>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3800" kern="1200" dirty="0">
                <a:solidFill>
                  <a:srgbClr val="FFFFFF"/>
                </a:solidFill>
                <a:latin typeface="+mj-lt"/>
                <a:ea typeface="+mj-ea"/>
                <a:cs typeface="+mj-cs"/>
              </a:rPr>
              <a:t>Database Creation (SQL)</a:t>
            </a:r>
            <a:br>
              <a:rPr lang="en-US" sz="3800" kern="1200" dirty="0">
                <a:solidFill>
                  <a:srgbClr val="FFFFFF"/>
                </a:solidFill>
                <a:latin typeface="+mj-lt"/>
                <a:ea typeface="+mj-ea"/>
                <a:cs typeface="+mj-cs"/>
              </a:rPr>
            </a:br>
            <a:endParaRPr lang="en-US" sz="3800" kern="1200" dirty="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AF04DCBC-4E96-6F08-2D03-A93DA7D6D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833" y="301476"/>
            <a:ext cx="3810000" cy="6019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DA6152-DD04-A4C0-DF85-51B15450CE17}"/>
              </a:ext>
            </a:extLst>
          </p:cNvPr>
          <p:cNvSpPr txBox="1"/>
          <p:nvPr/>
        </p:nvSpPr>
        <p:spPr>
          <a:xfrm>
            <a:off x="4724288" y="301476"/>
            <a:ext cx="3148672" cy="1477328"/>
          </a:xfrm>
          <a:prstGeom prst="rect">
            <a:avLst/>
          </a:prstGeom>
          <a:noFill/>
        </p:spPr>
        <p:txBody>
          <a:bodyPr wrap="square" rtlCol="0">
            <a:spAutoFit/>
          </a:bodyPr>
          <a:lstStyle/>
          <a:p>
            <a:r>
              <a:rPr lang="en-US" sz="1800" dirty="0">
                <a:effectLst/>
                <a:ea typeface="Times New Roman" panose="02020603050405020304" pitchFamily="18" charset="0"/>
                <a:cs typeface="Times New Roman" panose="02020603050405020304" pitchFamily="18" charset="0"/>
              </a:rPr>
              <a:t>The Online Course Enrollment System receives and sends data to the MySQL database via PHP's </a:t>
            </a:r>
            <a:r>
              <a:rPr lang="en-US" sz="1800" dirty="0" err="1">
                <a:effectLst/>
                <a:ea typeface="Times New Roman" panose="02020603050405020304" pitchFamily="18" charset="0"/>
                <a:cs typeface="Times New Roman" panose="02020603050405020304" pitchFamily="18" charset="0"/>
              </a:rPr>
              <a:t>MySQLi</a:t>
            </a:r>
            <a:r>
              <a:rPr lang="en-US" sz="1800" dirty="0">
                <a:effectLst/>
                <a:ea typeface="Times New Roman" panose="02020603050405020304" pitchFamily="18" charset="0"/>
                <a:cs typeface="Times New Roman" panose="02020603050405020304" pitchFamily="18" charset="0"/>
              </a:rPr>
              <a:t> extension (</a:t>
            </a:r>
            <a:r>
              <a:rPr lang="en-US" sz="1800" dirty="0" err="1">
                <a:effectLst/>
                <a:ea typeface="Times New Roman" panose="02020603050405020304" pitchFamily="18" charset="0"/>
                <a:cs typeface="Times New Roman" panose="02020603050405020304" pitchFamily="18" charset="0"/>
              </a:rPr>
              <a:t>php</a:t>
            </a:r>
            <a:r>
              <a:rPr lang="en-US" sz="1800" dirty="0">
                <a:effectLst/>
                <a:ea typeface="Times New Roman" panose="02020603050405020304" pitchFamily="18" charset="0"/>
                <a:cs typeface="Times New Roman" panose="02020603050405020304" pitchFamily="18" charset="0"/>
              </a:rPr>
              <a:t>, n.d., para.3).</a:t>
            </a:r>
            <a:endParaRPr lang="en-US" dirty="0"/>
          </a:p>
        </p:txBody>
      </p:sp>
    </p:spTree>
    <p:extLst>
      <p:ext uri="{BB962C8B-B14F-4D97-AF65-F5344CB8AC3E}">
        <p14:creationId xmlns:p14="http://schemas.microsoft.com/office/powerpoint/2010/main" val="22191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F69B2-ED99-4C50-87FC-AB95B4D1A928}"/>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Challenges</a:t>
            </a:r>
          </a:p>
        </p:txBody>
      </p:sp>
      <p:sp>
        <p:nvSpPr>
          <p:cNvPr id="3" name="Content Placeholder 2">
            <a:extLst>
              <a:ext uri="{FF2B5EF4-FFF2-40B4-BE49-F238E27FC236}">
                <a16:creationId xmlns:a16="http://schemas.microsoft.com/office/drawing/2014/main" id="{150AA9A8-323F-81DD-ABD4-624E46C5370A}"/>
              </a:ext>
            </a:extLst>
          </p:cNvPr>
          <p:cNvSpPr>
            <a:spLocks noGrp="1"/>
          </p:cNvSpPr>
          <p:nvPr>
            <p:ph idx="1"/>
          </p:nvPr>
        </p:nvSpPr>
        <p:spPr>
          <a:xfrm>
            <a:off x="6121400" y="939800"/>
            <a:ext cx="5232400" cy="4845050"/>
          </a:xfrm>
        </p:spPr>
        <p:txBody>
          <a:bodyPr anchor="ctr">
            <a:normAutofit/>
          </a:bodyPr>
          <a:lstStyle/>
          <a:p>
            <a:pPr marL="0" indent="0">
              <a:buNone/>
            </a:pPr>
            <a:r>
              <a:rPr lang="en-US" sz="2100" dirty="0"/>
              <a:t>Throughout the development of the system:</a:t>
            </a:r>
          </a:p>
          <a:p>
            <a:pPr marL="0" indent="0">
              <a:buNone/>
            </a:pPr>
            <a:r>
              <a:rPr lang="en-US" sz="2100" dirty="0"/>
              <a:t>One of the biggest challenges during the development phase was getting the correct logic to determine when users should be allowed to register for courses. This involved determining if a course was full and adding students to the waitlist if necessary. If a spot opened up in the course, the first student on the waitlist would be enrolled. Despite the difficulties, I was able to create a functioning system, but with one error. When a student registers for the final spot in the course, they are registered into the course and the waitlist, which still needs to be fixed.</a:t>
            </a:r>
          </a:p>
          <a:p>
            <a:pPr marL="0" indent="0">
              <a:buNone/>
            </a:pPr>
            <a:endParaRPr lang="en-US" sz="2100" dirty="0"/>
          </a:p>
        </p:txBody>
      </p:sp>
    </p:spTree>
    <p:extLst>
      <p:ext uri="{BB962C8B-B14F-4D97-AF65-F5344CB8AC3E}">
        <p14:creationId xmlns:p14="http://schemas.microsoft.com/office/powerpoint/2010/main" val="2262099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F69B2-ED99-4C50-87FC-AB95B4D1A928}"/>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150AA9A8-323F-81DD-ABD4-624E46C5370A}"/>
              </a:ext>
            </a:extLst>
          </p:cNvPr>
          <p:cNvSpPr>
            <a:spLocks noGrp="1"/>
          </p:cNvSpPr>
          <p:nvPr>
            <p:ph idx="1"/>
          </p:nvPr>
        </p:nvSpPr>
        <p:spPr>
          <a:xfrm>
            <a:off x="6121400" y="939800"/>
            <a:ext cx="5232400" cy="4845050"/>
          </a:xfrm>
        </p:spPr>
        <p:txBody>
          <a:bodyPr anchor="ctr">
            <a:normAutofit/>
          </a:bodyPr>
          <a:lstStyle/>
          <a:p>
            <a:pPr marL="0" indent="0">
              <a:buNone/>
            </a:pPr>
            <a:r>
              <a:rPr lang="en-US" sz="2100" dirty="0"/>
              <a:t>In conclusion, the experience of going through the implementation phase of an Online Course Enrollment System was challenging but rewarding. I was able to create a functioning system that met the requirements outlined in the SRS document, and while there is one error, the overall system works flawlessly, which was difficult to achieve while maintaining the integrity of the data across multiple tables. Overall, I learned a great deal about development and the importance of creating a strong foundation for a system.</a:t>
            </a:r>
          </a:p>
        </p:txBody>
      </p:sp>
    </p:spTree>
    <p:extLst>
      <p:ext uri="{BB962C8B-B14F-4D97-AF65-F5344CB8AC3E}">
        <p14:creationId xmlns:p14="http://schemas.microsoft.com/office/powerpoint/2010/main" val="260227270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F69B2-ED99-4C50-87FC-AB95B4D1A928}"/>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References</a:t>
            </a:r>
          </a:p>
        </p:txBody>
      </p:sp>
      <p:sp>
        <p:nvSpPr>
          <p:cNvPr id="3" name="Content Placeholder 2">
            <a:extLst>
              <a:ext uri="{FF2B5EF4-FFF2-40B4-BE49-F238E27FC236}">
                <a16:creationId xmlns:a16="http://schemas.microsoft.com/office/drawing/2014/main" id="{150AA9A8-323F-81DD-ABD4-624E46C5370A}"/>
              </a:ext>
            </a:extLst>
          </p:cNvPr>
          <p:cNvSpPr>
            <a:spLocks noGrp="1"/>
          </p:cNvSpPr>
          <p:nvPr>
            <p:ph idx="1"/>
          </p:nvPr>
        </p:nvSpPr>
        <p:spPr>
          <a:xfrm>
            <a:off x="6121400" y="939800"/>
            <a:ext cx="5232400" cy="4845050"/>
          </a:xfrm>
        </p:spPr>
        <p:txBody>
          <a:bodyPr anchor="ctr">
            <a:normAutofit/>
          </a:bodyPr>
          <a:lstStyle/>
          <a:p>
            <a:pPr marL="360045" marR="0" indent="-360045"/>
            <a:r>
              <a:rPr lang="en-US" sz="1800" dirty="0" err="1">
                <a:effectLst/>
                <a:ea typeface="Times New Roman" panose="02020603050405020304" pitchFamily="18" charset="0"/>
              </a:rPr>
              <a:t>php</a:t>
            </a:r>
            <a:r>
              <a:rPr lang="en-US" sz="1800" dirty="0">
                <a:effectLst/>
                <a:ea typeface="Times New Roman" panose="02020603050405020304" pitchFamily="18" charset="0"/>
              </a:rPr>
              <a:t>. (n.d.). </a:t>
            </a:r>
            <a:r>
              <a:rPr lang="en-US" sz="1800" i="1" dirty="0">
                <a:effectLst/>
                <a:ea typeface="Times New Roman" panose="02020603050405020304" pitchFamily="18" charset="0"/>
              </a:rPr>
              <a:t>MySQL improved extension</a:t>
            </a:r>
            <a:r>
              <a:rPr lang="en-US" sz="1800" dirty="0">
                <a:effectLst/>
                <a:ea typeface="Times New Roman" panose="02020603050405020304" pitchFamily="18" charset="0"/>
              </a:rPr>
              <a:t>. </a:t>
            </a:r>
            <a:r>
              <a:rPr lang="en-US" sz="1800" dirty="0" err="1">
                <a:effectLst/>
                <a:ea typeface="Times New Roman" panose="02020603050405020304" pitchFamily="18" charset="0"/>
              </a:rPr>
              <a:t>php</a:t>
            </a:r>
            <a:r>
              <a:rPr lang="en-US" sz="1800" dirty="0">
                <a:effectLst/>
                <a:ea typeface="Times New Roman" panose="02020603050405020304" pitchFamily="18" charset="0"/>
              </a:rPr>
              <a:t>. Retrieved April 3, 2023, from https://www.php.net/manual/en/book.mysqli.php </a:t>
            </a:r>
          </a:p>
          <a:p>
            <a:pPr marL="0" marR="0">
              <a:lnSpc>
                <a:spcPct val="200000"/>
              </a:lnSpc>
              <a:spcBef>
                <a:spcPts val="0"/>
              </a:spcBef>
              <a:spcAft>
                <a:spcPts val="0"/>
              </a:spcAft>
            </a:pPr>
            <a:r>
              <a:rPr lang="en-US" sz="1800" dirty="0">
                <a:effectLst/>
                <a:ea typeface="Times New Roman" panose="02020603050405020304" pitchFamily="18" charset="0"/>
                <a:cs typeface="Times New Roman" panose="02020603050405020304" pitchFamily="18" charset="0"/>
              </a:rPr>
              <a:t>Tsui, F. F., Bernal, B., &amp; Karam, O. (2023).</a:t>
            </a:r>
          </a:p>
          <a:p>
            <a:pPr marL="0" marR="0" indent="0">
              <a:lnSpc>
                <a:spcPct val="200000"/>
              </a:lnSpc>
              <a:spcBef>
                <a:spcPts val="0"/>
              </a:spcBef>
              <a:spcAft>
                <a:spcPts val="0"/>
              </a:spcAft>
              <a:buNone/>
            </a:pPr>
            <a:r>
              <a:rPr lang="en-US" sz="1800" dirty="0">
                <a:effectLst/>
                <a:ea typeface="Times New Roman" panose="02020603050405020304" pitchFamily="18" charset="0"/>
                <a:cs typeface="Times New Roman" panose="02020603050405020304" pitchFamily="18" charset="0"/>
              </a:rPr>
              <a:t>Essentials of software engineering. Jones &amp; Bartlett Learning. </a:t>
            </a:r>
          </a:p>
        </p:txBody>
      </p:sp>
    </p:spTree>
    <p:extLst>
      <p:ext uri="{BB962C8B-B14F-4D97-AF65-F5344CB8AC3E}">
        <p14:creationId xmlns:p14="http://schemas.microsoft.com/office/powerpoint/2010/main" val="10484805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716ED0-5C88-664C-C84E-58C4E34FDB4E}"/>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Key Points of SRS</a:t>
            </a:r>
          </a:p>
        </p:txBody>
      </p:sp>
      <p:sp>
        <p:nvSpPr>
          <p:cNvPr id="3" name="Content Placeholder 2">
            <a:extLst>
              <a:ext uri="{FF2B5EF4-FFF2-40B4-BE49-F238E27FC236}">
                <a16:creationId xmlns:a16="http://schemas.microsoft.com/office/drawing/2014/main" id="{1AB6C30D-7161-4959-1033-B94CA070F03A}"/>
              </a:ext>
            </a:extLst>
          </p:cNvPr>
          <p:cNvSpPr>
            <a:spLocks noGrp="1"/>
          </p:cNvSpPr>
          <p:nvPr>
            <p:ph idx="1"/>
          </p:nvPr>
        </p:nvSpPr>
        <p:spPr>
          <a:xfrm>
            <a:off x="6121400" y="939800"/>
            <a:ext cx="5232400" cy="4845050"/>
          </a:xfrm>
        </p:spPr>
        <p:txBody>
          <a:bodyPr anchor="ctr">
            <a:normAutofit/>
          </a:bodyPr>
          <a:lstStyle/>
          <a:p>
            <a:pPr marL="0" indent="0" rtl="0" fontAlgn="base">
              <a:spcBef>
                <a:spcPts val="0"/>
              </a:spcBef>
              <a:spcAft>
                <a:spcPts val="0"/>
              </a:spcAft>
              <a:buNone/>
            </a:pPr>
            <a:r>
              <a:rPr lang="en-US" sz="1500" b="1" u="sng" dirty="0"/>
              <a:t>Purpose</a:t>
            </a:r>
          </a:p>
          <a:p>
            <a:pPr fontAlgn="base">
              <a:spcBef>
                <a:spcPts val="0"/>
              </a:spcBef>
            </a:pPr>
            <a:r>
              <a:rPr lang="en-US" sz="1500" dirty="0"/>
              <a:t>The purpose of this Software Requirements Specification (SRS) document is to specify the requirements for the development of an Online Course Enrollment System, which will address the problem of students enrolling in online courses. This SRS document covers the entire system, including the registration process, course listing, enrollment, and waiting list.</a:t>
            </a:r>
          </a:p>
          <a:p>
            <a:pPr marL="0" indent="0" fontAlgn="base">
              <a:spcBef>
                <a:spcPts val="0"/>
              </a:spcBef>
              <a:buNone/>
            </a:pPr>
            <a:r>
              <a:rPr lang="en-US" sz="1500" b="1" u="sng" dirty="0"/>
              <a:t>Software Scope</a:t>
            </a:r>
          </a:p>
          <a:p>
            <a:pPr rtl="0" fontAlgn="base">
              <a:spcBef>
                <a:spcPts val="0"/>
              </a:spcBef>
              <a:spcAft>
                <a:spcPts val="0"/>
              </a:spcAft>
              <a:buFont typeface="Arial" panose="020B0604020202020204" pitchFamily="34" charset="0"/>
              <a:buChar char="•"/>
            </a:pPr>
            <a:r>
              <a:rPr lang="en-US" sz="1500" b="0" i="0" u="none" strike="noStrike" dirty="0">
                <a:effectLst/>
              </a:rPr>
              <a:t>The Online Course Enrollment System is a web-based application that allows students to register, view available courses, and enroll in courses offered during the three semesters per year. The system provides students with the ability to add themselves to the waiting list if a course is full and cancel enrollment from any enrolled course. The system also registers and notifies the first student on the waiting list if a spot becomes available.</a:t>
            </a:r>
            <a:endParaRPr lang="en-US" sz="1500" dirty="0"/>
          </a:p>
        </p:txBody>
      </p:sp>
    </p:spTree>
    <p:extLst>
      <p:ext uri="{BB962C8B-B14F-4D97-AF65-F5344CB8AC3E}">
        <p14:creationId xmlns:p14="http://schemas.microsoft.com/office/powerpoint/2010/main" val="12667284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7AD71A-324C-7C83-624C-0ED804CC0CC2}"/>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Key Points of SRS Cont.</a:t>
            </a:r>
          </a:p>
        </p:txBody>
      </p:sp>
      <p:sp>
        <p:nvSpPr>
          <p:cNvPr id="3" name="Content Placeholder 2">
            <a:extLst>
              <a:ext uri="{FF2B5EF4-FFF2-40B4-BE49-F238E27FC236}">
                <a16:creationId xmlns:a16="http://schemas.microsoft.com/office/drawing/2014/main" id="{53B17155-BB2F-4722-2917-DCA4530ED739}"/>
              </a:ext>
            </a:extLst>
          </p:cNvPr>
          <p:cNvSpPr>
            <a:spLocks noGrp="1"/>
          </p:cNvSpPr>
          <p:nvPr>
            <p:ph idx="1"/>
          </p:nvPr>
        </p:nvSpPr>
        <p:spPr>
          <a:xfrm>
            <a:off x="6121400" y="939800"/>
            <a:ext cx="5232400" cy="4845050"/>
          </a:xfrm>
        </p:spPr>
        <p:txBody>
          <a:bodyPr anchor="ctr">
            <a:normAutofit fontScale="92500"/>
          </a:bodyPr>
          <a:lstStyle/>
          <a:p>
            <a:pPr marL="0" indent="0">
              <a:buNone/>
            </a:pPr>
            <a:r>
              <a:rPr lang="en-US" sz="1200" b="1" i="0" u="sng" strike="noStrike" dirty="0">
                <a:effectLst/>
              </a:rPr>
              <a:t>Product Functions</a:t>
            </a:r>
          </a:p>
          <a:p>
            <a:pPr marL="0" indent="0">
              <a:buNone/>
            </a:pPr>
            <a:r>
              <a:rPr lang="en-US" sz="1200" dirty="0"/>
              <a:t>The major functions of the Online Course Enrollment System are:</a:t>
            </a:r>
          </a:p>
          <a:p>
            <a:r>
              <a:rPr lang="en-US" sz="1200" dirty="0"/>
              <a:t>New user registration and profile creation</a:t>
            </a:r>
          </a:p>
          <a:p>
            <a:r>
              <a:rPr lang="en-US" sz="1200" dirty="0"/>
              <a:t>Login for registered users</a:t>
            </a:r>
          </a:p>
          <a:p>
            <a:r>
              <a:rPr lang="en-US" sz="1200" dirty="0"/>
              <a:t>Course listing and enrollment</a:t>
            </a:r>
          </a:p>
          <a:p>
            <a:r>
              <a:rPr lang="en-US" sz="1200" dirty="0"/>
              <a:t>Maximum number of enrollments per course</a:t>
            </a:r>
          </a:p>
          <a:p>
            <a:r>
              <a:rPr lang="en-US" sz="1200" dirty="0"/>
              <a:t>Waiting list for full courses</a:t>
            </a:r>
          </a:p>
          <a:p>
            <a:r>
              <a:rPr lang="en-US" sz="1200" dirty="0"/>
              <a:t>Enrollment cancellation and notification to the waiting list</a:t>
            </a:r>
          </a:p>
          <a:p>
            <a:pPr marL="0" indent="0">
              <a:buNone/>
            </a:pPr>
            <a:r>
              <a:rPr lang="en-US" sz="1200" b="1" u="sng" dirty="0"/>
              <a:t>User Classes &amp; Characteristics</a:t>
            </a:r>
          </a:p>
          <a:p>
            <a:pPr marL="0" indent="0">
              <a:buNone/>
            </a:pPr>
            <a:r>
              <a:rPr lang="en-US" sz="1200" i="0" strike="noStrike" dirty="0">
                <a:effectLst/>
              </a:rPr>
              <a:t>The following user classes are anticipated to use the system:</a:t>
            </a:r>
          </a:p>
          <a:p>
            <a:r>
              <a:rPr lang="en-US" sz="1200" i="0" strike="noStrike" dirty="0">
                <a:effectLst/>
              </a:rPr>
              <a:t>Students: The primary users of the system who will register, view available courses, and enroll in courses.</a:t>
            </a:r>
          </a:p>
          <a:p>
            <a:r>
              <a:rPr lang="en-US" sz="1200" i="0" strike="noStrike" dirty="0">
                <a:effectLst/>
              </a:rPr>
              <a:t>Administrators: System administrators who will manage the system, including adding and removing courses, managing enrollment limits, and monitoring the waiting list.</a:t>
            </a:r>
          </a:p>
          <a:p>
            <a:pPr marL="0" indent="0">
              <a:buNone/>
            </a:pPr>
            <a:r>
              <a:rPr lang="en-US" sz="1200" b="1" u="sng" dirty="0"/>
              <a:t>Business Rules</a:t>
            </a:r>
          </a:p>
          <a:p>
            <a:r>
              <a:rPr lang="en-US" sz="1200" i="0" strike="noStrike" dirty="0">
                <a:effectLst/>
              </a:rPr>
              <a:t>Only registered users can access the system and perform any actions.</a:t>
            </a:r>
          </a:p>
          <a:p>
            <a:r>
              <a:rPr lang="en-US" sz="1200" i="0" strike="noStrike" dirty="0">
                <a:effectLst/>
              </a:rPr>
              <a:t>Users can cancel enrollment from any course that they are enrolled in.</a:t>
            </a:r>
          </a:p>
          <a:p>
            <a:r>
              <a:rPr lang="en-US" sz="1200" i="0" strike="noStrike" dirty="0">
                <a:effectLst/>
              </a:rPr>
              <a:t>Only administrators can add and remove courses, and manage enrollment limits.</a:t>
            </a:r>
          </a:p>
          <a:p>
            <a:pPr marL="0" indent="0">
              <a:buNone/>
            </a:pPr>
            <a:endParaRPr lang="en-US" sz="1200" b="1" i="0" u="sng" strike="noStrike" dirty="0">
              <a:effectLst/>
              <a:latin typeface="Times New Roman" panose="02020603050405020304" pitchFamily="18" charset="0"/>
            </a:endParaRPr>
          </a:p>
          <a:p>
            <a:pPr marL="0" indent="0">
              <a:buNone/>
            </a:pPr>
            <a:endParaRPr lang="en-US" sz="800" dirty="0"/>
          </a:p>
          <a:p>
            <a:endParaRPr lang="en-US" sz="1200" dirty="0"/>
          </a:p>
        </p:txBody>
      </p:sp>
    </p:spTree>
    <p:extLst>
      <p:ext uri="{BB962C8B-B14F-4D97-AF65-F5344CB8AC3E}">
        <p14:creationId xmlns:p14="http://schemas.microsoft.com/office/powerpoint/2010/main" val="29510481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7AD71A-324C-7C83-624C-0ED804CC0CC2}"/>
              </a:ext>
            </a:extLst>
          </p:cNvPr>
          <p:cNvSpPr>
            <a:spLocks noGrp="1"/>
          </p:cNvSpPr>
          <p:nvPr>
            <p:ph type="title"/>
          </p:nvPr>
        </p:nvSpPr>
        <p:spPr>
          <a:xfrm>
            <a:off x="841248" y="704850"/>
            <a:ext cx="3751697" cy="2978150"/>
          </a:xfrm>
        </p:spPr>
        <p:txBody>
          <a:bodyPr anchor="b">
            <a:normAutofit/>
          </a:bodyPr>
          <a:lstStyle/>
          <a:p>
            <a:r>
              <a:rPr lang="en-US" dirty="0">
                <a:solidFill>
                  <a:schemeClr val="bg1"/>
                </a:solidFill>
              </a:rPr>
              <a:t>Architectural Views: UML Diagrams</a:t>
            </a:r>
          </a:p>
        </p:txBody>
      </p:sp>
      <p:sp>
        <p:nvSpPr>
          <p:cNvPr id="3" name="Content Placeholder 2">
            <a:extLst>
              <a:ext uri="{FF2B5EF4-FFF2-40B4-BE49-F238E27FC236}">
                <a16:creationId xmlns:a16="http://schemas.microsoft.com/office/drawing/2014/main" id="{53B17155-BB2F-4722-2917-DCA4530ED739}"/>
              </a:ext>
            </a:extLst>
          </p:cNvPr>
          <p:cNvSpPr>
            <a:spLocks noGrp="1"/>
          </p:cNvSpPr>
          <p:nvPr>
            <p:ph idx="1"/>
          </p:nvPr>
        </p:nvSpPr>
        <p:spPr>
          <a:xfrm>
            <a:off x="6121400" y="939800"/>
            <a:ext cx="5232400" cy="4845050"/>
          </a:xfrm>
        </p:spPr>
        <p:txBody>
          <a:bodyPr anchor="ctr">
            <a:normAutofit/>
          </a:bodyPr>
          <a:lstStyle/>
          <a:p>
            <a:pPr marL="0" indent="0">
              <a:buNone/>
            </a:pPr>
            <a:endParaRPr lang="en-US" sz="1200" b="1" i="0" u="sng" strike="noStrike" dirty="0">
              <a:effectLst/>
              <a:latin typeface="Times New Roman" panose="02020603050405020304" pitchFamily="18" charset="0"/>
            </a:endParaRPr>
          </a:p>
          <a:p>
            <a:pPr marL="0" indent="0">
              <a:buNone/>
            </a:pPr>
            <a:endParaRPr lang="en-US" sz="800" dirty="0"/>
          </a:p>
          <a:p>
            <a:endParaRPr lang="en-US" sz="1200" dirty="0"/>
          </a:p>
        </p:txBody>
      </p:sp>
      <p:sp>
        <p:nvSpPr>
          <p:cNvPr id="5" name="TextBox 4">
            <a:extLst>
              <a:ext uri="{FF2B5EF4-FFF2-40B4-BE49-F238E27FC236}">
                <a16:creationId xmlns:a16="http://schemas.microsoft.com/office/drawing/2014/main" id="{90D0178A-061F-2706-D8B8-63675DD2E426}"/>
              </a:ext>
            </a:extLst>
          </p:cNvPr>
          <p:cNvSpPr txBox="1"/>
          <p:nvPr/>
        </p:nvSpPr>
        <p:spPr>
          <a:xfrm>
            <a:off x="6094475" y="1097677"/>
            <a:ext cx="6096000" cy="2031325"/>
          </a:xfrm>
          <a:prstGeom prst="rect">
            <a:avLst/>
          </a:prstGeom>
          <a:noFill/>
        </p:spPr>
        <p:txBody>
          <a:bodyPr wrap="square">
            <a:spAutoFit/>
          </a:bodyPr>
          <a:lstStyle/>
          <a:p>
            <a:pPr marL="0" indent="0">
              <a:buNone/>
            </a:pPr>
            <a:r>
              <a:rPr lang="en-US" b="1" u="sng" dirty="0"/>
              <a:t>In this section, I will discuss the following UML diagrams:</a:t>
            </a:r>
          </a:p>
          <a:p>
            <a:pPr marL="285750" indent="-285750">
              <a:buFont typeface="Arial" panose="020B0604020202020204" pitchFamily="34" charset="0"/>
              <a:buChar char="•"/>
            </a:pPr>
            <a:r>
              <a:rPr lang="en-US" b="1" dirty="0"/>
              <a:t>Class Diagram</a:t>
            </a:r>
          </a:p>
          <a:p>
            <a:pPr marL="285750" indent="-285750">
              <a:buFont typeface="Arial" panose="020B0604020202020204" pitchFamily="34" charset="0"/>
              <a:buChar char="•"/>
            </a:pPr>
            <a:r>
              <a:rPr lang="en-US" b="1" dirty="0"/>
              <a:t>Use Case Diagram</a:t>
            </a:r>
          </a:p>
          <a:p>
            <a:pPr marL="285750" indent="-285750">
              <a:buFont typeface="Arial" panose="020B0604020202020204" pitchFamily="34" charset="0"/>
              <a:buChar char="•"/>
            </a:pPr>
            <a:r>
              <a:rPr lang="en-US" b="1" dirty="0"/>
              <a:t>Activity Diagram</a:t>
            </a:r>
          </a:p>
          <a:p>
            <a:pPr marL="285750" indent="-285750">
              <a:buFont typeface="Arial" panose="020B0604020202020204" pitchFamily="34" charset="0"/>
              <a:buChar char="•"/>
            </a:pPr>
            <a:r>
              <a:rPr lang="en-US" b="1" dirty="0"/>
              <a:t>Sequence Diagram</a:t>
            </a:r>
          </a:p>
          <a:p>
            <a:pPr marL="285750" indent="-285750">
              <a:buFont typeface="Arial" panose="020B0604020202020204" pitchFamily="34" charset="0"/>
              <a:buChar char="•"/>
            </a:pPr>
            <a:r>
              <a:rPr lang="en-US" b="1" dirty="0"/>
              <a:t>State Diagram</a:t>
            </a:r>
          </a:p>
          <a:p>
            <a:pPr marL="0" indent="0">
              <a:buNone/>
            </a:pPr>
            <a:endParaRPr lang="en-US" sz="1800" b="1" i="0" u="sng" strike="noStrike" dirty="0">
              <a:effectLst/>
            </a:endParaRPr>
          </a:p>
        </p:txBody>
      </p:sp>
    </p:spTree>
    <p:extLst>
      <p:ext uri="{BB962C8B-B14F-4D97-AF65-F5344CB8AC3E}">
        <p14:creationId xmlns:p14="http://schemas.microsoft.com/office/powerpoint/2010/main" val="14419805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8332DB-C9B9-9F21-1364-5CA7913543C3}"/>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4600" kern="1200" dirty="0">
                <a:solidFill>
                  <a:srgbClr val="FFFFFF"/>
                </a:solidFill>
                <a:latin typeface="+mj-lt"/>
                <a:ea typeface="+mj-ea"/>
                <a:cs typeface="+mj-cs"/>
              </a:rPr>
              <a:t>Architectural Views (Class Diagram)</a:t>
            </a:r>
          </a:p>
        </p:txBody>
      </p:sp>
      <p:pic>
        <p:nvPicPr>
          <p:cNvPr id="6" name="image9.png">
            <a:extLst>
              <a:ext uri="{FF2B5EF4-FFF2-40B4-BE49-F238E27FC236}">
                <a16:creationId xmlns:a16="http://schemas.microsoft.com/office/drawing/2014/main" id="{819EE0C0-EFFC-A216-00BA-C83614805CA6}"/>
              </a:ext>
            </a:extLst>
          </p:cNvPr>
          <p:cNvPicPr/>
          <p:nvPr/>
        </p:nvPicPr>
        <p:blipFill>
          <a:blip r:embed="rId2"/>
          <a:srcRect/>
          <a:stretch>
            <a:fillRect/>
          </a:stretch>
        </p:blipFill>
        <p:spPr>
          <a:xfrm>
            <a:off x="7720203" y="368151"/>
            <a:ext cx="3667125" cy="6115050"/>
          </a:xfrm>
          <a:prstGeom prst="rect">
            <a:avLst/>
          </a:prstGeom>
          <a:ln/>
        </p:spPr>
      </p:pic>
      <p:sp>
        <p:nvSpPr>
          <p:cNvPr id="9" name="TextBox 8">
            <a:extLst>
              <a:ext uri="{FF2B5EF4-FFF2-40B4-BE49-F238E27FC236}">
                <a16:creationId xmlns:a16="http://schemas.microsoft.com/office/drawing/2014/main" id="{C3E93B25-7E1B-D63D-6F44-C48D4947D2BE}"/>
              </a:ext>
            </a:extLst>
          </p:cNvPr>
          <p:cNvSpPr txBox="1"/>
          <p:nvPr/>
        </p:nvSpPr>
        <p:spPr>
          <a:xfrm>
            <a:off x="4917474" y="522198"/>
            <a:ext cx="2995915" cy="1200329"/>
          </a:xfrm>
          <a:prstGeom prst="rect">
            <a:avLst/>
          </a:prstGeom>
          <a:noFill/>
        </p:spPr>
        <p:txBody>
          <a:bodyPr wrap="square" rtlCol="0">
            <a:spAutoFit/>
          </a:bodyPr>
          <a:lstStyle/>
          <a:p>
            <a:r>
              <a:rPr lang="en-US" dirty="0">
                <a:ea typeface="Times New Roman" panose="02020603050405020304" pitchFamily="18" charset="0"/>
                <a:cs typeface="Times New Roman" panose="02020603050405020304" pitchFamily="18" charset="0"/>
              </a:rPr>
              <a:t>C</a:t>
            </a:r>
            <a:r>
              <a:rPr lang="en-US" sz="1800" dirty="0">
                <a:effectLst/>
                <a:ea typeface="Times New Roman" panose="02020603050405020304" pitchFamily="18" charset="0"/>
                <a:cs typeface="Times New Roman" panose="02020603050405020304" pitchFamily="18" charset="0"/>
              </a:rPr>
              <a:t>lass diagrams model the components, representing the classes, attributes, and methods.</a:t>
            </a:r>
            <a:endParaRPr lang="en-US" dirty="0">
              <a:cs typeface="Times New Roman" panose="02020603050405020304" pitchFamily="18" charset="0"/>
            </a:endParaRPr>
          </a:p>
        </p:txBody>
      </p:sp>
    </p:spTree>
    <p:extLst>
      <p:ext uri="{BB962C8B-B14F-4D97-AF65-F5344CB8AC3E}">
        <p14:creationId xmlns:p14="http://schemas.microsoft.com/office/powerpoint/2010/main" val="389393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7CEF55-06D6-A6E4-CC9E-7242D1FF4A5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4600" kern="1200">
                <a:solidFill>
                  <a:srgbClr val="FFFFFF"/>
                </a:solidFill>
                <a:latin typeface="+mj-lt"/>
                <a:ea typeface="+mj-ea"/>
                <a:cs typeface="+mj-cs"/>
              </a:rPr>
              <a:t>Architectural Views (Use Case)</a:t>
            </a:r>
          </a:p>
        </p:txBody>
      </p:sp>
      <p:pic>
        <p:nvPicPr>
          <p:cNvPr id="6" name="image5.png">
            <a:extLst>
              <a:ext uri="{FF2B5EF4-FFF2-40B4-BE49-F238E27FC236}">
                <a16:creationId xmlns:a16="http://schemas.microsoft.com/office/drawing/2014/main" id="{D4791B30-D85D-2933-60E6-8FD9DBCBC171}"/>
              </a:ext>
            </a:extLst>
          </p:cNvPr>
          <p:cNvPicPr/>
          <p:nvPr/>
        </p:nvPicPr>
        <p:blipFill>
          <a:blip r:embed="rId2"/>
          <a:srcRect/>
          <a:stretch>
            <a:fillRect/>
          </a:stretch>
        </p:blipFill>
        <p:spPr>
          <a:xfrm>
            <a:off x="8365998" y="769648"/>
            <a:ext cx="3021330" cy="5083175"/>
          </a:xfrm>
          <a:prstGeom prst="rect">
            <a:avLst/>
          </a:prstGeom>
          <a:ln/>
        </p:spPr>
      </p:pic>
      <p:sp>
        <p:nvSpPr>
          <p:cNvPr id="7" name="TextBox 6">
            <a:extLst>
              <a:ext uri="{FF2B5EF4-FFF2-40B4-BE49-F238E27FC236}">
                <a16:creationId xmlns:a16="http://schemas.microsoft.com/office/drawing/2014/main" id="{34D61CA9-5826-D855-4FD2-008640DF8DD7}"/>
              </a:ext>
            </a:extLst>
          </p:cNvPr>
          <p:cNvSpPr txBox="1"/>
          <p:nvPr/>
        </p:nvSpPr>
        <p:spPr>
          <a:xfrm>
            <a:off x="5003800" y="596900"/>
            <a:ext cx="3362198" cy="923330"/>
          </a:xfrm>
          <a:prstGeom prst="rect">
            <a:avLst/>
          </a:prstGeom>
          <a:noFill/>
        </p:spPr>
        <p:txBody>
          <a:bodyPr wrap="square" rtlCol="0">
            <a:spAutoFit/>
          </a:bodyPr>
          <a:lstStyle/>
          <a:p>
            <a:r>
              <a:rPr lang="en-US" sz="1800" dirty="0">
                <a:effectLst/>
                <a:ea typeface="Times New Roman" panose="02020603050405020304" pitchFamily="18" charset="0"/>
              </a:rPr>
              <a:t>Use </a:t>
            </a:r>
            <a:r>
              <a:rPr lang="en-US" dirty="0">
                <a:ea typeface="Times New Roman" panose="02020603050405020304" pitchFamily="18" charset="0"/>
              </a:rPr>
              <a:t>Case diagrams </a:t>
            </a:r>
            <a:r>
              <a:rPr lang="en-US" sz="1800" dirty="0">
                <a:effectLst/>
                <a:ea typeface="Times New Roman" panose="02020603050405020304" pitchFamily="18" charset="0"/>
              </a:rPr>
              <a:t>show the different scenarios in which the software system will be used. </a:t>
            </a:r>
            <a:endParaRPr lang="en-US" dirty="0"/>
          </a:p>
        </p:txBody>
      </p:sp>
    </p:spTree>
    <p:extLst>
      <p:ext uri="{BB962C8B-B14F-4D97-AF65-F5344CB8AC3E}">
        <p14:creationId xmlns:p14="http://schemas.microsoft.com/office/powerpoint/2010/main" val="110807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7CEF55-06D6-A6E4-CC9E-7242D1FF4A55}"/>
              </a:ext>
            </a:extLst>
          </p:cNvPr>
          <p:cNvSpPr>
            <a:spLocks noGrp="1"/>
          </p:cNvSpPr>
          <p:nvPr>
            <p:ph type="title"/>
          </p:nvPr>
        </p:nvSpPr>
        <p:spPr>
          <a:xfrm>
            <a:off x="804672" y="1122363"/>
            <a:ext cx="3308130" cy="2387600"/>
          </a:xfrm>
        </p:spPr>
        <p:txBody>
          <a:bodyPr vert="horz" lIns="91440" tIns="45720" rIns="91440" bIns="45720" rtlCol="0" anchor="b">
            <a:normAutofit fontScale="90000"/>
          </a:bodyPr>
          <a:lstStyle/>
          <a:p>
            <a:r>
              <a:rPr lang="en-US" sz="4600" kern="1200" dirty="0">
                <a:solidFill>
                  <a:srgbClr val="FFFFFF"/>
                </a:solidFill>
                <a:latin typeface="+mj-lt"/>
                <a:ea typeface="+mj-ea"/>
                <a:cs typeface="+mj-cs"/>
              </a:rPr>
              <a:t>Architectural Views (Activity Diagram)</a:t>
            </a:r>
          </a:p>
        </p:txBody>
      </p:sp>
      <p:pic>
        <p:nvPicPr>
          <p:cNvPr id="5" name="Picture 4" descr="Diagram">
            <a:extLst>
              <a:ext uri="{FF2B5EF4-FFF2-40B4-BE49-F238E27FC236}">
                <a16:creationId xmlns:a16="http://schemas.microsoft.com/office/drawing/2014/main" id="{A6AFB7EF-B84B-82CB-5CD2-4FDD8EECF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149" y="454240"/>
            <a:ext cx="2567179" cy="5752730"/>
          </a:xfrm>
          <a:prstGeom prst="rect">
            <a:avLst/>
          </a:prstGeom>
        </p:spPr>
      </p:pic>
      <p:sp>
        <p:nvSpPr>
          <p:cNvPr id="8" name="TextBox 7">
            <a:extLst>
              <a:ext uri="{FF2B5EF4-FFF2-40B4-BE49-F238E27FC236}">
                <a16:creationId xmlns:a16="http://schemas.microsoft.com/office/drawing/2014/main" id="{F23BE768-61E8-FDD8-EEA7-7AED539BFF72}"/>
              </a:ext>
            </a:extLst>
          </p:cNvPr>
          <p:cNvSpPr txBox="1"/>
          <p:nvPr/>
        </p:nvSpPr>
        <p:spPr>
          <a:xfrm>
            <a:off x="4962468" y="357898"/>
            <a:ext cx="3619500" cy="646331"/>
          </a:xfrm>
          <a:prstGeom prst="rect">
            <a:avLst/>
          </a:prstGeom>
          <a:noFill/>
        </p:spPr>
        <p:txBody>
          <a:bodyPr wrap="square">
            <a:spAutoFit/>
          </a:bodyPr>
          <a:lstStyle/>
          <a:p>
            <a:r>
              <a:rPr lang="en-US" sz="1800" dirty="0">
                <a:effectLst/>
                <a:ea typeface="Times New Roman" panose="02020603050405020304" pitchFamily="18" charset="0"/>
              </a:rPr>
              <a:t>Activity diagrams model the workflow of components.</a:t>
            </a:r>
            <a:endParaRPr lang="en-US" dirty="0"/>
          </a:p>
        </p:txBody>
      </p:sp>
    </p:spTree>
    <p:extLst>
      <p:ext uri="{BB962C8B-B14F-4D97-AF65-F5344CB8AC3E}">
        <p14:creationId xmlns:p14="http://schemas.microsoft.com/office/powerpoint/2010/main" val="135798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1C98F3-8C32-F849-B409-B51458C1F2E0}"/>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3800" kern="1200" dirty="0">
                <a:solidFill>
                  <a:srgbClr val="FFFFFF"/>
                </a:solidFill>
                <a:latin typeface="+mj-lt"/>
                <a:ea typeface="+mj-ea"/>
                <a:cs typeface="+mj-cs"/>
              </a:rPr>
              <a:t>Architectural Views (Sequence Diagram)</a:t>
            </a:r>
          </a:p>
        </p:txBody>
      </p:sp>
      <p:pic>
        <p:nvPicPr>
          <p:cNvPr id="6" name="image6.png">
            <a:extLst>
              <a:ext uri="{FF2B5EF4-FFF2-40B4-BE49-F238E27FC236}">
                <a16:creationId xmlns:a16="http://schemas.microsoft.com/office/drawing/2014/main" id="{60DEB11C-5256-958B-490F-33ED0B26D20D}"/>
              </a:ext>
            </a:extLst>
          </p:cNvPr>
          <p:cNvPicPr/>
          <p:nvPr/>
        </p:nvPicPr>
        <p:blipFill>
          <a:blip r:embed="rId2"/>
          <a:srcRect/>
          <a:stretch>
            <a:fillRect/>
          </a:stretch>
        </p:blipFill>
        <p:spPr>
          <a:xfrm>
            <a:off x="8918056" y="650154"/>
            <a:ext cx="2979536" cy="5001346"/>
          </a:xfrm>
          <a:prstGeom prst="rect">
            <a:avLst/>
          </a:prstGeom>
          <a:ln/>
        </p:spPr>
      </p:pic>
      <p:sp>
        <p:nvSpPr>
          <p:cNvPr id="8" name="TextBox 7">
            <a:extLst>
              <a:ext uri="{FF2B5EF4-FFF2-40B4-BE49-F238E27FC236}">
                <a16:creationId xmlns:a16="http://schemas.microsoft.com/office/drawing/2014/main" id="{8172AB45-CA79-76E0-7CA3-34CC6B25FA73}"/>
              </a:ext>
            </a:extLst>
          </p:cNvPr>
          <p:cNvSpPr txBox="1"/>
          <p:nvPr/>
        </p:nvSpPr>
        <p:spPr>
          <a:xfrm>
            <a:off x="5233170" y="650154"/>
            <a:ext cx="2907878" cy="1477328"/>
          </a:xfrm>
          <a:prstGeom prst="rect">
            <a:avLst/>
          </a:prstGeom>
          <a:noFill/>
        </p:spPr>
        <p:txBody>
          <a:bodyPr wrap="square">
            <a:spAutoFit/>
          </a:bodyPr>
          <a:lstStyle/>
          <a:p>
            <a:r>
              <a:rPr lang="en-US" dirty="0"/>
              <a:t>Sequence diagrams show the interactions between components and how they communicate with each other.</a:t>
            </a:r>
          </a:p>
        </p:txBody>
      </p:sp>
    </p:spTree>
    <p:extLst>
      <p:ext uri="{BB962C8B-B14F-4D97-AF65-F5344CB8AC3E}">
        <p14:creationId xmlns:p14="http://schemas.microsoft.com/office/powerpoint/2010/main" val="363247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1C98F3-8C32-F849-B409-B51458C1F2E0}"/>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3800" kern="1200" dirty="0">
                <a:solidFill>
                  <a:srgbClr val="FFFFFF"/>
                </a:solidFill>
                <a:latin typeface="+mj-lt"/>
                <a:ea typeface="+mj-ea"/>
                <a:cs typeface="+mj-cs"/>
              </a:rPr>
              <a:t>Architectural Views (State Diagram)</a:t>
            </a:r>
          </a:p>
        </p:txBody>
      </p:sp>
      <p:pic>
        <p:nvPicPr>
          <p:cNvPr id="3" name="image1.png">
            <a:extLst>
              <a:ext uri="{FF2B5EF4-FFF2-40B4-BE49-F238E27FC236}">
                <a16:creationId xmlns:a16="http://schemas.microsoft.com/office/drawing/2014/main" id="{8678D025-EE7A-1D8C-BBF8-557BD1034D84}"/>
              </a:ext>
            </a:extLst>
          </p:cNvPr>
          <p:cNvPicPr/>
          <p:nvPr/>
        </p:nvPicPr>
        <p:blipFill>
          <a:blip r:embed="rId2"/>
          <a:srcRect/>
          <a:stretch>
            <a:fillRect/>
          </a:stretch>
        </p:blipFill>
        <p:spPr>
          <a:xfrm>
            <a:off x="5410144" y="137874"/>
            <a:ext cx="2686181" cy="4717153"/>
          </a:xfrm>
          <a:prstGeom prst="rect">
            <a:avLst/>
          </a:prstGeom>
          <a:ln/>
        </p:spPr>
      </p:pic>
      <p:sp>
        <p:nvSpPr>
          <p:cNvPr id="5" name="TextBox 4">
            <a:extLst>
              <a:ext uri="{FF2B5EF4-FFF2-40B4-BE49-F238E27FC236}">
                <a16:creationId xmlns:a16="http://schemas.microsoft.com/office/drawing/2014/main" id="{AD370AA5-7D11-54DC-DD39-40AC0AEB650E}"/>
              </a:ext>
            </a:extLst>
          </p:cNvPr>
          <p:cNvSpPr txBox="1"/>
          <p:nvPr/>
        </p:nvSpPr>
        <p:spPr>
          <a:xfrm>
            <a:off x="5229234" y="5116187"/>
            <a:ext cx="3048000" cy="1477328"/>
          </a:xfrm>
          <a:prstGeom prst="rect">
            <a:avLst/>
          </a:prstGeom>
          <a:noFill/>
        </p:spPr>
        <p:txBody>
          <a:bodyPr wrap="square">
            <a:spAutoFit/>
          </a:bodyPr>
          <a:lstStyle/>
          <a:p>
            <a:r>
              <a:rPr lang="en-US" dirty="0">
                <a:ea typeface="Times New Roman" panose="02020603050405020304" pitchFamily="18" charset="0"/>
              </a:rPr>
              <a:t>S</a:t>
            </a:r>
            <a:r>
              <a:rPr lang="en-US" sz="1800" dirty="0">
                <a:effectLst/>
                <a:ea typeface="Times New Roman" panose="02020603050405020304" pitchFamily="18" charset="0"/>
              </a:rPr>
              <a:t>hows the different states that the system can be in and the transitions between them (Tsui, Karam, &amp; Bernal, 2016, p.155). </a:t>
            </a:r>
            <a:endParaRPr lang="en-US" dirty="0"/>
          </a:p>
        </p:txBody>
      </p:sp>
    </p:spTree>
    <p:extLst>
      <p:ext uri="{BB962C8B-B14F-4D97-AF65-F5344CB8AC3E}">
        <p14:creationId xmlns:p14="http://schemas.microsoft.com/office/powerpoint/2010/main" val="259526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821</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Online Course Enrollment System</vt:lpstr>
      <vt:lpstr>Key Points of SRS</vt:lpstr>
      <vt:lpstr>Key Points of SRS Cont.</vt:lpstr>
      <vt:lpstr>Architectural Views: UML Diagrams</vt:lpstr>
      <vt:lpstr>Architectural Views (Class Diagram)</vt:lpstr>
      <vt:lpstr>Architectural Views (Use Case)</vt:lpstr>
      <vt:lpstr>Architectural Views (Activity Diagram)</vt:lpstr>
      <vt:lpstr>Architectural Views (Sequence Diagram)</vt:lpstr>
      <vt:lpstr>Architectural Views (State Diagram)</vt:lpstr>
      <vt:lpstr>Application Design </vt:lpstr>
      <vt:lpstr>Database Creation (SQL) </vt:lpstr>
      <vt:lpstr>Challenges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Online Store</dc:title>
  <dc:creator>Justin Stewart</dc:creator>
  <cp:lastModifiedBy>Justin Stewart</cp:lastModifiedBy>
  <cp:revision>5</cp:revision>
  <dcterms:created xsi:type="dcterms:W3CDTF">2022-12-06T00:08:31Z</dcterms:created>
  <dcterms:modified xsi:type="dcterms:W3CDTF">2023-04-04T00:59:40Z</dcterms:modified>
</cp:coreProperties>
</file>