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6" r:id="rId2"/>
    <p:sldId id="261" r:id="rId3"/>
    <p:sldId id="262" r:id="rId4"/>
    <p:sldId id="277" r:id="rId5"/>
    <p:sldId id="263" r:id="rId6"/>
    <p:sldId id="276" r:id="rId7"/>
    <p:sldId id="264" r:id="rId8"/>
    <p:sldId id="267" r:id="rId9"/>
    <p:sldId id="265" r:id="rId10"/>
    <p:sldId id="266" r:id="rId11"/>
    <p:sldId id="268" r:id="rId12"/>
    <p:sldId id="269" r:id="rId13"/>
    <p:sldId id="270" r:id="rId14"/>
    <p:sldId id="271" r:id="rId15"/>
    <p:sldId id="272" r:id="rId16"/>
    <p:sldId id="273" r:id="rId17"/>
    <p:sldId id="274" r:id="rId18"/>
    <p:sldId id="275" r:id="rId19"/>
    <p:sldId id="259"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D79"/>
    <a:srgbClr val="CC0099"/>
    <a:srgbClr val="E2109C"/>
    <a:srgbClr val="990099"/>
    <a:srgbClr val="FE9202"/>
    <a:srgbClr val="007033"/>
    <a:srgbClr val="6C1A00"/>
    <a:srgbClr val="00AACC"/>
    <a:srgbClr val="5EEC3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5" y="1731873"/>
            <a:ext cx="7932425" cy="1908812"/>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3661153"/>
            <a:ext cx="8229600" cy="610820"/>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46070" cy="763524"/>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350110"/>
            <a:ext cx="8246070" cy="3417153"/>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326717"/>
            <a:ext cx="6558080" cy="81304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197405"/>
            <a:ext cx="6558080" cy="3576168"/>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529" y="277487"/>
            <a:ext cx="8103246"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3/5/2024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8230" y="1731873"/>
            <a:ext cx="3198570" cy="1145287"/>
          </a:xfrm>
        </p:spPr>
        <p:txBody>
          <a:bodyPr>
            <a:normAutofit/>
          </a:bodyPr>
          <a:lstStyle/>
          <a:p>
            <a:r>
              <a:rPr lang="en-US" sz="2400" b="1" dirty="0">
                <a:effectLst/>
                <a:latin typeface="Arial" panose="020B0604020202020204" pitchFamily="34" charset="0"/>
                <a:ea typeface="Calibri" panose="020F0502020204030204" pitchFamily="34" charset="0"/>
                <a:cs typeface="+mn-cs"/>
              </a:rPr>
              <a:t>FITNESS SMART</a:t>
            </a:r>
            <a:br>
              <a:rPr lang="en-US" sz="2400" b="1" dirty="0">
                <a:effectLst/>
                <a:latin typeface="Arial" panose="020B0604020202020204" pitchFamily="34" charset="0"/>
                <a:ea typeface="Calibri" panose="020F0502020204030204" pitchFamily="34" charset="0"/>
                <a:cs typeface="+mn-cs"/>
              </a:rPr>
            </a:br>
            <a:r>
              <a:rPr lang="he-IL" sz="2400" b="1" dirty="0">
                <a:effectLst/>
                <a:latin typeface="Arial" panose="020B0604020202020204" pitchFamily="34" charset="0"/>
                <a:ea typeface="Calibri" panose="020F0502020204030204" pitchFamily="34" charset="0"/>
                <a:cs typeface="+mn-cs"/>
              </a:rPr>
              <a:t>- פיתוח אפליקציית כושר</a:t>
            </a:r>
            <a:endParaRPr lang="en-US" sz="4000" b="1" dirty="0">
              <a:cs typeface="+mn-cs"/>
            </a:endParaRPr>
          </a:p>
        </p:txBody>
      </p:sp>
      <p:sp>
        <p:nvSpPr>
          <p:cNvPr id="3" name="Subtitle 2"/>
          <p:cNvSpPr>
            <a:spLocks noGrp="1"/>
          </p:cNvSpPr>
          <p:nvPr>
            <p:ph type="subTitle" idx="1"/>
          </p:nvPr>
        </p:nvSpPr>
        <p:spPr/>
        <p:txBody>
          <a:bodyPr/>
          <a:lstStyle/>
          <a:p>
            <a:r>
              <a:rPr lang="en-US" b="1" dirty="0"/>
              <a:t>Vlad and Omri</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A4404-2385-023D-1721-4FAABCA9DADD}"/>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A8A83D15-24F2-4F58-008F-C0FCA7F28D13}"/>
              </a:ext>
            </a:extLst>
          </p:cNvPr>
          <p:cNvSpPr>
            <a:spLocks noGrp="1"/>
          </p:cNvSpPr>
          <p:nvPr>
            <p:ph type="title"/>
          </p:nvPr>
        </p:nvSpPr>
        <p:spPr/>
        <p:txBody>
          <a:bodyPr>
            <a:normAutofit/>
          </a:bodyPr>
          <a:lstStyle/>
          <a:p>
            <a:r>
              <a:rPr lang="he-IL" sz="4000" b="1" kern="100" dirty="0">
                <a:effectLst/>
                <a:latin typeface="Calibri" panose="020F0502020204030204" pitchFamily="34" charset="0"/>
                <a:ea typeface="Calibri" panose="020F0502020204030204" pitchFamily="34" charset="0"/>
                <a:cs typeface="Arial" panose="020B0604020202020204" pitchFamily="34" charset="0"/>
              </a:rPr>
              <a:t>דרישות לא פונקציונליות </a:t>
            </a:r>
          </a:p>
        </p:txBody>
      </p:sp>
      <p:sp>
        <p:nvSpPr>
          <p:cNvPr id="3" name="מציין מיקום תוכן 2">
            <a:extLst>
              <a:ext uri="{FF2B5EF4-FFF2-40B4-BE49-F238E27FC236}">
                <a16:creationId xmlns:a16="http://schemas.microsoft.com/office/drawing/2014/main" id="{10156A3E-A388-8E3E-62E2-C2DB7B62B5FD}"/>
              </a:ext>
            </a:extLst>
          </p:cNvPr>
          <p:cNvSpPr>
            <a:spLocks noGrp="1"/>
          </p:cNvSpPr>
          <p:nvPr>
            <p:ph idx="1"/>
          </p:nvPr>
        </p:nvSpPr>
        <p:spPr/>
        <p:txBody>
          <a:bodyPr>
            <a:normAutofit lnSpcReduction="10000"/>
          </a:bodyPr>
          <a:lstStyle/>
          <a:p>
            <a:pPr marL="0" indent="0" algn="just" rtl="1">
              <a:lnSpc>
                <a:spcPct val="80000"/>
              </a:lnSpc>
              <a:spcAft>
                <a:spcPts val="600"/>
              </a:spcAft>
              <a:buNone/>
            </a:pPr>
            <a:r>
              <a:rPr lang="he-IL" sz="1300" b="1" u="sng" dirty="0">
                <a:solidFill>
                  <a:srgbClr val="000000"/>
                </a:solidFill>
                <a:latin typeface="Times New Roman" panose="02020603050405020304" pitchFamily="18" charset="0"/>
                <a:cs typeface="Arial" panose="020B0604020202020204" pitchFamily="34" charset="0"/>
              </a:rPr>
              <a:t>זמינות:</a:t>
            </a:r>
            <a:endParaRPr lang="en-US" sz="1300" b="1" u="sng" dirty="0">
              <a:solidFill>
                <a:srgbClr val="000000"/>
              </a:solidFill>
              <a:latin typeface="Times New Roman" panose="02020603050405020304" pitchFamily="18" charset="0"/>
              <a:cs typeface="Arial" panose="020B0604020202020204" pitchFamily="34" charset="0"/>
            </a:endParaRPr>
          </a:p>
          <a:p>
            <a:pPr marL="342900" marR="817245" lvl="0" indent="-342900" algn="just" rtl="1">
              <a:spcBef>
                <a:spcPts val="600"/>
              </a:spcBef>
              <a:spcAft>
                <a:spcPts val="600"/>
              </a:spcAft>
              <a:buFont typeface="Symbol" panose="05050102010706020507" pitchFamily="18" charset="2"/>
              <a:buChar char=""/>
            </a:pPr>
            <a:r>
              <a:rPr lang="he-IL" sz="1600" dirty="0">
                <a:effectLst/>
                <a:latin typeface="Times New Roman" panose="02020603050405020304" pitchFamily="18" charset="0"/>
                <a:ea typeface="Times New Roman" panose="02020603050405020304" pitchFamily="18" charset="0"/>
                <a:cs typeface="Arial" panose="020B0604020202020204" pitchFamily="34" charset="0"/>
              </a:rPr>
              <a:t>המערכת תהיה זמינה 24/7 </a:t>
            </a:r>
            <a:r>
              <a:rPr lang="en-US" sz="1600" dirty="0">
                <a:effectLst/>
                <a:latin typeface="Arial" panose="020B0604020202020204" pitchFamily="34" charset="0"/>
                <a:ea typeface="Times New Roman" panose="02020603050405020304" pitchFamily="18" charset="0"/>
                <a:cs typeface="Arial" panose="020B0604020202020204" pitchFamily="34" charset="0"/>
              </a:rPr>
              <a:t>(must)</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just" rtl="1">
              <a:lnSpc>
                <a:spcPct val="80000"/>
              </a:lnSpc>
              <a:spcAft>
                <a:spcPts val="600"/>
              </a:spcAft>
              <a:buNone/>
            </a:pPr>
            <a:endParaRPr lang="he-IL" sz="1300" b="1" u="sng" dirty="0">
              <a:solidFill>
                <a:srgbClr val="000000"/>
              </a:solidFill>
              <a:latin typeface="Times New Roman" panose="02020603050405020304" pitchFamily="18" charset="0"/>
              <a:cs typeface="Arial" panose="020B0604020202020204" pitchFamily="34" charset="0"/>
            </a:endParaRPr>
          </a:p>
          <a:p>
            <a:pPr marL="0" indent="0" algn="just" rtl="1">
              <a:lnSpc>
                <a:spcPct val="80000"/>
              </a:lnSpc>
              <a:spcAft>
                <a:spcPts val="600"/>
              </a:spcAft>
              <a:buNone/>
            </a:pPr>
            <a:r>
              <a:rPr lang="he-IL" sz="1300" b="1" u="sng" dirty="0">
                <a:solidFill>
                  <a:srgbClr val="000000"/>
                </a:solidFill>
                <a:latin typeface="Times New Roman" panose="02020603050405020304" pitchFamily="18" charset="0"/>
                <a:cs typeface="Arial" panose="020B0604020202020204" pitchFamily="34" charset="0"/>
              </a:rPr>
              <a:t>אבטחה</a:t>
            </a:r>
            <a:endParaRPr lang="en-US" sz="1300" b="1" u="sng" dirty="0">
              <a:solidFill>
                <a:srgbClr val="000000"/>
              </a:solidFill>
              <a:latin typeface="Times New Roman" panose="02020603050405020304" pitchFamily="18" charset="0"/>
              <a:cs typeface="Arial" panose="020B0604020202020204" pitchFamily="34" charset="0"/>
            </a:endParaRPr>
          </a:p>
          <a:p>
            <a:pPr marL="342900" marR="817245" lvl="0" indent="-342900" algn="just" rtl="1">
              <a:spcBef>
                <a:spcPts val="600"/>
              </a:spcBef>
              <a:spcAft>
                <a:spcPts val="600"/>
              </a:spcAft>
              <a:buFont typeface="Symbol" panose="05050102010706020507" pitchFamily="18" charset="2"/>
              <a:buChar char=""/>
            </a:pPr>
            <a:r>
              <a:rPr lang="he-IL" sz="1600" dirty="0">
                <a:effectLst/>
                <a:latin typeface="Times New Roman" panose="02020603050405020304" pitchFamily="18" charset="0"/>
                <a:ea typeface="Times New Roman" panose="02020603050405020304" pitchFamily="18" charset="0"/>
                <a:cs typeface="Arial" panose="020B0604020202020204" pitchFamily="34" charset="0"/>
              </a:rPr>
              <a:t>המערכת תשמור את פרטיהם של המשתמשים בצורה מאובטחת. </a:t>
            </a:r>
            <a:r>
              <a:rPr lang="en-US" sz="1600" dirty="0">
                <a:effectLst/>
                <a:latin typeface="Arial" panose="020B0604020202020204" pitchFamily="34" charset="0"/>
                <a:ea typeface="Times New Roman" panose="02020603050405020304" pitchFamily="18" charset="0"/>
                <a:cs typeface="Arial" panose="020B0604020202020204" pitchFamily="34" charset="0"/>
              </a:rPr>
              <a:t>(must) </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just" rtl="1">
              <a:lnSpc>
                <a:spcPct val="80000"/>
              </a:lnSpc>
              <a:spcAft>
                <a:spcPts val="600"/>
              </a:spcAft>
              <a:buNone/>
            </a:pPr>
            <a:endParaRPr lang="he-IL" sz="1300" b="1" u="sng" dirty="0">
              <a:solidFill>
                <a:srgbClr val="000000"/>
              </a:solidFill>
              <a:latin typeface="Times New Roman" panose="02020603050405020304" pitchFamily="18" charset="0"/>
              <a:cs typeface="Arial" panose="020B0604020202020204" pitchFamily="34" charset="0"/>
            </a:endParaRPr>
          </a:p>
          <a:p>
            <a:pPr marL="0" indent="0" algn="just" rtl="1">
              <a:lnSpc>
                <a:spcPct val="80000"/>
              </a:lnSpc>
              <a:spcAft>
                <a:spcPts val="600"/>
              </a:spcAft>
              <a:buNone/>
            </a:pPr>
            <a:r>
              <a:rPr lang="he-IL" sz="1300" b="1" u="sng" dirty="0">
                <a:solidFill>
                  <a:srgbClr val="000000"/>
                </a:solidFill>
                <a:latin typeface="Times New Roman" panose="02020603050405020304" pitchFamily="18" charset="0"/>
                <a:cs typeface="Arial" panose="020B0604020202020204" pitchFamily="34" charset="0"/>
              </a:rPr>
              <a:t>תקנונים</a:t>
            </a:r>
            <a:endParaRPr lang="en-US" sz="1300" b="1" u="sng" dirty="0">
              <a:solidFill>
                <a:srgbClr val="000000"/>
              </a:solidFill>
              <a:latin typeface="Times New Roman" panose="02020603050405020304" pitchFamily="18" charset="0"/>
              <a:cs typeface="Arial" panose="020B0604020202020204" pitchFamily="34" charset="0"/>
            </a:endParaRPr>
          </a:p>
          <a:p>
            <a:pPr marL="342900" marR="817245" lvl="0" indent="-342900" algn="just" rtl="1">
              <a:spcBef>
                <a:spcPts val="600"/>
              </a:spcBef>
              <a:spcAft>
                <a:spcPts val="600"/>
              </a:spcAft>
              <a:buFont typeface="Symbol" panose="05050102010706020507" pitchFamily="18" charset="2"/>
              <a:buChar char=""/>
            </a:pPr>
            <a:r>
              <a:rPr lang="he-IL" sz="1600" dirty="0">
                <a:effectLst/>
                <a:latin typeface="Times New Roman" panose="02020603050405020304" pitchFamily="18" charset="0"/>
                <a:ea typeface="Times New Roman" panose="02020603050405020304" pitchFamily="18" charset="0"/>
                <a:cs typeface="Arial" panose="020B0604020202020204" pitchFamily="34" charset="0"/>
              </a:rPr>
              <a:t>המערכת תעמוד בתקנון תכנית המפתחים של </a:t>
            </a:r>
            <a:r>
              <a:rPr lang="en-US" sz="1600" dirty="0">
                <a:effectLst/>
                <a:latin typeface="Arial" panose="020B0604020202020204" pitchFamily="34" charset="0"/>
                <a:ea typeface="Times New Roman" panose="02020603050405020304" pitchFamily="18" charset="0"/>
                <a:cs typeface="Arial" panose="020B0604020202020204" pitchFamily="34" charset="0"/>
              </a:rPr>
              <a:t> Google Play (nice to have)</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just" rtl="1">
              <a:lnSpc>
                <a:spcPct val="80000"/>
              </a:lnSpc>
              <a:spcAft>
                <a:spcPts val="600"/>
              </a:spcAft>
              <a:buNone/>
            </a:pPr>
            <a:endParaRPr lang="he-IL" sz="1300" b="1" u="sng" dirty="0">
              <a:solidFill>
                <a:srgbClr val="000000"/>
              </a:solidFill>
              <a:latin typeface="Times New Roman" panose="02020603050405020304" pitchFamily="18" charset="0"/>
              <a:cs typeface="Arial" panose="020B0604020202020204" pitchFamily="34" charset="0"/>
            </a:endParaRPr>
          </a:p>
          <a:p>
            <a:pPr marL="0" indent="0" algn="just" rtl="1">
              <a:lnSpc>
                <a:spcPct val="80000"/>
              </a:lnSpc>
              <a:spcAft>
                <a:spcPts val="600"/>
              </a:spcAft>
              <a:buNone/>
            </a:pPr>
            <a:r>
              <a:rPr lang="he-IL" sz="1300" b="1" u="sng" dirty="0">
                <a:solidFill>
                  <a:srgbClr val="000000"/>
                </a:solidFill>
                <a:latin typeface="Times New Roman" panose="02020603050405020304" pitchFamily="18" charset="0"/>
                <a:cs typeface="Arial" panose="020B0604020202020204" pitchFamily="34" charset="0"/>
              </a:rPr>
              <a:t>תמיכה במערכות הפעלה</a:t>
            </a:r>
            <a:endParaRPr lang="en-US" sz="1300" b="1" u="sng" dirty="0">
              <a:solidFill>
                <a:srgbClr val="000000"/>
              </a:solidFill>
              <a:latin typeface="Times New Roman" panose="02020603050405020304" pitchFamily="18" charset="0"/>
              <a:cs typeface="Arial" panose="020B0604020202020204" pitchFamily="34" charset="0"/>
            </a:endParaRPr>
          </a:p>
          <a:p>
            <a:pPr marL="342900" marR="817245" lvl="0" indent="-342900" algn="r" rtl="1">
              <a:spcBef>
                <a:spcPts val="600"/>
              </a:spcBef>
              <a:spcAft>
                <a:spcPts val="600"/>
              </a:spcAft>
              <a:buFont typeface="Symbol" panose="05050102010706020507" pitchFamily="18" charset="2"/>
              <a:buChar char=""/>
            </a:pPr>
            <a:r>
              <a:rPr lang="he-IL" sz="1600" dirty="0">
                <a:effectLst/>
                <a:latin typeface="Times New Roman" panose="02020603050405020304" pitchFamily="18" charset="0"/>
                <a:ea typeface="Times New Roman" panose="02020603050405020304" pitchFamily="18" charset="0"/>
                <a:cs typeface="Arial" panose="020B0604020202020204" pitchFamily="34" charset="0"/>
              </a:rPr>
              <a:t>המערכת תפעל על מערכת הפעלה </a:t>
            </a:r>
            <a:r>
              <a:rPr lang="en-US" sz="1600" dirty="0">
                <a:effectLst/>
                <a:latin typeface="Arial" panose="020B0604020202020204" pitchFamily="34" charset="0"/>
                <a:ea typeface="Times New Roman" panose="02020603050405020304" pitchFamily="18" charset="0"/>
                <a:cs typeface="Arial" panose="020B0604020202020204" pitchFamily="34" charset="0"/>
              </a:rPr>
              <a:t>Android (must)</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he-IL" dirty="0"/>
          </a:p>
        </p:txBody>
      </p:sp>
    </p:spTree>
    <p:extLst>
      <p:ext uri="{BB962C8B-B14F-4D97-AF65-F5344CB8AC3E}">
        <p14:creationId xmlns:p14="http://schemas.microsoft.com/office/powerpoint/2010/main" val="272039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AB3E59-32F6-58F6-6BFA-B7671E975C0F}"/>
              </a:ext>
            </a:extLst>
          </p:cNvPr>
          <p:cNvSpPr>
            <a:spLocks noGrp="1"/>
          </p:cNvSpPr>
          <p:nvPr>
            <p:ph type="title"/>
          </p:nvPr>
        </p:nvSpPr>
        <p:spPr/>
        <p:txBody>
          <a:bodyPr>
            <a:normAutofit/>
          </a:bodyPr>
          <a:lstStyle/>
          <a:p>
            <a:r>
              <a:rPr lang="he-IL" sz="4400" b="1" kern="100" dirty="0">
                <a:effectLst/>
                <a:latin typeface="Calibri" panose="020F0502020204030204" pitchFamily="34" charset="0"/>
                <a:ea typeface="Calibri" panose="020F0502020204030204" pitchFamily="34" charset="0"/>
                <a:cs typeface="Arial" panose="020B0604020202020204" pitchFamily="34" charset="0"/>
              </a:rPr>
              <a:t>ארכיטקטורה</a:t>
            </a:r>
            <a:endParaRPr lang="he-IL" dirty="0"/>
          </a:p>
        </p:txBody>
      </p:sp>
      <p:sp>
        <p:nvSpPr>
          <p:cNvPr id="3" name="מציין מיקום תוכן 2">
            <a:extLst>
              <a:ext uri="{FF2B5EF4-FFF2-40B4-BE49-F238E27FC236}">
                <a16:creationId xmlns:a16="http://schemas.microsoft.com/office/drawing/2014/main" id="{7B035A83-67B8-1A7B-4A75-79FB752ADFF3}"/>
              </a:ext>
            </a:extLst>
          </p:cNvPr>
          <p:cNvSpPr>
            <a:spLocks noGrp="1"/>
          </p:cNvSpPr>
          <p:nvPr>
            <p:ph idx="1"/>
          </p:nvPr>
        </p:nvSpPr>
        <p:spPr>
          <a:xfrm>
            <a:off x="448965" y="1350110"/>
            <a:ext cx="8246070" cy="3970330"/>
          </a:xfrm>
        </p:spPr>
        <p:txBody>
          <a:bodyPr>
            <a:normAutofit fontScale="85000" lnSpcReduction="20000"/>
          </a:bodyPr>
          <a:lstStyle/>
          <a:p>
            <a:pPr marL="0" indent="0" algn="r" rtl="1">
              <a:lnSpc>
                <a:spcPct val="107000"/>
              </a:lnSpc>
              <a:spcAft>
                <a:spcPts val="800"/>
              </a:spcAft>
              <a:buNone/>
            </a:pPr>
            <a:r>
              <a:rPr lang="he-IL" sz="1800" b="1" u="sng" kern="100" dirty="0">
                <a:effectLst/>
                <a:latin typeface="Aptos" panose="020B0004020202020204" pitchFamily="34" charset="0"/>
                <a:ea typeface="Aptos" panose="020B0004020202020204" pitchFamily="34" charset="0"/>
                <a:cs typeface="Arial" panose="020B0604020202020204" pitchFamily="34" charset="0"/>
              </a:rPr>
              <a:t>רכיבי לקוח (</a:t>
            </a:r>
            <a:r>
              <a:rPr lang="en-US" sz="1800" b="1" u="sng" kern="100" dirty="0">
                <a:effectLst/>
                <a:latin typeface="Aptos" panose="020B0004020202020204" pitchFamily="34" charset="0"/>
                <a:ea typeface="Aptos" panose="020B0004020202020204" pitchFamily="34" charset="0"/>
                <a:cs typeface="Arial" panose="020B0604020202020204" pitchFamily="34" charset="0"/>
              </a:rPr>
              <a:t>Client</a:t>
            </a:r>
            <a:r>
              <a:rPr lang="he-IL" sz="1800" b="1" u="sng" kern="100" dirty="0">
                <a:effectLst/>
                <a:latin typeface="Aptos" panose="020B0004020202020204" pitchFamily="34" charset="0"/>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07000"/>
              </a:lnSpc>
              <a:spcAft>
                <a:spcPts val="800"/>
              </a:spcAft>
            </a:pPr>
            <a:r>
              <a:rPr lang="he-IL" sz="1800" kern="100" dirty="0">
                <a:effectLst/>
                <a:latin typeface="Aptos" panose="020B0004020202020204" pitchFamily="34" charset="0"/>
                <a:ea typeface="Aptos" panose="020B0004020202020204" pitchFamily="34" charset="0"/>
                <a:cs typeface="Arial" panose="020B0604020202020204" pitchFamily="34" charset="0"/>
              </a:rPr>
              <a:t>1. </a:t>
            </a:r>
            <a:r>
              <a:rPr lang="en-US" sz="1800" kern="100" dirty="0">
                <a:effectLst/>
                <a:latin typeface="Aptos" panose="020B0004020202020204" pitchFamily="34" charset="0"/>
                <a:ea typeface="Aptos" panose="020B0004020202020204" pitchFamily="34" charset="0"/>
                <a:cs typeface="Arial" panose="020B0604020202020204" pitchFamily="34" charset="0"/>
              </a:rPr>
              <a:t>User Interface</a:t>
            </a:r>
            <a:r>
              <a:rPr lang="he-IL" sz="1800" kern="100" dirty="0">
                <a:effectLst/>
                <a:latin typeface="Aptos" panose="020B0004020202020204" pitchFamily="34" charset="0"/>
                <a:ea typeface="Aptos" panose="020B0004020202020204" pitchFamily="34" charset="0"/>
                <a:cs typeface="Arial" panose="020B0604020202020204" pitchFamily="34" charset="0"/>
              </a:rPr>
              <a:t> - ממשק משתמש להצגת התפריטים, שאלונים, רשימות תרגילים </a:t>
            </a:r>
            <a:r>
              <a:rPr lang="he-IL" sz="1800" kern="100" dirty="0" err="1">
                <a:effectLst/>
                <a:latin typeface="Aptos" panose="020B0004020202020204" pitchFamily="34" charset="0"/>
                <a:ea typeface="Aptos" panose="020B0004020202020204" pitchFamily="34" charset="0"/>
                <a:cs typeface="Arial" panose="020B0604020202020204" pitchFamily="34" charset="0"/>
              </a:rPr>
              <a:t>וכו</a:t>
            </a:r>
            <a:r>
              <a:rPr lang="he-IL" sz="1800" kern="100" dirty="0">
                <a:effectLst/>
                <a:latin typeface="Aptos" panose="020B0004020202020204" pitchFamily="34" charset="0"/>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07000"/>
              </a:lnSpc>
              <a:spcAft>
                <a:spcPts val="800"/>
              </a:spcAft>
            </a:pPr>
            <a:r>
              <a:rPr lang="he-IL" sz="1800" kern="100" dirty="0">
                <a:effectLst/>
                <a:latin typeface="Aptos" panose="020B0004020202020204" pitchFamily="34" charset="0"/>
                <a:ea typeface="Aptos" panose="020B0004020202020204" pitchFamily="34" charset="0"/>
                <a:cs typeface="Arial" panose="020B0604020202020204" pitchFamily="34" charset="0"/>
              </a:rPr>
              <a:t>2. </a:t>
            </a:r>
            <a:r>
              <a:rPr lang="en-US" sz="1800" kern="100" dirty="0">
                <a:effectLst/>
                <a:latin typeface="Aptos" panose="020B0004020202020204" pitchFamily="34" charset="0"/>
                <a:ea typeface="Aptos" panose="020B0004020202020204" pitchFamily="34" charset="0"/>
                <a:cs typeface="Arial" panose="020B0604020202020204" pitchFamily="34" charset="0"/>
              </a:rPr>
              <a:t>User Authentication</a:t>
            </a:r>
            <a:r>
              <a:rPr lang="he-IL" sz="1800" kern="100" dirty="0">
                <a:effectLst/>
                <a:latin typeface="Aptos" panose="020B0004020202020204" pitchFamily="34" charset="0"/>
                <a:ea typeface="Aptos" panose="020B0004020202020204" pitchFamily="34" charset="0"/>
                <a:cs typeface="Arial" panose="020B0604020202020204" pitchFamily="34" charset="0"/>
              </a:rPr>
              <a:t> - מודול לניהול משתמשים רשומים/אורחים.</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indent="0" algn="r" rtl="1">
              <a:lnSpc>
                <a:spcPct val="107000"/>
              </a:lnSpc>
              <a:spcAft>
                <a:spcPts val="800"/>
              </a:spcAft>
              <a:buNone/>
            </a:pPr>
            <a:r>
              <a:rPr lang="he-IL" sz="1800" b="1" u="sng" kern="100" dirty="0">
                <a:effectLst/>
                <a:latin typeface="Aptos" panose="020B0004020202020204" pitchFamily="34" charset="0"/>
                <a:ea typeface="Aptos" panose="020B0004020202020204" pitchFamily="34" charset="0"/>
                <a:cs typeface="Arial" panose="020B0604020202020204" pitchFamily="34" charset="0"/>
              </a:rPr>
              <a:t>רכיבי תשתית (</a:t>
            </a:r>
            <a:r>
              <a:rPr lang="en-US" sz="1800" b="1" u="sng" kern="100" dirty="0">
                <a:effectLst/>
                <a:latin typeface="Aptos" panose="020B0004020202020204" pitchFamily="34" charset="0"/>
                <a:ea typeface="Aptos" panose="020B0004020202020204" pitchFamily="34" charset="0"/>
                <a:cs typeface="Arial" panose="020B0604020202020204" pitchFamily="34" charset="0"/>
              </a:rPr>
              <a:t>infrastructure</a:t>
            </a:r>
            <a:r>
              <a:rPr lang="he-IL" sz="1800" b="1" u="sng" kern="100" dirty="0">
                <a:effectLst/>
                <a:latin typeface="Aptos" panose="020B0004020202020204" pitchFamily="34" charset="0"/>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07000"/>
              </a:lnSpc>
              <a:spcAft>
                <a:spcPts val="800"/>
              </a:spcAft>
            </a:pPr>
            <a:r>
              <a:rPr lang="he-IL" sz="1800" kern="100" dirty="0">
                <a:effectLst/>
                <a:latin typeface="Aptos" panose="020B0004020202020204" pitchFamily="34" charset="0"/>
                <a:ea typeface="Aptos" panose="020B0004020202020204" pitchFamily="34" charset="0"/>
                <a:cs typeface="Arial" panose="020B0604020202020204" pitchFamily="34" charset="0"/>
              </a:rPr>
              <a:t>1. </a:t>
            </a:r>
            <a:r>
              <a:rPr lang="en-US" sz="1800" kern="100" dirty="0">
                <a:effectLst/>
                <a:latin typeface="Aptos" panose="020B0004020202020204" pitchFamily="34" charset="0"/>
                <a:ea typeface="Aptos" panose="020B0004020202020204" pitchFamily="34" charset="0"/>
                <a:cs typeface="Arial" panose="020B0604020202020204" pitchFamily="34" charset="0"/>
              </a:rPr>
              <a:t>User Management</a:t>
            </a:r>
            <a:r>
              <a:rPr lang="he-IL" sz="1800" kern="100" dirty="0">
                <a:effectLst/>
                <a:latin typeface="Aptos" panose="020B0004020202020204" pitchFamily="34" charset="0"/>
                <a:ea typeface="Aptos" panose="020B0004020202020204" pitchFamily="34" charset="0"/>
                <a:cs typeface="Arial" panose="020B0604020202020204" pitchFamily="34" charset="0"/>
              </a:rPr>
              <a:t> - ניהול משתמשים רשומים והעדפותיהם.</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07000"/>
              </a:lnSpc>
              <a:spcAft>
                <a:spcPts val="800"/>
              </a:spcAft>
            </a:pPr>
            <a:r>
              <a:rPr lang="he-IL" sz="1800" kern="100" dirty="0">
                <a:effectLst/>
                <a:latin typeface="Aptos" panose="020B0004020202020204" pitchFamily="34" charset="0"/>
                <a:ea typeface="Aptos" panose="020B0004020202020204" pitchFamily="34" charset="0"/>
                <a:cs typeface="Arial" panose="020B0604020202020204" pitchFamily="34" charset="0"/>
              </a:rPr>
              <a:t>2. </a:t>
            </a:r>
            <a:r>
              <a:rPr lang="en-US" sz="1800" kern="100" dirty="0">
                <a:effectLst/>
                <a:latin typeface="Aptos" panose="020B0004020202020204" pitchFamily="34" charset="0"/>
                <a:ea typeface="Aptos" panose="020B0004020202020204" pitchFamily="34" charset="0"/>
                <a:cs typeface="Arial" panose="020B0604020202020204" pitchFamily="34" charset="0"/>
              </a:rPr>
              <a:t>Exercise Logic</a:t>
            </a:r>
            <a:r>
              <a:rPr lang="he-IL" sz="1800" kern="100" dirty="0">
                <a:effectLst/>
                <a:latin typeface="Aptos" panose="020B0004020202020204" pitchFamily="34" charset="0"/>
                <a:ea typeface="Aptos" panose="020B0004020202020204" pitchFamily="34" charset="0"/>
                <a:cs typeface="Arial" panose="020B0604020202020204" pitchFamily="34" charset="0"/>
              </a:rPr>
              <a:t> - הלוגיקה העיקרית של האפליקציה:</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07000"/>
              </a:lnSpc>
              <a:spcAft>
                <a:spcPts val="800"/>
              </a:spcAft>
            </a:pPr>
            <a:r>
              <a:rPr lang="he-IL" sz="1800" kern="100" dirty="0">
                <a:effectLst/>
                <a:latin typeface="Aptos" panose="020B0004020202020204" pitchFamily="34" charset="0"/>
                <a:ea typeface="Aptos" panose="020B0004020202020204" pitchFamily="34" charset="0"/>
                <a:cs typeface="Arial" panose="020B0604020202020204" pitchFamily="34" charset="0"/>
              </a:rPr>
              <a:t>    - קבלת נתוני המשתמש והעדפותיו</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07000"/>
              </a:lnSpc>
              <a:spcAft>
                <a:spcPts val="800"/>
              </a:spcAft>
            </a:pPr>
            <a:r>
              <a:rPr lang="he-IL" sz="1800" kern="100" dirty="0">
                <a:effectLst/>
                <a:latin typeface="Aptos" panose="020B0004020202020204" pitchFamily="34" charset="0"/>
                <a:ea typeface="Aptos" panose="020B0004020202020204" pitchFamily="34" charset="0"/>
                <a:cs typeface="Arial" panose="020B0604020202020204" pitchFamily="34" charset="0"/>
              </a:rPr>
              <a:t>    - מנגנון המלצות לתרגילים על סמך הנתונים</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07000"/>
              </a:lnSpc>
              <a:spcAft>
                <a:spcPts val="800"/>
              </a:spcAft>
            </a:pPr>
            <a:r>
              <a:rPr lang="he-IL" sz="1800" kern="100" dirty="0">
                <a:effectLst/>
                <a:latin typeface="Aptos" panose="020B0004020202020204" pitchFamily="34" charset="0"/>
                <a:ea typeface="Aptos" panose="020B0004020202020204" pitchFamily="34" charset="0"/>
                <a:cs typeface="Arial" panose="020B0604020202020204" pitchFamily="34" charset="0"/>
              </a:rPr>
              <a:t>    - כללים לאזהרות (תרגילים חוזרים על אותו שריר וכו')</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07000"/>
              </a:lnSpc>
              <a:spcAft>
                <a:spcPts val="800"/>
              </a:spcAft>
            </a:pPr>
            <a:r>
              <a:rPr lang="he-IL" sz="1800" kern="100" dirty="0">
                <a:effectLst/>
                <a:latin typeface="Aptos" panose="020B0004020202020204" pitchFamily="34" charset="0"/>
                <a:ea typeface="Aptos" panose="020B0004020202020204" pitchFamily="34" charset="0"/>
                <a:cs typeface="Arial" panose="020B0604020202020204" pitchFamily="34" charset="0"/>
              </a:rPr>
              <a:t>3. </a:t>
            </a:r>
            <a:r>
              <a:rPr lang="en-US" sz="1800" kern="100" dirty="0">
                <a:effectLst/>
                <a:latin typeface="Aptos" panose="020B0004020202020204" pitchFamily="34" charset="0"/>
                <a:ea typeface="Aptos" panose="020B0004020202020204" pitchFamily="34" charset="0"/>
                <a:cs typeface="Arial" panose="020B0604020202020204" pitchFamily="34" charset="0"/>
              </a:rPr>
              <a:t>Exercise Database</a:t>
            </a:r>
            <a:r>
              <a:rPr lang="he-IL" sz="1800" kern="100" dirty="0">
                <a:effectLst/>
                <a:latin typeface="Aptos" panose="020B0004020202020204" pitchFamily="34" charset="0"/>
                <a:ea typeface="Aptos" panose="020B0004020202020204" pitchFamily="34" charset="0"/>
                <a:cs typeface="Arial" panose="020B0604020202020204" pitchFamily="34" charset="0"/>
              </a:rPr>
              <a:t> - מאגר התרגילים והמידע הרלוונטי (שרירים, קטגוריות וכו').</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07000"/>
              </a:lnSpc>
              <a:spcAft>
                <a:spcPts val="800"/>
              </a:spcAft>
            </a:pPr>
            <a:r>
              <a:rPr lang="he-IL" sz="1800" kern="100" dirty="0">
                <a:effectLst/>
                <a:latin typeface="Aptos" panose="020B0004020202020204" pitchFamily="34" charset="0"/>
                <a:ea typeface="Aptos" panose="020B0004020202020204" pitchFamily="34" charset="0"/>
                <a:cs typeface="Arial" panose="020B0604020202020204" pitchFamily="34" charset="0"/>
              </a:rPr>
              <a:t>4. </a:t>
            </a:r>
            <a:r>
              <a:rPr lang="en-US" sz="1800" kern="100" dirty="0">
                <a:effectLst/>
                <a:latin typeface="Aptos" panose="020B0004020202020204" pitchFamily="34" charset="0"/>
                <a:ea typeface="Aptos" panose="020B0004020202020204" pitchFamily="34" charset="0"/>
                <a:cs typeface="Arial" panose="020B0604020202020204" pitchFamily="34" charset="0"/>
              </a:rPr>
              <a:t>Users Database</a:t>
            </a:r>
            <a:r>
              <a:rPr lang="he-IL" sz="1800" kern="100" dirty="0">
                <a:effectLst/>
                <a:latin typeface="Aptos" panose="020B0004020202020204" pitchFamily="34" charset="0"/>
                <a:ea typeface="Aptos" panose="020B0004020202020204" pitchFamily="34" charset="0"/>
                <a:cs typeface="Arial" panose="020B0604020202020204" pitchFamily="34" charset="0"/>
              </a:rPr>
              <a:t>- מאגר משתמשי האפליקציה ופרטי התחברות.</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he-IL" dirty="0"/>
          </a:p>
        </p:txBody>
      </p:sp>
    </p:spTree>
    <p:extLst>
      <p:ext uri="{BB962C8B-B14F-4D97-AF65-F5344CB8AC3E}">
        <p14:creationId xmlns:p14="http://schemas.microsoft.com/office/powerpoint/2010/main" val="343239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A4E14-6D67-C3CB-6139-A64FA9737747}"/>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13E1D91-8611-5BCD-C9C4-F13F581EE775}"/>
              </a:ext>
            </a:extLst>
          </p:cNvPr>
          <p:cNvSpPr>
            <a:spLocks noGrp="1"/>
          </p:cNvSpPr>
          <p:nvPr>
            <p:ph type="title"/>
          </p:nvPr>
        </p:nvSpPr>
        <p:spPr/>
        <p:txBody>
          <a:bodyPr>
            <a:normAutofit/>
          </a:bodyPr>
          <a:lstStyle/>
          <a:p>
            <a:r>
              <a:rPr lang="he-IL" sz="4400" b="1" kern="100" dirty="0">
                <a:effectLst/>
                <a:latin typeface="Calibri" panose="020F0502020204030204" pitchFamily="34" charset="0"/>
                <a:ea typeface="Calibri" panose="020F0502020204030204" pitchFamily="34" charset="0"/>
                <a:cs typeface="Arial" panose="020B0604020202020204" pitchFamily="34" charset="0"/>
              </a:rPr>
              <a:t>ארכיטקטורה</a:t>
            </a:r>
            <a:endParaRPr lang="he-IL" dirty="0"/>
          </a:p>
        </p:txBody>
      </p:sp>
      <p:pic>
        <p:nvPicPr>
          <p:cNvPr id="6" name="Picture 1" descr="An application server is in the middle.  An arrow to the left of it points to a database server.  An arrow below it points to a box labeled">
            <a:extLst>
              <a:ext uri="{FF2B5EF4-FFF2-40B4-BE49-F238E27FC236}">
                <a16:creationId xmlns:a16="http://schemas.microsoft.com/office/drawing/2014/main" id="{7696BF29-937E-DA90-D333-3F3A0E9F2E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8720" y="1350110"/>
            <a:ext cx="5731510" cy="35122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2845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2A20AB-753B-5FD0-6424-F1E3E29224F5}"/>
              </a:ext>
            </a:extLst>
          </p:cNvPr>
          <p:cNvSpPr>
            <a:spLocks noGrp="1"/>
          </p:cNvSpPr>
          <p:nvPr>
            <p:ph type="title"/>
          </p:nvPr>
        </p:nvSpPr>
        <p:spPr/>
        <p:txBody>
          <a:bodyPr>
            <a:normAutofit/>
          </a:bodyPr>
          <a:lstStyle/>
          <a:p>
            <a:r>
              <a:rPr lang="he-IL" sz="4400" b="1" kern="100" dirty="0">
                <a:effectLst/>
                <a:latin typeface="Calibri" panose="020F0502020204030204" pitchFamily="34" charset="0"/>
                <a:ea typeface="Calibri" panose="020F0502020204030204" pitchFamily="34" charset="0"/>
                <a:cs typeface="Arial" panose="020B0604020202020204" pitchFamily="34" charset="0"/>
              </a:rPr>
              <a:t>אלגוריתם האפליקציה</a:t>
            </a:r>
            <a:endParaRPr lang="he-IL" dirty="0"/>
          </a:p>
        </p:txBody>
      </p:sp>
      <p:sp>
        <p:nvSpPr>
          <p:cNvPr id="3" name="מציין מיקום תוכן 2">
            <a:extLst>
              <a:ext uri="{FF2B5EF4-FFF2-40B4-BE49-F238E27FC236}">
                <a16:creationId xmlns:a16="http://schemas.microsoft.com/office/drawing/2014/main" id="{ED8FE850-E5A1-F442-DC12-AC98CDCBF10D}"/>
              </a:ext>
            </a:extLst>
          </p:cNvPr>
          <p:cNvSpPr>
            <a:spLocks noGrp="1"/>
          </p:cNvSpPr>
          <p:nvPr>
            <p:ph idx="1"/>
          </p:nvPr>
        </p:nvSpPr>
        <p:spPr>
          <a:xfrm>
            <a:off x="460917" y="1350110"/>
            <a:ext cx="8246070" cy="4123035"/>
          </a:xfrm>
        </p:spPr>
        <p:txBody>
          <a:bodyPr>
            <a:normAutofit fontScale="25000" lnSpcReduction="20000"/>
          </a:bodyPr>
          <a:lstStyle/>
          <a:p>
            <a:pPr marL="0" indent="0" algn="r" rtl="1">
              <a:lnSpc>
                <a:spcPct val="107000"/>
              </a:lnSpc>
              <a:spcAft>
                <a:spcPts val="800"/>
              </a:spcAft>
              <a:buNone/>
            </a:pPr>
            <a:r>
              <a:rPr lang="he-IL" sz="4800" b="1" u="sng" kern="100" dirty="0">
                <a:effectLst/>
                <a:latin typeface="Aptos" panose="020B0004020202020204" pitchFamily="34" charset="0"/>
                <a:ea typeface="Aptos" panose="020B0004020202020204" pitchFamily="34" charset="0"/>
                <a:cs typeface="Arial" panose="020B0604020202020204" pitchFamily="34" charset="0"/>
              </a:rPr>
              <a:t>הרשמה וניהול משתמש</a:t>
            </a:r>
            <a:r>
              <a:rPr lang="he-IL" sz="4800" kern="100" dirty="0">
                <a:effectLst/>
                <a:latin typeface="Aptos" panose="020B0004020202020204" pitchFamily="34" charset="0"/>
                <a:ea typeface="Aptos" panose="020B0004020202020204" pitchFamily="34" charset="0"/>
                <a:cs typeface="Arial" panose="020B0604020202020204" pitchFamily="34" charset="0"/>
              </a:rPr>
              <a:t>:</a:t>
            </a:r>
            <a:endParaRPr lang="en-US" sz="4800" kern="100" dirty="0">
              <a:effectLst/>
              <a:latin typeface="Aptos" panose="020B0004020202020204" pitchFamily="34" charset="0"/>
              <a:ea typeface="Aptos" panose="020B0004020202020204" pitchFamily="34"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המשתמש יכול להיכנס כאורח או ליצור חשבון משתמש חדש.</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לאחר ההרשמה, המשתמש ימלא שאלון לאיסוף פרטים אישיים, מטרות כושר, העדפות ומגבלות.</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הנתונים האישיים והעדפות ישמרו בפרופיל המשתמש.</a:t>
            </a:r>
            <a:endParaRPr lang="en-US" sz="4800" dirty="0">
              <a:latin typeface="Times New Roman" panose="02020603050405020304" pitchFamily="18" charset="0"/>
              <a:cs typeface="Arial" panose="020B0604020202020204" pitchFamily="34" charset="0"/>
            </a:endParaRPr>
          </a:p>
          <a:p>
            <a:pPr marL="0" indent="0" algn="r" rtl="1">
              <a:lnSpc>
                <a:spcPct val="107000"/>
              </a:lnSpc>
              <a:spcAft>
                <a:spcPts val="800"/>
              </a:spcAft>
              <a:buNone/>
            </a:pP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indent="0" algn="r" rtl="1">
              <a:lnSpc>
                <a:spcPct val="107000"/>
              </a:lnSpc>
              <a:spcAft>
                <a:spcPts val="800"/>
              </a:spcAft>
              <a:buNone/>
            </a:pPr>
            <a:r>
              <a:rPr lang="he-IL" sz="4800" b="1" u="sng" kern="100" dirty="0">
                <a:latin typeface="Aptos" panose="020B0004020202020204" pitchFamily="34" charset="0"/>
                <a:cs typeface="Arial" panose="020B0604020202020204" pitchFamily="34" charset="0"/>
              </a:rPr>
              <a:t>בניית תוכנית אימונים אישית:</a:t>
            </a:r>
            <a:endParaRPr lang="en-US" sz="4800" b="1" u="sng" kern="100" dirty="0">
              <a:latin typeface="Aptos" panose="020B0004020202020204" pitchFamily="34"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המערכת תציע למשתמש תחומי אימון שונים (כוח, אירובי, חיטוב וכו') על בסיס העדפותיו.</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המערכת תציג רשימה של תרגילים מתאימים לתחומים הנבחרים.</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המשתמש יוכל לבחור את התרגילים הרצויים ולהוסיפם לתוכנית האימונים האישית שלו.</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המשתמש יוכל להתאים את מספר החזרות, המשקלים וכו' לכל תרגיל על פי רצונו.</a:t>
            </a:r>
            <a:endParaRPr lang="en-US" sz="4800" dirty="0">
              <a:latin typeface="Times New Roman" panose="02020603050405020304" pitchFamily="18" charset="0"/>
              <a:cs typeface="Arial" panose="020B0604020202020204" pitchFamily="34" charset="0"/>
            </a:endParaRPr>
          </a:p>
          <a:p>
            <a:pPr marL="0" indent="0" algn="r" rtl="1">
              <a:lnSpc>
                <a:spcPct val="107000"/>
              </a:lnSpc>
              <a:spcAft>
                <a:spcPts val="800"/>
              </a:spcAft>
              <a:buNone/>
            </a:pP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indent="0" algn="r" rtl="1">
              <a:lnSpc>
                <a:spcPct val="107000"/>
              </a:lnSpc>
              <a:spcAft>
                <a:spcPts val="800"/>
              </a:spcAft>
              <a:buNone/>
            </a:pPr>
            <a:r>
              <a:rPr lang="he-IL" sz="4800" b="1" u="sng" kern="100" dirty="0">
                <a:latin typeface="Aptos" panose="020B0004020202020204" pitchFamily="34" charset="0"/>
                <a:cs typeface="Arial" panose="020B0604020202020204" pitchFamily="34" charset="0"/>
              </a:rPr>
              <a:t>התאמה אישית ומעקב:</a:t>
            </a:r>
            <a:endParaRPr lang="en-US" sz="4800" b="1" u="sng" kern="100" dirty="0">
              <a:latin typeface="Aptos" panose="020B0004020202020204" pitchFamily="34"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המערכת </a:t>
            </a:r>
            <a:r>
              <a:rPr lang="he-IL" sz="4800" dirty="0" err="1">
                <a:latin typeface="Times New Roman" panose="02020603050405020304" pitchFamily="18" charset="0"/>
                <a:cs typeface="Arial" panose="020B0604020202020204" pitchFamily="34" charset="0"/>
              </a:rPr>
              <a:t>תנטר</a:t>
            </a:r>
            <a:r>
              <a:rPr lang="he-IL" sz="4800" dirty="0">
                <a:latin typeface="Times New Roman" panose="02020603050405020304" pitchFamily="18" charset="0"/>
                <a:cs typeface="Arial" panose="020B0604020202020204" pitchFamily="34" charset="0"/>
              </a:rPr>
              <a:t> את התקדמות המשתמש ותציע התאמות לתוכנית האימונים על בסיס ביצועיו.</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אם המשתמש מתקשה בתרגיל מסוים, המערכת תציע תרגילי חלופה או התאמות.</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אם המשתמש מתמקד יתר על המידה באזורי גוף מסוימים, המערכת תציע תרגילים לאיזון.</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המשתמש יוכל לערוך את תוכנית האימונים שלו בכל עת על בסיס ההתקדמות וההעדפות המשתנות שלו.</a:t>
            </a:r>
            <a:endParaRPr lang="en-US" sz="4800" dirty="0">
              <a:latin typeface="Times New Roman" panose="02020603050405020304" pitchFamily="18" charset="0"/>
              <a:cs typeface="Arial" panose="020B0604020202020204" pitchFamily="34" charset="0"/>
            </a:endParaRPr>
          </a:p>
          <a:p>
            <a:pPr marL="0" indent="0">
              <a:buNone/>
            </a:pPr>
            <a:endParaRPr lang="he-IL" dirty="0"/>
          </a:p>
        </p:txBody>
      </p:sp>
    </p:spTree>
    <p:extLst>
      <p:ext uri="{BB962C8B-B14F-4D97-AF65-F5344CB8AC3E}">
        <p14:creationId xmlns:p14="http://schemas.microsoft.com/office/powerpoint/2010/main" val="170653420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23299F-6B2D-51C9-8530-7AC865C4B628}"/>
              </a:ext>
            </a:extLst>
          </p:cNvPr>
          <p:cNvSpPr>
            <a:spLocks noGrp="1"/>
          </p:cNvSpPr>
          <p:nvPr>
            <p:ph type="title"/>
          </p:nvPr>
        </p:nvSpPr>
        <p:spPr>
          <a:xfrm>
            <a:off x="2739539" y="128470"/>
            <a:ext cx="6260905" cy="763524"/>
          </a:xfrm>
        </p:spPr>
        <p:txBody>
          <a:bodyPr/>
          <a:lstStyle/>
          <a:p>
            <a:pPr rtl="1"/>
            <a:r>
              <a:rPr lang="en-US" sz="4400" b="1" kern="100" dirty="0">
                <a:effectLst/>
                <a:latin typeface="Calibri" panose="020F0502020204030204" pitchFamily="34" charset="0"/>
                <a:ea typeface="Calibri" panose="020F0502020204030204" pitchFamily="34" charset="0"/>
                <a:cs typeface="Arial" panose="020B0604020202020204" pitchFamily="34" charset="0"/>
              </a:rPr>
              <a:t>-  Exercise Logic</a:t>
            </a:r>
            <a:r>
              <a:rPr lang="he-IL" sz="4400" b="1" kern="100" dirty="0">
                <a:effectLst/>
                <a:latin typeface="Calibri" panose="020F0502020204030204" pitchFamily="34" charset="0"/>
                <a:ea typeface="Calibri" panose="020F0502020204030204" pitchFamily="34" charset="0"/>
                <a:cs typeface="Arial" panose="020B0604020202020204" pitchFamily="34" charset="0"/>
              </a:rPr>
              <a:t>אלגוריתם</a:t>
            </a:r>
            <a:r>
              <a:rPr lang="en-US" sz="4400" b="1" kern="100" dirty="0">
                <a:effectLst/>
                <a:latin typeface="Calibri" panose="020F0502020204030204" pitchFamily="34" charset="0"/>
                <a:ea typeface="Calibri" panose="020F0502020204030204" pitchFamily="34" charset="0"/>
                <a:cs typeface="Arial" panose="020B0604020202020204" pitchFamily="34" charset="0"/>
              </a:rPr>
              <a:t> </a:t>
            </a:r>
            <a:endParaRPr lang="he-IL" sz="4400" b="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תוכן 2">
            <a:extLst>
              <a:ext uri="{FF2B5EF4-FFF2-40B4-BE49-F238E27FC236}">
                <a16:creationId xmlns:a16="http://schemas.microsoft.com/office/drawing/2014/main" id="{47053854-652F-60C2-392B-8E3A1A29EBB6}"/>
              </a:ext>
            </a:extLst>
          </p:cNvPr>
          <p:cNvSpPr>
            <a:spLocks noGrp="1"/>
          </p:cNvSpPr>
          <p:nvPr>
            <p:ph idx="1"/>
          </p:nvPr>
        </p:nvSpPr>
        <p:spPr>
          <a:xfrm>
            <a:off x="448965" y="1350110"/>
            <a:ext cx="8246070" cy="4275740"/>
          </a:xfrm>
        </p:spPr>
        <p:txBody>
          <a:bodyPr>
            <a:normAutofit fontScale="25000" lnSpcReduction="20000"/>
          </a:bodyPr>
          <a:lstStyle/>
          <a:p>
            <a:pPr marL="0" indent="0" algn="r" rtl="1">
              <a:lnSpc>
                <a:spcPct val="107000"/>
              </a:lnSpc>
              <a:spcAft>
                <a:spcPts val="800"/>
              </a:spcAft>
              <a:buNone/>
            </a:pPr>
            <a:r>
              <a:rPr lang="he-IL" sz="4800" b="1" u="sng" kern="100" dirty="0">
                <a:latin typeface="Aptos" panose="020B0004020202020204" pitchFamily="34" charset="0"/>
                <a:cs typeface="Arial" panose="020B0604020202020204" pitchFamily="34" charset="0"/>
              </a:rPr>
              <a:t>מיפוי תרגילים לשרירים:</a:t>
            </a:r>
            <a:endParaRPr lang="en-US" sz="4800" b="1" u="sng" kern="100" dirty="0">
              <a:latin typeface="Aptos" panose="020B0004020202020204" pitchFamily="34"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יצירת מסד נתונים או טבלה שמקשרת כל תרגיל לשרירים העיקריים שהוא מפעיל, למשל, לחיצת ארנולד יקושר לשרירי הכתפיים, החזה והזרועות.</a:t>
            </a:r>
            <a:endParaRPr lang="en-US" sz="4800" dirty="0">
              <a:latin typeface="Times New Roman" panose="02020603050405020304" pitchFamily="18" charset="0"/>
              <a:cs typeface="Arial" panose="020B0604020202020204" pitchFamily="34" charset="0"/>
            </a:endParaRPr>
          </a:p>
          <a:p>
            <a:pPr marL="0" indent="0" algn="r" rtl="1">
              <a:lnSpc>
                <a:spcPct val="107000"/>
              </a:lnSpc>
              <a:spcAft>
                <a:spcPts val="800"/>
              </a:spcAft>
              <a:buNone/>
            </a:pPr>
            <a:r>
              <a:rPr lang="he-IL" sz="4800" b="1" u="sng" kern="100" dirty="0">
                <a:latin typeface="Aptos" panose="020B0004020202020204" pitchFamily="34" charset="0"/>
                <a:cs typeface="Arial" panose="020B0604020202020204" pitchFamily="34" charset="0"/>
              </a:rPr>
              <a:t>ניהול תוכנית האימונים האישית</a:t>
            </a:r>
            <a:endParaRPr lang="en-US" sz="4800" b="1" u="sng" kern="100" dirty="0">
              <a:latin typeface="Aptos" panose="020B0004020202020204" pitchFamily="34"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בעת בניית התוכנית האישית, ישמר מונה לכל שריר העוקב אחר מספר התרגילים שנבחרו לשריר זה.</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כאשר משתמש מוסיף תרגיל לתוכנית, יעלו המונים של השרירים הרלוונטיים.</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indent="0" algn="r" rtl="1">
              <a:lnSpc>
                <a:spcPct val="107000"/>
              </a:lnSpc>
              <a:spcAft>
                <a:spcPts val="800"/>
              </a:spcAft>
              <a:buNone/>
            </a:pPr>
            <a:r>
              <a:rPr lang="he-IL" sz="4800" b="1" u="sng" kern="100" dirty="0">
                <a:latin typeface="Aptos" panose="020B0004020202020204" pitchFamily="34" charset="0"/>
                <a:cs typeface="Arial" panose="020B0604020202020204" pitchFamily="34" charset="0"/>
              </a:rPr>
              <a:t>בדיקת איזון התוכנית:</a:t>
            </a:r>
            <a:endParaRPr lang="en-US" sz="4800" b="1" u="sng" kern="100" dirty="0">
              <a:latin typeface="Aptos" panose="020B0004020202020204" pitchFamily="34"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יוגדר טווח מומלץ לכמות התרגילים לכל שריר, בהתבסס על מטרות האימון של המשתמש.</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לדוגמה, אם המטרה היא בניית מסה שרירית, טווח של 3-5 תרגילים לשריר ראשי יכול להיות מומלץ.</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err="1">
                <a:latin typeface="Times New Roman" panose="02020603050405020304" pitchFamily="18" charset="0"/>
                <a:cs typeface="Arial" panose="020B0604020202020204" pitchFamily="34" charset="0"/>
              </a:rPr>
              <a:t>יבדק</a:t>
            </a:r>
            <a:r>
              <a:rPr lang="he-IL" sz="4800" dirty="0">
                <a:latin typeface="Times New Roman" panose="02020603050405020304" pitchFamily="18" charset="0"/>
                <a:cs typeface="Arial" panose="020B0604020202020204" pitchFamily="34" charset="0"/>
              </a:rPr>
              <a:t> אם המונים של השרירים נמצאים בטווח המומלץ. </a:t>
            </a:r>
            <a:endParaRPr lang="en-US" sz="4800" dirty="0">
              <a:latin typeface="Times New Roman" panose="02020603050405020304" pitchFamily="18" charset="0"/>
              <a:cs typeface="Arial" panose="020B0604020202020204" pitchFamily="34" charset="0"/>
            </a:endParaRPr>
          </a:p>
          <a:p>
            <a:pPr marL="0" indent="0" algn="r" rtl="1">
              <a:lnSpc>
                <a:spcPct val="107000"/>
              </a:lnSpc>
              <a:spcAft>
                <a:spcPts val="800"/>
              </a:spcAft>
              <a:buNone/>
            </a:pPr>
            <a:r>
              <a:rPr lang="he-IL" sz="4800" b="1" u="sng" kern="100" dirty="0">
                <a:latin typeface="Aptos" panose="020B0004020202020204" pitchFamily="34" charset="0"/>
                <a:cs typeface="Arial" panose="020B0604020202020204" pitchFamily="34" charset="0"/>
              </a:rPr>
              <a:t>התראות והמלצות:</a:t>
            </a:r>
            <a:endParaRPr lang="en-US" sz="4800" b="1" u="sng" kern="100" dirty="0">
              <a:latin typeface="Aptos" panose="020B0004020202020204" pitchFamily="34"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אם מונה של שריר חורג מהטווח המומלץ (יותר מדי או מעט מדי), תוצג התראה למשתמש.</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ההתראה יכולה להציע המלצות להוספה/הסרה של תרגילים לאיזון התוכנית.</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ניתן גם להציע תרגיל חלופי לשרירים מסוימים על מנת ליצור איזון טוב יותר.</a:t>
            </a:r>
            <a:endParaRPr lang="en-US" sz="4800" dirty="0">
              <a:latin typeface="Times New Roman" panose="02020603050405020304" pitchFamily="18" charset="0"/>
              <a:cs typeface="Arial" panose="020B0604020202020204" pitchFamily="34" charset="0"/>
            </a:endParaRPr>
          </a:p>
          <a:p>
            <a:pPr marL="0" indent="0" algn="r" rtl="1">
              <a:lnSpc>
                <a:spcPct val="107000"/>
              </a:lnSpc>
              <a:spcAft>
                <a:spcPts val="800"/>
              </a:spcAft>
              <a:buNone/>
            </a:pPr>
            <a:r>
              <a:rPr lang="he-IL" sz="4800" b="1" u="sng" kern="100" dirty="0">
                <a:latin typeface="Aptos" panose="020B0004020202020204" pitchFamily="34" charset="0"/>
                <a:cs typeface="Arial" panose="020B0604020202020204" pitchFamily="34" charset="0"/>
              </a:rPr>
              <a:t>עדכון שוטף של המונים:</a:t>
            </a:r>
            <a:endParaRPr lang="en-US" sz="4800" b="1" u="sng" kern="100" dirty="0">
              <a:latin typeface="Aptos" panose="020B0004020202020204" pitchFamily="34"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לאחר כל אימון, יאופשר למשתמש לסמן את התרגילים שביצע.</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המונים יעודכנו בהתאם לכמות התרגילים שנעשתה.</a:t>
            </a:r>
            <a:endParaRPr lang="en-US" sz="4800" dirty="0">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4800" dirty="0">
                <a:latin typeface="Times New Roman" panose="02020603050405020304" pitchFamily="18" charset="0"/>
                <a:cs typeface="Arial" panose="020B0604020202020204" pitchFamily="34" charset="0"/>
              </a:rPr>
              <a:t>זה יאפשר מעקב שוטף על ההתקדמות ביחס לתוכנית האימונים המקורית.</a:t>
            </a:r>
            <a:endParaRPr lang="en-US" sz="4800" dirty="0">
              <a:latin typeface="Times New Roman" panose="02020603050405020304" pitchFamily="18" charset="0"/>
              <a:cs typeface="Arial" panose="020B0604020202020204" pitchFamily="34" charset="0"/>
            </a:endParaRPr>
          </a:p>
          <a:p>
            <a:endParaRPr lang="he-IL" dirty="0"/>
          </a:p>
        </p:txBody>
      </p:sp>
    </p:spTree>
    <p:extLst>
      <p:ext uri="{BB962C8B-B14F-4D97-AF65-F5344CB8AC3E}">
        <p14:creationId xmlns:p14="http://schemas.microsoft.com/office/powerpoint/2010/main" val="19292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72FF641-F774-2242-2177-643A07DCA525}"/>
              </a:ext>
            </a:extLst>
          </p:cNvPr>
          <p:cNvSpPr>
            <a:spLocks noGrp="1"/>
          </p:cNvSpPr>
          <p:nvPr>
            <p:ph type="title"/>
          </p:nvPr>
        </p:nvSpPr>
        <p:spPr>
          <a:xfrm>
            <a:off x="2853053" y="281175"/>
            <a:ext cx="6269140" cy="763524"/>
          </a:xfrm>
        </p:spPr>
        <p:txBody>
          <a:bodyPr/>
          <a:lstStyle/>
          <a:p>
            <a:r>
              <a:rPr lang="en-US" sz="4400" b="1" kern="100" dirty="0">
                <a:effectLst/>
                <a:latin typeface="Calibri" panose="020F0502020204030204" pitchFamily="34" charset="0"/>
                <a:ea typeface="Calibri" panose="020F0502020204030204" pitchFamily="34" charset="0"/>
                <a:cs typeface="Arial" panose="020B0604020202020204" pitchFamily="34" charset="0"/>
              </a:rPr>
              <a:t>USE CASE DIAGRAM</a:t>
            </a:r>
            <a:endParaRPr lang="he-IL" sz="4400" b="1"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תמונה 3">
            <a:extLst>
              <a:ext uri="{FF2B5EF4-FFF2-40B4-BE49-F238E27FC236}">
                <a16:creationId xmlns:a16="http://schemas.microsoft.com/office/drawing/2014/main" id="{FF025590-BDB3-0389-A310-A9F7BA6CD41B}"/>
              </a:ext>
            </a:extLst>
          </p:cNvPr>
          <p:cNvPicPr>
            <a:picLocks noChangeAspect="1"/>
          </p:cNvPicPr>
          <p:nvPr/>
        </p:nvPicPr>
        <p:blipFill>
          <a:blip r:embed="rId2"/>
          <a:stretch>
            <a:fillRect/>
          </a:stretch>
        </p:blipFill>
        <p:spPr>
          <a:xfrm>
            <a:off x="1517900" y="1425705"/>
            <a:ext cx="6371590" cy="3436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7992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89850-19A4-0EC6-B449-EB466CD485FA}"/>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74F1E2EC-26FD-B71B-2722-7344F9DCD1D4}"/>
              </a:ext>
            </a:extLst>
          </p:cNvPr>
          <p:cNvSpPr>
            <a:spLocks noGrp="1"/>
          </p:cNvSpPr>
          <p:nvPr>
            <p:ph type="title"/>
          </p:nvPr>
        </p:nvSpPr>
        <p:spPr>
          <a:xfrm>
            <a:off x="2739540" y="128470"/>
            <a:ext cx="6404460" cy="763524"/>
          </a:xfrm>
        </p:spPr>
        <p:txBody>
          <a:bodyPr>
            <a:noAutofit/>
          </a:bodyPr>
          <a:lstStyle/>
          <a:p>
            <a:r>
              <a:rPr lang="en-US" sz="2400" b="1" kern="100" dirty="0">
                <a:effectLst/>
                <a:latin typeface="Calibri" panose="020F0502020204030204" pitchFamily="34" charset="0"/>
                <a:ea typeface="Calibri" panose="020F0502020204030204" pitchFamily="34" charset="0"/>
                <a:cs typeface="Arial" panose="020B0604020202020204" pitchFamily="34" charset="0"/>
              </a:rPr>
              <a:t>Activity Diagram</a:t>
            </a:r>
            <a:r>
              <a:rPr lang="he-IL" sz="2400" b="1" kern="100" dirty="0">
                <a:effectLst/>
                <a:latin typeface="Calibri" panose="020F0502020204030204" pitchFamily="34" charset="0"/>
                <a:ea typeface="Calibri" panose="020F0502020204030204" pitchFamily="34" charset="0"/>
                <a:cs typeface="Arial" panose="020B0604020202020204" pitchFamily="34" charset="0"/>
              </a:rPr>
              <a:t>התחברות משתמש למערכת </a:t>
            </a:r>
            <a:endParaRPr lang="he-IL" b="1" kern="1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3" name="קבוצה 2">
            <a:extLst>
              <a:ext uri="{FF2B5EF4-FFF2-40B4-BE49-F238E27FC236}">
                <a16:creationId xmlns:a16="http://schemas.microsoft.com/office/drawing/2014/main" id="{2B11D9E7-2A8D-3717-8FC0-3A7F037C3EC9}"/>
              </a:ext>
            </a:extLst>
          </p:cNvPr>
          <p:cNvGrpSpPr/>
          <p:nvPr/>
        </p:nvGrpSpPr>
        <p:grpSpPr>
          <a:xfrm>
            <a:off x="867366" y="739290"/>
            <a:ext cx="7674963" cy="4275739"/>
            <a:chOff x="83079" y="0"/>
            <a:chExt cx="5643156" cy="7639554"/>
          </a:xfrm>
        </p:grpSpPr>
        <p:sp>
          <p:nvSpPr>
            <p:cNvPr id="5" name="אליפסה 4">
              <a:extLst>
                <a:ext uri="{FF2B5EF4-FFF2-40B4-BE49-F238E27FC236}">
                  <a16:creationId xmlns:a16="http://schemas.microsoft.com/office/drawing/2014/main" id="{10C5B722-B7E5-0BB4-6A73-91FFB887059A}"/>
                </a:ext>
              </a:extLst>
            </p:cNvPr>
            <p:cNvSpPr/>
            <p:nvPr/>
          </p:nvSpPr>
          <p:spPr>
            <a:xfrm>
              <a:off x="1244998" y="0"/>
              <a:ext cx="210225" cy="2199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6" name="מלבן מעוגל 11">
              <a:extLst>
                <a:ext uri="{FF2B5EF4-FFF2-40B4-BE49-F238E27FC236}">
                  <a16:creationId xmlns:a16="http://schemas.microsoft.com/office/drawing/2014/main" id="{22EA5E3E-E5EE-5ABE-02E9-762600F71620}"/>
                </a:ext>
              </a:extLst>
            </p:cNvPr>
            <p:cNvSpPr/>
            <p:nvPr/>
          </p:nvSpPr>
          <p:spPr>
            <a:xfrm>
              <a:off x="901114" y="645868"/>
              <a:ext cx="910004" cy="588153"/>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r>
                <a:rPr lang="en-US" sz="1100" kern="1200" dirty="0">
                  <a:solidFill>
                    <a:srgbClr val="000000"/>
                  </a:solidFill>
                  <a:effectLst/>
                  <a:ea typeface="Times New Roman" panose="02020603050405020304" pitchFamily="18" charset="0"/>
                  <a:cs typeface="Arial" panose="020B0604020202020204" pitchFamily="34" charset="0"/>
                </a:rPr>
                <a:t>Check if new user</a:t>
              </a:r>
              <a:endParaRPr lang="en-US" sz="1200" dirty="0">
                <a:effectLst/>
                <a:latin typeface="Times New Roman" panose="02020603050405020304" pitchFamily="18" charset="0"/>
                <a:ea typeface="Times New Roman" panose="02020603050405020304" pitchFamily="18" charset="0"/>
              </a:endParaRPr>
            </a:p>
          </p:txBody>
        </p:sp>
        <p:sp>
          <p:nvSpPr>
            <p:cNvPr id="7" name="מלבן מעוגל 12">
              <a:extLst>
                <a:ext uri="{FF2B5EF4-FFF2-40B4-BE49-F238E27FC236}">
                  <a16:creationId xmlns:a16="http://schemas.microsoft.com/office/drawing/2014/main" id="{2EEB9805-9CD3-8E17-DE45-11BC1EE7E641}"/>
                </a:ext>
              </a:extLst>
            </p:cNvPr>
            <p:cNvSpPr/>
            <p:nvPr/>
          </p:nvSpPr>
          <p:spPr>
            <a:xfrm>
              <a:off x="926514" y="2229821"/>
              <a:ext cx="848262" cy="53284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r>
                <a:rPr lang="en-US" sz="1100" kern="1200">
                  <a:solidFill>
                    <a:srgbClr val="000000"/>
                  </a:solidFill>
                  <a:effectLst/>
                  <a:ea typeface="Times New Roman" panose="02020603050405020304" pitchFamily="18" charset="0"/>
                  <a:cs typeface="Arial" panose="020B0604020202020204" pitchFamily="34" charset="0"/>
                </a:rPr>
                <a:t>Present survey</a:t>
              </a:r>
              <a:endParaRPr lang="en-US" sz="1200">
                <a:effectLst/>
                <a:latin typeface="Times New Roman" panose="02020603050405020304" pitchFamily="18" charset="0"/>
                <a:ea typeface="Times New Roman" panose="02020603050405020304" pitchFamily="18" charset="0"/>
              </a:endParaRPr>
            </a:p>
          </p:txBody>
        </p:sp>
        <p:sp>
          <p:nvSpPr>
            <p:cNvPr id="8" name="יהלום 7">
              <a:extLst>
                <a:ext uri="{FF2B5EF4-FFF2-40B4-BE49-F238E27FC236}">
                  <a16:creationId xmlns:a16="http://schemas.microsoft.com/office/drawing/2014/main" id="{F6A09F52-21D2-88CE-818A-2C156C6BE74E}"/>
                </a:ext>
              </a:extLst>
            </p:cNvPr>
            <p:cNvSpPr/>
            <p:nvPr/>
          </p:nvSpPr>
          <p:spPr>
            <a:xfrm>
              <a:off x="1189069" y="1511743"/>
              <a:ext cx="341615" cy="342627"/>
            </a:xfrm>
            <a:prstGeom prst="diamond">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9" name="יהלום 8">
              <a:extLst>
                <a:ext uri="{FF2B5EF4-FFF2-40B4-BE49-F238E27FC236}">
                  <a16:creationId xmlns:a16="http://schemas.microsoft.com/office/drawing/2014/main" id="{26F52D6C-FCD3-939A-C9EE-9F3AA1EFCD14}"/>
                </a:ext>
              </a:extLst>
            </p:cNvPr>
            <p:cNvSpPr/>
            <p:nvPr/>
          </p:nvSpPr>
          <p:spPr>
            <a:xfrm>
              <a:off x="1176606" y="3281021"/>
              <a:ext cx="376081" cy="347120"/>
            </a:xfrm>
            <a:prstGeom prst="diamond">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10" name="מלבן מעוגל 15">
              <a:extLst>
                <a:ext uri="{FF2B5EF4-FFF2-40B4-BE49-F238E27FC236}">
                  <a16:creationId xmlns:a16="http://schemas.microsoft.com/office/drawing/2014/main" id="{127C5498-A82C-1584-9519-FA14C9D10653}"/>
                </a:ext>
              </a:extLst>
            </p:cNvPr>
            <p:cNvSpPr/>
            <p:nvPr/>
          </p:nvSpPr>
          <p:spPr>
            <a:xfrm>
              <a:off x="863013" y="3903617"/>
              <a:ext cx="1024303" cy="771582"/>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r>
                <a:rPr lang="en-US" sz="1100" kern="1200">
                  <a:solidFill>
                    <a:srgbClr val="000000"/>
                  </a:solidFill>
                  <a:effectLst/>
                  <a:ea typeface="Times New Roman" panose="02020603050405020304" pitchFamily="18" charset="0"/>
                  <a:cs typeface="Arial" panose="020B0604020202020204" pitchFamily="34" charset="0"/>
                </a:rPr>
                <a:t>Activate algorithm.</a:t>
              </a:r>
              <a:endParaRPr lang="en-US" sz="1200">
                <a:effectLst/>
                <a:latin typeface="Times New Roman" panose="02020603050405020304" pitchFamily="18" charset="0"/>
                <a:ea typeface="Times New Roman" panose="02020603050405020304" pitchFamily="18" charset="0"/>
              </a:endParaRPr>
            </a:p>
          </p:txBody>
        </p:sp>
        <p:sp>
          <p:nvSpPr>
            <p:cNvPr id="11" name="מלבן מעוגל 16">
              <a:extLst>
                <a:ext uri="{FF2B5EF4-FFF2-40B4-BE49-F238E27FC236}">
                  <a16:creationId xmlns:a16="http://schemas.microsoft.com/office/drawing/2014/main" id="{A3E7E935-8D07-7197-820B-10B7C130A741}"/>
                </a:ext>
              </a:extLst>
            </p:cNvPr>
            <p:cNvSpPr/>
            <p:nvPr/>
          </p:nvSpPr>
          <p:spPr>
            <a:xfrm>
              <a:off x="769692" y="5013815"/>
              <a:ext cx="1210945" cy="661327"/>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r>
                <a:rPr lang="en-US" sz="1100" kern="1200">
                  <a:solidFill>
                    <a:srgbClr val="000000"/>
                  </a:solidFill>
                  <a:effectLst/>
                  <a:ea typeface="Times New Roman" panose="02020603050405020304" pitchFamily="18" charset="0"/>
                  <a:cs typeface="Arial" panose="020B0604020202020204" pitchFamily="34" charset="0"/>
                </a:rPr>
                <a:t>Present algorithm results</a:t>
              </a:r>
              <a:endParaRPr lang="en-US" sz="1200">
                <a:effectLst/>
                <a:latin typeface="Times New Roman" panose="02020603050405020304" pitchFamily="18" charset="0"/>
                <a:ea typeface="Times New Roman" panose="02020603050405020304" pitchFamily="18" charset="0"/>
              </a:endParaRPr>
            </a:p>
          </p:txBody>
        </p:sp>
        <p:cxnSp>
          <p:nvCxnSpPr>
            <p:cNvPr id="12" name="מחבר חץ ישר 11">
              <a:extLst>
                <a:ext uri="{FF2B5EF4-FFF2-40B4-BE49-F238E27FC236}">
                  <a16:creationId xmlns:a16="http://schemas.microsoft.com/office/drawing/2014/main" id="{46C57D30-F09E-60CA-2C5E-4ADA7769C629}"/>
                </a:ext>
              </a:extLst>
            </p:cNvPr>
            <p:cNvCxnSpPr>
              <a:cxnSpLocks/>
              <a:stCxn id="5" idx="4"/>
              <a:endCxn id="6" idx="0"/>
            </p:cNvCxnSpPr>
            <p:nvPr/>
          </p:nvCxnSpPr>
          <p:spPr>
            <a:xfrm>
              <a:off x="1350111" y="219949"/>
              <a:ext cx="6006" cy="4259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a:extLst>
                <a:ext uri="{FF2B5EF4-FFF2-40B4-BE49-F238E27FC236}">
                  <a16:creationId xmlns:a16="http://schemas.microsoft.com/office/drawing/2014/main" id="{CED82D75-E629-3B8A-8A93-E8FE256D7B94}"/>
                </a:ext>
              </a:extLst>
            </p:cNvPr>
            <p:cNvCxnSpPr>
              <a:cxnSpLocks/>
              <a:stCxn id="6" idx="2"/>
              <a:endCxn id="8" idx="0"/>
            </p:cNvCxnSpPr>
            <p:nvPr/>
          </p:nvCxnSpPr>
          <p:spPr>
            <a:xfrm>
              <a:off x="1356116" y="1234021"/>
              <a:ext cx="3761" cy="2777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a:extLst>
                <a:ext uri="{FF2B5EF4-FFF2-40B4-BE49-F238E27FC236}">
                  <a16:creationId xmlns:a16="http://schemas.microsoft.com/office/drawing/2014/main" id="{D88EF7D4-E808-BB8D-9058-F071962FE050}"/>
                </a:ext>
              </a:extLst>
            </p:cNvPr>
            <p:cNvCxnSpPr>
              <a:cxnSpLocks/>
              <a:stCxn id="7" idx="2"/>
              <a:endCxn id="9" idx="0"/>
            </p:cNvCxnSpPr>
            <p:nvPr/>
          </p:nvCxnSpPr>
          <p:spPr>
            <a:xfrm>
              <a:off x="1350645" y="2762661"/>
              <a:ext cx="14002" cy="518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a:extLst>
                <a:ext uri="{FF2B5EF4-FFF2-40B4-BE49-F238E27FC236}">
                  <a16:creationId xmlns:a16="http://schemas.microsoft.com/office/drawing/2014/main" id="{87A30F36-54AF-1D9A-779C-6919C65959A9}"/>
                </a:ext>
              </a:extLst>
            </p:cNvPr>
            <p:cNvCxnSpPr>
              <a:stCxn id="9" idx="2"/>
              <a:endCxn id="10" idx="0"/>
            </p:cNvCxnSpPr>
            <p:nvPr/>
          </p:nvCxnSpPr>
          <p:spPr>
            <a:xfrm>
              <a:off x="1364647" y="3628141"/>
              <a:ext cx="10518" cy="2754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AACD5DE6-0C37-90F8-D97A-DCB0818726A0}"/>
                </a:ext>
              </a:extLst>
            </p:cNvPr>
            <p:cNvCxnSpPr>
              <a:cxnSpLocks/>
              <a:stCxn id="8" idx="2"/>
              <a:endCxn id="7" idx="0"/>
            </p:cNvCxnSpPr>
            <p:nvPr/>
          </p:nvCxnSpPr>
          <p:spPr>
            <a:xfrm flipH="1">
              <a:off x="1350645" y="1854370"/>
              <a:ext cx="9232" cy="3754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7384C6E9-12BD-1EA5-FF88-415085082AD3}"/>
                </a:ext>
              </a:extLst>
            </p:cNvPr>
            <p:cNvCxnSpPr>
              <a:stCxn id="10" idx="2"/>
              <a:endCxn id="11" idx="0"/>
            </p:cNvCxnSpPr>
            <p:nvPr/>
          </p:nvCxnSpPr>
          <p:spPr>
            <a:xfrm>
              <a:off x="1375165" y="4675199"/>
              <a:ext cx="0" cy="338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יהלום 17">
              <a:extLst>
                <a:ext uri="{FF2B5EF4-FFF2-40B4-BE49-F238E27FC236}">
                  <a16:creationId xmlns:a16="http://schemas.microsoft.com/office/drawing/2014/main" id="{904A4A25-AEBE-2AF8-C495-D58592F8A27C}"/>
                </a:ext>
              </a:extLst>
            </p:cNvPr>
            <p:cNvSpPr/>
            <p:nvPr/>
          </p:nvSpPr>
          <p:spPr>
            <a:xfrm>
              <a:off x="1212265" y="5968742"/>
              <a:ext cx="350361" cy="352657"/>
            </a:xfrm>
            <a:prstGeom prst="diamond">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cxnSp>
          <p:nvCxnSpPr>
            <p:cNvPr id="19" name="מחבר חץ ישר 18">
              <a:extLst>
                <a:ext uri="{FF2B5EF4-FFF2-40B4-BE49-F238E27FC236}">
                  <a16:creationId xmlns:a16="http://schemas.microsoft.com/office/drawing/2014/main" id="{51BAF7DA-7E3A-2E08-88DC-E8E2F43063C6}"/>
                </a:ext>
              </a:extLst>
            </p:cNvPr>
            <p:cNvCxnSpPr>
              <a:stCxn id="11" idx="2"/>
              <a:endCxn id="18" idx="0"/>
            </p:cNvCxnSpPr>
            <p:nvPr/>
          </p:nvCxnSpPr>
          <p:spPr>
            <a:xfrm>
              <a:off x="1375165" y="5675142"/>
              <a:ext cx="12281" cy="293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יהלום 19">
              <a:extLst>
                <a:ext uri="{FF2B5EF4-FFF2-40B4-BE49-F238E27FC236}">
                  <a16:creationId xmlns:a16="http://schemas.microsoft.com/office/drawing/2014/main" id="{7AC541D7-E697-C47E-33C1-D532F6D8ED8B}"/>
                </a:ext>
              </a:extLst>
            </p:cNvPr>
            <p:cNvSpPr/>
            <p:nvPr/>
          </p:nvSpPr>
          <p:spPr>
            <a:xfrm>
              <a:off x="2725224" y="5966395"/>
              <a:ext cx="341241" cy="357546"/>
            </a:xfrm>
            <a:prstGeom prst="diamond">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cxnSp>
          <p:nvCxnSpPr>
            <p:cNvPr id="21" name="מחבר חץ ישר 20">
              <a:extLst>
                <a:ext uri="{FF2B5EF4-FFF2-40B4-BE49-F238E27FC236}">
                  <a16:creationId xmlns:a16="http://schemas.microsoft.com/office/drawing/2014/main" id="{04A5B4BA-C1AE-4401-1EE4-A75F7783F700}"/>
                </a:ext>
              </a:extLst>
            </p:cNvPr>
            <p:cNvCxnSpPr>
              <a:stCxn id="18" idx="3"/>
              <a:endCxn id="20" idx="1"/>
            </p:cNvCxnSpPr>
            <p:nvPr/>
          </p:nvCxnSpPr>
          <p:spPr>
            <a:xfrm>
              <a:off x="1562626" y="6145071"/>
              <a:ext cx="1162598" cy="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מלבן מעוגל 27">
              <a:extLst>
                <a:ext uri="{FF2B5EF4-FFF2-40B4-BE49-F238E27FC236}">
                  <a16:creationId xmlns:a16="http://schemas.microsoft.com/office/drawing/2014/main" id="{7CE00662-8369-8EF3-ACB2-CC87A507A92E}"/>
                </a:ext>
              </a:extLst>
            </p:cNvPr>
            <p:cNvSpPr/>
            <p:nvPr/>
          </p:nvSpPr>
          <p:spPr>
            <a:xfrm>
              <a:off x="3908572" y="5769619"/>
              <a:ext cx="968601" cy="773629"/>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r>
                <a:rPr lang="en-US" sz="1100" kern="1200">
                  <a:solidFill>
                    <a:srgbClr val="000000"/>
                  </a:solidFill>
                  <a:effectLst/>
                  <a:ea typeface="Times New Roman" panose="02020603050405020304" pitchFamily="18" charset="0"/>
                  <a:cs typeface="Arial" panose="020B0604020202020204" pitchFamily="34" charset="0"/>
                </a:rPr>
                <a:t>Save Exercise to favorites.</a:t>
              </a:r>
              <a:endParaRPr lang="en-US" sz="1200">
                <a:effectLst/>
                <a:latin typeface="Times New Roman" panose="02020603050405020304" pitchFamily="18" charset="0"/>
                <a:ea typeface="Times New Roman" panose="02020603050405020304" pitchFamily="18" charset="0"/>
              </a:endParaRPr>
            </a:p>
          </p:txBody>
        </p:sp>
        <p:cxnSp>
          <p:nvCxnSpPr>
            <p:cNvPr id="23" name="מחבר חץ ישר 22">
              <a:extLst>
                <a:ext uri="{FF2B5EF4-FFF2-40B4-BE49-F238E27FC236}">
                  <a16:creationId xmlns:a16="http://schemas.microsoft.com/office/drawing/2014/main" id="{DFB3EFC9-AB28-33BA-8904-11B437F6A848}"/>
                </a:ext>
              </a:extLst>
            </p:cNvPr>
            <p:cNvCxnSpPr>
              <a:stCxn id="20" idx="3"/>
              <a:endCxn id="22" idx="1"/>
            </p:cNvCxnSpPr>
            <p:nvPr/>
          </p:nvCxnSpPr>
          <p:spPr>
            <a:xfrm>
              <a:off x="3066466" y="6145167"/>
              <a:ext cx="842107" cy="112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מלבן מעוגל 29">
              <a:extLst>
                <a:ext uri="{FF2B5EF4-FFF2-40B4-BE49-F238E27FC236}">
                  <a16:creationId xmlns:a16="http://schemas.microsoft.com/office/drawing/2014/main" id="{48BB947A-3BB5-5416-60F7-EE9F34EB0F30}"/>
                </a:ext>
              </a:extLst>
            </p:cNvPr>
            <p:cNvSpPr/>
            <p:nvPr/>
          </p:nvSpPr>
          <p:spPr>
            <a:xfrm>
              <a:off x="2040218" y="6725154"/>
              <a:ext cx="1684215" cy="914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r>
                <a:rPr lang="en-US" sz="1100" kern="1200">
                  <a:solidFill>
                    <a:srgbClr val="000000"/>
                  </a:solidFill>
                  <a:effectLst/>
                  <a:ea typeface="Times New Roman" panose="02020603050405020304" pitchFamily="18" charset="0"/>
                  <a:cs typeface="Arial" panose="020B0604020202020204" pitchFamily="34" charset="0"/>
                </a:rPr>
                <a:t>Show message </a:t>
              </a:r>
              <a:r>
                <a:rPr lang="en-US" sz="11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t>
              </a:r>
              <a:r>
                <a:rPr lang="en-US" sz="1100" kern="1200">
                  <a:solidFill>
                    <a:srgbClr val="000000"/>
                  </a:solidFill>
                  <a:effectLst/>
                  <a:ea typeface="Times New Roman" panose="02020603050405020304" pitchFamily="18" charset="0"/>
                  <a:cs typeface="Arial" panose="020B0604020202020204" pitchFamily="34" charset="0"/>
                </a:rPr>
                <a:t>Exercise already saved</a:t>
              </a:r>
              <a:r>
                <a:rPr lang="en-US" sz="11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t>
              </a:r>
              <a:endParaRPr lang="en-US" sz="1200">
                <a:effectLst/>
                <a:latin typeface="Times New Roman" panose="02020603050405020304" pitchFamily="18" charset="0"/>
                <a:ea typeface="Times New Roman" panose="02020603050405020304" pitchFamily="18" charset="0"/>
              </a:endParaRPr>
            </a:p>
          </p:txBody>
        </p:sp>
        <p:cxnSp>
          <p:nvCxnSpPr>
            <p:cNvPr id="25" name="מחבר חץ ישר 24">
              <a:extLst>
                <a:ext uri="{FF2B5EF4-FFF2-40B4-BE49-F238E27FC236}">
                  <a16:creationId xmlns:a16="http://schemas.microsoft.com/office/drawing/2014/main" id="{2CA56940-145D-AED9-155E-3C1240E12BCF}"/>
                </a:ext>
              </a:extLst>
            </p:cNvPr>
            <p:cNvCxnSpPr>
              <a:stCxn id="20" idx="2"/>
              <a:endCxn id="24" idx="0"/>
            </p:cNvCxnSpPr>
            <p:nvPr/>
          </p:nvCxnSpPr>
          <p:spPr>
            <a:xfrm flipH="1">
              <a:off x="2882326" y="6323941"/>
              <a:ext cx="13519" cy="401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מחבר מרפקי 31">
              <a:extLst>
                <a:ext uri="{FF2B5EF4-FFF2-40B4-BE49-F238E27FC236}">
                  <a16:creationId xmlns:a16="http://schemas.microsoft.com/office/drawing/2014/main" id="{2B018535-71D1-A2C8-BC1A-981A3CE30F8E}"/>
                </a:ext>
              </a:extLst>
            </p:cNvPr>
            <p:cNvCxnSpPr>
              <a:stCxn id="22" idx="0"/>
              <a:endCxn id="11" idx="3"/>
            </p:cNvCxnSpPr>
            <p:nvPr/>
          </p:nvCxnSpPr>
          <p:spPr>
            <a:xfrm rot="16200000" flipV="1">
              <a:off x="2974186" y="4350930"/>
              <a:ext cx="425140" cy="241223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מחבר חץ ישר 26">
              <a:extLst>
                <a:ext uri="{FF2B5EF4-FFF2-40B4-BE49-F238E27FC236}">
                  <a16:creationId xmlns:a16="http://schemas.microsoft.com/office/drawing/2014/main" id="{7864DFBD-D052-8F76-2EF0-B753418737AD}"/>
                </a:ext>
              </a:extLst>
            </p:cNvPr>
            <p:cNvCxnSpPr>
              <a:stCxn id="18" idx="2"/>
              <a:endCxn id="48" idx="0"/>
            </p:cNvCxnSpPr>
            <p:nvPr/>
          </p:nvCxnSpPr>
          <p:spPr>
            <a:xfrm flipH="1">
              <a:off x="1375800" y="6321399"/>
              <a:ext cx="11646" cy="3275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קבוצה 27">
              <a:extLst>
                <a:ext uri="{FF2B5EF4-FFF2-40B4-BE49-F238E27FC236}">
                  <a16:creationId xmlns:a16="http://schemas.microsoft.com/office/drawing/2014/main" id="{A542E14A-BF0C-B496-BE7F-E97AF5A441D1}"/>
                </a:ext>
              </a:extLst>
            </p:cNvPr>
            <p:cNvGrpSpPr/>
            <p:nvPr/>
          </p:nvGrpSpPr>
          <p:grpSpPr>
            <a:xfrm>
              <a:off x="1216364" y="6648955"/>
              <a:ext cx="318871" cy="315865"/>
              <a:chOff x="1216364" y="6648955"/>
              <a:chExt cx="519007" cy="517230"/>
            </a:xfrm>
          </p:grpSpPr>
          <p:sp>
            <p:nvSpPr>
              <p:cNvPr id="48" name="אליפסה 47">
                <a:extLst>
                  <a:ext uri="{FF2B5EF4-FFF2-40B4-BE49-F238E27FC236}">
                    <a16:creationId xmlns:a16="http://schemas.microsoft.com/office/drawing/2014/main" id="{C0862E6F-073D-1423-61D1-A53DD85662AB}"/>
                  </a:ext>
                </a:extLst>
              </p:cNvPr>
              <p:cNvSpPr/>
              <p:nvPr/>
            </p:nvSpPr>
            <p:spPr>
              <a:xfrm>
                <a:off x="1216364" y="6648955"/>
                <a:ext cx="519007" cy="5172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49" name="אליפסה 48">
                <a:extLst>
                  <a:ext uri="{FF2B5EF4-FFF2-40B4-BE49-F238E27FC236}">
                    <a16:creationId xmlns:a16="http://schemas.microsoft.com/office/drawing/2014/main" id="{FBF9163C-E34A-0A39-2A13-A34F8D146489}"/>
                  </a:ext>
                </a:extLst>
              </p:cNvPr>
              <p:cNvSpPr/>
              <p:nvPr/>
            </p:nvSpPr>
            <p:spPr>
              <a:xfrm>
                <a:off x="1346596" y="6773731"/>
                <a:ext cx="258544" cy="2336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grpSp>
        <p:cxnSp>
          <p:nvCxnSpPr>
            <p:cNvPr id="29" name="מחבר מרפקי 36">
              <a:extLst>
                <a:ext uri="{FF2B5EF4-FFF2-40B4-BE49-F238E27FC236}">
                  <a16:creationId xmlns:a16="http://schemas.microsoft.com/office/drawing/2014/main" id="{68642D63-236C-F7AF-CFA5-6493ED4A5AB6}"/>
                </a:ext>
              </a:extLst>
            </p:cNvPr>
            <p:cNvCxnSpPr>
              <a:stCxn id="8" idx="3"/>
              <a:endCxn id="36" idx="1"/>
            </p:cNvCxnSpPr>
            <p:nvPr/>
          </p:nvCxnSpPr>
          <p:spPr>
            <a:xfrm flipV="1">
              <a:off x="1530684" y="1683055"/>
              <a:ext cx="1364281" cy="2"/>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77">
              <a:extLst>
                <a:ext uri="{FF2B5EF4-FFF2-40B4-BE49-F238E27FC236}">
                  <a16:creationId xmlns:a16="http://schemas.microsoft.com/office/drawing/2014/main" id="{8FC49D64-A472-A8DF-0C48-F6D0946C9BAE}"/>
                </a:ext>
              </a:extLst>
            </p:cNvPr>
            <p:cNvSpPr txBox="1"/>
            <p:nvPr/>
          </p:nvSpPr>
          <p:spPr>
            <a:xfrm>
              <a:off x="1968197" y="1091365"/>
              <a:ext cx="590595" cy="262273"/>
            </a:xfrm>
            <a:prstGeom prst="rect">
              <a:avLst/>
            </a:prstGeom>
            <a:noFill/>
          </p:spPr>
          <p:txBody>
            <a:bodyPr wrap="none" rtlCol="1">
              <a:spAutoFit/>
            </a:bodyPr>
            <a:lstStyle/>
            <a:p>
              <a:pPr algn="r" rtl="1"/>
              <a:r>
                <a:rPr lang="en-US" sz="1100" kern="1200" dirty="0">
                  <a:solidFill>
                    <a:srgbClr val="000000"/>
                  </a:solidFill>
                  <a:effectLst/>
                  <a:latin typeface="Aptos" panose="020B0004020202020204" pitchFamily="34" charset="0"/>
                  <a:ea typeface="Times New Roman" panose="02020603050405020304" pitchFamily="18" charset="0"/>
                  <a:cs typeface="Arial" panose="020B0604020202020204" pitchFamily="34" charset="0"/>
                </a:rPr>
                <a:t>[False]</a:t>
              </a:r>
              <a:endParaRPr lang="en-US" sz="1200" dirty="0">
                <a:effectLst/>
                <a:latin typeface="Times New Roman" panose="02020603050405020304" pitchFamily="18" charset="0"/>
                <a:ea typeface="Times New Roman" panose="02020603050405020304" pitchFamily="18" charset="0"/>
              </a:endParaRPr>
            </a:p>
          </p:txBody>
        </p:sp>
        <p:sp>
          <p:nvSpPr>
            <p:cNvPr id="31" name="TextBox 78">
              <a:extLst>
                <a:ext uri="{FF2B5EF4-FFF2-40B4-BE49-F238E27FC236}">
                  <a16:creationId xmlns:a16="http://schemas.microsoft.com/office/drawing/2014/main" id="{5CF9AA03-CD11-6742-14CA-2B54E7C30074}"/>
                </a:ext>
              </a:extLst>
            </p:cNvPr>
            <p:cNvSpPr txBox="1"/>
            <p:nvPr/>
          </p:nvSpPr>
          <p:spPr>
            <a:xfrm>
              <a:off x="83079" y="2654921"/>
              <a:ext cx="590595" cy="262273"/>
            </a:xfrm>
            <a:prstGeom prst="rect">
              <a:avLst/>
            </a:prstGeom>
            <a:noFill/>
          </p:spPr>
          <p:txBody>
            <a:bodyPr wrap="none" rtlCol="1">
              <a:spAutoFit/>
            </a:bodyPr>
            <a:lstStyle/>
            <a:p>
              <a:pPr algn="r" rtl="1"/>
              <a:r>
                <a:rPr lang="en-US" sz="1100" kern="1200" dirty="0">
                  <a:solidFill>
                    <a:srgbClr val="000000"/>
                  </a:solidFill>
                  <a:effectLst/>
                  <a:latin typeface="Aptos" panose="020B0004020202020204" pitchFamily="34" charset="0"/>
                  <a:ea typeface="Times New Roman" panose="02020603050405020304" pitchFamily="18" charset="0"/>
                  <a:cs typeface="Arial" panose="020B0604020202020204" pitchFamily="34" charset="0"/>
                </a:rPr>
                <a:t>[False]</a:t>
              </a:r>
              <a:endParaRPr lang="en-US" sz="1200" dirty="0">
                <a:effectLst/>
                <a:latin typeface="Times New Roman" panose="02020603050405020304" pitchFamily="18" charset="0"/>
                <a:ea typeface="Times New Roman" panose="02020603050405020304" pitchFamily="18" charset="0"/>
              </a:endParaRPr>
            </a:p>
          </p:txBody>
        </p:sp>
        <p:cxnSp>
          <p:nvCxnSpPr>
            <p:cNvPr id="32" name="מחבר מרפקי 39">
              <a:extLst>
                <a:ext uri="{FF2B5EF4-FFF2-40B4-BE49-F238E27FC236}">
                  <a16:creationId xmlns:a16="http://schemas.microsoft.com/office/drawing/2014/main" id="{42C71815-2BDF-284A-0691-FC801E79DDCF}"/>
                </a:ext>
              </a:extLst>
            </p:cNvPr>
            <p:cNvCxnSpPr>
              <a:cxnSpLocks/>
              <a:stCxn id="9" idx="1"/>
              <a:endCxn id="7" idx="1"/>
            </p:cNvCxnSpPr>
            <p:nvPr/>
          </p:nvCxnSpPr>
          <p:spPr>
            <a:xfrm rot="10800000">
              <a:off x="926514" y="2496241"/>
              <a:ext cx="250093" cy="958340"/>
            </a:xfrm>
            <a:prstGeom prst="bentConnector3">
              <a:avLst>
                <a:gd name="adj1" fmla="val 16720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מחבר מרפקי 40">
              <a:extLst>
                <a:ext uri="{FF2B5EF4-FFF2-40B4-BE49-F238E27FC236}">
                  <a16:creationId xmlns:a16="http://schemas.microsoft.com/office/drawing/2014/main" id="{7CD6D530-B13E-B9EA-A5F2-E0EAAD3DA540}"/>
                </a:ext>
              </a:extLst>
            </p:cNvPr>
            <p:cNvCxnSpPr>
              <a:stCxn id="24" idx="1"/>
              <a:endCxn id="11" idx="1"/>
            </p:cNvCxnSpPr>
            <p:nvPr/>
          </p:nvCxnSpPr>
          <p:spPr>
            <a:xfrm rot="10800000">
              <a:off x="769692" y="5344480"/>
              <a:ext cx="1270526" cy="1837875"/>
            </a:xfrm>
            <a:prstGeom prst="bentConnector3">
              <a:avLst>
                <a:gd name="adj1" fmla="val 11799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92">
              <a:extLst>
                <a:ext uri="{FF2B5EF4-FFF2-40B4-BE49-F238E27FC236}">
                  <a16:creationId xmlns:a16="http://schemas.microsoft.com/office/drawing/2014/main" id="{8154FD4B-0710-5FB9-3C57-09D1E910CA0E}"/>
                </a:ext>
              </a:extLst>
            </p:cNvPr>
            <p:cNvSpPr txBox="1"/>
            <p:nvPr/>
          </p:nvSpPr>
          <p:spPr>
            <a:xfrm>
              <a:off x="745628" y="6310924"/>
              <a:ext cx="590595" cy="262272"/>
            </a:xfrm>
            <a:prstGeom prst="rect">
              <a:avLst/>
            </a:prstGeom>
            <a:noFill/>
          </p:spPr>
          <p:txBody>
            <a:bodyPr wrap="none" rtlCol="1">
              <a:spAutoFit/>
            </a:bodyPr>
            <a:lstStyle/>
            <a:p>
              <a:pPr algn="r" rtl="1"/>
              <a:r>
                <a:rPr lang="en-US" sz="1100" kern="1200">
                  <a:solidFill>
                    <a:srgbClr val="000000"/>
                  </a:solidFill>
                  <a:effectLst/>
                  <a:latin typeface="Aptos" panose="020B0004020202020204" pitchFamily="34" charset="0"/>
                  <a:ea typeface="Times New Roman" panose="02020603050405020304" pitchFamily="18" charset="0"/>
                  <a:cs typeface="Arial" panose="020B0604020202020204" pitchFamily="34" charset="0"/>
                </a:rPr>
                <a:t>[False]</a:t>
              </a:r>
              <a:endParaRPr lang="en-US" sz="1200">
                <a:effectLst/>
                <a:latin typeface="Times New Roman" panose="02020603050405020304" pitchFamily="18" charset="0"/>
                <a:ea typeface="Times New Roman" panose="02020603050405020304" pitchFamily="18" charset="0"/>
              </a:endParaRPr>
            </a:p>
          </p:txBody>
        </p:sp>
        <p:sp>
          <p:nvSpPr>
            <p:cNvPr id="35" name="TextBox 93">
              <a:extLst>
                <a:ext uri="{FF2B5EF4-FFF2-40B4-BE49-F238E27FC236}">
                  <a16:creationId xmlns:a16="http://schemas.microsoft.com/office/drawing/2014/main" id="{F8A272D8-E52F-3C28-C3C7-60E0369AAEF7}"/>
                </a:ext>
              </a:extLst>
            </p:cNvPr>
            <p:cNvSpPr txBox="1"/>
            <p:nvPr/>
          </p:nvSpPr>
          <p:spPr>
            <a:xfrm>
              <a:off x="3136421" y="5740235"/>
              <a:ext cx="590595" cy="262273"/>
            </a:xfrm>
            <a:prstGeom prst="rect">
              <a:avLst/>
            </a:prstGeom>
            <a:noFill/>
          </p:spPr>
          <p:txBody>
            <a:bodyPr wrap="none" rtlCol="1">
              <a:spAutoFit/>
            </a:bodyPr>
            <a:lstStyle/>
            <a:p>
              <a:pPr algn="r" rtl="1"/>
              <a:r>
                <a:rPr lang="en-US" sz="1100" kern="1200" dirty="0">
                  <a:solidFill>
                    <a:srgbClr val="000000"/>
                  </a:solidFill>
                  <a:effectLst/>
                  <a:latin typeface="Aptos" panose="020B0004020202020204" pitchFamily="34" charset="0"/>
                  <a:ea typeface="Times New Roman" panose="02020603050405020304" pitchFamily="18" charset="0"/>
                  <a:cs typeface="Arial" panose="020B0604020202020204" pitchFamily="34" charset="0"/>
                </a:rPr>
                <a:t>[False]</a:t>
              </a:r>
              <a:endParaRPr lang="en-US" sz="1200" dirty="0">
                <a:effectLst/>
                <a:latin typeface="Times New Roman" panose="02020603050405020304" pitchFamily="18" charset="0"/>
                <a:ea typeface="Times New Roman" panose="02020603050405020304" pitchFamily="18" charset="0"/>
              </a:endParaRPr>
            </a:p>
          </p:txBody>
        </p:sp>
        <p:sp>
          <p:nvSpPr>
            <p:cNvPr id="36" name="יהלום 35">
              <a:extLst>
                <a:ext uri="{FF2B5EF4-FFF2-40B4-BE49-F238E27FC236}">
                  <a16:creationId xmlns:a16="http://schemas.microsoft.com/office/drawing/2014/main" id="{00EBEB8A-1A89-C362-8CCB-1C169C94F0DD}"/>
                </a:ext>
              </a:extLst>
            </p:cNvPr>
            <p:cNvSpPr/>
            <p:nvPr/>
          </p:nvSpPr>
          <p:spPr>
            <a:xfrm>
              <a:off x="2894965" y="1511741"/>
              <a:ext cx="341615" cy="342627"/>
            </a:xfrm>
            <a:prstGeom prst="diamond">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cxnSp>
          <p:nvCxnSpPr>
            <p:cNvPr id="37" name="מחבר מרפקי 44">
              <a:extLst>
                <a:ext uri="{FF2B5EF4-FFF2-40B4-BE49-F238E27FC236}">
                  <a16:creationId xmlns:a16="http://schemas.microsoft.com/office/drawing/2014/main" id="{3A9BB415-7C61-DEBF-FC91-DE71B7B0F077}"/>
                </a:ext>
              </a:extLst>
            </p:cNvPr>
            <p:cNvCxnSpPr>
              <a:stCxn id="36" idx="2"/>
              <a:endCxn id="10" idx="3"/>
            </p:cNvCxnSpPr>
            <p:nvPr/>
          </p:nvCxnSpPr>
          <p:spPr>
            <a:xfrm rot="5400000">
              <a:off x="1259025" y="2482660"/>
              <a:ext cx="2435040" cy="117845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מלבן מעוגל 45">
              <a:extLst>
                <a:ext uri="{FF2B5EF4-FFF2-40B4-BE49-F238E27FC236}">
                  <a16:creationId xmlns:a16="http://schemas.microsoft.com/office/drawing/2014/main" id="{872D4C5A-0363-A053-D587-EE594232B858}"/>
                </a:ext>
              </a:extLst>
            </p:cNvPr>
            <p:cNvSpPr/>
            <p:nvPr/>
          </p:nvSpPr>
          <p:spPr>
            <a:xfrm>
              <a:off x="3944364" y="1296153"/>
              <a:ext cx="1069227" cy="846972"/>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r>
                <a:rPr lang="en-US" sz="1100" kern="1200">
                  <a:solidFill>
                    <a:srgbClr val="000000"/>
                  </a:solidFill>
                  <a:effectLst/>
                  <a:ea typeface="Times New Roman" panose="02020603050405020304" pitchFamily="18" charset="0"/>
                  <a:cs typeface="Arial" panose="020B0604020202020204" pitchFamily="34" charset="0"/>
                </a:rPr>
                <a:t>Show the user</a:t>
              </a:r>
              <a:r>
                <a:rPr lang="en-US" sz="11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t>
              </a:r>
              <a:r>
                <a:rPr lang="en-US" sz="1100" kern="1200">
                  <a:solidFill>
                    <a:srgbClr val="000000"/>
                  </a:solidFill>
                  <a:effectLst/>
                  <a:ea typeface="Times New Roman" panose="02020603050405020304" pitchFamily="18" charset="0"/>
                  <a:cs typeface="Arial" panose="020B0604020202020204" pitchFamily="34" charset="0"/>
                </a:rPr>
                <a:t>s favorites </a:t>
              </a:r>
              <a:endParaRPr lang="en-US" sz="1200">
                <a:effectLst/>
                <a:latin typeface="Times New Roman" panose="02020603050405020304" pitchFamily="18" charset="0"/>
                <a:ea typeface="Times New Roman" panose="02020603050405020304" pitchFamily="18" charset="0"/>
              </a:endParaRPr>
            </a:p>
          </p:txBody>
        </p:sp>
        <p:cxnSp>
          <p:nvCxnSpPr>
            <p:cNvPr id="39" name="מחבר מרפקי 46">
              <a:extLst>
                <a:ext uri="{FF2B5EF4-FFF2-40B4-BE49-F238E27FC236}">
                  <a16:creationId xmlns:a16="http://schemas.microsoft.com/office/drawing/2014/main" id="{113BC14C-4AED-1BE9-20E1-174C99ACB5C2}"/>
                </a:ext>
              </a:extLst>
            </p:cNvPr>
            <p:cNvCxnSpPr>
              <a:stCxn id="36" idx="3"/>
              <a:endCxn id="38" idx="1"/>
            </p:cNvCxnSpPr>
            <p:nvPr/>
          </p:nvCxnSpPr>
          <p:spPr>
            <a:xfrm>
              <a:off x="3236580" y="1683055"/>
              <a:ext cx="707784" cy="3658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יהלום 39">
              <a:extLst>
                <a:ext uri="{FF2B5EF4-FFF2-40B4-BE49-F238E27FC236}">
                  <a16:creationId xmlns:a16="http://schemas.microsoft.com/office/drawing/2014/main" id="{06241086-E7F1-7E8F-2C09-6EF14CDDA367}"/>
                </a:ext>
              </a:extLst>
            </p:cNvPr>
            <p:cNvSpPr/>
            <p:nvPr/>
          </p:nvSpPr>
          <p:spPr>
            <a:xfrm>
              <a:off x="4308472" y="2580025"/>
              <a:ext cx="341615" cy="342627"/>
            </a:xfrm>
            <a:prstGeom prst="diamond">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cxnSp>
          <p:nvCxnSpPr>
            <p:cNvPr id="41" name="מחבר מרפקי 48">
              <a:extLst>
                <a:ext uri="{FF2B5EF4-FFF2-40B4-BE49-F238E27FC236}">
                  <a16:creationId xmlns:a16="http://schemas.microsoft.com/office/drawing/2014/main" id="{E080B047-05BA-208F-9159-ED0E656B1337}"/>
                </a:ext>
              </a:extLst>
            </p:cNvPr>
            <p:cNvCxnSpPr>
              <a:stCxn id="38" idx="2"/>
              <a:endCxn id="40" idx="0"/>
            </p:cNvCxnSpPr>
            <p:nvPr/>
          </p:nvCxnSpPr>
          <p:spPr>
            <a:xfrm rot="16200000" flipH="1">
              <a:off x="4260658" y="2361403"/>
              <a:ext cx="436900" cy="343"/>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מחבר מרפקי 49">
              <a:extLst>
                <a:ext uri="{FF2B5EF4-FFF2-40B4-BE49-F238E27FC236}">
                  <a16:creationId xmlns:a16="http://schemas.microsoft.com/office/drawing/2014/main" id="{096391C8-2515-1932-82BD-98B01FCBD240}"/>
                </a:ext>
              </a:extLst>
            </p:cNvPr>
            <p:cNvCxnSpPr>
              <a:stCxn id="40" idx="2"/>
              <a:endCxn id="10" idx="3"/>
            </p:cNvCxnSpPr>
            <p:nvPr/>
          </p:nvCxnSpPr>
          <p:spPr>
            <a:xfrm rot="5400000">
              <a:off x="2499920" y="2310048"/>
              <a:ext cx="1366756" cy="259196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מחבר מרפקי 50">
              <a:extLst>
                <a:ext uri="{FF2B5EF4-FFF2-40B4-BE49-F238E27FC236}">
                  <a16:creationId xmlns:a16="http://schemas.microsoft.com/office/drawing/2014/main" id="{9A380B49-4FEE-8EAB-CCD8-9489DF709A50}"/>
                </a:ext>
              </a:extLst>
            </p:cNvPr>
            <p:cNvCxnSpPr>
              <a:stCxn id="40" idx="3"/>
            </p:cNvCxnSpPr>
            <p:nvPr/>
          </p:nvCxnSpPr>
          <p:spPr>
            <a:xfrm flipV="1">
              <a:off x="4650087" y="2751338"/>
              <a:ext cx="753178" cy="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קבוצה 43">
              <a:extLst>
                <a:ext uri="{FF2B5EF4-FFF2-40B4-BE49-F238E27FC236}">
                  <a16:creationId xmlns:a16="http://schemas.microsoft.com/office/drawing/2014/main" id="{5B75F121-69C4-F2B3-8B34-236D08788B75}"/>
                </a:ext>
              </a:extLst>
            </p:cNvPr>
            <p:cNvGrpSpPr/>
            <p:nvPr/>
          </p:nvGrpSpPr>
          <p:grpSpPr>
            <a:xfrm>
              <a:off x="5407364" y="2445005"/>
              <a:ext cx="318871" cy="455817"/>
              <a:chOff x="5407364" y="2355786"/>
              <a:chExt cx="519007" cy="746402"/>
            </a:xfrm>
          </p:grpSpPr>
          <p:sp>
            <p:nvSpPr>
              <p:cNvPr id="46" name="אליפסה 45">
                <a:extLst>
                  <a:ext uri="{FF2B5EF4-FFF2-40B4-BE49-F238E27FC236}">
                    <a16:creationId xmlns:a16="http://schemas.microsoft.com/office/drawing/2014/main" id="{051592D3-D864-701F-94C3-D982170A6043}"/>
                  </a:ext>
                </a:extLst>
              </p:cNvPr>
              <p:cNvSpPr/>
              <p:nvPr/>
            </p:nvSpPr>
            <p:spPr>
              <a:xfrm>
                <a:off x="5407364" y="2355786"/>
                <a:ext cx="519007" cy="7464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47" name="אליפסה 46">
                <a:extLst>
                  <a:ext uri="{FF2B5EF4-FFF2-40B4-BE49-F238E27FC236}">
                    <a16:creationId xmlns:a16="http://schemas.microsoft.com/office/drawing/2014/main" id="{D5CCBFCD-17EE-76FB-F9F5-AD1ECCBC453B}"/>
                  </a:ext>
                </a:extLst>
              </p:cNvPr>
              <p:cNvSpPr/>
              <p:nvPr/>
            </p:nvSpPr>
            <p:spPr>
              <a:xfrm>
                <a:off x="5537596" y="2586223"/>
                <a:ext cx="258544" cy="23364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grpSp>
        <p:sp>
          <p:nvSpPr>
            <p:cNvPr id="45" name="TextBox 190">
              <a:extLst>
                <a:ext uri="{FF2B5EF4-FFF2-40B4-BE49-F238E27FC236}">
                  <a16:creationId xmlns:a16="http://schemas.microsoft.com/office/drawing/2014/main" id="{319B8056-C1F3-B9D1-CC7D-DBC7F9455148}"/>
                </a:ext>
              </a:extLst>
            </p:cNvPr>
            <p:cNvSpPr txBox="1"/>
            <p:nvPr/>
          </p:nvSpPr>
          <p:spPr>
            <a:xfrm>
              <a:off x="4667120" y="2182730"/>
              <a:ext cx="590595" cy="262273"/>
            </a:xfrm>
            <a:prstGeom prst="rect">
              <a:avLst/>
            </a:prstGeom>
            <a:noFill/>
          </p:spPr>
          <p:txBody>
            <a:bodyPr wrap="none" rtlCol="1">
              <a:spAutoFit/>
            </a:bodyPr>
            <a:lstStyle/>
            <a:p>
              <a:pPr algn="r" rtl="1"/>
              <a:r>
                <a:rPr lang="en-US" sz="1100" kern="1200" dirty="0">
                  <a:solidFill>
                    <a:srgbClr val="000000"/>
                  </a:solidFill>
                  <a:effectLst/>
                  <a:latin typeface="Aptos" panose="020B0004020202020204" pitchFamily="34" charset="0"/>
                  <a:ea typeface="Times New Roman" panose="02020603050405020304" pitchFamily="18" charset="0"/>
                  <a:cs typeface="Arial" panose="020B0604020202020204" pitchFamily="34" charset="0"/>
                </a:rPr>
                <a:t>[False]</a:t>
              </a:r>
              <a:endParaRPr lang="en-US" sz="12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968985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67A84-5DFA-034A-4A52-B7845C43F187}"/>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F547745E-3C1B-0325-532B-87BFBAF7C907}"/>
              </a:ext>
            </a:extLst>
          </p:cNvPr>
          <p:cNvSpPr>
            <a:spLocks noGrp="1"/>
          </p:cNvSpPr>
          <p:nvPr>
            <p:ph type="title"/>
          </p:nvPr>
        </p:nvSpPr>
        <p:spPr>
          <a:xfrm>
            <a:off x="2853053" y="281175"/>
            <a:ext cx="6269140" cy="763524"/>
          </a:xfrm>
        </p:spPr>
        <p:txBody>
          <a:bodyPr/>
          <a:lstStyle/>
          <a:p>
            <a:pPr marL="228600" indent="-798195" rtl="1">
              <a:spcAft>
                <a:spcPts val="600"/>
              </a:spcAft>
            </a:pPr>
            <a:r>
              <a:rPr lang="he-IL" sz="4400" b="1" kern="100" dirty="0">
                <a:effectLst/>
                <a:latin typeface="Calibri" panose="020F0502020204030204" pitchFamily="34" charset="0"/>
                <a:ea typeface="Calibri" panose="020F0502020204030204" pitchFamily="34" charset="0"/>
                <a:cs typeface="Arial" panose="020B0604020202020204" pitchFamily="34" charset="0"/>
              </a:rPr>
              <a:t>תרשים עץ המסכים</a:t>
            </a:r>
            <a:endParaRPr lang="en-US" sz="4400" b="1"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תמונה 4">
            <a:extLst>
              <a:ext uri="{FF2B5EF4-FFF2-40B4-BE49-F238E27FC236}">
                <a16:creationId xmlns:a16="http://schemas.microsoft.com/office/drawing/2014/main" id="{7B877B98-8C9A-3F56-2594-D97D40F5B80A}"/>
              </a:ext>
            </a:extLst>
          </p:cNvPr>
          <p:cNvPicPr>
            <a:picLocks noChangeAspect="1"/>
          </p:cNvPicPr>
          <p:nvPr/>
        </p:nvPicPr>
        <p:blipFill>
          <a:blip r:embed="rId2"/>
          <a:stretch>
            <a:fillRect/>
          </a:stretch>
        </p:blipFill>
        <p:spPr>
          <a:xfrm>
            <a:off x="1059785" y="1286211"/>
            <a:ext cx="7329840" cy="3857290"/>
          </a:xfrm>
          <a:prstGeom prst="rect">
            <a:avLst/>
          </a:prstGeom>
        </p:spPr>
      </p:pic>
    </p:spTree>
    <p:extLst>
      <p:ext uri="{BB962C8B-B14F-4D97-AF65-F5344CB8AC3E}">
        <p14:creationId xmlns:p14="http://schemas.microsoft.com/office/powerpoint/2010/main" val="3382896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BFA6C-0542-942C-E0C5-DA2A113C052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8D2CED0-1CDA-3EEB-06F4-8B5C8A6DFCF3}"/>
              </a:ext>
            </a:extLst>
          </p:cNvPr>
          <p:cNvSpPr>
            <a:spLocks noGrp="1"/>
          </p:cNvSpPr>
          <p:nvPr>
            <p:ph type="title"/>
          </p:nvPr>
        </p:nvSpPr>
        <p:spPr>
          <a:xfrm>
            <a:off x="2853053" y="281175"/>
            <a:ext cx="6269140" cy="763524"/>
          </a:xfrm>
        </p:spPr>
        <p:txBody>
          <a:bodyPr/>
          <a:lstStyle/>
          <a:p>
            <a:pPr marL="228600" indent="-798195" rtl="1">
              <a:spcAft>
                <a:spcPts val="600"/>
              </a:spcAft>
            </a:pPr>
            <a:r>
              <a:rPr lang="en-US" sz="4400" b="1" kern="100" dirty="0">
                <a:effectLst/>
                <a:latin typeface="Calibri" panose="020F0502020204030204" pitchFamily="34" charset="0"/>
                <a:ea typeface="Calibri" panose="020F0502020204030204" pitchFamily="34" charset="0"/>
                <a:cs typeface="Arial" panose="020B0604020202020204" pitchFamily="34" charset="0"/>
              </a:rPr>
              <a:t>GANT</a:t>
            </a:r>
          </a:p>
        </p:txBody>
      </p:sp>
      <p:pic>
        <p:nvPicPr>
          <p:cNvPr id="3" name="תמונה 2">
            <a:extLst>
              <a:ext uri="{FF2B5EF4-FFF2-40B4-BE49-F238E27FC236}">
                <a16:creationId xmlns:a16="http://schemas.microsoft.com/office/drawing/2014/main" id="{56E38911-1736-66B1-D958-7AB7E566D88E}"/>
              </a:ext>
            </a:extLst>
          </p:cNvPr>
          <p:cNvPicPr>
            <a:picLocks noChangeAspect="1"/>
          </p:cNvPicPr>
          <p:nvPr/>
        </p:nvPicPr>
        <p:blipFill>
          <a:blip r:embed="rId2"/>
          <a:stretch>
            <a:fillRect/>
          </a:stretch>
        </p:blipFill>
        <p:spPr>
          <a:xfrm>
            <a:off x="448965" y="1272210"/>
            <a:ext cx="8229600" cy="38712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77706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1425" y="1655520"/>
            <a:ext cx="5802790" cy="1374345"/>
          </a:xfrm>
        </p:spPr>
        <p:txBody>
          <a:bodyPr/>
          <a:lstStyle/>
          <a:p>
            <a:pPr marL="0" indent="0" algn="ctr">
              <a:buNone/>
            </a:pPr>
            <a:r>
              <a:rPr lang="he-IL" sz="7200" b="1" dirty="0"/>
              <a:t>שאלות</a:t>
            </a:r>
            <a:endParaRPr lang="en-US" b="1" dirty="0"/>
          </a:p>
        </p:txBody>
      </p:sp>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F05C82-77A5-49AD-F405-CA6662289956}"/>
              </a:ext>
            </a:extLst>
          </p:cNvPr>
          <p:cNvSpPr>
            <a:spLocks noGrp="1"/>
          </p:cNvSpPr>
          <p:nvPr>
            <p:ph type="title"/>
          </p:nvPr>
        </p:nvSpPr>
        <p:spPr>
          <a:xfrm>
            <a:off x="3961180" y="281175"/>
            <a:ext cx="4742090" cy="763524"/>
          </a:xfrm>
        </p:spPr>
        <p:txBody>
          <a:bodyPr/>
          <a:lstStyle/>
          <a:p>
            <a:r>
              <a:rPr lang="he-IL" b="1" kern="100" dirty="0">
                <a:effectLst/>
                <a:latin typeface="Calibri" panose="020F0502020204030204" pitchFamily="34" charset="0"/>
                <a:ea typeface="Calibri" panose="020F0502020204030204" pitchFamily="34" charset="0"/>
                <a:cs typeface="Arial" panose="020B0604020202020204" pitchFamily="34" charset="0"/>
              </a:rPr>
              <a:t>מוטיבציה</a:t>
            </a:r>
          </a:p>
        </p:txBody>
      </p:sp>
      <p:sp>
        <p:nvSpPr>
          <p:cNvPr id="3" name="מציין מיקום תוכן 2">
            <a:extLst>
              <a:ext uri="{FF2B5EF4-FFF2-40B4-BE49-F238E27FC236}">
                <a16:creationId xmlns:a16="http://schemas.microsoft.com/office/drawing/2014/main" id="{D5488EB9-2C3C-6140-C923-930782AF76DC}"/>
              </a:ext>
            </a:extLst>
          </p:cNvPr>
          <p:cNvSpPr>
            <a:spLocks noGrp="1"/>
          </p:cNvSpPr>
          <p:nvPr>
            <p:ph idx="1"/>
          </p:nvPr>
        </p:nvSpPr>
        <p:spPr>
          <a:xfrm>
            <a:off x="296260" y="1350110"/>
            <a:ext cx="8704185" cy="3664920"/>
          </a:xfrm>
        </p:spPr>
        <p:txBody>
          <a:bodyPr>
            <a:normAutofit fontScale="62500" lnSpcReduction="20000"/>
          </a:bodyPr>
          <a:lstStyle/>
          <a:p>
            <a:pPr algn="r" rtl="1">
              <a:lnSpc>
                <a:spcPct val="107000"/>
              </a:lnSpc>
              <a:spcAft>
                <a:spcPts val="800"/>
              </a:spcAft>
              <a:buFont typeface="Wingdings" panose="05000000000000000000" pitchFamily="2" charset="2"/>
              <a:buChar char="Ø"/>
            </a:pPr>
            <a:r>
              <a:rPr lang="he-IL" sz="2400" kern="100" dirty="0">
                <a:latin typeface="Calibri" panose="020F0502020204030204" pitchFamily="34" charset="0"/>
                <a:ea typeface="Calibri" panose="020F0502020204030204" pitchFamily="34" charset="0"/>
                <a:cs typeface="Arial" panose="020B0604020202020204" pitchFamily="34" charset="0"/>
              </a:rPr>
              <a:t>אחד המניעים המרכזיים מאחורי הפרויקט שלנו הינו רצון לספק פתרונות כושר נגישים למגוון רחב של משתמשים. בשוק של היום, יישומי כושר רבים מגיעים עם דמי מנוי או תכונות פרימיום, מה שמגביל את הגישה לאנשים.</a:t>
            </a:r>
          </a:p>
          <a:p>
            <a:pPr marL="0" indent="0" algn="r" rtl="1">
              <a:lnSpc>
                <a:spcPct val="107000"/>
              </a:lnSpc>
              <a:spcAft>
                <a:spcPts val="800"/>
              </a:spcAft>
              <a:buNone/>
            </a:pPr>
            <a:endParaRPr lang="he-IL" sz="2400" kern="100" dirty="0">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Font typeface="Wingdings" panose="05000000000000000000" pitchFamily="2" charset="2"/>
              <a:buChar char="Ø"/>
            </a:pPr>
            <a:r>
              <a:rPr lang="he-IL" sz="2400" kern="100" dirty="0">
                <a:latin typeface="Calibri" panose="020F0502020204030204" pitchFamily="34" charset="0"/>
                <a:ea typeface="Calibri" panose="020F0502020204030204" pitchFamily="34" charset="0"/>
                <a:cs typeface="Arial" panose="020B0604020202020204" pitchFamily="34" charset="0"/>
              </a:rPr>
              <a:t>בנוסף, הפרויקט שלנו יאפשר למשתמשים לבנות תוכניות אימון משלהם, אנו מכירים בכך שלכל אדם יש מטרות, העדפות ומגבלות כושר ייחודיות, וגישה מתאימה לכולם פשוט לא מספיקה. </a:t>
            </a:r>
          </a:p>
          <a:p>
            <a:pPr marL="0" indent="0" algn="r" rtl="1">
              <a:lnSpc>
                <a:spcPct val="107000"/>
              </a:lnSpc>
              <a:spcAft>
                <a:spcPts val="800"/>
              </a:spcAft>
              <a:buNone/>
            </a:pPr>
            <a:endParaRPr lang="en-US" sz="2400" kern="100" dirty="0">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Font typeface="Wingdings" panose="05000000000000000000" pitchFamily="2" charset="2"/>
              <a:buChar char="Ø"/>
            </a:pPr>
            <a:r>
              <a:rPr lang="he-IL" sz="2400" kern="100" dirty="0">
                <a:latin typeface="Calibri" panose="020F0502020204030204" pitchFamily="34" charset="0"/>
                <a:ea typeface="Calibri" panose="020F0502020204030204" pitchFamily="34" charset="0"/>
                <a:cs typeface="Arial" panose="020B0604020202020204" pitchFamily="34" charset="0"/>
              </a:rPr>
              <a:t>מתן אפשרות למשתמשים ליצור תוכניות כושר משלהם מסייעת לתחושת העצמה ואחריות. כאשר לאנשים יש את החופש לעצב את האימונים שלהם, הם הופכים מחויבים יותר לכושר שלהם ויש להם סיכוי גבוה יותר להישאר מחויבים ובעלי מוטיבציה לטווח הארוך. </a:t>
            </a:r>
          </a:p>
          <a:p>
            <a:pPr marL="0" indent="0" algn="r" rtl="1">
              <a:lnSpc>
                <a:spcPct val="107000"/>
              </a:lnSpc>
              <a:spcAft>
                <a:spcPts val="800"/>
              </a:spcAft>
              <a:buNone/>
            </a:pPr>
            <a:endParaRPr lang="en-US" sz="2400" kern="100" dirty="0">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Font typeface="Wingdings" panose="05000000000000000000" pitchFamily="2" charset="2"/>
              <a:buChar char="Ø"/>
            </a:pPr>
            <a:r>
              <a:rPr lang="he-IL" sz="2400" kern="100" dirty="0">
                <a:effectLst/>
                <a:latin typeface="Calibri" panose="020F0502020204030204" pitchFamily="34" charset="0"/>
                <a:ea typeface="Calibri" panose="020F0502020204030204" pitchFamily="34" charset="0"/>
                <a:cs typeface="Arial" panose="020B0604020202020204" pitchFamily="34" charset="0"/>
              </a:rPr>
              <a:t>בהתאם למגמה זו, הפרויקט שלנו מתמקד בפיתוח אפליקציית כושר ניידת שמטרתה לספק למשתמשים פלטפורמה מקיפה לעקוב אחר שגרת הפעילות הגופנית שלהם ולקבל משוב בעל ערך כדי לייעל את האימונים שלהם.</a:t>
            </a:r>
            <a:endParaRPr lang="en-US" sz="2200" kern="1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833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462787-77ED-8989-93EB-9E89523FDF74}"/>
              </a:ext>
            </a:extLst>
          </p:cNvPr>
          <p:cNvSpPr>
            <a:spLocks noGrp="1"/>
          </p:cNvSpPr>
          <p:nvPr>
            <p:ph type="title"/>
          </p:nvPr>
        </p:nvSpPr>
        <p:spPr>
          <a:xfrm>
            <a:off x="3350360" y="128470"/>
            <a:ext cx="5352909" cy="763525"/>
          </a:xfrm>
        </p:spPr>
        <p:txBody>
          <a:bodyPr>
            <a:normAutofit/>
          </a:bodyPr>
          <a:lstStyle/>
          <a:p>
            <a:r>
              <a:rPr lang="he-IL" sz="4000" b="1" kern="100" dirty="0">
                <a:effectLst/>
                <a:latin typeface="Calibri" panose="020F0502020204030204" pitchFamily="34" charset="0"/>
                <a:ea typeface="Calibri" panose="020F0502020204030204" pitchFamily="34" charset="0"/>
                <a:cs typeface="Arial" panose="020B0604020202020204" pitchFamily="34" charset="0"/>
              </a:rPr>
              <a:t>מטרות ויעדים</a:t>
            </a:r>
            <a:endParaRPr lang="he-IL" dirty="0"/>
          </a:p>
        </p:txBody>
      </p:sp>
      <p:sp>
        <p:nvSpPr>
          <p:cNvPr id="3" name="מציין מיקום תוכן 2">
            <a:extLst>
              <a:ext uri="{FF2B5EF4-FFF2-40B4-BE49-F238E27FC236}">
                <a16:creationId xmlns:a16="http://schemas.microsoft.com/office/drawing/2014/main" id="{C380FBDE-306E-138E-4FB2-B444980739F5}"/>
              </a:ext>
            </a:extLst>
          </p:cNvPr>
          <p:cNvSpPr>
            <a:spLocks noGrp="1"/>
          </p:cNvSpPr>
          <p:nvPr>
            <p:ph idx="1"/>
          </p:nvPr>
        </p:nvSpPr>
        <p:spPr>
          <a:xfrm>
            <a:off x="296260" y="1350110"/>
            <a:ext cx="8551480" cy="3664920"/>
          </a:xfrm>
        </p:spPr>
        <p:txBody>
          <a:bodyPr>
            <a:normAutofit fontScale="92500" lnSpcReduction="10000"/>
          </a:bodyPr>
          <a:lstStyle/>
          <a:p>
            <a:pPr marL="0" indent="0" algn="r">
              <a:buNone/>
            </a:pPr>
            <a:r>
              <a:rPr lang="he-IL" sz="1800" b="1" kern="100" dirty="0">
                <a:effectLst/>
                <a:latin typeface="Calibri" panose="020F0502020204030204" pitchFamily="34" charset="0"/>
                <a:ea typeface="Calibri" panose="020F0502020204030204" pitchFamily="34" charset="0"/>
                <a:cs typeface="Arial" panose="020B0604020202020204" pitchFamily="34" charset="0"/>
              </a:rPr>
              <a:t>מטרה</a:t>
            </a:r>
          </a:p>
          <a:p>
            <a:pPr marL="0" indent="0" algn="r">
              <a:buNone/>
            </a:pPr>
            <a:r>
              <a:rPr lang="he-IL" sz="1800" kern="100" dirty="0">
                <a:effectLst/>
                <a:latin typeface="Calibri" panose="020F0502020204030204" pitchFamily="34" charset="0"/>
                <a:ea typeface="Calibri" panose="020F0502020204030204" pitchFamily="34" charset="0"/>
                <a:cs typeface="Arial" panose="020B0604020202020204" pitchFamily="34" charset="0"/>
              </a:rPr>
              <a:t>פיתוח אפליקציית כושר על מנת לספק פלטפורמה מקיפה למעקב אחר שגרת הפעילות הגופנית ולקבלת משוב בעל ערך כדי לייעל את האימונים.</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r">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r">
              <a:buNone/>
            </a:pPr>
            <a:r>
              <a:rPr lang="he-IL" sz="1800" b="1" kern="100" dirty="0">
                <a:latin typeface="Calibri" panose="020F0502020204030204" pitchFamily="34" charset="0"/>
                <a:ea typeface="Calibri" panose="020F0502020204030204" pitchFamily="34" charset="0"/>
                <a:cs typeface="Arial" panose="020B0604020202020204" pitchFamily="34" charset="0"/>
              </a:rPr>
              <a:t>יעדים</a:t>
            </a:r>
            <a:endParaRPr lang="en-US" sz="1800" b="1" kern="100" dirty="0">
              <a:latin typeface="Calibri" panose="020F0502020204030204" pitchFamily="34" charset="0"/>
              <a:ea typeface="Calibri" panose="020F0502020204030204" pitchFamily="34" charset="0"/>
              <a:cs typeface="Arial" panose="020B0604020202020204" pitchFamily="34" charset="0"/>
            </a:endParaRPr>
          </a:p>
          <a:p>
            <a:pPr marL="342900" marR="685800" lvl="0" indent="-342900" algn="just" rtl="1">
              <a:spcBef>
                <a:spcPts val="600"/>
              </a:spcBef>
              <a:spcAft>
                <a:spcPts val="600"/>
              </a:spcAft>
              <a:buFont typeface="+mj-lt"/>
              <a:buAutoNum type="arabicPeriod"/>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יצירת מאגר תרגילים ואימונים - הרחבה מתמדת של בסיס הנתונים עם תרגילים חדשים המוזנים על ידי המשתמשים.</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685800" lvl="0" indent="-342900" algn="just" rtl="1">
              <a:spcBef>
                <a:spcPts val="600"/>
              </a:spcBef>
              <a:spcAft>
                <a:spcPts val="600"/>
              </a:spcAft>
              <a:buFont typeface="+mj-lt"/>
              <a:buAutoNum type="arabicPeriod"/>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התאמה אישית של תוכניות האימונים - יצירת תוכניות אימונים אישיות המבוססות על העדפות המשתמשים והתרגילים שהם מזינים.</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685800" lvl="0" indent="-342900" algn="just" rtl="1">
              <a:spcBef>
                <a:spcPts val="600"/>
              </a:spcBef>
              <a:spcAft>
                <a:spcPts val="600"/>
              </a:spcAft>
              <a:buFont typeface="+mj-lt"/>
              <a:buAutoNum type="arabicPeriod"/>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ממשק משתמש קל וידידותי להזנת תרגילים - תכנון ממשק פשוט וברור ליצירה ושיתוף של תרגילי כושר על ידי המשתמשים</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685800" lvl="0" indent="-342900" algn="just" rtl="1">
              <a:spcBef>
                <a:spcPts val="600"/>
              </a:spcBef>
              <a:spcAft>
                <a:spcPts val="600"/>
              </a:spcAft>
              <a:buFont typeface="+mj-lt"/>
              <a:buAutoNum type="arabicPeriod"/>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מעקב אחר התקדמות ושיפור הכושר - מדידה וניטור של מדדי ביצועים עיקריים. </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r">
              <a:buNone/>
            </a:pPr>
            <a:endParaRPr lang="en-US" dirty="0"/>
          </a:p>
          <a:p>
            <a:pPr marL="0" indent="0" algn="r">
              <a:buNone/>
            </a:pPr>
            <a:endParaRPr lang="he-IL" dirty="0"/>
          </a:p>
        </p:txBody>
      </p:sp>
    </p:spTree>
    <p:extLst>
      <p:ext uri="{BB962C8B-B14F-4D97-AF65-F5344CB8AC3E}">
        <p14:creationId xmlns:p14="http://schemas.microsoft.com/office/powerpoint/2010/main" val="48589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86BB8-3E96-B823-0FAF-916EE9D0BD5F}"/>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A210A467-38A7-956E-E3EB-6BDEDF3EA3EC}"/>
              </a:ext>
            </a:extLst>
          </p:cNvPr>
          <p:cNvSpPr>
            <a:spLocks noGrp="1"/>
          </p:cNvSpPr>
          <p:nvPr>
            <p:ph type="title"/>
          </p:nvPr>
        </p:nvSpPr>
        <p:spPr>
          <a:xfrm>
            <a:off x="3350360" y="128470"/>
            <a:ext cx="5352909" cy="763525"/>
          </a:xfrm>
        </p:spPr>
        <p:txBody>
          <a:bodyPr>
            <a:normAutofit/>
          </a:bodyPr>
          <a:lstStyle/>
          <a:p>
            <a:r>
              <a:rPr lang="he-IL" sz="4000" b="1" kern="100" dirty="0">
                <a:effectLst/>
                <a:latin typeface="Calibri" panose="020F0502020204030204" pitchFamily="34" charset="0"/>
                <a:ea typeface="Calibri" panose="020F0502020204030204" pitchFamily="34" charset="0"/>
                <a:cs typeface="Arial" panose="020B0604020202020204" pitchFamily="34" charset="0"/>
              </a:rPr>
              <a:t>מדדים</a:t>
            </a:r>
            <a:endParaRPr lang="he-IL" dirty="0"/>
          </a:p>
        </p:txBody>
      </p:sp>
      <p:sp>
        <p:nvSpPr>
          <p:cNvPr id="3" name="מציין מיקום תוכן 2">
            <a:extLst>
              <a:ext uri="{FF2B5EF4-FFF2-40B4-BE49-F238E27FC236}">
                <a16:creationId xmlns:a16="http://schemas.microsoft.com/office/drawing/2014/main" id="{97466A54-4506-2E72-0ED9-B637012E8044}"/>
              </a:ext>
            </a:extLst>
          </p:cNvPr>
          <p:cNvSpPr>
            <a:spLocks noGrp="1"/>
          </p:cNvSpPr>
          <p:nvPr>
            <p:ph idx="1"/>
          </p:nvPr>
        </p:nvSpPr>
        <p:spPr>
          <a:xfrm>
            <a:off x="296260" y="1350110"/>
            <a:ext cx="8551480" cy="3664920"/>
          </a:xfrm>
        </p:spPr>
        <p:txBody>
          <a:bodyPr>
            <a:normAutofit fontScale="92500" lnSpcReduction="20000"/>
          </a:bodyPr>
          <a:lstStyle/>
          <a:p>
            <a:pPr marR="685800" lvl="0" algn="just" rtl="1">
              <a:spcBef>
                <a:spcPts val="600"/>
              </a:spcBef>
              <a:spcAft>
                <a:spcPts val="600"/>
              </a:spcAft>
              <a:buFont typeface="Wingdings" panose="05000000000000000000" pitchFamily="2" charset="2"/>
              <a:buChar char="Ø"/>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בזמן תקופת הבדיקות, אישור המלצות האפליקציה ע"י משתמשים בכ80% מהמקרים.</a:t>
            </a:r>
          </a:p>
          <a:p>
            <a:pPr marL="0" marR="685800" lvl="0" indent="0" algn="just" rtl="1">
              <a:spcBef>
                <a:spcPts val="600"/>
              </a:spcBef>
              <a:spcAft>
                <a:spcPts val="600"/>
              </a:spcAft>
              <a:buNone/>
            </a:pP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R="685800" lvl="0" algn="just" rtl="1">
              <a:spcBef>
                <a:spcPts val="600"/>
              </a:spcBef>
              <a:spcAft>
                <a:spcPts val="600"/>
              </a:spcAft>
              <a:buFont typeface="Wingdings" panose="05000000000000000000" pitchFamily="2" charset="2"/>
              <a:buChar char="Ø"/>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95% ממשתמשי המערכת לא יחוו תקלות במהלך השימוש.</a:t>
            </a:r>
          </a:p>
          <a:p>
            <a:pPr marL="0" marR="685800" lvl="0" indent="0" algn="just" rtl="1">
              <a:spcBef>
                <a:spcPts val="600"/>
              </a:spcBef>
              <a:spcAft>
                <a:spcPts val="600"/>
              </a:spcAft>
              <a:buNone/>
            </a:pP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R="685800" lvl="0" algn="just" rtl="1">
              <a:spcBef>
                <a:spcPts val="600"/>
              </a:spcBef>
              <a:spcAft>
                <a:spcPts val="600"/>
              </a:spcAft>
              <a:buFont typeface="Wingdings" panose="05000000000000000000" pitchFamily="2" charset="2"/>
              <a:buChar char="Ø"/>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מספר משתמשים פעילים חודשיים יהיה לפחות 20.</a:t>
            </a:r>
          </a:p>
          <a:p>
            <a:pPr marL="0" marR="685800" lvl="0" indent="0" algn="just" rtl="1">
              <a:spcBef>
                <a:spcPts val="600"/>
              </a:spcBef>
              <a:spcAft>
                <a:spcPts val="600"/>
              </a:spcAft>
              <a:buNone/>
            </a:pP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R="685800" lvl="0" algn="r" rtl="1">
              <a:lnSpc>
                <a:spcPct val="107000"/>
              </a:lnSpc>
              <a:buFont typeface="Wingdings" panose="05000000000000000000" pitchFamily="2" charset="2"/>
              <a:buChar char="Ø"/>
            </a:pPr>
            <a:r>
              <a:rPr lang="he-IL" sz="1800" kern="0" dirty="0">
                <a:effectLst/>
                <a:latin typeface="Calibri" panose="020F0502020204030204" pitchFamily="34" charset="0"/>
                <a:ea typeface="Times New Roman" panose="02020603050405020304" pitchFamily="18" charset="0"/>
                <a:cs typeface="Arial" panose="020B0604020202020204" pitchFamily="34" charset="0"/>
              </a:rPr>
              <a:t>שביעות רצון כללית מהשימוש באפליקציה - תוצאה ממוצעת מעל 8 מתוך 10 בסקר שביעות רצון.</a:t>
            </a:r>
          </a:p>
          <a:p>
            <a:pPr marL="0" marR="685800" lvl="0" indent="0" algn="r" rtl="1">
              <a:lnSpc>
                <a:spcPct val="107000"/>
              </a:lnSpc>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R="685800" lvl="0" algn="r" rtl="1">
              <a:lnSpc>
                <a:spcPct val="107000"/>
              </a:lnSpc>
              <a:spcAft>
                <a:spcPts val="800"/>
              </a:spcAft>
              <a:buFont typeface="Wingdings" panose="05000000000000000000" pitchFamily="2" charset="2"/>
              <a:buChar char="Ø"/>
            </a:pPr>
            <a:r>
              <a:rPr lang="he-IL" sz="1800" kern="0" dirty="0">
                <a:effectLst/>
                <a:latin typeface="Calibri" panose="020F0502020204030204" pitchFamily="34" charset="0"/>
                <a:ea typeface="Times New Roman" panose="02020603050405020304" pitchFamily="18" charset="0"/>
                <a:cs typeface="Arial" panose="020B0604020202020204" pitchFamily="34" charset="0"/>
              </a:rPr>
              <a:t>אחוז התאמות מוצלחות בפועל מתוך כלל ההתאמות שהמליצה האפליקציה - יעד של לפחות 80% הצלחה</a:t>
            </a:r>
            <a:endParaRPr lang="en-US" dirty="0"/>
          </a:p>
        </p:txBody>
      </p:sp>
    </p:spTree>
    <p:extLst>
      <p:ext uri="{BB962C8B-B14F-4D97-AF65-F5344CB8AC3E}">
        <p14:creationId xmlns:p14="http://schemas.microsoft.com/office/powerpoint/2010/main" val="399489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4C149A-29AB-CD79-3537-7112B7C6CC92}"/>
              </a:ext>
            </a:extLst>
          </p:cNvPr>
          <p:cNvSpPr>
            <a:spLocks noGrp="1"/>
          </p:cNvSpPr>
          <p:nvPr>
            <p:ph type="title"/>
          </p:nvPr>
        </p:nvSpPr>
        <p:spPr>
          <a:xfrm>
            <a:off x="3350360" y="4530"/>
            <a:ext cx="5497380" cy="1221640"/>
          </a:xfrm>
        </p:spPr>
        <p:txBody>
          <a:bodyPr>
            <a:normAutofit fontScale="90000"/>
          </a:bodyPr>
          <a:lstStyle/>
          <a:p>
            <a:r>
              <a:rPr lang="he-IL" sz="4000" b="1" kern="100" dirty="0">
                <a:effectLst/>
                <a:latin typeface="Calibri" panose="020F0502020204030204" pitchFamily="34" charset="0"/>
                <a:ea typeface="Calibri" panose="020F0502020204030204" pitchFamily="34" charset="0"/>
                <a:cs typeface="Arial" panose="020B0604020202020204" pitchFamily="34" charset="0"/>
              </a:rPr>
              <a:t>עיקרי סקירת ספרות</a:t>
            </a:r>
            <a:br>
              <a:rPr lang="he-IL" sz="4000" b="1" kern="100" dirty="0">
                <a:effectLst/>
                <a:latin typeface="Calibri" panose="020F0502020204030204" pitchFamily="34" charset="0"/>
                <a:ea typeface="Calibri" panose="020F0502020204030204" pitchFamily="34" charset="0"/>
                <a:cs typeface="Arial" panose="020B0604020202020204" pitchFamily="34" charset="0"/>
              </a:rPr>
            </a:br>
            <a:r>
              <a:rPr lang="he-IL" sz="2700" b="1" kern="100" dirty="0">
                <a:effectLst/>
                <a:latin typeface="Calibri" panose="020F0502020204030204" pitchFamily="34" charset="0"/>
                <a:ea typeface="Calibri" panose="020F0502020204030204" pitchFamily="34" charset="0"/>
                <a:cs typeface="Arial" panose="020B0604020202020204" pitchFamily="34" charset="0"/>
              </a:rPr>
              <a:t>בתחום שימוש באפליקציה, אפקטיביות </a:t>
            </a:r>
            <a:br>
              <a:rPr lang="he-IL" sz="2700" b="1" kern="100" dirty="0">
                <a:effectLst/>
                <a:latin typeface="Calibri" panose="020F0502020204030204" pitchFamily="34" charset="0"/>
                <a:ea typeface="Calibri" panose="020F0502020204030204" pitchFamily="34" charset="0"/>
                <a:cs typeface="Arial" panose="020B0604020202020204" pitchFamily="34" charset="0"/>
              </a:rPr>
            </a:br>
            <a:r>
              <a:rPr lang="he-IL" sz="2700" b="1" kern="100" dirty="0">
                <a:effectLst/>
                <a:latin typeface="Calibri" panose="020F0502020204030204" pitchFamily="34" charset="0"/>
                <a:ea typeface="Calibri" panose="020F0502020204030204" pitchFamily="34" charset="0"/>
                <a:cs typeface="Arial" panose="020B0604020202020204" pitchFamily="34" charset="0"/>
              </a:rPr>
              <a:t>ותכונות חשובות</a:t>
            </a:r>
            <a:endParaRPr lang="he-IL" sz="4000" b="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תוכן 2">
            <a:extLst>
              <a:ext uri="{FF2B5EF4-FFF2-40B4-BE49-F238E27FC236}">
                <a16:creationId xmlns:a16="http://schemas.microsoft.com/office/drawing/2014/main" id="{8E8D4D04-8E42-C13A-804A-848EA4552D6A}"/>
              </a:ext>
            </a:extLst>
          </p:cNvPr>
          <p:cNvSpPr>
            <a:spLocks noGrp="1"/>
          </p:cNvSpPr>
          <p:nvPr>
            <p:ph idx="1"/>
          </p:nvPr>
        </p:nvSpPr>
        <p:spPr>
          <a:xfrm>
            <a:off x="448964" y="1350109"/>
            <a:ext cx="8398775" cy="3817625"/>
          </a:xfrm>
        </p:spPr>
        <p:txBody>
          <a:bodyPr>
            <a:normAutofit fontScale="32500" lnSpcReduction="20000"/>
          </a:bodyPr>
          <a:lstStyle/>
          <a:p>
            <a:endParaRPr lang="en-US" dirty="0">
              <a:effectLst/>
            </a:endParaRPr>
          </a:p>
          <a:p>
            <a:pPr marL="57150" indent="0" algn="r" rtl="1">
              <a:lnSpc>
                <a:spcPct val="107000"/>
              </a:lnSpc>
              <a:spcAft>
                <a:spcPts val="750"/>
              </a:spcAft>
              <a:buSzPts val="1000"/>
              <a:buNone/>
              <a:tabLst>
                <a:tab pos="914400" algn="l"/>
              </a:tabLst>
            </a:pPr>
            <a:r>
              <a:rPr lang="he-IL" sz="3300" b="1" u="sng" dirty="0">
                <a:solidFill>
                  <a:srgbClr val="000000"/>
                </a:solidFill>
                <a:latin typeface="Times New Roman" panose="02020603050405020304" pitchFamily="18" charset="0"/>
                <a:cs typeface="Arial" panose="020B0604020202020204" pitchFamily="34" charset="0"/>
              </a:rPr>
              <a:t>שימוש באפליקציה ואפקטיביות</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3400" kern="0" dirty="0">
                <a:solidFill>
                  <a:srgbClr val="1F1F1F"/>
                </a:solidFill>
                <a:latin typeface="Calibri" panose="020F0502020204030204" pitchFamily="34" charset="0"/>
                <a:cs typeface="Arial" panose="020B0604020202020204" pitchFamily="34" charset="0"/>
              </a:rPr>
              <a:t>גורמים המשפיעים על השימוש באפליקציות כוללים תפיסת האפליקציה כשימושית, מהנה וקלה לשימוש, תחושת חדשנות אישית ומידת מעורבות ספורטיבית</a:t>
            </a:r>
            <a:r>
              <a:rPr lang="en-US" sz="3400" kern="0" dirty="0">
                <a:solidFill>
                  <a:srgbClr val="1F1F1F"/>
                </a:solidFill>
                <a:latin typeface="Calibri" panose="020F0502020204030204" pitchFamily="34" charset="0"/>
                <a:cs typeface="Arial" panose="020B0604020202020204" pitchFamily="34" charset="0"/>
              </a:rPr>
              <a:t>.</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3400" kern="0" dirty="0">
                <a:solidFill>
                  <a:srgbClr val="1F1F1F"/>
                </a:solidFill>
                <a:latin typeface="Calibri" panose="020F0502020204030204" pitchFamily="34" charset="0"/>
                <a:cs typeface="Arial" panose="020B0604020202020204" pitchFamily="34" charset="0"/>
              </a:rPr>
              <a:t>חשוב להתמקד בפיתוח אפליקציות ספורט שנתפסות כחיוביות וקלות לשימוש</a:t>
            </a:r>
            <a:r>
              <a:rPr lang="en-US" sz="3400" kern="0" dirty="0">
                <a:solidFill>
                  <a:srgbClr val="1F1F1F"/>
                </a:solidFill>
                <a:latin typeface="Calibri" panose="020F0502020204030204" pitchFamily="34" charset="0"/>
                <a:cs typeface="Arial" panose="020B0604020202020204" pitchFamily="34" charset="0"/>
              </a:rPr>
              <a:t>.</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3400" kern="0" dirty="0">
                <a:solidFill>
                  <a:srgbClr val="1F1F1F"/>
                </a:solidFill>
                <a:latin typeface="Calibri" panose="020F0502020204030204" pitchFamily="34" charset="0"/>
                <a:cs typeface="Arial" panose="020B0604020202020204" pitchFamily="34" charset="0"/>
              </a:rPr>
              <a:t>קידום השימוש באפליקציות ספורט צריך להתמקד לא רק ביחידים, אלא גם בסביבתם החברתית</a:t>
            </a:r>
            <a:r>
              <a:rPr lang="en-US" sz="3400" kern="0" dirty="0">
                <a:solidFill>
                  <a:srgbClr val="1F1F1F"/>
                </a:solidFill>
                <a:latin typeface="Calibri" panose="020F0502020204030204" pitchFamily="34" charset="0"/>
                <a:cs typeface="Arial" panose="020B0604020202020204" pitchFamily="34" charset="0"/>
              </a:rPr>
              <a:t>.</a:t>
            </a:r>
          </a:p>
          <a:p>
            <a:pPr marL="57150" lvl="0" indent="0" algn="r" rtl="1">
              <a:lnSpc>
                <a:spcPct val="107000"/>
              </a:lnSpc>
              <a:spcAft>
                <a:spcPts val="750"/>
              </a:spcAft>
              <a:buSzPts val="1000"/>
              <a:buNone/>
              <a:tabLst>
                <a:tab pos="914400" algn="l"/>
              </a:tabLst>
            </a:pPr>
            <a:r>
              <a:rPr lang="he-IL" sz="3300" b="1" u="sng" dirty="0">
                <a:solidFill>
                  <a:srgbClr val="000000"/>
                </a:solidFill>
                <a:latin typeface="Times New Roman" panose="02020603050405020304" pitchFamily="18" charset="0"/>
                <a:cs typeface="Arial" panose="020B0604020202020204" pitchFamily="34" charset="0"/>
              </a:rPr>
              <a:t>תכונות חשובות</a:t>
            </a:r>
            <a:r>
              <a:rPr lang="en-US" sz="3300" b="1" u="sng" dirty="0">
                <a:solidFill>
                  <a:srgbClr val="000000"/>
                </a:solidFill>
                <a:latin typeface="Times New Roman" panose="02020603050405020304" pitchFamily="18" charset="0"/>
                <a:cs typeface="Arial" panose="020B0604020202020204" pitchFamily="34" charset="0"/>
              </a:rPr>
              <a:t>:</a:t>
            </a:r>
            <a:r>
              <a:rPr lang="he-IL" sz="3300" b="1" u="sng" dirty="0">
                <a:solidFill>
                  <a:srgbClr val="000000"/>
                </a:solidFill>
                <a:latin typeface="Times New Roman" panose="02020603050405020304" pitchFamily="18" charset="0"/>
                <a:cs typeface="Arial" panose="020B0604020202020204" pitchFamily="34" charset="0"/>
              </a:rPr>
              <a:t> </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3400" kern="0" dirty="0">
                <a:solidFill>
                  <a:srgbClr val="1F1F1F"/>
                </a:solidFill>
                <a:latin typeface="Calibri" panose="020F0502020204030204" pitchFamily="34" charset="0"/>
                <a:cs typeface="Arial" panose="020B0604020202020204" pitchFamily="34" charset="0"/>
              </a:rPr>
              <a:t>מעקב ונתונים סטטיסטיים</a:t>
            </a:r>
            <a:r>
              <a:rPr lang="en-US" sz="3400" kern="0" dirty="0">
                <a:solidFill>
                  <a:srgbClr val="1F1F1F"/>
                </a:solidFill>
                <a:latin typeface="Calibri" panose="020F0502020204030204" pitchFamily="34" charset="0"/>
                <a:cs typeface="Arial" panose="020B0604020202020204" pitchFamily="34" charset="0"/>
              </a:rPr>
              <a:t>.</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3400" kern="0" dirty="0">
                <a:solidFill>
                  <a:srgbClr val="1F1F1F"/>
                </a:solidFill>
                <a:latin typeface="Calibri" panose="020F0502020204030204" pitchFamily="34" charset="0"/>
                <a:cs typeface="Arial" panose="020B0604020202020204" pitchFamily="34" charset="0"/>
              </a:rPr>
              <a:t>משוב מוטיבציוני</a:t>
            </a:r>
            <a:r>
              <a:rPr lang="en-US" sz="3400" kern="0" dirty="0">
                <a:solidFill>
                  <a:srgbClr val="1F1F1F"/>
                </a:solidFill>
                <a:latin typeface="Calibri" panose="020F0502020204030204" pitchFamily="34" charset="0"/>
                <a:cs typeface="Arial" panose="020B0604020202020204" pitchFamily="34" charset="0"/>
              </a:rPr>
              <a:t>.</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3400" kern="0" dirty="0">
                <a:solidFill>
                  <a:srgbClr val="1F1F1F"/>
                </a:solidFill>
                <a:latin typeface="Calibri" panose="020F0502020204030204" pitchFamily="34" charset="0"/>
                <a:cs typeface="Arial" panose="020B0604020202020204" pitchFamily="34" charset="0"/>
              </a:rPr>
              <a:t>פעילות תקינה</a:t>
            </a:r>
            <a:r>
              <a:rPr lang="en-US" sz="3400" kern="0" dirty="0">
                <a:solidFill>
                  <a:srgbClr val="1F1F1F"/>
                </a:solidFill>
                <a:latin typeface="Calibri" panose="020F0502020204030204" pitchFamily="34" charset="0"/>
                <a:cs typeface="Arial" panose="020B0604020202020204" pitchFamily="34" charset="0"/>
              </a:rPr>
              <a:t>.</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3400" kern="0" dirty="0">
                <a:solidFill>
                  <a:srgbClr val="1F1F1F"/>
                </a:solidFill>
                <a:latin typeface="Calibri" panose="020F0502020204030204" pitchFamily="34" charset="0"/>
                <a:cs typeface="Arial" panose="020B0604020202020204" pitchFamily="34" charset="0"/>
              </a:rPr>
              <a:t>התאמה אישית</a:t>
            </a:r>
            <a:r>
              <a:rPr lang="en-US" sz="3400" kern="0" dirty="0">
                <a:solidFill>
                  <a:srgbClr val="1F1F1F"/>
                </a:solidFill>
                <a:latin typeface="Calibri" panose="020F0502020204030204" pitchFamily="34" charset="0"/>
                <a:cs typeface="Arial" panose="020B0604020202020204" pitchFamily="34" charset="0"/>
              </a:rPr>
              <a:t>.</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3400" kern="0" dirty="0">
                <a:solidFill>
                  <a:srgbClr val="1F1F1F"/>
                </a:solidFill>
                <a:latin typeface="Calibri" panose="020F0502020204030204" pitchFamily="34" charset="0"/>
                <a:cs typeface="Arial" panose="020B0604020202020204" pitchFamily="34" charset="0"/>
              </a:rPr>
              <a:t>כיף והנאה</a:t>
            </a:r>
            <a:r>
              <a:rPr lang="en-US" sz="3400" kern="0" dirty="0">
                <a:solidFill>
                  <a:srgbClr val="1F1F1F"/>
                </a:solidFill>
                <a:latin typeface="Calibri" panose="020F0502020204030204" pitchFamily="34" charset="0"/>
                <a:cs typeface="Arial" panose="020B0604020202020204" pitchFamily="34" charset="0"/>
              </a:rPr>
              <a:t>.</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3400" kern="0" dirty="0">
                <a:solidFill>
                  <a:srgbClr val="1F1F1F"/>
                </a:solidFill>
                <a:latin typeface="Calibri" panose="020F0502020204030204" pitchFamily="34" charset="0"/>
                <a:cs typeface="Arial" panose="020B0604020202020204" pitchFamily="34" charset="0"/>
              </a:rPr>
              <a:t>קלות שימוש</a:t>
            </a:r>
            <a:r>
              <a:rPr lang="en-US" sz="3400" kern="0" dirty="0">
                <a:solidFill>
                  <a:srgbClr val="1F1F1F"/>
                </a:solidFill>
                <a:latin typeface="Calibri" panose="020F0502020204030204" pitchFamily="34" charset="0"/>
                <a:cs typeface="Arial" panose="020B0604020202020204" pitchFamily="34" charset="0"/>
              </a:rPr>
              <a:t>.</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3400" kern="0" dirty="0">
                <a:solidFill>
                  <a:srgbClr val="1F1F1F"/>
                </a:solidFill>
                <a:latin typeface="Calibri" panose="020F0502020204030204" pitchFamily="34" charset="0"/>
                <a:cs typeface="Arial" panose="020B0604020202020204" pitchFamily="34" charset="0"/>
              </a:rPr>
              <a:t>מטרות גמישות</a:t>
            </a:r>
            <a:r>
              <a:rPr lang="en-US" sz="3400" kern="0" dirty="0">
                <a:solidFill>
                  <a:srgbClr val="1F1F1F"/>
                </a:solidFill>
                <a:latin typeface="Calibri" panose="020F0502020204030204" pitchFamily="34" charset="0"/>
                <a:cs typeface="Arial" panose="020B0604020202020204" pitchFamily="34" charset="0"/>
              </a:rPr>
              <a:t>.</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3400" kern="0" dirty="0">
                <a:solidFill>
                  <a:srgbClr val="1F1F1F"/>
                </a:solidFill>
                <a:latin typeface="Calibri" panose="020F0502020204030204" pitchFamily="34" charset="0"/>
                <a:cs typeface="Arial" panose="020B0604020202020204" pitchFamily="34" charset="0"/>
              </a:rPr>
              <a:t>עיצוב אסתטי</a:t>
            </a:r>
            <a:r>
              <a:rPr lang="en-US" sz="3400" kern="0" dirty="0">
                <a:solidFill>
                  <a:srgbClr val="1F1F1F"/>
                </a:solidFill>
                <a:latin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180135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A8B62-1B99-2D1B-51E0-06B6ADDACB7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51F06F5E-D257-C6DC-2405-7B635DD1E63E}"/>
              </a:ext>
            </a:extLst>
          </p:cNvPr>
          <p:cNvSpPr>
            <a:spLocks noGrp="1"/>
          </p:cNvSpPr>
          <p:nvPr>
            <p:ph type="title"/>
          </p:nvPr>
        </p:nvSpPr>
        <p:spPr/>
        <p:txBody>
          <a:bodyPr>
            <a:normAutofit fontScale="90000"/>
          </a:bodyPr>
          <a:lstStyle/>
          <a:p>
            <a:r>
              <a:rPr lang="he-IL" sz="4000" b="1" kern="100" dirty="0">
                <a:effectLst/>
                <a:latin typeface="Calibri" panose="020F0502020204030204" pitchFamily="34" charset="0"/>
                <a:ea typeface="Calibri" panose="020F0502020204030204" pitchFamily="34" charset="0"/>
                <a:cs typeface="Arial" panose="020B0604020202020204" pitchFamily="34" charset="0"/>
              </a:rPr>
              <a:t>עיקרי סקירת ספרות</a:t>
            </a:r>
            <a:br>
              <a:rPr lang="he-IL" sz="4000" b="1" kern="100" dirty="0">
                <a:effectLst/>
                <a:latin typeface="Calibri" panose="020F0502020204030204" pitchFamily="34" charset="0"/>
                <a:ea typeface="Calibri" panose="020F0502020204030204" pitchFamily="34" charset="0"/>
                <a:cs typeface="Arial" panose="020B0604020202020204" pitchFamily="34" charset="0"/>
              </a:rPr>
            </a:br>
            <a:r>
              <a:rPr lang="he-IL" sz="2700" b="1" kern="100" dirty="0">
                <a:effectLst/>
                <a:latin typeface="Calibri" panose="020F0502020204030204" pitchFamily="34" charset="0"/>
                <a:ea typeface="Calibri" panose="020F0502020204030204" pitchFamily="34" charset="0"/>
                <a:cs typeface="Arial" panose="020B0604020202020204" pitchFamily="34" charset="0"/>
              </a:rPr>
              <a:t>בתחום אלגוריתמים מרכזיים</a:t>
            </a:r>
            <a:br>
              <a:rPr lang="he-IL" sz="4000" b="1" kern="0" dirty="0">
                <a:solidFill>
                  <a:srgbClr val="1F1F1F"/>
                </a:solidFill>
                <a:latin typeface="Calibri" panose="020F0502020204030204" pitchFamily="34" charset="0"/>
                <a:cs typeface="Arial" panose="020B0604020202020204" pitchFamily="34" charset="0"/>
              </a:rPr>
            </a:br>
            <a:endParaRPr lang="he-IL" sz="4000" b="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תוכן 2">
            <a:extLst>
              <a:ext uri="{FF2B5EF4-FFF2-40B4-BE49-F238E27FC236}">
                <a16:creationId xmlns:a16="http://schemas.microsoft.com/office/drawing/2014/main" id="{A352FCF6-7ED9-511E-C56C-CC06CADE7F19}"/>
              </a:ext>
            </a:extLst>
          </p:cNvPr>
          <p:cNvSpPr>
            <a:spLocks noGrp="1"/>
          </p:cNvSpPr>
          <p:nvPr>
            <p:ph idx="1"/>
          </p:nvPr>
        </p:nvSpPr>
        <p:spPr>
          <a:xfrm>
            <a:off x="143555" y="1350110"/>
            <a:ext cx="8856890" cy="3664920"/>
          </a:xfrm>
        </p:spPr>
        <p:txBody>
          <a:bodyPr>
            <a:normAutofit/>
          </a:bodyPr>
          <a:lstStyle/>
          <a:p>
            <a:pPr marL="0" indent="0" algn="r" rtl="1">
              <a:spcBef>
                <a:spcPts val="0"/>
              </a:spcBef>
              <a:buSzPts val="1000"/>
              <a:buNone/>
              <a:tabLst>
                <a:tab pos="457200" algn="l"/>
              </a:tabLst>
            </a:pPr>
            <a:endParaRPr lang="he-IL" sz="1100" kern="100" dirty="0">
              <a:solidFill>
                <a:srgbClr val="1F1F1F"/>
              </a:solidFill>
              <a:latin typeface="Calibri" panose="020F0502020204030204" pitchFamily="34" charset="0"/>
              <a:ea typeface="Calibri" panose="020F0502020204030204" pitchFamily="34" charset="0"/>
              <a:cs typeface="Times New Roman" panose="02020603050405020304" pitchFamily="18" charset="0"/>
            </a:endParaRPr>
          </a:p>
          <a:p>
            <a:pPr marL="0" indent="0" algn="r" rtl="1">
              <a:spcBef>
                <a:spcPts val="0"/>
              </a:spcBef>
              <a:buSzPts val="1000"/>
              <a:buNone/>
              <a:tabLst>
                <a:tab pos="457200" algn="l"/>
              </a:tabLst>
            </a:pPr>
            <a:r>
              <a:rPr lang="he-IL" sz="1400" b="1" kern="0" dirty="0">
                <a:solidFill>
                  <a:srgbClr val="1F1F1F"/>
                </a:solidFill>
                <a:latin typeface="Calibri" panose="020F0502020204030204" pitchFamily="34" charset="0"/>
                <a:cs typeface="Arial" panose="020B0604020202020204" pitchFamily="34" charset="0"/>
              </a:rPr>
              <a:t>בנושא אלגוריתמים מרכזיים</a:t>
            </a:r>
          </a:p>
          <a:p>
            <a:pPr marL="0" indent="0" algn="r" rtl="1">
              <a:spcBef>
                <a:spcPts val="0"/>
              </a:spcBef>
              <a:buSzPts val="1000"/>
              <a:buNone/>
              <a:tabLst>
                <a:tab pos="457200" algn="l"/>
              </a:tabLst>
            </a:pPr>
            <a:endParaRPr lang="en-US" sz="1100" kern="100" dirty="0">
              <a:solidFill>
                <a:srgbClr val="1F1F1F"/>
              </a:solidFill>
              <a:latin typeface="Calibri" panose="020F0502020204030204" pitchFamily="34" charset="0"/>
              <a:ea typeface="Calibri" panose="020F0502020204030204" pitchFamily="34" charset="0"/>
              <a:cs typeface="Times New Roman" panose="02020603050405020304" pitchFamily="18" charset="0"/>
            </a:endParaRPr>
          </a:p>
          <a:p>
            <a:pPr marL="0" indent="0" algn="r" rtl="1">
              <a:spcBef>
                <a:spcPts val="0"/>
              </a:spcBef>
              <a:buSzPts val="1000"/>
              <a:buNone/>
              <a:tabLst>
                <a:tab pos="457200" algn="l"/>
              </a:tabLst>
            </a:pPr>
            <a:r>
              <a:rPr lang="he-IL" sz="1400" kern="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כדי להתאים אישית את תוכנית האימונים נדרש שילוב של מערכת מבוססת כללים ואלגוריתמי אופטימיזציה אשר מבטיחים שמשתמש תמיד ימצא את האימונים המתאימים ביותר עבורו</a:t>
            </a:r>
            <a:r>
              <a:rPr lang="en-US" sz="1400"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a:t>
            </a:r>
            <a:r>
              <a:rPr lang="he-IL" sz="1400" kern="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תוך התחשבות בנתונים האישיים</a:t>
            </a:r>
            <a:r>
              <a:rPr lang="en-US" sz="1400"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a:t>
            </a:r>
            <a:r>
              <a:rPr lang="he-IL" sz="1400" kern="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העדפות ומטרות.</a:t>
            </a:r>
          </a:p>
          <a:p>
            <a:pPr marL="0" indent="0" algn="r" rtl="1">
              <a:spcBef>
                <a:spcPts val="0"/>
              </a:spcBef>
              <a:buSzPts val="1000"/>
              <a:buNone/>
              <a:tabLst>
                <a:tab pos="457200" algn="l"/>
              </a:tabLst>
            </a:pP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spcBef>
                <a:spcPts val="0"/>
              </a:spcBef>
              <a:spcAft>
                <a:spcPts val="1800"/>
              </a:spcAft>
              <a:buSzPts val="1000"/>
              <a:buNone/>
              <a:tabLst>
                <a:tab pos="457200" algn="l"/>
              </a:tabLst>
            </a:pPr>
            <a:r>
              <a:rPr lang="he-IL" sz="1400" b="1" kern="0" dirty="0">
                <a:solidFill>
                  <a:srgbClr val="1F1F1F"/>
                </a:solidFill>
                <a:latin typeface="Calibri" panose="020F0502020204030204" pitchFamily="34" charset="0"/>
                <a:cs typeface="Arial" panose="020B0604020202020204" pitchFamily="34" charset="0"/>
              </a:rPr>
              <a:t>על המערכת להיות מבוססת כללים הבאים:</a:t>
            </a:r>
            <a:endParaRPr lang="en-US" sz="1400" b="1" kern="0" dirty="0">
              <a:solidFill>
                <a:srgbClr val="1F1F1F"/>
              </a:solidFill>
              <a:latin typeface="Calibri" panose="020F0502020204030204" pitchFamily="34" charset="0"/>
              <a:cs typeface="Arial" panose="020B0604020202020204" pitchFamily="34" charset="0"/>
            </a:endParaRP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1300" kern="0" dirty="0">
                <a:solidFill>
                  <a:srgbClr val="1F1F1F"/>
                </a:solidFill>
                <a:latin typeface="Calibri" panose="020F0502020204030204" pitchFamily="34" charset="0"/>
                <a:cs typeface="Arial" panose="020B0604020202020204" pitchFamily="34" charset="0"/>
              </a:rPr>
              <a:t>לוגיקה לבחירת תרגילים</a:t>
            </a:r>
            <a:r>
              <a:rPr lang="en-US" sz="1300" kern="0" dirty="0">
                <a:solidFill>
                  <a:srgbClr val="1F1F1F"/>
                </a:solidFill>
                <a:latin typeface="Calibri" panose="020F0502020204030204" pitchFamily="34" charset="0"/>
                <a:cs typeface="Arial" panose="020B0604020202020204" pitchFamily="34" charset="0"/>
              </a:rPr>
              <a:t>, </a:t>
            </a:r>
            <a:r>
              <a:rPr lang="he-IL" sz="1300" kern="0" dirty="0">
                <a:solidFill>
                  <a:srgbClr val="1F1F1F"/>
                </a:solidFill>
                <a:latin typeface="Calibri" panose="020F0502020204030204" pitchFamily="34" charset="0"/>
                <a:cs typeface="Arial" panose="020B0604020202020204" pitchFamily="34" charset="0"/>
              </a:rPr>
              <a:t>חזרות</a:t>
            </a:r>
            <a:r>
              <a:rPr lang="en-US" sz="1300" kern="0" dirty="0">
                <a:solidFill>
                  <a:srgbClr val="1F1F1F"/>
                </a:solidFill>
                <a:latin typeface="Calibri" panose="020F0502020204030204" pitchFamily="34" charset="0"/>
                <a:cs typeface="Arial" panose="020B0604020202020204" pitchFamily="34" charset="0"/>
              </a:rPr>
              <a:t>, </a:t>
            </a:r>
            <a:r>
              <a:rPr lang="he-IL" sz="1300" kern="0" dirty="0">
                <a:solidFill>
                  <a:srgbClr val="1F1F1F"/>
                </a:solidFill>
                <a:latin typeface="Calibri" panose="020F0502020204030204" pitchFamily="34" charset="0"/>
                <a:cs typeface="Arial" panose="020B0604020202020204" pitchFamily="34" charset="0"/>
              </a:rPr>
              <a:t>סטים ומשקולות</a:t>
            </a:r>
            <a:r>
              <a:rPr lang="en-US" sz="1300" kern="0" dirty="0">
                <a:solidFill>
                  <a:srgbClr val="1F1F1F"/>
                </a:solidFill>
                <a:latin typeface="Calibri" panose="020F0502020204030204" pitchFamily="34" charset="0"/>
                <a:cs typeface="Arial" panose="020B0604020202020204" pitchFamily="34" charset="0"/>
              </a:rPr>
              <a:t>, </a:t>
            </a:r>
            <a:r>
              <a:rPr lang="he-IL" sz="1300" kern="0" dirty="0">
                <a:solidFill>
                  <a:srgbClr val="1F1F1F"/>
                </a:solidFill>
                <a:latin typeface="Calibri" panose="020F0502020204030204" pitchFamily="34" charset="0"/>
                <a:cs typeface="Arial" panose="020B0604020202020204" pitchFamily="34" charset="0"/>
              </a:rPr>
              <a:t>תוך שימוש בנתונים אישיים כמו גיל</a:t>
            </a:r>
            <a:r>
              <a:rPr lang="en-US" sz="1300" kern="0" dirty="0">
                <a:solidFill>
                  <a:srgbClr val="1F1F1F"/>
                </a:solidFill>
                <a:latin typeface="Calibri" panose="020F0502020204030204" pitchFamily="34" charset="0"/>
                <a:cs typeface="Arial" panose="020B0604020202020204" pitchFamily="34" charset="0"/>
              </a:rPr>
              <a:t>, </a:t>
            </a:r>
            <a:r>
              <a:rPr lang="he-IL" sz="1300" kern="0" dirty="0">
                <a:solidFill>
                  <a:srgbClr val="1F1F1F"/>
                </a:solidFill>
                <a:latin typeface="Calibri" panose="020F0502020204030204" pitchFamily="34" charset="0"/>
                <a:cs typeface="Arial" panose="020B0604020202020204" pitchFamily="34" charset="0"/>
              </a:rPr>
              <a:t>מין</a:t>
            </a:r>
            <a:r>
              <a:rPr lang="en-US" sz="1300" kern="0" dirty="0">
                <a:solidFill>
                  <a:srgbClr val="1F1F1F"/>
                </a:solidFill>
                <a:latin typeface="Calibri" panose="020F0502020204030204" pitchFamily="34" charset="0"/>
                <a:cs typeface="Arial" panose="020B0604020202020204" pitchFamily="34" charset="0"/>
              </a:rPr>
              <a:t>, </a:t>
            </a:r>
            <a:r>
              <a:rPr lang="he-IL" sz="1300" kern="0" dirty="0">
                <a:solidFill>
                  <a:srgbClr val="1F1F1F"/>
                </a:solidFill>
                <a:latin typeface="Calibri" panose="020F0502020204030204" pitchFamily="34" charset="0"/>
                <a:cs typeface="Arial" panose="020B0604020202020204" pitchFamily="34" charset="0"/>
              </a:rPr>
              <a:t>רמת כושר</a:t>
            </a:r>
            <a:r>
              <a:rPr lang="en-US" sz="1300" kern="0" dirty="0">
                <a:solidFill>
                  <a:srgbClr val="1F1F1F"/>
                </a:solidFill>
                <a:latin typeface="Calibri" panose="020F0502020204030204" pitchFamily="34" charset="0"/>
                <a:cs typeface="Arial" panose="020B0604020202020204" pitchFamily="34" charset="0"/>
              </a:rPr>
              <a:t>, </a:t>
            </a:r>
            <a:r>
              <a:rPr lang="he-IL" sz="1300" kern="0" dirty="0">
                <a:solidFill>
                  <a:srgbClr val="1F1F1F"/>
                </a:solidFill>
                <a:latin typeface="Calibri" panose="020F0502020204030204" pitchFamily="34" charset="0"/>
                <a:cs typeface="Arial" panose="020B0604020202020204" pitchFamily="34" charset="0"/>
              </a:rPr>
              <a:t>היסטוריה של פציעות ועוד</a:t>
            </a:r>
            <a:r>
              <a:rPr lang="en-US" sz="1300" kern="0" dirty="0">
                <a:solidFill>
                  <a:srgbClr val="1F1F1F"/>
                </a:solidFill>
                <a:latin typeface="Calibri" panose="020F0502020204030204" pitchFamily="34" charset="0"/>
                <a:cs typeface="Arial" panose="020B0604020202020204" pitchFamily="34" charset="0"/>
              </a:rPr>
              <a:t>.</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1300" kern="0" dirty="0">
                <a:solidFill>
                  <a:srgbClr val="1F1F1F"/>
                </a:solidFill>
                <a:latin typeface="Calibri" panose="020F0502020204030204" pitchFamily="34" charset="0"/>
                <a:cs typeface="Arial" panose="020B0604020202020204" pitchFamily="34" charset="0"/>
              </a:rPr>
              <a:t>מנגנון שיבטיח כי האימונים יהיו בטוחים ויעילים עבור כל משתמש</a:t>
            </a:r>
            <a:r>
              <a:rPr lang="en-US" sz="1300" kern="0" dirty="0">
                <a:solidFill>
                  <a:srgbClr val="1F1F1F"/>
                </a:solidFill>
                <a:latin typeface="Calibri" panose="020F0502020204030204" pitchFamily="34" charset="0"/>
                <a:cs typeface="Arial" panose="020B0604020202020204" pitchFamily="34" charset="0"/>
              </a:rPr>
              <a:t>.</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1300" kern="0" dirty="0">
                <a:solidFill>
                  <a:srgbClr val="1F1F1F"/>
                </a:solidFill>
                <a:latin typeface="Calibri" panose="020F0502020204030204" pitchFamily="34" charset="0"/>
                <a:cs typeface="Arial" panose="020B0604020202020204" pitchFamily="34" charset="0"/>
              </a:rPr>
              <a:t>שילוב תרגילים הטובים ביותר עבור המשתמש</a:t>
            </a:r>
            <a:r>
              <a:rPr lang="en-US" sz="1300" kern="0" dirty="0">
                <a:solidFill>
                  <a:srgbClr val="1F1F1F"/>
                </a:solidFill>
                <a:latin typeface="Calibri" panose="020F0502020204030204" pitchFamily="34" charset="0"/>
                <a:cs typeface="Arial" panose="020B0604020202020204" pitchFamily="34" charset="0"/>
              </a:rPr>
              <a:t>, </a:t>
            </a:r>
            <a:r>
              <a:rPr lang="he-IL" sz="1300" kern="0" dirty="0">
                <a:solidFill>
                  <a:srgbClr val="1F1F1F"/>
                </a:solidFill>
                <a:latin typeface="Calibri" panose="020F0502020204030204" pitchFamily="34" charset="0"/>
                <a:cs typeface="Arial" panose="020B0604020202020204" pitchFamily="34" charset="0"/>
              </a:rPr>
              <a:t>תוך התחשבות באילוצים כמו זמן זמין</a:t>
            </a:r>
            <a:r>
              <a:rPr lang="en-US" sz="1300" kern="0" dirty="0">
                <a:solidFill>
                  <a:srgbClr val="1F1F1F"/>
                </a:solidFill>
                <a:latin typeface="Calibri" panose="020F0502020204030204" pitchFamily="34" charset="0"/>
                <a:cs typeface="Arial" panose="020B0604020202020204" pitchFamily="34" charset="0"/>
              </a:rPr>
              <a:t>, </a:t>
            </a:r>
            <a:r>
              <a:rPr lang="he-IL" sz="1300" kern="0" dirty="0">
                <a:solidFill>
                  <a:srgbClr val="1F1F1F"/>
                </a:solidFill>
                <a:latin typeface="Calibri" panose="020F0502020204030204" pitchFamily="34" charset="0"/>
                <a:cs typeface="Arial" panose="020B0604020202020204" pitchFamily="34" charset="0"/>
              </a:rPr>
              <a:t>ציוד נגיש ויעדים ספציפיים</a:t>
            </a:r>
            <a:r>
              <a:rPr lang="en-US" sz="1300" kern="0" dirty="0">
                <a:solidFill>
                  <a:srgbClr val="1F1F1F"/>
                </a:solidFill>
                <a:latin typeface="Calibri" panose="020F0502020204030204" pitchFamily="34" charset="0"/>
                <a:cs typeface="Arial" panose="020B0604020202020204" pitchFamily="34" charset="0"/>
              </a:rPr>
              <a:t>.</a:t>
            </a: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1300" kern="0" dirty="0">
                <a:solidFill>
                  <a:srgbClr val="1F1F1F"/>
                </a:solidFill>
                <a:latin typeface="Calibri" panose="020F0502020204030204" pitchFamily="34" charset="0"/>
                <a:cs typeface="Arial" panose="020B0604020202020204" pitchFamily="34" charset="0"/>
              </a:rPr>
              <a:t>התאמת תוכנית האימונים באופן דינמי לאורך זמן</a:t>
            </a:r>
            <a:r>
              <a:rPr lang="en-US" sz="1300" kern="0" dirty="0">
                <a:solidFill>
                  <a:srgbClr val="1F1F1F"/>
                </a:solidFill>
                <a:latin typeface="Calibri" panose="020F0502020204030204" pitchFamily="34" charset="0"/>
                <a:cs typeface="Arial" panose="020B0604020202020204" pitchFamily="34" charset="0"/>
              </a:rPr>
              <a:t>, </a:t>
            </a:r>
            <a:r>
              <a:rPr lang="he-IL" sz="1300" kern="0" dirty="0">
                <a:solidFill>
                  <a:srgbClr val="1F1F1F"/>
                </a:solidFill>
                <a:latin typeface="Calibri" panose="020F0502020204030204" pitchFamily="34" charset="0"/>
                <a:cs typeface="Arial" panose="020B0604020202020204" pitchFamily="34" charset="0"/>
              </a:rPr>
              <a:t>בהתאם להתקדמות ולמשוב.</a:t>
            </a:r>
            <a:endParaRPr lang="en-US" sz="1300" kern="0" dirty="0">
              <a:solidFill>
                <a:srgbClr val="1F1F1F"/>
              </a:solidFill>
              <a:latin typeface="Calibri" panose="020F0502020204030204" pitchFamily="34" charset="0"/>
              <a:cs typeface="Arial" panose="020B0604020202020204" pitchFamily="34" charset="0"/>
            </a:endParaRPr>
          </a:p>
          <a:p>
            <a:pPr marL="342900" lvl="1" indent="-342900" algn="r" rtl="1">
              <a:lnSpc>
                <a:spcPct val="107000"/>
              </a:lnSpc>
              <a:spcBef>
                <a:spcPts val="0"/>
              </a:spcBef>
              <a:spcAft>
                <a:spcPts val="750"/>
              </a:spcAft>
              <a:buSzPts val="1000"/>
              <a:buFont typeface="Wingdings" panose="05000000000000000000" pitchFamily="2" charset="2"/>
              <a:buChar char="Ø"/>
              <a:tabLst>
                <a:tab pos="457200" algn="l"/>
              </a:tabLst>
            </a:pPr>
            <a:r>
              <a:rPr lang="he-IL" sz="1300" kern="0" dirty="0">
                <a:solidFill>
                  <a:srgbClr val="1F1F1F"/>
                </a:solidFill>
                <a:latin typeface="Calibri" panose="020F0502020204030204" pitchFamily="34" charset="0"/>
                <a:cs typeface="Arial" panose="020B0604020202020204" pitchFamily="34" charset="0"/>
              </a:rPr>
              <a:t>לכולל ספריות תרגילים</a:t>
            </a:r>
            <a:r>
              <a:rPr lang="en-US" sz="1300" kern="0" dirty="0">
                <a:solidFill>
                  <a:srgbClr val="1F1F1F"/>
                </a:solidFill>
                <a:latin typeface="Calibri" panose="020F0502020204030204" pitchFamily="34" charset="0"/>
                <a:cs typeface="Arial" panose="020B0604020202020204" pitchFamily="34" charset="0"/>
              </a:rPr>
              <a:t>, </a:t>
            </a:r>
            <a:r>
              <a:rPr lang="he-IL" sz="1300" kern="0" dirty="0">
                <a:solidFill>
                  <a:srgbClr val="1F1F1F"/>
                </a:solidFill>
                <a:latin typeface="Calibri" panose="020F0502020204030204" pitchFamily="34" charset="0"/>
                <a:cs typeface="Arial" panose="020B0604020202020204" pitchFamily="34" charset="0"/>
              </a:rPr>
              <a:t>סגנונות אימון ומטרות אימון</a:t>
            </a:r>
            <a:r>
              <a:rPr lang="en-US" sz="1300" kern="0" dirty="0">
                <a:solidFill>
                  <a:srgbClr val="1F1F1F"/>
                </a:solidFill>
                <a:latin typeface="Calibri" panose="020F0502020204030204" pitchFamily="34" charset="0"/>
                <a:cs typeface="Arial" panose="020B0604020202020204" pitchFamily="34" charset="0"/>
              </a:rPr>
              <a:t>.</a:t>
            </a:r>
          </a:p>
          <a:p>
            <a:pPr marL="0" indent="0" algn="r" rtl="1">
              <a:spcBef>
                <a:spcPts val="0"/>
              </a:spcBef>
              <a:buSzPts val="1000"/>
              <a:buNone/>
              <a:tabLst>
                <a:tab pos="457200" algn="l"/>
              </a:tabLst>
            </a:pPr>
            <a:endParaRPr lang="en-US" sz="1200" kern="0" dirty="0">
              <a:solidFill>
                <a:srgbClr val="1F1F1F"/>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8888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297962B-52F8-68DC-2F28-AE90F57307F4}"/>
              </a:ext>
            </a:extLst>
          </p:cNvPr>
          <p:cNvSpPr>
            <a:spLocks noGrp="1"/>
          </p:cNvSpPr>
          <p:nvPr>
            <p:ph idx="1"/>
          </p:nvPr>
        </p:nvSpPr>
        <p:spPr>
          <a:xfrm>
            <a:off x="143556" y="1350110"/>
            <a:ext cx="8704184" cy="3664920"/>
          </a:xfrm>
        </p:spPr>
        <p:txBody>
          <a:bodyPr>
            <a:normAutofit fontScale="92500" lnSpcReduction="20000"/>
          </a:bodyPr>
          <a:lstStyle/>
          <a:p>
            <a:pPr marL="0" indent="0" algn="r" rtl="1">
              <a:lnSpc>
                <a:spcPct val="107000"/>
              </a:lnSpc>
              <a:spcAft>
                <a:spcPts val="800"/>
              </a:spcAft>
              <a:buNone/>
            </a:pPr>
            <a:r>
              <a:rPr lang="he-IL" sz="1600" kern="100" dirty="0">
                <a:latin typeface="Calibri" panose="020F0502020204030204" pitchFamily="34" charset="0"/>
                <a:ea typeface="Calibri" panose="020F0502020204030204" pitchFamily="34" charset="0"/>
                <a:cs typeface="David" panose="020E0502060401010101" pitchFamily="34" charset="-79"/>
              </a:rPr>
              <a:t>בתחום אפליקציות כושר חינמיות שמאפשרות למשתמשים לבנות תוכניות אימון משלהם קיימים מספר מתחרים. </a:t>
            </a:r>
            <a:endParaRPr lang="en-US" sz="1600" kern="100" dirty="0">
              <a:latin typeface="Calibri" panose="020F0502020204030204" pitchFamily="34" charset="0"/>
              <a:ea typeface="Calibri" panose="020F0502020204030204" pitchFamily="34" charset="0"/>
              <a:cs typeface="David" panose="020E0502060401010101" pitchFamily="34" charset="-79"/>
            </a:endParaRPr>
          </a:p>
          <a:p>
            <a:pPr marL="0" indent="0" algn="r" rtl="1">
              <a:lnSpc>
                <a:spcPct val="107000"/>
              </a:lnSpc>
              <a:spcAft>
                <a:spcPts val="800"/>
              </a:spcAft>
              <a:buNone/>
            </a:pPr>
            <a:r>
              <a:rPr lang="he-IL" sz="1600" kern="100" dirty="0">
                <a:latin typeface="Calibri" panose="020F0502020204030204" pitchFamily="34" charset="0"/>
                <a:ea typeface="Calibri" panose="020F0502020204030204" pitchFamily="34" charset="0"/>
                <a:cs typeface="David" panose="020E0502060401010101" pitchFamily="34" charset="-79"/>
              </a:rPr>
              <a:t>להלן כמה מתחרים פוטנציאליים על סמך הפרטים הבאים:</a:t>
            </a:r>
            <a:endParaRPr lang="en-US" sz="1600" kern="100" dirty="0">
              <a:latin typeface="Calibri" panose="020F0502020204030204" pitchFamily="34" charset="0"/>
              <a:ea typeface="Calibri" panose="020F0502020204030204" pitchFamily="34" charset="0"/>
              <a:cs typeface="David" panose="020E0502060401010101" pitchFamily="34" charset="-79"/>
            </a:endParaRPr>
          </a:p>
          <a:p>
            <a:pPr algn="r" rtl="1">
              <a:lnSpc>
                <a:spcPct val="107000"/>
              </a:lnSpc>
              <a:spcAft>
                <a:spcPts val="800"/>
              </a:spcAft>
            </a:pPr>
            <a:r>
              <a:rPr lang="en-US" sz="1600" b="1" kern="100" dirty="0" err="1">
                <a:effectLst/>
                <a:latin typeface="David" panose="020E0502060401010101" pitchFamily="34" charset="-79"/>
                <a:ea typeface="Calibri" panose="020F0502020204030204" pitchFamily="34" charset="0"/>
                <a:cs typeface="Arial" panose="020B0604020202020204" pitchFamily="34" charset="0"/>
              </a:rPr>
              <a:t>Fitbod</a:t>
            </a:r>
            <a:r>
              <a:rPr lang="he-IL" sz="1600" kern="100" dirty="0">
                <a:effectLst/>
                <a:latin typeface="Calibri" panose="020F0502020204030204" pitchFamily="34" charset="0"/>
                <a:ea typeface="Calibri" panose="020F0502020204030204" pitchFamily="34" charset="0"/>
                <a:cs typeface="David" panose="020E0502060401010101" pitchFamily="34" charset="-79"/>
              </a:rPr>
              <a:t> - מציע תוכניות אימון מותאמות אישית המבוססות על העדפות המשתמש, זמינות הציוד והיעדים. דגם </a:t>
            </a:r>
            <a:r>
              <a:rPr lang="en-US" sz="1600" kern="100" dirty="0">
                <a:effectLst/>
                <a:latin typeface="David" panose="020E0502060401010101" pitchFamily="34" charset="-79"/>
                <a:ea typeface="Calibri" panose="020F0502020204030204" pitchFamily="34" charset="0"/>
                <a:cs typeface="Arial" panose="020B0604020202020204" pitchFamily="34" charset="0"/>
              </a:rPr>
              <a:t>Freemium</a:t>
            </a:r>
            <a:r>
              <a:rPr lang="he-IL" sz="1600" kern="100" dirty="0">
                <a:effectLst/>
                <a:latin typeface="Calibri" panose="020F0502020204030204" pitchFamily="34" charset="0"/>
                <a:ea typeface="Calibri" panose="020F0502020204030204" pitchFamily="34" charset="0"/>
                <a:cs typeface="David" panose="020E0502060401010101" pitchFamily="34" charset="-79"/>
              </a:rPr>
              <a:t>, עם תכונות מוגבלות בגרסה החינמית.</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600" b="1" kern="100" dirty="0" err="1">
                <a:effectLst/>
                <a:latin typeface="David" panose="020E0502060401010101" pitchFamily="34" charset="-79"/>
                <a:ea typeface="Calibri" panose="020F0502020204030204" pitchFamily="34" charset="0"/>
                <a:cs typeface="Arial" panose="020B0604020202020204" pitchFamily="34" charset="0"/>
              </a:rPr>
              <a:t>Jefit</a:t>
            </a:r>
            <a:r>
              <a:rPr lang="he-IL" sz="1600" b="1" kern="100" dirty="0">
                <a:effectLst/>
                <a:latin typeface="Calibri" panose="020F0502020204030204" pitchFamily="34" charset="0"/>
                <a:ea typeface="Calibri" panose="020F0502020204030204" pitchFamily="34" charset="0"/>
                <a:cs typeface="David" panose="020E0502060401010101" pitchFamily="34" charset="-79"/>
              </a:rPr>
              <a:t> - </a:t>
            </a:r>
            <a:r>
              <a:rPr lang="he-IL" sz="1600" kern="100" dirty="0">
                <a:effectLst/>
                <a:latin typeface="Calibri" panose="020F0502020204030204" pitchFamily="34" charset="0"/>
                <a:ea typeface="Calibri" panose="020F0502020204030204" pitchFamily="34" charset="0"/>
                <a:cs typeface="David" panose="020E0502060401010101" pitchFamily="34" charset="-79"/>
              </a:rPr>
              <a:t>ספריית תרגילים נרחבת וכלי מעקב. הגרסה החינמית מאפשרת ליצור אימונים מותאמים אישית אך מגבילה את מספר התרגילים לכל תוכנית.</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600" b="1" kern="100" dirty="0">
                <a:solidFill>
                  <a:srgbClr val="1F1F1F"/>
                </a:solidFill>
                <a:effectLst/>
                <a:latin typeface="Arial" panose="020B0604020202020204" pitchFamily="34" charset="0"/>
                <a:ea typeface="Calibri" panose="020F0502020204030204" pitchFamily="34" charset="0"/>
                <a:cs typeface="Arial" panose="020B0604020202020204" pitchFamily="34" charset="0"/>
              </a:rPr>
              <a:t>Workout Trainer</a:t>
            </a:r>
            <a:r>
              <a:rPr lang="he-IL" sz="1600" b="1" kern="100" dirty="0">
                <a:effectLst/>
                <a:latin typeface="Calibri" panose="020F0502020204030204" pitchFamily="34" charset="0"/>
                <a:ea typeface="Calibri" panose="020F0502020204030204" pitchFamily="34" charset="0"/>
                <a:cs typeface="David" panose="020E0502060401010101" pitchFamily="34" charset="-79"/>
              </a:rPr>
              <a:t> - </a:t>
            </a:r>
            <a:r>
              <a:rPr lang="he-IL" sz="1600" kern="100" dirty="0">
                <a:effectLst/>
                <a:latin typeface="Calibri" panose="020F0502020204030204" pitchFamily="34" charset="0"/>
                <a:ea typeface="Calibri" panose="020F0502020204030204" pitchFamily="34" charset="0"/>
                <a:cs typeface="David" panose="020E0502060401010101" pitchFamily="34" charset="-79"/>
              </a:rPr>
              <a:t>ממשק ידידותי למשתמש לבניית אימונים מותאמים אישית עם תיאורי תרגילים והדגמות וידאו. הגרסה החינמית מאפשרת תרגילים ואימונים מוגבלים.</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600" b="1" kern="100" dirty="0" err="1">
                <a:solidFill>
                  <a:srgbClr val="1F1F1F"/>
                </a:solidFill>
                <a:effectLst/>
                <a:latin typeface="Arial" panose="020B0604020202020204" pitchFamily="34" charset="0"/>
                <a:ea typeface="Calibri" panose="020F0502020204030204" pitchFamily="34" charset="0"/>
                <a:cs typeface="Arial" panose="020B0604020202020204" pitchFamily="34" charset="0"/>
              </a:rPr>
              <a:t>StrongLifts</a:t>
            </a:r>
            <a:r>
              <a:rPr lang="en-US" sz="1600" b="1" kern="100" dirty="0">
                <a:solidFill>
                  <a:srgbClr val="1F1F1F"/>
                </a:solidFill>
                <a:effectLst/>
                <a:latin typeface="Arial" panose="020B0604020202020204" pitchFamily="34" charset="0"/>
                <a:ea typeface="Calibri" panose="020F0502020204030204" pitchFamily="34" charset="0"/>
                <a:cs typeface="Arial" panose="020B0604020202020204" pitchFamily="34" charset="0"/>
              </a:rPr>
              <a:t> 5x5</a:t>
            </a:r>
            <a:r>
              <a:rPr lang="he-IL" sz="1600" kern="100" dirty="0">
                <a:effectLst/>
                <a:latin typeface="Calibri" panose="020F0502020204030204" pitchFamily="34" charset="0"/>
                <a:ea typeface="Calibri" panose="020F0502020204030204" pitchFamily="34" charset="0"/>
                <a:cs typeface="David" panose="020E0502060401010101" pitchFamily="34" charset="-79"/>
              </a:rPr>
              <a:t> - מתמקדת באימוני כוח עם תוכנית למתחילים ויכולת להתאים אותה. הגרסה החינמית כוללת את התוכנית מצומצמת בלבד</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600" b="1" kern="100" dirty="0">
                <a:solidFill>
                  <a:srgbClr val="1F1F1F"/>
                </a:solidFill>
                <a:effectLst/>
                <a:latin typeface="Arial" panose="020B0604020202020204" pitchFamily="34" charset="0"/>
                <a:ea typeface="Calibri" panose="020F0502020204030204" pitchFamily="34" charset="0"/>
                <a:cs typeface="Arial" panose="020B0604020202020204" pitchFamily="34" charset="0"/>
              </a:rPr>
              <a:t>Nike Training Club</a:t>
            </a:r>
            <a:r>
              <a:rPr lang="he-IL" sz="1600" kern="100" dirty="0">
                <a:effectLst/>
                <a:latin typeface="Calibri" panose="020F0502020204030204" pitchFamily="34" charset="0"/>
                <a:ea typeface="Calibri" panose="020F0502020204030204" pitchFamily="34" charset="0"/>
                <a:cs typeface="David" panose="020E0502060401010101" pitchFamily="34" charset="-79"/>
              </a:rPr>
              <a:t> - מציעה אימונים מודרכים ויכולת לבנות שגרות מותאמות אישית מספריית האימונים שלהם. לגרסה החינמית יש אפשרויות אימון מוגבלות</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ctr">
              <a:buNone/>
            </a:pPr>
            <a:endParaRPr lang="he-IL" dirty="0"/>
          </a:p>
        </p:txBody>
      </p:sp>
      <p:sp>
        <p:nvSpPr>
          <p:cNvPr id="4" name="כותרת 1">
            <a:extLst>
              <a:ext uri="{FF2B5EF4-FFF2-40B4-BE49-F238E27FC236}">
                <a16:creationId xmlns:a16="http://schemas.microsoft.com/office/drawing/2014/main" id="{D01B661F-6341-8910-2616-5E9018C47183}"/>
              </a:ext>
            </a:extLst>
          </p:cNvPr>
          <p:cNvSpPr>
            <a:spLocks noGrp="1"/>
          </p:cNvSpPr>
          <p:nvPr>
            <p:ph type="title"/>
          </p:nvPr>
        </p:nvSpPr>
        <p:spPr>
          <a:xfrm>
            <a:off x="457200" y="280988"/>
            <a:ext cx="8245475" cy="763587"/>
          </a:xfrm>
        </p:spPr>
        <p:txBody>
          <a:bodyPr/>
          <a:lstStyle/>
          <a:p>
            <a:r>
              <a:rPr lang="he-IL" sz="4000" b="1" kern="100" dirty="0">
                <a:effectLst/>
                <a:latin typeface="Calibri" panose="020F0502020204030204" pitchFamily="34" charset="0"/>
                <a:ea typeface="Calibri" panose="020F0502020204030204" pitchFamily="34" charset="0"/>
                <a:cs typeface="Arial" panose="020B0604020202020204" pitchFamily="34" charset="0"/>
              </a:rPr>
              <a:t>השוואת מתחרים</a:t>
            </a:r>
          </a:p>
        </p:txBody>
      </p:sp>
    </p:spTree>
    <p:extLst>
      <p:ext uri="{BB962C8B-B14F-4D97-AF65-F5344CB8AC3E}">
        <p14:creationId xmlns:p14="http://schemas.microsoft.com/office/powerpoint/2010/main" val="13179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39DDB-627D-9E17-FE6A-0F4D74A011B0}"/>
            </a:ext>
          </a:extLst>
        </p:cNvPr>
        <p:cNvGrpSpPr/>
        <p:nvPr/>
      </p:nvGrpSpPr>
      <p:grpSpPr>
        <a:xfrm>
          <a:off x="0" y="0"/>
          <a:ext cx="0" cy="0"/>
          <a:chOff x="0" y="0"/>
          <a:chExt cx="0" cy="0"/>
        </a:xfrm>
      </p:grpSpPr>
      <p:sp>
        <p:nvSpPr>
          <p:cNvPr id="4" name="כותרת 1">
            <a:extLst>
              <a:ext uri="{FF2B5EF4-FFF2-40B4-BE49-F238E27FC236}">
                <a16:creationId xmlns:a16="http://schemas.microsoft.com/office/drawing/2014/main" id="{41F15449-F46E-0CD9-9E34-5CC7EC041BCE}"/>
              </a:ext>
            </a:extLst>
          </p:cNvPr>
          <p:cNvSpPr>
            <a:spLocks noGrp="1"/>
          </p:cNvSpPr>
          <p:nvPr>
            <p:ph type="title"/>
          </p:nvPr>
        </p:nvSpPr>
        <p:spPr>
          <a:xfrm>
            <a:off x="457200" y="280988"/>
            <a:ext cx="8245475" cy="763587"/>
          </a:xfrm>
        </p:spPr>
        <p:txBody>
          <a:bodyPr/>
          <a:lstStyle/>
          <a:p>
            <a:r>
              <a:rPr lang="he-IL" sz="4000" b="1" kern="100" dirty="0">
                <a:effectLst/>
                <a:latin typeface="Calibri" panose="020F0502020204030204" pitchFamily="34" charset="0"/>
                <a:ea typeface="Calibri" panose="020F0502020204030204" pitchFamily="34" charset="0"/>
                <a:cs typeface="Arial" panose="020B0604020202020204" pitchFamily="34" charset="0"/>
              </a:rPr>
              <a:t>השוואת מתחרים</a:t>
            </a:r>
          </a:p>
        </p:txBody>
      </p:sp>
      <p:pic>
        <p:nvPicPr>
          <p:cNvPr id="26" name="מציין מיקום תוכן 25">
            <a:extLst>
              <a:ext uri="{FF2B5EF4-FFF2-40B4-BE49-F238E27FC236}">
                <a16:creationId xmlns:a16="http://schemas.microsoft.com/office/drawing/2014/main" id="{DD31D275-40B8-97F8-10AD-FD57B15CC0F6}"/>
              </a:ext>
            </a:extLst>
          </p:cNvPr>
          <p:cNvPicPr>
            <a:picLocks noGrp="1" noChangeAspect="1"/>
          </p:cNvPicPr>
          <p:nvPr>
            <p:ph idx="1"/>
          </p:nvPr>
        </p:nvPicPr>
        <p:blipFill>
          <a:blip r:embed="rId2"/>
          <a:stretch>
            <a:fillRect/>
          </a:stretch>
        </p:blipFill>
        <p:spPr>
          <a:xfrm>
            <a:off x="1670605" y="1381594"/>
            <a:ext cx="6260905" cy="3748765"/>
          </a:xfrm>
        </p:spPr>
      </p:pic>
    </p:spTree>
    <p:extLst>
      <p:ext uri="{BB962C8B-B14F-4D97-AF65-F5344CB8AC3E}">
        <p14:creationId xmlns:p14="http://schemas.microsoft.com/office/powerpoint/2010/main" val="236117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F4FB6D-CC56-F76C-9C1C-9765D7CF8A75}"/>
              </a:ext>
            </a:extLst>
          </p:cNvPr>
          <p:cNvSpPr>
            <a:spLocks noGrp="1"/>
          </p:cNvSpPr>
          <p:nvPr>
            <p:ph type="title"/>
          </p:nvPr>
        </p:nvSpPr>
        <p:spPr/>
        <p:txBody>
          <a:bodyPr>
            <a:normAutofit/>
          </a:bodyPr>
          <a:lstStyle/>
          <a:p>
            <a:r>
              <a:rPr lang="he-IL" sz="4000" b="1" kern="100" dirty="0">
                <a:effectLst/>
                <a:latin typeface="Calibri" panose="020F0502020204030204" pitchFamily="34" charset="0"/>
                <a:ea typeface="Calibri" panose="020F0502020204030204" pitchFamily="34" charset="0"/>
                <a:cs typeface="Arial" panose="020B0604020202020204" pitchFamily="34" charset="0"/>
              </a:rPr>
              <a:t>דרישות פונקציונליות </a:t>
            </a:r>
          </a:p>
        </p:txBody>
      </p:sp>
      <p:sp>
        <p:nvSpPr>
          <p:cNvPr id="3" name="מציין מיקום תוכן 2">
            <a:extLst>
              <a:ext uri="{FF2B5EF4-FFF2-40B4-BE49-F238E27FC236}">
                <a16:creationId xmlns:a16="http://schemas.microsoft.com/office/drawing/2014/main" id="{8A0E840E-B53D-110B-5395-A10BD208A579}"/>
              </a:ext>
            </a:extLst>
          </p:cNvPr>
          <p:cNvSpPr>
            <a:spLocks noGrp="1"/>
          </p:cNvSpPr>
          <p:nvPr>
            <p:ph idx="1"/>
          </p:nvPr>
        </p:nvSpPr>
        <p:spPr>
          <a:xfrm>
            <a:off x="0" y="1350110"/>
            <a:ext cx="8695035" cy="3664920"/>
          </a:xfrm>
        </p:spPr>
        <p:txBody>
          <a:bodyPr>
            <a:normAutofit fontScale="62500" lnSpcReduction="20000"/>
          </a:bodyPr>
          <a:lstStyle/>
          <a:p>
            <a:pPr marL="0" indent="0" algn="just" rtl="1">
              <a:spcAft>
                <a:spcPts val="600"/>
              </a:spcAft>
              <a:buNone/>
            </a:pPr>
            <a:r>
              <a:rPr lang="he-IL" sz="2100" b="1" u="sng"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הרשמה והתחברות</a:t>
            </a:r>
            <a:endParaRPr lang="en-US" sz="2100" b="1"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817245" lvl="0" indent="-342900" algn="just" rtl="1">
              <a:spcBef>
                <a:spcPts val="0"/>
              </a:spcBef>
              <a:spcAft>
                <a:spcPts val="600"/>
              </a:spcAft>
              <a:buFont typeface="Symbol" panose="05050102010706020507" pitchFamily="18" charset="2"/>
              <a:buChar char=""/>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המערכת תאפשר הרשמה על מנת לבצע התחברות עתידית למשתמש חדש. </a:t>
            </a:r>
            <a:r>
              <a:rPr lang="en-US" sz="1800" dirty="0">
                <a:effectLst/>
                <a:latin typeface="Arial" panose="020B0604020202020204" pitchFamily="34" charset="0"/>
                <a:ea typeface="Times New Roman" panose="02020603050405020304" pitchFamily="18" charset="0"/>
                <a:cs typeface="Arial" panose="020B0604020202020204" pitchFamily="34" charset="0"/>
              </a:rPr>
              <a:t>(must)</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817245" lvl="0" indent="-342900" algn="just" rtl="1">
              <a:spcBef>
                <a:spcPts val="0"/>
              </a:spcBef>
              <a:spcAft>
                <a:spcPts val="600"/>
              </a:spcAft>
              <a:buFont typeface="Symbol" panose="05050102010706020507" pitchFamily="18" charset="2"/>
              <a:buChar char=""/>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המערכת תאפשר התחברות למשתמש קיים. </a:t>
            </a:r>
            <a:r>
              <a:rPr lang="en-US" sz="1800" dirty="0">
                <a:effectLst/>
                <a:latin typeface="Arial" panose="020B0604020202020204" pitchFamily="34" charset="0"/>
                <a:ea typeface="Times New Roman" panose="02020603050405020304" pitchFamily="18" charset="0"/>
                <a:cs typeface="Arial" panose="020B0604020202020204" pitchFamily="34" charset="0"/>
              </a:rPr>
              <a:t>(must)</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just" rtl="1">
              <a:spcAft>
                <a:spcPts val="600"/>
              </a:spcAft>
              <a:buNone/>
            </a:pPr>
            <a:r>
              <a:rPr lang="he-IL" sz="2100" b="1" u="sng" dirty="0">
                <a:solidFill>
                  <a:srgbClr val="000000"/>
                </a:solidFill>
                <a:latin typeface="Times New Roman" panose="02020603050405020304" pitchFamily="18" charset="0"/>
                <a:cs typeface="Arial" panose="020B0604020202020204" pitchFamily="34" charset="0"/>
              </a:rPr>
              <a:t>ניהול תרגילים</a:t>
            </a:r>
            <a:endParaRPr lang="en-US" sz="2100" b="1" u="sng" dirty="0">
              <a:solidFill>
                <a:srgbClr val="000000"/>
              </a:solidFill>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1900" dirty="0">
                <a:latin typeface="Times New Roman" panose="02020603050405020304" pitchFamily="18" charset="0"/>
                <a:cs typeface="Arial" panose="020B0604020202020204" pitchFamily="34" charset="0"/>
              </a:rPr>
              <a:t>המערכת תאפשר עבור משתמש רישום של תרגילים הקבועים של המתאמן. </a:t>
            </a:r>
            <a:r>
              <a:rPr lang="en-US" sz="1900" dirty="0">
                <a:latin typeface="Times New Roman" panose="02020603050405020304" pitchFamily="18" charset="0"/>
                <a:cs typeface="Arial" panose="020B0604020202020204" pitchFamily="34" charset="0"/>
              </a:rPr>
              <a:t>(must)</a:t>
            </a:r>
          </a:p>
          <a:p>
            <a:pPr marR="817245" algn="just" rtl="1">
              <a:spcBef>
                <a:spcPts val="0"/>
              </a:spcBef>
              <a:spcAft>
                <a:spcPts val="600"/>
              </a:spcAft>
              <a:buFont typeface="Symbol" panose="05050102010706020507" pitchFamily="18" charset="2"/>
              <a:buChar char=""/>
            </a:pPr>
            <a:r>
              <a:rPr lang="he-IL" sz="1900" dirty="0">
                <a:latin typeface="Times New Roman" panose="02020603050405020304" pitchFamily="18" charset="0"/>
                <a:cs typeface="Arial" panose="020B0604020202020204" pitchFamily="34" charset="0"/>
              </a:rPr>
              <a:t>המערכת תאפשר עבור משתמש חדש מענה על שאלון פרטים אישיים ומטרת האימונים שלו. </a:t>
            </a:r>
            <a:r>
              <a:rPr lang="en-US" sz="1900" dirty="0">
                <a:latin typeface="Times New Roman" panose="02020603050405020304" pitchFamily="18" charset="0"/>
                <a:cs typeface="Arial" panose="020B0604020202020204" pitchFamily="34" charset="0"/>
              </a:rPr>
              <a:t>(must) </a:t>
            </a:r>
          </a:p>
          <a:p>
            <a:pPr marR="817245" algn="just" rtl="1">
              <a:spcBef>
                <a:spcPts val="0"/>
              </a:spcBef>
              <a:spcAft>
                <a:spcPts val="600"/>
              </a:spcAft>
              <a:buFont typeface="Symbol" panose="05050102010706020507" pitchFamily="18" charset="2"/>
              <a:buChar char=""/>
            </a:pPr>
            <a:r>
              <a:rPr lang="he-IL" sz="1900" dirty="0">
                <a:latin typeface="Times New Roman" panose="02020603050405020304" pitchFamily="18" charset="0"/>
                <a:cs typeface="Arial" panose="020B0604020202020204" pitchFamily="34" charset="0"/>
              </a:rPr>
              <a:t>המערכת תוכל לשלוח הודעות ב"דחיפה" למשתמשים (</a:t>
            </a:r>
            <a:r>
              <a:rPr lang="en-US" sz="1900" dirty="0">
                <a:latin typeface="Times New Roman" panose="02020603050405020304" pitchFamily="18" charset="0"/>
                <a:cs typeface="Arial" panose="020B0604020202020204" pitchFamily="34" charset="0"/>
              </a:rPr>
              <a:t>SNS</a:t>
            </a:r>
            <a:r>
              <a:rPr lang="he-IL" sz="1900" dirty="0">
                <a:latin typeface="Times New Roman" panose="02020603050405020304" pitchFamily="18" charset="0"/>
                <a:cs typeface="Arial" panose="020B0604020202020204" pitchFamily="34" charset="0"/>
              </a:rPr>
              <a:t>). (</a:t>
            </a:r>
            <a:r>
              <a:rPr lang="en-US" sz="1900" dirty="0">
                <a:latin typeface="Times New Roman" panose="02020603050405020304" pitchFamily="18" charset="0"/>
                <a:cs typeface="Arial" panose="020B0604020202020204" pitchFamily="34" charset="0"/>
              </a:rPr>
              <a:t>nice to have</a:t>
            </a:r>
            <a:r>
              <a:rPr lang="he-IL" sz="1900" dirty="0">
                <a:latin typeface="Times New Roman" panose="02020603050405020304" pitchFamily="18" charset="0"/>
                <a:cs typeface="Arial" panose="020B0604020202020204" pitchFamily="34" charset="0"/>
              </a:rPr>
              <a:t>)</a:t>
            </a:r>
            <a:endParaRPr lang="en-US" sz="1900" dirty="0">
              <a:latin typeface="Times New Roman" panose="02020603050405020304" pitchFamily="18" charset="0"/>
              <a:cs typeface="Arial" panose="020B0604020202020204" pitchFamily="34" charset="0"/>
            </a:endParaRPr>
          </a:p>
          <a:p>
            <a:pPr marL="0" indent="0" algn="just" rtl="1">
              <a:spcAft>
                <a:spcPts val="600"/>
              </a:spcAft>
              <a:buNone/>
            </a:pPr>
            <a:r>
              <a:rPr lang="he-IL" sz="2100" b="1" u="sng" dirty="0">
                <a:solidFill>
                  <a:srgbClr val="000000"/>
                </a:solidFill>
                <a:latin typeface="Times New Roman" panose="02020603050405020304" pitchFamily="18" charset="0"/>
                <a:cs typeface="Arial" panose="020B0604020202020204" pitchFamily="34" charset="0"/>
              </a:rPr>
              <a:t>ניתוח והתראות:</a:t>
            </a:r>
            <a:endParaRPr lang="en-US" sz="2100" b="1" u="sng" dirty="0">
              <a:solidFill>
                <a:srgbClr val="000000"/>
              </a:solidFill>
              <a:latin typeface="Times New Roman" panose="02020603050405020304" pitchFamily="18" charset="0"/>
              <a:cs typeface="Arial" panose="020B0604020202020204" pitchFamily="34" charset="0"/>
            </a:endParaRPr>
          </a:p>
          <a:p>
            <a:pPr marR="817245" lvl="0" algn="just" rtl="1">
              <a:spcBef>
                <a:spcPts val="0"/>
              </a:spcBef>
              <a:spcAft>
                <a:spcPts val="600"/>
              </a:spcAft>
              <a:buFont typeface="Symbol" panose="05050102010706020507" pitchFamily="18" charset="2"/>
              <a:buChar char=""/>
            </a:pPr>
            <a:r>
              <a:rPr lang="he-IL" sz="1900" dirty="0">
                <a:latin typeface="Times New Roman" panose="02020603050405020304" pitchFamily="18" charset="0"/>
                <a:cs typeface="Arial" panose="020B0604020202020204" pitchFamily="34" charset="0"/>
              </a:rPr>
              <a:t>המערכת תציג האם האימונים שמשתמש מבצע נותנים מענה לצרכים שלו והאם קיים פיזור ומגוון שווה של התרגילים. </a:t>
            </a:r>
            <a:r>
              <a:rPr lang="en-US" sz="1900" dirty="0">
                <a:latin typeface="Times New Roman" panose="02020603050405020304" pitchFamily="18" charset="0"/>
                <a:cs typeface="Arial" panose="020B0604020202020204" pitchFamily="34" charset="0"/>
              </a:rPr>
              <a:t>(must)</a:t>
            </a:r>
          </a:p>
          <a:p>
            <a:pPr marL="0" indent="0" algn="just" rtl="1">
              <a:spcAft>
                <a:spcPts val="600"/>
              </a:spcAft>
              <a:buNone/>
            </a:pPr>
            <a:r>
              <a:rPr lang="he-IL" sz="2100" b="1" u="sng" dirty="0">
                <a:solidFill>
                  <a:srgbClr val="000000"/>
                </a:solidFill>
                <a:latin typeface="Times New Roman" panose="02020603050405020304" pitchFamily="18" charset="0"/>
                <a:cs typeface="Arial" panose="020B0604020202020204" pitchFamily="34" charset="0"/>
              </a:rPr>
              <a:t>ספריית תרגילים</a:t>
            </a:r>
            <a:r>
              <a:rPr lang="en-US" sz="2100" b="1" u="sng" dirty="0">
                <a:solidFill>
                  <a:srgbClr val="000000"/>
                </a:solidFill>
                <a:latin typeface="Times New Roman" panose="02020603050405020304" pitchFamily="18" charset="0"/>
                <a:cs typeface="Arial" panose="020B0604020202020204" pitchFamily="34" charset="0"/>
              </a:rPr>
              <a:t>:</a:t>
            </a:r>
          </a:p>
          <a:p>
            <a:pPr marR="817245" lvl="0" algn="just" rtl="1">
              <a:spcBef>
                <a:spcPts val="0"/>
              </a:spcBef>
              <a:spcAft>
                <a:spcPts val="600"/>
              </a:spcAft>
              <a:buFont typeface="Symbol" panose="05050102010706020507" pitchFamily="18" charset="2"/>
              <a:buChar char=""/>
            </a:pPr>
            <a:r>
              <a:rPr lang="he-IL" sz="1900" dirty="0">
                <a:latin typeface="Times New Roman" panose="02020603050405020304" pitchFamily="18" charset="0"/>
                <a:cs typeface="Arial" panose="020B0604020202020204" pitchFamily="34" charset="0"/>
              </a:rPr>
              <a:t>המערכת תאפשר תצוגה של כלל התרגילים הקיימים בספריית התרגילים. </a:t>
            </a:r>
            <a:r>
              <a:rPr lang="en-US" sz="1900" dirty="0">
                <a:latin typeface="Times New Roman" panose="02020603050405020304" pitchFamily="18" charset="0"/>
                <a:cs typeface="Arial" panose="020B0604020202020204" pitchFamily="34" charset="0"/>
              </a:rPr>
              <a:t>(must)</a:t>
            </a:r>
          </a:p>
          <a:p>
            <a:pPr marR="817245" lvl="0" algn="just" rtl="1">
              <a:spcBef>
                <a:spcPts val="0"/>
              </a:spcBef>
              <a:spcAft>
                <a:spcPts val="600"/>
              </a:spcAft>
              <a:buFont typeface="Symbol" panose="05050102010706020507" pitchFamily="18" charset="2"/>
              <a:buChar char=""/>
            </a:pPr>
            <a:r>
              <a:rPr lang="he-IL" sz="1900" dirty="0">
                <a:latin typeface="Times New Roman" panose="02020603050405020304" pitchFamily="18" charset="0"/>
                <a:cs typeface="Arial" panose="020B0604020202020204" pitchFamily="34" charset="0"/>
              </a:rPr>
              <a:t>המערכת תאפשר שמירת תרגילים מועדפים. </a:t>
            </a:r>
            <a:r>
              <a:rPr lang="en-US" sz="1900" dirty="0">
                <a:latin typeface="Times New Roman" panose="02020603050405020304" pitchFamily="18" charset="0"/>
                <a:cs typeface="Arial" panose="020B0604020202020204" pitchFamily="34" charset="0"/>
              </a:rPr>
              <a:t>(must)</a:t>
            </a:r>
          </a:p>
          <a:p>
            <a:pPr marL="0" indent="0" algn="just" rtl="1">
              <a:spcAft>
                <a:spcPts val="600"/>
              </a:spcAft>
              <a:buNone/>
            </a:pPr>
            <a:r>
              <a:rPr lang="he-IL" sz="2100" b="1" u="sng" dirty="0">
                <a:solidFill>
                  <a:srgbClr val="000000"/>
                </a:solidFill>
                <a:latin typeface="Times New Roman" panose="02020603050405020304" pitchFamily="18" charset="0"/>
                <a:cs typeface="Arial" panose="020B0604020202020204" pitchFamily="34" charset="0"/>
              </a:rPr>
              <a:t>ניהול משתמשים</a:t>
            </a:r>
            <a:endParaRPr lang="en-US" sz="2100" b="1" u="sng" dirty="0">
              <a:solidFill>
                <a:srgbClr val="000000"/>
              </a:solidFill>
              <a:latin typeface="Times New Roman" panose="02020603050405020304" pitchFamily="18" charset="0"/>
              <a:cs typeface="Arial" panose="020B0604020202020204" pitchFamily="34" charset="0"/>
            </a:endParaRPr>
          </a:p>
          <a:p>
            <a:pPr marR="817245" algn="just" rtl="1">
              <a:spcBef>
                <a:spcPts val="0"/>
              </a:spcBef>
              <a:spcAft>
                <a:spcPts val="600"/>
              </a:spcAft>
              <a:buFont typeface="Symbol" panose="05050102010706020507" pitchFamily="18" charset="2"/>
              <a:buChar char=""/>
            </a:pPr>
            <a:r>
              <a:rPr lang="he-IL" sz="1900" dirty="0">
                <a:latin typeface="Times New Roman" panose="02020603050405020304" pitchFamily="18" charset="0"/>
                <a:cs typeface="Arial" panose="020B0604020202020204" pitchFamily="34" charset="0"/>
              </a:rPr>
              <a:t>המערכת תשמור את פרטיהם ונתוניהם של המשתמשים </a:t>
            </a:r>
            <a:r>
              <a:rPr lang="en-US" sz="1900" dirty="0">
                <a:latin typeface="Times New Roman" panose="02020603050405020304" pitchFamily="18" charset="0"/>
                <a:cs typeface="Arial" panose="020B0604020202020204" pitchFamily="34" charset="0"/>
              </a:rPr>
              <a:t>(must)</a:t>
            </a:r>
          </a:p>
          <a:p>
            <a:endParaRPr lang="he-IL" dirty="0"/>
          </a:p>
        </p:txBody>
      </p:sp>
    </p:spTree>
    <p:extLst>
      <p:ext uri="{BB962C8B-B14F-4D97-AF65-F5344CB8AC3E}">
        <p14:creationId xmlns:p14="http://schemas.microsoft.com/office/powerpoint/2010/main" val="6868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1375</Words>
  <Application>Microsoft Office PowerPoint</Application>
  <PresentationFormat>‫הצגה על המסך (16:9)</PresentationFormat>
  <Paragraphs>157</Paragraphs>
  <Slides>19</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19</vt:i4>
      </vt:variant>
    </vt:vector>
  </HeadingPairs>
  <TitlesOfParts>
    <vt:vector size="27" baseType="lpstr">
      <vt:lpstr>Aptos</vt:lpstr>
      <vt:lpstr>Arial</vt:lpstr>
      <vt:lpstr>Calibri</vt:lpstr>
      <vt:lpstr>David</vt:lpstr>
      <vt:lpstr>Symbol</vt:lpstr>
      <vt:lpstr>Times New Roman</vt:lpstr>
      <vt:lpstr>Wingdings</vt:lpstr>
      <vt:lpstr>Office Theme</vt:lpstr>
      <vt:lpstr>FITNESS SMART - פיתוח אפליקציית כושר</vt:lpstr>
      <vt:lpstr>מוטיבציה</vt:lpstr>
      <vt:lpstr>מטרות ויעדים</vt:lpstr>
      <vt:lpstr>מדדים</vt:lpstr>
      <vt:lpstr>עיקרי סקירת ספרות בתחום שימוש באפליקציה, אפקטיביות  ותכונות חשובות</vt:lpstr>
      <vt:lpstr>עיקרי סקירת ספרות בתחום אלגוריתמים מרכזיים </vt:lpstr>
      <vt:lpstr>השוואת מתחרים</vt:lpstr>
      <vt:lpstr>השוואת מתחרים</vt:lpstr>
      <vt:lpstr>דרישות פונקציונליות </vt:lpstr>
      <vt:lpstr>דרישות לא פונקציונליות </vt:lpstr>
      <vt:lpstr>ארכיטקטורה</vt:lpstr>
      <vt:lpstr>ארכיטקטורה</vt:lpstr>
      <vt:lpstr>אלגוריתם האפליקציה</vt:lpstr>
      <vt:lpstr>-  Exercise Logicאלגוריתם </vt:lpstr>
      <vt:lpstr>USE CASE DIAGRAM</vt:lpstr>
      <vt:lpstr>Activity Diagramהתחברות משתמש למערכת </vt:lpstr>
      <vt:lpstr>תרשים עץ המסכים</vt:lpstr>
      <vt:lpstr>GANT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2024-03-05T17:09:49Z</dcterms:modified>
</cp:coreProperties>
</file>