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59"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5" autoAdjust="0"/>
    <p:restoredTop sz="94660"/>
  </p:normalViewPr>
  <p:slideViewPr>
    <p:cSldViewPr snapToGrid="0">
      <p:cViewPr>
        <p:scale>
          <a:sx n="80" d="100"/>
          <a:sy n="80" d="100"/>
        </p:scale>
        <p:origin x="548" y="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3/14/2024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NotEkluCalvin/GroupProject_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D802-1AFE-1C55-6751-26B3367B332F}"/>
              </a:ext>
            </a:extLst>
          </p:cNvPr>
          <p:cNvSpPr>
            <a:spLocks noGrp="1"/>
          </p:cNvSpPr>
          <p:nvPr>
            <p:ph type="ctrTitle"/>
          </p:nvPr>
        </p:nvSpPr>
        <p:spPr/>
        <p:txBody>
          <a:bodyPr/>
          <a:lstStyle/>
          <a:p>
            <a:r>
              <a:rPr lang="en-US" dirty="0"/>
              <a:t>SIGMA BOT</a:t>
            </a:r>
            <a:endParaRPr lang="en-GH" dirty="0"/>
          </a:p>
        </p:txBody>
      </p:sp>
      <p:sp>
        <p:nvSpPr>
          <p:cNvPr id="3" name="Subtitle 2">
            <a:extLst>
              <a:ext uri="{FF2B5EF4-FFF2-40B4-BE49-F238E27FC236}">
                <a16:creationId xmlns:a16="http://schemas.microsoft.com/office/drawing/2014/main" id="{F92A882C-8D5E-4267-8BB5-A9C7FA88D5AB}"/>
              </a:ext>
            </a:extLst>
          </p:cNvPr>
          <p:cNvSpPr>
            <a:spLocks noGrp="1"/>
          </p:cNvSpPr>
          <p:nvPr>
            <p:ph type="subTitle" idx="1"/>
          </p:nvPr>
        </p:nvSpPr>
        <p:spPr/>
        <p:txBody>
          <a:bodyPr/>
          <a:lstStyle/>
          <a:p>
            <a:r>
              <a:rPr lang="en-US" dirty="0"/>
              <a:t>A CS3 GROUP SIGMA PROJECT</a:t>
            </a:r>
            <a:endParaRPr lang="en-GH" dirty="0"/>
          </a:p>
        </p:txBody>
      </p:sp>
    </p:spTree>
    <p:extLst>
      <p:ext uri="{BB962C8B-B14F-4D97-AF65-F5344CB8AC3E}">
        <p14:creationId xmlns:p14="http://schemas.microsoft.com/office/powerpoint/2010/main" val="327872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8235-EC77-10F0-6397-0157992247DA}"/>
              </a:ext>
            </a:extLst>
          </p:cNvPr>
          <p:cNvSpPr>
            <a:spLocks noGrp="1"/>
          </p:cNvSpPr>
          <p:nvPr>
            <p:ph type="title"/>
          </p:nvPr>
        </p:nvSpPr>
        <p:spPr/>
        <p:txBody>
          <a:bodyPr/>
          <a:lstStyle/>
          <a:p>
            <a:r>
              <a:rPr lang="en-US" dirty="0"/>
              <a:t>CS3 GROUP SIGMA MEMBERS:</a:t>
            </a:r>
            <a:endParaRPr lang="en-GH" dirty="0"/>
          </a:p>
        </p:txBody>
      </p:sp>
      <p:sp>
        <p:nvSpPr>
          <p:cNvPr id="3" name="Content Placeholder 2">
            <a:extLst>
              <a:ext uri="{FF2B5EF4-FFF2-40B4-BE49-F238E27FC236}">
                <a16:creationId xmlns:a16="http://schemas.microsoft.com/office/drawing/2014/main" id="{57EE3E3C-16BF-5875-3551-B013859ABFD2}"/>
              </a:ext>
            </a:extLst>
          </p:cNvPr>
          <p:cNvSpPr>
            <a:spLocks noGrp="1"/>
          </p:cNvSpPr>
          <p:nvPr>
            <p:ph idx="1"/>
          </p:nvPr>
        </p:nvSpPr>
        <p:spPr/>
        <p:txBody>
          <a:bodyPr/>
          <a:lstStyle/>
          <a:p>
            <a:r>
              <a:rPr lang="en-US" dirty="0"/>
              <a:t>EMMANUELLA EDINAM DUNYO – 8547321</a:t>
            </a:r>
          </a:p>
          <a:p>
            <a:r>
              <a:rPr lang="en-US" dirty="0"/>
              <a:t>FRANCIS GYASI SARPONG – 8567621</a:t>
            </a:r>
          </a:p>
          <a:p>
            <a:r>
              <a:rPr lang="en-US" dirty="0"/>
              <a:t>NGOLUBE PRINCE HENRY – 8558421</a:t>
            </a:r>
          </a:p>
          <a:p>
            <a:r>
              <a:rPr lang="en-US" dirty="0"/>
              <a:t>EKLU CALVIN MISORNU – 8548421</a:t>
            </a:r>
          </a:p>
          <a:p>
            <a:r>
              <a:rPr lang="en-US" dirty="0"/>
              <a:t>PRINCEWILL SIGISMUND TELEMA – 8565921</a:t>
            </a:r>
          </a:p>
          <a:p>
            <a:r>
              <a:rPr lang="en-US" dirty="0"/>
              <a:t>WIREDU FELIX – 8571421</a:t>
            </a:r>
          </a:p>
          <a:p>
            <a:r>
              <a:rPr lang="en-US" dirty="0"/>
              <a:t>ABDUL-RAUF YAKUBU – 8571621</a:t>
            </a:r>
          </a:p>
          <a:p>
            <a:endParaRPr lang="en-GH" dirty="0"/>
          </a:p>
        </p:txBody>
      </p:sp>
    </p:spTree>
    <p:extLst>
      <p:ext uri="{BB962C8B-B14F-4D97-AF65-F5344CB8AC3E}">
        <p14:creationId xmlns:p14="http://schemas.microsoft.com/office/powerpoint/2010/main" val="75007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7584-20ED-D7AB-C9C0-7D2D50B94E3B}"/>
              </a:ext>
            </a:extLst>
          </p:cNvPr>
          <p:cNvSpPr>
            <a:spLocks noGrp="1"/>
          </p:cNvSpPr>
          <p:nvPr>
            <p:ph type="title"/>
          </p:nvPr>
        </p:nvSpPr>
        <p:spPr>
          <a:xfrm>
            <a:off x="1047982" y="2557139"/>
            <a:ext cx="9720072" cy="1499616"/>
          </a:xfrm>
        </p:spPr>
        <p:txBody>
          <a:bodyPr/>
          <a:lstStyle/>
          <a:p>
            <a:pPr algn="ctr"/>
            <a:r>
              <a:rPr lang="en-US" dirty="0"/>
              <a:t>END of presentation</a:t>
            </a:r>
            <a:endParaRPr lang="en-GH" dirty="0"/>
          </a:p>
        </p:txBody>
      </p:sp>
    </p:spTree>
    <p:extLst>
      <p:ext uri="{BB962C8B-B14F-4D97-AF65-F5344CB8AC3E}">
        <p14:creationId xmlns:p14="http://schemas.microsoft.com/office/powerpoint/2010/main" val="240227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509A-9664-636A-28FB-C2AB4A917556}"/>
              </a:ext>
            </a:extLst>
          </p:cNvPr>
          <p:cNvSpPr>
            <a:spLocks noGrp="1"/>
          </p:cNvSpPr>
          <p:nvPr>
            <p:ph type="title"/>
          </p:nvPr>
        </p:nvSpPr>
        <p:spPr/>
        <p:txBody>
          <a:bodyPr/>
          <a:lstStyle/>
          <a:p>
            <a:r>
              <a:rPr lang="en-US" dirty="0"/>
              <a:t>WHAT IS SIGMA BOT?</a:t>
            </a:r>
            <a:endParaRPr lang="en-GH" dirty="0"/>
          </a:p>
        </p:txBody>
      </p:sp>
      <p:sp>
        <p:nvSpPr>
          <p:cNvPr id="3" name="Content Placeholder 2">
            <a:extLst>
              <a:ext uri="{FF2B5EF4-FFF2-40B4-BE49-F238E27FC236}">
                <a16:creationId xmlns:a16="http://schemas.microsoft.com/office/drawing/2014/main" id="{A5F85840-028B-3B4D-06A6-332AFBE6569A}"/>
              </a:ext>
            </a:extLst>
          </p:cNvPr>
          <p:cNvSpPr>
            <a:spLocks noGrp="1"/>
          </p:cNvSpPr>
          <p:nvPr>
            <p:ph idx="1"/>
          </p:nvPr>
        </p:nvSpPr>
        <p:spPr/>
        <p:txBody>
          <a:bodyPr/>
          <a:lstStyle/>
          <a:p>
            <a:pPr>
              <a:buFont typeface="Courier New" panose="02070309020205020404" pitchFamily="49" charset="0"/>
              <a:buChar char="o"/>
            </a:pPr>
            <a:r>
              <a:rPr lang="en-US" dirty="0"/>
              <a:t>Sigma Bot is a simple chatbot developed by members of CS3 Group Sigma as an AI class project.</a:t>
            </a:r>
          </a:p>
          <a:p>
            <a:pPr>
              <a:buFont typeface="Courier New" panose="02070309020205020404" pitchFamily="49" charset="0"/>
              <a:buChar char="o"/>
            </a:pPr>
            <a:r>
              <a:rPr lang="en-US" dirty="0"/>
              <a:t>A chatbot is …</a:t>
            </a:r>
          </a:p>
          <a:p>
            <a:pPr>
              <a:buFont typeface="Courier New" panose="02070309020205020404" pitchFamily="49" charset="0"/>
              <a:buChar char="o"/>
            </a:pPr>
            <a:r>
              <a:rPr lang="en-US" dirty="0"/>
              <a:t>Using Python, the bot is designed to learn answers to new (unknown) questions by asking the user to “teach” it when it cannot answer a question presented to it. </a:t>
            </a:r>
          </a:p>
          <a:p>
            <a:pPr>
              <a:buFont typeface="Courier New" panose="02070309020205020404" pitchFamily="49" charset="0"/>
              <a:buChar char="o"/>
            </a:pPr>
            <a:r>
              <a:rPr lang="en-US" dirty="0"/>
              <a:t>The bot then takes the user’s input and updates its knowledge base for reference anytime it comes across that same question or a similar one in the future.</a:t>
            </a:r>
          </a:p>
          <a:p>
            <a:pPr>
              <a:buFont typeface="Courier New" panose="02070309020205020404" pitchFamily="49" charset="0"/>
              <a:buChar char="o"/>
            </a:pPr>
            <a:r>
              <a:rPr lang="en-US" dirty="0"/>
              <a:t>The bot’s knowledge base is stored in a JSON file containing pre-existing questions and answers to those questions.</a:t>
            </a:r>
          </a:p>
        </p:txBody>
      </p:sp>
    </p:spTree>
    <p:extLst>
      <p:ext uri="{BB962C8B-B14F-4D97-AF65-F5344CB8AC3E}">
        <p14:creationId xmlns:p14="http://schemas.microsoft.com/office/powerpoint/2010/main" val="279272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E171-2AA7-B158-819C-5E4CE2D358DD}"/>
              </a:ext>
            </a:extLst>
          </p:cNvPr>
          <p:cNvSpPr>
            <a:spLocks noGrp="1"/>
          </p:cNvSpPr>
          <p:nvPr>
            <p:ph type="title"/>
          </p:nvPr>
        </p:nvSpPr>
        <p:spPr/>
        <p:txBody>
          <a:bodyPr/>
          <a:lstStyle/>
          <a:p>
            <a:r>
              <a:rPr lang="en-US" dirty="0"/>
              <a:t>EXPLAINING THE CODE BEHIND SIGMA BOT</a:t>
            </a:r>
            <a:endParaRPr lang="en-GH" dirty="0"/>
          </a:p>
        </p:txBody>
      </p:sp>
      <p:sp>
        <p:nvSpPr>
          <p:cNvPr id="3" name="Content Placeholder 2">
            <a:extLst>
              <a:ext uri="{FF2B5EF4-FFF2-40B4-BE49-F238E27FC236}">
                <a16:creationId xmlns:a16="http://schemas.microsoft.com/office/drawing/2014/main" id="{885707A2-3E7A-C58C-48A1-EBCB2DCFC93E}"/>
              </a:ext>
            </a:extLst>
          </p:cNvPr>
          <p:cNvSpPr>
            <a:spLocks noGrp="1"/>
          </p:cNvSpPr>
          <p:nvPr>
            <p:ph idx="1"/>
          </p:nvPr>
        </p:nvSpPr>
        <p:spPr>
          <a:xfrm>
            <a:off x="893618" y="2084832"/>
            <a:ext cx="10910455" cy="4676186"/>
          </a:xfrm>
        </p:spPr>
        <p:txBody>
          <a:bodyPr/>
          <a:lstStyle/>
          <a:p>
            <a:pPr marL="0" indent="0">
              <a:buNone/>
            </a:pPr>
            <a:r>
              <a:rPr lang="en-US" dirty="0">
                <a:hlinkClick r:id="rId2"/>
              </a:rPr>
              <a:t>https://github.com/NotEkluCalvin/GroupProject_AI</a:t>
            </a:r>
            <a:endParaRPr lang="en-US" dirty="0"/>
          </a:p>
          <a:p>
            <a:pPr>
              <a:buFont typeface="Courier New" panose="02070309020205020404" pitchFamily="49" charset="0"/>
              <a:buChar char="o"/>
            </a:pPr>
            <a:r>
              <a:rPr lang="en-US" dirty="0"/>
              <a:t>The link above is for a GitHub repository containing the source code for the project. We’ll break down the source code into four separate blocks and over the next few slides we’ll explain the role of each block in bringing Sigma Bot to life. Below is a screenshot of a user’s interaction with Sigma.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FFA034E-4F38-AFF8-29D8-BE3AF6064663}"/>
              </a:ext>
            </a:extLst>
          </p:cNvPr>
          <p:cNvPicPr>
            <a:picLocks noChangeAspect="1"/>
          </p:cNvPicPr>
          <p:nvPr/>
        </p:nvPicPr>
        <p:blipFill>
          <a:blip r:embed="rId3"/>
          <a:stretch>
            <a:fillRect/>
          </a:stretch>
        </p:blipFill>
        <p:spPr>
          <a:xfrm>
            <a:off x="1024127" y="3879273"/>
            <a:ext cx="10398945" cy="2722418"/>
          </a:xfrm>
          <a:prstGeom prst="rect">
            <a:avLst/>
          </a:prstGeom>
        </p:spPr>
      </p:pic>
    </p:spTree>
    <p:extLst>
      <p:ext uri="{BB962C8B-B14F-4D97-AF65-F5344CB8AC3E}">
        <p14:creationId xmlns:p14="http://schemas.microsoft.com/office/powerpoint/2010/main" val="204219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EF97-F020-D1DD-E5D6-533A35840FE0}"/>
              </a:ext>
            </a:extLst>
          </p:cNvPr>
          <p:cNvSpPr>
            <a:spLocks noGrp="1"/>
          </p:cNvSpPr>
          <p:nvPr>
            <p:ph type="title"/>
          </p:nvPr>
        </p:nvSpPr>
        <p:spPr/>
        <p:txBody>
          <a:bodyPr/>
          <a:lstStyle/>
          <a:p>
            <a:r>
              <a:rPr lang="en-US" dirty="0"/>
              <a:t>EXPLAINING THE CODE BEHIND SIGMA BOT: BLOCK I</a:t>
            </a:r>
            <a:endParaRPr lang="en-GH" dirty="0"/>
          </a:p>
        </p:txBody>
      </p:sp>
      <p:sp>
        <p:nvSpPr>
          <p:cNvPr id="3" name="Content Placeholder 2">
            <a:extLst>
              <a:ext uri="{FF2B5EF4-FFF2-40B4-BE49-F238E27FC236}">
                <a16:creationId xmlns:a16="http://schemas.microsoft.com/office/drawing/2014/main" id="{87A56B73-D1F3-9BD4-C25E-4DAD9507D19B}"/>
              </a:ext>
            </a:extLst>
          </p:cNvPr>
          <p:cNvSpPr>
            <a:spLocks noGrp="1"/>
          </p:cNvSpPr>
          <p:nvPr>
            <p:ph idx="1"/>
          </p:nvPr>
        </p:nvSpPr>
        <p:spPr>
          <a:xfrm>
            <a:off x="879764" y="2285999"/>
            <a:ext cx="10688781" cy="4447309"/>
          </a:xfrm>
        </p:spPr>
        <p:txBody>
          <a:bodyPr/>
          <a:lstStyle/>
          <a:p>
            <a:pPr>
              <a:buFont typeface="Courier New" panose="02070309020205020404" pitchFamily="49" charset="0"/>
              <a:buChar char="o"/>
            </a:pPr>
            <a:r>
              <a:rPr lang="en-US" dirty="0"/>
              <a:t>The first two lines are used to bring in some dependencies our project needs. The first line adds the JSON file to the main python script and the second line adds a function that helps us derive the best response to user input (questions).</a:t>
            </a:r>
          </a:p>
          <a:p>
            <a:pPr>
              <a:buFont typeface="Courier New" panose="02070309020205020404" pitchFamily="49" charset="0"/>
              <a:buChar char="o"/>
            </a:pPr>
            <a:r>
              <a:rPr lang="en-US" dirty="0"/>
              <a:t>Lines 5 to 8 define a function that reads the knowledge base from the JSON file. The parameter of the function (file_path) is the path to the JSON file containing the knowledge base. The function returns a dictionary with the knowledge base data.</a:t>
            </a:r>
          </a:p>
          <a:p>
            <a:pPr marL="0" indent="0">
              <a:buNone/>
            </a:pPr>
            <a:endParaRPr lang="en-US" dirty="0"/>
          </a:p>
        </p:txBody>
      </p:sp>
      <p:pic>
        <p:nvPicPr>
          <p:cNvPr id="9" name="Picture 8">
            <a:extLst>
              <a:ext uri="{FF2B5EF4-FFF2-40B4-BE49-F238E27FC236}">
                <a16:creationId xmlns:a16="http://schemas.microsoft.com/office/drawing/2014/main" id="{C0DC855D-ECA6-E516-6ECF-8A200BD185C8}"/>
              </a:ext>
            </a:extLst>
          </p:cNvPr>
          <p:cNvPicPr>
            <a:picLocks noChangeAspect="1"/>
          </p:cNvPicPr>
          <p:nvPr/>
        </p:nvPicPr>
        <p:blipFill>
          <a:blip r:embed="rId2"/>
          <a:stretch>
            <a:fillRect/>
          </a:stretch>
        </p:blipFill>
        <p:spPr>
          <a:xfrm>
            <a:off x="3061855" y="4440382"/>
            <a:ext cx="5389417" cy="2202873"/>
          </a:xfrm>
          <a:prstGeom prst="rect">
            <a:avLst/>
          </a:prstGeom>
        </p:spPr>
      </p:pic>
    </p:spTree>
    <p:extLst>
      <p:ext uri="{BB962C8B-B14F-4D97-AF65-F5344CB8AC3E}">
        <p14:creationId xmlns:p14="http://schemas.microsoft.com/office/powerpoint/2010/main" val="199475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D3AB-D843-84D8-D1F8-6DFBBEC0298C}"/>
              </a:ext>
            </a:extLst>
          </p:cNvPr>
          <p:cNvSpPr>
            <a:spLocks noGrp="1"/>
          </p:cNvSpPr>
          <p:nvPr>
            <p:ph type="title"/>
          </p:nvPr>
        </p:nvSpPr>
        <p:spPr/>
        <p:txBody>
          <a:bodyPr/>
          <a:lstStyle/>
          <a:p>
            <a:r>
              <a:rPr lang="en-US" dirty="0"/>
              <a:t>EXPLAINING THE CODE BEHIND SIGMA BOT: BLOCK ii</a:t>
            </a:r>
            <a:endParaRPr lang="en-GH" dirty="0"/>
          </a:p>
        </p:txBody>
      </p:sp>
      <p:sp>
        <p:nvSpPr>
          <p:cNvPr id="3" name="Content Placeholder 2">
            <a:extLst>
              <a:ext uri="{FF2B5EF4-FFF2-40B4-BE49-F238E27FC236}">
                <a16:creationId xmlns:a16="http://schemas.microsoft.com/office/drawing/2014/main" id="{6F9ECDA7-4837-FE22-8A03-CEB9F825EE4A}"/>
              </a:ext>
            </a:extLst>
          </p:cNvPr>
          <p:cNvSpPr>
            <a:spLocks noGrp="1"/>
          </p:cNvSpPr>
          <p:nvPr>
            <p:ph idx="1"/>
          </p:nvPr>
        </p:nvSpPr>
        <p:spPr/>
        <p:txBody>
          <a:bodyPr/>
          <a:lstStyle/>
          <a:p>
            <a:pPr>
              <a:buFont typeface="Courier New" panose="02070309020205020404" pitchFamily="49" charset="0"/>
              <a:buChar char="o"/>
            </a:pPr>
            <a:r>
              <a:rPr lang="en-US" dirty="0"/>
              <a:t>This block of code defines a function that saves the dictionary to the knowledge base, updating it so that new responses are added for future use. This is done by opening the file (file_path) in write mode (‘w’) and inserting the dictionary (data) into the JSON file (json.dump).</a:t>
            </a:r>
          </a:p>
          <a:p>
            <a:pPr marL="0" indent="0">
              <a:buNone/>
            </a:pPr>
            <a:endParaRPr lang="en-US" dirty="0"/>
          </a:p>
        </p:txBody>
      </p:sp>
      <p:pic>
        <p:nvPicPr>
          <p:cNvPr id="5" name="Picture 4">
            <a:extLst>
              <a:ext uri="{FF2B5EF4-FFF2-40B4-BE49-F238E27FC236}">
                <a16:creationId xmlns:a16="http://schemas.microsoft.com/office/drawing/2014/main" id="{0D5E78EA-4945-5156-72D6-9D0EEBBE068C}"/>
              </a:ext>
            </a:extLst>
          </p:cNvPr>
          <p:cNvPicPr>
            <a:picLocks noChangeAspect="1"/>
          </p:cNvPicPr>
          <p:nvPr/>
        </p:nvPicPr>
        <p:blipFill>
          <a:blip r:embed="rId2"/>
          <a:stretch>
            <a:fillRect/>
          </a:stretch>
        </p:blipFill>
        <p:spPr>
          <a:xfrm>
            <a:off x="2770909" y="3803073"/>
            <a:ext cx="5837791" cy="1731817"/>
          </a:xfrm>
          <a:prstGeom prst="rect">
            <a:avLst/>
          </a:prstGeom>
        </p:spPr>
      </p:pic>
    </p:spTree>
    <p:extLst>
      <p:ext uri="{BB962C8B-B14F-4D97-AF65-F5344CB8AC3E}">
        <p14:creationId xmlns:p14="http://schemas.microsoft.com/office/powerpoint/2010/main" val="70085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B6D4-CB6C-500A-C21A-DBCA2B2C45CC}"/>
              </a:ext>
            </a:extLst>
          </p:cNvPr>
          <p:cNvSpPr>
            <a:spLocks noGrp="1"/>
          </p:cNvSpPr>
          <p:nvPr>
            <p:ph type="title"/>
          </p:nvPr>
        </p:nvSpPr>
        <p:spPr>
          <a:xfrm>
            <a:off x="1024128" y="234342"/>
            <a:ext cx="9720072" cy="1115993"/>
          </a:xfrm>
        </p:spPr>
        <p:txBody>
          <a:bodyPr>
            <a:normAutofit fontScale="90000"/>
          </a:bodyPr>
          <a:lstStyle/>
          <a:p>
            <a:r>
              <a:rPr lang="en-US" dirty="0"/>
              <a:t>EXPLAINING THE CODE BEHIND SIGMA BOT: BLOCK III</a:t>
            </a:r>
            <a:endParaRPr lang="en-GH" dirty="0"/>
          </a:p>
        </p:txBody>
      </p:sp>
      <p:sp>
        <p:nvSpPr>
          <p:cNvPr id="3" name="Content Placeholder 2">
            <a:extLst>
              <a:ext uri="{FF2B5EF4-FFF2-40B4-BE49-F238E27FC236}">
                <a16:creationId xmlns:a16="http://schemas.microsoft.com/office/drawing/2014/main" id="{2C63A1D0-EB32-94D8-3343-AD1B0838FABC}"/>
              </a:ext>
            </a:extLst>
          </p:cNvPr>
          <p:cNvSpPr>
            <a:spLocks noGrp="1"/>
          </p:cNvSpPr>
          <p:nvPr>
            <p:ph idx="1"/>
          </p:nvPr>
        </p:nvSpPr>
        <p:spPr>
          <a:xfrm>
            <a:off x="1024128" y="1084521"/>
            <a:ext cx="10937500" cy="5613991"/>
          </a:xfrm>
        </p:spPr>
        <p:txBody>
          <a:bodyPr/>
          <a:lstStyle/>
          <a:p>
            <a:pPr>
              <a:buFont typeface="Courier New" panose="02070309020205020404" pitchFamily="49" charset="0"/>
              <a:buChar char="o"/>
            </a:pPr>
            <a:r>
              <a:rPr lang="en-US" dirty="0"/>
              <a:t>This block contains two functions which are used to find the best answer to user questions from the dictionary. The first function, defined with the parameters user_question and questions of types string and list(string) respectively, checks whether the question asked exists in the knowledge base. It either returns a string or nothing due to the chance that the knowledge base for that question might not exist. Line 17 and 18 creates a list of matches for the question using the get_close_matches function which returns the best possible question (n=1) with an accuracy (similarity) of at least 80% (0.8). The function returns None if there are no matches found (Line 18).</a:t>
            </a:r>
          </a:p>
          <a:p>
            <a:pPr>
              <a:buFont typeface="Courier New" panose="02070309020205020404" pitchFamily="49" charset="0"/>
              <a:buChar char="o"/>
            </a:pPr>
            <a:r>
              <a:rPr lang="en-US" dirty="0"/>
              <a:t>The second function, as the name implies, gets the answer for each question asked. The for loop defined in lines 21 to 23, returns the answer for every q (i.e. question) in the knowledge base of questions if the q asked matches a question in the knowledge base.</a:t>
            </a:r>
          </a:p>
          <a:p>
            <a:pPr marL="0" indent="0">
              <a:buNone/>
            </a:pPr>
            <a:endParaRPr lang="en-US" dirty="0"/>
          </a:p>
        </p:txBody>
      </p:sp>
      <p:pic>
        <p:nvPicPr>
          <p:cNvPr id="5" name="Picture 4">
            <a:extLst>
              <a:ext uri="{FF2B5EF4-FFF2-40B4-BE49-F238E27FC236}">
                <a16:creationId xmlns:a16="http://schemas.microsoft.com/office/drawing/2014/main" id="{915FD890-366A-9FF5-292F-0B4222AFB2D2}"/>
              </a:ext>
            </a:extLst>
          </p:cNvPr>
          <p:cNvPicPr>
            <a:picLocks noChangeAspect="1"/>
          </p:cNvPicPr>
          <p:nvPr/>
        </p:nvPicPr>
        <p:blipFill>
          <a:blip r:embed="rId2"/>
          <a:stretch>
            <a:fillRect/>
          </a:stretch>
        </p:blipFill>
        <p:spPr>
          <a:xfrm>
            <a:off x="2854158" y="4699591"/>
            <a:ext cx="6483683" cy="1998921"/>
          </a:xfrm>
          <a:prstGeom prst="rect">
            <a:avLst/>
          </a:prstGeom>
        </p:spPr>
      </p:pic>
    </p:spTree>
    <p:extLst>
      <p:ext uri="{BB962C8B-B14F-4D97-AF65-F5344CB8AC3E}">
        <p14:creationId xmlns:p14="http://schemas.microsoft.com/office/powerpoint/2010/main" val="324086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DD47-C721-7C7B-3C2C-DB5A38B04B92}"/>
              </a:ext>
            </a:extLst>
          </p:cNvPr>
          <p:cNvSpPr>
            <a:spLocks noGrp="1"/>
          </p:cNvSpPr>
          <p:nvPr>
            <p:ph type="title"/>
          </p:nvPr>
        </p:nvSpPr>
        <p:spPr>
          <a:xfrm>
            <a:off x="1024128" y="85486"/>
            <a:ext cx="9720072" cy="850179"/>
          </a:xfrm>
        </p:spPr>
        <p:txBody>
          <a:bodyPr>
            <a:normAutofit fontScale="90000"/>
          </a:bodyPr>
          <a:lstStyle/>
          <a:p>
            <a:r>
              <a:rPr lang="en-US" dirty="0"/>
              <a:t>EXPLAINING THE CODE BEHIND SIGMA BOT: BLOCK IV</a:t>
            </a:r>
            <a:endParaRPr lang="en-GH" dirty="0"/>
          </a:p>
        </p:txBody>
      </p:sp>
      <p:sp>
        <p:nvSpPr>
          <p:cNvPr id="3" name="Content Placeholder 2">
            <a:extLst>
              <a:ext uri="{FF2B5EF4-FFF2-40B4-BE49-F238E27FC236}">
                <a16:creationId xmlns:a16="http://schemas.microsoft.com/office/drawing/2014/main" id="{46021FC7-9480-FD9D-D631-D626F8651799}"/>
              </a:ext>
            </a:extLst>
          </p:cNvPr>
          <p:cNvSpPr>
            <a:spLocks noGrp="1"/>
          </p:cNvSpPr>
          <p:nvPr>
            <p:ph idx="1"/>
          </p:nvPr>
        </p:nvSpPr>
        <p:spPr>
          <a:xfrm>
            <a:off x="1024128" y="935665"/>
            <a:ext cx="10884336" cy="5688419"/>
          </a:xfrm>
        </p:spPr>
        <p:txBody>
          <a:bodyPr/>
          <a:lstStyle/>
          <a:p>
            <a:pPr>
              <a:buFont typeface="Courier New" panose="02070309020205020404" pitchFamily="49" charset="0"/>
              <a:buChar char="o"/>
            </a:pPr>
            <a:r>
              <a:rPr lang="en-US" dirty="0"/>
              <a:t>This block creates the main script for the program. This script contains a number of different statements each carrying out a specific function:</a:t>
            </a:r>
          </a:p>
          <a:p>
            <a:pPr marL="0" indent="0">
              <a:buNone/>
            </a:pPr>
            <a:r>
              <a:rPr lang="en-US" dirty="0"/>
              <a:t>	I. First the knowledge base variable is created</a:t>
            </a:r>
          </a:p>
          <a:p>
            <a:pPr marL="0" indent="0">
              <a:buNone/>
            </a:pPr>
            <a:r>
              <a:rPr lang="en-US" dirty="0"/>
              <a:t>	II. A infinite loop is created to receive input from the user. This input is stored in a 	variable named ‘user_input’. An exit is included by breaking the loop if the user types 	‘Quit’. The best_match variable for the user input is created to search for the best match 	inside the JSON file. </a:t>
            </a:r>
          </a:p>
          <a:p>
            <a:pPr marL="0" indent="0">
              <a:buNone/>
            </a:pPr>
            <a:r>
              <a:rPr lang="en-US" dirty="0"/>
              <a:t>	III. Inside the loop, a conditional statement is created to check if there is indeed a best 	match for the question asked by the user. If the best match exists, an answer variable is 	created which obtains the answer for the best match using the get_answer_for_question 	function defined previously in block III. The answer is then printed to the screen. If the 	best match doesn’t exist the Sigma prompts the user that it doesn’t know the answer and 	asks the user to teach it. The answer entered by the user is then stored and the 	knowledge base is updated to reference that question and answer should Sigma 	encounter the same or a similar question in future interactions. The user can also type in 	‘skip’ to skip that question.</a:t>
            </a:r>
          </a:p>
          <a:p>
            <a:pPr marL="0" indent="0">
              <a:buNone/>
            </a:pPr>
            <a:endParaRPr lang="en-US" dirty="0"/>
          </a:p>
        </p:txBody>
      </p:sp>
    </p:spTree>
    <p:extLst>
      <p:ext uri="{BB962C8B-B14F-4D97-AF65-F5344CB8AC3E}">
        <p14:creationId xmlns:p14="http://schemas.microsoft.com/office/powerpoint/2010/main" val="58147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CA9D-B361-9AD9-4F44-059A09A5293D}"/>
              </a:ext>
            </a:extLst>
          </p:cNvPr>
          <p:cNvSpPr>
            <a:spLocks noGrp="1"/>
          </p:cNvSpPr>
          <p:nvPr>
            <p:ph type="title"/>
          </p:nvPr>
        </p:nvSpPr>
        <p:spPr>
          <a:xfrm>
            <a:off x="854006" y="234341"/>
            <a:ext cx="10948133" cy="828914"/>
          </a:xfrm>
        </p:spPr>
        <p:txBody>
          <a:bodyPr>
            <a:normAutofit fontScale="90000"/>
          </a:bodyPr>
          <a:lstStyle/>
          <a:p>
            <a:r>
              <a:rPr lang="en-US" dirty="0"/>
              <a:t>EXPLAINING THE CODE BEHIND SIGMA BOT: BLOCK IV CONT’D</a:t>
            </a:r>
            <a:endParaRPr lang="en-GH" dirty="0"/>
          </a:p>
        </p:txBody>
      </p:sp>
      <p:sp>
        <p:nvSpPr>
          <p:cNvPr id="3" name="Content Placeholder 2">
            <a:extLst>
              <a:ext uri="{FF2B5EF4-FFF2-40B4-BE49-F238E27FC236}">
                <a16:creationId xmlns:a16="http://schemas.microsoft.com/office/drawing/2014/main" id="{36C4353E-4CE2-CF42-ABFB-02C3298A17E0}"/>
              </a:ext>
            </a:extLst>
          </p:cNvPr>
          <p:cNvSpPr>
            <a:spLocks noGrp="1"/>
          </p:cNvSpPr>
          <p:nvPr>
            <p:ph idx="1"/>
          </p:nvPr>
        </p:nvSpPr>
        <p:spPr>
          <a:xfrm>
            <a:off x="978194" y="903767"/>
            <a:ext cx="10948133" cy="5879805"/>
          </a:xfrm>
        </p:spPr>
        <p:txBody>
          <a:bodyPr/>
          <a:lstStyle/>
          <a:p>
            <a:pPr>
              <a:buFont typeface="Courier New" panose="02070309020205020404" pitchFamily="49" charset="0"/>
              <a:buChar char="o"/>
            </a:pPr>
            <a:r>
              <a:rPr lang="en-US" dirty="0"/>
              <a:t>The last statement of the block is a simple main check.</a:t>
            </a:r>
          </a:p>
          <a:p>
            <a:pPr marL="0" indent="0">
              <a:buNone/>
            </a:pPr>
            <a:endParaRPr lang="en-US" dirty="0"/>
          </a:p>
        </p:txBody>
      </p:sp>
      <p:pic>
        <p:nvPicPr>
          <p:cNvPr id="5" name="Picture 4">
            <a:extLst>
              <a:ext uri="{FF2B5EF4-FFF2-40B4-BE49-F238E27FC236}">
                <a16:creationId xmlns:a16="http://schemas.microsoft.com/office/drawing/2014/main" id="{81EC68DD-4F1E-D474-C6DB-5F4A0EE4AEB8}"/>
              </a:ext>
            </a:extLst>
          </p:cNvPr>
          <p:cNvPicPr>
            <a:picLocks noChangeAspect="1"/>
          </p:cNvPicPr>
          <p:nvPr/>
        </p:nvPicPr>
        <p:blipFill>
          <a:blip r:embed="rId2"/>
          <a:stretch>
            <a:fillRect/>
          </a:stretch>
        </p:blipFill>
        <p:spPr>
          <a:xfrm>
            <a:off x="1339701" y="1436767"/>
            <a:ext cx="9994605" cy="5186892"/>
          </a:xfrm>
          <a:prstGeom prst="rect">
            <a:avLst/>
          </a:prstGeom>
        </p:spPr>
      </p:pic>
    </p:spTree>
    <p:extLst>
      <p:ext uri="{BB962C8B-B14F-4D97-AF65-F5344CB8AC3E}">
        <p14:creationId xmlns:p14="http://schemas.microsoft.com/office/powerpoint/2010/main" val="291293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809B-C8F6-2FEA-A55D-AFD9CD4149D7}"/>
              </a:ext>
            </a:extLst>
          </p:cNvPr>
          <p:cNvSpPr>
            <a:spLocks noGrp="1"/>
          </p:cNvSpPr>
          <p:nvPr>
            <p:ph type="title"/>
          </p:nvPr>
        </p:nvSpPr>
        <p:spPr>
          <a:xfrm>
            <a:off x="1024128" y="716412"/>
            <a:ext cx="9720072" cy="1100461"/>
          </a:xfrm>
        </p:spPr>
        <p:txBody>
          <a:bodyPr/>
          <a:lstStyle/>
          <a:p>
            <a:r>
              <a:rPr lang="en-US" dirty="0"/>
              <a:t>LIMITATIONS OF SIGMA BOT</a:t>
            </a:r>
            <a:endParaRPr lang="en-GH" dirty="0"/>
          </a:p>
        </p:txBody>
      </p:sp>
      <p:sp>
        <p:nvSpPr>
          <p:cNvPr id="3" name="Content Placeholder 2">
            <a:extLst>
              <a:ext uri="{FF2B5EF4-FFF2-40B4-BE49-F238E27FC236}">
                <a16:creationId xmlns:a16="http://schemas.microsoft.com/office/drawing/2014/main" id="{79FA1354-0E61-1DA2-D21D-C13398D47BA4}"/>
              </a:ext>
            </a:extLst>
          </p:cNvPr>
          <p:cNvSpPr>
            <a:spLocks noGrp="1"/>
          </p:cNvSpPr>
          <p:nvPr>
            <p:ph idx="1"/>
          </p:nvPr>
        </p:nvSpPr>
        <p:spPr>
          <a:xfrm>
            <a:off x="1024128" y="1816873"/>
            <a:ext cx="9720073" cy="4023360"/>
          </a:xfrm>
        </p:spPr>
        <p:txBody>
          <a:bodyPr/>
          <a:lstStyle/>
          <a:p>
            <a:pPr>
              <a:buFont typeface="Courier New" panose="02070309020205020404" pitchFamily="49" charset="0"/>
              <a:buChar char="o"/>
            </a:pPr>
            <a:r>
              <a:rPr lang="en-US" dirty="0"/>
              <a:t>The limited size of the current knowledge base means Sigma Bot can only answer a handful of questions.</a:t>
            </a:r>
          </a:p>
          <a:p>
            <a:pPr>
              <a:buFont typeface="Courier New" panose="02070309020205020404" pitchFamily="49" charset="0"/>
              <a:buChar char="o"/>
            </a:pPr>
            <a:r>
              <a:rPr lang="en-US" dirty="0"/>
              <a:t>Due to the nature of English language, and the limited capacity of the bot to understand/interpret the language properly, Sigma provides inaccurate answers or, in some cases, may not understand different variations of questions that generally have the same answer. For example, when asked who the richest person in the world is Sigma can answer accurately. However, when the question is changed to “Who has the largest net worth in the world?”, Sigma fails to comprehend that both questions have the same answer and prompts the user that it does not know the answer to that question. </a:t>
            </a:r>
            <a:endParaRPr lang="en-GH" dirty="0"/>
          </a:p>
        </p:txBody>
      </p:sp>
    </p:spTree>
    <p:extLst>
      <p:ext uri="{BB962C8B-B14F-4D97-AF65-F5344CB8AC3E}">
        <p14:creationId xmlns:p14="http://schemas.microsoft.com/office/powerpoint/2010/main" val="2038109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185</TotalTime>
  <Words>1033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Courier New</vt:lpstr>
      <vt:lpstr>Tw Cen MT</vt:lpstr>
      <vt:lpstr>Tw Cen MT Condensed</vt:lpstr>
      <vt:lpstr>Wingdings 3</vt:lpstr>
      <vt:lpstr>Integral</vt:lpstr>
      <vt:lpstr>SIGMA BOT</vt:lpstr>
      <vt:lpstr>WHAT IS SIGMA BOT?</vt:lpstr>
      <vt:lpstr>EXPLAINING THE CODE BEHIND SIGMA BOT</vt:lpstr>
      <vt:lpstr>EXPLAINING THE CODE BEHIND SIGMA BOT: BLOCK I</vt:lpstr>
      <vt:lpstr>EXPLAINING THE CODE BEHIND SIGMA BOT: BLOCK ii</vt:lpstr>
      <vt:lpstr>EXPLAINING THE CODE BEHIND SIGMA BOT: BLOCK III</vt:lpstr>
      <vt:lpstr>EXPLAINING THE CODE BEHIND SIGMA BOT: BLOCK IV</vt:lpstr>
      <vt:lpstr>EXPLAINING THE CODE BEHIND SIGMA BOT: BLOCK IV CONT’D</vt:lpstr>
      <vt:lpstr>LIMITATIONS OF SIGMA BOT</vt:lpstr>
      <vt:lpstr>CS3 GROUP SIGMA MEMBERS: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SIGMA BOT</dc:title>
  <dc:creator>Calvin</dc:creator>
  <cp:lastModifiedBy>Calvin</cp:lastModifiedBy>
  <cp:revision>5</cp:revision>
  <dcterms:created xsi:type="dcterms:W3CDTF">2024-03-14T08:32:38Z</dcterms:created>
  <dcterms:modified xsi:type="dcterms:W3CDTF">2024-03-14T11:38:10Z</dcterms:modified>
</cp:coreProperties>
</file>