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3" r:id="rId6"/>
    <p:sldId id="265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46AEB-8D26-4DE4-BF7F-67E6B1CC8752}" type="datetimeFigureOut">
              <a:rPr lang="en-ZA" smtClean="0"/>
              <a:t>2024/02/23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EBD7-FD52-40B1-AD7F-0B9B812B125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826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471F-F0FE-4206-90BD-3C9172462DEF}" type="datetimeFigureOut">
              <a:rPr lang="en-ZA" smtClean="0"/>
              <a:t>2024/02/23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DA21-B84E-46C7-A7D2-E92819FF635C}" type="slidenum">
              <a:rPr lang="en-ZA" smtClean="0"/>
              <a:t>‹#›</a:t>
            </a:fld>
            <a:endParaRPr lang="en-Z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5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471F-F0FE-4206-90BD-3C9172462DEF}" type="datetimeFigureOut">
              <a:rPr lang="en-ZA" smtClean="0"/>
              <a:t>2024/02/23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DA21-B84E-46C7-A7D2-E92819FF63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7077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471F-F0FE-4206-90BD-3C9172462DEF}" type="datetimeFigureOut">
              <a:rPr lang="en-ZA" smtClean="0"/>
              <a:t>2024/02/23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DA21-B84E-46C7-A7D2-E92819FF63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1934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471F-F0FE-4206-90BD-3C9172462DEF}" type="datetimeFigureOut">
              <a:rPr lang="en-ZA" smtClean="0"/>
              <a:t>2024/02/23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DA21-B84E-46C7-A7D2-E92819FF635C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420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471F-F0FE-4206-90BD-3C9172462DEF}" type="datetimeFigureOut">
              <a:rPr lang="en-ZA" smtClean="0"/>
              <a:t>2024/02/23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DA21-B84E-46C7-A7D2-E92819FF63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7604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471F-F0FE-4206-90BD-3C9172462DEF}" type="datetimeFigureOut">
              <a:rPr lang="en-ZA" smtClean="0"/>
              <a:t>2024/02/23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DA21-B84E-46C7-A7D2-E92819FF635C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968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471F-F0FE-4206-90BD-3C9172462DEF}" type="datetimeFigureOut">
              <a:rPr lang="en-ZA" smtClean="0"/>
              <a:t>2024/02/23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DA21-B84E-46C7-A7D2-E92819FF63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6141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471F-F0FE-4206-90BD-3C9172462DEF}" type="datetimeFigureOut">
              <a:rPr lang="en-ZA" smtClean="0"/>
              <a:t>2024/02/23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DA21-B84E-46C7-A7D2-E92819FF63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4076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471F-F0FE-4206-90BD-3C9172462DEF}" type="datetimeFigureOut">
              <a:rPr lang="en-ZA" smtClean="0"/>
              <a:t>2024/02/23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DA21-B84E-46C7-A7D2-E92819FF63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5829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471F-F0FE-4206-90BD-3C9172462DEF}" type="datetimeFigureOut">
              <a:rPr lang="en-ZA" smtClean="0"/>
              <a:t>2024/02/23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DA21-B84E-46C7-A7D2-E92819FF63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9329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471F-F0FE-4206-90BD-3C9172462DEF}" type="datetimeFigureOut">
              <a:rPr lang="en-ZA" smtClean="0"/>
              <a:t>2024/02/23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DA21-B84E-46C7-A7D2-E92819FF63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337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471F-F0FE-4206-90BD-3C9172462DEF}" type="datetimeFigureOut">
              <a:rPr lang="en-ZA" smtClean="0"/>
              <a:t>2024/02/23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DA21-B84E-46C7-A7D2-E92819FF63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6664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471F-F0FE-4206-90BD-3C9172462DEF}" type="datetimeFigureOut">
              <a:rPr lang="en-ZA" smtClean="0"/>
              <a:t>2024/02/23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DA21-B84E-46C7-A7D2-E92819FF63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5851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471F-F0FE-4206-90BD-3C9172462DEF}" type="datetimeFigureOut">
              <a:rPr lang="en-ZA" smtClean="0"/>
              <a:t>2024/02/23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DA21-B84E-46C7-A7D2-E92819FF63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0913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471F-F0FE-4206-90BD-3C9172462DEF}" type="datetimeFigureOut">
              <a:rPr lang="en-ZA" smtClean="0"/>
              <a:t>2024/02/23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DA21-B84E-46C7-A7D2-E92819FF63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3068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471F-F0FE-4206-90BD-3C9172462DEF}" type="datetimeFigureOut">
              <a:rPr lang="en-ZA" smtClean="0"/>
              <a:t>2024/02/23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DA21-B84E-46C7-A7D2-E92819FF63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3406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471F-F0FE-4206-90BD-3C9172462DEF}" type="datetimeFigureOut">
              <a:rPr lang="en-ZA" smtClean="0"/>
              <a:t>2024/02/23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DA21-B84E-46C7-A7D2-E92819FF63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2685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9F5471F-F0FE-4206-90BD-3C9172462DEF}" type="datetimeFigureOut">
              <a:rPr lang="en-ZA" smtClean="0"/>
              <a:t>2024/02/23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BADA21-B84E-46C7-A7D2-E92819FF63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956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89C4A-6DCE-EE54-0D9D-352DF47FAA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07F8D-EE91-28B5-A6A3-39352DBC0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274" y="2509284"/>
            <a:ext cx="6767736" cy="2486049"/>
          </a:xfrm>
        </p:spPr>
        <p:txBody>
          <a:bodyPr>
            <a:normAutofit/>
          </a:bodyPr>
          <a:lstStyle/>
          <a:p>
            <a:r>
              <a:rPr lang="en-US" dirty="0"/>
              <a:t>Tutorial 0 : Java basics + </a:t>
            </a:r>
            <a:r>
              <a:rPr lang="en-US"/>
              <a:t>jacoco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57A26-33FD-13FF-7675-1B67FF1C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249" y="5071532"/>
            <a:ext cx="5133408" cy="9144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COS 212 2024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Sean Macmillan</a:t>
            </a:r>
            <a:endParaRPr lang="en-ZA" sz="1600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22" name="Straight Connector 14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888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032">
            <a:extLst>
              <a:ext uri="{FF2B5EF4-FFF2-40B4-BE49-F238E27FC236}">
                <a16:creationId xmlns:a16="http://schemas.microsoft.com/office/drawing/2014/main" id="{EFC3BF2D-25C6-4594-8B55-8F1185219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4DE2F-B7F1-2071-FE28-28C77988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378" y="-254346"/>
            <a:ext cx="5556822" cy="1507067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  <a:endParaRPr lang="en-ZA" dirty="0"/>
          </a:p>
        </p:txBody>
      </p:sp>
      <p:sp>
        <p:nvSpPr>
          <p:cNvPr id="1031" name="Rectangle 1034">
            <a:extLst>
              <a:ext uri="{FF2B5EF4-FFF2-40B4-BE49-F238E27FC236}">
                <a16:creationId xmlns:a16="http://schemas.microsoft.com/office/drawing/2014/main" id="{F7A12C12-F8D4-4AC9-84E1-E4F85BFAB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07092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E71DD3-D112-126B-45BF-8E33AF52C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4356" y="489453"/>
            <a:ext cx="1553118" cy="279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356B36D-E927-A56C-5321-DF12E9F65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042" y="3589020"/>
            <a:ext cx="2771748" cy="278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BFCCC-1E1E-43B8-89D6-443F2530E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378" y="685800"/>
            <a:ext cx="6952234" cy="59855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Developed by James Gosling in 1995.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Current version Java SE 19 (Released 20/09/22).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You need Java SE 8/1.8</a:t>
            </a:r>
          </a:p>
          <a:p>
            <a:pPr>
              <a:lnSpc>
                <a:spcPct val="90000"/>
              </a:lnSpc>
            </a:pPr>
            <a:r>
              <a:rPr lang="en-ZA" sz="1800" dirty="0">
                <a:solidFill>
                  <a:schemeClr val="tx1">
                    <a:lumMod val="85000"/>
                  </a:schemeClr>
                </a:solidFill>
              </a:rPr>
              <a:t>Java part of the OO Paradigm.</a:t>
            </a:r>
          </a:p>
          <a:p>
            <a:pPr lvl="1">
              <a:lnSpc>
                <a:spcPct val="90000"/>
              </a:lnSpc>
            </a:pPr>
            <a:r>
              <a:rPr lang="en-ZA" dirty="0">
                <a:solidFill>
                  <a:schemeClr val="tx1">
                    <a:lumMod val="85000"/>
                  </a:schemeClr>
                </a:solidFill>
              </a:rPr>
              <a:t>Pure OO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Typing discipline.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Statistically strongly typed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Platform independent thanks to JVM.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Garbage collector.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Syntactically similar to C/C++.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Idea: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Safer by design then C++</a:t>
            </a:r>
            <a:endParaRPr lang="en-ZA" dirty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ZA" sz="1800" dirty="0">
                <a:solidFill>
                  <a:schemeClr val="tx1">
                    <a:lumMod val="85000"/>
                  </a:schemeClr>
                </a:solidFill>
              </a:rPr>
              <a:t>All errors are exception based thanks to JVM (more on this later).</a:t>
            </a:r>
          </a:p>
          <a:p>
            <a:pPr>
              <a:lnSpc>
                <a:spcPct val="90000"/>
              </a:lnSpc>
            </a:pPr>
            <a:r>
              <a:rPr lang="en-ZA" sz="1800" dirty="0">
                <a:solidFill>
                  <a:schemeClr val="tx1">
                    <a:lumMod val="85000"/>
                  </a:schemeClr>
                </a:solidFill>
              </a:rPr>
              <a:t>Note java uses “null” where C++ uses “NULL”.</a:t>
            </a:r>
            <a:endParaRPr lang="en-US" sz="1800" dirty="0">
              <a:solidFill>
                <a:schemeClr val="tx1">
                  <a:lumMod val="85000"/>
                </a:schemeClr>
              </a:solidFill>
            </a:endParaRPr>
          </a:p>
        </p:txBody>
      </p:sp>
      <p:grpSp>
        <p:nvGrpSpPr>
          <p:cNvPr id="1032" name="Group 1036">
            <a:extLst>
              <a:ext uri="{FF2B5EF4-FFF2-40B4-BE49-F238E27FC236}">
                <a16:creationId xmlns:a16="http://schemas.microsoft.com/office/drawing/2014/main" id="{8FD8AD14-0613-481A-BA78-CCA8DD1F3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F36D0C6A-5417-49B9-A556-98633131B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8">
              <a:extLst>
                <a:ext uri="{FF2B5EF4-FFF2-40B4-BE49-F238E27FC236}">
                  <a16:creationId xmlns:a16="http://schemas.microsoft.com/office/drawing/2014/main" id="{08727C4A-D172-4E5A-9D28-9C04CC829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23D19D09-0DC1-4FC2-B1AD-011ED9010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0">
              <a:extLst>
                <a:ext uri="{FF2B5EF4-FFF2-40B4-BE49-F238E27FC236}">
                  <a16:creationId xmlns:a16="http://schemas.microsoft.com/office/drawing/2014/main" id="{E9016FDD-D596-484A-87E8-CC1E7BAD8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8D7E80C5-88F9-44F8-A8D1-0F2F223A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963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8C1A-B102-3DD6-05F4-5C9A3B54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03" y="135627"/>
            <a:ext cx="8534400" cy="1507067"/>
          </a:xfrm>
        </p:spPr>
        <p:txBody>
          <a:bodyPr/>
          <a:lstStyle/>
          <a:p>
            <a:r>
              <a:rPr lang="en-US" dirty="0"/>
              <a:t>Compilation and Running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2F2BB-1461-C4C2-3CCC-B0C1E6229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59" y="1293962"/>
            <a:ext cx="8534400" cy="51212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Much simpler than C++.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Assuming the following files: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main.java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student.java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To compile:</a:t>
            </a:r>
          </a:p>
          <a:p>
            <a:pPr lvl="1"/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javac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*.java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Note java creates .class files for each class.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To run, assuming the main function is in the main.java file: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java main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B2C16-3822-9BDE-09FA-791A5CFA9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794" y="1526875"/>
            <a:ext cx="2282621" cy="1470535"/>
          </a:xfrm>
          <a:prstGeom prst="rect">
            <a:avLst/>
          </a:prstGeom>
        </p:spPr>
      </p:pic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DE38A4EF-E97C-9D7D-EE62-B69382673D8A}"/>
              </a:ext>
            </a:extLst>
          </p:cNvPr>
          <p:cNvSpPr/>
          <p:nvPr/>
        </p:nvSpPr>
        <p:spPr>
          <a:xfrm>
            <a:off x="8056276" y="1966823"/>
            <a:ext cx="923027" cy="50895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43DF1E-8663-C43C-B271-2696DFA40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415" y="1362972"/>
            <a:ext cx="1678000" cy="175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22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5C3A-4794-90C7-09B2-D8A3DB7D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10" y="-300609"/>
            <a:ext cx="8534400" cy="1507067"/>
          </a:xfrm>
        </p:spPr>
        <p:txBody>
          <a:bodyPr/>
          <a:lstStyle/>
          <a:p>
            <a:r>
              <a:rPr lang="en-US" dirty="0"/>
              <a:t>File structure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68224-781D-D43E-213C-39CE04E6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803" y="879894"/>
            <a:ext cx="8534400" cy="552518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File extension: .java</a:t>
            </a:r>
          </a:p>
          <a:p>
            <a:r>
              <a:rPr lang="en-US" sz="2400" b="1" dirty="0">
                <a:solidFill>
                  <a:schemeClr val="tx1">
                    <a:lumMod val="85000"/>
                  </a:schemeClr>
                </a:solidFill>
              </a:rPr>
              <a:t>Must have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public class with same name as file name.</a:t>
            </a:r>
          </a:p>
          <a:p>
            <a:r>
              <a:rPr lang="en-US" sz="2400" b="1" dirty="0">
                <a:solidFill>
                  <a:schemeClr val="tx1">
                    <a:lumMod val="85000"/>
                  </a:schemeClr>
                </a:solidFill>
              </a:rPr>
              <a:t>Can have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nonpublic classes with other names.</a:t>
            </a:r>
          </a:p>
          <a:p>
            <a:r>
              <a:rPr lang="en-ZA" sz="2400" dirty="0">
                <a:solidFill>
                  <a:schemeClr val="tx1">
                    <a:lumMod val="85000"/>
                  </a:schemeClr>
                </a:solidFill>
              </a:rPr>
              <a:t>Does the order of functions and member variables matter in the file?</a:t>
            </a:r>
          </a:p>
          <a:p>
            <a:pPr lvl="1"/>
            <a:r>
              <a:rPr lang="en-ZA" sz="2000" dirty="0">
                <a:solidFill>
                  <a:schemeClr val="tx1">
                    <a:lumMod val="85000"/>
                  </a:schemeClr>
                </a:solidFill>
              </a:rPr>
              <a:t>No.</a:t>
            </a:r>
          </a:p>
          <a:p>
            <a:pPr lvl="1"/>
            <a:r>
              <a:rPr lang="en-ZA" sz="2000" dirty="0">
                <a:solidFill>
                  <a:schemeClr val="tx1">
                    <a:lumMod val="85000"/>
                  </a:schemeClr>
                </a:solidFill>
              </a:rPr>
              <a:t>C++?</a:t>
            </a:r>
          </a:p>
          <a:p>
            <a:pPr lvl="2"/>
            <a:r>
              <a:rPr lang="en-ZA" sz="1800" dirty="0">
                <a:solidFill>
                  <a:schemeClr val="tx1">
                    <a:lumMod val="85000"/>
                  </a:schemeClr>
                </a:solidFill>
              </a:rPr>
              <a:t>Yes, as you need to define a global variables before using it. Same with functions.</a:t>
            </a:r>
          </a:p>
          <a:p>
            <a:pPr lvl="1"/>
            <a:r>
              <a:rPr lang="en-ZA" sz="2000" dirty="0">
                <a:solidFill>
                  <a:schemeClr val="tx1">
                    <a:lumMod val="85000"/>
                  </a:schemeClr>
                </a:solidFill>
              </a:rPr>
              <a:t>Note local variables work the same in C++ as in Java.</a:t>
            </a:r>
          </a:p>
        </p:txBody>
      </p:sp>
    </p:spTree>
    <p:extLst>
      <p:ext uri="{BB962C8B-B14F-4D97-AF65-F5344CB8AC3E}">
        <p14:creationId xmlns:p14="http://schemas.microsoft.com/office/powerpoint/2010/main" val="1606846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FD99-01F3-BBEE-2F6B-304BC5BB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246" y="685800"/>
            <a:ext cx="8534400" cy="1507067"/>
          </a:xfrm>
        </p:spPr>
        <p:txBody>
          <a:bodyPr/>
          <a:lstStyle/>
          <a:p>
            <a:r>
              <a:rPr lang="en-US" dirty="0"/>
              <a:t>File structure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D21D-B3D6-C5A1-96FF-6F0EA8E6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04" y="2097349"/>
            <a:ext cx="8534400" cy="361526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How does Java crash?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Exceptions.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What does this mean?</a:t>
            </a:r>
          </a:p>
          <a:p>
            <a:pPr lvl="2"/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How much info does the following error about where the error occurred?</a:t>
            </a:r>
          </a:p>
          <a:p>
            <a:pPr lvl="2"/>
            <a:endParaRPr lang="en-ZA" sz="1800" dirty="0">
              <a:solidFill>
                <a:schemeClr val="tx1">
                  <a:lumMod val="85000"/>
                </a:schemeClr>
              </a:solidFill>
            </a:endParaRPr>
          </a:p>
          <a:p>
            <a:pPr lvl="2"/>
            <a:endParaRPr lang="en-ZA" sz="1800" dirty="0">
              <a:solidFill>
                <a:schemeClr val="tx1">
                  <a:lumMod val="85000"/>
                </a:schemeClr>
              </a:solidFill>
            </a:endParaRPr>
          </a:p>
          <a:p>
            <a:pPr lvl="2"/>
            <a:r>
              <a:rPr lang="en-ZA" sz="1800" dirty="0">
                <a:solidFill>
                  <a:schemeClr val="tx1">
                    <a:lumMod val="85000"/>
                  </a:schemeClr>
                </a:solidFill>
              </a:rPr>
              <a:t>Compared to:</a:t>
            </a:r>
          </a:p>
          <a:p>
            <a:pPr lvl="2"/>
            <a:endParaRPr lang="en-ZA" sz="18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7A23E-2E21-D234-4779-8267628D5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" t="7693" b="12429"/>
          <a:stretch/>
        </p:blipFill>
        <p:spPr>
          <a:xfrm>
            <a:off x="3098307" y="3963799"/>
            <a:ext cx="5415935" cy="701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552285-29A7-85B8-163C-45F1A3121A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5" t="5914" r="2200" b="8662"/>
          <a:stretch/>
        </p:blipFill>
        <p:spPr>
          <a:xfrm>
            <a:off x="2805344" y="5175599"/>
            <a:ext cx="6123174" cy="15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38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5A3A-5867-1CED-97D1-A2FD1816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46" y="-133745"/>
            <a:ext cx="8534400" cy="1145800"/>
          </a:xfrm>
        </p:spPr>
        <p:txBody>
          <a:bodyPr/>
          <a:lstStyle/>
          <a:p>
            <a:r>
              <a:rPr lang="en-US" dirty="0"/>
              <a:t>Inheritance and templates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C8DB6-EEB1-17A0-AF2B-8E099FA19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46" y="674703"/>
            <a:ext cx="8534400" cy="5978947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What is an annotation?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Metadata labels used to describe source code.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Annotations are proceeded with an 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@</a:t>
            </a:r>
          </a:p>
          <a:p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Useful annotations:</a:t>
            </a:r>
          </a:p>
          <a:p>
            <a:pPr lvl="1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@Override </a:t>
            </a:r>
          </a:p>
          <a:p>
            <a:pPr lvl="1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@SuppressWarnings(“unchecked”)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.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The “” are necessary.</a:t>
            </a:r>
          </a:p>
          <a:p>
            <a:pPr lvl="2"/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Used when no generic/template type is specified for a container.</a:t>
            </a:r>
          </a:p>
          <a:p>
            <a:pPr lvl="1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@SuppressWarnings(“rawtypes”)</a:t>
            </a:r>
          </a:p>
          <a:p>
            <a:pPr lvl="2"/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Used when no generic/template type is specified for a variable.</a:t>
            </a:r>
          </a:p>
          <a:p>
            <a:pPr lvl="1"/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@SuppressWarnings({“unchecked”, “</a:t>
            </a:r>
            <a:r>
              <a:rPr lang="en-US" b="1" dirty="0" err="1">
                <a:solidFill>
                  <a:schemeClr val="tx1">
                    <a:lumMod val="85000"/>
                  </a:schemeClr>
                </a:solidFill>
              </a:rPr>
              <a:t>rawtypes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”})</a:t>
            </a:r>
          </a:p>
          <a:p>
            <a:pPr lvl="2"/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Example of having multiple warnings suppressed.</a:t>
            </a:r>
          </a:p>
          <a:p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Will a warning cause your code to not compile or run?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No, unless the compiler is configured like that 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(not default)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8281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F1B1-C6F8-5E39-83D4-AC211C26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15" y="-408788"/>
            <a:ext cx="8534400" cy="1507067"/>
          </a:xfrm>
        </p:spPr>
        <p:txBody>
          <a:bodyPr/>
          <a:lstStyle/>
          <a:p>
            <a:r>
              <a:rPr lang="en-US" dirty="0"/>
              <a:t>Hints and tricks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9390-327F-F98C-69A0-8301615E0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15" y="1064127"/>
            <a:ext cx="8534400" cy="47297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Add custom helper functions for recursive functions.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Do not perform exception swallowing.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What is exception swallowing?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Wrapping everything in try catch blocks.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Why is this problematic?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Makes it nearly impossible to see on FF where your code goes wrong.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Take advantage of for each loops</a:t>
            </a:r>
          </a:p>
          <a:p>
            <a:pPr lvl="2"/>
            <a:endParaRPr lang="en-ZA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810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B85531-14DD-E0DA-B9B8-024E8142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Jacoco</a:t>
            </a:r>
            <a:r>
              <a:rPr lang="en-US" dirty="0"/>
              <a:t> </a:t>
            </a:r>
            <a:r>
              <a:rPr lang="en-US" dirty="0" err="1"/>
              <a:t>exampLe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2B1F7-A44B-1E3A-812C-B6A21B534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8298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326</TotalTime>
  <Words>420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Slice</vt:lpstr>
      <vt:lpstr>Tutorial 0 : Java basics + jacoco</vt:lpstr>
      <vt:lpstr>Background</vt:lpstr>
      <vt:lpstr>Compilation and Running</vt:lpstr>
      <vt:lpstr>File structure</vt:lpstr>
      <vt:lpstr>File structure</vt:lpstr>
      <vt:lpstr>Inheritance and templates</vt:lpstr>
      <vt:lpstr>Hints and tricks</vt:lpstr>
      <vt:lpstr>Jacoco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Crash Course</dc:title>
  <dc:creator>Cobus Redelinghuys</dc:creator>
  <cp:lastModifiedBy>Sean Macmillan</cp:lastModifiedBy>
  <cp:revision>12</cp:revision>
  <dcterms:created xsi:type="dcterms:W3CDTF">2023-02-23T09:11:06Z</dcterms:created>
  <dcterms:modified xsi:type="dcterms:W3CDTF">2024-02-23T06:49:50Z</dcterms:modified>
</cp:coreProperties>
</file>