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84" r:id="rId2"/>
    <p:sldId id="294" r:id="rId3"/>
    <p:sldId id="311" r:id="rId4"/>
    <p:sldId id="312" r:id="rId5"/>
    <p:sldId id="314" r:id="rId6"/>
    <p:sldId id="313" r:id="rId7"/>
    <p:sldId id="315" r:id="rId8"/>
    <p:sldId id="316" r:id="rId9"/>
    <p:sldId id="317" r:id="rId10"/>
    <p:sldId id="318" r:id="rId11"/>
    <p:sldId id="319" r:id="rId12"/>
    <p:sldId id="309"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8F9"/>
    <a:srgbClr val="7B797C"/>
    <a:srgbClr val="F8F8F8"/>
    <a:srgbClr val="FFD83A"/>
    <a:srgbClr val="FFD73A"/>
    <a:srgbClr val="E0DCE2"/>
    <a:srgbClr val="CFCDD0"/>
    <a:srgbClr val="9852F9"/>
    <a:srgbClr val="000000"/>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0956" autoAdjust="0"/>
  </p:normalViewPr>
  <p:slideViewPr>
    <p:cSldViewPr snapToGrid="0" snapToObjects="1" showGuides="1">
      <p:cViewPr varScale="1">
        <p:scale>
          <a:sx n="31" d="100"/>
          <a:sy n="31" d="100"/>
        </p:scale>
        <p:origin x="246" y="2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4AEB4-B207-4376-915C-BB86272729B0}" type="datetimeFigureOut">
              <a:rPr lang="ru-RU" smtClean="0"/>
              <a:t>20.01.2022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1ED8A-52CA-48E7-AAA2-849C78BAC516}" type="slidenum">
              <a:rPr lang="ru-RU" smtClean="0"/>
              <a:t>‹#›</a:t>
            </a:fld>
            <a:endParaRPr lang="ru-RU"/>
          </a:p>
        </p:txBody>
      </p:sp>
    </p:spTree>
    <p:extLst>
      <p:ext uri="{BB962C8B-B14F-4D97-AF65-F5344CB8AC3E}">
        <p14:creationId xmlns:p14="http://schemas.microsoft.com/office/powerpoint/2010/main" val="200438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86CB4B4D-7CA3-9044-876B-883B54F8677D}" type="slidenum">
              <a:rPr lang="ru-RU" smtClean="0"/>
              <a:t>‹#›</a:t>
            </a:fld>
            <a:endParaRPr lang="ru-RU"/>
          </a:p>
        </p:txBody>
      </p:sp>
      <p:sp>
        <p:nvSpPr>
          <p:cNvPr id="5" name="Объект 4"/>
          <p:cNvSpPr>
            <a:spLocks noGrp="1"/>
          </p:cNvSpPr>
          <p:nvPr>
            <p:ph sz="quarter" idx="11"/>
          </p:nvPr>
        </p:nvSpPr>
        <p:spPr>
          <a:xfrm>
            <a:off x="5423940" y="3089275"/>
            <a:ext cx="12674600" cy="8293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40706324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dirty="0"/>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1" r:id="rId3"/>
    <p:sldLayoutId id="2147483652" r:id="rId4"/>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581"/>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2012883" y="6165535"/>
            <a:ext cx="10197796" cy="5303376"/>
            <a:chOff x="2195123" y="2474412"/>
            <a:chExt cx="10197796" cy="5303376"/>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195123" y="3068807"/>
              <a:ext cx="10197796" cy="4708981"/>
            </a:xfrm>
            <a:prstGeom prst="rect">
              <a:avLst/>
            </a:prstGeom>
          </p:spPr>
          <p:txBody>
            <a:bodyPr wrap="square">
              <a:spAutoFit/>
            </a:bodyPr>
            <a:lstStyle/>
            <a:p>
              <a:r>
                <a:rPr lang="ru-RU" sz="10000" b="1" dirty="0">
                  <a:solidFill>
                    <a:schemeClr val="bg1"/>
                  </a:solidFill>
                  <a:latin typeface="Montserrat" pitchFamily="2" charset="0"/>
                </a:rPr>
                <a:t>Изображения. Фоны</a:t>
              </a:r>
            </a:p>
            <a:p>
              <a:r>
                <a:rPr lang="ru-RU" sz="6000" dirty="0">
                  <a:solidFill>
                    <a:schemeClr val="bg2"/>
                  </a:solidFill>
                </a:rPr>
                <a:t>Продолжение</a:t>
              </a:r>
              <a:r>
                <a:rPr lang="ru-RU" sz="10000" b="1" dirty="0">
                  <a:solidFill>
                    <a:schemeClr val="bg1"/>
                  </a:solidFill>
                  <a:latin typeface="Montserrat" pitchFamily="2" charset="0"/>
                </a:rPr>
                <a:t> </a:t>
              </a:r>
              <a:endParaRPr lang="en-US" sz="1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46826" y="2474412"/>
              <a:ext cx="9553028"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3600" dirty="0">
                  <a:solidFill>
                    <a:schemeClr val="accent5"/>
                  </a:solidFill>
                  <a:latin typeface="Montserrat" pitchFamily="2" charset="0"/>
                </a:rPr>
                <a:t>УРОК №7</a:t>
              </a:r>
              <a:endParaRPr lang="en-US" sz="3600" dirty="0">
                <a:solidFill>
                  <a:schemeClr val="accent5"/>
                </a:solidFill>
                <a:latin typeface="Montserrat" pitchFamily="2" charset="0"/>
              </a:endParaRPr>
            </a:p>
          </p:txBody>
        </p:sp>
      </p:gr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2" name="Рисунок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0712" y="4023364"/>
            <a:ext cx="1504289" cy="1891060"/>
          </a:xfrm>
          <a:prstGeom prst="rect">
            <a:avLst/>
          </a:prstGeom>
        </p:spPr>
      </p:pic>
      <p:sp>
        <p:nvSpPr>
          <p:cNvPr id="40" name="Полилиния 39">
            <a:extLst>
              <a:ext uri="{FF2B5EF4-FFF2-40B4-BE49-F238E27FC236}">
                <a16:creationId xmlns:a16="http://schemas.microsoft.com/office/drawing/2014/main" id="{35F49C68-5DDA-564E-9187-CF5F0242E532}"/>
              </a:ext>
            </a:extLst>
          </p:cNvPr>
          <p:cNvSpPr/>
          <p:nvPr/>
        </p:nvSpPr>
        <p:spPr>
          <a:xfrm rot="8100000">
            <a:off x="12595010" y="1690876"/>
            <a:ext cx="10334243" cy="1033424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rPr>
              <a:t> </a:t>
            </a: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pic>
        <p:nvPicPr>
          <p:cNvPr id="1026" name="Picture 2" descr="Логотип, Html, Html5, Значо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0892" y="4697662"/>
            <a:ext cx="4228407" cy="422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705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20;p23"/>
          <p:cNvSpPr txBox="1">
            <a:spLocks/>
          </p:cNvSpPr>
          <p:nvPr/>
        </p:nvSpPr>
        <p:spPr>
          <a:xfrm>
            <a:off x="2517415" y="1833405"/>
            <a:ext cx="17378667" cy="1428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ru-RU" sz="7200" dirty="0">
                <a:solidFill>
                  <a:srgbClr val="7318F9"/>
                </a:solidFill>
              </a:rPr>
              <a:t>ИСПОЛЬЗОВАНИЕ СПРАЙТОВ</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21;p23"/>
          <p:cNvSpPr txBox="1">
            <a:spLocks/>
          </p:cNvSpPr>
          <p:nvPr/>
        </p:nvSpPr>
        <p:spPr>
          <a:xfrm>
            <a:off x="2517416" y="4115666"/>
            <a:ext cx="19213909" cy="77669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lvl="0" indent="-171450" algn="l" rtl="0">
              <a:lnSpc>
                <a:spcPct val="120000"/>
              </a:lnSpc>
              <a:spcBef>
                <a:spcPts val="0"/>
              </a:spcBef>
              <a:spcAft>
                <a:spcPts val="1600"/>
              </a:spcAft>
              <a:buSzPts val="1500"/>
              <a:buChar char="●"/>
            </a:pPr>
            <a:r>
              <a:rPr lang="en-US" sz="5400" dirty="0"/>
              <a:t>https://spritegen.website-performance.org/</a:t>
            </a:r>
          </a:p>
        </p:txBody>
      </p:sp>
      <p:cxnSp>
        <p:nvCxnSpPr>
          <p:cNvPr id="7" name="Прямая соединительная линия 6">
            <a:extLst>
              <a:ext uri="{FF2B5EF4-FFF2-40B4-BE49-F238E27FC236}">
                <a16:creationId xmlns:a16="http://schemas.microsoft.com/office/drawing/2014/main" id="{30563D4A-3DE2-4E59-8F2F-D90440CC4558}"/>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34822568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20;p23"/>
          <p:cNvSpPr txBox="1">
            <a:spLocks/>
          </p:cNvSpPr>
          <p:nvPr/>
        </p:nvSpPr>
        <p:spPr>
          <a:xfrm>
            <a:off x="2517415" y="1833405"/>
            <a:ext cx="17378667" cy="1428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ru-RU" sz="7200" dirty="0">
                <a:solidFill>
                  <a:srgbClr val="7318F9"/>
                </a:solidFill>
              </a:rPr>
              <a:t>Множественные фоны</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21;p23"/>
          <p:cNvSpPr txBox="1">
            <a:spLocks/>
          </p:cNvSpPr>
          <p:nvPr/>
        </p:nvSpPr>
        <p:spPr>
          <a:xfrm>
            <a:off x="2517416" y="4115666"/>
            <a:ext cx="19213909" cy="77669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lvl="0" indent="0" algn="l" rtl="0">
              <a:spcBef>
                <a:spcPts val="0"/>
              </a:spcBef>
              <a:spcAft>
                <a:spcPts val="0"/>
              </a:spcAft>
              <a:buNone/>
            </a:pPr>
            <a:r>
              <a:rPr lang="ru-RU" sz="5400" dirty="0"/>
              <a:t>CSS позволяет задавать несколько фонов через запятую. Первый указанный фон будет верхним, последний - нижним.</a:t>
            </a:r>
          </a:p>
          <a:p>
            <a:pPr marL="0" lvl="0" indent="0" algn="l" rtl="0">
              <a:spcBef>
                <a:spcPts val="1600"/>
              </a:spcBef>
              <a:spcAft>
                <a:spcPts val="0"/>
              </a:spcAft>
              <a:buNone/>
            </a:pPr>
            <a:r>
              <a:rPr lang="ru-RU" sz="5400" dirty="0"/>
              <a:t>Если нужно задать фон различными свойствами, то там значения тоже задаются через запятую.</a:t>
            </a:r>
          </a:p>
          <a:p>
            <a:pPr marL="0" lvl="0" indent="0" algn="l" rtl="0">
              <a:spcBef>
                <a:spcPts val="1600"/>
              </a:spcBef>
              <a:spcAft>
                <a:spcPts val="1600"/>
              </a:spcAft>
              <a:buNone/>
            </a:pPr>
            <a:r>
              <a:rPr lang="ru-RU" sz="5400" dirty="0"/>
              <a:t>Важный момент: фоновый цвет указывается только для последнего фона.</a:t>
            </a:r>
          </a:p>
        </p:txBody>
      </p:sp>
      <p:cxnSp>
        <p:nvCxnSpPr>
          <p:cNvPr id="7" name="Прямая соединительная линия 6">
            <a:extLst>
              <a:ext uri="{FF2B5EF4-FFF2-40B4-BE49-F238E27FC236}">
                <a16:creationId xmlns:a16="http://schemas.microsoft.com/office/drawing/2014/main" id="{30563D4A-3DE2-4E59-8F2F-D90440CC4558}"/>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2451817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E739291D-1ED6-9241-A24E-0749C979FDBC}"/>
              </a:ext>
            </a:extLst>
          </p:cNvPr>
          <p:cNvGrpSpPr/>
          <p:nvPr/>
        </p:nvGrpSpPr>
        <p:grpSpPr>
          <a:xfrm>
            <a:off x="2222017" y="3634295"/>
            <a:ext cx="17511441" cy="3707997"/>
            <a:chOff x="2222017" y="3634295"/>
            <a:chExt cx="17511441" cy="3707997"/>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3170099"/>
            </a:xfrm>
            <a:prstGeom prst="rect">
              <a:avLst/>
            </a:prstGeom>
          </p:spPr>
          <p:txBody>
            <a:bodyPr wrap="square">
              <a:spAutoFit/>
            </a:bodyPr>
            <a:lstStyle/>
            <a:p>
              <a:r>
                <a:rPr lang="ru-RU" sz="20000" b="1" dirty="0">
                  <a:solidFill>
                    <a:schemeClr val="bg1"/>
                  </a:solidFill>
                  <a:latin typeface="Montserrat" pitchFamily="2" charset="0"/>
                </a:rPr>
                <a:t>Конец</a:t>
              </a:r>
              <a:endParaRPr lang="en-US" sz="2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39501" y="6942182"/>
              <a:ext cx="9553028"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2000" dirty="0">
                  <a:solidFill>
                    <a:schemeClr val="accent5"/>
                  </a:solidFill>
                  <a:latin typeface="Montserrat" pitchFamily="2" charset="0"/>
                </a:rPr>
                <a:t>ПОСЛЕСЛОВИЕ</a:t>
              </a:r>
              <a:endParaRPr lang="en-US" sz="2000" dirty="0">
                <a:solidFill>
                  <a:schemeClr val="accent5"/>
                </a:solidFill>
                <a:latin typeface="Montserrat" pitchFamily="2" charset="0"/>
              </a:endParaRPr>
            </a:p>
          </p:txBody>
        </p: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4CE2AF3-EAA4-594B-A185-D2FD878ED6A3}"/>
              </a:ext>
            </a:extLst>
          </p:cNvPr>
          <p:cNvSpPr txBox="1"/>
          <p:nvPr/>
        </p:nvSpPr>
        <p:spPr>
          <a:xfrm>
            <a:off x="2372839" y="8128764"/>
            <a:ext cx="16973206" cy="1523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oAutofit/>
          </a:bodyPr>
          <a:lstStyle/>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Давайте подведем итоги урока! </a:t>
            </a:r>
          </a:p>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Чему мы научились? Что мы использовали</a:t>
            </a:r>
            <a:r>
              <a:rPr lang="ru-RU" sz="4800">
                <a:solidFill>
                  <a:schemeClr val="bg1"/>
                </a:solidFill>
                <a:latin typeface="Montserrat Medium" panose="00000600000000000000" pitchFamily="2" charset="-52"/>
              </a:rPr>
              <a:t>? </a:t>
            </a:r>
          </a:p>
          <a:p>
            <a:pPr defTabSz="457200">
              <a:lnSpc>
                <a:spcPts val="4500"/>
              </a:lnSpc>
              <a:defRPr sz="2200">
                <a:solidFill>
                  <a:srgbClr val="7B7B7C"/>
                </a:solidFill>
                <a:latin typeface="Aller"/>
                <a:ea typeface="Aller"/>
                <a:cs typeface="Aller"/>
                <a:sym typeface="Aller"/>
              </a:defRPr>
            </a:pPr>
            <a:r>
              <a:rPr lang="ru-RU" sz="4800">
                <a:solidFill>
                  <a:schemeClr val="bg1"/>
                </a:solidFill>
                <a:latin typeface="Montserrat Medium" panose="00000600000000000000" pitchFamily="2" charset="-52"/>
              </a:rPr>
              <a:t>К </a:t>
            </a:r>
            <a:r>
              <a:rPr lang="ru-RU" sz="4800" dirty="0">
                <a:solidFill>
                  <a:schemeClr val="bg1"/>
                </a:solidFill>
                <a:latin typeface="Montserrat Medium" panose="00000600000000000000" pitchFamily="2" charset="-52"/>
              </a:rPr>
              <a:t>чему мы пришли?</a:t>
            </a:r>
            <a:endParaRPr sz="4800" dirty="0">
              <a:solidFill>
                <a:schemeClr val="bg1"/>
              </a:solidFill>
              <a:latin typeface="Montserrat Medium" panose="00000600000000000000" pitchFamily="2" charset="-52"/>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95180610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20;p23"/>
          <p:cNvSpPr txBox="1">
            <a:spLocks/>
          </p:cNvSpPr>
          <p:nvPr/>
        </p:nvSpPr>
        <p:spPr>
          <a:xfrm>
            <a:off x="2637098" y="1773814"/>
            <a:ext cx="10680978" cy="1428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en-US" sz="7200" dirty="0">
                <a:solidFill>
                  <a:srgbClr val="7318F9"/>
                </a:solidFill>
              </a:rPr>
              <a:t>BACKGROUND-COLOR</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21;p23"/>
          <p:cNvSpPr txBox="1">
            <a:spLocks/>
          </p:cNvSpPr>
          <p:nvPr/>
        </p:nvSpPr>
        <p:spPr>
          <a:xfrm>
            <a:off x="2637097" y="3674232"/>
            <a:ext cx="20538213" cy="75263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lvl="0" indent="-171450" algn="l" rtl="0">
              <a:lnSpc>
                <a:spcPct val="120000"/>
              </a:lnSpc>
              <a:spcBef>
                <a:spcPts val="0"/>
              </a:spcBef>
              <a:spcAft>
                <a:spcPts val="0"/>
              </a:spcAft>
              <a:buSzPts val="1500"/>
              <a:buChar char="●"/>
            </a:pPr>
            <a:r>
              <a:rPr lang="en-US" sz="5400" dirty="0">
                <a:solidFill>
                  <a:schemeClr val="bg2"/>
                </a:solidFill>
              </a:rPr>
              <a:t>transparent</a:t>
            </a:r>
          </a:p>
          <a:p>
            <a:pPr marL="177800" lvl="0" indent="-171450" algn="l" rtl="0">
              <a:lnSpc>
                <a:spcPct val="120000"/>
              </a:lnSpc>
              <a:spcBef>
                <a:spcPts val="800"/>
              </a:spcBef>
              <a:spcAft>
                <a:spcPts val="1600"/>
              </a:spcAft>
              <a:buSzPts val="1500"/>
              <a:buChar char="●"/>
            </a:pPr>
            <a:r>
              <a:rPr lang="ru-RU" sz="5400" dirty="0">
                <a:solidFill>
                  <a:schemeClr val="bg2"/>
                </a:solidFill>
              </a:rPr>
              <a:t>Устанавливает прозрачный фон.</a:t>
            </a:r>
          </a:p>
          <a:p>
            <a:pPr marL="0" lvl="0" indent="0" defTabSz="914400" hangingPunct="1">
              <a:spcAft>
                <a:spcPts val="1600"/>
              </a:spcAft>
              <a:buClr>
                <a:srgbClr val="7F7F7F"/>
              </a:buClr>
              <a:buNone/>
              <a:defRPr/>
            </a:pPr>
            <a:endParaRPr lang="ru-RU" sz="5400" dirty="0">
              <a:solidFill>
                <a:schemeClr val="bg2"/>
              </a:solidFill>
            </a:endParaRPr>
          </a:p>
        </p:txBody>
      </p:sp>
      <p:cxnSp>
        <p:nvCxnSpPr>
          <p:cNvPr id="7" name="Прямая соединительная линия 6">
            <a:extLst>
              <a:ext uri="{FF2B5EF4-FFF2-40B4-BE49-F238E27FC236}">
                <a16:creationId xmlns:a16="http://schemas.microsoft.com/office/drawing/2014/main" id="{7FEC1A2C-BB8C-4164-839C-0964A727522F}"/>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741491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20;p23"/>
          <p:cNvSpPr txBox="1">
            <a:spLocks/>
          </p:cNvSpPr>
          <p:nvPr/>
        </p:nvSpPr>
        <p:spPr>
          <a:xfrm>
            <a:off x="2637098" y="1938426"/>
            <a:ext cx="10680978" cy="1428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en-US" sz="7200" dirty="0">
                <a:solidFill>
                  <a:srgbClr val="7318F9"/>
                </a:solidFill>
              </a:rPr>
              <a:t>BACKGROUND-IMAGE</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21;p23"/>
          <p:cNvSpPr txBox="1">
            <a:spLocks/>
          </p:cNvSpPr>
          <p:nvPr/>
        </p:nvSpPr>
        <p:spPr>
          <a:xfrm>
            <a:off x="2637098" y="3848520"/>
            <a:ext cx="20002185" cy="75263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lvl="0" indent="-171450" algn="l" rtl="0">
              <a:lnSpc>
                <a:spcPct val="120000"/>
              </a:lnSpc>
              <a:spcBef>
                <a:spcPts val="0"/>
              </a:spcBef>
              <a:spcAft>
                <a:spcPts val="0"/>
              </a:spcAft>
              <a:buSzPts val="1500"/>
              <a:buChar char="●"/>
            </a:pPr>
            <a:r>
              <a:rPr lang="ru-RU" sz="4800" dirty="0" err="1">
                <a:solidFill>
                  <a:schemeClr val="bg2"/>
                </a:solidFill>
              </a:rPr>
              <a:t>background-image</a:t>
            </a:r>
            <a:r>
              <a:rPr lang="ru-RU" sz="4800" dirty="0">
                <a:solidFill>
                  <a:schemeClr val="bg2"/>
                </a:solidFill>
              </a:rPr>
              <a:t>: </a:t>
            </a:r>
            <a:r>
              <a:rPr lang="ru-RU" sz="4800" dirty="0" err="1">
                <a:solidFill>
                  <a:schemeClr val="bg2"/>
                </a:solidFill>
              </a:rPr>
              <a:t>url</a:t>
            </a:r>
            <a:r>
              <a:rPr lang="ru-RU" sz="4800" dirty="0">
                <a:solidFill>
                  <a:schemeClr val="bg2"/>
                </a:solidFill>
              </a:rPr>
              <a:t>(путь к файлу) | </a:t>
            </a:r>
            <a:r>
              <a:rPr lang="ru-RU" sz="4800" dirty="0" err="1">
                <a:solidFill>
                  <a:schemeClr val="bg2"/>
                </a:solidFill>
              </a:rPr>
              <a:t>none</a:t>
            </a:r>
            <a:endParaRPr lang="ru-RU" sz="4800" dirty="0">
              <a:solidFill>
                <a:schemeClr val="bg2"/>
              </a:solidFill>
            </a:endParaRPr>
          </a:p>
          <a:p>
            <a:pPr marL="177800" lvl="0" indent="-76200" algn="l" rtl="0">
              <a:lnSpc>
                <a:spcPct val="120000"/>
              </a:lnSpc>
              <a:spcBef>
                <a:spcPts val="800"/>
              </a:spcBef>
              <a:spcAft>
                <a:spcPts val="0"/>
              </a:spcAft>
              <a:buSzPts val="1500"/>
              <a:buNone/>
            </a:pPr>
            <a:endParaRPr lang="ru-RU" sz="4800" dirty="0">
              <a:solidFill>
                <a:schemeClr val="bg2"/>
              </a:solidFill>
            </a:endParaRPr>
          </a:p>
          <a:p>
            <a:pPr marL="177800" lvl="0" indent="-171450" algn="l" rtl="0">
              <a:lnSpc>
                <a:spcPct val="120000"/>
              </a:lnSpc>
              <a:spcBef>
                <a:spcPts val="800"/>
              </a:spcBef>
              <a:spcAft>
                <a:spcPts val="1600"/>
              </a:spcAft>
              <a:buSzPts val="1500"/>
              <a:buChar char="●"/>
            </a:pPr>
            <a:r>
              <a:rPr lang="ru-RU" sz="4800" dirty="0">
                <a:solidFill>
                  <a:schemeClr val="bg2"/>
                </a:solidFill>
              </a:rPr>
              <a:t>Устанавливает фоновое изображение для элемента. Если одновременно для элемента задан цвет фона, он будет показан, пока фоновая картинка не загрузится полностью. То же произойдет, если изображения не доступны или их показ в браузере отключен. В случае наличия в рисунке прозрачных областей, через них будет проглядывать фоновый цвет.</a:t>
            </a:r>
          </a:p>
        </p:txBody>
      </p:sp>
      <p:cxnSp>
        <p:nvCxnSpPr>
          <p:cNvPr id="7" name="Прямая соединительная линия 6">
            <a:extLst>
              <a:ext uri="{FF2B5EF4-FFF2-40B4-BE49-F238E27FC236}">
                <a16:creationId xmlns:a16="http://schemas.microsoft.com/office/drawing/2014/main" id="{2F4D1E63-0F0B-4BC3-B1AF-7F5C8278EFFB}"/>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11128286"/>
      </p:ext>
    </p:extLst>
  </p:cSld>
  <p:clrMapOvr>
    <a:overrideClrMapping bg1="lt1" tx1="dk1" bg2="lt2" tx2="dk2" accent1="accent1" accent2="accent2" accent3="accent3" accent4="accent4" accent5="accent5" accent6="accent6" hlink="hlink" folHlink="folHlink"/>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20;p23"/>
          <p:cNvSpPr txBox="1">
            <a:spLocks/>
          </p:cNvSpPr>
          <p:nvPr/>
        </p:nvSpPr>
        <p:spPr>
          <a:xfrm>
            <a:off x="2637097" y="1833405"/>
            <a:ext cx="17845103" cy="1428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en-US" sz="7200" dirty="0">
                <a:solidFill>
                  <a:srgbClr val="7318F9"/>
                </a:solidFill>
              </a:rPr>
              <a:t>BACKGROUND-ATTACHMENT </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21;p23"/>
          <p:cNvSpPr txBox="1">
            <a:spLocks/>
          </p:cNvSpPr>
          <p:nvPr/>
        </p:nvSpPr>
        <p:spPr>
          <a:xfrm>
            <a:off x="2637096" y="3863419"/>
            <a:ext cx="17845103" cy="75263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lvl="0" indent="-177800" algn="l" rtl="0">
              <a:lnSpc>
                <a:spcPct val="110000"/>
              </a:lnSpc>
              <a:spcBef>
                <a:spcPts val="0"/>
              </a:spcBef>
              <a:spcAft>
                <a:spcPts val="0"/>
              </a:spcAft>
              <a:buSzPts val="1400"/>
              <a:buChar char="●"/>
            </a:pPr>
            <a:r>
              <a:rPr lang="ru-RU" sz="4800" dirty="0">
                <a:solidFill>
                  <a:schemeClr val="bg2"/>
                </a:solidFill>
              </a:rPr>
              <a:t>устанавливает, будет ли прокручиваться фоновое изображение вместе с содержимым элемента.</a:t>
            </a:r>
          </a:p>
          <a:p>
            <a:pPr marL="177800" lvl="0" indent="-88900" algn="l" rtl="0">
              <a:lnSpc>
                <a:spcPct val="110000"/>
              </a:lnSpc>
              <a:spcBef>
                <a:spcPts val="800"/>
              </a:spcBef>
              <a:spcAft>
                <a:spcPts val="0"/>
              </a:spcAft>
              <a:buSzPts val="1400"/>
              <a:buNone/>
            </a:pPr>
            <a:endParaRPr lang="ru-RU" sz="4800" dirty="0">
              <a:solidFill>
                <a:schemeClr val="bg2"/>
              </a:solidFill>
            </a:endParaRPr>
          </a:p>
          <a:p>
            <a:pPr marL="177800" lvl="0" indent="-177800" algn="l" rtl="0">
              <a:lnSpc>
                <a:spcPct val="110000"/>
              </a:lnSpc>
              <a:spcBef>
                <a:spcPts val="800"/>
              </a:spcBef>
              <a:spcAft>
                <a:spcPts val="0"/>
              </a:spcAft>
              <a:buSzPts val="1400"/>
              <a:buChar char="●"/>
            </a:pPr>
            <a:r>
              <a:rPr lang="ru-RU" sz="4800" dirty="0">
                <a:solidFill>
                  <a:schemeClr val="bg2"/>
                </a:solidFill>
              </a:rPr>
              <a:t>Значения</a:t>
            </a:r>
          </a:p>
          <a:p>
            <a:pPr marL="177800" lvl="0" indent="-177800" algn="l" rtl="0">
              <a:lnSpc>
                <a:spcPct val="110000"/>
              </a:lnSpc>
              <a:spcBef>
                <a:spcPts val="800"/>
              </a:spcBef>
              <a:spcAft>
                <a:spcPts val="0"/>
              </a:spcAft>
              <a:buSzPts val="1400"/>
              <a:buChar char="●"/>
            </a:pPr>
            <a:r>
              <a:rPr lang="ru-RU" sz="4800" dirty="0" err="1">
                <a:solidFill>
                  <a:schemeClr val="bg2"/>
                </a:solidFill>
              </a:rPr>
              <a:t>fixed</a:t>
            </a:r>
            <a:endParaRPr lang="ru-RU" sz="4800" dirty="0">
              <a:solidFill>
                <a:schemeClr val="bg2"/>
              </a:solidFill>
            </a:endParaRPr>
          </a:p>
          <a:p>
            <a:pPr marL="177800" lvl="0" indent="-177800" algn="l" rtl="0">
              <a:lnSpc>
                <a:spcPct val="110000"/>
              </a:lnSpc>
              <a:spcBef>
                <a:spcPts val="800"/>
              </a:spcBef>
              <a:spcAft>
                <a:spcPts val="0"/>
              </a:spcAft>
              <a:buSzPts val="1400"/>
              <a:buChar char="●"/>
            </a:pPr>
            <a:r>
              <a:rPr lang="ru-RU" sz="4800" dirty="0">
                <a:solidFill>
                  <a:schemeClr val="bg2"/>
                </a:solidFill>
              </a:rPr>
              <a:t>Делает фоновое изображение элемента неподвижным.</a:t>
            </a:r>
          </a:p>
          <a:p>
            <a:pPr marL="177800" lvl="0" indent="-177800" algn="l" rtl="0">
              <a:lnSpc>
                <a:spcPct val="110000"/>
              </a:lnSpc>
              <a:spcBef>
                <a:spcPts val="800"/>
              </a:spcBef>
              <a:spcAft>
                <a:spcPts val="0"/>
              </a:spcAft>
              <a:buSzPts val="1400"/>
              <a:buChar char="●"/>
            </a:pPr>
            <a:r>
              <a:rPr lang="ru-RU" sz="4800" dirty="0" err="1">
                <a:solidFill>
                  <a:schemeClr val="bg2"/>
                </a:solidFill>
              </a:rPr>
              <a:t>scroll</a:t>
            </a:r>
            <a:endParaRPr lang="ru-RU" sz="4800" dirty="0">
              <a:solidFill>
                <a:schemeClr val="bg2"/>
              </a:solidFill>
            </a:endParaRPr>
          </a:p>
          <a:p>
            <a:pPr marL="177800" lvl="0" indent="-177800" algn="l" rtl="0">
              <a:lnSpc>
                <a:spcPct val="110000"/>
              </a:lnSpc>
              <a:spcBef>
                <a:spcPts val="800"/>
              </a:spcBef>
              <a:spcAft>
                <a:spcPts val="1600"/>
              </a:spcAft>
              <a:buSzPts val="1400"/>
              <a:buChar char="●"/>
            </a:pPr>
            <a:r>
              <a:rPr lang="ru-RU" sz="4800" dirty="0">
                <a:solidFill>
                  <a:schemeClr val="bg2"/>
                </a:solidFill>
              </a:rPr>
              <a:t>Позволяет перемещаться фону вместе с содержимым.</a:t>
            </a:r>
          </a:p>
          <a:p>
            <a:pPr marL="0" lvl="0" indent="0" defTabSz="914400" hangingPunct="1">
              <a:spcAft>
                <a:spcPts val="1600"/>
              </a:spcAft>
              <a:buClr>
                <a:srgbClr val="7F7F7F"/>
              </a:buClr>
              <a:buNone/>
              <a:defRPr/>
            </a:pPr>
            <a:endParaRPr lang="ru-RU" sz="4800" dirty="0">
              <a:solidFill>
                <a:schemeClr val="bg2"/>
              </a:solidFill>
            </a:endParaRPr>
          </a:p>
        </p:txBody>
      </p:sp>
      <p:cxnSp>
        <p:nvCxnSpPr>
          <p:cNvPr id="7" name="Прямая соединительная линия 6">
            <a:extLst>
              <a:ext uri="{FF2B5EF4-FFF2-40B4-BE49-F238E27FC236}">
                <a16:creationId xmlns:a16="http://schemas.microsoft.com/office/drawing/2014/main" id="{34EBE3F2-956E-4F04-AE0B-83E9F1BF134C}"/>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5340267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20;p23"/>
          <p:cNvSpPr txBox="1">
            <a:spLocks/>
          </p:cNvSpPr>
          <p:nvPr/>
        </p:nvSpPr>
        <p:spPr>
          <a:xfrm>
            <a:off x="2517415" y="1833405"/>
            <a:ext cx="16779577" cy="1428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en-US" sz="7200" dirty="0">
                <a:solidFill>
                  <a:srgbClr val="7318F9"/>
                </a:solidFill>
              </a:rPr>
              <a:t>BACKGROUND-POSITION</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21;p23"/>
          <p:cNvSpPr txBox="1">
            <a:spLocks/>
          </p:cNvSpPr>
          <p:nvPr/>
        </p:nvSpPr>
        <p:spPr>
          <a:xfrm>
            <a:off x="2585045" y="3723481"/>
            <a:ext cx="20558734" cy="46637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lvl="0" indent="-171450" algn="l" rtl="0">
              <a:lnSpc>
                <a:spcPct val="120000"/>
              </a:lnSpc>
              <a:spcBef>
                <a:spcPts val="0"/>
              </a:spcBef>
              <a:spcAft>
                <a:spcPts val="0"/>
              </a:spcAft>
              <a:buSzPts val="1500"/>
              <a:buChar char="●"/>
            </a:pPr>
            <a:r>
              <a:rPr lang="ru-RU" sz="5400" dirty="0"/>
              <a:t>Задает начальное положение фонового изображения, установленного с помощью свойства </a:t>
            </a:r>
            <a:r>
              <a:rPr lang="ru-RU" sz="5400" dirty="0" err="1"/>
              <a:t>background-image</a:t>
            </a:r>
            <a:r>
              <a:rPr lang="ru-RU" sz="5400" dirty="0"/>
              <a:t>.</a:t>
            </a:r>
          </a:p>
          <a:p>
            <a:pPr marL="177800" lvl="0" indent="-171450" algn="l" rtl="0">
              <a:lnSpc>
                <a:spcPct val="120000"/>
              </a:lnSpc>
              <a:spcBef>
                <a:spcPts val="800"/>
              </a:spcBef>
              <a:spcAft>
                <a:spcPts val="0"/>
              </a:spcAft>
              <a:buSzPts val="1500"/>
              <a:buChar char="●"/>
            </a:pPr>
            <a:r>
              <a:rPr lang="ru-RU" sz="5400" dirty="0" err="1"/>
              <a:t>background-position</a:t>
            </a:r>
            <a:r>
              <a:rPr lang="ru-RU" sz="5400" dirty="0"/>
              <a:t>: 100% 100%;</a:t>
            </a:r>
          </a:p>
          <a:p>
            <a:pPr marL="177800" lvl="0" indent="-171450" algn="l" rtl="0">
              <a:lnSpc>
                <a:spcPct val="120000"/>
              </a:lnSpc>
              <a:spcBef>
                <a:spcPts val="800"/>
              </a:spcBef>
              <a:spcAft>
                <a:spcPts val="1600"/>
              </a:spcAft>
              <a:buSzPts val="1500"/>
              <a:buChar char="●"/>
            </a:pPr>
            <a:r>
              <a:rPr lang="ru-RU" sz="5400" dirty="0"/>
              <a:t>Возможно использование значений </a:t>
            </a:r>
            <a:r>
              <a:rPr lang="ru-RU" sz="5400" dirty="0" err="1"/>
              <a:t>top</a:t>
            </a:r>
            <a:r>
              <a:rPr lang="ru-RU" sz="5400" dirty="0"/>
              <a:t>, </a:t>
            </a:r>
            <a:r>
              <a:rPr lang="ru-RU" sz="5400" dirty="0" err="1"/>
              <a:t>right</a:t>
            </a:r>
            <a:r>
              <a:rPr lang="ru-RU" sz="5400" dirty="0"/>
              <a:t>, </a:t>
            </a:r>
            <a:r>
              <a:rPr lang="ru-RU" sz="5400" dirty="0" err="1"/>
              <a:t>bottom</a:t>
            </a:r>
            <a:r>
              <a:rPr lang="ru-RU" sz="5400" dirty="0"/>
              <a:t>, </a:t>
            </a:r>
            <a:r>
              <a:rPr lang="ru-RU" sz="5400" dirty="0" err="1"/>
              <a:t>left</a:t>
            </a:r>
            <a:r>
              <a:rPr lang="ru-RU" sz="5400" dirty="0"/>
              <a:t>, </a:t>
            </a:r>
            <a:r>
              <a:rPr lang="ru-RU" sz="5400" dirty="0" err="1"/>
              <a:t>center</a:t>
            </a:r>
            <a:endParaRPr lang="ru-RU" sz="5400" dirty="0"/>
          </a:p>
        </p:txBody>
      </p:sp>
      <p:cxnSp>
        <p:nvCxnSpPr>
          <p:cNvPr id="7" name="Прямая соединительная линия 6">
            <a:extLst>
              <a:ext uri="{FF2B5EF4-FFF2-40B4-BE49-F238E27FC236}">
                <a16:creationId xmlns:a16="http://schemas.microsoft.com/office/drawing/2014/main" id="{30563D4A-3DE2-4E59-8F2F-D90440CC4558}"/>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05599916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20;p23"/>
          <p:cNvSpPr txBox="1">
            <a:spLocks/>
          </p:cNvSpPr>
          <p:nvPr/>
        </p:nvSpPr>
        <p:spPr>
          <a:xfrm>
            <a:off x="2517415" y="1833405"/>
            <a:ext cx="14824653" cy="1428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en-US" sz="7200" dirty="0">
                <a:solidFill>
                  <a:srgbClr val="7318F9"/>
                </a:solidFill>
              </a:rPr>
              <a:t>BACKGROUND-REPEAT</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21;p23"/>
          <p:cNvSpPr txBox="1">
            <a:spLocks/>
          </p:cNvSpPr>
          <p:nvPr/>
        </p:nvSpPr>
        <p:spPr>
          <a:xfrm>
            <a:off x="2637097" y="4115666"/>
            <a:ext cx="19213909" cy="4776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lvl="0" indent="-171450" algn="l" rtl="0">
              <a:lnSpc>
                <a:spcPct val="120000"/>
              </a:lnSpc>
              <a:spcBef>
                <a:spcPts val="0"/>
              </a:spcBef>
              <a:spcAft>
                <a:spcPts val="0"/>
              </a:spcAft>
              <a:buSzPts val="1500"/>
              <a:buChar char="●"/>
            </a:pPr>
            <a:r>
              <a:rPr lang="ru-RU" sz="5400" dirty="0"/>
              <a:t>Определяет, как будет повторяться фоновое изображение, установленное с помощью свойства </a:t>
            </a:r>
          </a:p>
          <a:p>
            <a:pPr marL="177800" lvl="0" indent="-171450" algn="l" rtl="0">
              <a:lnSpc>
                <a:spcPct val="120000"/>
              </a:lnSpc>
              <a:spcBef>
                <a:spcPts val="800"/>
              </a:spcBef>
              <a:spcAft>
                <a:spcPts val="1600"/>
              </a:spcAft>
              <a:buSzPts val="1500"/>
              <a:buChar char="●"/>
            </a:pPr>
            <a:r>
              <a:rPr lang="ru-RU" sz="5400" dirty="0" err="1"/>
              <a:t>background-repeat</a:t>
            </a:r>
            <a:r>
              <a:rPr lang="ru-RU" sz="5400" dirty="0"/>
              <a:t>: </a:t>
            </a:r>
            <a:r>
              <a:rPr lang="ru-RU" sz="5400" dirty="0" err="1"/>
              <a:t>no-repeat</a:t>
            </a:r>
            <a:r>
              <a:rPr lang="ru-RU" sz="5400" dirty="0"/>
              <a:t> | </a:t>
            </a:r>
            <a:r>
              <a:rPr lang="ru-RU" sz="5400" dirty="0" err="1"/>
              <a:t>repeat</a:t>
            </a:r>
            <a:r>
              <a:rPr lang="ru-RU" sz="5400" dirty="0"/>
              <a:t> | </a:t>
            </a:r>
            <a:r>
              <a:rPr lang="ru-RU" sz="5400" dirty="0" err="1"/>
              <a:t>repeat</a:t>
            </a:r>
            <a:r>
              <a:rPr lang="ru-RU" sz="5400" dirty="0"/>
              <a:t>-x | </a:t>
            </a:r>
            <a:r>
              <a:rPr lang="ru-RU" sz="5400" dirty="0" err="1"/>
              <a:t>repeat</a:t>
            </a:r>
            <a:r>
              <a:rPr lang="ru-RU" sz="5400" dirty="0"/>
              <a:t>-y</a:t>
            </a:r>
          </a:p>
        </p:txBody>
      </p:sp>
      <p:cxnSp>
        <p:nvCxnSpPr>
          <p:cNvPr id="7" name="Прямая соединительная линия 6">
            <a:extLst>
              <a:ext uri="{FF2B5EF4-FFF2-40B4-BE49-F238E27FC236}">
                <a16:creationId xmlns:a16="http://schemas.microsoft.com/office/drawing/2014/main" id="{30563D4A-3DE2-4E59-8F2F-D90440CC4558}"/>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52696072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20;p23"/>
          <p:cNvSpPr txBox="1">
            <a:spLocks/>
          </p:cNvSpPr>
          <p:nvPr/>
        </p:nvSpPr>
        <p:spPr>
          <a:xfrm>
            <a:off x="2517416" y="1833405"/>
            <a:ext cx="10680978" cy="1428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en-US" sz="7200" dirty="0">
                <a:solidFill>
                  <a:srgbClr val="7318F9"/>
                </a:solidFill>
              </a:rPr>
              <a:t>background-size</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21;p23"/>
          <p:cNvSpPr txBox="1">
            <a:spLocks/>
          </p:cNvSpPr>
          <p:nvPr/>
        </p:nvSpPr>
        <p:spPr>
          <a:xfrm>
            <a:off x="2637097" y="4115666"/>
            <a:ext cx="19213909" cy="77669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lvl="0" indent="0" algn="l" rtl="0">
              <a:spcBef>
                <a:spcPts val="0"/>
              </a:spcBef>
              <a:spcAft>
                <a:spcPts val="0"/>
              </a:spcAft>
              <a:buNone/>
            </a:pPr>
            <a:r>
              <a:rPr lang="ru-RU" sz="5400" dirty="0"/>
              <a:t>Размеры фонового изображения.</a:t>
            </a:r>
          </a:p>
          <a:p>
            <a:pPr marL="0" lvl="0" indent="0" algn="l" rtl="0">
              <a:spcBef>
                <a:spcPts val="1600"/>
              </a:spcBef>
              <a:spcAft>
                <a:spcPts val="0"/>
              </a:spcAft>
              <a:buNone/>
            </a:pPr>
            <a:r>
              <a:rPr lang="ru-RU" sz="5400" dirty="0"/>
              <a:t>Задаётся в пикселях, процентах и значениями </a:t>
            </a:r>
            <a:r>
              <a:rPr lang="ru-RU" sz="5400" dirty="0" err="1"/>
              <a:t>cover</a:t>
            </a:r>
            <a:r>
              <a:rPr lang="ru-RU" sz="5400" dirty="0"/>
              <a:t> и </a:t>
            </a:r>
            <a:r>
              <a:rPr lang="ru-RU" sz="5400" dirty="0" err="1"/>
              <a:t>contain</a:t>
            </a:r>
            <a:endParaRPr lang="ru-RU" sz="5400" dirty="0"/>
          </a:p>
          <a:p>
            <a:pPr marL="0" lvl="0" indent="0" algn="l" rtl="0">
              <a:spcBef>
                <a:spcPts val="1600"/>
              </a:spcBef>
              <a:spcAft>
                <a:spcPts val="0"/>
              </a:spcAft>
              <a:buNone/>
            </a:pPr>
            <a:r>
              <a:rPr lang="ru-RU" sz="5400" dirty="0" err="1"/>
              <a:t>cover</a:t>
            </a:r>
            <a:r>
              <a:rPr lang="ru-RU" sz="5400" dirty="0"/>
              <a:t> - фоновое изображение растянется максимально, не изменив пропорции.</a:t>
            </a:r>
          </a:p>
          <a:p>
            <a:pPr marL="0" lvl="0" indent="0" algn="l" rtl="0">
              <a:spcBef>
                <a:spcPts val="1600"/>
              </a:spcBef>
              <a:spcAft>
                <a:spcPts val="1600"/>
              </a:spcAft>
              <a:buNone/>
            </a:pPr>
            <a:r>
              <a:rPr lang="ru-RU" sz="5400" dirty="0" err="1"/>
              <a:t>contain</a:t>
            </a:r>
            <a:r>
              <a:rPr lang="ru-RU" sz="5400" dirty="0"/>
              <a:t> - фоновое изображение закроет размеры элемента, не изменив пропорции.</a:t>
            </a:r>
          </a:p>
        </p:txBody>
      </p:sp>
      <p:cxnSp>
        <p:nvCxnSpPr>
          <p:cNvPr id="7" name="Прямая соединительная линия 6">
            <a:extLst>
              <a:ext uri="{FF2B5EF4-FFF2-40B4-BE49-F238E27FC236}">
                <a16:creationId xmlns:a16="http://schemas.microsoft.com/office/drawing/2014/main" id="{30563D4A-3DE2-4E59-8F2F-D90440CC4558}"/>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8088623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20;p23"/>
          <p:cNvSpPr txBox="1">
            <a:spLocks/>
          </p:cNvSpPr>
          <p:nvPr/>
        </p:nvSpPr>
        <p:spPr>
          <a:xfrm>
            <a:off x="2517416" y="1833405"/>
            <a:ext cx="10680978" cy="1428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en-US" sz="7200" dirty="0">
                <a:solidFill>
                  <a:srgbClr val="7318F9"/>
                </a:solidFill>
              </a:rPr>
              <a:t>background-clip</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21;p23"/>
          <p:cNvSpPr txBox="1">
            <a:spLocks/>
          </p:cNvSpPr>
          <p:nvPr/>
        </p:nvSpPr>
        <p:spPr>
          <a:xfrm>
            <a:off x="2517416" y="4115666"/>
            <a:ext cx="19213909" cy="77669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lvl="0" indent="0" algn="l" rtl="0">
              <a:spcBef>
                <a:spcPts val="0"/>
              </a:spcBef>
              <a:spcAft>
                <a:spcPts val="0"/>
              </a:spcAft>
              <a:buNone/>
            </a:pPr>
            <a:r>
              <a:rPr lang="ru-RU" sz="5400" dirty="0"/>
              <a:t>Указывает, каким именно образом будет распределяться фон.</a:t>
            </a:r>
          </a:p>
          <a:p>
            <a:pPr marL="0" lvl="0" indent="0" algn="l" rtl="0">
              <a:spcBef>
                <a:spcPts val="1600"/>
              </a:spcBef>
              <a:spcAft>
                <a:spcPts val="0"/>
              </a:spcAft>
              <a:buNone/>
            </a:pPr>
            <a:r>
              <a:rPr lang="ru-RU" sz="5400" dirty="0"/>
              <a:t>Возможные значения:</a:t>
            </a:r>
          </a:p>
          <a:p>
            <a:pPr marL="457200" lvl="0" indent="-342900" algn="l" rtl="0">
              <a:spcBef>
                <a:spcPts val="1600"/>
              </a:spcBef>
              <a:spcAft>
                <a:spcPts val="0"/>
              </a:spcAft>
              <a:buSzPts val="1800"/>
              <a:buChar char="●"/>
            </a:pPr>
            <a:r>
              <a:rPr lang="ru-RU" sz="5400" dirty="0" err="1"/>
              <a:t>border-box</a:t>
            </a:r>
            <a:r>
              <a:rPr lang="ru-RU" sz="5400" dirty="0"/>
              <a:t> - фон распространяется до внешнего края границы</a:t>
            </a:r>
          </a:p>
          <a:p>
            <a:pPr marL="457200" lvl="0" indent="-342900" algn="l" rtl="0">
              <a:spcBef>
                <a:spcPts val="0"/>
              </a:spcBef>
              <a:spcAft>
                <a:spcPts val="0"/>
              </a:spcAft>
              <a:buSzPts val="1800"/>
              <a:buChar char="●"/>
            </a:pPr>
            <a:r>
              <a:rPr lang="ru-RU" sz="5400" dirty="0" err="1"/>
              <a:t>padding-box</a:t>
            </a:r>
            <a:r>
              <a:rPr lang="ru-RU" sz="5400" dirty="0"/>
              <a:t> - фон распространяется до внешнего края отступа. Под границей фон не рисуется.</a:t>
            </a:r>
          </a:p>
          <a:p>
            <a:pPr marL="457200" lvl="0" indent="-342900" algn="l" rtl="0">
              <a:spcBef>
                <a:spcPts val="0"/>
              </a:spcBef>
              <a:spcAft>
                <a:spcPts val="0"/>
              </a:spcAft>
              <a:buSzPts val="1800"/>
              <a:buChar char="●"/>
            </a:pPr>
            <a:r>
              <a:rPr lang="ru-RU" sz="5400" dirty="0" err="1"/>
              <a:t>content-box</a:t>
            </a:r>
            <a:r>
              <a:rPr lang="ru-RU" sz="5400" dirty="0"/>
              <a:t> - фон закрашивается внутри (обрезается) поля содержимого.</a:t>
            </a:r>
          </a:p>
        </p:txBody>
      </p:sp>
      <p:cxnSp>
        <p:nvCxnSpPr>
          <p:cNvPr id="7" name="Прямая соединительная линия 6">
            <a:extLst>
              <a:ext uri="{FF2B5EF4-FFF2-40B4-BE49-F238E27FC236}">
                <a16:creationId xmlns:a16="http://schemas.microsoft.com/office/drawing/2014/main" id="{30563D4A-3DE2-4E59-8F2F-D90440CC4558}"/>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95359009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20;p23"/>
          <p:cNvSpPr txBox="1">
            <a:spLocks/>
          </p:cNvSpPr>
          <p:nvPr/>
        </p:nvSpPr>
        <p:spPr>
          <a:xfrm>
            <a:off x="2517416" y="1833405"/>
            <a:ext cx="10680978" cy="1428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en-US" sz="7200" dirty="0">
                <a:solidFill>
                  <a:srgbClr val="7318F9"/>
                </a:solidFill>
              </a:rPr>
              <a:t>background</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21;p23"/>
          <p:cNvSpPr txBox="1">
            <a:spLocks/>
          </p:cNvSpPr>
          <p:nvPr/>
        </p:nvSpPr>
        <p:spPr>
          <a:xfrm>
            <a:off x="2517416" y="4115666"/>
            <a:ext cx="19213909" cy="77669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lvl="0" indent="0" algn="l" rtl="0">
              <a:spcBef>
                <a:spcPts val="0"/>
              </a:spcBef>
              <a:spcAft>
                <a:spcPts val="0"/>
              </a:spcAft>
              <a:buNone/>
            </a:pPr>
            <a:r>
              <a:rPr lang="ru-RU" sz="5400" dirty="0"/>
              <a:t>Краткая запись всех свойств, связанных с фоном.</a:t>
            </a:r>
          </a:p>
          <a:p>
            <a:pPr marL="0" lvl="0" indent="0" algn="l" rtl="0">
              <a:spcBef>
                <a:spcPts val="0"/>
              </a:spcBef>
              <a:spcAft>
                <a:spcPts val="0"/>
              </a:spcAft>
              <a:buNone/>
            </a:pPr>
            <a:r>
              <a:rPr lang="en-US" sz="5400" dirty="0"/>
              <a:t>background: background-color || background-image || background-position/background-size || background-repeat || background-attachment || background-clip</a:t>
            </a:r>
          </a:p>
        </p:txBody>
      </p:sp>
      <p:cxnSp>
        <p:nvCxnSpPr>
          <p:cNvPr id="7" name="Прямая соединительная линия 6">
            <a:extLst>
              <a:ext uri="{FF2B5EF4-FFF2-40B4-BE49-F238E27FC236}">
                <a16:creationId xmlns:a16="http://schemas.microsoft.com/office/drawing/2014/main" id="{30563D4A-3DE2-4E59-8F2F-D90440CC4558}"/>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198983638"/>
      </p:ext>
    </p:extLst>
  </p:cSld>
  <p:clrMapOvr>
    <a:masterClrMapping/>
  </p:clrMapOvr>
  <p:transition spd="med"/>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themeOverride>
</file>

<file path=docProps/app.xml><?xml version="1.0" encoding="utf-8"?>
<Properties xmlns="http://schemas.openxmlformats.org/officeDocument/2006/extended-properties" xmlns:vt="http://schemas.openxmlformats.org/officeDocument/2006/docPropsVTypes">
  <Template/>
  <TotalTime>1902</TotalTime>
  <Words>348</Words>
  <Application>Microsoft Office PowerPoint</Application>
  <PresentationFormat>Произвольный</PresentationFormat>
  <Paragraphs>51</Paragraphs>
  <Slides>12</Slides>
  <Notes>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12</vt:i4>
      </vt:variant>
    </vt:vector>
  </HeadingPairs>
  <TitlesOfParts>
    <vt:vector size="22" baseType="lpstr">
      <vt:lpstr>Arial</vt:lpstr>
      <vt:lpstr>Helvetica Light</vt:lpstr>
      <vt:lpstr>Helvetica Neue</vt:lpstr>
      <vt:lpstr>Montserrat</vt:lpstr>
      <vt:lpstr>Montserrat Medium</vt:lpstr>
      <vt:lpstr>Open Sans</vt:lpstr>
      <vt:lpstr>Open Sans Semibold</vt:lpstr>
      <vt:lpstr>Raleway</vt:lpstr>
      <vt:lpstr>Source Sans Pro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 a r o l i n e</dc:creator>
  <cp:lastModifiedBy>admin</cp:lastModifiedBy>
  <cp:revision>186</cp:revision>
  <dcterms:modified xsi:type="dcterms:W3CDTF">2022-01-20T12:30:22Z</dcterms:modified>
</cp:coreProperties>
</file>