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>
      <p:cViewPr varScale="1">
        <p:scale>
          <a:sx n="159" d="100"/>
          <a:sy n="159" d="100"/>
        </p:scale>
        <p:origin x="16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EA8B6-87B5-4EBC-9470-55B55A3B1D09}" type="datetimeFigureOut">
              <a:rPr lang="en-AU" smtClean="0"/>
              <a:t>24/05/2024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870BA-061F-4E66-907B-246B826B7F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811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870BA-061F-4E66-907B-246B826B7F90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8686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D50D3-AF62-F485-A813-E56963F54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90473-8AB8-6EE3-1FF1-2657F0C5D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E65CF-3E47-2838-6045-4DA8374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AEB4-2F16-F740-B632-F1B5FB3D9F6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36395-DBCC-DF7A-AECC-BD6ED536B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DFD76-B4DA-9BB2-52D6-560CF5E3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675A-307A-5941-8066-C923E47A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5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D8B05-8081-485A-4473-0F3B93F4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32077-B8D1-999F-9FDE-070C05735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D497D-1917-5D1C-3F37-EC84ED61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AEB4-2F16-F740-B632-F1B5FB3D9F6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C1441-863E-8CD7-4BA2-1F45ECA3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4D422-8686-BA45-8F41-79B7D714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675A-307A-5941-8066-C923E47A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8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066A6A-AA5D-D660-AE9E-94645CB9C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778DC-8B67-3507-0CB6-ABB662217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63675-05F9-947A-A6AC-DC840896F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AEB4-2F16-F740-B632-F1B5FB3D9F6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D77C8-4C7D-00F8-839B-231A2424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25316-F2CF-464F-62D6-378AB725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675A-307A-5941-8066-C923E47A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3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15D7-A30E-33F0-6DB0-6FB3AA8C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0724-15A7-6967-AC96-AAC028B4A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96EC0-56B2-2F25-01EB-2A358223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AEB4-2F16-F740-B632-F1B5FB3D9F6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2F3B8-1134-5173-9FAF-759E8217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F8D3F-3E2F-A361-E6A4-F780F5DF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675A-307A-5941-8066-C923E47A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8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A7E8-1B5F-8990-1DD1-C2FE5F16E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79466-00A2-A3B5-9BE2-15860A896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C1F5E-DFF9-7BC3-E5D9-0F04CB89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AEB4-2F16-F740-B632-F1B5FB3D9F6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F0B79-9966-2A32-9ED2-2D7B7C9F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AA29D-9411-D770-E5F6-F3AFB181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675A-307A-5941-8066-C923E47A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5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ACF11-0762-BD62-09EA-D6245E71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AB4BC-CA99-8D3A-0728-D55DACEFF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4066A-967C-AB90-5F51-D8B236080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076DE-3E08-B3B2-4A27-B6889F1B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AEB4-2F16-F740-B632-F1B5FB3D9F6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C0A76-75B9-176E-A947-AA2D9F83F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BFE89-5945-C9D9-180C-1F52C1A4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675A-307A-5941-8066-C923E47A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0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89DB-AEBE-C764-D347-04FA60E04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DB39A-8E0C-8919-87AC-297B8CB2C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98A74-6131-00C8-2B19-B28A97087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36CF41-BA22-AC98-1286-20B0BADDA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E61E5-BEDD-D779-1019-F8E747131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FFE4FF-9082-5A95-B6A3-1C3A3609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AEB4-2F16-F740-B632-F1B5FB3D9F6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91290-DD12-C587-D4E4-9D74962A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061454-C6B2-EDCF-1EA6-91BFA462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675A-307A-5941-8066-C923E47A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8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E944-A01A-DCD3-49DF-BA663312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FA9C3-3C18-6C91-6289-C356260AD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AEB4-2F16-F740-B632-F1B5FB3D9F6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D542A-2914-FE95-4CAD-63EDC4CE9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9CAD2-A933-8CFD-B2B4-82759D40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675A-307A-5941-8066-C923E47A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0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850CF1-DE8D-CB12-3537-4CA87D7A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AEB4-2F16-F740-B632-F1B5FB3D9F6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493C3-AB21-3700-D0AC-97384A42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CB9D1-E94F-E7FA-D5CD-E8C06E48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675A-307A-5941-8066-C923E47A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1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E440-5AF8-FFDB-28F6-55FCC79C5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D6450-29BB-2400-667F-F6C7E623E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483BA-E64D-5347-45AF-4C7BA9188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EF505-414A-21A8-72C5-41B37B14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AEB4-2F16-F740-B632-F1B5FB3D9F6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03AE7-07D6-7639-28C7-E867F48F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FB4AE-582E-06E1-9E6E-F4A29EB1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675A-307A-5941-8066-C923E47A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9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8C53-24E5-84A8-CE57-2BA3BFEA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6BA26-8D70-CB25-D853-027806BB6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33481-5A95-ECEC-28BC-1C6173543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CAEA0-3869-4A43-836F-8C44D660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AEB4-2F16-F740-B632-F1B5FB3D9F6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11BC5-5D28-BBD2-17AF-B766B34C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A6C58-24EF-DBAE-2438-1F04540EC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675A-307A-5941-8066-C923E47A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6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08E5E-4598-ED36-75A2-752A4758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48A1F-5C17-1AB3-47B9-CC5BB89A6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4ADEC-D54D-F2C0-B71D-315D9B1D6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C2AEB4-2F16-F740-B632-F1B5FB3D9F6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B7728-C07C-8E00-9BB3-9A88605BF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68CA1-A428-AC66-EDB2-C832649D7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16675A-307A-5941-8066-C923E47A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2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2246-63F8-FA2B-CF08-10EBB9EC3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Data Injection Attacks on the Internet of Things and Deep Learning Enabled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DCDC4-F27B-D375-443F-ACEF3B959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Harrison Faure | z5364422</a:t>
            </a:r>
          </a:p>
        </p:txBody>
      </p:sp>
    </p:spTree>
    <p:extLst>
      <p:ext uri="{BB962C8B-B14F-4D97-AF65-F5344CB8AC3E}">
        <p14:creationId xmlns:p14="http://schemas.microsoft.com/office/powerpoint/2010/main" val="255465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8DAB-9072-6FD3-AB33-785EF27C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Plan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B1B54-A2D7-C5D3-8244-8151C87F2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Overview:</a:t>
            </a:r>
          </a:p>
          <a:p>
            <a:r>
              <a:rPr lang="en-A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13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ndustry 4.0 merges automation with advanced manufacturing, aiming to reduce human effort and resources.</a:t>
            </a:r>
          </a:p>
          <a:p>
            <a:r>
              <a:rPr lang="en-AU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AU" sz="13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dM</a:t>
            </a:r>
            <a:r>
              <a:rPr lang="en-AU" sz="13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uses data analysis tools and techniques to predict equipment failures before they occur and detect anomalies, making it an advanced strategy for maintenance. [1]</a:t>
            </a:r>
          </a:p>
          <a:p>
            <a:endParaRPr lang="en-AU" sz="13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AU" sz="13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</a:t>
            </a:r>
            <a:endParaRPr lang="en-AU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AU" sz="13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do IoT sensor attacks, specifically False Data Injection Attacks (FDIA), impact the performance of deep learning (DL) models used in </a:t>
            </a:r>
            <a:r>
              <a:rPr lang="en-AU" sz="13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PdM</a:t>
            </a:r>
            <a:r>
              <a:rPr lang="en-AU" sz="13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systems for predicting the Remaining Useful Life (RUL) of turbofan engines?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AU" sz="13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AU" sz="13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AU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13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various DL models (LSTM, GRU, CNN, RNN, Transformer).</a:t>
            </a:r>
          </a:p>
          <a:p>
            <a:pPr marL="285750" indent="-285750"/>
            <a:r>
              <a:rPr lang="en-AU" sz="13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 RUL using NASA’s C-MAPSS dataset.</a:t>
            </a:r>
          </a:p>
          <a:p>
            <a:pPr marL="285750" indent="-285750"/>
            <a:r>
              <a:rPr lang="en-AU" sz="13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models under FDIA scenarios.</a:t>
            </a:r>
          </a:p>
          <a:p>
            <a:pPr marL="285750" indent="-285750"/>
            <a:r>
              <a:rPr lang="en-AU" sz="13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 a cybersecurity framework for </a:t>
            </a:r>
            <a:r>
              <a:rPr lang="en-AU" sz="13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PdM</a:t>
            </a:r>
            <a:r>
              <a:rPr lang="en-AU" sz="13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5504-FE1F-837F-0961-C7348F07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D2081-1350-7B52-A26B-9BA500AD4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A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Points:</a:t>
            </a:r>
            <a:endParaRPr lang="en-AU" sz="12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AU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Industry 4.0 and </a:t>
            </a:r>
            <a:r>
              <a:rPr lang="en-AU" sz="1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PdM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4.0 is a pivot in industrial production pioneered by the integration of digital technologies into manufacturing environments.</a:t>
            </a:r>
          </a:p>
          <a:p>
            <a:pPr marL="457200" lvl="1" indent="0">
              <a:buNone/>
            </a:pP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PdM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data analysis tools and techniques to predict equipment failures before they occur, making it an advanced strategy for maintenance. [1]</a:t>
            </a:r>
            <a:endParaRPr lang="en-AU" sz="12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AU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Vulnerabilities in IoT and DL systems:</a:t>
            </a:r>
          </a:p>
          <a:p>
            <a:pPr marL="457200" lvl="1" indent="0">
              <a:buNone/>
            </a:pPr>
            <a:r>
              <a:rPr lang="en-AU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Having devices connected to the IoT exposes industrial networks to a variety of cybersecurity attacks, such as FDIA, which involve the injection of malicious data. [5]</a:t>
            </a:r>
          </a:p>
          <a:p>
            <a:pPr marL="285750" indent="-285750"/>
            <a:r>
              <a:rPr lang="en-AU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Previous research gaps:</a:t>
            </a:r>
          </a:p>
          <a:p>
            <a:pPr marL="457200" lvl="1" indent="0">
              <a:buNone/>
            </a:pPr>
            <a:r>
              <a:rPr lang="en-AU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of the published literature focuses on the accuracy of IoT and DL-enabled </a:t>
            </a:r>
            <a:r>
              <a:rPr lang="en-AU" sz="1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PdM</a:t>
            </a:r>
            <a:r>
              <a:rPr lang="en-AU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systems and often ignores the effect of such attacks.</a:t>
            </a:r>
          </a:p>
          <a:p>
            <a:pPr marL="457200" lvl="1" indent="0">
              <a:buNone/>
            </a:pP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significant gap in understanding how cyber-attacks, specifically FDIA, impact the reliability and accuracy of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PdM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systems.</a:t>
            </a:r>
          </a:p>
          <a:p>
            <a:pPr marL="457200" lvl="1" indent="0">
              <a:buNone/>
            </a:pP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studies predominantly emphasize enhancing model accuracy and predictive capabilities without addressing the susceptibility to data integrity attacks.</a:t>
            </a:r>
          </a:p>
          <a:p>
            <a:pPr marL="457200" lvl="1" indent="0">
              <a:buNone/>
            </a:pP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is needed to develop robust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PdM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 that maintain high predictive accuracy even in the presence of cyber threats.</a:t>
            </a:r>
            <a:endParaRPr lang="en-AU" sz="12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AU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Critical analysis of selected DL models:</a:t>
            </a:r>
          </a:p>
          <a:p>
            <a:pPr marL="457200" lvl="1" indent="0">
              <a:buNone/>
            </a:pPr>
            <a:r>
              <a:rPr lang="en-AU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LSTM and GRU are effective in handling sequential data and long-term dependencies. [9]</a:t>
            </a:r>
          </a:p>
          <a:p>
            <a:pPr marL="457200" lvl="1" indent="0">
              <a:buNone/>
            </a:pPr>
            <a:r>
              <a:rPr lang="en-AU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CNNs are useful for extracting spatial hierarchies from time series data. [11]</a:t>
            </a:r>
            <a:br>
              <a:rPr lang="en-AU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RNNs are beneficial for dynamic and complex fault detection scenarios common in </a:t>
            </a:r>
            <a:r>
              <a:rPr lang="en-AU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PdM</a:t>
            </a:r>
            <a:r>
              <a:rPr lang="en-AU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applications. [9]</a:t>
            </a:r>
            <a:endParaRPr lang="en-AU" sz="12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AU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Transformer models offer better performance in situations where long-range dependencies are crucial. [27]</a:t>
            </a:r>
          </a:p>
          <a:p>
            <a:pPr marL="0" indent="0">
              <a:buNone/>
            </a:pPr>
            <a:r>
              <a:rPr lang="en-AU" sz="1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Objectives:</a:t>
            </a:r>
          </a:p>
          <a:p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research addresses these gaps by evaluating the impact of FDIA on various DL models used in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PdM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 for predicting the RUL of turbofan engines using NASA's C-MAPSS dataset. The goal is to propose a cybersecurity framework that enhances the resilience of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PdM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 against FDIA attacks.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46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F1A6C-5E34-464F-D436-2D49359DF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51054-AC38-FA42-A24E-339E4E5B5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/>
            <a:r>
              <a:rPr lang="en-AU" sz="13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and training</a:t>
            </a:r>
            <a:r>
              <a:rPr lang="en-A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AU" sz="1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Selected models: CNN, RNN, LSTM, GRU, and Transformers for their capabilities in handling time series data.</a:t>
            </a:r>
          </a:p>
          <a:p>
            <a:pPr lvl="1"/>
            <a:r>
              <a:rPr lang="en-AU" sz="13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Working on also deploying explainable AI platform to detect and explain attack data in conjunction with PHD student Alaa Selim.</a:t>
            </a:r>
          </a:p>
          <a:p>
            <a:pPr marL="285750" indent="-285750"/>
            <a:r>
              <a:rPr lang="en-AU" sz="13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preparation:</a:t>
            </a:r>
          </a:p>
          <a:p>
            <a:pPr marL="742950" lvl="1" indent="-285750"/>
            <a:r>
              <a:rPr lang="en-AU" sz="13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Utilized NASA C-MAPSS dataset for preliminary results</a:t>
            </a:r>
          </a:p>
          <a:p>
            <a:pPr marL="742950" lvl="1" indent="-285750"/>
            <a:r>
              <a:rPr lang="en-AU" sz="1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Key steps: normalization, feature engineering, and handling missing values.</a:t>
            </a:r>
          </a:p>
          <a:p>
            <a:pPr marL="742950" lvl="1" indent="-285750"/>
            <a:r>
              <a:rPr lang="en-AU" sz="13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Possible data generation via creation of our own model in conjunction with Alaa Selim</a:t>
            </a:r>
            <a:endParaRPr lang="en-AU" sz="13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AU" sz="13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advanced models:</a:t>
            </a:r>
          </a:p>
          <a:p>
            <a:pPr marL="285750" indent="-285750"/>
            <a:r>
              <a:rPr lang="en-AU" sz="1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CNN for spatial hierarchies, LSTM and GRU for long-term dependencies, RNN for sequential data processing, Transformers for long-range interactions.</a:t>
            </a:r>
            <a:endParaRPr lang="en-AU" sz="13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AU" sz="13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FDIA attack simulation:</a:t>
            </a:r>
          </a:p>
          <a:p>
            <a:pPr marL="742950" lvl="1" indent="-285750"/>
            <a:r>
              <a:rPr lang="en-AU" sz="1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Simulate models under normal and FDIA attack scenarios.</a:t>
            </a:r>
            <a:endParaRPr lang="en-AU" sz="13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AU" sz="13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r>
              <a:rPr lang="en-A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AU" sz="13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AU" sz="1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Metrics: RMSE, MSE, accuracy to RUL.</a:t>
            </a:r>
          </a:p>
          <a:p>
            <a:pPr lvl="1"/>
            <a:r>
              <a:rPr lang="en-AU" sz="1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Resilience tests for robustness comparison.</a:t>
            </a:r>
            <a:endParaRPr lang="en-AU" sz="13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AU" sz="13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Iterative improvement and feedback:</a:t>
            </a:r>
          </a:p>
          <a:p>
            <a:pPr lvl="1"/>
            <a:r>
              <a:rPr lang="en-AU" sz="1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Focus on optimization and refinement of algorithms.</a:t>
            </a:r>
          </a:p>
          <a:p>
            <a:pPr lvl="1"/>
            <a:r>
              <a:rPr lang="en-AU" sz="1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Continuous feedback loop for improvements.</a:t>
            </a:r>
            <a:endParaRPr lang="en-AU" sz="13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AU" sz="13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Drafting recommendations and framework:</a:t>
            </a:r>
          </a:p>
          <a:p>
            <a:pPr lvl="1"/>
            <a:r>
              <a:rPr lang="en-AU" sz="1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Develop recommendations for enhancing </a:t>
            </a:r>
            <a:r>
              <a:rPr lang="en-AU" sz="13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PdM</a:t>
            </a:r>
            <a:r>
              <a:rPr lang="en-AU" sz="1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systems.</a:t>
            </a:r>
          </a:p>
          <a:p>
            <a:pPr lvl="1"/>
            <a:r>
              <a:rPr lang="en-AU" sz="1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Draft a preliminary cybersecurity framework.</a:t>
            </a:r>
          </a:p>
          <a:p>
            <a:pPr marL="285750" indent="-285750"/>
            <a:endParaRPr lang="en-AU" sz="12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9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E6F27-2877-AF82-75C2-B931044A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1A561-32C9-BDD6-C88F-113CE59B6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AU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includes various sensor data and operational settings from a NASA turbofan engine.</a:t>
            </a:r>
            <a:endParaRPr lang="en-AU" sz="17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AU" sz="17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AU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AU" sz="17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re-processing Steps</a:t>
            </a:r>
            <a:r>
              <a:rPr lang="en-AU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AU" sz="2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</a:p>
          <a:p>
            <a:r>
              <a:rPr lang="en-AU" sz="2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r>
              <a:rPr lang="en-AU" sz="2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  <a:endParaRPr lang="en-AU" sz="21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AU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AU" sz="17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reliminary results of CNN implementation:</a:t>
            </a:r>
          </a:p>
          <a:p>
            <a:r>
              <a:rPr lang="en-AU" sz="2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MAE: 11.03</a:t>
            </a:r>
          </a:p>
          <a:p>
            <a:r>
              <a:rPr lang="en-AU" sz="2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R²: 0.8314</a:t>
            </a:r>
            <a:endParaRPr lang="en-AU" sz="21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AU" sz="17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LSTM and GRU:</a:t>
            </a:r>
          </a:p>
          <a:p>
            <a:r>
              <a:rPr lang="en-AU" sz="2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Both LSTM and GRU are predicting a constant RUL, which is incorrect.</a:t>
            </a:r>
          </a:p>
          <a:p>
            <a:r>
              <a:rPr lang="en-AU" sz="2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Plan to fix: Adjusting model parameters and re-evaluating training processes.</a:t>
            </a:r>
            <a:endParaRPr lang="en-AU" sz="21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AU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7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uture data collection and analysis steps:</a:t>
            </a:r>
          </a:p>
          <a:p>
            <a:r>
              <a:rPr lang="en-AU" sz="2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FDIA simulation</a:t>
            </a:r>
          </a:p>
          <a:p>
            <a:r>
              <a:rPr lang="en-AU" sz="2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under attack scenarios</a:t>
            </a:r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63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41CC4-20B3-FC4F-3224-F60631AE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Preliminary 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E2674-E875-EE7B-5141-697F1FE02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 CNN’s performance with the graph</a:t>
            </a:r>
          </a:p>
          <a:p>
            <a:pPr marL="0" indent="0" algn="l">
              <a:buNone/>
            </a:pPr>
            <a:r>
              <a:rPr lang="en-AU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Significance:</a:t>
            </a:r>
          </a:p>
          <a:p>
            <a:pPr lvl="1"/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the potential of CNN for accurate RUL prediction.</a:t>
            </a:r>
          </a:p>
          <a:p>
            <a:pPr lvl="1"/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Highlights the model's ability to capture complex patterns in the data.</a:t>
            </a:r>
            <a:endParaRPr lang="en-AU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Improvement:</a:t>
            </a:r>
          </a:p>
          <a:p>
            <a:pPr lvl="1"/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Enhance model accuracy.</a:t>
            </a:r>
          </a:p>
          <a:p>
            <a:pPr lvl="1"/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Resolve issues with LSTM and GRU models.</a:t>
            </a:r>
          </a:p>
          <a:p>
            <a:pPr lvl="1"/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Implement FDIA resilience testing.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8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0A7A-F2B8-BFE7-666B-8028310B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Work and Timeline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05F90-56C2-0B05-D455-D09CAD286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en-AU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Timeline for Remaining Work:</a:t>
            </a:r>
            <a:endParaRPr lang="en-AU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Week 1-2: Finalize semester one work and present VIVA.</a:t>
            </a:r>
          </a:p>
          <a:p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Week 3-4: Refine data collection and initial results.</a:t>
            </a:r>
          </a:p>
          <a:p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Week 5-6: Implement transformer models and continue model training.</a:t>
            </a:r>
          </a:p>
          <a:p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Week 7-8: Conduct FDIA simulations and evaluate model performance.</a:t>
            </a:r>
          </a:p>
          <a:p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Week 9-10: Optimize models and prepare final report draft.</a:t>
            </a:r>
          </a:p>
          <a:p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Week 11: Submit final report and presentation.</a:t>
            </a:r>
          </a:p>
          <a:p>
            <a:pPr marL="0" indent="0" algn="l">
              <a:buNone/>
            </a:pPr>
            <a:r>
              <a:rPr lang="en-AU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Key Milestones:</a:t>
            </a:r>
            <a:endParaRPr lang="en-AU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Transformer model implementation</a:t>
            </a:r>
          </a:p>
          <a:p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FDIA attack simulations</a:t>
            </a:r>
          </a:p>
          <a:p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Final report and presentation preparation</a:t>
            </a:r>
          </a:p>
          <a:p>
            <a:pPr marL="0" indent="0" algn="l">
              <a:buNone/>
            </a:pPr>
            <a:r>
              <a:rPr lang="en-AU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Possible Extensions:</a:t>
            </a:r>
            <a:endParaRPr lang="en-AU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simulation</a:t>
            </a:r>
          </a:p>
          <a:p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Advanced anomaly detection techniques</a:t>
            </a:r>
          </a:p>
          <a:p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 comprehensive cybersecurity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8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DD40-3D16-F5F7-9882-51670693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5344F-DCF9-37B0-13E0-8165ED911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AU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Key Points of Research:</a:t>
            </a:r>
            <a:endParaRPr lang="en-AU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Investigated the impact of FDIA on DL-enabled </a:t>
            </a:r>
            <a:r>
              <a:rPr lang="en-AU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PdM</a:t>
            </a:r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systems.</a:t>
            </a:r>
          </a:p>
          <a:p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Utilized NASA’s C-MAPSS dataset for RUL prediction.</a:t>
            </a:r>
          </a:p>
          <a:p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Implemented various DL models including CNN, RNN, LSTM, GRU, and Transformers.</a:t>
            </a:r>
          </a:p>
          <a:p>
            <a:pPr marL="0" indent="0" algn="l">
              <a:buNone/>
            </a:pPr>
            <a:r>
              <a:rPr lang="en-AU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Importance of Work:</a:t>
            </a:r>
            <a:endParaRPr lang="en-AU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Enhances the reliability and accuracy of </a:t>
            </a:r>
            <a:r>
              <a:rPr lang="en-AU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PdM</a:t>
            </a:r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systems.</a:t>
            </a:r>
          </a:p>
          <a:p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Addresses critical vulnerabilities posed by FDIA in IoT environments.</a:t>
            </a:r>
          </a:p>
          <a:p>
            <a:pPr marL="0" indent="0" algn="l">
              <a:buNone/>
            </a:pPr>
            <a:r>
              <a:rPr lang="en-AU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Expected Impact:</a:t>
            </a:r>
            <a:endParaRPr lang="en-AU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Improved resilience of </a:t>
            </a:r>
            <a:r>
              <a:rPr lang="en-AU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PdM</a:t>
            </a:r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systems to cyber-attacks.</a:t>
            </a:r>
          </a:p>
          <a:p>
            <a:r>
              <a:rPr lang="en-AU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Development of a robust cybersecurity framework for Industry 4.0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5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8556-F109-8202-5EA8-78B80E66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i="0" u="none" strike="noStrike" dirty="0">
                <a:effectLst/>
              </a:rPr>
              <a:t>Q&amp;A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666884-C748-1C3A-1B25-BD5839F09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4985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</TotalTime>
  <Words>969</Words>
  <Application>Microsoft Office PowerPoint</Application>
  <PresentationFormat>Widescreen</PresentationFormat>
  <Paragraphs>107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Times New Roman</vt:lpstr>
      <vt:lpstr>ui-sans-serif</vt:lpstr>
      <vt:lpstr>Office Theme</vt:lpstr>
      <vt:lpstr>False Data Injection Attacks on the Internet of Things and Deep Learning Enabled Analytics</vt:lpstr>
      <vt:lpstr>Research Plan and Objectives</vt:lpstr>
      <vt:lpstr>Literature Review</vt:lpstr>
      <vt:lpstr>Methodology</vt:lpstr>
      <vt:lpstr>Data Collection and Analysis</vt:lpstr>
      <vt:lpstr>Preliminary Results</vt:lpstr>
      <vt:lpstr>Future Work and Timeline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False Data Injection Attacks on the Internet of Things and Deep Learning Enabled Analytics</dc:title>
  <dc:creator>Harrison Faure</dc:creator>
  <cp:lastModifiedBy>Harrison Faure</cp:lastModifiedBy>
  <cp:revision>6</cp:revision>
  <dcterms:created xsi:type="dcterms:W3CDTF">2024-05-22T16:38:36Z</dcterms:created>
  <dcterms:modified xsi:type="dcterms:W3CDTF">2024-05-24T04:27:51Z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a56b21a-d5f5-42b4-bf66-28eedf94802d_Enabled">
    <vt:lpwstr>true</vt:lpwstr>
  </property>
  <property fmtid="{D5CDD505-2E9C-101B-9397-08002B2CF9AE}" pid="3" name="MSIP_Label_3a56b21a-d5f5-42b4-bf66-28eedf94802d_SetDate">
    <vt:lpwstr>2024-05-23T23:32:18Z</vt:lpwstr>
  </property>
  <property fmtid="{D5CDD505-2E9C-101B-9397-08002B2CF9AE}" pid="4" name="MSIP_Label_3a56b21a-d5f5-42b4-bf66-28eedf94802d_Method">
    <vt:lpwstr>Privileged</vt:lpwstr>
  </property>
  <property fmtid="{D5CDD505-2E9C-101B-9397-08002B2CF9AE}" pid="5" name="MSIP_Label_3a56b21a-d5f5-42b4-bf66-28eedf94802d_Name">
    <vt:lpwstr>Unrestricted</vt:lpwstr>
  </property>
  <property fmtid="{D5CDD505-2E9C-101B-9397-08002B2CF9AE}" pid="6" name="MSIP_Label_3a56b21a-d5f5-42b4-bf66-28eedf94802d_SiteId">
    <vt:lpwstr>bc6ccf50-b09e-4c4e-9d1f-c00b2b9841f4</vt:lpwstr>
  </property>
  <property fmtid="{D5CDD505-2E9C-101B-9397-08002B2CF9AE}" pid="7" name="MSIP_Label_3a56b21a-d5f5-42b4-bf66-28eedf94802d_ActionId">
    <vt:lpwstr>fc4686cf-87c6-4132-b72a-a320d205c438</vt:lpwstr>
  </property>
  <property fmtid="{D5CDD505-2E9C-101B-9397-08002B2CF9AE}" pid="8" name="MSIP_Label_3a56b21a-d5f5-42b4-bf66-28eedf94802d_ContentBits">
    <vt:lpwstr>0</vt:lpwstr>
  </property>
</Properties>
</file>